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60" r:id="rId5"/>
    <p:sldId id="263" r:id="rId6"/>
    <p:sldId id="268" r:id="rId7"/>
    <p:sldId id="273" r:id="rId8"/>
    <p:sldId id="275" r:id="rId9"/>
    <p:sldId id="27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135" d="100"/>
          <a:sy n="135" d="100"/>
        </p:scale>
        <p:origin x="305"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02/04/2023</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36827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02/04/2023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5201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02/04/2023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43948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02/04/2023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98615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02/04/2023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0404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02/04/2023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35280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02/04/2023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82657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02/04/2023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92780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02/04/2023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79669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02/04/2023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15377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48A87A34-81AB-432B-8DAE-1953F412C126}" type="datetimeFigureOut">
              <a:rPr lang="en-US" smtClean="0"/>
              <a:pPr/>
              <a:t>02/04/2023</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0347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02/04/2023</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48518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4084" y="370607"/>
            <a:ext cx="8637073" cy="1458193"/>
          </a:xfrm>
        </p:spPr>
        <p:txBody>
          <a:bodyPr>
            <a:normAutofit/>
          </a:bodyPr>
          <a:lstStyle/>
          <a:p>
            <a:pPr algn="ctr">
              <a:defRPr sz="4000">
                <a:latin typeface="Times New Roman" panose="02020603050405020304" pitchFamily="18" charset="0"/>
                <a:cs typeface="Times New Roman" panose="02020603050405020304" pitchFamily="18" charset="0"/>
              </a:defRPr>
            </a:pPr>
            <a:r>
              <a:t>ECONOMICS AND ECONOMIC STRUCTURE OF SOCIETY</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053718" y="2139763"/>
            <a:ext cx="10411602" cy="2459708"/>
          </a:xfrm>
        </p:spPr>
        <p:txBody>
          <a:bodyPr>
            <a:normAutofit/>
          </a:bodyPr>
          <a:lstStyle/>
          <a:p>
            <a:pPr algn="ctr"/>
            <a:r>
              <a:t>WELCOME </a:t>
            </a:r>
          </a:p>
          <a:p>
            <a:pPr algn="ctr"/>
            <a:endParaRPr lang="sr-Latn-RS" dirty="0"/>
          </a:p>
          <a:p>
            <a:pPr algn="ctr"/>
            <a:r>
              <a:t>THE ART OF ECONOMICS CONSISTS NOT ONLY IN LOOKING AT THE CURRENT BUT ALSO THE LONG-TERM EFFECTS OF EACH POLICY AND ACTION. IT CONSISTS OF MONITORING THE CONSEQUENCES THAT SUCH A POLICY HAS NOT ONLY ON ONE GROUP, AND ONE GENERATION, BUT ON ALL GROUPS AND ALL GENERATIONS. </a:t>
            </a:r>
          </a:p>
        </p:txBody>
      </p:sp>
      <p:sp>
        <p:nvSpPr>
          <p:cNvPr id="4" name="Isosceles Triangle 3"/>
          <p:cNvSpPr/>
          <p:nvPr/>
        </p:nvSpPr>
        <p:spPr>
          <a:xfrm rot="1947237">
            <a:off x="923967" y="685471"/>
            <a:ext cx="2643415" cy="1220049"/>
          </a:xfrm>
          <a:prstGeom prst="triangle">
            <a:avLst/>
          </a:prstGeom>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t>MISCONCEPTIONS</a:t>
            </a:r>
            <a:endParaRPr lang="en-US" dirty="0"/>
          </a:p>
        </p:txBody>
      </p:sp>
      <p:sp>
        <p:nvSpPr>
          <p:cNvPr id="5" name="Rectangle 4"/>
          <p:cNvSpPr/>
          <p:nvPr/>
        </p:nvSpPr>
        <p:spPr>
          <a:xfrm rot="2736580">
            <a:off x="10083533" y="357917"/>
            <a:ext cx="1499897" cy="920665"/>
          </a:xfrm>
          <a:prstGeom prst="rect">
            <a:avLst/>
          </a:prstGeom>
          <a:effectLst>
            <a:reflection blurRad="6350" stA="50000" endA="300" endPos="90000" dist="50800" dir="5400000" sy="-100000" algn="bl" rotWithShape="0"/>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t>DDIFFICULTIES</a:t>
            </a:r>
            <a:endParaRPr lang="en-US" dirty="0"/>
          </a:p>
        </p:txBody>
      </p:sp>
      <p:sp>
        <p:nvSpPr>
          <p:cNvPr id="6" name="Rounded Rectangle 5"/>
          <p:cNvSpPr/>
          <p:nvPr/>
        </p:nvSpPr>
        <p:spPr>
          <a:xfrm>
            <a:off x="3163118" y="1907906"/>
            <a:ext cx="1742461" cy="788200"/>
          </a:xfrm>
          <a:prstGeom prst="roundRect">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t>PUBLIC POLICIES</a:t>
            </a:r>
            <a:endParaRPr lang="en-US" dirty="0"/>
          </a:p>
        </p:txBody>
      </p:sp>
      <p:sp>
        <p:nvSpPr>
          <p:cNvPr id="7" name="Rounded Rectangle 6"/>
          <p:cNvSpPr/>
          <p:nvPr/>
        </p:nvSpPr>
        <p:spPr>
          <a:xfrm rot="174096">
            <a:off x="409581" y="1672519"/>
            <a:ext cx="1396462" cy="921329"/>
          </a:xfrm>
          <a:prstGeom prst="roundRect">
            <a:avLst/>
          </a:prstGeom>
          <a:effectLst>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t>INTERESTS</a:t>
            </a:r>
            <a:endParaRPr lang="en-US" dirty="0"/>
          </a:p>
        </p:txBody>
      </p:sp>
      <p:sp>
        <p:nvSpPr>
          <p:cNvPr id="8" name="Isosceles Triangle 7"/>
          <p:cNvSpPr/>
          <p:nvPr/>
        </p:nvSpPr>
        <p:spPr>
          <a:xfrm rot="19279031">
            <a:off x="8306772" y="3967360"/>
            <a:ext cx="3854942" cy="886449"/>
          </a:xfrm>
          <a:prstGeom prst="triangle">
            <a:avLst/>
          </a:prstGeom>
          <a:effectLst>
            <a:innerShdw blurRad="63500" dist="50800" dir="13500000">
              <a:prstClr val="black">
                <a:alpha val="50000"/>
              </a:prstClr>
            </a:innerShdw>
            <a:reflection blurRad="6350" stA="50000" endA="300" endPos="55500" dist="101600" dir="5400000" sy="-100000" algn="bl" rotWithShape="0"/>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t>PLEASURES</a:t>
            </a:r>
            <a:endParaRPr lang="en-US" dirty="0"/>
          </a:p>
        </p:txBody>
      </p:sp>
      <p:sp>
        <p:nvSpPr>
          <p:cNvPr id="10" name="Rounded Rectangle 9"/>
          <p:cNvSpPr/>
          <p:nvPr/>
        </p:nvSpPr>
        <p:spPr>
          <a:xfrm rot="21282997">
            <a:off x="1433126" y="186711"/>
            <a:ext cx="2774498" cy="654576"/>
          </a:xfrm>
          <a:prstGeom prst="roundRect">
            <a:avLst/>
          </a:prstGeom>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t>CONFLICTING INTERESTS</a:t>
            </a:r>
            <a:endParaRPr lang="en-US" dirty="0"/>
          </a:p>
        </p:txBody>
      </p:sp>
      <p:sp>
        <p:nvSpPr>
          <p:cNvPr id="11" name="Rounded Rectangle 10"/>
          <p:cNvSpPr/>
          <p:nvPr/>
        </p:nvSpPr>
        <p:spPr>
          <a:xfrm rot="174096">
            <a:off x="9677805" y="1437066"/>
            <a:ext cx="1476040" cy="9707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t>SALARIES</a:t>
            </a:r>
            <a:endParaRPr lang="en-US" dirty="0"/>
          </a:p>
        </p:txBody>
      </p:sp>
      <p:sp>
        <p:nvSpPr>
          <p:cNvPr id="12" name="Oval 11"/>
          <p:cNvSpPr/>
          <p:nvPr/>
        </p:nvSpPr>
        <p:spPr>
          <a:xfrm rot="397519">
            <a:off x="7901070" y="4261313"/>
            <a:ext cx="1494096" cy="9151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t>LOBBIES</a:t>
            </a:r>
            <a:endParaRPr lang="en-US" dirty="0"/>
          </a:p>
        </p:txBody>
      </p:sp>
      <p:sp>
        <p:nvSpPr>
          <p:cNvPr id="13" name="Oval 12"/>
          <p:cNvSpPr/>
          <p:nvPr/>
        </p:nvSpPr>
        <p:spPr>
          <a:xfrm rot="19537254">
            <a:off x="1796648" y="4239041"/>
            <a:ext cx="1820322" cy="1329970"/>
          </a:xfrm>
          <a:prstGeom prst="ellipse">
            <a:avLst/>
          </a:prstGeom>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t>EFFECTS </a:t>
            </a:r>
            <a:endParaRPr lang="en-US" dirty="0"/>
          </a:p>
        </p:txBody>
      </p:sp>
      <p:sp>
        <p:nvSpPr>
          <p:cNvPr id="14" name="Rounded Rectangle 13"/>
          <p:cNvSpPr/>
          <p:nvPr/>
        </p:nvSpPr>
        <p:spPr>
          <a:xfrm rot="174096">
            <a:off x="3862952" y="4895751"/>
            <a:ext cx="1692585" cy="954987"/>
          </a:xfrm>
          <a:prstGeom prst="roundRect">
            <a:avLst/>
          </a:prstGeom>
          <a:effectLst>
            <a:glow rad="228600">
              <a:schemeClr val="accent2">
                <a:satMod val="175000"/>
                <a:alpha val="40000"/>
              </a:schemeClr>
            </a:glow>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t>CONSEQUENCES</a:t>
            </a:r>
            <a:endParaRPr lang="en-US" dirty="0"/>
          </a:p>
        </p:txBody>
      </p:sp>
      <p:sp>
        <p:nvSpPr>
          <p:cNvPr id="15" name="Rectangle 14"/>
          <p:cNvSpPr/>
          <p:nvPr/>
        </p:nvSpPr>
        <p:spPr>
          <a:xfrm rot="1682797">
            <a:off x="211270" y="4008688"/>
            <a:ext cx="1453152" cy="1108824"/>
          </a:xfrm>
          <a:prstGeom prst="rect">
            <a:avLst/>
          </a:prstGeom>
          <a:effectLst>
            <a:reflection blurRad="6350" stA="50000" endA="295" endPos="92000" dist="101600" dir="5400000" sy="-100000" algn="bl" rotWithShape="0"/>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t>MARKET</a:t>
            </a:r>
            <a:endParaRPr lang="en-US" dirty="0"/>
          </a:p>
        </p:txBody>
      </p:sp>
      <p:sp>
        <p:nvSpPr>
          <p:cNvPr id="16" name="Rounded Rectangle 15"/>
          <p:cNvSpPr/>
          <p:nvPr/>
        </p:nvSpPr>
        <p:spPr>
          <a:xfrm>
            <a:off x="6108118" y="4428743"/>
            <a:ext cx="1534315" cy="1151717"/>
          </a:xfrm>
          <a:prstGeom prst="roundRect">
            <a:avLst/>
          </a:prstGeom>
          <a:effectLst>
            <a:outerShdw blurRad="76200" dir="18900000" sy="23000" kx="-1200000" algn="bl" rotWithShape="0">
              <a:prstClr val="black">
                <a:alpha val="2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t>OBJECTIVES AND VISIONS</a:t>
            </a:r>
            <a:endParaRPr lang="en-US" dirty="0"/>
          </a:p>
        </p:txBody>
      </p:sp>
      <p:sp>
        <p:nvSpPr>
          <p:cNvPr id="17" name="Oval 16"/>
          <p:cNvSpPr/>
          <p:nvPr/>
        </p:nvSpPr>
        <p:spPr>
          <a:xfrm rot="243547">
            <a:off x="7713291" y="1812128"/>
            <a:ext cx="1596008" cy="1103083"/>
          </a:xfrm>
          <a:prstGeom prst="ellipse">
            <a:avLst/>
          </a:prstGeom>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t>RESISTANCE</a:t>
            </a:r>
            <a:endParaRPr lang="en-US" dirty="0"/>
          </a:p>
        </p:txBody>
      </p:sp>
    </p:spTree>
    <p:extLst>
      <p:ext uri="{BB962C8B-B14F-4D97-AF65-F5344CB8AC3E}">
        <p14:creationId xmlns:p14="http://schemas.microsoft.com/office/powerpoint/2010/main" val="2583892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082" y="168756"/>
            <a:ext cx="10861391" cy="737551"/>
          </a:xfrm>
        </p:spPr>
        <p:txBody>
          <a:bodyPr>
            <a:normAutofit/>
          </a:bodyPr>
          <a:lstStyle/>
          <a:p>
            <a:pPr algn="just"/>
            <a:r>
              <a:rPr>
                <a:solidFill>
                  <a:srgbClr val="C00000"/>
                </a:solidFill>
              </a:rPr>
              <a:t>History of economics</a:t>
            </a:r>
            <a:r>
              <a:rPr sz="1800"/>
              <a:t>.....</a:t>
            </a:r>
            <a:endParaRPr lang="en-US" dirty="0"/>
          </a:p>
        </p:txBody>
      </p:sp>
      <p:sp>
        <p:nvSpPr>
          <p:cNvPr id="3" name="Content Placeholder 2"/>
          <p:cNvSpPr>
            <a:spLocks noGrp="1"/>
          </p:cNvSpPr>
          <p:nvPr>
            <p:ph idx="1"/>
          </p:nvPr>
        </p:nvSpPr>
        <p:spPr>
          <a:xfrm>
            <a:off x="400297" y="1169490"/>
            <a:ext cx="11620422" cy="4764298"/>
          </a:xfrm>
        </p:spPr>
        <p:txBody>
          <a:bodyPr>
            <a:normAutofit/>
          </a:bodyPr>
          <a:lstStyle/>
          <a:p>
            <a:pPr algn="just">
              <a:defRPr>
                <a:latin typeface="Times New Roman" panose="02020603050405020304" pitchFamily="18" charset="0"/>
                <a:cs typeface="Times New Roman" panose="02020603050405020304" pitchFamily="18" charset="0"/>
              </a:defRPr>
            </a:pPr>
            <a:r>
              <a:t>Back in the East, 4th century BC, </a:t>
            </a:r>
            <a:r>
              <a:rPr b="1">
                <a:solidFill>
                  <a:srgbClr val="C00000"/>
                </a:solidFill>
              </a:rPr>
              <a:t>Chinese thinkers</a:t>
            </a:r>
            <a:r>
              <a:t>, Mencius (the successor of the famous Confucius), dealt with the economic problems of society, the division of labor, the benefit of the rich in relation to the "simple" people. </a:t>
            </a:r>
          </a:p>
          <a:p>
            <a:pPr algn="just">
              <a:defRPr>
                <a:latin typeface="Times New Roman" panose="02020603050405020304" pitchFamily="18" charset="0"/>
                <a:cs typeface="Times New Roman" panose="02020603050405020304" pitchFamily="18" charset="0"/>
              </a:defRPr>
            </a:pPr>
            <a:r>
              <a:rPr b="1">
                <a:solidFill>
                  <a:srgbClr val="C00000"/>
                </a:solidFill>
              </a:rPr>
              <a:t>Homer</a:t>
            </a:r>
            <a:r>
              <a:t> (8th century BC), who describes the economic problems of the time in the Iliad and Odyssey, the family order of the society in which the aristocrats reign, the core is represented by subsistence production with private possession of land, cattle, slaves, gold..</a:t>
            </a:r>
            <a:endParaRPr lang="en-US" dirty="0" smtClean="0">
              <a:latin typeface="Times New Roman" panose="02020603050405020304" pitchFamily="18" charset="0"/>
              <a:cs typeface="Times New Roman" panose="02020603050405020304" pitchFamily="18" charset="0"/>
            </a:endParaRPr>
          </a:p>
          <a:p>
            <a:pPr algn="just">
              <a:defRPr>
                <a:latin typeface="Times New Roman" panose="02020603050405020304" pitchFamily="18" charset="0"/>
                <a:cs typeface="Times New Roman" panose="02020603050405020304" pitchFamily="18" charset="0"/>
              </a:defRPr>
            </a:pPr>
            <a:r>
              <a:rPr b="1">
                <a:solidFill>
                  <a:srgbClr val="C00000"/>
                </a:solidFill>
              </a:rPr>
              <a:t>Xenophon </a:t>
            </a:r>
            <a:r>
              <a:t>(a pupil of Socrates) advocates for subsistence economy. Economy necessary</a:t>
            </a:r>
          </a:p>
          <a:p>
            <a:pPr lvl="1" algn="just">
              <a:defRPr sz="1900" i="1">
                <a:latin typeface="Times New Roman" panose="02020603050405020304" pitchFamily="18" charset="0"/>
                <a:cs typeface="Times New Roman" panose="02020603050405020304" pitchFamily="18" charset="0"/>
              </a:defRPr>
            </a:pPr>
            <a:r>
              <a:t>for human survival,</a:t>
            </a:r>
          </a:p>
          <a:p>
            <a:pPr lvl="1" algn="just">
              <a:defRPr sz="1900" i="1">
                <a:latin typeface="Times New Roman" panose="02020603050405020304" pitchFamily="18" charset="0"/>
                <a:cs typeface="Times New Roman" panose="02020603050405020304" pitchFamily="18" charset="0"/>
              </a:defRPr>
            </a:pPr>
            <a:r>
              <a:t>brings wellbeing and a great benefit –</a:t>
            </a:r>
            <a:endParaRPr lang="en-US" sz="1900" i="1" dirty="0" smtClean="0">
              <a:latin typeface="Times New Roman" panose="02020603050405020304" pitchFamily="18" charset="0"/>
              <a:cs typeface="Times New Roman" panose="02020603050405020304" pitchFamily="18" charset="0"/>
            </a:endParaRPr>
          </a:p>
          <a:p>
            <a:pPr lvl="1" algn="just">
              <a:defRPr sz="1900" i="1">
                <a:latin typeface="Times New Roman" panose="02020603050405020304" pitchFamily="18" charset="0"/>
                <a:cs typeface="Times New Roman" panose="02020603050405020304" pitchFamily="18" charset="0"/>
              </a:defRPr>
            </a:pPr>
            <a:r>
              <a:t>It is closely related to politics and military skills.</a:t>
            </a:r>
          </a:p>
          <a:p>
            <a:pPr lvl="1" algn="just">
              <a:defRPr sz="1900" i="1">
                <a:latin typeface="Times New Roman" panose="02020603050405020304" pitchFamily="18" charset="0"/>
                <a:cs typeface="Times New Roman" panose="02020603050405020304" pitchFamily="18" charset="0"/>
              </a:defRPr>
            </a:pPr>
            <a:r>
              <a:t>Households are an integral part of the political community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3778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4597" y="302184"/>
            <a:ext cx="11608564" cy="5592113"/>
          </a:xfrm>
        </p:spPr>
        <p:txBody>
          <a:bodyPr>
            <a:normAutofit/>
          </a:bodyPr>
          <a:lstStyle/>
          <a:p>
            <a:pPr>
              <a:defRPr>
                <a:latin typeface="Times New Roman" panose="02020603050405020304" pitchFamily="18" charset="0"/>
                <a:cs typeface="Times New Roman" panose="02020603050405020304" pitchFamily="18" charset="0"/>
              </a:defRPr>
            </a:pPr>
            <a:r>
              <a:rPr b="1">
                <a:solidFill>
                  <a:srgbClr val="C00000"/>
                </a:solidFill>
              </a:rPr>
              <a:t>Plato </a:t>
            </a:r>
            <a:r>
              <a:t>(Greece, a pupil of Socrates, and teacher of Aristotle) is a supporter of the subsistence economy, and opposes private property, believing that </a:t>
            </a:r>
            <a:r>
              <a:rPr b="1" i="1"/>
              <a:t>virtue and wealth are incompatible</a:t>
            </a:r>
            <a:r>
              <a:t>. </a:t>
            </a:r>
            <a:r>
              <a:rPr b="1" i="1"/>
              <a:t>Trade is an unworthy business </a:t>
            </a:r>
            <a:endParaRPr lang="en-US" b="1" i="1" dirty="0" smtClean="0">
              <a:latin typeface="Times New Roman" panose="02020603050405020304" pitchFamily="18" charset="0"/>
              <a:cs typeface="Times New Roman" panose="02020603050405020304" pitchFamily="18" charset="0"/>
            </a:endParaRPr>
          </a:p>
          <a:p>
            <a:pPr>
              <a:defRPr>
                <a:latin typeface="Times New Roman" panose="02020603050405020304" pitchFamily="18" charset="0"/>
                <a:cs typeface="Times New Roman" panose="02020603050405020304" pitchFamily="18" charset="0"/>
              </a:defRPr>
            </a:pPr>
            <a:r>
              <a:rPr b="1" u="sng">
                <a:solidFill>
                  <a:srgbClr val="C00000"/>
                </a:solidFill>
              </a:rPr>
              <a:t>Aristotle</a:t>
            </a:r>
            <a:r>
              <a:t> was </a:t>
            </a:r>
            <a:r>
              <a:rPr b="1" i="1" u="sng"/>
              <a:t>the first philosopher economist to be a supporter of commodity production</a:t>
            </a:r>
            <a:r>
              <a:t>, defining both commodity, value and money because only commodity production and commerce could create such an empire. </a:t>
            </a:r>
            <a:endParaRPr lang="en-US" dirty="0" smtClean="0">
              <a:latin typeface="Times New Roman" panose="02020603050405020304" pitchFamily="18" charset="0"/>
              <a:cs typeface="Times New Roman" panose="02020603050405020304" pitchFamily="18" charset="0"/>
            </a:endParaRPr>
          </a:p>
          <a:p>
            <a:pPr>
              <a:defRPr>
                <a:latin typeface="Times New Roman" panose="02020603050405020304" pitchFamily="18" charset="0"/>
                <a:cs typeface="Times New Roman" panose="02020603050405020304" pitchFamily="18" charset="0"/>
              </a:defRPr>
            </a:pPr>
            <a:r>
              <a:t>The production of goods for the market is natural, but he considered borrowing money as dishonest and unnatural. </a:t>
            </a:r>
            <a:endParaRPr lang="en-US" dirty="0" smtClean="0">
              <a:latin typeface="Times New Roman" panose="02020603050405020304" pitchFamily="18" charset="0"/>
              <a:cs typeface="Times New Roman" panose="02020603050405020304" pitchFamily="18" charset="0"/>
            </a:endParaRPr>
          </a:p>
          <a:p>
            <a:pPr>
              <a:defRPr>
                <a:latin typeface="Times New Roman" panose="02020603050405020304" pitchFamily="18" charset="0"/>
                <a:cs typeface="Times New Roman" panose="02020603050405020304" pitchFamily="18" charset="0"/>
              </a:defRPr>
            </a:pPr>
            <a:r>
              <a:t>Money-gold is firstly the medium of exchange,and secondly treasure that accumulates (he explained the dual role of money). </a:t>
            </a:r>
            <a:endParaRPr lang="en-US" dirty="0" smtClean="0">
              <a:latin typeface="Times New Roman" panose="02020603050405020304" pitchFamily="18" charset="0"/>
              <a:cs typeface="Times New Roman" panose="02020603050405020304" pitchFamily="18" charset="0"/>
            </a:endParaRPr>
          </a:p>
          <a:p>
            <a:pPr>
              <a:defRPr>
                <a:latin typeface="Times New Roman" panose="02020603050405020304" pitchFamily="18" charset="0"/>
                <a:cs typeface="Times New Roman" panose="02020603050405020304" pitchFamily="18" charset="0"/>
              </a:defRPr>
            </a:pPr>
            <a:r>
              <a:t>He was the first one to delineate two properties of goods: the use value and the market value.</a:t>
            </a:r>
          </a:p>
          <a:p>
            <a:pPr marL="0" indent="0" algn="just">
              <a:buNone/>
            </a:pPr>
            <a:endParaRPr lang="en-US" dirty="0">
              <a:latin typeface="Times New Roman" panose="02020603050405020304" pitchFamily="18" charset="0"/>
              <a:cs typeface="Times New Roman" panose="02020603050405020304" pitchFamily="18" charset="0"/>
            </a:endParaRPr>
          </a:p>
        </p:txBody>
      </p:sp>
      <p:pic>
        <p:nvPicPr>
          <p:cNvPr id="12290" name="Picture 2" descr="File:Aristotel`.jpg - Wikiped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63404" y="3280851"/>
            <a:ext cx="1748106" cy="2613447"/>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8609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410" y="200153"/>
            <a:ext cx="3763561" cy="439535"/>
          </a:xfrm>
        </p:spPr>
        <p:txBody>
          <a:bodyPr>
            <a:noAutofit/>
          </a:bodyPr>
          <a:lstStyle/>
          <a:p>
            <a:pPr algn="ctr">
              <a:defRPr sz="2000" b="1">
                <a:solidFill>
                  <a:srgbClr val="C00000"/>
                </a:solidFill>
                <a:latin typeface="Times New Roman" panose="02020603050405020304" pitchFamily="18" charset="0"/>
                <a:cs typeface="Times New Roman" panose="02020603050405020304" pitchFamily="18" charset="0"/>
              </a:defRPr>
            </a:pPr>
            <a:r>
              <a:t>The Middle Ages (V-XV century) </a:t>
            </a:r>
            <a:endParaRPr lang="en-US" sz="20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68900" y="537653"/>
            <a:ext cx="10494015" cy="2784128"/>
          </a:xfrm>
        </p:spPr>
        <p:txBody>
          <a:bodyPr/>
          <a:lstStyle/>
          <a:p>
            <a:pPr>
              <a:defRPr>
                <a:latin typeface="Times New Roman" panose="02020603050405020304" pitchFamily="18" charset="0"/>
                <a:cs typeface="Times New Roman" panose="02020603050405020304" pitchFamily="18" charset="0"/>
              </a:defRPr>
            </a:pPr>
            <a:r>
              <a:t>The collapse of the Roman Empire, the development of feudalism, - </a:t>
            </a:r>
            <a:r>
              <a:rPr b="1" u="sng"/>
              <a:t>The transition from subsistence to commodity production </a:t>
            </a:r>
          </a:p>
          <a:p>
            <a:pPr>
              <a:defRPr>
                <a:latin typeface="Times New Roman" panose="02020603050405020304" pitchFamily="18" charset="0"/>
                <a:cs typeface="Times New Roman" panose="02020603050405020304" pitchFamily="18" charset="0"/>
              </a:defRPr>
            </a:pPr>
            <a:r>
              <a:rPr b="1">
                <a:solidFill>
                  <a:srgbClr val="C00000"/>
                </a:solidFill>
              </a:rPr>
              <a:t>Stochastics </a:t>
            </a:r>
            <a:r>
              <a:t>– medieval theologians </a:t>
            </a:r>
          </a:p>
          <a:p>
            <a:pPr lvl="1">
              <a:defRPr>
                <a:latin typeface="Times New Roman" panose="02020603050405020304" pitchFamily="18" charset="0"/>
                <a:cs typeface="Times New Roman" panose="02020603050405020304" pitchFamily="18" charset="0"/>
              </a:defRPr>
            </a:pPr>
            <a:r>
              <a:t>The development of the market raises moral dilemmas, and religious doctrine says that every individual deals morally with others, and this is impaired by the marekt because the logic of "self-interest" appears.</a:t>
            </a:r>
          </a:p>
          <a:p>
            <a:pPr lvl="1">
              <a:defRPr>
                <a:latin typeface="Times New Roman" panose="02020603050405020304" pitchFamily="18" charset="0"/>
                <a:cs typeface="Times New Roman" panose="02020603050405020304" pitchFamily="18" charset="0"/>
              </a:defRPr>
            </a:pPr>
            <a:r>
              <a:t>They find a compromise that it is God who has determined each individual's place and role in society.</a:t>
            </a:r>
          </a:p>
          <a:p>
            <a:pPr lvl="1"/>
            <a:endParaRPr lang="en-US" dirty="0">
              <a:latin typeface="Times New Roman" panose="02020603050405020304" pitchFamily="18" charset="0"/>
              <a:cs typeface="Times New Roman" panose="02020603050405020304" pitchFamily="18" charset="0"/>
            </a:endParaRPr>
          </a:p>
        </p:txBody>
      </p:sp>
      <p:pic>
        <p:nvPicPr>
          <p:cNvPr id="14338" name="Picture 2" descr="Stohastičan je ... Stohastička matematika - Poslovni port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98535" y="2468241"/>
            <a:ext cx="2612212" cy="1865043"/>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a:xfrm>
            <a:off x="580143" y="3472197"/>
            <a:ext cx="6751241" cy="2131538"/>
          </a:xfrm>
          <a:prstGeom prst="rect">
            <a:avLst/>
          </a:prstGeom>
        </p:spPr>
        <p:txBody>
          <a:bodyPr vert="horz" lIns="91440" tIns="45720" rIns="91440" bIns="4572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defRPr>
                <a:latin typeface="Times New Roman" panose="02020603050405020304" pitchFamily="18" charset="0"/>
                <a:cs typeface="Times New Roman" panose="02020603050405020304" pitchFamily="18" charset="0"/>
              </a:defRPr>
            </a:pPr>
            <a:r>
              <a:rPr b="1">
                <a:solidFill>
                  <a:srgbClr val="C00000"/>
                </a:solidFill>
              </a:rPr>
              <a:t>Martin Luther</a:t>
            </a:r>
            <a:r>
              <a:t>, founder of Protestantism, in Germany</a:t>
            </a:r>
          </a:p>
          <a:p>
            <a:pPr>
              <a:defRPr>
                <a:latin typeface="Times New Roman" panose="02020603050405020304" pitchFamily="18" charset="0"/>
                <a:cs typeface="Times New Roman" panose="02020603050405020304" pitchFamily="18" charset="0"/>
              </a:defRPr>
            </a:pPr>
            <a:r>
              <a:t>He advocated for the subsistence economy.</a:t>
            </a:r>
            <a:endParaRPr lang="sr-Latn-RS" smtClean="0">
              <a:latin typeface="Times New Roman" panose="02020603050405020304" pitchFamily="18" charset="0"/>
              <a:cs typeface="Times New Roman" panose="02020603050405020304" pitchFamily="18" charset="0"/>
            </a:endParaRPr>
          </a:p>
          <a:p>
            <a:pPr>
              <a:defRPr>
                <a:latin typeface="Times New Roman" panose="02020603050405020304" pitchFamily="18" charset="0"/>
                <a:cs typeface="Times New Roman" panose="02020603050405020304" pitchFamily="18" charset="0"/>
              </a:defRPr>
            </a:pPr>
            <a:r>
              <a:t>He fought against loan shark and merchant capital. </a:t>
            </a:r>
            <a:endParaRPr lang="sr-Latn-R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0731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2547" y="631843"/>
            <a:ext cx="6232521" cy="541572"/>
          </a:xfrm>
        </p:spPr>
        <p:txBody>
          <a:bodyPr>
            <a:normAutofit/>
          </a:bodyPr>
          <a:lstStyle/>
          <a:p>
            <a:pPr>
              <a:defRPr b="1">
                <a:solidFill>
                  <a:srgbClr val="C00000"/>
                </a:solidFill>
                <a:latin typeface="Times New Roman" panose="02020603050405020304" pitchFamily="18" charset="0"/>
                <a:cs typeface="Times New Roman" panose="02020603050405020304" pitchFamily="18" charset="0"/>
              </a:defRPr>
            </a:pPr>
            <a:r>
              <a:rPr sz="2600"/>
              <a:t>Mercantilism (</a:t>
            </a:r>
            <a:r>
              <a:rPr sz="2200"/>
              <a:t>XV to XVIII century)</a:t>
            </a:r>
            <a:endParaRPr lang="en-US" sz="26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88964" y="1385337"/>
            <a:ext cx="10180059" cy="1293127"/>
          </a:xfrm>
        </p:spPr>
        <p:txBody>
          <a:bodyPr/>
          <a:lstStyle/>
          <a:p>
            <a:pPr algn="just">
              <a:defRPr>
                <a:latin typeface="Times New Roman" panose="02020603050405020304" pitchFamily="18" charset="0"/>
                <a:cs typeface="Times New Roman" panose="02020603050405020304" pitchFamily="18" charset="0"/>
              </a:defRPr>
            </a:pPr>
            <a:r>
              <a:rPr b="1"/>
              <a:t>THE CREATION OF THE FIRST SCHOOL OF</a:t>
            </a:r>
            <a:r>
              <a:t> ECONOMIC THOUGHT, in all Western European countries, it is the time of the flourishing of commercial capitalism (the time of the transition of feudalism to capitalism in the 15th century), the </a:t>
            </a:r>
            <a:r>
              <a:rPr b="1" i="1"/>
              <a:t>expansion of foreign trade</a:t>
            </a:r>
          </a:p>
          <a:p>
            <a:endParaRPr lang="en-US" dirty="0">
              <a:latin typeface="Times New Roman" panose="02020603050405020304" pitchFamily="18" charset="0"/>
              <a:cs typeface="Times New Roman" panose="02020603050405020304" pitchFamily="18" charset="0"/>
            </a:endParaRPr>
          </a:p>
        </p:txBody>
      </p:sp>
      <p:sp>
        <p:nvSpPr>
          <p:cNvPr id="4" name="Content Placeholder 2"/>
          <p:cNvSpPr txBox="1">
            <a:spLocks/>
          </p:cNvSpPr>
          <p:nvPr/>
        </p:nvSpPr>
        <p:spPr>
          <a:xfrm>
            <a:off x="1223269" y="3221789"/>
            <a:ext cx="5655152" cy="1654927"/>
          </a:xfrm>
          <a:prstGeom prst="rect">
            <a:avLst/>
          </a:prstGeom>
        </p:spPr>
        <p:txBody>
          <a:bodyPr vert="horz" lIns="91440" tIns="45720" rIns="91440" bIns="45720" anchor="t">
            <a:normAutofit fontScale="925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defRPr b="1">
                <a:solidFill>
                  <a:srgbClr val="C00000"/>
                </a:solidFill>
                <a:latin typeface="Times New Roman" panose="02020603050405020304" pitchFamily="18" charset="0"/>
                <a:cs typeface="Times New Roman" panose="02020603050405020304" pitchFamily="18" charset="0"/>
              </a:defRPr>
            </a:pPr>
            <a:r>
              <a:t>1. The country's wealth is money.</a:t>
            </a:r>
          </a:p>
          <a:p>
            <a:pPr>
              <a:defRPr b="1">
                <a:solidFill>
                  <a:srgbClr val="C00000"/>
                </a:solidFill>
                <a:latin typeface="Times New Roman" panose="02020603050405020304" pitchFamily="18" charset="0"/>
                <a:cs typeface="Times New Roman" panose="02020603050405020304" pitchFamily="18" charset="0"/>
              </a:defRPr>
            </a:pPr>
            <a:r>
              <a:t>2. Money is made through foreign trade</a:t>
            </a:r>
          </a:p>
          <a:p>
            <a:pPr>
              <a:defRPr b="1">
                <a:solidFill>
                  <a:srgbClr val="C00000"/>
                </a:solidFill>
                <a:latin typeface="Times New Roman" panose="02020603050405020304" pitchFamily="18" charset="0"/>
                <a:cs typeface="Times New Roman" panose="02020603050405020304" pitchFamily="18" charset="0"/>
              </a:defRPr>
            </a:pPr>
            <a:r>
              <a:t>3. In foreign trade, exports must be higher than imports.</a:t>
            </a:r>
            <a:endParaRPr lang="en-US"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5512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2712" y="204076"/>
            <a:ext cx="9603275" cy="600439"/>
          </a:xfrm>
        </p:spPr>
        <p:txBody>
          <a:bodyPr/>
          <a:lstStyle/>
          <a:p>
            <a:pPr>
              <a:defRPr>
                <a:latin typeface="Times New Roman" panose="02020603050405020304" pitchFamily="18" charset="0"/>
                <a:cs typeface="Times New Roman" panose="02020603050405020304" pitchFamily="18" charset="0"/>
              </a:defRPr>
            </a:pPr>
            <a:r>
              <a:rPr>
                <a:solidFill>
                  <a:srgbClr val="C00000"/>
                </a:solidFill>
              </a:rPr>
              <a:t>Physiocracy</a:t>
            </a:r>
            <a:r>
              <a:t>, XVIII</a:t>
            </a:r>
            <a:r>
              <a:rPr sz="2600"/>
              <a:t> France</a:t>
            </a:r>
            <a:endParaRPr lang="en-US" sz="2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21954" y="871232"/>
            <a:ext cx="11063061" cy="2094499"/>
          </a:xfrm>
        </p:spPr>
        <p:txBody>
          <a:bodyPr>
            <a:normAutofit/>
          </a:bodyPr>
          <a:lstStyle/>
          <a:p>
            <a:pPr>
              <a:defRPr>
                <a:latin typeface="Times New Roman" panose="02020603050405020304" pitchFamily="18" charset="0"/>
                <a:cs typeface="Times New Roman" panose="02020603050405020304" pitchFamily="18" charset="0"/>
              </a:defRPr>
            </a:pPr>
            <a:r>
              <a:t>They formed the most important economic school – the School of Economists</a:t>
            </a:r>
          </a:p>
          <a:p>
            <a:pPr>
              <a:defRPr>
                <a:latin typeface="Times New Roman" panose="02020603050405020304" pitchFamily="18" charset="0"/>
                <a:cs typeface="Times New Roman" panose="02020603050405020304" pitchFamily="18" charset="0"/>
              </a:defRPr>
            </a:pPr>
            <a:r>
              <a:t>Physiocracy (fizio -nature, kratos-rule) </a:t>
            </a:r>
            <a:endParaRPr lang="sr-Latn-RS" dirty="0" smtClean="0">
              <a:latin typeface="Times New Roman" panose="02020603050405020304" pitchFamily="18" charset="0"/>
              <a:cs typeface="Times New Roman" panose="02020603050405020304" pitchFamily="18" charset="0"/>
            </a:endParaRPr>
          </a:p>
          <a:p>
            <a:pPr>
              <a:defRPr>
                <a:latin typeface="Times New Roman" panose="02020603050405020304" pitchFamily="18" charset="0"/>
                <a:cs typeface="Times New Roman" panose="02020603050405020304" pitchFamily="18" charset="0"/>
              </a:defRPr>
            </a:pPr>
            <a:r>
              <a:t>The basic starting point is that </a:t>
            </a:r>
            <a:r>
              <a:rPr sz="2200" b="1" i="1"/>
              <a:t>economic behavior is governed by the law of nature </a:t>
            </a:r>
            <a:r>
              <a:t>("droit naturel")</a:t>
            </a:r>
            <a:endParaRPr lang="sr-Latn-RS" dirty="0" smtClean="0">
              <a:latin typeface="Times New Roman" panose="02020603050405020304" pitchFamily="18" charset="0"/>
              <a:cs typeface="Times New Roman" panose="02020603050405020304" pitchFamily="18" charset="0"/>
            </a:endParaRPr>
          </a:p>
          <a:p>
            <a:pPr>
              <a:defRPr>
                <a:latin typeface="Times New Roman" panose="02020603050405020304" pitchFamily="18" charset="0"/>
                <a:cs typeface="Times New Roman" panose="02020603050405020304" pitchFamily="18" charset="0"/>
              </a:defRPr>
            </a:pPr>
            <a:r>
              <a:t>Physiocrats accept </a:t>
            </a:r>
            <a:r>
              <a:rPr b="1" i="1"/>
              <a:t>enlightened absolutism</a:t>
            </a:r>
            <a:endParaRPr lang="sr-Latn-RS" b="1"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6036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4794" y="168757"/>
            <a:ext cx="9603275" cy="510176"/>
          </a:xfrm>
        </p:spPr>
        <p:txBody>
          <a:bodyPr>
            <a:normAutofit/>
          </a:bodyPr>
          <a:lstStyle/>
          <a:p>
            <a:pPr algn="ctr">
              <a:defRPr sz="2600">
                <a:solidFill>
                  <a:srgbClr val="C00000"/>
                </a:solidFill>
                <a:latin typeface="Times New Roman" panose="02020603050405020304" pitchFamily="18" charset="0"/>
                <a:cs typeface="Times New Roman" panose="02020603050405020304" pitchFamily="18" charset="0"/>
              </a:defRPr>
            </a:pPr>
            <a:r>
              <a:t>CLASSICAL POLITICAL ECONOMY</a:t>
            </a:r>
            <a:endParaRPr lang="en-US" sz="26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68899" y="777044"/>
            <a:ext cx="10910009" cy="3062627"/>
          </a:xfrm>
        </p:spPr>
        <p:txBody>
          <a:bodyPr>
            <a:normAutofit/>
          </a:bodyPr>
          <a:lstStyle/>
          <a:p>
            <a:pPr>
              <a:defRPr>
                <a:latin typeface="Times New Roman" panose="02020603050405020304" pitchFamily="18" charset="0"/>
                <a:cs typeface="Times New Roman" panose="02020603050405020304" pitchFamily="18" charset="0"/>
              </a:defRPr>
            </a:pPr>
            <a:r>
              <a:t>A set of economic ideas that originate from the parents of the school Adam Smith (“Exploring the Nature and Causes of the Wealth of Nations, 1776)</a:t>
            </a:r>
          </a:p>
          <a:p>
            <a:pPr lvl="1">
              <a:defRPr b="1">
                <a:solidFill>
                  <a:srgbClr val="C00000"/>
                </a:solidFill>
                <a:latin typeface="Times New Roman" panose="02020603050405020304" pitchFamily="18" charset="0"/>
                <a:cs typeface="Times New Roman" panose="02020603050405020304" pitchFamily="18" charset="0"/>
              </a:defRPr>
            </a:pPr>
            <a:r>
              <a:t>Economic freedom</a:t>
            </a:r>
          </a:p>
          <a:p>
            <a:pPr lvl="1">
              <a:defRPr b="1">
                <a:solidFill>
                  <a:srgbClr val="C00000"/>
                </a:solidFill>
                <a:latin typeface="Times New Roman" panose="02020603050405020304" pitchFamily="18" charset="0"/>
                <a:cs typeface="Times New Roman" panose="02020603050405020304" pitchFamily="18" charset="0"/>
              </a:defRPr>
            </a:pPr>
            <a:r>
              <a:t>Advocacy for a Free Market Match</a:t>
            </a:r>
          </a:p>
          <a:p>
            <a:pPr lvl="1">
              <a:defRPr b="1">
                <a:solidFill>
                  <a:srgbClr val="C00000"/>
                </a:solidFill>
                <a:latin typeface="Times New Roman" panose="02020603050405020304" pitchFamily="18" charset="0"/>
                <a:cs typeface="Times New Roman" panose="02020603050405020304" pitchFamily="18" charset="0"/>
              </a:defRPr>
            </a:pPr>
            <a:r>
              <a:t>The natural order, which will correspond to the rationality of homo ekonomikus</a:t>
            </a:r>
          </a:p>
          <a:p>
            <a:pPr>
              <a:defRPr>
                <a:latin typeface="Times New Roman" panose="02020603050405020304" pitchFamily="18" charset="0"/>
                <a:cs typeface="Times New Roman" panose="02020603050405020304" pitchFamily="18" charset="0"/>
              </a:defRPr>
            </a:pPr>
            <a:r>
              <a:rPr b="1" i="1"/>
              <a:t>Natural order is capitalism, economic philosophy is liberalism and individualism </a:t>
            </a:r>
            <a:r>
              <a:t>(personal interest above all, and the economic policy of the classical school is liberal – against state intervention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0425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1579" y="712099"/>
            <a:ext cx="6373801" cy="3216584"/>
          </a:xfrm>
        </p:spPr>
        <p:txBody>
          <a:bodyPr>
            <a:noAutofit/>
          </a:bodyPr>
          <a:lstStyle/>
          <a:p>
            <a:pPr>
              <a:defRPr sz="2200">
                <a:latin typeface="Times New Roman" panose="02020603050405020304" pitchFamily="18" charset="0"/>
                <a:cs typeface="Times New Roman" panose="02020603050405020304" pitchFamily="18" charset="0"/>
              </a:defRPr>
            </a:pPr>
            <a:r>
              <a:t>Development of the </a:t>
            </a:r>
            <a:r>
              <a:rPr b="1">
                <a:solidFill>
                  <a:srgbClr val="C00000"/>
                </a:solidFill>
              </a:rPr>
              <a:t>theory of work value </a:t>
            </a:r>
            <a:r>
              <a:t>– prices are considered to reflect the social process of production, that is, to reflect the role of work in the production process</a:t>
            </a:r>
          </a:p>
          <a:p>
            <a:pPr>
              <a:defRPr sz="2200">
                <a:latin typeface="Times New Roman" panose="02020603050405020304" pitchFamily="18" charset="0"/>
                <a:cs typeface="Times New Roman" panose="02020603050405020304" pitchFamily="18" charset="0"/>
              </a:defRPr>
            </a:pPr>
            <a:r>
              <a:rPr b="1">
                <a:solidFill>
                  <a:srgbClr val="C00000"/>
                </a:solidFill>
              </a:rPr>
              <a:t>Lessez faire order </a:t>
            </a:r>
            <a:r>
              <a:t>(distrust and hostility towards government intervention) </a:t>
            </a:r>
            <a:endParaRPr lang="sr-Latn-RS" sz="2200" dirty="0" smtClean="0">
              <a:latin typeface="Times New Roman" panose="02020603050405020304" pitchFamily="18" charset="0"/>
              <a:cs typeface="Times New Roman" panose="02020603050405020304" pitchFamily="18" charset="0"/>
            </a:endParaRPr>
          </a:p>
          <a:p>
            <a:pPr>
              <a:defRPr sz="2200">
                <a:latin typeface="Times New Roman" panose="02020603050405020304" pitchFamily="18" charset="0"/>
                <a:cs typeface="Times New Roman" panose="02020603050405020304" pitchFamily="18" charset="0"/>
              </a:defRPr>
            </a:pPr>
            <a:r>
              <a:t>Ruling by the invisible hand of the market ("invisible hand")</a:t>
            </a:r>
          </a:p>
        </p:txBody>
      </p:sp>
      <p:pic>
        <p:nvPicPr>
          <p:cNvPr id="7170" name="Picture 2" descr="Laissez-Faire Definition - Economics Teacher - Laissez Faire Definition -  Magnet | TeePub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4454" y="682857"/>
            <a:ext cx="4014725" cy="4014725"/>
          </a:xfrm>
          <a:prstGeom prst="rect">
            <a:avLst/>
          </a:prstGeom>
          <a:noFill/>
          <a:ln>
            <a:noFill/>
          </a:ln>
          <a:effectLst>
            <a:outerShdw blurRad="127000" dist="38100" dir="2700000" algn="ctr">
              <a:srgbClr val="000000">
                <a:alpha val="45000"/>
              </a:srgbClr>
            </a:outerShdw>
            <a:reflection blurRad="6350" stA="50000" endA="275" endPos="40000" dist="101600" dir="5400000" sy="-100000" algn="bl" rotWithShape="0"/>
            <a:softEdge rad="635000"/>
          </a:effectLst>
          <a:scene3d>
            <a:camera prst="perspectiveFront" fov="2700000">
              <a:rot lat="20376000" lon="1938000" rev="20112001"/>
            </a:camera>
            <a:lightRig rig="soft" dir="t">
              <a:rot lat="0" lon="0" rev="0"/>
            </a:lightRig>
          </a:scene3d>
          <a:sp3d prstMaterial="translucentPowder">
            <a:bevelT w="203200" h="50800" prst="softRound"/>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122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6569" y="145209"/>
            <a:ext cx="9603275" cy="549421"/>
          </a:xfrm>
        </p:spPr>
        <p:txBody>
          <a:bodyPr>
            <a:normAutofit/>
          </a:bodyPr>
          <a:lstStyle/>
          <a:p>
            <a:pPr>
              <a:defRPr sz="2600" b="1">
                <a:solidFill>
                  <a:srgbClr val="C00000"/>
                </a:solidFill>
                <a:latin typeface="Times New Roman" panose="02020603050405020304" pitchFamily="18" charset="0"/>
                <a:cs typeface="Times New Roman" panose="02020603050405020304" pitchFamily="18" charset="0"/>
              </a:defRPr>
            </a:pPr>
            <a:r>
              <a:t>ADAM SMITH – the revolutionary of economic thought</a:t>
            </a:r>
            <a:endParaRPr lang="en-US" sz="26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387959" y="1000739"/>
            <a:ext cx="8666895" cy="2159201"/>
          </a:xfrm>
        </p:spPr>
        <p:txBody>
          <a:bodyPr>
            <a:normAutofit fontScale="92500" lnSpcReduction="10000"/>
          </a:bodyPr>
          <a:lstStyle/>
          <a:p>
            <a:pPr>
              <a:defRPr>
                <a:latin typeface="Times New Roman" panose="02020603050405020304" pitchFamily="18" charset="0"/>
                <a:cs typeface="Times New Roman" panose="02020603050405020304" pitchFamily="18" charset="0"/>
              </a:defRPr>
            </a:pPr>
            <a:r>
              <a:t>Adam SMITH was born in Scotland in 1723.</a:t>
            </a:r>
          </a:p>
          <a:p>
            <a:pPr>
              <a:defRPr>
                <a:latin typeface="Times New Roman" panose="02020603050405020304" pitchFamily="18" charset="0"/>
                <a:cs typeface="Times New Roman" panose="02020603050405020304" pitchFamily="18" charset="0"/>
              </a:defRPr>
            </a:pPr>
            <a:r>
              <a:t>Professor of Logic and Moral Philosophy </a:t>
            </a:r>
            <a:endParaRPr lang="sr-Latn-RS" dirty="0" smtClean="0">
              <a:latin typeface="Times New Roman" panose="02020603050405020304" pitchFamily="18" charset="0"/>
              <a:cs typeface="Times New Roman" panose="02020603050405020304" pitchFamily="18" charset="0"/>
            </a:endParaRPr>
          </a:p>
          <a:p>
            <a:pPr>
              <a:defRPr>
                <a:latin typeface="Times New Roman" panose="02020603050405020304" pitchFamily="18" charset="0"/>
                <a:cs typeface="Times New Roman" panose="02020603050405020304" pitchFamily="18" charset="0"/>
              </a:defRPr>
            </a:pPr>
            <a:r>
              <a:t>dedicates himself to writing a magnum opus Inquiry into the Nature and Causes of the Wealth of Nations </a:t>
            </a:r>
            <a:endParaRPr lang="sr-Latn-RS" dirty="0" smtClean="0">
              <a:latin typeface="Times New Roman" panose="02020603050405020304" pitchFamily="18" charset="0"/>
              <a:cs typeface="Times New Roman" panose="02020603050405020304" pitchFamily="18" charset="0"/>
            </a:endParaRPr>
          </a:p>
          <a:p>
            <a:pPr>
              <a:defRPr b="1">
                <a:latin typeface="Times New Roman" panose="02020603050405020304" pitchFamily="18" charset="0"/>
                <a:cs typeface="Times New Roman" panose="02020603050405020304" pitchFamily="18" charset="0"/>
              </a:defRPr>
            </a:pPr>
            <a:r>
              <a:t>In 1776, when the work was first published, it was taken as the year of the emergence of the modern economy. </a:t>
            </a:r>
            <a:endParaRPr lang="sr-Latn-RS" b="1" dirty="0" smtClean="0">
              <a:latin typeface="Times New Roman" panose="02020603050405020304" pitchFamily="18" charset="0"/>
              <a:cs typeface="Times New Roman" panose="02020603050405020304" pitchFamily="18" charset="0"/>
            </a:endParaRPr>
          </a:p>
        </p:txBody>
      </p:sp>
      <p:pic>
        <p:nvPicPr>
          <p:cNvPr id="5122" name="Picture 2" descr="Adam Smith | Biography, Books, Capitalism, Invisible Hand, &amp; Facts |  Britannic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174" y="226719"/>
            <a:ext cx="2182633" cy="2965849"/>
          </a:xfrm>
          <a:prstGeom prst="rect">
            <a:avLst/>
          </a:prstGeom>
          <a:noFill/>
          <a:effectLst>
            <a:reflection blurRad="6350" stA="50000" endA="275" endPos="40000" dist="101600" dir="5400000" sy="-100000" algn="bl" rotWithShape="0"/>
          </a:effectLst>
          <a:scene3d>
            <a:camera prst="isometricOffAxis2Right"/>
            <a:lightRig rig="threePt" dir="t"/>
          </a:scene3d>
          <a:extLst>
            <a:ext uri="{909E8E84-426E-40DD-AFC4-6F175D3DCCD1}">
              <a14:hiddenFill xmlns:a14="http://schemas.microsoft.com/office/drawing/2010/main">
                <a:solidFill>
                  <a:srgbClr val="FFFFFF"/>
                </a:solidFill>
              </a14:hiddenFill>
            </a:ext>
          </a:extLst>
        </p:spPr>
      </p:pic>
      <p:sp>
        <p:nvSpPr>
          <p:cNvPr id="4" name="Rectangle 3"/>
          <p:cNvSpPr/>
          <p:nvPr/>
        </p:nvSpPr>
        <p:spPr>
          <a:xfrm>
            <a:off x="2141692" y="3527861"/>
            <a:ext cx="6096000" cy="1477328"/>
          </a:xfrm>
          <a:prstGeom prst="rect">
            <a:avLst/>
          </a:prstGeom>
        </p:spPr>
        <p:txBody>
          <a:bodyPr>
            <a:spAutoFit/>
          </a:bodyPr>
          <a:lstStyle/>
          <a:p>
            <a:pPr>
              <a:defRPr>
                <a:latin typeface="Times New Roman" panose="02020603050405020304" pitchFamily="18" charset="0"/>
                <a:cs typeface="Times New Roman" panose="02020603050405020304" pitchFamily="18" charset="0"/>
              </a:defRPr>
            </a:pPr>
            <a:r>
              <a:t>His general idea is economic freedom. </a:t>
            </a:r>
            <a:endParaRPr lang="sr-Latn-RS" dirty="0">
              <a:latin typeface="Times New Roman" panose="02020603050405020304" pitchFamily="18" charset="0"/>
              <a:cs typeface="Times New Roman" panose="02020603050405020304" pitchFamily="18" charset="0"/>
            </a:endParaRPr>
          </a:p>
          <a:p>
            <a:pPr>
              <a:defRPr>
                <a:latin typeface="Times New Roman" panose="02020603050405020304" pitchFamily="18" charset="0"/>
                <a:cs typeface="Times New Roman" panose="02020603050405020304" pitchFamily="18" charset="0"/>
              </a:defRPr>
            </a:pPr>
            <a:r>
              <a:t>The topics he dealt with were the natural order, division of labor, the theory of  value, distribution, the role of the state in prosperity.</a:t>
            </a:r>
            <a:endParaRPr lang="sr-Latn-RS" dirty="0">
              <a:latin typeface="Times New Roman" panose="02020603050405020304" pitchFamily="18" charset="0"/>
              <a:cs typeface="Times New Roman" panose="02020603050405020304" pitchFamily="18" charset="0"/>
            </a:endParaRPr>
          </a:p>
          <a:p>
            <a:pPr algn="just">
              <a:defRPr>
                <a:latin typeface="Times New Roman" panose="02020603050405020304" pitchFamily="18" charset="0"/>
                <a:cs typeface="Times New Roman" panose="02020603050405020304" pitchFamily="18" charset="0"/>
              </a:defRPr>
            </a:pPr>
            <a:r>
              <a:t>NATURAL ORDER, immanent to human nature, is superior to state and social institutions. </a:t>
            </a:r>
            <a:endParaRPr lang="sr-Latn-R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735988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TM10001114[[fn=Gallery]]</Template>
  <TotalTime>553</TotalTime>
  <Words>854</Words>
  <Application>Microsoft Office PowerPoint</Application>
  <PresentationFormat>Widescreen</PresentationFormat>
  <Paragraphs>65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Palatino Linotype</vt:lpstr>
      <vt:lpstr>Times New Roman</vt:lpstr>
      <vt:lpstr>Gallery</vt:lpstr>
      <vt:lpstr>ECONOMICS AND ECONOMIC STRUCTURE OF SOCIETY</vt:lpstr>
      <vt:lpstr>History of economics.....</vt:lpstr>
      <vt:lpstr>PowerPoint Presentation</vt:lpstr>
      <vt:lpstr>The Middle Ages (V-XV century) </vt:lpstr>
      <vt:lpstr>Mercantilism (XV to XVIII century)</vt:lpstr>
      <vt:lpstr>Physiocracy, XVIII France</vt:lpstr>
      <vt:lpstr>CLASSICAL POLITICAL ECONOMY</vt:lpstr>
      <vt:lpstr>PowerPoint Presentation</vt:lpstr>
      <vt:lpstr>ADAM SMITH – the revolutionary of economic thought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55</cp:revision>
  <dcterms:created xsi:type="dcterms:W3CDTF">2023-01-30T13:25:11Z</dcterms:created>
  <dcterms:modified xsi:type="dcterms:W3CDTF">2023-04-02T13:20:33Z</dcterms:modified>
</cp:coreProperties>
</file>