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notesMasterIdLst>
    <p:notesMasterId r:id="rId14"/>
  </p:notesMasterIdLst>
  <p:sldIdLst>
    <p:sldId id="257" r:id="rId2"/>
    <p:sldId id="286" r:id="rId3"/>
    <p:sldId id="288" r:id="rId4"/>
    <p:sldId id="289" r:id="rId5"/>
    <p:sldId id="290" r:id="rId6"/>
    <p:sldId id="291" r:id="rId7"/>
    <p:sldId id="292" r:id="rId8"/>
    <p:sldId id="293" r:id="rId9"/>
    <p:sldId id="296" r:id="rId10"/>
    <p:sldId id="299" r:id="rId11"/>
    <p:sldId id="301" r:id="rId12"/>
    <p:sldId id="30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9BA8B7"/>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35" d="100"/>
          <a:sy n="135" d="100"/>
        </p:scale>
        <p:origin x="305"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E400C-35B6-4910-AD33-612B8D21A7CE}" type="datetimeFigureOut">
              <a:rPr lang="en-US" smtClean="0"/>
              <a:t>02/04/2023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29245-61FD-47B4-9CD9-F8513C84CCB6}" type="slidenum">
              <a:rPr lang="en-US" smtClean="0"/>
              <a:t>‹#›</a:t>
            </a:fld>
            <a:endParaRPr lang="en-US"/>
          </a:p>
        </p:txBody>
      </p:sp>
    </p:spTree>
    <p:extLst>
      <p:ext uri="{BB962C8B-B14F-4D97-AF65-F5344CB8AC3E}">
        <p14:creationId xmlns:p14="http://schemas.microsoft.com/office/powerpoint/2010/main" val="160859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1pPr>
            <a:lvl2pPr marL="742950" indent="-28575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2pPr>
            <a:lvl3pPr marL="11430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3pPr>
            <a:lvl4pPr marL="16002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4pPr>
            <a:lvl5pPr marL="20574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9pPr>
          </a:lstStyle>
          <a:p>
            <a:pPr eaLnBrk="1" hangingPunct="1">
              <a:spcBef>
                <a:spcPct val="0"/>
              </a:spcBef>
            </a:pPr>
            <a:fld id="{DB7F1013-F380-48FB-821D-BE58A4D0A1C5}" type="slidenum">
              <a:rPr lang="en-US" altLang="en-US" sz="1000" i="1">
                <a:latin typeface="Times New Roman" panose="02020603050405020304" pitchFamily="18" charset="0"/>
                <a:ea typeface="Microsoft YaHei" panose="020B0503020204020204" pitchFamily="34" charset="-122"/>
              </a:rPr>
              <a:pPr eaLnBrk="1" hangingPunct="1">
                <a:spcBef>
                  <a:spcPct val="0"/>
                </a:spcBef>
              </a:pPr>
              <a:t>2</a:t>
            </a:fld>
            <a:endParaRPr lang="en-US" altLang="en-US" sz="1000" i="1">
              <a:latin typeface="Times New Roman" panose="02020603050405020304" pitchFamily="18" charset="0"/>
              <a:ea typeface="Microsoft YaHei" panose="020B0503020204020204" pitchFamily="34" charset="-122"/>
            </a:endParaRPr>
          </a:p>
        </p:txBody>
      </p:sp>
      <p:sp>
        <p:nvSpPr>
          <p:cNvPr id="54275" name="Rectangle 2"/>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54276" name="Rectangle 3"/>
          <p:cNvSpPr>
            <a:spLocks noGrp="1" noChangeAspect="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smtClean="0"/>
          </a:p>
        </p:txBody>
      </p:sp>
    </p:spTree>
    <p:extLst>
      <p:ext uri="{BB962C8B-B14F-4D97-AF65-F5344CB8AC3E}">
        <p14:creationId xmlns:p14="http://schemas.microsoft.com/office/powerpoint/2010/main" val="251393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1pPr>
            <a:lvl2pPr marL="742950" indent="-28575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2pPr>
            <a:lvl3pPr marL="11430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3pPr>
            <a:lvl4pPr marL="16002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4pPr>
            <a:lvl5pPr marL="20574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9pPr>
          </a:lstStyle>
          <a:p>
            <a:pPr eaLnBrk="1" hangingPunct="1">
              <a:spcBef>
                <a:spcPct val="0"/>
              </a:spcBef>
            </a:pPr>
            <a:fld id="{98B17F7D-5236-4A94-8BBA-A038912981F9}" type="slidenum">
              <a:rPr lang="en-US" altLang="en-US" sz="1000" i="1">
                <a:latin typeface="Times New Roman" panose="02020603050405020304" pitchFamily="18" charset="0"/>
                <a:ea typeface="Microsoft YaHei" panose="020B0503020204020204" pitchFamily="34" charset="-122"/>
              </a:rPr>
              <a:pPr eaLnBrk="1" hangingPunct="1">
                <a:spcBef>
                  <a:spcPct val="0"/>
                </a:spcBef>
              </a:pPr>
              <a:t>3</a:t>
            </a:fld>
            <a:endParaRPr lang="en-US" altLang="en-US" sz="1000" i="1">
              <a:latin typeface="Times New Roman" panose="02020603050405020304" pitchFamily="18" charset="0"/>
              <a:ea typeface="Microsoft YaHei" panose="020B0503020204020204" pitchFamily="34" charset="-122"/>
            </a:endParaRPr>
          </a:p>
        </p:txBody>
      </p:sp>
      <p:sp>
        <p:nvSpPr>
          <p:cNvPr id="56323"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56324" name="Rectangle 3"/>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6" tIns="0" rIns="19046" bIns="0"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defRPr altLang="en-US" sz="1000" i="1">
                <a:latin typeface="Times New Roman" panose="02020603050405020304" pitchFamily="18" charset="0"/>
              </a:defRPr>
            </a:pPr>
            <a:r>
              <a:t>9</a:t>
            </a:r>
          </a:p>
        </p:txBody>
      </p:sp>
      <p:sp>
        <p:nvSpPr>
          <p:cNvPr id="56325" name="Rectangle 4"/>
          <p:cNvSpPr>
            <a:spLocks noChangeArrowheads="1"/>
          </p:cNvSpPr>
          <p:nvPr/>
        </p:nvSpPr>
        <p:spPr bwMode="auto">
          <a:xfrm>
            <a:off x="-1588" y="8685213"/>
            <a:ext cx="2971801"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56326" name="Rectangle 5"/>
          <p:cNvSpPr>
            <a:spLocks noChangeArrowheads="1"/>
          </p:cNvSpPr>
          <p:nvPr/>
        </p:nvSpPr>
        <p:spPr bwMode="auto">
          <a:xfrm>
            <a:off x="-1588" y="0"/>
            <a:ext cx="2971801"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56327"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56328" name="Rectangle 7"/>
          <p:cNvSpPr>
            <a:spLocks noGrp="1" noChangeAspect="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smtClean="0"/>
          </a:p>
        </p:txBody>
      </p:sp>
    </p:spTree>
    <p:extLst>
      <p:ext uri="{BB962C8B-B14F-4D97-AF65-F5344CB8AC3E}">
        <p14:creationId xmlns:p14="http://schemas.microsoft.com/office/powerpoint/2010/main" val="397509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1pPr>
            <a:lvl2pPr marL="742950" indent="-28575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2pPr>
            <a:lvl3pPr marL="11430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3pPr>
            <a:lvl4pPr marL="16002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4pPr>
            <a:lvl5pPr marL="20574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9pPr>
          </a:lstStyle>
          <a:p>
            <a:pPr eaLnBrk="1" hangingPunct="1">
              <a:spcBef>
                <a:spcPct val="0"/>
              </a:spcBef>
            </a:pPr>
            <a:fld id="{FADDFE52-0AB0-414A-963B-BD0CE4E7C987}" type="slidenum">
              <a:rPr lang="en-US" altLang="en-US" sz="1000" i="1">
                <a:latin typeface="Times New Roman" panose="02020603050405020304" pitchFamily="18" charset="0"/>
                <a:ea typeface="Microsoft YaHei" panose="020B0503020204020204" pitchFamily="34" charset="-122"/>
              </a:rPr>
              <a:pPr eaLnBrk="1" hangingPunct="1">
                <a:spcBef>
                  <a:spcPct val="0"/>
                </a:spcBef>
              </a:pPr>
              <a:t>4</a:t>
            </a:fld>
            <a:endParaRPr lang="en-US" altLang="en-US" sz="1000" i="1">
              <a:latin typeface="Times New Roman" panose="02020603050405020304" pitchFamily="18" charset="0"/>
              <a:ea typeface="Microsoft YaHei" panose="020B0503020204020204" pitchFamily="34" charset="-122"/>
            </a:endParaRPr>
          </a:p>
        </p:txBody>
      </p:sp>
      <p:sp>
        <p:nvSpPr>
          <p:cNvPr id="57347"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57348" name="Rectangle 3"/>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6" tIns="0" rIns="19046" bIns="0"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defRPr altLang="en-US" sz="1000" i="1">
                <a:latin typeface="Times New Roman" panose="02020603050405020304" pitchFamily="18" charset="0"/>
              </a:defRPr>
            </a:pPr>
            <a:r>
              <a:t>10</a:t>
            </a:r>
          </a:p>
        </p:txBody>
      </p:sp>
      <p:sp>
        <p:nvSpPr>
          <p:cNvPr id="57349" name="Rectangle 4"/>
          <p:cNvSpPr>
            <a:spLocks noChangeArrowheads="1"/>
          </p:cNvSpPr>
          <p:nvPr/>
        </p:nvSpPr>
        <p:spPr bwMode="auto">
          <a:xfrm>
            <a:off x="-1588" y="8685213"/>
            <a:ext cx="2971801"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57350" name="Rectangle 5"/>
          <p:cNvSpPr>
            <a:spLocks noChangeArrowheads="1"/>
          </p:cNvSpPr>
          <p:nvPr/>
        </p:nvSpPr>
        <p:spPr bwMode="auto">
          <a:xfrm>
            <a:off x="-1588" y="0"/>
            <a:ext cx="2971801"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57351"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57352" name="Rectangle 7"/>
          <p:cNvSpPr>
            <a:spLocks noGrp="1" noChangeAspect="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smtClean="0"/>
          </a:p>
        </p:txBody>
      </p:sp>
    </p:spTree>
    <p:extLst>
      <p:ext uri="{BB962C8B-B14F-4D97-AF65-F5344CB8AC3E}">
        <p14:creationId xmlns:p14="http://schemas.microsoft.com/office/powerpoint/2010/main" val="322054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1pPr>
            <a:lvl2pPr marL="742950" indent="-28575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2pPr>
            <a:lvl3pPr marL="11430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3pPr>
            <a:lvl4pPr marL="16002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4pPr>
            <a:lvl5pPr marL="20574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9pPr>
          </a:lstStyle>
          <a:p>
            <a:pPr eaLnBrk="1" hangingPunct="1">
              <a:spcBef>
                <a:spcPct val="0"/>
              </a:spcBef>
            </a:pPr>
            <a:fld id="{66C5B397-720F-478B-BCBE-1849CA527F3F}" type="slidenum">
              <a:rPr lang="en-US" altLang="en-US" sz="1000" i="1">
                <a:latin typeface="Times New Roman" panose="02020603050405020304" pitchFamily="18" charset="0"/>
                <a:ea typeface="Microsoft YaHei" panose="020B0503020204020204" pitchFamily="34" charset="-122"/>
              </a:rPr>
              <a:pPr eaLnBrk="1" hangingPunct="1">
                <a:spcBef>
                  <a:spcPct val="0"/>
                </a:spcBef>
              </a:pPr>
              <a:t>5</a:t>
            </a:fld>
            <a:endParaRPr lang="en-US" altLang="en-US" sz="1000" i="1">
              <a:latin typeface="Times New Roman" panose="02020603050405020304" pitchFamily="18" charset="0"/>
              <a:ea typeface="Microsoft YaHei" panose="020B0503020204020204" pitchFamily="34" charset="-122"/>
            </a:endParaRPr>
          </a:p>
        </p:txBody>
      </p:sp>
      <p:sp>
        <p:nvSpPr>
          <p:cNvPr id="58371"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58372" name="Rectangle 3"/>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6" tIns="0" rIns="19046" bIns="0"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defRPr altLang="en-US" sz="1000" i="1">
                <a:latin typeface="Times New Roman" panose="02020603050405020304" pitchFamily="18" charset="0"/>
              </a:defRPr>
            </a:pPr>
            <a:r>
              <a:t>11</a:t>
            </a:r>
          </a:p>
        </p:txBody>
      </p:sp>
      <p:sp>
        <p:nvSpPr>
          <p:cNvPr id="58373" name="Rectangle 4"/>
          <p:cNvSpPr>
            <a:spLocks noChangeArrowheads="1"/>
          </p:cNvSpPr>
          <p:nvPr/>
        </p:nvSpPr>
        <p:spPr bwMode="auto">
          <a:xfrm>
            <a:off x="-1588" y="8685213"/>
            <a:ext cx="2971801"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58374" name="Rectangle 5"/>
          <p:cNvSpPr>
            <a:spLocks noChangeArrowheads="1"/>
          </p:cNvSpPr>
          <p:nvPr/>
        </p:nvSpPr>
        <p:spPr bwMode="auto">
          <a:xfrm>
            <a:off x="-1588" y="0"/>
            <a:ext cx="2971801"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58375"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58376" name="Rectangle 7"/>
          <p:cNvSpPr>
            <a:spLocks noGrp="1" noChangeAspect="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smtClean="0"/>
          </a:p>
        </p:txBody>
      </p:sp>
    </p:spTree>
    <p:extLst>
      <p:ext uri="{BB962C8B-B14F-4D97-AF65-F5344CB8AC3E}">
        <p14:creationId xmlns:p14="http://schemas.microsoft.com/office/powerpoint/2010/main" val="3013108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1pPr>
            <a:lvl2pPr marL="742950" indent="-28575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2pPr>
            <a:lvl3pPr marL="11430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3pPr>
            <a:lvl4pPr marL="16002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4pPr>
            <a:lvl5pPr marL="20574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9pPr>
          </a:lstStyle>
          <a:p>
            <a:pPr eaLnBrk="1" hangingPunct="1">
              <a:spcBef>
                <a:spcPct val="0"/>
              </a:spcBef>
            </a:pPr>
            <a:fld id="{796EDA1C-5D8A-428D-90B8-8114E9A1B070}" type="slidenum">
              <a:rPr lang="en-US" altLang="en-US" sz="1000" i="1">
                <a:latin typeface="Times New Roman" panose="02020603050405020304" pitchFamily="18" charset="0"/>
                <a:ea typeface="Microsoft YaHei" panose="020B0503020204020204" pitchFamily="34" charset="-122"/>
              </a:rPr>
              <a:pPr eaLnBrk="1" hangingPunct="1">
                <a:spcBef>
                  <a:spcPct val="0"/>
                </a:spcBef>
              </a:pPr>
              <a:t>6</a:t>
            </a:fld>
            <a:endParaRPr lang="en-US" altLang="en-US" sz="1000" i="1">
              <a:latin typeface="Times New Roman" panose="02020603050405020304" pitchFamily="18" charset="0"/>
              <a:ea typeface="Microsoft YaHei" panose="020B0503020204020204" pitchFamily="34" charset="-122"/>
            </a:endParaRPr>
          </a:p>
        </p:txBody>
      </p:sp>
      <p:sp>
        <p:nvSpPr>
          <p:cNvPr id="59395"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59396" name="Rectangle 3"/>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6" tIns="0" rIns="19046" bIns="0"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defRPr altLang="en-US" sz="1000" i="1">
                <a:latin typeface="Times New Roman" panose="02020603050405020304" pitchFamily="18" charset="0"/>
              </a:defRPr>
            </a:pPr>
            <a:r>
              <a:t>12</a:t>
            </a:r>
          </a:p>
        </p:txBody>
      </p:sp>
      <p:sp>
        <p:nvSpPr>
          <p:cNvPr id="59397" name="Rectangle 4"/>
          <p:cNvSpPr>
            <a:spLocks noChangeArrowheads="1"/>
          </p:cNvSpPr>
          <p:nvPr/>
        </p:nvSpPr>
        <p:spPr bwMode="auto">
          <a:xfrm>
            <a:off x="-1588" y="8685213"/>
            <a:ext cx="2971801"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59398" name="Rectangle 5"/>
          <p:cNvSpPr>
            <a:spLocks noChangeArrowheads="1"/>
          </p:cNvSpPr>
          <p:nvPr/>
        </p:nvSpPr>
        <p:spPr bwMode="auto">
          <a:xfrm>
            <a:off x="-1588" y="0"/>
            <a:ext cx="2971801"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59399"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59400" name="Rectangle 7"/>
          <p:cNvSpPr>
            <a:spLocks noGrp="1" noChangeAspect="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smtClean="0"/>
          </a:p>
        </p:txBody>
      </p:sp>
    </p:spTree>
    <p:extLst>
      <p:ext uri="{BB962C8B-B14F-4D97-AF65-F5344CB8AC3E}">
        <p14:creationId xmlns:p14="http://schemas.microsoft.com/office/powerpoint/2010/main" val="166821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1pPr>
            <a:lvl2pPr marL="742950" indent="-28575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2pPr>
            <a:lvl3pPr marL="11430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3pPr>
            <a:lvl4pPr marL="16002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4pPr>
            <a:lvl5pPr marL="20574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9pPr>
          </a:lstStyle>
          <a:p>
            <a:pPr eaLnBrk="1" hangingPunct="1">
              <a:spcBef>
                <a:spcPct val="0"/>
              </a:spcBef>
            </a:pPr>
            <a:fld id="{8B7EA221-9EE1-4B53-AED6-DD630EFC830F}" type="slidenum">
              <a:rPr lang="en-US" altLang="en-US" sz="1000" i="1">
                <a:latin typeface="Times New Roman" panose="02020603050405020304" pitchFamily="18" charset="0"/>
                <a:ea typeface="Microsoft YaHei" panose="020B0503020204020204" pitchFamily="34" charset="-122"/>
              </a:rPr>
              <a:pPr eaLnBrk="1" hangingPunct="1">
                <a:spcBef>
                  <a:spcPct val="0"/>
                </a:spcBef>
              </a:pPr>
              <a:t>7</a:t>
            </a:fld>
            <a:endParaRPr lang="en-US" altLang="en-US" sz="1000" i="1">
              <a:latin typeface="Times New Roman" panose="02020603050405020304" pitchFamily="18" charset="0"/>
              <a:ea typeface="Microsoft YaHei" panose="020B0503020204020204" pitchFamily="34" charset="-122"/>
            </a:endParaRPr>
          </a:p>
        </p:txBody>
      </p:sp>
      <p:sp>
        <p:nvSpPr>
          <p:cNvPr id="60419"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60420" name="Rectangle 3"/>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6" tIns="0" rIns="19046" bIns="0"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defRPr altLang="en-US" sz="1000" i="1">
                <a:latin typeface="Times New Roman" panose="02020603050405020304" pitchFamily="18" charset="0"/>
              </a:defRPr>
            </a:pPr>
            <a:r>
              <a:t>15</a:t>
            </a:r>
          </a:p>
        </p:txBody>
      </p:sp>
      <p:sp>
        <p:nvSpPr>
          <p:cNvPr id="60421" name="Rectangle 4"/>
          <p:cNvSpPr>
            <a:spLocks noChangeArrowheads="1"/>
          </p:cNvSpPr>
          <p:nvPr/>
        </p:nvSpPr>
        <p:spPr bwMode="auto">
          <a:xfrm>
            <a:off x="-1588" y="8685213"/>
            <a:ext cx="2971801"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60422" name="Rectangle 5"/>
          <p:cNvSpPr>
            <a:spLocks noChangeArrowheads="1"/>
          </p:cNvSpPr>
          <p:nvPr/>
        </p:nvSpPr>
        <p:spPr bwMode="auto">
          <a:xfrm>
            <a:off x="-1588" y="0"/>
            <a:ext cx="2971801"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60423"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60424" name="Rectangle 7"/>
          <p:cNvSpPr>
            <a:spLocks noGrp="1" noChangeAspect="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smtClean="0"/>
          </a:p>
        </p:txBody>
      </p:sp>
    </p:spTree>
    <p:extLst>
      <p:ext uri="{BB962C8B-B14F-4D97-AF65-F5344CB8AC3E}">
        <p14:creationId xmlns:p14="http://schemas.microsoft.com/office/powerpoint/2010/main" val="1930759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1pPr>
            <a:lvl2pPr marL="742950" indent="-28575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2pPr>
            <a:lvl3pPr marL="11430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3pPr>
            <a:lvl4pPr marL="16002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4pPr>
            <a:lvl5pPr marL="20574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9pPr>
          </a:lstStyle>
          <a:p>
            <a:pPr eaLnBrk="1" hangingPunct="1">
              <a:spcBef>
                <a:spcPct val="0"/>
              </a:spcBef>
            </a:pPr>
            <a:fld id="{69F9E17D-3AA4-46C6-A191-EDA2C3D0C051}" type="slidenum">
              <a:rPr lang="en-US" altLang="en-US" sz="1000" i="1">
                <a:latin typeface="Times New Roman" panose="02020603050405020304" pitchFamily="18" charset="0"/>
                <a:ea typeface="Microsoft YaHei" panose="020B0503020204020204" pitchFamily="34" charset="-122"/>
              </a:rPr>
              <a:pPr eaLnBrk="1" hangingPunct="1">
                <a:spcBef>
                  <a:spcPct val="0"/>
                </a:spcBef>
              </a:pPr>
              <a:t>10</a:t>
            </a:fld>
            <a:endParaRPr lang="en-US" altLang="en-US" sz="1000" i="1">
              <a:latin typeface="Times New Roman" panose="02020603050405020304" pitchFamily="18" charset="0"/>
              <a:ea typeface="Microsoft YaHei" panose="020B0503020204020204" pitchFamily="34" charset="-122"/>
            </a:endParaRPr>
          </a:p>
        </p:txBody>
      </p:sp>
      <p:sp>
        <p:nvSpPr>
          <p:cNvPr id="65539"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65540" name="Rectangle 3"/>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6" tIns="0" rIns="19046" bIns="0"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defRPr altLang="en-US" sz="1000" i="1">
                <a:latin typeface="Times New Roman" panose="02020603050405020304" pitchFamily="18" charset="0"/>
              </a:defRPr>
            </a:pPr>
            <a:r>
              <a:t>21</a:t>
            </a:r>
          </a:p>
        </p:txBody>
      </p:sp>
      <p:sp>
        <p:nvSpPr>
          <p:cNvPr id="65541" name="Rectangle 4"/>
          <p:cNvSpPr>
            <a:spLocks noChangeArrowheads="1"/>
          </p:cNvSpPr>
          <p:nvPr/>
        </p:nvSpPr>
        <p:spPr bwMode="auto">
          <a:xfrm>
            <a:off x="-1588" y="8685213"/>
            <a:ext cx="2971801"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65542" name="Rectangle 5"/>
          <p:cNvSpPr>
            <a:spLocks noChangeArrowheads="1"/>
          </p:cNvSpPr>
          <p:nvPr/>
        </p:nvSpPr>
        <p:spPr bwMode="auto">
          <a:xfrm>
            <a:off x="-1588" y="0"/>
            <a:ext cx="2971801"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65543"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65544" name="Rectangle 7"/>
          <p:cNvSpPr>
            <a:spLocks noGrp="1" noChangeAspect="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smtClean="0"/>
          </a:p>
        </p:txBody>
      </p:sp>
    </p:spTree>
    <p:extLst>
      <p:ext uri="{BB962C8B-B14F-4D97-AF65-F5344CB8AC3E}">
        <p14:creationId xmlns:p14="http://schemas.microsoft.com/office/powerpoint/2010/main" val="1163042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1pPr>
            <a:lvl2pPr marL="742950" indent="-28575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2pPr>
            <a:lvl3pPr marL="11430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3pPr>
            <a:lvl4pPr marL="16002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4pPr>
            <a:lvl5pPr marL="20574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9pPr>
          </a:lstStyle>
          <a:p>
            <a:pPr eaLnBrk="1" hangingPunct="1">
              <a:spcBef>
                <a:spcPct val="0"/>
              </a:spcBef>
            </a:pPr>
            <a:fld id="{26F83B98-278C-4E00-B515-9EBFFFCCDD87}" type="slidenum">
              <a:rPr lang="en-US" altLang="en-US" sz="1000" i="1">
                <a:latin typeface="Times New Roman" panose="02020603050405020304" pitchFamily="18" charset="0"/>
                <a:ea typeface="Microsoft YaHei" panose="020B0503020204020204" pitchFamily="34" charset="-122"/>
              </a:rPr>
              <a:pPr eaLnBrk="1" hangingPunct="1">
                <a:spcBef>
                  <a:spcPct val="0"/>
                </a:spcBef>
              </a:pPr>
              <a:t>11</a:t>
            </a:fld>
            <a:endParaRPr lang="en-US" altLang="en-US" sz="1000" i="1">
              <a:latin typeface="Times New Roman" panose="02020603050405020304" pitchFamily="18" charset="0"/>
              <a:ea typeface="Microsoft YaHei" panose="020B0503020204020204" pitchFamily="34" charset="-122"/>
            </a:endParaRPr>
          </a:p>
        </p:txBody>
      </p:sp>
      <p:sp>
        <p:nvSpPr>
          <p:cNvPr id="67587"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67588" name="Rectangle 3"/>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6" tIns="0" rIns="19046" bIns="0"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defRPr altLang="en-US" sz="1000" i="1">
                <a:latin typeface="Times New Roman" panose="02020603050405020304" pitchFamily="18" charset="0"/>
              </a:defRPr>
            </a:pPr>
            <a:r>
              <a:t>23</a:t>
            </a:r>
          </a:p>
        </p:txBody>
      </p:sp>
      <p:sp>
        <p:nvSpPr>
          <p:cNvPr id="67589" name="Rectangle 4"/>
          <p:cNvSpPr>
            <a:spLocks noChangeArrowheads="1"/>
          </p:cNvSpPr>
          <p:nvPr/>
        </p:nvSpPr>
        <p:spPr bwMode="auto">
          <a:xfrm>
            <a:off x="-1588" y="8685213"/>
            <a:ext cx="2971801"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67590" name="Rectangle 5"/>
          <p:cNvSpPr>
            <a:spLocks noChangeArrowheads="1"/>
          </p:cNvSpPr>
          <p:nvPr/>
        </p:nvSpPr>
        <p:spPr bwMode="auto">
          <a:xfrm>
            <a:off x="-1588" y="0"/>
            <a:ext cx="2971801"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67591"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67592" name="Rectangle 7"/>
          <p:cNvSpPr>
            <a:spLocks noGrp="1" noChangeAspect="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smtClean="0"/>
          </a:p>
        </p:txBody>
      </p:sp>
    </p:spTree>
    <p:extLst>
      <p:ext uri="{BB962C8B-B14F-4D97-AF65-F5344CB8AC3E}">
        <p14:creationId xmlns:p14="http://schemas.microsoft.com/office/powerpoint/2010/main" val="2908941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1pPr>
            <a:lvl2pPr marL="742950" indent="-28575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2pPr>
            <a:lvl3pPr marL="11430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3pPr>
            <a:lvl4pPr marL="16002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4pPr>
            <a:lvl5pPr marL="2057400" indent="-228600" eaLnBrk="0" hangingPunct="0">
              <a:spcBef>
                <a:spcPct val="30000"/>
              </a:spcBef>
              <a:tabLst>
                <a:tab pos="633413" algn="l"/>
                <a:tab pos="1268413" algn="l"/>
                <a:tab pos="1903413" algn="l"/>
                <a:tab pos="2538413"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633413" algn="l"/>
                <a:tab pos="1268413" algn="l"/>
                <a:tab pos="1903413" algn="l"/>
                <a:tab pos="2538413" algn="l"/>
              </a:tabLst>
              <a:defRPr sz="1200">
                <a:solidFill>
                  <a:schemeClr val="tx1"/>
                </a:solidFill>
                <a:latin typeface="Calibri" panose="020F0502020204030204" pitchFamily="34" charset="0"/>
              </a:defRPr>
            </a:lvl9pPr>
          </a:lstStyle>
          <a:p>
            <a:pPr eaLnBrk="1" hangingPunct="1">
              <a:spcBef>
                <a:spcPct val="0"/>
              </a:spcBef>
            </a:pPr>
            <a:fld id="{4D075223-5FB4-4E8F-8366-A2E36E64F3D5}" type="slidenum">
              <a:rPr lang="en-US" altLang="en-US" sz="1000" i="1">
                <a:latin typeface="Times New Roman" panose="02020603050405020304" pitchFamily="18" charset="0"/>
                <a:ea typeface="Microsoft YaHei" panose="020B0503020204020204" pitchFamily="34" charset="-122"/>
              </a:rPr>
              <a:pPr eaLnBrk="1" hangingPunct="1">
                <a:spcBef>
                  <a:spcPct val="0"/>
                </a:spcBef>
              </a:pPr>
              <a:t>12</a:t>
            </a:fld>
            <a:endParaRPr lang="en-US" altLang="en-US" sz="1000" i="1">
              <a:latin typeface="Times New Roman" panose="02020603050405020304" pitchFamily="18" charset="0"/>
              <a:ea typeface="Microsoft YaHei" panose="020B0503020204020204" pitchFamily="34" charset="-122"/>
            </a:endParaRPr>
          </a:p>
        </p:txBody>
      </p:sp>
      <p:sp>
        <p:nvSpPr>
          <p:cNvPr id="68611"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68612" name="Rectangle 3"/>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6" tIns="0" rIns="19046" bIns="0"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defRPr altLang="en-US" sz="1000" i="1">
                <a:latin typeface="Times New Roman" panose="02020603050405020304" pitchFamily="18" charset="0"/>
              </a:defRPr>
            </a:pPr>
            <a:r>
              <a:t>24</a:t>
            </a:r>
          </a:p>
        </p:txBody>
      </p:sp>
      <p:sp>
        <p:nvSpPr>
          <p:cNvPr id="68613" name="Rectangle 4"/>
          <p:cNvSpPr>
            <a:spLocks noChangeArrowheads="1"/>
          </p:cNvSpPr>
          <p:nvPr/>
        </p:nvSpPr>
        <p:spPr bwMode="auto">
          <a:xfrm>
            <a:off x="-1588" y="8685213"/>
            <a:ext cx="2971801"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68614" name="Rectangle 5"/>
          <p:cNvSpPr>
            <a:spLocks noChangeArrowheads="1"/>
          </p:cNvSpPr>
          <p:nvPr/>
        </p:nvSpPr>
        <p:spPr bwMode="auto">
          <a:xfrm>
            <a:off x="-1588" y="0"/>
            <a:ext cx="2971801"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sr-Latn-RS" altLang="sr-Latn-RS" sz="2800" i="1"/>
          </a:p>
        </p:txBody>
      </p:sp>
      <p:sp>
        <p:nvSpPr>
          <p:cNvPr id="68615" name="Rectangle 6"/>
          <p:cNvSpPr>
            <a:spLocks noGrp="1" noRot="1" noChangeAspect="1" noChangeArrowheads="1" noTextEdit="1"/>
          </p:cNvSpPr>
          <p:nvPr>
            <p:ph type="sldImg"/>
          </p:nvPr>
        </p:nvSpPr>
        <p:spPr bwMode="auto">
          <a:xfrm>
            <a:off x="393700" y="692150"/>
            <a:ext cx="6070600" cy="3416300"/>
          </a:xfrm>
          <a:solidFill>
            <a:srgbClr val="FFFFFF"/>
          </a:solidFill>
          <a:ln cap="flat">
            <a:solidFill>
              <a:srgbClr val="000000"/>
            </a:solidFill>
            <a:miter lim="800000"/>
            <a:headEnd/>
            <a:tailEnd/>
          </a:ln>
        </p:spPr>
      </p:sp>
      <p:sp>
        <p:nvSpPr>
          <p:cNvPr id="68616" name="Rectangle 7"/>
          <p:cNvSpPr>
            <a:spLocks noGrp="1" noChangeAspect="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smtClean="0"/>
          </a:p>
        </p:txBody>
      </p:sp>
    </p:spTree>
    <p:extLst>
      <p:ext uri="{BB962C8B-B14F-4D97-AF65-F5344CB8AC3E}">
        <p14:creationId xmlns:p14="http://schemas.microsoft.com/office/powerpoint/2010/main" val="3837692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02/04/2023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02/04/2023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02/04/2023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02/04/2023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02/04/2023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02/04/2023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02/04/2023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02/04/2023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02/04/2023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02/04/2023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02/04/2023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02/04/2023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1958898"/>
          </a:xfrm>
        </p:spPr>
        <p:txBody>
          <a:bodyPr>
            <a:normAutofit/>
          </a:bodyPr>
          <a:lstStyle/>
          <a:p>
            <a:r>
              <a:t>Economics </a:t>
            </a:r>
            <a:r>
              <a:rPr lang="sr-Latn-RS" dirty="0" smtClean="0"/>
              <a:t/>
            </a:r>
            <a:br>
              <a:rPr lang="sr-Latn-RS" dirty="0" smtClean="0"/>
            </a:br>
            <a:r>
              <a:rPr sz="4000"/>
              <a:t>Principles</a:t>
            </a:r>
            <a:endParaRPr lang="en-US" sz="8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4819241" y="4672738"/>
            <a:ext cx="6739859" cy="1492593"/>
          </a:xfrm>
        </p:spPr>
        <p:txBody>
          <a:bodyPr>
            <a:normAutofit/>
          </a:bodyPr>
          <a:lstStyle/>
          <a:p>
            <a:pPr>
              <a:defRPr sz="1200">
                <a:solidFill>
                  <a:schemeClr val="tx1">
                    <a:lumMod val="85000"/>
                    <a:lumOff val="15000"/>
                  </a:schemeClr>
                </a:solidFill>
                <a:latin typeface="Times New Roman" panose="02020603050405020304" pitchFamily="18" charset="0"/>
                <a:cs typeface="Times New Roman" panose="02020603050405020304" pitchFamily="18" charset="0"/>
              </a:defRPr>
            </a:pPr>
            <a:r>
              <a:rPr dirty="0"/>
              <a:t>how do people make decisions?</a:t>
            </a:r>
          </a:p>
          <a:p>
            <a:pPr>
              <a:defRPr sz="1200">
                <a:solidFill>
                  <a:schemeClr val="tx1">
                    <a:lumMod val="85000"/>
                    <a:lumOff val="15000"/>
                  </a:schemeClr>
                </a:solidFill>
                <a:latin typeface="Times New Roman" panose="02020603050405020304" pitchFamily="18" charset="0"/>
                <a:cs typeface="Times New Roman" panose="02020603050405020304" pitchFamily="18" charset="0"/>
              </a:defRPr>
            </a:pPr>
            <a:r>
              <a:rPr dirty="0"/>
              <a:t>How do they interact?</a:t>
            </a:r>
          </a:p>
          <a:p>
            <a:pPr>
              <a:defRPr sz="1200">
                <a:solidFill>
                  <a:schemeClr val="tx1">
                    <a:lumMod val="85000"/>
                    <a:lumOff val="15000"/>
                  </a:schemeClr>
                </a:solidFill>
                <a:latin typeface="Times New Roman" panose="02020603050405020304" pitchFamily="18" charset="0"/>
                <a:cs typeface="Times New Roman" panose="02020603050405020304" pitchFamily="18" charset="0"/>
              </a:defRPr>
            </a:pPr>
            <a:r>
              <a:rPr dirty="0"/>
              <a:t>How the economy as a </a:t>
            </a:r>
            <a:r>
              <a:rPr/>
              <a:t>whole </a:t>
            </a:r>
            <a:r>
              <a:rPr smtClean="0"/>
              <a:t>works</a:t>
            </a:r>
            <a:endParaRPr dirty="0"/>
          </a:p>
        </p:txBody>
      </p:sp>
      <p:pic>
        <p:nvPicPr>
          <p:cNvPr id="5" name="Picture 4" descr="A picture containing building, sitting, bench, side  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1"/>
            <a:ext cx="4635315" cy="6857999"/>
          </a:xfrm>
          <a:prstGeom prst="rect">
            <a:avLst/>
          </a:prstGeom>
          <a:effectLst>
            <a:glow rad="228600">
              <a:schemeClr val="accent2">
                <a:satMod val="175000"/>
                <a:alpha val="40000"/>
              </a:schemeClr>
            </a:glow>
          </a:effectLst>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EZAVISNE: Životni standard pada, BiH jedina ne reaguje ⋆ olovka.inf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040" y="3971557"/>
            <a:ext cx="3583960" cy="2354678"/>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4"/>
          <p:cNvSpPr>
            <a:spLocks noGrp="1" noChangeArrowheads="1"/>
          </p:cNvSpPr>
          <p:nvPr>
            <p:ph type="title"/>
          </p:nvPr>
        </p:nvSpPr>
        <p:spPr>
          <a:xfrm>
            <a:off x="406400" y="556684"/>
            <a:ext cx="11176000" cy="1143000"/>
          </a:xfrm>
        </p:spPr>
        <p:txBody>
          <a:bodyPr>
            <a:noAutofit/>
          </a:bodyPr>
          <a:lstStyle/>
          <a:p>
            <a:pPr algn="ctr">
              <a:defRPr altLang="en-US" sz="3000"/>
            </a:pPr>
            <a:r>
              <a:rPr lang="sl-SI" altLang="en-US" sz="3000" dirty="0" smtClean="0"/>
              <a:t/>
            </a:r>
            <a:br>
              <a:rPr lang="sl-SI" altLang="en-US" sz="3000" dirty="0" smtClean="0"/>
            </a:br>
            <a:r>
              <a:rPr b="1" i="1">
                <a:solidFill>
                  <a:srgbClr val="FF0000"/>
                </a:solidFill>
              </a:rPr>
              <a:t>The standard of living of a country </a:t>
            </a:r>
            <a:r>
              <a:rPr lang="sl-SI" altLang="en-US" sz="3000" b="1" i="1" dirty="0" smtClean="0">
                <a:solidFill>
                  <a:srgbClr val="FF0000"/>
                </a:solidFill>
              </a:rPr>
              <a:t/>
            </a:r>
            <a:br>
              <a:rPr lang="sl-SI" altLang="en-US" sz="3000" b="1" i="1" dirty="0" smtClean="0">
                <a:solidFill>
                  <a:srgbClr val="FF0000"/>
                </a:solidFill>
              </a:rPr>
            </a:br>
            <a:r>
              <a:rPr b="1" i="1">
                <a:solidFill>
                  <a:srgbClr val="FF0000"/>
                </a:solidFill>
              </a:rPr>
              <a:t>depends on its ability to produce goods and services. </a:t>
            </a:r>
          </a:p>
        </p:txBody>
      </p:sp>
      <p:sp>
        <p:nvSpPr>
          <p:cNvPr id="37891" name="Rectangle 5"/>
          <p:cNvSpPr>
            <a:spLocks noGrp="1" noChangeArrowheads="1"/>
          </p:cNvSpPr>
          <p:nvPr>
            <p:ph idx="1"/>
          </p:nvPr>
        </p:nvSpPr>
        <p:spPr>
          <a:xfrm>
            <a:off x="722101" y="2056419"/>
            <a:ext cx="10234911" cy="2402294"/>
          </a:xfrm>
        </p:spPr>
        <p:txBody>
          <a:bodyPr>
            <a:normAutofit/>
          </a:bodyPr>
          <a:lstStyle/>
          <a:p>
            <a:pPr marL="493172" indent="-493172" algn="just">
              <a:defRPr altLang="en-US"/>
            </a:pPr>
            <a:r>
              <a:t>The standard of living can be measured in several different ways:</a:t>
            </a:r>
          </a:p>
          <a:p>
            <a:pPr marL="874162" lvl="1" indent="-378875" algn="just">
              <a:buFontTx/>
              <a:buChar char="-"/>
              <a:defRPr altLang="en-US"/>
            </a:pPr>
            <a:r>
              <a:t>Comparison of personal income</a:t>
            </a:r>
          </a:p>
          <a:p>
            <a:pPr marL="874162" lvl="1" indent="-378875" algn="just">
              <a:buFontTx/>
              <a:buChar char="-"/>
              <a:defRPr altLang="en-US"/>
            </a:pPr>
            <a:r>
              <a:t>Comparison of the total market value of the national product</a:t>
            </a:r>
          </a:p>
          <a:p>
            <a:pPr marL="387341" indent="-387341" algn="just">
              <a:lnSpc>
                <a:spcPct val="90000"/>
              </a:lnSpc>
              <a:defRPr altLang="en-US" sz="2400"/>
            </a:pPr>
            <a:r>
              <a:t>Almost all variations in the standard of living between the two countries can be attributed to the difference in productivity of these countries</a:t>
            </a:r>
          </a:p>
          <a:p>
            <a:pPr marL="874162" lvl="1" indent="-378875" algn="just">
              <a:buFontTx/>
              <a:buChar char="-"/>
            </a:pPr>
            <a:endParaRPr lang="sl-SI" altLang="en-US" dirty="0" smtClean="0"/>
          </a:p>
        </p:txBody>
      </p:sp>
    </p:spTree>
    <p:extLst>
      <p:ext uri="{BB962C8B-B14F-4D97-AF65-F5344CB8AC3E}">
        <p14:creationId xmlns:p14="http://schemas.microsoft.com/office/powerpoint/2010/main" val="264605498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508000" y="275167"/>
            <a:ext cx="11074400" cy="938638"/>
          </a:xfrm>
        </p:spPr>
        <p:txBody>
          <a:bodyPr>
            <a:normAutofit fontScale="90000"/>
          </a:bodyPr>
          <a:lstStyle/>
          <a:p>
            <a:pPr algn="ctr">
              <a:defRPr altLang="en-US" sz="3000" b="1" i="1">
                <a:solidFill>
                  <a:srgbClr val="FF0000"/>
                </a:solidFill>
              </a:defRPr>
            </a:pPr>
            <a:r>
              <a:rPr lang="sl-SI" altLang="en-US" sz="3000" dirty="0" smtClean="0"/>
              <a:t/>
            </a:r>
            <a:br>
              <a:rPr lang="sl-SI" altLang="en-US" sz="3000" dirty="0" smtClean="0"/>
            </a:br>
            <a:r>
              <a:t>Prices go up when the government prints too much money</a:t>
            </a:r>
          </a:p>
        </p:txBody>
      </p:sp>
      <p:sp>
        <p:nvSpPr>
          <p:cNvPr id="39939" name="Rectangle 5"/>
          <p:cNvSpPr>
            <a:spLocks noGrp="1" noChangeArrowheads="1"/>
          </p:cNvSpPr>
          <p:nvPr>
            <p:ph idx="1"/>
          </p:nvPr>
        </p:nvSpPr>
        <p:spPr>
          <a:xfrm>
            <a:off x="357126" y="1991776"/>
            <a:ext cx="5733642" cy="4173555"/>
          </a:xfrm>
        </p:spPr>
        <p:txBody>
          <a:bodyPr>
            <a:normAutofit fontScale="92500" lnSpcReduction="20000"/>
          </a:bodyPr>
          <a:lstStyle/>
          <a:p>
            <a:pPr algn="just"/>
            <a:r>
              <a:t>Inflation is an increase in the general price level in the economy. </a:t>
            </a:r>
            <a:endParaRPr lang="sr-Latn-RS" dirty="0" smtClean="0"/>
          </a:p>
          <a:p>
            <a:pPr algn="just">
              <a:defRPr b="1"/>
            </a:pPr>
            <a:r>
              <a:t>The cause of inflation – an excessive increase in the amount of money in circulation. </a:t>
            </a:r>
            <a:endParaRPr lang="sr-Latn-RS" b="1" dirty="0" smtClean="0"/>
          </a:p>
          <a:p>
            <a:pPr algn="just"/>
            <a:r>
              <a:rPr b="1"/>
              <a:t>Excessive in relation to the increase in the volume of production of goods and services in the economy. </a:t>
            </a:r>
            <a:r>
              <a:t>– </a:t>
            </a:r>
            <a:endParaRPr lang="sr-Latn-RS" dirty="0" smtClean="0"/>
          </a:p>
          <a:p>
            <a:pPr algn="just"/>
            <a:r>
              <a:t>The state should increase the amount of money in the economy, in proportion to the increase in social production. </a:t>
            </a:r>
            <a:endParaRPr lang="sr-Latn-RS" dirty="0" smtClean="0"/>
          </a:p>
          <a:p>
            <a:pPr algn="just"/>
            <a:r>
              <a:t>In this case: More money in the economy → Greater demand for goods and services (at the same time greater supply of goods and services) → No inflation (i.e. increase in prices). </a:t>
            </a:r>
            <a:endParaRPr lang="sr-Latn-RS" dirty="0" smtClean="0"/>
          </a:p>
        </p:txBody>
      </p:sp>
      <p:pic>
        <p:nvPicPr>
          <p:cNvPr id="2050" name="Picture 2" descr="Šta je Inflacija, i Zašto Vas Ona Kažnjava? - Bitcoin Balk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888" y="1593925"/>
            <a:ext cx="6080067" cy="4053379"/>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96680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
          <p:cNvSpPr>
            <a:spLocks noGrp="1" noChangeArrowheads="1"/>
          </p:cNvSpPr>
          <p:nvPr>
            <p:ph type="title"/>
          </p:nvPr>
        </p:nvSpPr>
        <p:spPr>
          <a:xfrm>
            <a:off x="203200" y="279401"/>
            <a:ext cx="11480800" cy="1384300"/>
          </a:xfrm>
        </p:spPr>
        <p:txBody>
          <a:bodyPr>
            <a:normAutofit/>
          </a:bodyPr>
          <a:lstStyle/>
          <a:p>
            <a:pPr algn="ctr" eaLnBrk="1" hangingPunct="1">
              <a:defRPr altLang="en-US" sz="2800" i="1">
                <a:solidFill>
                  <a:srgbClr val="FF0000"/>
                </a:solidFill>
              </a:defRPr>
            </a:pPr>
            <a:r>
              <a:t>In the short term, the economy is faced with a choice between inflation and unemployment. </a:t>
            </a:r>
          </a:p>
        </p:txBody>
      </p:sp>
      <p:sp>
        <p:nvSpPr>
          <p:cNvPr id="40963" name="Rectangle 11"/>
          <p:cNvSpPr>
            <a:spLocks noGrp="1" noChangeArrowheads="1"/>
          </p:cNvSpPr>
          <p:nvPr>
            <p:ph idx="1"/>
          </p:nvPr>
        </p:nvSpPr>
        <p:spPr>
          <a:xfrm>
            <a:off x="406401" y="2209800"/>
            <a:ext cx="5927683" cy="1832397"/>
          </a:xfrm>
          <a:extLst>
            <a:ext uri="{91240B29-F687-4F45-9708-019B960494DF}">
              <a14:hiddenLine xmlns:a14="http://schemas.microsoft.com/office/drawing/2010/main" w="6350">
                <a:solidFill>
                  <a:srgbClr val="FF0000"/>
                </a:solidFill>
                <a:miter lim="800000"/>
                <a:headEnd/>
                <a:tailEnd/>
              </a14:hiddenLine>
            </a:ext>
          </a:extLst>
        </p:spPr>
        <p:txBody>
          <a:bodyPr/>
          <a:lstStyle/>
          <a:p>
            <a:pPr marL="385224" indent="-385224">
              <a:defRPr altLang="en-US"/>
            </a:pPr>
            <a:r>
              <a:t>The Phillips curve illustrates the short-term choice between inflation and unemployment:</a:t>
            </a:r>
          </a:p>
          <a:p>
            <a:pPr marL="385224" indent="-385224" algn="ctr">
              <a:buNone/>
              <a:defRPr altLang="en-US" b="1"/>
            </a:pPr>
            <a:r>
              <a:t>Inflation   </a:t>
            </a:r>
            <a:r>
              <a:rPr>
                <a:cs typeface="Times New Roman" panose="02020603050405020304" pitchFamily="18" charset="0"/>
              </a:rPr>
              <a:t>→</a:t>
            </a:r>
            <a:r>
              <a:t>   Unemployment</a:t>
            </a:r>
          </a:p>
          <a:p>
            <a:pPr marL="385224" indent="-385224">
              <a:defRPr altLang="en-US"/>
            </a:pPr>
            <a:r>
              <a:t>It's a short-term choice!</a:t>
            </a:r>
          </a:p>
        </p:txBody>
      </p:sp>
      <p:pic>
        <p:nvPicPr>
          <p:cNvPr id="3074" name="Picture 2" descr="ČEKA NAS INFLACIJA I NEZAPOSLENOST: Doktor Dum dao još jedno predviđanje  ekonomskih toko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261" y="2178405"/>
            <a:ext cx="5959050" cy="336686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16619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a:xfrm>
            <a:off x="1097280" y="569046"/>
            <a:ext cx="10058400" cy="478785"/>
          </a:xfrm>
        </p:spPr>
        <p:txBody>
          <a:bodyPr>
            <a:normAutofit fontScale="90000"/>
          </a:bodyPr>
          <a:lstStyle/>
          <a:p>
            <a:pPr algn="ctr" eaLnBrk="1" hangingPunct="1">
              <a:defRPr altLang="en-US" sz="3000" b="1" i="1">
                <a:solidFill>
                  <a:srgbClr val="FF0000"/>
                </a:solidFill>
              </a:defRPr>
            </a:pPr>
            <a:r>
              <a:rPr lang="sl-SI" altLang="en-US" sz="3000" dirty="0" smtClean="0"/>
              <a:t/>
            </a:r>
            <a:br>
              <a:rPr lang="sl-SI" altLang="en-US" sz="3000" dirty="0" smtClean="0"/>
            </a:br>
            <a:r>
              <a:t>People make choices </a:t>
            </a:r>
          </a:p>
        </p:txBody>
      </p:sp>
      <p:sp>
        <p:nvSpPr>
          <p:cNvPr id="177158" name="Rectangle 6"/>
          <p:cNvSpPr>
            <a:spLocks noGrp="1" noChangeArrowheads="1"/>
          </p:cNvSpPr>
          <p:nvPr>
            <p:ph idx="1"/>
          </p:nvPr>
        </p:nvSpPr>
        <p:spPr>
          <a:xfrm>
            <a:off x="761345" y="1047832"/>
            <a:ext cx="10223620" cy="3053232"/>
          </a:xfrm>
        </p:spPr>
        <p:txBody>
          <a:bodyPr>
            <a:normAutofit/>
          </a:bodyPr>
          <a:lstStyle/>
          <a:p>
            <a:pPr marL="383108" indent="-383108" algn="just">
              <a:spcAft>
                <a:spcPts val="0"/>
              </a:spcAft>
              <a:defRPr altLang="sr-Latn-RS"/>
            </a:pPr>
            <a:r>
              <a:t>There is no </a:t>
            </a:r>
            <a:r>
              <a:rPr i="1"/>
              <a:t>“</a:t>
            </a:r>
            <a:r>
              <a:rPr b="1" i="1" u="sng"/>
              <a:t>free lunch</a:t>
            </a:r>
            <a:r>
              <a:rPr i="1"/>
              <a:t>”</a:t>
            </a:r>
            <a:r>
              <a:t>.</a:t>
            </a:r>
            <a:endParaRPr lang="sl-SI" altLang="en-US" i="1" dirty="0" smtClean="0"/>
          </a:p>
          <a:p>
            <a:pPr marL="383108" indent="-383108" algn="just">
              <a:spcAft>
                <a:spcPts val="0"/>
              </a:spcAft>
              <a:defRPr altLang="en-US"/>
            </a:pPr>
            <a:r>
              <a:t>To get one thing, we have to give up some other thing.</a:t>
            </a:r>
          </a:p>
          <a:p>
            <a:pPr marL="609585" lvl="1" indent="-226478" algn="just">
              <a:spcAft>
                <a:spcPts val="0"/>
              </a:spcAft>
              <a:buFontTx/>
              <a:buChar char="-"/>
              <a:defRPr altLang="en-US"/>
            </a:pPr>
            <a:r>
              <a:t>Food versus Clothes</a:t>
            </a:r>
          </a:p>
          <a:p>
            <a:pPr marL="609585" lvl="1" indent="-226478" algn="just">
              <a:spcAft>
                <a:spcPts val="0"/>
              </a:spcAft>
              <a:buFontTx/>
              <a:buChar char="-"/>
              <a:defRPr altLang="en-US"/>
            </a:pPr>
            <a:r>
              <a:t>Leisure or work</a:t>
            </a:r>
          </a:p>
          <a:p>
            <a:pPr marL="609585" lvl="1" indent="-226478" algn="just">
              <a:spcAft>
                <a:spcPts val="0"/>
              </a:spcAft>
              <a:buFontTx/>
              <a:buChar char="-"/>
              <a:defRPr altLang="en-US"/>
            </a:pPr>
            <a:r>
              <a:t>Efficiency or fairness</a:t>
            </a:r>
          </a:p>
          <a:p>
            <a:pPr marL="383108" lvl="1" indent="-383108" algn="just">
              <a:spcAft>
                <a:spcPts val="0"/>
              </a:spcAft>
              <a:buFont typeface="Arial" panose="020B0604020202020204" pitchFamily="34" charset="0"/>
              <a:buChar char="•"/>
              <a:defRPr altLang="en-US" sz="3000"/>
            </a:pPr>
            <a:r>
              <a:t>Every time we make a decision, it means we give up one goal for another.</a:t>
            </a:r>
          </a:p>
        </p:txBody>
      </p:sp>
      <p:sp>
        <p:nvSpPr>
          <p:cNvPr id="4" name="Rectangle 9"/>
          <p:cNvSpPr txBox="1">
            <a:spLocks noChangeArrowheads="1"/>
          </p:cNvSpPr>
          <p:nvPr/>
        </p:nvSpPr>
        <p:spPr>
          <a:xfrm>
            <a:off x="926565" y="3693685"/>
            <a:ext cx="10058400" cy="1048248"/>
          </a:xfrm>
          <a:prstGeom prst="rect">
            <a:avLst/>
          </a:prstGeom>
        </p:spPr>
        <p:txBody>
          <a:bodyPr vert="horz" lIns="0" tIns="45720" rIns="0" bIns="4572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78355" indent="-383108" algn="just">
              <a:defRPr altLang="sr-Latn-RS"/>
            </a:pPr>
            <a:r>
              <a:t>Weighing the alternatives:</a:t>
            </a:r>
            <a:endParaRPr lang="en-US" altLang="sr-Latn-RS" dirty="0" smtClean="0"/>
          </a:p>
          <a:p>
            <a:pPr marL="876278" lvl="1" indent="-395807" algn="just">
              <a:lnSpc>
                <a:spcPct val="90000"/>
              </a:lnSpc>
              <a:buFontTx/>
              <a:buChar char="-"/>
              <a:defRPr altLang="sr-Latn-RS"/>
            </a:pPr>
            <a:r>
              <a:t>Scheduling free time</a:t>
            </a:r>
            <a:endParaRPr lang="sr-Latn-CS" altLang="sr-Latn-RS" dirty="0" smtClean="0"/>
          </a:p>
        </p:txBody>
      </p:sp>
    </p:spTree>
    <p:extLst>
      <p:ext uri="{BB962C8B-B14F-4D97-AF65-F5344CB8AC3E}">
        <p14:creationId xmlns:p14="http://schemas.microsoft.com/office/powerpoint/2010/main" val="150891334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9"/>
          <p:cNvSpPr>
            <a:spLocks noGrp="1" noChangeArrowheads="1"/>
          </p:cNvSpPr>
          <p:nvPr>
            <p:ph idx="1"/>
          </p:nvPr>
        </p:nvSpPr>
        <p:spPr>
          <a:xfrm>
            <a:off x="482709" y="1988724"/>
            <a:ext cx="11090534" cy="3391716"/>
          </a:xfrm>
        </p:spPr>
        <p:txBody>
          <a:bodyPr>
            <a:normAutofit fontScale="92500" lnSpcReduction="20000"/>
          </a:bodyPr>
          <a:lstStyle/>
          <a:p>
            <a:pPr marL="675200" lvl="1" indent="-287859" algn="just">
              <a:lnSpc>
                <a:spcPct val="90000"/>
              </a:lnSpc>
              <a:buClr>
                <a:schemeClr val="tx1"/>
              </a:buClr>
              <a:buFont typeface="Arial" panose="020B0604020202020204" pitchFamily="34" charset="0"/>
              <a:buChar char="•"/>
              <a:defRPr altLang="en-US" sz="3000" b="1" i="1"/>
            </a:pPr>
            <a:r>
              <a:t>Efficiency </a:t>
            </a:r>
            <a:endParaRPr lang="sl-SI" altLang="en-US" sz="3000" b="1" i="1" dirty="0" smtClean="0"/>
          </a:p>
          <a:p>
            <a:pPr marL="387341" lvl="1" indent="0" algn="just">
              <a:lnSpc>
                <a:spcPct val="90000"/>
              </a:lnSpc>
              <a:buClr>
                <a:schemeClr val="tx1"/>
              </a:buClr>
              <a:buNone/>
              <a:defRPr altLang="en-US" sz="3000"/>
            </a:pPr>
            <a:r>
              <a:t>means that society tends to make the best use of the limited resources at its disposal in satisfying  human desires and needs</a:t>
            </a:r>
          </a:p>
          <a:p>
            <a:pPr marL="675200" lvl="1" indent="-287859" algn="just">
              <a:lnSpc>
                <a:spcPct val="90000"/>
              </a:lnSpc>
              <a:buClr>
                <a:schemeClr val="tx1"/>
              </a:buClr>
              <a:buFont typeface="Arial" panose="020B0604020202020204" pitchFamily="34" charset="0"/>
              <a:buChar char="•"/>
              <a:defRPr altLang="en-US" sz="3000" i="1"/>
            </a:pPr>
            <a:r>
              <a:rPr b="1"/>
              <a:t>Fairness</a:t>
            </a:r>
            <a:r>
              <a:t> </a:t>
            </a:r>
            <a:endParaRPr lang="sl-SI" altLang="en-US" sz="3000" i="1" dirty="0" smtClean="0"/>
          </a:p>
          <a:p>
            <a:pPr marL="387341" lvl="1" indent="0" algn="just">
              <a:lnSpc>
                <a:spcPct val="90000"/>
              </a:lnSpc>
              <a:buClr>
                <a:schemeClr val="tx1"/>
              </a:buClr>
              <a:buNone/>
              <a:defRPr altLang="en-US" sz="3000"/>
            </a:pPr>
            <a:r>
              <a:t>means that the benefits from the efficient use of resources are equally distributed between all members of a society. </a:t>
            </a:r>
            <a:endParaRPr lang="sl-SI" altLang="en-US" sz="3000" dirty="0" smtClean="0"/>
          </a:p>
          <a:p>
            <a:pPr marL="387341" lvl="1" indent="0" algn="just">
              <a:lnSpc>
                <a:spcPct val="90000"/>
              </a:lnSpc>
              <a:buClr>
                <a:schemeClr val="tx1"/>
              </a:buClr>
              <a:buNone/>
              <a:defRPr altLang="en-US" sz="3000"/>
            </a:pPr>
            <a:r>
              <a:t>The economy produces efficiently when it cannot make one's economic situation better without making another one's economic situation worse.</a:t>
            </a:r>
            <a:endParaRPr lang="sl-SI" altLang="en-US" sz="3000" dirty="0"/>
          </a:p>
        </p:txBody>
      </p:sp>
      <p:sp>
        <p:nvSpPr>
          <p:cNvPr id="5" name="Rectangle 5"/>
          <p:cNvSpPr>
            <a:spLocks noGrp="1" noChangeArrowheads="1"/>
          </p:cNvSpPr>
          <p:nvPr>
            <p:ph type="title"/>
          </p:nvPr>
        </p:nvSpPr>
        <p:spPr>
          <a:xfrm>
            <a:off x="1065885" y="800591"/>
            <a:ext cx="10058400" cy="611470"/>
          </a:xfrm>
        </p:spPr>
        <p:txBody>
          <a:bodyPr>
            <a:normAutofit/>
          </a:bodyPr>
          <a:lstStyle/>
          <a:p>
            <a:pPr algn="ctr">
              <a:defRPr altLang="en-US" sz="3200"/>
            </a:pPr>
            <a:r>
              <a:t>Choice between efficiency and fairness</a:t>
            </a:r>
            <a:endParaRPr lang="sl-SI" altLang="en-US" sz="3000" b="1" i="1" dirty="0">
              <a:solidFill>
                <a:srgbClr val="FF0000"/>
              </a:solidFill>
            </a:endParaRPr>
          </a:p>
        </p:txBody>
      </p:sp>
    </p:spTree>
    <p:extLst>
      <p:ext uri="{BB962C8B-B14F-4D97-AF65-F5344CB8AC3E}">
        <p14:creationId xmlns:p14="http://schemas.microsoft.com/office/powerpoint/2010/main" val="130960296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18538" y="327727"/>
            <a:ext cx="11176000" cy="942722"/>
          </a:xfrm>
        </p:spPr>
        <p:txBody>
          <a:bodyPr>
            <a:noAutofit/>
          </a:bodyPr>
          <a:lstStyle/>
          <a:p>
            <a:pPr algn="ctr">
              <a:defRPr altLang="en-US" sz="2600"/>
            </a:pPr>
            <a:r>
              <a:rPr lang="sr-Latn-RS" altLang="en-US" sz="3000" dirty="0" smtClean="0"/>
              <a:t/>
            </a:r>
            <a:br>
              <a:rPr lang="sr-Latn-RS" altLang="en-US" sz="3000" dirty="0" smtClean="0"/>
            </a:br>
            <a:r>
              <a:rPr b="1">
                <a:solidFill>
                  <a:srgbClr val="FF0000"/>
                </a:solidFill>
              </a:rPr>
              <a:t>The cost of achieving a goal is equal to </a:t>
            </a:r>
            <a:r>
              <a:rPr lang="sr-Latn-CS" altLang="en-US" sz="2600" b="1" dirty="0" smtClean="0">
                <a:solidFill>
                  <a:srgbClr val="FF0000"/>
                </a:solidFill>
              </a:rPr>
              <a:t/>
            </a:r>
            <a:br>
              <a:rPr lang="sr-Latn-CS" altLang="en-US" sz="2600" b="1" dirty="0" smtClean="0">
                <a:solidFill>
                  <a:srgbClr val="FF0000"/>
                </a:solidFill>
              </a:rPr>
            </a:br>
            <a:r>
              <a:rPr b="1">
                <a:solidFill>
                  <a:srgbClr val="FF0000"/>
                </a:solidFill>
              </a:rPr>
              <a:t>what we have to give up to achieve it.</a:t>
            </a:r>
            <a:endParaRPr lang="en-US" altLang="en-US" sz="2600" b="1" dirty="0">
              <a:solidFill>
                <a:srgbClr val="FF0000"/>
              </a:solidFill>
            </a:endParaRPr>
          </a:p>
        </p:txBody>
      </p:sp>
      <p:sp>
        <p:nvSpPr>
          <p:cNvPr id="27651" name="Rectangle 5"/>
          <p:cNvSpPr>
            <a:spLocks noGrp="1" noChangeArrowheads="1"/>
          </p:cNvSpPr>
          <p:nvPr>
            <p:ph idx="1"/>
          </p:nvPr>
        </p:nvSpPr>
        <p:spPr>
          <a:xfrm>
            <a:off x="235446" y="1323293"/>
            <a:ext cx="11542184" cy="1856878"/>
          </a:xfrm>
        </p:spPr>
        <p:txBody>
          <a:bodyPr>
            <a:normAutofit/>
          </a:bodyPr>
          <a:lstStyle/>
          <a:p>
            <a:pPr marL="533387" indent="-383108" algn="just">
              <a:lnSpc>
                <a:spcPct val="90000"/>
              </a:lnSpc>
              <a:defRPr altLang="en-US" sz="2200"/>
            </a:pPr>
            <a:r>
              <a:t>Making a decision to carry out any activity requires </a:t>
            </a:r>
            <a:r>
              <a:rPr b="1"/>
              <a:t>a comparison</a:t>
            </a:r>
            <a:r>
              <a:t> of the costs and benefits of that activity and any other alternatives:</a:t>
            </a:r>
            <a:endParaRPr lang="en-US" altLang="en-US" sz="2200" dirty="0"/>
          </a:p>
          <a:p>
            <a:pPr marL="533387" indent="-383108" algn="just">
              <a:lnSpc>
                <a:spcPct val="90000"/>
              </a:lnSpc>
              <a:buClr>
                <a:schemeClr val="tx1"/>
              </a:buClr>
              <a:defRPr altLang="en-US" sz="2400" i="1">
                <a:solidFill>
                  <a:srgbClr val="FF0000"/>
                </a:solidFill>
              </a:defRPr>
            </a:pPr>
            <a:r>
              <a:t>Opportunity cost – the cost of a missed chance of a thing is what we have to give up to get that thing</a:t>
            </a:r>
            <a:endParaRPr lang="sl-SI" altLang="en-US" sz="2400" i="1" dirty="0">
              <a:solidFill>
                <a:srgbClr val="FF0000"/>
              </a:solidFill>
              <a:sym typeface="Monotype Sorts" pitchFamily="2" charset="2"/>
            </a:endParaRPr>
          </a:p>
        </p:txBody>
      </p:sp>
      <p:sp>
        <p:nvSpPr>
          <p:cNvPr id="2" name="Rectangle 1"/>
          <p:cNvSpPr/>
          <p:nvPr/>
        </p:nvSpPr>
        <p:spPr>
          <a:xfrm>
            <a:off x="728284" y="3139678"/>
            <a:ext cx="11128614" cy="1754326"/>
          </a:xfrm>
          <a:prstGeom prst="rect">
            <a:avLst/>
          </a:prstGeom>
        </p:spPr>
        <p:txBody>
          <a:bodyPr wrap="square">
            <a:spAutoFit/>
          </a:bodyPr>
          <a:lstStyle/>
          <a:p>
            <a:r>
              <a:t>Example: </a:t>
            </a:r>
            <a:r>
              <a:rPr i="1"/>
              <a:t>The decision to study: </a:t>
            </a:r>
            <a:endParaRPr lang="sr-Latn-RS" i="1" dirty="0" smtClean="0"/>
          </a:p>
          <a:p>
            <a:pPr>
              <a:defRPr i="1"/>
            </a:pPr>
            <a:r>
              <a:t>benefit - intellectual enrichment and the possibility of better employment; </a:t>
            </a:r>
            <a:endParaRPr lang="sr-Latn-RS" i="1" dirty="0" smtClean="0"/>
          </a:p>
          <a:p>
            <a:pPr>
              <a:defRPr i="1"/>
            </a:pPr>
            <a:r>
              <a:t>cost - money for tuition, books, rent and food.
Time spent studying is a cost (studying instead of employment and earning money)</a:t>
            </a:r>
            <a:endParaRPr lang="sr-Latn-RS" i="1" dirty="0" smtClean="0"/>
          </a:p>
          <a:p>
            <a:pPr>
              <a:defRPr i="1"/>
            </a:pPr>
            <a:r>
              <a:t>Opportunities cost is the highest missed profit that could have been made from an activity </a:t>
            </a:r>
            <a:endParaRPr lang="sr-Latn-RS" i="1" dirty="0" smtClean="0"/>
          </a:p>
          <a:p>
            <a:r>
              <a:t>Total cost = Actual cost + Opportunity cost (missed profit)</a:t>
            </a:r>
            <a:endParaRPr lang="en-US" dirty="0"/>
          </a:p>
        </p:txBody>
      </p:sp>
    </p:spTree>
    <p:extLst>
      <p:ext uri="{BB962C8B-B14F-4D97-AF65-F5344CB8AC3E}">
        <p14:creationId xmlns:p14="http://schemas.microsoft.com/office/powerpoint/2010/main" val="9530989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Text Box 4"/>
          <p:cNvSpPr txBox="1">
            <a:spLocks noChangeArrowheads="1"/>
          </p:cNvSpPr>
          <p:nvPr/>
        </p:nvSpPr>
        <p:spPr bwMode="auto">
          <a:xfrm>
            <a:off x="1566334" y="4267200"/>
            <a:ext cx="9910233" cy="779755"/>
          </a:xfrm>
          <a:prstGeom prst="rect">
            <a:avLst/>
          </a:prstGeom>
          <a:solidFill>
            <a:schemeClr val="bg1"/>
          </a:solidFill>
          <a:ln>
            <a:noFill/>
          </a:ln>
          <a:effectLst/>
          <a:extLs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5" rIns="121908" bIns="60955">
            <a:spAutoFit/>
          </a:bodyPr>
          <a:lstStyle>
            <a:lvl1pPr>
              <a:defRPr sz="2800" i="1">
                <a:solidFill>
                  <a:schemeClr val="tx1"/>
                </a:solidFill>
                <a:latin typeface="Arial" charset="0"/>
              </a:defRPr>
            </a:lvl1pPr>
            <a:lvl2pPr marL="742950" indent="-285750">
              <a:defRPr sz="2800" i="1">
                <a:solidFill>
                  <a:schemeClr val="tx1"/>
                </a:solidFill>
                <a:latin typeface="Arial" charset="0"/>
              </a:defRPr>
            </a:lvl2pPr>
            <a:lvl3pPr marL="1143000" indent="-228600">
              <a:defRPr sz="2800" i="1">
                <a:solidFill>
                  <a:schemeClr val="tx1"/>
                </a:solidFill>
                <a:latin typeface="Arial" charset="0"/>
              </a:defRPr>
            </a:lvl3pPr>
            <a:lvl4pPr marL="1600200" indent="-228600">
              <a:defRPr sz="2800" i="1">
                <a:solidFill>
                  <a:schemeClr val="tx1"/>
                </a:solidFill>
                <a:latin typeface="Arial" charset="0"/>
              </a:defRPr>
            </a:lvl4pPr>
            <a:lvl5pPr marL="2057400" indent="-228600">
              <a:defRPr sz="2800" i="1">
                <a:solidFill>
                  <a:schemeClr val="tx1"/>
                </a:solidFill>
                <a:latin typeface="Arial" charset="0"/>
              </a:defRPr>
            </a:lvl5pPr>
            <a:lvl6pPr marL="2514600" indent="-228600" eaLnBrk="0" fontAlgn="base" hangingPunct="0">
              <a:spcBef>
                <a:spcPct val="0"/>
              </a:spcBef>
              <a:spcAft>
                <a:spcPct val="0"/>
              </a:spcAft>
              <a:defRPr sz="2800" i="1">
                <a:solidFill>
                  <a:schemeClr val="tx1"/>
                </a:solidFill>
                <a:latin typeface="Arial" charset="0"/>
              </a:defRPr>
            </a:lvl6pPr>
            <a:lvl7pPr marL="2971800" indent="-228600" eaLnBrk="0" fontAlgn="base" hangingPunct="0">
              <a:spcBef>
                <a:spcPct val="0"/>
              </a:spcBef>
              <a:spcAft>
                <a:spcPct val="0"/>
              </a:spcAft>
              <a:defRPr sz="2800" i="1">
                <a:solidFill>
                  <a:schemeClr val="tx1"/>
                </a:solidFill>
                <a:latin typeface="Arial" charset="0"/>
              </a:defRPr>
            </a:lvl7pPr>
            <a:lvl8pPr marL="3429000" indent="-228600" eaLnBrk="0" fontAlgn="base" hangingPunct="0">
              <a:spcBef>
                <a:spcPct val="0"/>
              </a:spcBef>
              <a:spcAft>
                <a:spcPct val="0"/>
              </a:spcAft>
              <a:defRPr sz="2800" i="1">
                <a:solidFill>
                  <a:schemeClr val="tx1"/>
                </a:solidFill>
                <a:latin typeface="Arial" charset="0"/>
              </a:defRPr>
            </a:lvl8pPr>
            <a:lvl9pPr marL="3886200" indent="-228600" eaLnBrk="0" fontAlgn="base" hangingPunct="0">
              <a:spcBef>
                <a:spcPct val="0"/>
              </a:spcBef>
              <a:spcAft>
                <a:spcPct val="0"/>
              </a:spcAft>
              <a:defRPr sz="2800" i="1">
                <a:solidFill>
                  <a:schemeClr val="tx1"/>
                </a:solidFill>
                <a:latin typeface="Arial" charset="0"/>
              </a:defRPr>
            </a:lvl9pPr>
          </a:lstStyle>
          <a:p>
            <a:pPr marL="609525" indent="-609525" algn="ctr">
              <a:spcBef>
                <a:spcPct val="50000"/>
              </a:spcBef>
              <a:buFont typeface="Arial" panose="020B0604020202020204" pitchFamily="34" charset="0"/>
              <a:buChar char="•"/>
              <a:defRPr/>
            </a:pPr>
            <a:endParaRPr lang="en-US" altLang="en-US" sz="4267" i="0" dirty="0">
              <a:latin typeface="+mn-lt"/>
            </a:endParaRPr>
          </a:p>
        </p:txBody>
      </p:sp>
      <p:sp>
        <p:nvSpPr>
          <p:cNvPr id="15363" name="Rectangle 5"/>
          <p:cNvSpPr>
            <a:spLocks noGrp="1" noChangeArrowheads="1"/>
          </p:cNvSpPr>
          <p:nvPr>
            <p:ph type="title"/>
          </p:nvPr>
        </p:nvSpPr>
        <p:spPr>
          <a:xfrm>
            <a:off x="438232" y="365550"/>
            <a:ext cx="11176000" cy="960294"/>
          </a:xfrm>
        </p:spPr>
        <p:txBody>
          <a:bodyPr>
            <a:normAutofit/>
          </a:bodyPr>
          <a:lstStyle/>
          <a:p>
            <a:pPr algn="ctr">
              <a:defRPr altLang="en-US" sz="3000" b="1" i="1">
                <a:solidFill>
                  <a:srgbClr val="FF0000"/>
                </a:solidFill>
              </a:defRPr>
            </a:pPr>
            <a:r>
              <a:rPr lang="sr-Latn-RS" altLang="en-US" sz="3000" dirty="0" smtClean="0"/>
              <a:t/>
            </a:r>
            <a:br>
              <a:rPr lang="sr-Latn-RS" altLang="en-US" sz="3000" dirty="0" smtClean="0"/>
            </a:br>
            <a:r>
              <a:t>Rational individuals make decisions on the margins </a:t>
            </a:r>
          </a:p>
        </p:txBody>
      </p:sp>
      <p:sp>
        <p:nvSpPr>
          <p:cNvPr id="28676" name="Rectangle 6"/>
          <p:cNvSpPr>
            <a:spLocks noGrp="1" noChangeArrowheads="1"/>
          </p:cNvSpPr>
          <p:nvPr>
            <p:ph idx="1"/>
          </p:nvPr>
        </p:nvSpPr>
        <p:spPr>
          <a:xfrm>
            <a:off x="438232" y="1943700"/>
            <a:ext cx="11440584" cy="3903751"/>
          </a:xfrm>
        </p:spPr>
        <p:txBody>
          <a:bodyPr>
            <a:normAutofit/>
          </a:bodyPr>
          <a:lstStyle/>
          <a:p>
            <a:pPr marL="304792" indent="-304792" algn="just">
              <a:lnSpc>
                <a:spcPct val="80000"/>
              </a:lnSpc>
              <a:buClr>
                <a:schemeClr val="tx1"/>
              </a:buClr>
              <a:defRPr altLang="sr-Latn-RS" sz="2400"/>
            </a:pPr>
            <a:r>
              <a:t>Marginal changes are additional adjustments to an activity </a:t>
            </a:r>
          </a:p>
          <a:p>
            <a:pPr marL="304792" indent="-304792">
              <a:lnSpc>
                <a:spcPct val="80000"/>
              </a:lnSpc>
              <a:defRPr altLang="sr-Latn-RS" sz="2400"/>
            </a:pPr>
            <a:r>
              <a:t>Comparison of marginal benefit and marginal cost: </a:t>
            </a:r>
            <a:endParaRPr lang="sr-Latn-RS" altLang="sr-Latn-RS" sz="2400" dirty="0"/>
          </a:p>
          <a:p>
            <a:pPr marL="304792" indent="-304792">
              <a:lnSpc>
                <a:spcPct val="80000"/>
              </a:lnSpc>
              <a:buFont typeface="Calibri" panose="020F0502020204030204" pitchFamily="34" charset="0"/>
              <a:buChar char="-"/>
              <a:defRPr altLang="sr-Latn-RS" sz="2400" i="1"/>
            </a:pPr>
            <a:r>
              <a:t>An additional hour for studying </a:t>
            </a:r>
            <a:endParaRPr lang="sr-Latn-RS" altLang="sr-Latn-RS" sz="2400" i="1" dirty="0"/>
          </a:p>
          <a:p>
            <a:pPr marL="304792" indent="-304792">
              <a:lnSpc>
                <a:spcPct val="80000"/>
              </a:lnSpc>
              <a:buFont typeface="Calibri" panose="020F0502020204030204" pitchFamily="34" charset="0"/>
              <a:buChar char="-"/>
              <a:defRPr altLang="sr-Latn-RS" sz="2400" i="1"/>
            </a:pPr>
            <a:r>
              <a:t>Product production (marginal cost and marginal income) </a:t>
            </a:r>
            <a:endParaRPr lang="sr-Latn-RS" altLang="sr-Latn-RS" sz="2400" i="1" dirty="0"/>
          </a:p>
          <a:p>
            <a:pPr marL="304792" indent="-304792" algn="just">
              <a:lnSpc>
                <a:spcPct val="80000"/>
              </a:lnSpc>
              <a:defRPr altLang="sr-Latn-RS" sz="2400"/>
            </a:pPr>
            <a:r>
              <a:t>Optimal production volume: marginal income = marginal cost </a:t>
            </a:r>
            <a:endParaRPr lang="sr-Latn-RS" altLang="sr-Latn-RS" sz="2400" dirty="0"/>
          </a:p>
          <a:p>
            <a:pPr marL="304792" indent="-304792" algn="just">
              <a:lnSpc>
                <a:spcPct val="80000"/>
              </a:lnSpc>
              <a:defRPr altLang="sr-Latn-RS" sz="2400" b="1"/>
            </a:pPr>
            <a:r>
              <a:t>A rational decision maker assumes an activity only if the marginal benefit from that activity exceeds the marginal cost</a:t>
            </a:r>
            <a:endParaRPr lang="en-US" altLang="sr-Latn-RS" sz="2400" b="1" dirty="0"/>
          </a:p>
        </p:txBody>
      </p:sp>
    </p:spTree>
    <p:extLst>
      <p:ext uri="{BB962C8B-B14F-4D97-AF65-F5344CB8AC3E}">
        <p14:creationId xmlns:p14="http://schemas.microsoft.com/office/powerpoint/2010/main" val="121402826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759307" y="525982"/>
            <a:ext cx="9222317" cy="683777"/>
          </a:xfrm>
        </p:spPr>
        <p:txBody>
          <a:bodyPr>
            <a:normAutofit fontScale="90000"/>
          </a:bodyPr>
          <a:lstStyle/>
          <a:p>
            <a:pPr eaLnBrk="1" hangingPunct="1">
              <a:defRPr altLang="en-US" sz="2600"/>
            </a:pPr>
            <a:r>
              <a:rPr lang="sr-Latn-RS" altLang="en-US" sz="2600" dirty="0" smtClean="0"/>
              <a:t/>
            </a:r>
            <a:br>
              <a:rPr lang="sr-Latn-RS" altLang="en-US" sz="2600" dirty="0" smtClean="0"/>
            </a:br>
            <a:r>
              <a:rPr b="1" i="1">
                <a:solidFill>
                  <a:srgbClr val="FF0000"/>
                </a:solidFill>
              </a:rPr>
              <a:t>People respond to change/incentives</a:t>
            </a:r>
            <a:endParaRPr lang="en-US" altLang="en-US" sz="2600" b="1" i="1" dirty="0">
              <a:solidFill>
                <a:srgbClr val="FF0000"/>
              </a:solidFill>
            </a:endParaRPr>
          </a:p>
        </p:txBody>
      </p:sp>
      <p:sp>
        <p:nvSpPr>
          <p:cNvPr id="16387" name="Rectangle 5"/>
          <p:cNvSpPr>
            <a:spLocks noGrp="1" noChangeArrowheads="1"/>
          </p:cNvSpPr>
          <p:nvPr>
            <p:ph idx="1"/>
          </p:nvPr>
        </p:nvSpPr>
        <p:spPr>
          <a:xfrm>
            <a:off x="329655" y="2157987"/>
            <a:ext cx="10337037" cy="2793892"/>
          </a:xfrm>
        </p:spPr>
        <p:txBody>
          <a:bodyPr>
            <a:normAutofit/>
          </a:bodyPr>
          <a:lstStyle/>
          <a:p>
            <a:pPr marL="383108" indent="-306910" algn="just">
              <a:spcAft>
                <a:spcPts val="0"/>
              </a:spcAft>
              <a:defRPr altLang="en-US" sz="2400"/>
            </a:pPr>
            <a:r>
              <a:t>The decision to choose one alternative over another occurs when the </a:t>
            </a:r>
            <a:r>
              <a:rPr b="1" u="sng"/>
              <a:t>marginal benefits</a:t>
            </a:r>
            <a:r>
              <a:rPr b="1"/>
              <a:t> </a:t>
            </a:r>
            <a:r>
              <a:t>of performing that alternative are greater than the </a:t>
            </a:r>
            <a:r>
              <a:rPr b="1" u="sng"/>
              <a:t>marginal costs</a:t>
            </a:r>
            <a:r>
              <a:t>!</a:t>
            </a:r>
            <a:endParaRPr lang="sr-Latn-CS" altLang="en-US" sz="2400" dirty="0" smtClean="0"/>
          </a:p>
          <a:p>
            <a:pPr marL="609585" indent="-226478" algn="just">
              <a:spcAft>
                <a:spcPts val="0"/>
              </a:spcAft>
              <a:buFontTx/>
              <a:buChar char="-"/>
              <a:defRPr altLang="en-US" sz="2400"/>
            </a:pPr>
            <a:r>
              <a:t>Impact of price changes on demand and supply of one good</a:t>
            </a:r>
          </a:p>
          <a:p>
            <a:pPr marL="609585" indent="-226478" algn="just">
              <a:spcAft>
                <a:spcPts val="0"/>
              </a:spcAft>
              <a:buFontTx/>
              <a:buChar char="-"/>
              <a:defRPr altLang="en-US" sz="2400"/>
            </a:pPr>
            <a:r>
              <a:t>The impact of the increase in the tax on demand and supply of one good </a:t>
            </a:r>
          </a:p>
          <a:p>
            <a:pPr marL="1649104" indent="-387420" algn="just">
              <a:spcAft>
                <a:spcPts val="0"/>
              </a:spcAft>
              <a:defRPr/>
            </a:pPr>
            <a:endParaRPr lang="en-US" altLang="en-US" dirty="0" smtClean="0"/>
          </a:p>
        </p:txBody>
      </p:sp>
      <p:pic>
        <p:nvPicPr>
          <p:cNvPr id="10242" name="Picture 2" descr="Kada kažeš klimatske promene misliš 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4090" y="125582"/>
            <a:ext cx="4039099" cy="206763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60627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lasična trgovina - Mrežni Mark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9395" y="3698707"/>
            <a:ext cx="2857500" cy="2543175"/>
          </a:xfrm>
          <a:prstGeom prst="rect">
            <a:avLst/>
          </a:prstGeom>
          <a:noFill/>
          <a:extLst>
            <a:ext uri="{909E8E84-426E-40DD-AFC4-6F175D3DCCD1}">
              <a14:hiddenFill xmlns:a14="http://schemas.microsoft.com/office/drawing/2010/main">
                <a:solidFill>
                  <a:srgbClr val="FFFFFF"/>
                </a:solidFill>
              </a14:hiddenFill>
            </a:ext>
          </a:extLst>
        </p:spPr>
      </p:pic>
      <p:sp>
        <p:nvSpPr>
          <p:cNvPr id="30722" name="Rectangle 4"/>
          <p:cNvSpPr>
            <a:spLocks noGrp="1" noChangeArrowheads="1"/>
          </p:cNvSpPr>
          <p:nvPr>
            <p:ph type="title"/>
          </p:nvPr>
        </p:nvSpPr>
        <p:spPr>
          <a:xfrm>
            <a:off x="1097280" y="726026"/>
            <a:ext cx="10058400" cy="1011334"/>
          </a:xfrm>
        </p:spPr>
        <p:txBody>
          <a:bodyPr>
            <a:normAutofit/>
          </a:bodyPr>
          <a:lstStyle/>
          <a:p>
            <a:pPr algn="ctr" eaLnBrk="1" hangingPunct="1">
              <a:defRPr altLang="en-US" sz="3000" b="1" i="1">
                <a:solidFill>
                  <a:srgbClr val="FF0000"/>
                </a:solidFill>
              </a:defRPr>
            </a:pPr>
            <a:r>
              <a:rPr lang="sr-Latn-RS" altLang="en-US" sz="3000" dirty="0" smtClean="0"/>
              <a:t/>
            </a:r>
            <a:br>
              <a:rPr lang="sr-Latn-RS" altLang="en-US" sz="3000" dirty="0" smtClean="0"/>
            </a:br>
            <a:r>
              <a:t>Everyone benefits from trade</a:t>
            </a:r>
            <a:endParaRPr lang="en-US" altLang="en-US" sz="3000" b="1" i="1" dirty="0">
              <a:solidFill>
                <a:srgbClr val="FF0000"/>
              </a:solidFill>
            </a:endParaRPr>
          </a:p>
        </p:txBody>
      </p:sp>
      <p:sp>
        <p:nvSpPr>
          <p:cNvPr id="30723" name="Rectangle 5"/>
          <p:cNvSpPr>
            <a:spLocks noGrp="1" noChangeArrowheads="1"/>
          </p:cNvSpPr>
          <p:nvPr>
            <p:ph idx="1"/>
          </p:nvPr>
        </p:nvSpPr>
        <p:spPr>
          <a:xfrm>
            <a:off x="1008586" y="2123881"/>
            <a:ext cx="10147093" cy="2459893"/>
          </a:xfrm>
        </p:spPr>
        <p:txBody>
          <a:bodyPr>
            <a:normAutofit/>
          </a:bodyPr>
          <a:lstStyle/>
          <a:p>
            <a:pPr marL="387341" indent="-387341" algn="just">
              <a:lnSpc>
                <a:spcPct val="90000"/>
              </a:lnSpc>
              <a:defRPr altLang="sr-Latn-RS" sz="2600"/>
            </a:pPr>
            <a:r>
              <a:t>Trade between the two countries puts both countries in a better position</a:t>
            </a:r>
            <a:endParaRPr lang="en-US" altLang="sr-Latn-RS" sz="2600" dirty="0" smtClean="0"/>
          </a:p>
          <a:p>
            <a:pPr marL="387341" indent="-387341" algn="just">
              <a:lnSpc>
                <a:spcPct val="90000"/>
              </a:lnSpc>
              <a:defRPr altLang="en-US" sz="2600"/>
            </a:pPr>
            <a:r>
              <a:t>Trade allows people to specialize </a:t>
            </a:r>
            <a:r>
              <a:rPr b="1" u="sng"/>
              <a:t>in</a:t>
            </a:r>
            <a:r>
              <a:t> performing those activities in which they can achieve the best results</a:t>
            </a:r>
            <a:endParaRPr lang="en-US" altLang="en-US" sz="2600" dirty="0" smtClean="0"/>
          </a:p>
          <a:p>
            <a:pPr marL="387341" indent="-387341">
              <a:lnSpc>
                <a:spcPct val="90000"/>
              </a:lnSpc>
            </a:pPr>
            <a:endParaRPr lang="en-US" altLang="en-US" sz="2600" dirty="0" smtClean="0"/>
          </a:p>
        </p:txBody>
      </p:sp>
    </p:spTree>
    <p:extLst>
      <p:ext uri="{BB962C8B-B14F-4D97-AF65-F5344CB8AC3E}">
        <p14:creationId xmlns:p14="http://schemas.microsoft.com/office/powerpoint/2010/main" val="279241736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858565" y="100486"/>
            <a:ext cx="10058400" cy="1450757"/>
          </a:xfrm>
        </p:spPr>
        <p:txBody>
          <a:bodyPr>
            <a:normAutofit/>
          </a:bodyPr>
          <a:lstStyle/>
          <a:p>
            <a:pPr algn="ctr">
              <a:defRPr altLang="sr-Latn-RS" sz="2600" b="1">
                <a:solidFill>
                  <a:srgbClr val="FF0000"/>
                </a:solidFill>
              </a:defRPr>
            </a:pPr>
            <a:r>
              <a:t>Markets are most often a good way of organizing economic activity</a:t>
            </a:r>
            <a:endParaRPr lang="en-US" altLang="sr-Latn-RS" sz="2600" b="1" dirty="0">
              <a:solidFill>
                <a:srgbClr val="FF0000"/>
              </a:solidFill>
            </a:endParaRPr>
          </a:p>
        </p:txBody>
      </p:sp>
      <p:sp>
        <p:nvSpPr>
          <p:cNvPr id="6147" name="Content Placeholder 2"/>
          <p:cNvSpPr>
            <a:spLocks noGrp="1"/>
          </p:cNvSpPr>
          <p:nvPr>
            <p:ph idx="1"/>
          </p:nvPr>
        </p:nvSpPr>
        <p:spPr>
          <a:xfrm>
            <a:off x="147514" y="1735068"/>
            <a:ext cx="10576430" cy="987902"/>
          </a:xfrm>
        </p:spPr>
        <p:txBody>
          <a:bodyPr>
            <a:normAutofit lnSpcReduction="10000"/>
          </a:bodyPr>
          <a:lstStyle/>
          <a:p>
            <a:pPr marL="304792" indent="-304792" algn="just">
              <a:spcAft>
                <a:spcPts val="0"/>
              </a:spcAft>
              <a:defRPr sz="2800"/>
            </a:pPr>
            <a:r>
              <a:rPr b="1" i="1"/>
              <a:t>Different economic systems – </a:t>
            </a:r>
            <a:r>
              <a:t>the economy studies the different mechanisms that society can use to allocate scarce resources</a:t>
            </a:r>
            <a:endParaRPr lang="sr-Latn-RS" sz="2800" dirty="0"/>
          </a:p>
        </p:txBody>
      </p:sp>
      <p:pic>
        <p:nvPicPr>
          <p:cNvPr id="1028" name="Picture 4" descr="London's premier food market | Borough Mar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470" y="2633183"/>
            <a:ext cx="6304173" cy="354609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911718" y="3442672"/>
            <a:ext cx="3919228" cy="2123658"/>
          </a:xfrm>
          <a:prstGeom prst="rect">
            <a:avLst/>
          </a:prstGeom>
        </p:spPr>
        <p:txBody>
          <a:bodyPr wrap="square">
            <a:spAutoFit/>
          </a:bodyPr>
          <a:lstStyle/>
          <a:p>
            <a:pPr marL="304792" indent="-304792" algn="just">
              <a:spcAft>
                <a:spcPts val="0"/>
              </a:spcAft>
              <a:defRPr sz="2200" b="1" i="1"/>
            </a:pPr>
            <a:r>
              <a:t>Two basic ways of organization:</a:t>
            </a:r>
          </a:p>
          <a:p>
            <a:pPr marL="761981" indent="-376757" algn="just">
              <a:spcAft>
                <a:spcPts val="0"/>
              </a:spcAft>
              <a:buFont typeface="Calibri" pitchFamily="34" charset="0"/>
              <a:buChar char="-"/>
              <a:defRPr sz="2200"/>
            </a:pPr>
            <a:r>
              <a:t>The government makes most of the economic decisions.</a:t>
            </a:r>
          </a:p>
          <a:p>
            <a:pPr marL="761981" indent="-376757" algn="just">
              <a:spcAft>
                <a:spcPts val="0"/>
              </a:spcAft>
              <a:buFont typeface="Calibri" pitchFamily="34" charset="0"/>
              <a:buChar char="-"/>
              <a:defRPr sz="2200"/>
            </a:pPr>
            <a:r>
              <a:t>Decisions are made on the markets.</a:t>
            </a:r>
          </a:p>
        </p:txBody>
      </p:sp>
    </p:spTree>
    <p:extLst>
      <p:ext uri="{BB962C8B-B14F-4D97-AF65-F5344CB8AC3E}">
        <p14:creationId xmlns:p14="http://schemas.microsoft.com/office/powerpoint/2010/main" val="2118608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71517" y="946559"/>
            <a:ext cx="10668000" cy="776281"/>
          </a:xfrm>
        </p:spPr>
        <p:txBody>
          <a:bodyPr>
            <a:noAutofit/>
          </a:bodyPr>
          <a:lstStyle/>
          <a:p>
            <a:pPr algn="ctr">
              <a:defRPr altLang="en-US" sz="3000"/>
            </a:pPr>
            <a:r>
              <a:t>Principle 7: The </a:t>
            </a:r>
            <a:r>
              <a:rPr lang="sl-SI" altLang="en-US" sz="3000" dirty="0" smtClean="0"/>
              <a:t/>
            </a:r>
            <a:br>
              <a:rPr lang="sl-SI" altLang="en-US" sz="3000" dirty="0" smtClean="0"/>
            </a:br>
            <a:r>
              <a:rPr b="1" i="1">
                <a:solidFill>
                  <a:srgbClr val="FF0000"/>
                </a:solidFill>
              </a:rPr>
              <a:t>state can sometimes improve the</a:t>
            </a:r>
            <a:r>
              <a:rPr lang="sl-SI" altLang="en-US" sz="3000" b="1" i="1" dirty="0" smtClean="0">
                <a:solidFill>
                  <a:srgbClr val="FF0000"/>
                </a:solidFill>
              </a:rPr>
              <a:t/>
            </a:r>
            <a:br>
              <a:rPr lang="sl-SI" altLang="en-US" sz="3000" b="1" i="1" dirty="0" smtClean="0">
                <a:solidFill>
                  <a:srgbClr val="FF0000"/>
                </a:solidFill>
              </a:rPr>
            </a:br>
            <a:r>
              <a:rPr b="1" i="1">
                <a:solidFill>
                  <a:srgbClr val="FF0000"/>
                </a:solidFill>
              </a:rPr>
              <a:t> functioning of the market</a:t>
            </a:r>
            <a:endParaRPr lang="en-US" altLang="sr-Latn-RS" sz="3000" b="1" dirty="0">
              <a:solidFill>
                <a:srgbClr val="FF0000"/>
              </a:solidFill>
            </a:endParaRPr>
          </a:p>
        </p:txBody>
      </p:sp>
      <p:sp>
        <p:nvSpPr>
          <p:cNvPr id="34819" name="Content Placeholder 2"/>
          <p:cNvSpPr>
            <a:spLocks noGrp="1"/>
          </p:cNvSpPr>
          <p:nvPr>
            <p:ph idx="1"/>
          </p:nvPr>
        </p:nvSpPr>
        <p:spPr>
          <a:xfrm>
            <a:off x="398989" y="2074190"/>
            <a:ext cx="10985880" cy="3663376"/>
          </a:xfrm>
        </p:spPr>
        <p:txBody>
          <a:bodyPr>
            <a:normAutofit fontScale="92500" lnSpcReduction="10000"/>
          </a:bodyPr>
          <a:lstStyle/>
          <a:p>
            <a:pPr marL="287859" indent="-287859" algn="just">
              <a:lnSpc>
                <a:spcPct val="80000"/>
              </a:lnSpc>
              <a:defRPr altLang="sr-Latn-RS" sz="2400"/>
            </a:pPr>
            <a:r>
              <a:t>Many would say that if there is an invisible hand of the market and it regulates everything, then why state intervention? The reason is to protect the invisible hand of the market.</a:t>
            </a:r>
          </a:p>
          <a:p>
            <a:pPr marL="287859" indent="-287859" algn="just">
              <a:lnSpc>
                <a:spcPct val="80000"/>
              </a:lnSpc>
              <a:defRPr altLang="sr-Latn-RS" sz="2400">
                <a:solidFill>
                  <a:srgbClr val="C00000"/>
                </a:solidFill>
              </a:defRPr>
            </a:pPr>
            <a:r>
              <a:t>The market only works effectively if it is regulated by law.</a:t>
            </a:r>
          </a:p>
          <a:p>
            <a:pPr marL="287859" indent="-287859" algn="just">
              <a:lnSpc>
                <a:spcPct val="80000"/>
              </a:lnSpc>
              <a:defRPr altLang="sr-Latn-RS" sz="2400"/>
            </a:pPr>
            <a:r>
              <a:t>Every market economy suffers from </a:t>
            </a:r>
            <a:r>
              <a:rPr b="1" u="sng"/>
              <a:t>imperfections</a:t>
            </a:r>
            <a:r>
              <a:t> that lead to diseases such as excessive </a:t>
            </a:r>
            <a:r>
              <a:rPr i="1"/>
              <a:t>pollution, unemployment and the extremes of wealth and poverty</a:t>
            </a:r>
            <a:r>
              <a:t>.</a:t>
            </a:r>
          </a:p>
          <a:p>
            <a:pPr marL="287859" indent="-287859" algn="just">
              <a:lnSpc>
                <a:spcPct val="80000"/>
              </a:lnSpc>
              <a:defRPr altLang="sr-Latn-RS" sz="2400"/>
            </a:pPr>
            <a:r>
              <a:t>For this reason, no government in the world should fail to </a:t>
            </a:r>
            <a:r>
              <a:rPr b="1" u="sng"/>
              <a:t>monitor the economy</a:t>
            </a:r>
            <a:r>
              <a:t>.</a:t>
            </a:r>
            <a:endParaRPr lang="sr-Latn-RS" altLang="sr-Latn-RS" sz="2400" dirty="0"/>
          </a:p>
          <a:p>
            <a:pPr marL="287859" indent="-287859" algn="just">
              <a:lnSpc>
                <a:spcPct val="80000"/>
              </a:lnSpc>
              <a:defRPr altLang="sr-Latn-RS" sz="2400"/>
            </a:pPr>
            <a:r>
              <a:t>Countries have 3 main economic functions in the market economy:</a:t>
            </a:r>
          </a:p>
          <a:p>
            <a:pPr marL="287859" indent="-287859" algn="just">
              <a:lnSpc>
                <a:spcPct val="80000"/>
              </a:lnSpc>
              <a:spcBef>
                <a:spcPts val="400"/>
              </a:spcBef>
              <a:buFont typeface="Calibri" panose="020F0502020204030204" pitchFamily="34" charset="0"/>
              <a:buChar char="-"/>
              <a:defRPr altLang="sr-Latn-RS" sz="2600" b="1" i="1"/>
            </a:pPr>
            <a:r>
              <a:t>Increasing efficiency</a:t>
            </a:r>
          </a:p>
          <a:p>
            <a:pPr marL="287859" indent="-287859" algn="just">
              <a:lnSpc>
                <a:spcPct val="80000"/>
              </a:lnSpc>
              <a:spcBef>
                <a:spcPts val="400"/>
              </a:spcBef>
              <a:buFont typeface="Calibri" panose="020F0502020204030204" pitchFamily="34" charset="0"/>
              <a:buChar char="-"/>
              <a:defRPr altLang="sr-Latn-RS" sz="2600" b="1" i="1"/>
            </a:pPr>
            <a:r>
              <a:t>Improving equality - fairness</a:t>
            </a:r>
            <a:endParaRPr lang="sr-Latn-RS" altLang="sr-Latn-RS" sz="2600" b="1" i="1" dirty="0"/>
          </a:p>
          <a:p>
            <a:pPr marL="287859" indent="-287859" algn="just">
              <a:lnSpc>
                <a:spcPct val="80000"/>
              </a:lnSpc>
              <a:spcBef>
                <a:spcPts val="400"/>
              </a:spcBef>
              <a:buFont typeface="Calibri" panose="020F0502020204030204" pitchFamily="34" charset="0"/>
              <a:buChar char="-"/>
              <a:defRPr altLang="sr-Latn-RS" sz="2600" b="1" i="1"/>
            </a:pPr>
            <a:r>
              <a:t>Strengthening macroeconomic stability and growth</a:t>
            </a:r>
            <a:endParaRPr lang="en-US" altLang="sr-Latn-RS" sz="2600" b="1" i="1" dirty="0"/>
          </a:p>
        </p:txBody>
      </p:sp>
    </p:spTree>
    <p:extLst>
      <p:ext uri="{BB962C8B-B14F-4D97-AF65-F5344CB8AC3E}">
        <p14:creationId xmlns:p14="http://schemas.microsoft.com/office/powerpoint/2010/main" val="2643994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 monochrome</Template>
  <TotalTime>0</TotalTime>
  <Words>863</Words>
  <Application>Microsoft Office PowerPoint</Application>
  <PresentationFormat>Widescreen</PresentationFormat>
  <Paragraphs>87</Paragraphs>
  <Slides>12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Microsoft YaHei</vt:lpstr>
      <vt:lpstr>Arial</vt:lpstr>
      <vt:lpstr>Bookman Old Style</vt:lpstr>
      <vt:lpstr>Calibri</vt:lpstr>
      <vt:lpstr>Franklin Gothic Book</vt:lpstr>
      <vt:lpstr>Monotype Sorts</vt:lpstr>
      <vt:lpstr>Times New Roman</vt:lpstr>
      <vt:lpstr>1_RetrospectVTI</vt:lpstr>
      <vt:lpstr>Economics  Principles</vt:lpstr>
      <vt:lpstr> People make choices </vt:lpstr>
      <vt:lpstr>Choice between efficiency and fairness</vt:lpstr>
      <vt:lpstr> The cost of achieving a goal is equal to  what we have to give up to achieve it.</vt:lpstr>
      <vt:lpstr> Rational individuals make decisions on the margins </vt:lpstr>
      <vt:lpstr> People respond to change/incentives</vt:lpstr>
      <vt:lpstr> Everyone benefits from trade</vt:lpstr>
      <vt:lpstr>Markets are most often a good way of organizing economic activity</vt:lpstr>
      <vt:lpstr>Principle 7: The  state can sometimes improve the  functioning of the market</vt:lpstr>
      <vt:lpstr> The standard of living of a country  depends on its ability to produce goods and services. </vt:lpstr>
      <vt:lpstr> Prices go up when the government prints too much money</vt:lpstr>
      <vt:lpstr>In the short term, the economy is faced with a choice between inflation and unemployment.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2023-01-31T07:15:18Z</dcterms:created>
  <dcterms:modified xsi:type="dcterms:W3CDTF">2023-04-02T13:22:27Z</dcterms:modified>
</cp:coreProperties>
</file>