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62" r:id="rId4"/>
    <p:sldId id="263" r:id="rId5"/>
    <p:sldId id="280" r:id="rId6"/>
    <p:sldId id="268" r:id="rId7"/>
    <p:sldId id="27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135" d="100"/>
          <a:sy n="135" d="100"/>
        </p:scale>
        <p:origin x="370" y="7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F0BA1-E2C6-4CC3-95EE-7F9724B3ECA6}" type="datetimeFigureOut">
              <a:rPr lang="en-US" smtClean="0"/>
              <a:t>02/04/2023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2CAB8-F369-4127-90AE-D2ADDB2FAF20}" type="slidenum">
              <a:rPr lang="en-US" smtClean="0"/>
              <a:t>‹#›</a:t>
            </a:fld>
            <a:endParaRPr lang="en-US"/>
          </a:p>
        </p:txBody>
      </p:sp>
    </p:spTree>
    <p:extLst>
      <p:ext uri="{BB962C8B-B14F-4D97-AF65-F5344CB8AC3E}">
        <p14:creationId xmlns:p14="http://schemas.microsoft.com/office/powerpoint/2010/main" val="267037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A38C73-C080-4F96-B472-E14930AFFFDA}" type="slidenum">
              <a:rPr altLang="en-US" smtClean="0">
                <a:latin typeface="Times New Roman" panose="02020603050405020304" pitchFamily="18" charset="0"/>
              </a:rPr>
              <a:t>5</a:t>
            </a:fld>
            <a:endParaRPr lang="en-US" altLang="en-US" smtClean="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noProof="1" smtClean="0"/>
          </a:p>
        </p:txBody>
      </p:sp>
    </p:spTree>
    <p:extLst>
      <p:ext uri="{BB962C8B-B14F-4D97-AF65-F5344CB8AC3E}">
        <p14:creationId xmlns:p14="http://schemas.microsoft.com/office/powerpoint/2010/main" val="131227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C09AF6-6D7B-42CC-BF78-752E5C4265E1}" type="slidenum">
              <a:rPr altLang="en-US" smtClean="0">
                <a:latin typeface="Times New Roman" panose="02020603050405020304" pitchFamily="18" charset="0"/>
              </a:rPr>
              <a:t>7</a:t>
            </a:fld>
            <a:endParaRPr lang="en-US" altLang="en-US" smtClean="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noProof="1" smtClean="0"/>
          </a:p>
        </p:txBody>
      </p:sp>
    </p:spTree>
    <p:extLst>
      <p:ext uri="{BB962C8B-B14F-4D97-AF65-F5344CB8AC3E}">
        <p14:creationId xmlns:p14="http://schemas.microsoft.com/office/powerpoint/2010/main" val="2263042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41CF22-D7F9-4179-BBC2-063FC7CDCDBD}" type="datetimeFigureOut">
              <a:rPr lang="en-US" smtClean="0"/>
              <a:t>02/04/2023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16758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41CF22-D7F9-4179-BBC2-063FC7CDCDBD}" type="datetimeFigureOut">
              <a:rPr lang="en-US" smtClean="0"/>
              <a:t>02/04/2023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1407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41CF22-D7F9-4179-BBC2-063FC7CDCDBD}" type="datetimeFigureOut">
              <a:rPr lang="en-US" smtClean="0"/>
              <a:t>02/04/2023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372903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41CF22-D7F9-4179-BBC2-063FC7CDCDBD}" type="datetimeFigureOut">
              <a:rPr lang="en-US" smtClean="0"/>
              <a:t>02/04/2023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CB441-D8B2-4D0B-9762-808A02B942B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708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41CF22-D7F9-4179-BBC2-063FC7CDCDBD}" type="datetimeFigureOut">
              <a:rPr lang="en-US" smtClean="0"/>
              <a:t>02/04/2023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2591050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941CF22-D7F9-4179-BBC2-063FC7CDCDBD}" type="datetimeFigureOut">
              <a:rPr lang="en-US" smtClean="0"/>
              <a:t>02/04/2023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4227918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941CF22-D7F9-4179-BBC2-063FC7CDCDBD}" type="datetimeFigureOut">
              <a:rPr lang="en-US" smtClean="0"/>
              <a:t>02/04/2023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4073543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41CF22-D7F9-4179-BBC2-063FC7CDCDBD}" type="datetimeFigureOut">
              <a:rPr lang="en-US" smtClean="0"/>
              <a:t>02/04/2023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2090644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41CF22-D7F9-4179-BBC2-063FC7CDCDBD}" type="datetimeFigureOut">
              <a:rPr lang="en-US" smtClean="0"/>
              <a:t>02/04/2023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3282168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41CF22-D7F9-4179-BBC2-063FC7CDCDBD}" type="datetimeFigureOut">
              <a:rPr lang="en-US" smtClean="0"/>
              <a:t>02/04/2023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123296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41CF22-D7F9-4179-BBC2-063FC7CDCDBD}" type="datetimeFigureOut">
              <a:rPr lang="en-US" smtClean="0"/>
              <a:t>02/04/2023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188959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41CF22-D7F9-4179-BBC2-063FC7CDCDBD}" type="datetimeFigureOut">
              <a:rPr lang="en-US" smtClean="0"/>
              <a:t>02/04/2023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216602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41CF22-D7F9-4179-BBC2-063FC7CDCDBD}" type="datetimeFigureOut">
              <a:rPr lang="en-US" smtClean="0"/>
              <a:t>02/04/2023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418081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41CF22-D7F9-4179-BBC2-063FC7CDCDBD}" type="datetimeFigureOut">
              <a:rPr lang="en-US" smtClean="0"/>
              <a:t>02/04/2023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393675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41CF22-D7F9-4179-BBC2-063FC7CDCDBD}" type="datetimeFigureOut">
              <a:rPr lang="en-US" smtClean="0"/>
              <a:t>02/04/2023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1847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941CF22-D7F9-4179-BBC2-063FC7CDCDBD}" type="datetimeFigureOut">
              <a:rPr lang="en-US" smtClean="0"/>
              <a:t>02/04/2023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9455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41CF22-D7F9-4179-BBC2-063FC7CDCDBD}" type="datetimeFigureOut">
              <a:rPr lang="en-US" smtClean="0"/>
              <a:t>02/04/2023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1339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41CF22-D7F9-4179-BBC2-063FC7CDCDBD}" type="datetimeFigureOut">
              <a:rPr lang="en-US" smtClean="0"/>
              <a:t>02/04/2023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CB441-D8B2-4D0B-9762-808A02B942B3}" type="slidenum">
              <a:rPr lang="en-US" smtClean="0"/>
              <a:t>‹#›</a:t>
            </a:fld>
            <a:endParaRPr lang="en-US"/>
          </a:p>
        </p:txBody>
      </p:sp>
    </p:spTree>
    <p:extLst>
      <p:ext uri="{BB962C8B-B14F-4D97-AF65-F5344CB8AC3E}">
        <p14:creationId xmlns:p14="http://schemas.microsoft.com/office/powerpoint/2010/main" val="190678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941CF22-D7F9-4179-BBC2-063FC7CDCDBD}" type="datetimeFigureOut">
              <a:rPr lang="en-US" smtClean="0"/>
              <a:t>02/04/2023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AACB441-D8B2-4D0B-9762-808A02B942B3}" type="slidenum">
              <a:rPr lang="en-US" smtClean="0"/>
              <a:t>‹#›</a:t>
            </a:fld>
            <a:endParaRPr lang="en-US"/>
          </a:p>
        </p:txBody>
      </p:sp>
    </p:spTree>
    <p:extLst>
      <p:ext uri="{BB962C8B-B14F-4D97-AF65-F5344CB8AC3E}">
        <p14:creationId xmlns:p14="http://schemas.microsoft.com/office/powerpoint/2010/main" val="1635567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Major Blind Spots in Macroeconomics - The New York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475" y="222638"/>
            <a:ext cx="7149192" cy="62855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22744" y="222637"/>
            <a:ext cx="6097325" cy="2387600"/>
          </a:xfrm>
        </p:spPr>
        <p:txBody>
          <a:bodyPr/>
          <a:lstStyle/>
          <a:p>
            <a:r>
              <a:t>MACROECONOMIC Instruments</a:t>
            </a:r>
            <a:endParaRPr lang="en-US" dirty="0"/>
          </a:p>
        </p:txBody>
      </p:sp>
    </p:spTree>
    <p:extLst>
      <p:ext uri="{BB962C8B-B14F-4D97-AF65-F5344CB8AC3E}">
        <p14:creationId xmlns:p14="http://schemas.microsoft.com/office/powerpoint/2010/main" val="36947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663" y="744248"/>
            <a:ext cx="10515600" cy="2124379"/>
          </a:xfrm>
        </p:spPr>
        <p:txBody>
          <a:bodyPr>
            <a:normAutofit/>
          </a:bodyPr>
          <a:lstStyle/>
          <a:p>
            <a:pPr algn="just">
              <a:defRPr sz="2200" b="1">
                <a:solidFill>
                  <a:srgbClr val="C00000"/>
                </a:solidFill>
              </a:defRPr>
            </a:pPr>
            <a:r>
              <a:t>MACROECONOMICS is the science that studies the behavior of society and the economy as a whole.</a:t>
            </a:r>
          </a:p>
          <a:p>
            <a:pPr lvl="1" algn="just">
              <a:defRPr sz="1800"/>
            </a:pPr>
            <a:r>
              <a:t>It studies the forces that simultaneously affect the economy, consumers and workers </a:t>
            </a:r>
          </a:p>
          <a:p>
            <a:pPr algn="just"/>
            <a:endParaRPr lang="sr-Latn-RS" sz="2200" b="1" dirty="0" smtClean="0">
              <a:solidFill>
                <a:srgbClr val="C00000"/>
              </a:solidFill>
            </a:endParaRPr>
          </a:p>
        </p:txBody>
      </p:sp>
      <p:pic>
        <p:nvPicPr>
          <p:cNvPr id="5122" name="Picture 2" descr="Indigo Economics - Continuing with our macro aims discussion in the  previous cartoon, Price Stability is also 1 of the four macroeconomic goals  that governments are concerned with. High inflation rates 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90" y="3546282"/>
            <a:ext cx="4574995" cy="30334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34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rtoon: The fight against prices! – TV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02" y="2731692"/>
            <a:ext cx="4383648" cy="37279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6887" y="758171"/>
            <a:ext cx="8616418" cy="1941860"/>
          </a:xfrm>
          <a:solidFill>
            <a:srgbClr val="92D050"/>
          </a:solidFill>
          <a:effectLst>
            <a:glow rad="228600">
              <a:schemeClr val="accent5">
                <a:satMod val="175000"/>
                <a:alpha val="40000"/>
              </a:schemeClr>
            </a:glow>
          </a:effectLst>
        </p:spPr>
        <p:txBody>
          <a:bodyPr>
            <a:normAutofit fontScale="92500" lnSpcReduction="20000"/>
          </a:bodyPr>
          <a:lstStyle/>
          <a:p>
            <a:pPr marL="0" indent="0" algn="ctr">
              <a:buNone/>
              <a:defRPr sz="2000" b="1">
                <a:solidFill>
                  <a:schemeClr val="bg1"/>
                </a:solidFill>
              </a:defRPr>
            </a:pPr>
            <a:r>
              <a:t>OBJECTIVES OF MACROECONOMICS</a:t>
            </a:r>
          </a:p>
          <a:p>
            <a:pPr marL="457200" indent="-457200" algn="just">
              <a:buAutoNum type="arabicPeriod"/>
              <a:defRPr sz="2000" b="1">
                <a:solidFill>
                  <a:schemeClr val="bg1"/>
                </a:solidFill>
              </a:defRPr>
            </a:pPr>
            <a:r>
              <a:t>PRODUCTION – high level and rapid growth of production</a:t>
            </a:r>
          </a:p>
          <a:p>
            <a:pPr marL="457200" indent="-457200" algn="just">
              <a:buAutoNum type="arabicPeriod"/>
              <a:defRPr sz="2000" b="1">
                <a:solidFill>
                  <a:schemeClr val="bg1"/>
                </a:solidFill>
              </a:defRPr>
            </a:pPr>
            <a:r>
              <a:t>EMPLOYMENT – high level of employment with little involuntary unemployment</a:t>
            </a:r>
          </a:p>
          <a:p>
            <a:pPr marL="457200" indent="-457200" algn="just">
              <a:buAutoNum type="arabicPeriod"/>
              <a:defRPr sz="2000" b="1">
                <a:solidFill>
                  <a:schemeClr val="bg1"/>
                </a:solidFill>
              </a:defRPr>
            </a:pPr>
            <a:r>
              <a:t>PRICE STABILITY </a:t>
            </a:r>
          </a:p>
        </p:txBody>
      </p:sp>
      <p:sp>
        <p:nvSpPr>
          <p:cNvPr id="4" name="Content Placeholder 2"/>
          <p:cNvSpPr txBox="1">
            <a:spLocks/>
          </p:cNvSpPr>
          <p:nvPr/>
        </p:nvSpPr>
        <p:spPr>
          <a:xfrm>
            <a:off x="634128" y="3579205"/>
            <a:ext cx="5884406" cy="2456620"/>
          </a:xfrm>
          <a:prstGeom prst="rect">
            <a:avLst/>
          </a:prstGeom>
          <a:solidFill>
            <a:srgbClr val="00B0F0"/>
          </a:solidFill>
          <a:effectLst>
            <a:glow rad="228600">
              <a:schemeClr val="accent6">
                <a:satMod val="175000"/>
                <a:alpha val="40000"/>
              </a:schemeClr>
            </a:glow>
          </a:effectLst>
        </p:spPr>
        <p:txBody>
          <a:bodyPr vert="horz"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sz="2600" b="1">
                <a:solidFill>
                  <a:schemeClr val="bg1"/>
                </a:solidFill>
              </a:defRPr>
            </a:pPr>
            <a:r>
              <a:t>MACROECONOMIC Instruments</a:t>
            </a:r>
          </a:p>
          <a:p>
            <a:pPr marL="457200" indent="-457200" algn="just">
              <a:buFont typeface="Arial" panose="020B0604020202020204" pitchFamily="34" charset="0"/>
              <a:buAutoNum type="arabicPeriod"/>
              <a:defRPr sz="2600" b="1">
                <a:solidFill>
                  <a:schemeClr val="bg1"/>
                </a:solidFill>
              </a:defRPr>
            </a:pPr>
            <a:r>
              <a:t>FISCAL POLICY  - through government spending and taxation </a:t>
            </a:r>
          </a:p>
          <a:p>
            <a:pPr marL="457200" indent="-457200" algn="just">
              <a:buFont typeface="Arial" panose="020B0604020202020204" pitchFamily="34" charset="0"/>
              <a:buAutoNum type="arabicPeriod"/>
              <a:defRPr sz="2600" b="1">
                <a:solidFill>
                  <a:schemeClr val="bg1"/>
                </a:solidFill>
              </a:defRPr>
            </a:pPr>
            <a:r>
              <a:t>MONETARY POLICY – controlling the money supply in order to determine interest rates</a:t>
            </a:r>
          </a:p>
        </p:txBody>
      </p:sp>
    </p:spTree>
    <p:extLst>
      <p:ext uri="{BB962C8B-B14F-4D97-AF65-F5344CB8AC3E}">
        <p14:creationId xmlns:p14="http://schemas.microsoft.com/office/powerpoint/2010/main" val="366433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717" y="259015"/>
            <a:ext cx="6920465" cy="5106004"/>
          </a:xfrm>
        </p:spPr>
        <p:txBody>
          <a:bodyPr>
            <a:normAutofit/>
          </a:bodyPr>
          <a:lstStyle/>
          <a:p>
            <a:pPr algn="just"/>
            <a:r>
              <a:t>GDP is a measure of the market value of all final goods and services – from beer, cars, rock concerts...- produced in the country in a year.</a:t>
            </a:r>
          </a:p>
          <a:p>
            <a:pPr algn="just"/>
            <a:r>
              <a:t>There are two ways to measure GDP.</a:t>
            </a:r>
          </a:p>
          <a:p>
            <a:pPr lvl="1" algn="just"/>
            <a:r>
              <a:t>Nominal GDP is measured by actual market prices</a:t>
            </a:r>
          </a:p>
          <a:p>
            <a:pPr lvl="1" algn="just"/>
            <a:r>
              <a:rPr b="1" u="sng"/>
              <a:t>Real GDP </a:t>
            </a:r>
            <a:r>
              <a:t>is calculated using constant or unchanged prices, monitoring the pulse of the national economy</a:t>
            </a:r>
          </a:p>
          <a:p>
            <a:pPr lvl="1" algn="just"/>
            <a:r>
              <a:rPr b="1" u="sng"/>
              <a:t>Potential GDP </a:t>
            </a:r>
            <a:r>
              <a:t>is the maximum sustainable amount of production that a national economy can produce – </a:t>
            </a:r>
          </a:p>
        </p:txBody>
      </p:sp>
      <p:pic>
        <p:nvPicPr>
          <p:cNvPr id="10242" name="Picture 2" descr="Global Gross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062" y="1878118"/>
            <a:ext cx="4527148" cy="3015688"/>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7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438400" y="0"/>
            <a:ext cx="8229600" cy="692150"/>
          </a:xfrm>
        </p:spPr>
        <p:txBody>
          <a:bodyPr/>
          <a:lstStyle/>
          <a:p>
            <a:pPr algn="l" eaLnBrk="1" hangingPunct="1">
              <a:defRPr altLang="en-US" sz="2600">
                <a:latin typeface="Times New Roman" panose="02020603050405020304" pitchFamily="18" charset="0"/>
              </a:defRPr>
            </a:pPr>
            <a:r>
              <a:t>STRUCTURE OF gross domestic product</a:t>
            </a:r>
            <a:endParaRPr lang="en-US" altLang="en-US" sz="2800" b="1" dirty="0">
              <a:latin typeface="Times New Roman" panose="02020603050405020304" pitchFamily="18" charset="0"/>
            </a:endParaRPr>
          </a:p>
        </p:txBody>
      </p:sp>
      <p:sp>
        <p:nvSpPr>
          <p:cNvPr id="276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A0ACBE-DCE2-4099-AA5C-7DEAC62B9899}" type="slidenum">
              <a:rPr lang="en-US" altLang="en-US" sz="1400"/>
              <a:pPr>
                <a:spcBef>
                  <a:spcPct val="0"/>
                </a:spcBef>
                <a:buFontTx/>
                <a:buNone/>
              </a:pPr>
              <a:t>5</a:t>
            </a:fld>
            <a:endParaRPr lang="en-US" altLang="en-US" sz="1400"/>
          </a:p>
        </p:txBody>
      </p:sp>
      <p:sp>
        <p:nvSpPr>
          <p:cNvPr id="27652" name="Rectangle 3"/>
          <p:cNvSpPr>
            <a:spLocks noChangeArrowheads="1"/>
          </p:cNvSpPr>
          <p:nvPr/>
        </p:nvSpPr>
        <p:spPr bwMode="auto">
          <a:xfrm rot="10800000">
            <a:off x="1524001" y="0"/>
            <a:ext cx="250825" cy="68580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noProof="1">
              <a:latin typeface="Times New Roman" panose="02020603050405020304" pitchFamily="18" charset="0"/>
            </a:endParaRPr>
          </a:p>
        </p:txBody>
      </p:sp>
      <p:sp>
        <p:nvSpPr>
          <p:cNvPr id="27653" name="Rectangle 4"/>
          <p:cNvSpPr>
            <a:spLocks noChangeArrowheads="1"/>
          </p:cNvSpPr>
          <p:nvPr/>
        </p:nvSpPr>
        <p:spPr bwMode="auto">
          <a:xfrm rot="10800000">
            <a:off x="1847851" y="0"/>
            <a:ext cx="250825" cy="6858000"/>
          </a:xfrm>
          <a:prstGeom prst="rect">
            <a:avLst/>
          </a:prstGeom>
          <a:solidFill>
            <a:srgbClr val="E8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7654" name="Rectangle 5"/>
          <p:cNvSpPr>
            <a:spLocks noChangeArrowheads="1"/>
          </p:cNvSpPr>
          <p:nvPr/>
        </p:nvSpPr>
        <p:spPr bwMode="auto">
          <a:xfrm rot="10800000">
            <a:off x="2208214" y="0"/>
            <a:ext cx="250825"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7655" name="Rectangle 6"/>
          <p:cNvSpPr>
            <a:spLocks noChangeArrowheads="1"/>
          </p:cNvSpPr>
          <p:nvPr/>
        </p:nvSpPr>
        <p:spPr bwMode="auto">
          <a:xfrm rot="16200000">
            <a:off x="3611563" y="-1466850"/>
            <a:ext cx="144462" cy="4319588"/>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7656" name="Rectangle 7"/>
          <p:cNvSpPr>
            <a:spLocks noChangeArrowheads="1"/>
          </p:cNvSpPr>
          <p:nvPr/>
        </p:nvSpPr>
        <p:spPr bwMode="auto">
          <a:xfrm>
            <a:off x="2424114" y="4365626"/>
            <a:ext cx="824388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99CC"/>
              </a:buClr>
              <a:buSzPct val="150000"/>
              <a:buFontTx/>
              <a:buNone/>
            </a:pPr>
            <a:endParaRPr lang="en-US" altLang="en-US" sz="2300" noProof="1">
              <a:latin typeface="Times New Roman" panose="02020603050405020304" pitchFamily="18" charset="0"/>
            </a:endParaRPr>
          </a:p>
        </p:txBody>
      </p:sp>
      <p:sp>
        <p:nvSpPr>
          <p:cNvPr id="27657" name="Rectangle 8"/>
          <p:cNvSpPr>
            <a:spLocks noChangeArrowheads="1"/>
          </p:cNvSpPr>
          <p:nvPr/>
        </p:nvSpPr>
        <p:spPr bwMode="auto">
          <a:xfrm>
            <a:off x="2495550" y="3276601"/>
            <a:ext cx="8172450"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99CC"/>
              </a:buClr>
              <a:buSzPct val="150000"/>
              <a:buFontTx/>
              <a:buNone/>
            </a:pPr>
            <a:endParaRPr lang="en-US" altLang="en-US" sz="4400" noProof="1">
              <a:solidFill>
                <a:srgbClr val="0000FF"/>
              </a:solidFill>
            </a:endParaRPr>
          </a:p>
        </p:txBody>
      </p:sp>
      <p:sp>
        <p:nvSpPr>
          <p:cNvPr id="27658" name="Rectangle 11"/>
          <p:cNvSpPr>
            <a:spLocks noChangeArrowheads="1"/>
          </p:cNvSpPr>
          <p:nvPr/>
        </p:nvSpPr>
        <p:spPr bwMode="auto">
          <a:xfrm>
            <a:off x="2667000" y="1066800"/>
            <a:ext cx="5486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
                <a:srgbClr val="0099CC"/>
              </a:buClr>
              <a:buSzPct val="150000"/>
              <a:defRPr altLang="en-US" sz="2400">
                <a:latin typeface="Times New Roman" panose="02020603050405020304" pitchFamily="18" charset="0"/>
              </a:defRPr>
            </a:pPr>
            <a:r>
              <a:rPr>
                <a:solidFill>
                  <a:schemeClr val="tx2"/>
                </a:solidFill>
              </a:rPr>
              <a:t>Consumption </a:t>
            </a:r>
            <a:r>
              <a:rPr b="1">
                <a:solidFill>
                  <a:srgbClr val="0099CC"/>
                </a:solidFill>
              </a:rPr>
              <a:t>(C)</a:t>
            </a:r>
          </a:p>
          <a:p>
            <a:pPr algn="just" eaLnBrk="1" hangingPunct="1">
              <a:spcBef>
                <a:spcPct val="0"/>
              </a:spcBef>
              <a:buClr>
                <a:srgbClr val="0099CC"/>
              </a:buClr>
              <a:buSzPct val="150000"/>
              <a:defRPr altLang="en-US" sz="2400">
                <a:latin typeface="Times New Roman" panose="02020603050405020304" pitchFamily="18" charset="0"/>
              </a:defRPr>
            </a:pPr>
            <a:r>
              <a:rPr>
                <a:solidFill>
                  <a:schemeClr val="tx2"/>
                </a:solidFill>
              </a:rPr>
              <a:t>Investments </a:t>
            </a:r>
            <a:r>
              <a:rPr b="1">
                <a:solidFill>
                  <a:srgbClr val="0099CC"/>
                </a:solidFill>
              </a:rPr>
              <a:t>(I)</a:t>
            </a:r>
            <a:endParaRPr lang="sv-SE" altLang="en-US" sz="2400">
              <a:solidFill>
                <a:schemeClr val="tx2"/>
              </a:solidFill>
              <a:latin typeface="Times New Roman" panose="02020603050405020304" pitchFamily="18" charset="0"/>
            </a:endParaRPr>
          </a:p>
          <a:p>
            <a:pPr algn="just" eaLnBrk="1" hangingPunct="1">
              <a:spcBef>
                <a:spcPct val="0"/>
              </a:spcBef>
              <a:buClr>
                <a:srgbClr val="0099CC"/>
              </a:buClr>
              <a:buSzPct val="150000"/>
              <a:defRPr altLang="en-US" sz="2400">
                <a:latin typeface="Times New Roman" panose="02020603050405020304" pitchFamily="18" charset="0"/>
              </a:defRPr>
            </a:pPr>
            <a:r>
              <a:rPr>
                <a:solidFill>
                  <a:schemeClr val="tx2"/>
                </a:solidFill>
              </a:rPr>
              <a:t>Government spending, government purchases </a:t>
            </a:r>
            <a:r>
              <a:rPr b="1">
                <a:solidFill>
                  <a:srgbClr val="0099CC"/>
                </a:solidFill>
              </a:rPr>
              <a:t>(G)</a:t>
            </a:r>
            <a:endParaRPr lang="pl-PL" altLang="en-US" sz="2400" b="1">
              <a:solidFill>
                <a:srgbClr val="0099CC"/>
              </a:solidFill>
              <a:latin typeface="Times New Roman" panose="02020603050405020304" pitchFamily="18" charset="0"/>
            </a:endParaRPr>
          </a:p>
          <a:p>
            <a:pPr algn="just" eaLnBrk="1" hangingPunct="1">
              <a:spcBef>
                <a:spcPct val="0"/>
              </a:spcBef>
              <a:buClr>
                <a:srgbClr val="0099CC"/>
              </a:buClr>
              <a:buSzPct val="150000"/>
              <a:defRPr altLang="en-US" sz="2400">
                <a:latin typeface="Times New Roman" panose="02020603050405020304" pitchFamily="18" charset="0"/>
              </a:defRPr>
            </a:pPr>
            <a:r>
              <a:rPr>
                <a:solidFill>
                  <a:schemeClr val="tx2"/>
                </a:solidFill>
              </a:rPr>
              <a:t>Net exports </a:t>
            </a:r>
            <a:r>
              <a:rPr b="1">
                <a:solidFill>
                  <a:srgbClr val="0099CC"/>
                </a:solidFill>
              </a:rPr>
              <a:t>(NX)</a:t>
            </a:r>
            <a:endParaRPr lang="pl-PL" altLang="en-US" sz="2400">
              <a:solidFill>
                <a:schemeClr val="tx2"/>
              </a:solidFill>
              <a:latin typeface="Times New Roman" panose="02020603050405020304" pitchFamily="18" charset="0"/>
            </a:endParaRPr>
          </a:p>
          <a:p>
            <a:pPr algn="just" eaLnBrk="1" hangingPunct="1">
              <a:spcBef>
                <a:spcPct val="0"/>
              </a:spcBef>
              <a:buClr>
                <a:srgbClr val="0099CC"/>
              </a:buClr>
              <a:buSzPct val="150000"/>
              <a:defRPr altLang="en-US"/>
            </a:pPr>
            <a:r>
              <a:rPr sz="2400">
                <a:solidFill>
                  <a:schemeClr val="tx2"/>
                </a:solidFill>
                <a:latin typeface="Times New Roman" panose="02020603050405020304" pitchFamily="18" charset="0"/>
              </a:rPr>
              <a:t> </a:t>
            </a:r>
            <a:r>
              <a:rPr sz="2400">
                <a:latin typeface="Times New Roman" panose="02020603050405020304" pitchFamily="18" charset="0"/>
              </a:rPr>
              <a:t>Investments in stocks </a:t>
            </a:r>
            <a:r>
              <a:rPr sz="2400" b="1">
                <a:solidFill>
                  <a:srgbClr val="0099CC"/>
                </a:solidFill>
                <a:latin typeface="Times New Roman" panose="02020603050405020304" pitchFamily="18" charset="0"/>
              </a:rPr>
              <a:t>(SI)</a:t>
            </a:r>
            <a:r>
              <a:rPr sz="1800"/>
              <a:t> </a:t>
            </a:r>
            <a:endParaRPr lang="pl-PL" altLang="en-US" sz="1800"/>
          </a:p>
        </p:txBody>
      </p:sp>
    </p:spTree>
    <p:extLst>
      <p:ext uri="{BB962C8B-B14F-4D97-AF65-F5344CB8AC3E}">
        <p14:creationId xmlns:p14="http://schemas.microsoft.com/office/powerpoint/2010/main" val="965278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302" y="1182013"/>
            <a:ext cx="5017100" cy="4351338"/>
          </a:xfrm>
        </p:spPr>
        <p:txBody>
          <a:bodyPr>
            <a:normAutofit/>
          </a:bodyPr>
          <a:lstStyle/>
          <a:p>
            <a:pPr marL="0" indent="0">
              <a:buNone/>
            </a:pPr>
            <a:r>
              <a:t>The factors that determine the scope of GDP are:</a:t>
            </a:r>
          </a:p>
          <a:p>
            <a:r>
              <a:t>natural wealth</a:t>
            </a:r>
            <a:endParaRPr lang="en-US" dirty="0"/>
          </a:p>
          <a:p>
            <a:r>
              <a:t>development of means of production</a:t>
            </a:r>
            <a:endParaRPr lang="en-US" dirty="0"/>
          </a:p>
          <a:p>
            <a:r>
              <a:t>population</a:t>
            </a:r>
            <a:endParaRPr lang="en-US" dirty="0"/>
          </a:p>
          <a:p>
            <a:r>
              <a:t>working hours</a:t>
            </a:r>
            <a:endParaRPr lang="en-US" dirty="0"/>
          </a:p>
          <a:p>
            <a:r>
              <a:t>labour productivity</a:t>
            </a:r>
            <a:endParaRPr lang="en-US" dirty="0"/>
          </a:p>
          <a:p>
            <a:r>
              <a:t>intensity of work</a:t>
            </a:r>
            <a:endParaRPr lang="en-US" dirty="0"/>
          </a:p>
          <a:p>
            <a:r>
              <a:t>social relations</a:t>
            </a:r>
            <a:endParaRPr lang="en-US" dirty="0"/>
          </a:p>
          <a:p>
            <a:endParaRPr lang="en-US" dirty="0"/>
          </a:p>
        </p:txBody>
      </p:sp>
    </p:spTree>
    <p:extLst>
      <p:ext uri="{BB962C8B-B14F-4D97-AF65-F5344CB8AC3E}">
        <p14:creationId xmlns:p14="http://schemas.microsoft.com/office/powerpoint/2010/main" val="35696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438400" y="0"/>
            <a:ext cx="8229600" cy="692150"/>
          </a:xfrm>
        </p:spPr>
        <p:txBody>
          <a:bodyPr/>
          <a:lstStyle/>
          <a:p>
            <a:pPr algn="l" eaLnBrk="1" hangingPunct="1">
              <a:defRPr altLang="en-US" sz="2600">
                <a:latin typeface="Times New Roman" panose="02020603050405020304" pitchFamily="18" charset="0"/>
              </a:defRPr>
            </a:pPr>
            <a:r>
              <a:t>Gross national product - </a:t>
            </a:r>
            <a:r>
              <a:rPr b="1" i="1"/>
              <a:t>GNP</a:t>
            </a:r>
            <a:endParaRPr lang="en-US" altLang="en-US" sz="2800" b="1">
              <a:latin typeface="Times New Roman" panose="02020603050405020304" pitchFamily="18" charset="0"/>
            </a:endParaRPr>
          </a:p>
        </p:txBody>
      </p:sp>
      <p:sp>
        <p:nvSpPr>
          <p:cNvPr id="21508" name="Rectangle 3"/>
          <p:cNvSpPr>
            <a:spLocks noChangeArrowheads="1"/>
          </p:cNvSpPr>
          <p:nvPr/>
        </p:nvSpPr>
        <p:spPr bwMode="auto">
          <a:xfrm rot="10800000">
            <a:off x="1524001" y="0"/>
            <a:ext cx="250825" cy="68580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noProof="1">
              <a:latin typeface="Times New Roman" panose="02020603050405020304" pitchFamily="18" charset="0"/>
            </a:endParaRPr>
          </a:p>
        </p:txBody>
      </p:sp>
      <p:sp>
        <p:nvSpPr>
          <p:cNvPr id="21509" name="Rectangle 4"/>
          <p:cNvSpPr>
            <a:spLocks noChangeArrowheads="1"/>
          </p:cNvSpPr>
          <p:nvPr/>
        </p:nvSpPr>
        <p:spPr bwMode="auto">
          <a:xfrm rot="10800000">
            <a:off x="1847851" y="0"/>
            <a:ext cx="250825" cy="6858000"/>
          </a:xfrm>
          <a:prstGeom prst="rect">
            <a:avLst/>
          </a:prstGeom>
          <a:solidFill>
            <a:srgbClr val="E8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1510" name="Rectangle 5"/>
          <p:cNvSpPr>
            <a:spLocks noChangeArrowheads="1"/>
          </p:cNvSpPr>
          <p:nvPr/>
        </p:nvSpPr>
        <p:spPr bwMode="auto">
          <a:xfrm rot="10800000">
            <a:off x="2208214" y="0"/>
            <a:ext cx="250825"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1511" name="Rectangle 6"/>
          <p:cNvSpPr>
            <a:spLocks noChangeArrowheads="1"/>
          </p:cNvSpPr>
          <p:nvPr/>
        </p:nvSpPr>
        <p:spPr bwMode="auto">
          <a:xfrm rot="16200000">
            <a:off x="3611563" y="-1466850"/>
            <a:ext cx="144462" cy="4319588"/>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1513" name="Rectangle 9"/>
          <p:cNvSpPr>
            <a:spLocks noChangeArrowheads="1"/>
          </p:cNvSpPr>
          <p:nvPr/>
        </p:nvSpPr>
        <p:spPr bwMode="auto">
          <a:xfrm>
            <a:off x="2495550" y="3276601"/>
            <a:ext cx="8172450"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99CC"/>
              </a:buClr>
              <a:buSzPct val="150000"/>
              <a:buFontTx/>
              <a:buNone/>
            </a:pPr>
            <a:endParaRPr lang="en-US" altLang="en-US" sz="4400" noProof="1">
              <a:solidFill>
                <a:srgbClr val="0000FF"/>
              </a:solidFill>
            </a:endParaRPr>
          </a:p>
        </p:txBody>
      </p:sp>
      <p:sp>
        <p:nvSpPr>
          <p:cNvPr id="21514" name="Rectangle 17"/>
          <p:cNvSpPr>
            <a:spLocks noChangeArrowheads="1"/>
          </p:cNvSpPr>
          <p:nvPr/>
        </p:nvSpPr>
        <p:spPr bwMode="auto">
          <a:xfrm>
            <a:off x="2513012" y="838200"/>
            <a:ext cx="89542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ltLang="en-US" sz="2000">
                <a:latin typeface="Times New Roman" panose="02020603050405020304" pitchFamily="18" charset="0"/>
              </a:defRPr>
            </a:pPr>
            <a:r>
              <a:rPr b="1">
                <a:solidFill>
                  <a:srgbClr val="E80000"/>
                </a:solidFill>
              </a:rPr>
              <a:t>GNP</a:t>
            </a:r>
            <a:r>
              <a:rPr b="1">
                <a:solidFill>
                  <a:srgbClr val="FF0000"/>
                </a:solidFill>
              </a:rPr>
              <a:t> </a:t>
            </a:r>
            <a:r>
              <a:t>represents the total income earned by the inhabitants of one country (citizens). It covers the income that our citizens earn abroad, and does not include the income that foreign citizens earn in our country. </a:t>
            </a:r>
            <a:endParaRPr lang="sr-Latn-CS" altLang="en-US" sz="2000" noProof="1"/>
          </a:p>
        </p:txBody>
      </p:sp>
      <p:pic>
        <p:nvPicPr>
          <p:cNvPr id="26626" name="Picture 2" descr="What is GDP and GNP, Difference between GDP and GN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887" y="3849620"/>
            <a:ext cx="619125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07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225</TotalTime>
  <Words>266</Words>
  <Application>Microsoft Office PowerPoint</Application>
  <PresentationFormat>Widescreen</PresentationFormat>
  <Paragraphs>34</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Tw Cen MT</vt:lpstr>
      <vt:lpstr>Droplet</vt:lpstr>
      <vt:lpstr>MACROECONOMIC Instruments</vt:lpstr>
      <vt:lpstr>PowerPoint Presentation</vt:lpstr>
      <vt:lpstr>PowerPoint Presentation</vt:lpstr>
      <vt:lpstr>PowerPoint Presentation</vt:lpstr>
      <vt:lpstr>STRUCTURE OF gross domestic product</vt:lpstr>
      <vt:lpstr>PowerPoint Presentation</vt:lpstr>
      <vt:lpstr>Gross national product - GNP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Makroekonomija i njeni instrumenti</dc:title>
  <dc:creator>User</dc:creator>
  <cp:lastModifiedBy>User</cp:lastModifiedBy>
  <cp:revision>23</cp:revision>
  <dcterms:created xsi:type="dcterms:W3CDTF">2023-02-03T16:28:34Z</dcterms:created>
  <dcterms:modified xsi:type="dcterms:W3CDTF">2023-04-02T13:22:55Z</dcterms:modified>
</cp:coreProperties>
</file>