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72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305" y="7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6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3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4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4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6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37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3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1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6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993D-B53B-46FE-A25D-EBA19D824B08}" type="datetimeFigureOut">
              <a:rPr lang="en-US" smtClean="0"/>
              <a:t>02/04/2023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5C9E-D06F-415B-B747-40F6CA1AC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173" y="2353585"/>
            <a:ext cx="5224007" cy="1156377"/>
          </a:xfrm>
        </p:spPr>
        <p:txBody>
          <a:bodyPr>
            <a:normAutofit fontScale="90000"/>
          </a:bodyPr>
          <a:lstStyle/>
          <a:p>
            <a:pPr>
              <a:defRPr sz="6400" b="1">
                <a:solidFill>
                  <a:srgbClr val="FF00FF"/>
                </a:solidFill>
              </a:defRPr>
            </a:pPr>
            <a:r>
              <a:t>PRODUCTIVITY</a:t>
            </a:r>
            <a:endParaRPr lang="en-US" sz="6400" b="1" dirty="0">
              <a:solidFill>
                <a:srgbClr val="FF00FF"/>
              </a:solidFill>
            </a:endParaRPr>
          </a:p>
        </p:txBody>
      </p:sp>
      <p:pic>
        <p:nvPicPr>
          <p:cNvPr id="1028" name="Picture 4" descr="Word cloud economics Royalty Free Vector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569" y="898497"/>
            <a:ext cx="6075612" cy="4738978"/>
          </a:xfrm>
          <a:prstGeom prst="rect">
            <a:avLst/>
          </a:prstGeom>
          <a:noFill/>
          <a:effectLst>
            <a:softEdge rad="635000"/>
          </a:effectLst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182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litical Cartooning: Footing into a New Ground - The States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913" y="3054743"/>
            <a:ext cx="5662176" cy="370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419" y="4423281"/>
            <a:ext cx="4649549" cy="484538"/>
          </a:xfrm>
        </p:spPr>
        <p:txBody>
          <a:bodyPr>
            <a:normAutofit/>
          </a:bodyPr>
          <a:lstStyle/>
          <a:p>
            <a:pPr algn="ctr">
              <a:defRPr sz="2600" b="1">
                <a:solidFill>
                  <a:srgbClr val="FF00FF"/>
                </a:solidFill>
              </a:defRPr>
            </a:pPr>
            <a:r>
              <a:t>Principles of reproduction</a:t>
            </a:r>
            <a:endParaRPr lang="en-US" sz="2600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343" y="131730"/>
            <a:ext cx="11793468" cy="3307385"/>
          </a:xfrm>
        </p:spPr>
        <p:txBody>
          <a:bodyPr>
            <a:normAutofit/>
          </a:bodyPr>
          <a:lstStyle/>
          <a:p>
            <a:pPr algn="just"/>
            <a:r>
              <a:rPr>
                <a:solidFill>
                  <a:srgbClr val="FF00FF"/>
                </a:solidFill>
              </a:rPr>
              <a:t>The principle of productivity</a:t>
            </a:r>
            <a:r>
              <a:t>, which is expressed in the form of the requirement to produce a certain volume of products and services, with the least possible consumption of labor; </a:t>
            </a:r>
            <a:endParaRPr lang="sr-Latn-RS" dirty="0" smtClean="0"/>
          </a:p>
          <a:p>
            <a:pPr algn="just"/>
            <a:r>
              <a:rPr>
                <a:solidFill>
                  <a:srgbClr val="FF00FF"/>
                </a:solidFill>
              </a:rPr>
              <a:t>The principle of cost-effectiveness</a:t>
            </a:r>
            <a:r>
              <a:t>, which is expressed in the form of the requirement to produce a certain value of production, with the lowest possible cost of production elements; </a:t>
            </a:r>
            <a:endParaRPr lang="sr-Latn-RS" dirty="0" smtClean="0"/>
          </a:p>
          <a:p>
            <a:pPr algn="just"/>
            <a:r>
              <a:rPr>
                <a:solidFill>
                  <a:srgbClr val="FF00FF"/>
                </a:solidFill>
              </a:rPr>
              <a:t>The principle of profitability</a:t>
            </a:r>
            <a:r>
              <a:t>, which is expressed in the form of the requirement to make as much profit as possible, with as little capital as possible. 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0854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199"/>
          </a:xfrm>
        </p:spPr>
        <p:txBody>
          <a:bodyPr>
            <a:normAutofit fontScale="90000"/>
          </a:bodyPr>
          <a:lstStyle/>
          <a:p>
            <a:pPr>
              <a:defRPr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t>Labour productivity</a:t>
            </a:r>
            <a:endParaRPr lang="en-US" b="1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1379"/>
            <a:ext cx="10515600" cy="2982731"/>
          </a:xfrm>
        </p:spPr>
        <p:txBody>
          <a:bodyPr>
            <a:normAutofit/>
          </a:bodyPr>
          <a:lstStyle/>
          <a:p>
            <a:pPr algn="just"/>
            <a:r>
              <a:t>Productivity is the principle of business that achieves the results of the company with minimal investment and consumption of human labor.</a:t>
            </a:r>
            <a:endParaRPr lang="sr-Latn-RS" dirty="0" smtClean="0"/>
          </a:p>
          <a:p>
            <a:pPr algn="just"/>
            <a:r>
              <a:t>It expresses the efficiency of labour consumption in the workflow and business operations of the enterprise.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54834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53" y="198083"/>
            <a:ext cx="11926986" cy="1735914"/>
          </a:xfrm>
        </p:spPr>
        <p:txBody>
          <a:bodyPr>
            <a:normAutofit/>
          </a:bodyPr>
          <a:lstStyle/>
          <a:p>
            <a:pPr algn="just"/>
            <a:r>
              <a:t>The general expression of labour productivity is the ratio between the output (Q) and the amount of labour input (R) for that production </a:t>
            </a:r>
            <a:endParaRPr lang="sr-Latn-RS" dirty="0" smtClean="0"/>
          </a:p>
          <a:p>
            <a:pPr marL="0" indent="0" algn="ctr">
              <a:buNone/>
              <a:defRPr b="1">
                <a:solidFill>
                  <a:srgbClr val="FF00FF"/>
                </a:solidFill>
                <a:latin typeface="Arial Black" panose="020B0A04020102020204" pitchFamily="34" charset="0"/>
              </a:defRPr>
            </a:pPr>
            <a:r>
              <a:t>P = Q:R </a:t>
            </a:r>
            <a:endParaRPr lang="sr-Latn-RS" b="1" dirty="0" smtClean="0">
              <a:solidFill>
                <a:srgbClr val="FF00FF"/>
              </a:solidFill>
              <a:latin typeface="Arial Black" panose="020B0A04020102020204" pitchFamily="34" charset="0"/>
            </a:endParaRPr>
          </a:p>
        </p:txBody>
      </p:sp>
      <p:pic>
        <p:nvPicPr>
          <p:cNvPr id="5122" name="Picture 2" descr="Popeye the Sailor Popeye and Brutus Production Cel and Background | Lot  #96510 | Heritage Au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9977" y="2722968"/>
            <a:ext cx="4045225" cy="41775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5899" y="2261367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 sz="2400"/>
            </a:pPr>
            <a:r>
              <a:t>It follows that labor productivity can be increased in two ways: </a:t>
            </a:r>
            <a:endParaRPr lang="sr-Latn-RS" sz="2400" dirty="0"/>
          </a:p>
          <a:p>
            <a:pPr lvl="1" algn="just">
              <a:defRPr sz="2400"/>
            </a:pPr>
            <a:r>
              <a:t>increase in the amount of performance for the same amount of work invested (i.e. in the same working hours), or </a:t>
            </a:r>
            <a:endParaRPr lang="sr-Latn-RS" sz="2400" dirty="0"/>
          </a:p>
          <a:p>
            <a:pPr lvl="1" algn="just">
              <a:defRPr sz="2400"/>
            </a:pPr>
            <a:r>
              <a:t>achieving the same amount of impact with less invested work (i.e. in shorter working hours). </a:t>
            </a:r>
          </a:p>
        </p:txBody>
      </p:sp>
    </p:spTree>
    <p:extLst>
      <p:ext uri="{BB962C8B-B14F-4D97-AF65-F5344CB8AC3E}">
        <p14:creationId xmlns:p14="http://schemas.microsoft.com/office/powerpoint/2010/main" val="396748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983386" cy="1325563"/>
          </a:xfrm>
        </p:spPr>
        <p:txBody>
          <a:bodyPr>
            <a:normAutofit/>
          </a:bodyPr>
          <a:lstStyle/>
          <a:p>
            <a:pPr>
              <a:defRPr sz="2800" b="1" u="sng">
                <a:solidFill>
                  <a:srgbClr val="FF00FF"/>
                </a:solidFill>
              </a:defRPr>
            </a:pPr>
            <a:r>
              <a:t>Basic factors of productivity</a:t>
            </a:r>
            <a:endParaRPr lang="en-US" sz="2800" b="1" u="sng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255" y="1817533"/>
            <a:ext cx="5056848" cy="36411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t>There are various factors that influence labor productivity. There are many of them, but they are basically the following: </a:t>
            </a:r>
            <a:endParaRPr lang="sr-Latn-RS" dirty="0" smtClean="0"/>
          </a:p>
          <a:p>
            <a:pPr marL="0" indent="0">
              <a:buNone/>
            </a:pPr>
            <a:r>
              <a:t>1.Human factor </a:t>
            </a:r>
            <a:endParaRPr lang="sr-Latn-RS" dirty="0" smtClean="0"/>
          </a:p>
          <a:p>
            <a:pPr marL="0" indent="0">
              <a:buNone/>
            </a:pPr>
            <a:r>
              <a:t>2. Technical and technological process </a:t>
            </a:r>
            <a:endParaRPr lang="sr-Latn-RS" dirty="0" smtClean="0"/>
          </a:p>
          <a:p>
            <a:pPr marL="0" indent="0">
              <a:buNone/>
            </a:pPr>
            <a:r>
              <a:t>3. Organizational factor </a:t>
            </a:r>
            <a:endParaRPr lang="sr-Latn-RS" dirty="0" smtClean="0"/>
          </a:p>
          <a:p>
            <a:pPr marL="0" indent="0">
              <a:buNone/>
            </a:pPr>
            <a:r>
              <a:t>4. Social factors </a:t>
            </a:r>
            <a:endParaRPr lang="sr-Latn-RS" dirty="0" smtClean="0"/>
          </a:p>
          <a:p>
            <a:pPr marL="0" indent="0">
              <a:buNone/>
            </a:pPr>
            <a:r>
              <a:t>5. Natural Factors</a:t>
            </a:r>
            <a:endParaRPr lang="en-US" dirty="0"/>
          </a:p>
        </p:txBody>
      </p:sp>
      <p:pic>
        <p:nvPicPr>
          <p:cNvPr id="9218" name="Picture 2" descr="Factors of Production Explained | ROM Economics | Factors of production,  Teaching economics, Economics less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392" y="1254476"/>
            <a:ext cx="57150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74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1048"/>
          </a:xfrm>
        </p:spPr>
        <p:txBody>
          <a:bodyPr>
            <a:normAutofit/>
          </a:bodyPr>
          <a:lstStyle/>
          <a:p>
            <a:pPr algn="ctr">
              <a:defRPr b="1">
                <a:solidFill>
                  <a:srgbClr val="FF00FF"/>
                </a:solidFill>
              </a:defRPr>
            </a:pPr>
            <a:r>
              <a:rPr sz="2400"/>
              <a:t>Factors affecting the </a:t>
            </a:r>
            <a:r>
              <a:rPr sz="3000" u="sng"/>
              <a:t>reduction</a:t>
            </a:r>
            <a:r>
              <a:rPr sz="2400"/>
              <a:t> of work productivity</a:t>
            </a:r>
            <a:endParaRPr lang="en-US" sz="2400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151" y="1101388"/>
            <a:ext cx="10515600" cy="1876481"/>
          </a:xfrm>
        </p:spPr>
        <p:txBody>
          <a:bodyPr/>
          <a:lstStyle/>
          <a:p>
            <a:r>
              <a:t>Additional work the cause of which is found in the product itself </a:t>
            </a:r>
            <a:endParaRPr lang="sr-Latn-RS" dirty="0" smtClean="0"/>
          </a:p>
          <a:p>
            <a:r>
              <a:t>Additional work the cause of which is found in production processes </a:t>
            </a:r>
            <a:endParaRPr lang="sr-Latn-RS" dirty="0" smtClean="0"/>
          </a:p>
          <a:p>
            <a:r>
              <a:t>Additional work due to inadequate organization</a:t>
            </a:r>
            <a:endParaRPr lang="en-US" dirty="0"/>
          </a:p>
        </p:txBody>
      </p:sp>
      <p:pic>
        <p:nvPicPr>
          <p:cNvPr id="12290" name="Picture 2" descr="Columns - The Sunday Times Economic Analy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097" y="2779909"/>
            <a:ext cx="4395633" cy="386550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86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302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PRODUCTIVITY</vt:lpstr>
      <vt:lpstr>Principles of reproduction</vt:lpstr>
      <vt:lpstr>Labour productivity</vt:lpstr>
      <vt:lpstr>PowerPoint Presentation</vt:lpstr>
      <vt:lpstr>Basic factors of productivity</vt:lpstr>
      <vt:lpstr>Factors affecting the reduction of work productivity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2023-02-04T15:22:02Z</dcterms:created>
  <dcterms:modified xsi:type="dcterms:W3CDTF">2023-04-02T13:23:20Z</dcterms:modified>
</cp:coreProperties>
</file>