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SAVINGS, INVESTMENTS AND CONSUMPTION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6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s depict a year like no other | Pensions &amp; Invest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39" y="683086"/>
            <a:ext cx="6131037" cy="344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9635" y="834936"/>
            <a:ext cx="485926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600"/>
            </a:pPr>
            <a:r>
              <a:t>Accumulation  - SAVINGS is defined as the process of accumulation, raising capital, funds, in order to maintain the continuity of the production process or as future sources for expanding production. </a:t>
            </a:r>
            <a:endParaRPr lang="sr-Latn-RS" sz="2600" dirty="0"/>
          </a:p>
        </p:txBody>
      </p:sp>
    </p:spTree>
    <p:extLst>
      <p:ext uri="{BB962C8B-B14F-4D97-AF65-F5344CB8AC3E}">
        <p14:creationId xmlns:p14="http://schemas.microsoft.com/office/powerpoint/2010/main" val="100589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 sz="550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defRPr>
            </a:pPr>
            <a:r>
              <a:t>BI = NI + Iam</a:t>
            </a:r>
            <a:endParaRPr lang="sr-Latn-RS" sz="5500" dirty="0" smtClean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r>
              <a:t>BI = gross investment, </a:t>
            </a:r>
            <a:endParaRPr lang="sr-Latn-RS" dirty="0" smtClean="0"/>
          </a:p>
          <a:p>
            <a:r>
              <a:t>NI = net investments (new, expanding investments), </a:t>
            </a:r>
            <a:endParaRPr lang="sr-Latn-RS" dirty="0" smtClean="0"/>
          </a:p>
          <a:p>
            <a:r>
              <a:t>Iam = Renewable Investment .</a:t>
            </a:r>
            <a:endParaRPr lang="sr-Latn-RS" dirty="0" smtClean="0"/>
          </a:p>
          <a:p>
            <a:pPr marL="0" indent="0">
              <a:buNone/>
            </a:pPr>
            <a:r>
              <a:t>Macroeconomics is in a state of economic equilibrium if there is an equality of nominal (monetary) accumulation and net investment (A=I)</a:t>
            </a:r>
            <a:endParaRPr lang="sr-Latn-RS" dirty="0" smtClean="0"/>
          </a:p>
          <a:p>
            <a:pPr marL="0" indent="0" algn="ctr">
              <a:buNone/>
              <a:defRPr b="1"/>
            </a:pPr>
            <a:r>
              <a:t>A&gt;I deflationary gap </a:t>
            </a:r>
            <a:endParaRPr lang="sr-Latn-RS" b="1" dirty="0" smtClean="0"/>
          </a:p>
          <a:p>
            <a:pPr marL="0" indent="0" algn="ctr">
              <a:buNone/>
              <a:defRPr b="1"/>
            </a:pPr>
            <a:r>
              <a:t>A&lt;I inflationary gap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511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844" y="1170798"/>
            <a:ext cx="8596668" cy="654077"/>
          </a:xfrm>
        </p:spPr>
        <p:txBody>
          <a:bodyPr>
            <a:normAutofit/>
          </a:bodyPr>
          <a:lstStyle/>
          <a:p>
            <a:pPr algn="ctr">
              <a:defRPr sz="3000"/>
            </a:pPr>
            <a:r>
              <a:t>Increase or decrease in investment is influenced by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219850"/>
          </a:xfrm>
        </p:spPr>
        <p:txBody>
          <a:bodyPr>
            <a:normAutofit/>
          </a:bodyPr>
          <a:lstStyle/>
          <a:p>
            <a:pPr>
              <a:defRPr sz="2200"/>
            </a:pPr>
            <a:r>
              <a:t>expected profitability of investments, </a:t>
            </a:r>
            <a:endParaRPr lang="sr-Latn-RS" sz="2200" dirty="0" smtClean="0"/>
          </a:p>
          <a:p>
            <a:pPr>
              <a:defRPr sz="2200"/>
            </a:pPr>
            <a:r>
              <a:t>costs of acquiring capital equipment, </a:t>
            </a:r>
            <a:endParaRPr lang="sr-Latn-RS" sz="2200" dirty="0"/>
          </a:p>
          <a:p>
            <a:pPr>
              <a:defRPr sz="2200"/>
            </a:pPr>
            <a:r>
              <a:t>utilization of production capacities, </a:t>
            </a:r>
            <a:endParaRPr lang="sr-Latn-RS" sz="2200" dirty="0" smtClean="0"/>
          </a:p>
          <a:p>
            <a:pPr>
              <a:defRPr sz="2200"/>
            </a:pPr>
            <a:r>
              <a:t>technological innovation, </a:t>
            </a:r>
            <a:endParaRPr lang="sr-Latn-RS" sz="2200" dirty="0" smtClean="0"/>
          </a:p>
          <a:p>
            <a:pPr>
              <a:defRPr sz="2200"/>
            </a:pPr>
            <a:r>
              <a:t>tax policy, </a:t>
            </a:r>
            <a:endParaRPr lang="sr-Latn-RS" sz="2200" dirty="0" smtClean="0"/>
          </a:p>
          <a:p>
            <a:pPr>
              <a:defRPr sz="2200"/>
            </a:pPr>
            <a:r>
              <a:t>political situation in the country, </a:t>
            </a:r>
            <a:endParaRPr lang="sr-Latn-RS" sz="2200" dirty="0" smtClean="0"/>
          </a:p>
          <a:p>
            <a:pPr>
              <a:defRPr sz="2200"/>
            </a:pPr>
            <a:r>
              <a:t>international economic relations, etc. </a:t>
            </a:r>
          </a:p>
        </p:txBody>
      </p:sp>
    </p:spTree>
    <p:extLst>
      <p:ext uri="{BB962C8B-B14F-4D97-AF65-F5344CB8AC3E}">
        <p14:creationId xmlns:p14="http://schemas.microsoft.com/office/powerpoint/2010/main" val="927290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137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 Demi</vt:lpstr>
      <vt:lpstr>Trebuchet MS</vt:lpstr>
      <vt:lpstr>Wingdings 3</vt:lpstr>
      <vt:lpstr>Facet</vt:lpstr>
      <vt:lpstr>SAVINGS, INVESTMENTS AND CONSUMPTION</vt:lpstr>
      <vt:lpstr>PowerPoint Presentation</vt:lpstr>
      <vt:lpstr>PowerPoint Presentation</vt:lpstr>
      <vt:lpstr>Increase or decrease in investment is influenced 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2023-02-05T17:09:26Z</dcterms:created>
  <dcterms:modified xsi:type="dcterms:W3CDTF">2023-04-02T13:24:17Z</dcterms:modified>
</cp:coreProperties>
</file>