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7" r:id="rId7"/>
    <p:sldId id="263" r:id="rId8"/>
    <p:sldId id="269" r:id="rId9"/>
    <p:sldId id="270" r:id="rId10"/>
    <p:sldId id="271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305" y="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1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8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6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0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F96B-2C87-4A19-BE88-7171E477E9C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1DBB1-543A-4CAD-BC43-5D1B8135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926" y="3045325"/>
            <a:ext cx="3274311" cy="1143511"/>
          </a:xfr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Franklin Gothic Heavy" panose="020B0903020102020204" pitchFamily="34" charset="0"/>
              </a:defRPr>
            </a:pPr>
            <a:r>
              <a:t>Inflation</a:t>
            </a:r>
            <a:endParaRPr lang="en-US" b="1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26" name="Picture 2" descr="Remember the value of TV as inflation bites - The Media L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8" y="966138"/>
            <a:ext cx="7532448" cy="50417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4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3119"/>
            <a:ext cx="10515600" cy="5403844"/>
          </a:xfrm>
        </p:spPr>
        <p:txBody>
          <a:bodyPr>
            <a:normAutofit/>
          </a:bodyPr>
          <a:lstStyle/>
          <a:p>
            <a:pPr algn="just"/>
            <a:r>
              <a:t>hyperinflation (monthly rate over 50% or 1000% per year, breakdown of society)</a:t>
            </a:r>
            <a:endParaRPr lang="sr-Latn-RS" dirty="0" smtClean="0"/>
          </a:p>
          <a:p>
            <a:pPr lvl="1" algn="just"/>
            <a:r>
              <a:t>it is the time of death, </a:t>
            </a:r>
            <a:endParaRPr lang="sr-Latn-RS" dirty="0" smtClean="0"/>
          </a:p>
          <a:p>
            <a:pPr lvl="1" algn="just"/>
            <a:r>
              <a:t>money supply far exceeds its demand. </a:t>
            </a:r>
            <a:endParaRPr lang="sr-Latn-RS" dirty="0" smtClean="0"/>
          </a:p>
          <a:p>
            <a:pPr lvl="1" algn="just"/>
            <a:r>
              <a:t>Money exchange is replaced by barter (commodity exchange), there is a dramatic redistribution of wealth and the economy is in shambles. </a:t>
            </a:r>
            <a:endParaRPr lang="sr-Latn-RS" dirty="0" smtClean="0"/>
          </a:p>
          <a:p>
            <a:pPr lvl="1" algn="just"/>
            <a:r>
              <a:t>Escape from a currency that loses its value,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1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včanice iz doba inflacije 1993. godina | Halo Ogla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05" y="663235"/>
            <a:ext cx="7592528" cy="56943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9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49" y="738549"/>
            <a:ext cx="10515600" cy="5772136"/>
          </a:xfrm>
        </p:spPr>
        <p:txBody>
          <a:bodyPr numCol="2">
            <a:normAutofit/>
          </a:bodyPr>
          <a:lstStyle/>
          <a:p>
            <a:pPr algn="just">
              <a:defRPr b="1"/>
            </a:pPr>
            <a:r>
              <a:t>The word inflation comes from the Latin word inflatio, which literally means bloating, inflating. </a:t>
            </a:r>
            <a:endParaRPr lang="sr-Latn-RS" b="1" dirty="0" smtClean="0"/>
          </a:p>
          <a:p>
            <a:pPr algn="just"/>
            <a:r>
              <a:t>the situation in which due to the increase in the amount of money in circulation there is a decline in the value of the national currency, which is consequently manifested by a general increase in prices. </a:t>
            </a:r>
            <a:endParaRPr lang="sr-Latn-RS" dirty="0" smtClean="0"/>
          </a:p>
          <a:p>
            <a:pPr algn="just"/>
            <a:r>
              <a:t>It is the result of an increase in the amount of money in circulation, without corresponding changes on the supply (production) side. 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07844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2592"/>
          </a:xfrm>
        </p:spPr>
        <p:txBody>
          <a:bodyPr>
            <a:normAutofit/>
          </a:bodyPr>
          <a:lstStyle/>
          <a:p>
            <a:pPr>
              <a:defRPr sz="2600"/>
            </a:pPr>
            <a:r>
              <a:t>The causes of inflation are multiple.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27" y="1425069"/>
            <a:ext cx="10515600" cy="4351338"/>
          </a:xfrm>
        </p:spPr>
        <p:txBody>
          <a:bodyPr/>
          <a:lstStyle/>
          <a:p>
            <a:pPr algn="just"/>
            <a:r>
              <a:t>With demand inflation, </a:t>
            </a:r>
            <a:r>
              <a:rPr u="sng"/>
              <a:t>too much spending </a:t>
            </a:r>
            <a:r>
              <a:t>is diverted to too few commodities. </a:t>
            </a:r>
            <a:endParaRPr lang="sr-Latn-RS" dirty="0" smtClean="0"/>
          </a:p>
          <a:p>
            <a:pPr algn="just"/>
            <a:r>
              <a:t>The reasons are an increase in monetary supply, government expenditures, an increase in exports, which reduces domestic supply. </a:t>
            </a:r>
            <a:endParaRPr lang="sr-Latn-RS" dirty="0" smtClean="0"/>
          </a:p>
          <a:p>
            <a:pPr algn="just"/>
            <a:r>
              <a:t>The rise</a:t>
            </a:r>
            <a:r>
              <a:rPr u="sng"/>
              <a:t> in nominal wages</a:t>
            </a:r>
            <a:r>
              <a:t>, the rise in input and energy prices and changes in foreign exchange flows lead to cost inflation. 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47761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428" y="978412"/>
            <a:ext cx="5294429" cy="48531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t>According to the intensity and dynamics, there are:</a:t>
            </a:r>
          </a:p>
          <a:p>
            <a:pPr lvl="1"/>
            <a:r>
              <a:t>mild (creeping, latent) inflation, </a:t>
            </a:r>
            <a:endParaRPr lang="sr-Latn-RS" dirty="0" smtClean="0"/>
          </a:p>
          <a:p>
            <a:pPr lvl="1"/>
            <a:r>
              <a:t>moderate </a:t>
            </a:r>
            <a:endParaRPr lang="sr-Latn-RS" dirty="0" smtClean="0"/>
          </a:p>
          <a:p>
            <a:pPr lvl="1"/>
            <a:r>
              <a:t>galloping and </a:t>
            </a:r>
            <a:endParaRPr lang="sr-Latn-RS" dirty="0" smtClean="0"/>
          </a:p>
          <a:p>
            <a:pPr lvl="1"/>
            <a:r>
              <a:t>hyperinflation; </a:t>
            </a:r>
            <a:endParaRPr lang="sr-Latn-RS" dirty="0"/>
          </a:p>
          <a:p>
            <a:pPr marL="0" indent="0">
              <a:buNone/>
            </a:pPr>
            <a:r>
              <a:t>According to the causes, inflation is divided into </a:t>
            </a:r>
            <a:endParaRPr lang="sr-Latn-RS" dirty="0" smtClean="0"/>
          </a:p>
          <a:p>
            <a:pPr lvl="1"/>
            <a:r>
              <a:t>inflation of demand </a:t>
            </a:r>
            <a:endParaRPr lang="sr-Latn-RS" dirty="0" smtClean="0"/>
          </a:p>
          <a:p>
            <a:pPr lvl="1"/>
            <a:r>
              <a:t>supply inflation; </a:t>
            </a:r>
            <a:endParaRPr lang="sr-Latn-RS" dirty="0" smtClean="0"/>
          </a:p>
          <a:p>
            <a:pPr marL="0" indent="0">
              <a:buNone/>
            </a:pPr>
            <a:r>
              <a:t>According to the state of economic activity </a:t>
            </a:r>
            <a:endParaRPr lang="sr-Latn-RS" dirty="0" smtClean="0"/>
          </a:p>
          <a:p>
            <a:pPr lvl="1"/>
            <a:r>
              <a:t>stagflation (inflation in a state of stagnation) and </a:t>
            </a:r>
            <a:endParaRPr lang="sr-Latn-RS" dirty="0" smtClean="0"/>
          </a:p>
          <a:p>
            <a:pPr lvl="1"/>
            <a:r>
              <a:t>inflation in a state of recession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29453" y="452102"/>
            <a:ext cx="289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t>TYPES OF INFLATION</a:t>
            </a:r>
          </a:p>
        </p:txBody>
      </p:sp>
      <p:pic>
        <p:nvPicPr>
          <p:cNvPr id="2050" name="Picture 2" descr="As Ghana's Inflation Soars, Is A Hyperinflation Imminent, MPC Rate To Rise  Again? | News Gh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" y="1573711"/>
            <a:ext cx="5667375" cy="4222648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9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6206"/>
            <a:ext cx="10515600" cy="4940757"/>
          </a:xfrm>
        </p:spPr>
        <p:txBody>
          <a:bodyPr numCol="2">
            <a:normAutofit/>
          </a:bodyPr>
          <a:lstStyle/>
          <a:p>
            <a:pPr algn="just"/>
            <a:r>
              <a:t>The effects of inflation are numerous – </a:t>
            </a:r>
            <a:endParaRPr lang="sr-Latn-RS" dirty="0" smtClean="0"/>
          </a:p>
          <a:p>
            <a:pPr lvl="1" algn="just"/>
            <a:r>
              <a:t>increased uncertainty discourages investment and savings. </a:t>
            </a:r>
            <a:endParaRPr lang="sr-Latn-RS" dirty="0" smtClean="0"/>
          </a:p>
          <a:p>
            <a:pPr lvl="1" algn="just"/>
            <a:r>
              <a:t>Income redistribution occurs (deformation of price signals from the market, </a:t>
            </a:r>
            <a:endParaRPr lang="sr-Latn-RS" dirty="0" smtClean="0"/>
          </a:p>
          <a:p>
            <a:pPr lvl="1" algn="just"/>
            <a:r>
              <a:t>there is no incentive and efficiency of doing business. </a:t>
            </a:r>
            <a:endParaRPr lang="sr-Latn-RS" dirty="0" smtClean="0"/>
          </a:p>
          <a:p>
            <a:pPr lvl="1" algn="just"/>
            <a:r>
              <a:t>Inflation brings uncertainty and threatens individual well-being, </a:t>
            </a:r>
            <a:endParaRPr lang="sr-Latn-RS" dirty="0" smtClean="0"/>
          </a:p>
          <a:p>
            <a:pPr lvl="1" algn="just"/>
            <a:r>
              <a:t>misleads all actors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4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shockingly funny cartoons about growing inflation fears | The We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9554"/>
            <a:ext cx="8282198" cy="54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028" y="24406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dirty="0"/>
              <a:t>High inflation leads to a loss of people's confidence in the currency and monetary authorities; </a:t>
            </a:r>
            <a:endParaRPr lang="sr-Latn-RS" dirty="0" smtClean="0"/>
          </a:p>
          <a:p>
            <a:pPr algn="just"/>
            <a:r>
              <a:rPr dirty="0"/>
              <a:t>it often takes a long period of stability to regain trust</a:t>
            </a:r>
            <a:r>
              <a:rPr dirty="0" smtClean="0"/>
              <a:t>. </a:t>
            </a:r>
            <a:endParaRPr lang="sr-Latn-RS" dirty="0" smtClean="0"/>
          </a:p>
        </p:txBody>
      </p:sp>
      <p:pic>
        <p:nvPicPr>
          <p:cNvPr id="4098" name="Picture 2" descr="The Great Inflation, comparing today's economy to the 1970's | SD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30" y="3525369"/>
            <a:ext cx="5618775" cy="3160561"/>
          </a:xfrm>
          <a:prstGeom prst="rect">
            <a:avLst/>
          </a:prstGeom>
          <a:noFill/>
          <a:effectLst>
            <a:softEdge rad="63500"/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0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541"/>
          </a:xfrm>
        </p:spPr>
        <p:txBody>
          <a:bodyPr>
            <a:normAutofit/>
          </a:bodyPr>
          <a:lstStyle/>
          <a:p>
            <a:pPr algn="r">
              <a:defRPr sz="2000"/>
            </a:pPr>
            <a:r>
              <a:t>Inflation by intensity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9112"/>
            <a:ext cx="10515600" cy="4462115"/>
          </a:xfrm>
        </p:spPr>
        <p:txBody>
          <a:bodyPr/>
          <a:lstStyle/>
          <a:p>
            <a:r>
              <a:rPr b="1" u="sng">
                <a:solidFill>
                  <a:srgbClr val="002060"/>
                </a:solidFill>
              </a:rPr>
              <a:t>mild, creeping or </a:t>
            </a:r>
            <a:r>
              <a:t>latent inflation (up to 5% per year) </a:t>
            </a:r>
            <a:endParaRPr lang="sr-Latn-RS" dirty="0" smtClean="0"/>
          </a:p>
          <a:p>
            <a:pPr algn="just"/>
            <a:r>
              <a:rPr b="1" u="sng">
                <a:solidFill>
                  <a:srgbClr val="002060"/>
                </a:solidFill>
              </a:rPr>
              <a:t>moderate inflation </a:t>
            </a:r>
            <a:r>
              <a:t>(5-10%) implies a slight increase in prices - these are single-digit annual inflation rates. </a:t>
            </a:r>
            <a:endParaRPr lang="sr-Latn-RS" dirty="0" smtClean="0"/>
          </a:p>
          <a:p>
            <a:pPr lvl="1" algn="just"/>
            <a:r>
              <a:t>When prices are relatively stable, people have confidence in money. </a:t>
            </a:r>
            <a:endParaRPr lang="sr-Latn-RS" dirty="0" smtClean="0"/>
          </a:p>
          <a:p>
            <a:pPr lvl="1" algn="just"/>
            <a:r>
              <a:t>People conclude that the value of money will be almost the same in a year, so it is worth keeping it. 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36188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9" y="1233031"/>
            <a:ext cx="6303014" cy="4351338"/>
          </a:xfrm>
        </p:spPr>
        <p:txBody>
          <a:bodyPr>
            <a:normAutofit/>
          </a:bodyPr>
          <a:lstStyle/>
          <a:p>
            <a:r>
              <a:t>severe or galloping inflation (over 10-100% per year)</a:t>
            </a:r>
            <a:endParaRPr lang="sr-Latn-RS" dirty="0" smtClean="0"/>
          </a:p>
          <a:p>
            <a:pPr lvl="1" algn="just"/>
            <a:r>
              <a:t>In conditions of galloping inflation money very quickly loses its value, this is double or triple inflation, ranging from 20, 100 or 200% per year. </a:t>
            </a:r>
            <a:endParaRPr lang="sr-Latn-RS" dirty="0" smtClean="0"/>
          </a:p>
          <a:p>
            <a:pPr lvl="1" algn="just"/>
            <a:r>
              <a:t>For example, Argentina, Brazil and other Latin American countries had inflation rates of 50-700% per year in the 1970s and 1980s. </a:t>
            </a:r>
            <a:endParaRPr lang="sr-Latn-RS" dirty="0" smtClean="0"/>
          </a:p>
        </p:txBody>
      </p:sp>
      <p:pic>
        <p:nvPicPr>
          <p:cNvPr id="8194" name="Picture 2" descr="Sećate li se ove novčanice od pre 26 go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76" y="1820950"/>
            <a:ext cx="5338167" cy="30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4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489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Heavy</vt:lpstr>
      <vt:lpstr>Office Theme</vt:lpstr>
      <vt:lpstr>Inflation</vt:lpstr>
      <vt:lpstr>PowerPoint Presentation</vt:lpstr>
      <vt:lpstr>The causes of inflation are multiple.</vt:lpstr>
      <vt:lpstr>PowerPoint Presentation</vt:lpstr>
      <vt:lpstr>PowerPoint Presentation</vt:lpstr>
      <vt:lpstr>PowerPoint Presentation</vt:lpstr>
      <vt:lpstr>PowerPoint Presentation</vt:lpstr>
      <vt:lpstr>Inflation by intensity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2023-02-06T08:16:12Z</dcterms:created>
  <dcterms:modified xsi:type="dcterms:W3CDTF">2023-04-02T13:25:07Z</dcterms:modified>
</cp:coreProperties>
</file>