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0" r:id="rId3"/>
    <p:sldId id="263" r:id="rId4"/>
    <p:sldId id="261" r:id="rId5"/>
    <p:sldId id="273" r:id="rId6"/>
    <p:sldId id="274" r:id="rId7"/>
    <p:sldId id="275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DBA74-BE2B-4919-B7E3-14872D43A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A2E37F-C8AC-4002-B660-73E21E5B1C0C}">
      <dgm:prSet phldrT="[Text]"/>
      <dgm:spPr/>
      <dgm:t>
        <a:bodyPr/>
        <a:lstStyle/>
        <a:p>
          <a:r>
            <a:t>According to the elements of production</a:t>
          </a:r>
          <a:endParaRPr lang="en-US" dirty="0"/>
        </a:p>
      </dgm:t>
    </dgm:pt>
    <dgm:pt modelId="{428C8B87-BD97-4C9E-88C2-CA29C8EB8EB7}" type="parTrans" cxnId="{57AF5ADA-35B3-4DF9-9E81-E4E1AC29D428}">
      <dgm:prSet/>
      <dgm:spPr/>
      <dgm:t>
        <a:bodyPr/>
        <a:lstStyle/>
        <a:p>
          <a:endParaRPr lang="en-US"/>
        </a:p>
      </dgm:t>
    </dgm:pt>
    <dgm:pt modelId="{D41444B2-56DA-4130-81E0-ED98A4B32BA6}" type="sibTrans" cxnId="{57AF5ADA-35B3-4DF9-9E81-E4E1AC29D428}">
      <dgm:prSet/>
      <dgm:spPr/>
      <dgm:t>
        <a:bodyPr/>
        <a:lstStyle/>
        <a:p>
          <a:endParaRPr lang="en-US"/>
        </a:p>
      </dgm:t>
    </dgm:pt>
    <dgm:pt modelId="{55C6B0D8-485A-472A-AF02-8D131AF641D2}">
      <dgm:prSet phldrT="[Text]" custT="1"/>
      <dgm:spPr/>
      <dgm:t>
        <a:bodyPr/>
        <a:lstStyle/>
        <a:p>
          <a:pPr>
            <a:defRPr sz="2700"/>
          </a:pPr>
          <a:r>
            <a:t>Consumption of materials</a:t>
          </a:r>
        </a:p>
        <a:p>
          <a:pPr>
            <a:defRPr sz="1800"/>
          </a:pPr>
          <a:r>
            <a:t>Physically expressed quantities of materials consumed in the production process</a:t>
          </a:r>
          <a:endParaRPr lang="en-US" sz="1800" dirty="0"/>
        </a:p>
      </dgm:t>
    </dgm:pt>
    <dgm:pt modelId="{A0BC4024-399D-4441-94E7-E3F3394AC42C}" type="parTrans" cxnId="{639F9692-F78E-404E-80B9-7B9823021787}">
      <dgm:prSet/>
      <dgm:spPr/>
      <dgm:t>
        <a:bodyPr/>
        <a:lstStyle/>
        <a:p>
          <a:endParaRPr lang="en-US"/>
        </a:p>
      </dgm:t>
    </dgm:pt>
    <dgm:pt modelId="{4C513E19-EFF9-475D-9652-D06F06C1BB34}" type="sibTrans" cxnId="{639F9692-F78E-404E-80B9-7B9823021787}">
      <dgm:prSet/>
      <dgm:spPr/>
      <dgm:t>
        <a:bodyPr/>
        <a:lstStyle/>
        <a:p>
          <a:endParaRPr lang="en-US"/>
        </a:p>
      </dgm:t>
    </dgm:pt>
    <dgm:pt modelId="{3D63C0B9-3680-45CE-AC2F-6CB9043FEE63}">
      <dgm:prSet phldrT="[Text]" custT="1"/>
      <dgm:spPr/>
      <dgm:t>
        <a:bodyPr/>
        <a:lstStyle/>
        <a:p>
          <a:pPr>
            <a:defRPr sz="2600"/>
          </a:pPr>
          <a:r>
            <a:t>Expenditures of funds for work</a:t>
          </a:r>
        </a:p>
        <a:p>
          <a:endParaRPr lang="en-US" sz="1800" dirty="0"/>
        </a:p>
      </dgm:t>
    </dgm:pt>
    <dgm:pt modelId="{EFA7F3DD-6381-4621-AE30-93DF3CFE0563}" type="parTrans" cxnId="{5489AE60-C64D-42EC-A3F5-80AD7F2BA738}">
      <dgm:prSet/>
      <dgm:spPr/>
      <dgm:t>
        <a:bodyPr/>
        <a:lstStyle/>
        <a:p>
          <a:endParaRPr lang="en-US"/>
        </a:p>
      </dgm:t>
    </dgm:pt>
    <dgm:pt modelId="{FC0E2ED4-FB35-4C92-A565-5868E5D273B6}" type="sibTrans" cxnId="{5489AE60-C64D-42EC-A3F5-80AD7F2BA738}">
      <dgm:prSet/>
      <dgm:spPr/>
      <dgm:t>
        <a:bodyPr/>
        <a:lstStyle/>
        <a:p>
          <a:endParaRPr lang="en-US"/>
        </a:p>
      </dgm:t>
    </dgm:pt>
    <dgm:pt modelId="{46536A9F-6B63-49C2-866F-84173169B0CD}">
      <dgm:prSet phldrT="[Text]"/>
      <dgm:spPr/>
      <dgm:t>
        <a:bodyPr/>
        <a:lstStyle/>
        <a:p>
          <a:r>
            <a:t>Labour consumption</a:t>
          </a:r>
          <a:endParaRPr lang="en-US" dirty="0"/>
        </a:p>
      </dgm:t>
    </dgm:pt>
    <dgm:pt modelId="{552B6A66-C9A4-4F44-A57E-B2CA82FD6AF5}" type="parTrans" cxnId="{4CF83425-3247-4D92-AA86-ED111C62AE5A}">
      <dgm:prSet/>
      <dgm:spPr/>
      <dgm:t>
        <a:bodyPr/>
        <a:lstStyle/>
        <a:p>
          <a:endParaRPr lang="en-US"/>
        </a:p>
      </dgm:t>
    </dgm:pt>
    <dgm:pt modelId="{3AF8A7C5-53D9-4A5D-8043-35BB3FE970AD}" type="sibTrans" cxnId="{4CF83425-3247-4D92-AA86-ED111C62AE5A}">
      <dgm:prSet/>
      <dgm:spPr/>
      <dgm:t>
        <a:bodyPr/>
        <a:lstStyle/>
        <a:p>
          <a:endParaRPr lang="en-US"/>
        </a:p>
      </dgm:t>
    </dgm:pt>
    <dgm:pt modelId="{2D0864D9-FAD7-495D-8F5E-E1B4FE97785C}" type="pres">
      <dgm:prSet presAssocID="{22BDBA74-BE2B-4919-B7E3-14872D43A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6C097D-0E67-438E-BCC3-88997CEDE2C5}" type="pres">
      <dgm:prSet presAssocID="{8BA2E37F-C8AC-4002-B660-73E21E5B1C0C}" presName="hierRoot1" presStyleCnt="0">
        <dgm:presLayoutVars>
          <dgm:hierBranch val="init"/>
        </dgm:presLayoutVars>
      </dgm:prSet>
      <dgm:spPr/>
    </dgm:pt>
    <dgm:pt modelId="{582C8BD2-02FB-4078-A8E8-E2749FB07322}" type="pres">
      <dgm:prSet presAssocID="{8BA2E37F-C8AC-4002-B660-73E21E5B1C0C}" presName="rootComposite1" presStyleCnt="0"/>
      <dgm:spPr/>
    </dgm:pt>
    <dgm:pt modelId="{5FD3FD7E-FD52-4264-B680-28B0EA3C2515}" type="pres">
      <dgm:prSet presAssocID="{8BA2E37F-C8AC-4002-B660-73E21E5B1C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0F051C-F1CC-4733-9E0F-FF0814B17FE8}" type="pres">
      <dgm:prSet presAssocID="{8BA2E37F-C8AC-4002-B660-73E21E5B1C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9ACF623-7093-4000-941A-891051BB8DD1}" type="pres">
      <dgm:prSet presAssocID="{8BA2E37F-C8AC-4002-B660-73E21E5B1C0C}" presName="hierChild2" presStyleCnt="0"/>
      <dgm:spPr/>
    </dgm:pt>
    <dgm:pt modelId="{A376EDCC-A789-46CA-AB88-800DE5CD3C10}" type="pres">
      <dgm:prSet presAssocID="{A0BC4024-399D-4441-94E7-E3F3394AC42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1E04DC0-C31A-4F12-8D88-466B1B54F253}" type="pres">
      <dgm:prSet presAssocID="{55C6B0D8-485A-472A-AF02-8D131AF641D2}" presName="hierRoot2" presStyleCnt="0">
        <dgm:presLayoutVars>
          <dgm:hierBranch val="init"/>
        </dgm:presLayoutVars>
      </dgm:prSet>
      <dgm:spPr/>
    </dgm:pt>
    <dgm:pt modelId="{685C550D-03CF-424A-85F5-D56916EA3F05}" type="pres">
      <dgm:prSet presAssocID="{55C6B0D8-485A-472A-AF02-8D131AF641D2}" presName="rootComposite" presStyleCnt="0"/>
      <dgm:spPr/>
    </dgm:pt>
    <dgm:pt modelId="{E7BD2DBD-C5A9-4158-8D48-AFDCA968C6FC}" type="pres">
      <dgm:prSet presAssocID="{55C6B0D8-485A-472A-AF02-8D131AF641D2}" presName="rootText" presStyleLbl="node2" presStyleIdx="0" presStyleCnt="3" custScaleY="179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A33F9B-80EE-4443-982C-3BFC85E0C8F4}" type="pres">
      <dgm:prSet presAssocID="{55C6B0D8-485A-472A-AF02-8D131AF641D2}" presName="rootConnector" presStyleLbl="node2" presStyleIdx="0" presStyleCnt="3"/>
      <dgm:spPr/>
      <dgm:t>
        <a:bodyPr/>
        <a:lstStyle/>
        <a:p>
          <a:endParaRPr lang="en-US"/>
        </a:p>
      </dgm:t>
    </dgm:pt>
    <dgm:pt modelId="{F2660AF5-23B8-4702-8455-C0C79FED4C58}" type="pres">
      <dgm:prSet presAssocID="{55C6B0D8-485A-472A-AF02-8D131AF641D2}" presName="hierChild4" presStyleCnt="0"/>
      <dgm:spPr/>
    </dgm:pt>
    <dgm:pt modelId="{50C86E84-FCA8-4BF3-ABC6-475AA53A6703}" type="pres">
      <dgm:prSet presAssocID="{55C6B0D8-485A-472A-AF02-8D131AF641D2}" presName="hierChild5" presStyleCnt="0"/>
      <dgm:spPr/>
    </dgm:pt>
    <dgm:pt modelId="{EBE98847-F8AE-4B08-888F-7F1B94565EBF}" type="pres">
      <dgm:prSet presAssocID="{EFA7F3DD-6381-4621-AE30-93DF3CFE056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C5BCB2E-A618-4192-8EB4-BD27E03A3AB0}" type="pres">
      <dgm:prSet presAssocID="{3D63C0B9-3680-45CE-AC2F-6CB9043FEE63}" presName="hierRoot2" presStyleCnt="0">
        <dgm:presLayoutVars>
          <dgm:hierBranch val="init"/>
        </dgm:presLayoutVars>
      </dgm:prSet>
      <dgm:spPr/>
    </dgm:pt>
    <dgm:pt modelId="{4513F307-1942-4E99-B9EC-238B92D3E808}" type="pres">
      <dgm:prSet presAssocID="{3D63C0B9-3680-45CE-AC2F-6CB9043FEE63}" presName="rootComposite" presStyleCnt="0"/>
      <dgm:spPr/>
    </dgm:pt>
    <dgm:pt modelId="{4B4C7E8F-9785-44A8-8824-573D71BC0E0F}" type="pres">
      <dgm:prSet presAssocID="{3D63C0B9-3680-45CE-AC2F-6CB9043FEE6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00A35-D6AF-4379-A910-DB52008211A0}" type="pres">
      <dgm:prSet presAssocID="{3D63C0B9-3680-45CE-AC2F-6CB9043FEE63}" presName="rootConnector" presStyleLbl="node2" presStyleIdx="1" presStyleCnt="3"/>
      <dgm:spPr/>
      <dgm:t>
        <a:bodyPr/>
        <a:lstStyle/>
        <a:p>
          <a:endParaRPr lang="en-US"/>
        </a:p>
      </dgm:t>
    </dgm:pt>
    <dgm:pt modelId="{3EF313DA-5184-4801-BB76-ADF3C4CC0AB0}" type="pres">
      <dgm:prSet presAssocID="{3D63C0B9-3680-45CE-AC2F-6CB9043FEE63}" presName="hierChild4" presStyleCnt="0"/>
      <dgm:spPr/>
    </dgm:pt>
    <dgm:pt modelId="{D0098492-0E55-4A96-BB8B-96F74827A17E}" type="pres">
      <dgm:prSet presAssocID="{3D63C0B9-3680-45CE-AC2F-6CB9043FEE63}" presName="hierChild5" presStyleCnt="0"/>
      <dgm:spPr/>
    </dgm:pt>
    <dgm:pt modelId="{FB2D19CC-8507-4C7D-B634-502B13947E0E}" type="pres">
      <dgm:prSet presAssocID="{552B6A66-C9A4-4F44-A57E-B2CA82FD6AF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1DBAD57-6FF4-4681-9F5D-DD89339F1D0B}" type="pres">
      <dgm:prSet presAssocID="{46536A9F-6B63-49C2-866F-84173169B0CD}" presName="hierRoot2" presStyleCnt="0">
        <dgm:presLayoutVars>
          <dgm:hierBranch val="init"/>
        </dgm:presLayoutVars>
      </dgm:prSet>
      <dgm:spPr/>
    </dgm:pt>
    <dgm:pt modelId="{2CCD32C9-12E8-4900-808B-A65F060FC105}" type="pres">
      <dgm:prSet presAssocID="{46536A9F-6B63-49C2-866F-84173169B0CD}" presName="rootComposite" presStyleCnt="0"/>
      <dgm:spPr/>
    </dgm:pt>
    <dgm:pt modelId="{03527670-8E78-4AEC-8504-21E8E07CFAEB}" type="pres">
      <dgm:prSet presAssocID="{46536A9F-6B63-49C2-866F-84173169B0C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24E6F1-D9E9-4F51-AC9D-672494E14A2D}" type="pres">
      <dgm:prSet presAssocID="{46536A9F-6B63-49C2-866F-84173169B0CD}" presName="rootConnector" presStyleLbl="node2" presStyleIdx="2" presStyleCnt="3"/>
      <dgm:spPr/>
      <dgm:t>
        <a:bodyPr/>
        <a:lstStyle/>
        <a:p>
          <a:endParaRPr lang="en-US"/>
        </a:p>
      </dgm:t>
    </dgm:pt>
    <dgm:pt modelId="{EAB0182E-3F7D-4B54-ADD6-56A0C5C17DA6}" type="pres">
      <dgm:prSet presAssocID="{46536A9F-6B63-49C2-866F-84173169B0CD}" presName="hierChild4" presStyleCnt="0"/>
      <dgm:spPr/>
    </dgm:pt>
    <dgm:pt modelId="{AD577363-ED3F-461B-AFAB-254D577F8DAC}" type="pres">
      <dgm:prSet presAssocID="{46536A9F-6B63-49C2-866F-84173169B0CD}" presName="hierChild5" presStyleCnt="0"/>
      <dgm:spPr/>
    </dgm:pt>
    <dgm:pt modelId="{1F605A71-50D5-4E49-BEC3-26D13ED7212D}" type="pres">
      <dgm:prSet presAssocID="{8BA2E37F-C8AC-4002-B660-73E21E5B1C0C}" presName="hierChild3" presStyleCnt="0"/>
      <dgm:spPr/>
    </dgm:pt>
  </dgm:ptLst>
  <dgm:cxnLst>
    <dgm:cxn modelId="{BFC7514D-D3CB-494D-A43E-C3563896A98E}" type="presOf" srcId="{3D63C0B9-3680-45CE-AC2F-6CB9043FEE63}" destId="{4B4C7E8F-9785-44A8-8824-573D71BC0E0F}" srcOrd="0" destOrd="0" presId="urn:microsoft.com/office/officeart/2005/8/layout/orgChart1"/>
    <dgm:cxn modelId="{F0DBA907-CE39-40E4-B8DE-E15066234A5F}" type="presOf" srcId="{552B6A66-C9A4-4F44-A57E-B2CA82FD6AF5}" destId="{FB2D19CC-8507-4C7D-B634-502B13947E0E}" srcOrd="0" destOrd="0" presId="urn:microsoft.com/office/officeart/2005/8/layout/orgChart1"/>
    <dgm:cxn modelId="{27F97E04-8C22-4606-A3FF-B7424F808EBB}" type="presOf" srcId="{EFA7F3DD-6381-4621-AE30-93DF3CFE0563}" destId="{EBE98847-F8AE-4B08-888F-7F1B94565EBF}" srcOrd="0" destOrd="0" presId="urn:microsoft.com/office/officeart/2005/8/layout/orgChart1"/>
    <dgm:cxn modelId="{1FC3A619-8BE9-40B7-947E-B487EC92344D}" type="presOf" srcId="{8BA2E37F-C8AC-4002-B660-73E21E5B1C0C}" destId="{390F051C-F1CC-4733-9E0F-FF0814B17FE8}" srcOrd="1" destOrd="0" presId="urn:microsoft.com/office/officeart/2005/8/layout/orgChart1"/>
    <dgm:cxn modelId="{5489AE60-C64D-42EC-A3F5-80AD7F2BA738}" srcId="{8BA2E37F-C8AC-4002-B660-73E21E5B1C0C}" destId="{3D63C0B9-3680-45CE-AC2F-6CB9043FEE63}" srcOrd="1" destOrd="0" parTransId="{EFA7F3DD-6381-4621-AE30-93DF3CFE0563}" sibTransId="{FC0E2ED4-FB35-4C92-A565-5868E5D273B6}"/>
    <dgm:cxn modelId="{4CF83425-3247-4D92-AA86-ED111C62AE5A}" srcId="{8BA2E37F-C8AC-4002-B660-73E21E5B1C0C}" destId="{46536A9F-6B63-49C2-866F-84173169B0CD}" srcOrd="2" destOrd="0" parTransId="{552B6A66-C9A4-4F44-A57E-B2CA82FD6AF5}" sibTransId="{3AF8A7C5-53D9-4A5D-8043-35BB3FE970AD}"/>
    <dgm:cxn modelId="{FE5542F9-4424-4156-9518-B162B596645B}" type="presOf" srcId="{46536A9F-6B63-49C2-866F-84173169B0CD}" destId="{DE24E6F1-D9E9-4F51-AC9D-672494E14A2D}" srcOrd="1" destOrd="0" presId="urn:microsoft.com/office/officeart/2005/8/layout/orgChart1"/>
    <dgm:cxn modelId="{F687F833-B807-4532-91F2-B3C5458C42B9}" type="presOf" srcId="{46536A9F-6B63-49C2-866F-84173169B0CD}" destId="{03527670-8E78-4AEC-8504-21E8E07CFAEB}" srcOrd="0" destOrd="0" presId="urn:microsoft.com/office/officeart/2005/8/layout/orgChart1"/>
    <dgm:cxn modelId="{CD669F17-7361-4324-9269-B2CE157547BC}" type="presOf" srcId="{8BA2E37F-C8AC-4002-B660-73E21E5B1C0C}" destId="{5FD3FD7E-FD52-4264-B680-28B0EA3C2515}" srcOrd="0" destOrd="0" presId="urn:microsoft.com/office/officeart/2005/8/layout/orgChart1"/>
    <dgm:cxn modelId="{379DDC3E-E921-4DC6-8A21-334E7CD93229}" type="presOf" srcId="{A0BC4024-399D-4441-94E7-E3F3394AC42C}" destId="{A376EDCC-A789-46CA-AB88-800DE5CD3C10}" srcOrd="0" destOrd="0" presId="urn:microsoft.com/office/officeart/2005/8/layout/orgChart1"/>
    <dgm:cxn modelId="{768B76B0-6A53-47FA-AA4B-7E05F4C1ECCD}" type="presOf" srcId="{55C6B0D8-485A-472A-AF02-8D131AF641D2}" destId="{37A33F9B-80EE-4443-982C-3BFC85E0C8F4}" srcOrd="1" destOrd="0" presId="urn:microsoft.com/office/officeart/2005/8/layout/orgChart1"/>
    <dgm:cxn modelId="{FE7EB6A0-0EB1-40E0-9521-C0EC435CC561}" type="presOf" srcId="{22BDBA74-BE2B-4919-B7E3-14872D43A8FE}" destId="{2D0864D9-FAD7-495D-8F5E-E1B4FE97785C}" srcOrd="0" destOrd="0" presId="urn:microsoft.com/office/officeart/2005/8/layout/orgChart1"/>
    <dgm:cxn modelId="{BBAA23BD-CF6D-4221-971B-2576960B8CD1}" type="presOf" srcId="{3D63C0B9-3680-45CE-AC2F-6CB9043FEE63}" destId="{C2900A35-D6AF-4379-A910-DB52008211A0}" srcOrd="1" destOrd="0" presId="urn:microsoft.com/office/officeart/2005/8/layout/orgChart1"/>
    <dgm:cxn modelId="{639F9692-F78E-404E-80B9-7B9823021787}" srcId="{8BA2E37F-C8AC-4002-B660-73E21E5B1C0C}" destId="{55C6B0D8-485A-472A-AF02-8D131AF641D2}" srcOrd="0" destOrd="0" parTransId="{A0BC4024-399D-4441-94E7-E3F3394AC42C}" sibTransId="{4C513E19-EFF9-475D-9652-D06F06C1BB34}"/>
    <dgm:cxn modelId="{595E43F9-3E2B-4265-9BD1-60EF758B1EF3}" type="presOf" srcId="{55C6B0D8-485A-472A-AF02-8D131AF641D2}" destId="{E7BD2DBD-C5A9-4158-8D48-AFDCA968C6FC}" srcOrd="0" destOrd="0" presId="urn:microsoft.com/office/officeart/2005/8/layout/orgChart1"/>
    <dgm:cxn modelId="{57AF5ADA-35B3-4DF9-9E81-E4E1AC29D428}" srcId="{22BDBA74-BE2B-4919-B7E3-14872D43A8FE}" destId="{8BA2E37F-C8AC-4002-B660-73E21E5B1C0C}" srcOrd="0" destOrd="0" parTransId="{428C8B87-BD97-4C9E-88C2-CA29C8EB8EB7}" sibTransId="{D41444B2-56DA-4130-81E0-ED98A4B32BA6}"/>
    <dgm:cxn modelId="{6808AC12-F12F-40C7-AFFB-E3FACD65087F}" type="presParOf" srcId="{2D0864D9-FAD7-495D-8F5E-E1B4FE97785C}" destId="{5D6C097D-0E67-438E-BCC3-88997CEDE2C5}" srcOrd="0" destOrd="0" presId="urn:microsoft.com/office/officeart/2005/8/layout/orgChart1"/>
    <dgm:cxn modelId="{51D80BDB-E0E2-4747-B971-83B5F112DB37}" type="presParOf" srcId="{5D6C097D-0E67-438E-BCC3-88997CEDE2C5}" destId="{582C8BD2-02FB-4078-A8E8-E2749FB07322}" srcOrd="0" destOrd="0" presId="urn:microsoft.com/office/officeart/2005/8/layout/orgChart1"/>
    <dgm:cxn modelId="{E32ED6F6-463A-47F0-83CF-45B05144E94D}" type="presParOf" srcId="{582C8BD2-02FB-4078-A8E8-E2749FB07322}" destId="{5FD3FD7E-FD52-4264-B680-28B0EA3C2515}" srcOrd="0" destOrd="0" presId="urn:microsoft.com/office/officeart/2005/8/layout/orgChart1"/>
    <dgm:cxn modelId="{D3B49CA9-1329-4AF0-93DB-CA4B997B141C}" type="presParOf" srcId="{582C8BD2-02FB-4078-A8E8-E2749FB07322}" destId="{390F051C-F1CC-4733-9E0F-FF0814B17FE8}" srcOrd="1" destOrd="0" presId="urn:microsoft.com/office/officeart/2005/8/layout/orgChart1"/>
    <dgm:cxn modelId="{1AC1145C-EC63-4E5C-8D7E-0A832372F76F}" type="presParOf" srcId="{5D6C097D-0E67-438E-BCC3-88997CEDE2C5}" destId="{C9ACF623-7093-4000-941A-891051BB8DD1}" srcOrd="1" destOrd="0" presId="urn:microsoft.com/office/officeart/2005/8/layout/orgChart1"/>
    <dgm:cxn modelId="{E69C2246-7123-4465-AD19-12E102420BA4}" type="presParOf" srcId="{C9ACF623-7093-4000-941A-891051BB8DD1}" destId="{A376EDCC-A789-46CA-AB88-800DE5CD3C10}" srcOrd="0" destOrd="0" presId="urn:microsoft.com/office/officeart/2005/8/layout/orgChart1"/>
    <dgm:cxn modelId="{FCD10816-39D3-49C4-8F2A-82E115399896}" type="presParOf" srcId="{C9ACF623-7093-4000-941A-891051BB8DD1}" destId="{81E04DC0-C31A-4F12-8D88-466B1B54F253}" srcOrd="1" destOrd="0" presId="urn:microsoft.com/office/officeart/2005/8/layout/orgChart1"/>
    <dgm:cxn modelId="{75063C59-0C47-45E5-8C4B-317CC558854C}" type="presParOf" srcId="{81E04DC0-C31A-4F12-8D88-466B1B54F253}" destId="{685C550D-03CF-424A-85F5-D56916EA3F05}" srcOrd="0" destOrd="0" presId="urn:microsoft.com/office/officeart/2005/8/layout/orgChart1"/>
    <dgm:cxn modelId="{108453C1-B0DD-4B62-A880-1FD12948E618}" type="presParOf" srcId="{685C550D-03CF-424A-85F5-D56916EA3F05}" destId="{E7BD2DBD-C5A9-4158-8D48-AFDCA968C6FC}" srcOrd="0" destOrd="0" presId="urn:microsoft.com/office/officeart/2005/8/layout/orgChart1"/>
    <dgm:cxn modelId="{EC0542D7-C14D-4187-86A9-FBDD9C7EAEE6}" type="presParOf" srcId="{685C550D-03CF-424A-85F5-D56916EA3F05}" destId="{37A33F9B-80EE-4443-982C-3BFC85E0C8F4}" srcOrd="1" destOrd="0" presId="urn:microsoft.com/office/officeart/2005/8/layout/orgChart1"/>
    <dgm:cxn modelId="{147EA808-2BC8-44E7-A5C6-4197AA5E77D8}" type="presParOf" srcId="{81E04DC0-C31A-4F12-8D88-466B1B54F253}" destId="{F2660AF5-23B8-4702-8455-C0C79FED4C58}" srcOrd="1" destOrd="0" presId="urn:microsoft.com/office/officeart/2005/8/layout/orgChart1"/>
    <dgm:cxn modelId="{B4A866FC-5C87-48AE-BCA7-1FD5DCF1A54C}" type="presParOf" srcId="{81E04DC0-C31A-4F12-8D88-466B1B54F253}" destId="{50C86E84-FCA8-4BF3-ABC6-475AA53A6703}" srcOrd="2" destOrd="0" presId="urn:microsoft.com/office/officeart/2005/8/layout/orgChart1"/>
    <dgm:cxn modelId="{A565BBBE-C450-4303-92A4-DC9AB587AC5C}" type="presParOf" srcId="{C9ACF623-7093-4000-941A-891051BB8DD1}" destId="{EBE98847-F8AE-4B08-888F-7F1B94565EBF}" srcOrd="2" destOrd="0" presId="urn:microsoft.com/office/officeart/2005/8/layout/orgChart1"/>
    <dgm:cxn modelId="{8A0BD286-D310-4949-A432-E62393CA6269}" type="presParOf" srcId="{C9ACF623-7093-4000-941A-891051BB8DD1}" destId="{BC5BCB2E-A618-4192-8EB4-BD27E03A3AB0}" srcOrd="3" destOrd="0" presId="urn:microsoft.com/office/officeart/2005/8/layout/orgChart1"/>
    <dgm:cxn modelId="{D2A90D02-DE65-4A79-9D30-4196CEF0A8AB}" type="presParOf" srcId="{BC5BCB2E-A618-4192-8EB4-BD27E03A3AB0}" destId="{4513F307-1942-4E99-B9EC-238B92D3E808}" srcOrd="0" destOrd="0" presId="urn:microsoft.com/office/officeart/2005/8/layout/orgChart1"/>
    <dgm:cxn modelId="{FF5E9675-3ED4-4DAA-A8D9-D48DF2B57308}" type="presParOf" srcId="{4513F307-1942-4E99-B9EC-238B92D3E808}" destId="{4B4C7E8F-9785-44A8-8824-573D71BC0E0F}" srcOrd="0" destOrd="0" presId="urn:microsoft.com/office/officeart/2005/8/layout/orgChart1"/>
    <dgm:cxn modelId="{4E4829ED-2744-4171-897B-6A05C9DB4DB5}" type="presParOf" srcId="{4513F307-1942-4E99-B9EC-238B92D3E808}" destId="{C2900A35-D6AF-4379-A910-DB52008211A0}" srcOrd="1" destOrd="0" presId="urn:microsoft.com/office/officeart/2005/8/layout/orgChart1"/>
    <dgm:cxn modelId="{DA79B3D1-BAE0-4551-812B-9800F9B24389}" type="presParOf" srcId="{BC5BCB2E-A618-4192-8EB4-BD27E03A3AB0}" destId="{3EF313DA-5184-4801-BB76-ADF3C4CC0AB0}" srcOrd="1" destOrd="0" presId="urn:microsoft.com/office/officeart/2005/8/layout/orgChart1"/>
    <dgm:cxn modelId="{EC7DD87C-32E3-41E9-987C-F6FD7826A306}" type="presParOf" srcId="{BC5BCB2E-A618-4192-8EB4-BD27E03A3AB0}" destId="{D0098492-0E55-4A96-BB8B-96F74827A17E}" srcOrd="2" destOrd="0" presId="urn:microsoft.com/office/officeart/2005/8/layout/orgChart1"/>
    <dgm:cxn modelId="{3D8C06B5-9A4B-4BF2-8898-133D3E62A7AF}" type="presParOf" srcId="{C9ACF623-7093-4000-941A-891051BB8DD1}" destId="{FB2D19CC-8507-4C7D-B634-502B13947E0E}" srcOrd="4" destOrd="0" presId="urn:microsoft.com/office/officeart/2005/8/layout/orgChart1"/>
    <dgm:cxn modelId="{5AD6E2D6-D4EB-42CD-8068-91AF9CC2A200}" type="presParOf" srcId="{C9ACF623-7093-4000-941A-891051BB8DD1}" destId="{A1DBAD57-6FF4-4681-9F5D-DD89339F1D0B}" srcOrd="5" destOrd="0" presId="urn:microsoft.com/office/officeart/2005/8/layout/orgChart1"/>
    <dgm:cxn modelId="{D14C9B98-E491-459C-B7B2-129E6773CB23}" type="presParOf" srcId="{A1DBAD57-6FF4-4681-9F5D-DD89339F1D0B}" destId="{2CCD32C9-12E8-4900-808B-A65F060FC105}" srcOrd="0" destOrd="0" presId="urn:microsoft.com/office/officeart/2005/8/layout/orgChart1"/>
    <dgm:cxn modelId="{D300B288-C141-4603-85BB-CB3E0E50D042}" type="presParOf" srcId="{2CCD32C9-12E8-4900-808B-A65F060FC105}" destId="{03527670-8E78-4AEC-8504-21E8E07CFAEB}" srcOrd="0" destOrd="0" presId="urn:microsoft.com/office/officeart/2005/8/layout/orgChart1"/>
    <dgm:cxn modelId="{52B3231D-EB66-4592-A1A2-FBE3264C56A6}" type="presParOf" srcId="{2CCD32C9-12E8-4900-808B-A65F060FC105}" destId="{DE24E6F1-D9E9-4F51-AC9D-672494E14A2D}" srcOrd="1" destOrd="0" presId="urn:microsoft.com/office/officeart/2005/8/layout/orgChart1"/>
    <dgm:cxn modelId="{87884149-35F1-4A50-A382-C6BA52D1EE7A}" type="presParOf" srcId="{A1DBAD57-6FF4-4681-9F5D-DD89339F1D0B}" destId="{EAB0182E-3F7D-4B54-ADD6-56A0C5C17DA6}" srcOrd="1" destOrd="0" presId="urn:microsoft.com/office/officeart/2005/8/layout/orgChart1"/>
    <dgm:cxn modelId="{4F2C5C6E-7D8A-442E-AD21-BEBEFDCD9ADD}" type="presParOf" srcId="{A1DBAD57-6FF4-4681-9F5D-DD89339F1D0B}" destId="{AD577363-ED3F-461B-AFAB-254D577F8DAC}" srcOrd="2" destOrd="0" presId="urn:microsoft.com/office/officeart/2005/8/layout/orgChart1"/>
    <dgm:cxn modelId="{A1F4C167-41B9-4B42-BF1F-F1ABEDCBC200}" type="presParOf" srcId="{5D6C097D-0E67-438E-BCC3-88997CEDE2C5}" destId="{1F605A71-50D5-4E49-BEC3-26D13ED721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D19CC-8507-4C7D-B634-502B13947E0E}">
      <dsp:nvSpPr>
        <dsp:cNvPr id="0" name=""/>
        <dsp:cNvSpPr/>
      </dsp:nvSpPr>
      <dsp:spPr>
        <a:xfrm>
          <a:off x="4114799" y="128816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98847-F8AE-4B08-888F-7F1B94565EBF}">
      <dsp:nvSpPr>
        <dsp:cNvPr id="0" name=""/>
        <dsp:cNvSpPr/>
      </dsp:nvSpPr>
      <dsp:spPr>
        <a:xfrm>
          <a:off x="4069079" y="1288168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6EDCC-A789-46CA-AB88-800DE5CD3C10}">
      <dsp:nvSpPr>
        <dsp:cNvPr id="0" name=""/>
        <dsp:cNvSpPr/>
      </dsp:nvSpPr>
      <dsp:spPr>
        <a:xfrm>
          <a:off x="1203548" y="128816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3FD7E-FD52-4264-B680-28B0EA3C2515}">
      <dsp:nvSpPr>
        <dsp:cNvPr id="0" name=""/>
        <dsp:cNvSpPr/>
      </dsp:nvSpPr>
      <dsp:spPr>
        <a:xfrm>
          <a:off x="2911803" y="8517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000" kern="1200"/>
            <a:t>According to the elements of production</a:t>
          </a:r>
          <a:endParaRPr lang="en-US" sz="3000" kern="1200" dirty="0"/>
        </a:p>
      </dsp:txBody>
      <dsp:txXfrm>
        <a:off x="2911803" y="85172"/>
        <a:ext cx="2405992" cy="1202996"/>
      </dsp:txXfrm>
    </dsp:sp>
    <dsp:sp modelId="{E7BD2DBD-C5A9-4158-8D48-AFDCA968C6FC}">
      <dsp:nvSpPr>
        <dsp:cNvPr id="0" name=""/>
        <dsp:cNvSpPr/>
      </dsp:nvSpPr>
      <dsp:spPr>
        <a:xfrm>
          <a:off x="552" y="1793426"/>
          <a:ext cx="2405992" cy="2164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700"/>
          </a:pPr>
          <a:r>
            <a:rPr kern="1200"/>
            <a:t>Consumption of materials</a:t>
          </a:r>
        </a:p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/>
          </a:pPr>
          <a:r>
            <a:rPr kern="1200"/>
            <a:t>Physically expressed quantities of materials consumed in the production process</a:t>
          </a:r>
          <a:endParaRPr lang="en-US" sz="1800" kern="1200" dirty="0"/>
        </a:p>
      </dsp:txBody>
      <dsp:txXfrm>
        <a:off x="552" y="1793426"/>
        <a:ext cx="2405992" cy="2164767"/>
      </dsp:txXfrm>
    </dsp:sp>
    <dsp:sp modelId="{4B4C7E8F-9785-44A8-8824-573D71BC0E0F}">
      <dsp:nvSpPr>
        <dsp:cNvPr id="0" name=""/>
        <dsp:cNvSpPr/>
      </dsp:nvSpPr>
      <dsp:spPr>
        <a:xfrm>
          <a:off x="2911803" y="179342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600"/>
          </a:pPr>
          <a:r>
            <a:rPr kern="1200"/>
            <a:t>Expenditures of funds for work</a:t>
          </a:r>
        </a:p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911803" y="1793426"/>
        <a:ext cx="2405992" cy="1202996"/>
      </dsp:txXfrm>
    </dsp:sp>
    <dsp:sp modelId="{03527670-8E78-4AEC-8504-21E8E07CFAEB}">
      <dsp:nvSpPr>
        <dsp:cNvPr id="0" name=""/>
        <dsp:cNvSpPr/>
      </dsp:nvSpPr>
      <dsp:spPr>
        <a:xfrm>
          <a:off x="5823054" y="179342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000" kern="1200"/>
            <a:t>Labour consumption</a:t>
          </a:r>
          <a:endParaRPr lang="en-US" sz="3000" kern="1200" dirty="0"/>
        </a:p>
      </dsp:txBody>
      <dsp:txXfrm>
        <a:off x="5823054" y="1793426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02/04/2023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02/04/2023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02/04/2023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02/04/2023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  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pPr>
              <a:defRPr sz="6000">
                <a:solidFill>
                  <a:schemeClr val="tx1"/>
                </a:solidFill>
              </a:defRPr>
            </a:pPr>
            <a:r>
              <a:t>COSTS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837" y="2194094"/>
            <a:ext cx="11051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000">
                <a:latin typeface="ui-sans-serif"/>
              </a:defRPr>
            </a:pPr>
            <a:r>
              <a:rPr b="1" dirty="0" smtClean="0">
                <a:solidFill>
                  <a:srgbClr val="FF0000"/>
                </a:solidFill>
              </a:rPr>
              <a:t>CHARGES/EXPENDITURES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dirty="0" smtClean="0">
                <a:solidFill>
                  <a:srgbClr val="6B7280"/>
                </a:solidFill>
              </a:rPr>
              <a:t>are </a:t>
            </a:r>
            <a:r>
              <a:rPr dirty="0">
                <a:solidFill>
                  <a:srgbClr val="6B7280"/>
                </a:solidFill>
              </a:rPr>
              <a:t>physically expressed quantities of consumed factors of production in the production process</a:t>
            </a:r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  <a:p>
            <a:pPr>
              <a:defRPr sz="2000">
                <a:latin typeface="ui-sans-serif"/>
              </a:defRPr>
            </a:pPr>
            <a:r>
              <a:rPr b="1" dirty="0">
                <a:solidFill>
                  <a:srgbClr val="FF0000"/>
                </a:solidFill>
              </a:rPr>
              <a:t>COSTS</a:t>
            </a:r>
            <a:r>
              <a:rPr dirty="0">
                <a:solidFill>
                  <a:srgbClr val="6B7280"/>
                </a:solidFill>
              </a:rPr>
              <a:t> are the value-consumption of production elements. </a:t>
            </a:r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  <a:p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  <a:p>
            <a:pPr algn="ctr">
              <a:defRPr sz="2000" b="1">
                <a:solidFill>
                  <a:srgbClr val="0070C0"/>
                </a:solidFill>
                <a:latin typeface="ui-sans-serif"/>
              </a:defRPr>
            </a:pPr>
            <a:r>
              <a:rPr dirty="0"/>
              <a:t>Charges x price = cost</a:t>
            </a:r>
          </a:p>
          <a:p>
            <a:pPr algn="ctr">
              <a:defRPr sz="2000" b="1">
                <a:solidFill>
                  <a:srgbClr val="0070C0"/>
                </a:solidFill>
                <a:latin typeface="ui-sans-serif"/>
              </a:defRPr>
            </a:pPr>
            <a:r>
              <a:rPr dirty="0"/>
              <a:t>U x Cu = T</a:t>
            </a:r>
          </a:p>
          <a:p>
            <a:pPr algn="ctr"/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269" y="716766"/>
            <a:ext cx="4145540" cy="961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200" b="1"/>
            </a:pPr>
            <a:r>
              <a:rPr dirty="0"/>
              <a:t>In each company, we </a:t>
            </a:r>
            <a:r>
              <a:rPr dirty="0" smtClean="0"/>
              <a:t>differentiate</a:t>
            </a:r>
            <a:r>
              <a:rPr lang="en-US" dirty="0" smtClean="0"/>
              <a:t> between</a:t>
            </a:r>
            <a:endParaRPr dirty="0"/>
          </a:p>
          <a:p>
            <a:pPr algn="ctr">
              <a:defRPr sz="2200" b="1"/>
            </a:pPr>
            <a:r>
              <a:rPr lang="en-US" dirty="0" smtClean="0"/>
              <a:t>Charges </a:t>
            </a:r>
            <a:r>
              <a:rPr dirty="0" smtClean="0"/>
              <a:t>and </a:t>
            </a:r>
            <a:r>
              <a:rPr dirty="0"/>
              <a:t>costs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5496865" y="716766"/>
            <a:ext cx="6096000" cy="923330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pPr>
              <a:defRPr altLang="en-US" b="1">
                <a:solidFill>
                  <a:schemeClr val="bg1"/>
                </a:solidFill>
              </a:defRPr>
            </a:pPr>
            <a:r>
              <a:t>Wear of production elements is manifested as:</a:t>
            </a:r>
          </a:p>
          <a:p>
            <a:pPr>
              <a:buFont typeface="Wingdings 2" panose="05020102010507070707" pitchFamily="18" charset="2"/>
              <a:buNone/>
              <a:defRPr altLang="en-US" b="1">
                <a:solidFill>
                  <a:schemeClr val="bg1"/>
                </a:solidFill>
              </a:defRPr>
            </a:pPr>
            <a:r>
              <a:rPr>
                <a:latin typeface="Book Antiqua" panose="02040602050305030304" pitchFamily="18" charset="0"/>
              </a:rPr>
              <a:t>► natural wear and tear</a:t>
            </a:r>
          </a:p>
          <a:p>
            <a:pPr>
              <a:buFont typeface="Wingdings 2" panose="05020102010507070707" pitchFamily="18" charset="2"/>
              <a:buNone/>
              <a:defRPr altLang="en-US" b="1">
                <a:solidFill>
                  <a:schemeClr val="bg1"/>
                </a:solidFill>
                <a:latin typeface="Book Antiqua" panose="02040602050305030304" pitchFamily="18" charset="0"/>
              </a:defRPr>
            </a:pPr>
            <a:r>
              <a:t>► monetary (financial) type of spending</a:t>
            </a:r>
            <a:endParaRPr lang="sr-Latn-C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6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675" y="5104822"/>
            <a:ext cx="3922249" cy="322712"/>
          </a:xfrm>
        </p:spPr>
        <p:txBody>
          <a:bodyPr>
            <a:normAutofit fontScale="90000"/>
          </a:bodyPr>
          <a:lstStyle/>
          <a:p>
            <a:pPr>
              <a:defRPr sz="2600" b="1">
                <a:solidFill>
                  <a:schemeClr val="accent1">
                    <a:tint val="88000"/>
                    <a:satMod val="150000"/>
                  </a:schemeClr>
                </a:solidFill>
              </a:defRPr>
            </a:pPr>
            <a:r>
              <a:t>Criteria for the division of charges</a:t>
            </a:r>
            <a:endParaRPr lang="en-US" sz="2600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229928"/>
              </p:ext>
            </p:extLst>
          </p:nvPr>
        </p:nvGraphicFramePr>
        <p:xfrm>
          <a:off x="1777128" y="740554"/>
          <a:ext cx="8229600" cy="404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7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 e l e c t a: Koliko iznose minimalni troškovi firm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536" y="867305"/>
            <a:ext cx="2469610" cy="34574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7126" y="812452"/>
            <a:ext cx="958746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>
                <a:solidFill>
                  <a:srgbClr val="6B7280"/>
                </a:solidFill>
                <a:latin typeface="ui-sans-serif"/>
              </a:defRPr>
            </a:pPr>
            <a:r>
              <a:rPr sz="2000" b="1" u="sng"/>
              <a:t>Costs represent the value expression </a:t>
            </a:r>
            <a:r>
              <a:rPr sz="2000"/>
              <a:t>of the elements of the production process consumed in the company</a:t>
            </a:r>
            <a:r>
              <a:t>. </a:t>
            </a:r>
            <a:endParaRPr lang="en-US" dirty="0" smtClean="0">
              <a:solidFill>
                <a:srgbClr val="6B7280"/>
              </a:solidFill>
              <a:latin typeface="ui-sans-serif"/>
            </a:endParaRPr>
          </a:p>
          <a:p>
            <a:pPr algn="just">
              <a:defRPr>
                <a:solidFill>
                  <a:srgbClr val="FF0000"/>
                </a:solidFill>
                <a:latin typeface="ui-sans-serif"/>
              </a:defRPr>
            </a:pPr>
            <a:r>
              <a:t>Costs of an enterprise are defined as the monetary expression of spending factors of the work process regarding the creation of the effects of the enterprise.</a:t>
            </a:r>
            <a:endParaRPr lang="sr-Latn-RS" dirty="0" smtClean="0">
              <a:solidFill>
                <a:srgbClr val="FF0000"/>
              </a:solidFill>
              <a:latin typeface="ui-sans-serif"/>
            </a:endParaRPr>
          </a:p>
          <a:p>
            <a:pPr algn="just">
              <a:defRPr>
                <a:solidFill>
                  <a:srgbClr val="6B7280"/>
                </a:solidFill>
                <a:latin typeface="ui-sans-serif"/>
              </a:defRPr>
            </a:pPr>
            <a:r>
              <a:rPr lang="en-US" dirty="0">
                <a:solidFill>
                  <a:srgbClr val="FF0000"/>
                </a:solidFill>
                <a:latin typeface="ui-sans-serif"/>
              </a:rPr>
              <a:t/>
            </a:r>
            <a:br>
              <a:rPr lang="en-US" dirty="0">
                <a:solidFill>
                  <a:srgbClr val="FF0000"/>
                </a:solidFill>
                <a:latin typeface="ui-sans-serif"/>
              </a:rPr>
            </a:br>
            <a:r>
              <a:t>Basic characteristics of costs: </a:t>
            </a:r>
            <a:endParaRPr lang="en-US" dirty="0" smtClean="0">
              <a:solidFill>
                <a:srgbClr val="6B7280"/>
              </a:solidFill>
              <a:latin typeface="ui-sans-serif"/>
            </a:endParaRPr>
          </a:p>
          <a:p>
            <a:pPr algn="just"/>
            <a:endParaRPr lang="sr-Latn-RS" dirty="0" smtClean="0">
              <a:solidFill>
                <a:srgbClr val="6B7280"/>
              </a:solidFill>
              <a:latin typeface="ui-sans-serif"/>
            </a:endParaRPr>
          </a:p>
          <a:p>
            <a:pPr algn="just">
              <a:defRPr>
                <a:solidFill>
                  <a:srgbClr val="6B7280"/>
                </a:solidFill>
                <a:latin typeface="ui-sans-serif"/>
              </a:defRPr>
            </a:pPr>
            <a:r>
              <a:t>- costs are expressed in value (monetary), </a:t>
            </a:r>
            <a:endParaRPr lang="sr-Latn-RS" dirty="0" smtClean="0">
              <a:solidFill>
                <a:srgbClr val="6B7280"/>
              </a:solidFill>
              <a:latin typeface="ui-sans-serif"/>
            </a:endParaRPr>
          </a:p>
          <a:p>
            <a:pPr marL="342900" indent="-342900" algn="just">
              <a:buFontTx/>
              <a:buChar char="-"/>
              <a:defRPr>
                <a:solidFill>
                  <a:srgbClr val="6B7280"/>
                </a:solidFill>
                <a:latin typeface="ui-sans-serif"/>
              </a:defRPr>
            </a:pPr>
            <a:r>
              <a:t>the result of the realized expenditures and their prices and </a:t>
            </a:r>
            <a:endParaRPr lang="sr-Latn-RS" dirty="0" smtClean="0">
              <a:solidFill>
                <a:srgbClr val="6B7280"/>
              </a:solidFill>
              <a:latin typeface="ui-sans-serif"/>
            </a:endParaRPr>
          </a:p>
          <a:p>
            <a:pPr marL="342900" indent="-342900" algn="just">
              <a:buFontTx/>
              <a:buChar char="-"/>
              <a:defRPr>
                <a:solidFill>
                  <a:srgbClr val="6B7280"/>
                </a:solidFill>
                <a:latin typeface="ui-sans-serif"/>
              </a:defRPr>
            </a:pPr>
            <a:r>
              <a:t>are directly related to the respective performance (product or service). </a:t>
            </a:r>
            <a:endParaRPr lang="sr-Latn-RS" dirty="0" smtClean="0">
              <a:solidFill>
                <a:srgbClr val="6B7280"/>
              </a:solidFill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299212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t>COSTS DEPENDING ON THE VOLUME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1" y="2103120"/>
            <a:ext cx="3444510" cy="3849624"/>
          </a:xfrm>
        </p:spPr>
        <p:txBody>
          <a:bodyPr/>
          <a:lstStyle/>
          <a:p>
            <a:pPr>
              <a:defRPr sz="2200" b="1">
                <a:solidFill>
                  <a:srgbClr val="FF0000"/>
                </a:solidFill>
              </a:defRPr>
            </a:pPr>
            <a:r>
              <a:t>fixed costs </a:t>
            </a:r>
            <a:endParaRPr lang="sr-Latn-RS" sz="2200" b="1" dirty="0" smtClean="0">
              <a:solidFill>
                <a:srgbClr val="FF0000"/>
              </a:solidFill>
            </a:endParaRPr>
          </a:p>
          <a:p>
            <a:pPr>
              <a:defRPr sz="2200" b="1">
                <a:solidFill>
                  <a:srgbClr val="FF0000"/>
                </a:solidFill>
              </a:defRPr>
            </a:pPr>
            <a:r>
              <a:t>variable costs </a:t>
            </a:r>
            <a:endParaRPr lang="sr-Latn-R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6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36633"/>
          </a:xfrm>
        </p:spPr>
        <p:txBody>
          <a:bodyPr>
            <a:normAutofit fontScale="90000"/>
          </a:bodyPr>
          <a:lstStyle/>
          <a:p>
            <a:pPr>
              <a:defRPr>
                <a:solidFill>
                  <a:srgbClr val="C00000"/>
                </a:solidFill>
              </a:defRPr>
            </a:pPr>
            <a:r>
              <a:t>Fixed Costs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54" y="1637393"/>
            <a:ext cx="5131332" cy="1079620"/>
          </a:xfrm>
        </p:spPr>
        <p:txBody>
          <a:bodyPr>
            <a:normAutofit fontScale="92500"/>
          </a:bodyPr>
          <a:lstStyle/>
          <a:p>
            <a:r>
              <a:t>masses do not change with the change in production volume (OP)</a:t>
            </a:r>
          </a:p>
          <a:p>
            <a:r>
              <a:t>per unit of product are reduced with increasing production volume</a:t>
            </a:r>
            <a:endParaRPr lang="en-US" dirty="0"/>
          </a:p>
        </p:txBody>
      </p:sp>
      <p:pic>
        <p:nvPicPr>
          <p:cNvPr id="2050" name="Picture 2" descr="МЕНАЏЕРСКО РАЧУНОВОДСТВО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99" y="3116425"/>
            <a:ext cx="26955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МЕНАЏЕРСКО РАЧУНОВОДСТВО (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385" y="3035462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Brace 3"/>
          <p:cNvSpPr/>
          <p:nvPr/>
        </p:nvSpPr>
        <p:spPr>
          <a:xfrm>
            <a:off x="1185186" y="5019389"/>
            <a:ext cx="2776587" cy="7770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t>Total Fixed Costs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5301295" y="5145323"/>
            <a:ext cx="3426712" cy="8074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t>Average Fixed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7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15123"/>
          </a:xfrm>
        </p:spPr>
        <p:txBody>
          <a:bodyPr>
            <a:normAutofit fontScale="90000"/>
          </a:bodyPr>
          <a:lstStyle/>
          <a:p>
            <a:pPr algn="ctr"/>
            <a:r>
              <a:t>Variable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782" y="1365321"/>
            <a:ext cx="10058400" cy="3849624"/>
          </a:xfrm>
        </p:spPr>
        <p:txBody>
          <a:bodyPr>
            <a:noAutofit/>
          </a:bodyPr>
          <a:lstStyle/>
          <a:p>
            <a:pPr>
              <a:defRPr sz="1800" b="1">
                <a:solidFill>
                  <a:srgbClr val="FF0000"/>
                </a:solidFill>
              </a:defRPr>
            </a:pPr>
            <a:r>
              <a:t>change with the change in production volume </a:t>
            </a:r>
            <a:endParaRPr lang="sr-Latn-RS" sz="1800" b="1" dirty="0" smtClean="0">
              <a:solidFill>
                <a:srgbClr val="FF0000"/>
              </a:solidFill>
            </a:endParaRPr>
          </a:p>
          <a:p>
            <a:pPr>
              <a:defRPr sz="1800"/>
            </a:pPr>
            <a:r>
              <a:rPr b="1"/>
              <a:t>total variable costs increase with increasing production volume</a:t>
            </a:r>
            <a:r>
              <a:t>, and with decreasing production volume they decrease </a:t>
            </a:r>
            <a:endParaRPr lang="sr-Latn-RS" sz="1800" dirty="0" smtClean="0"/>
          </a:p>
          <a:p>
            <a:pPr>
              <a:defRPr sz="1800"/>
            </a:pPr>
            <a:r>
              <a:t>per unit of product they do not change </a:t>
            </a:r>
            <a:endParaRPr lang="sr-Latn-RS" sz="1800" dirty="0" smtClean="0"/>
          </a:p>
        </p:txBody>
      </p:sp>
    </p:spTree>
    <p:extLst>
      <p:ext uri="{BB962C8B-B14F-4D97-AF65-F5344CB8AC3E}">
        <p14:creationId xmlns:p14="http://schemas.microsoft.com/office/powerpoint/2010/main" val="181458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68" y="713860"/>
            <a:ext cx="10058400" cy="3544183"/>
          </a:xfrm>
        </p:spPr>
        <p:txBody>
          <a:bodyPr>
            <a:noAutofit/>
          </a:bodyPr>
          <a:lstStyle/>
          <a:p>
            <a:pPr>
              <a:defRPr sz="1800"/>
            </a:pPr>
            <a:r>
              <a:t>The total cost curve is derived vertically by summarizing the total fixed cost curve (UFT) and the total variable cost curve (UVT)</a:t>
            </a:r>
          </a:p>
          <a:p>
            <a:pPr marL="0" indent="0" algn="ctr">
              <a:buNone/>
              <a:defRPr sz="4000" b="1"/>
            </a:pPr>
            <a:r>
              <a:t>UT = UFT + UVT</a:t>
            </a:r>
          </a:p>
          <a:p>
            <a:pPr>
              <a:defRPr sz="1800"/>
            </a:pPr>
            <a:r>
              <a:t>The UT curve never starts from zero, but from the amount of fixed costs, because even when the production volume is zero, UT = UFT</a:t>
            </a:r>
          </a:p>
          <a:p>
            <a:pPr>
              <a:defRPr sz="1800"/>
            </a:pPr>
            <a:r>
              <a:t>The average total cost of PUT is the total cost per unit of product</a:t>
            </a:r>
          </a:p>
          <a:p>
            <a:pPr>
              <a:defRPr sz="1800"/>
            </a:pPr>
            <a:r>
              <a:t>Calculated when Total Cost is divided by the number of products</a:t>
            </a:r>
          </a:p>
          <a:p>
            <a:pPr>
              <a:defRPr sz="1800"/>
            </a:pPr>
            <a:r>
              <a:t>Average total costs show the amount of total costs per unit of product</a:t>
            </a:r>
          </a:p>
          <a:p>
            <a:pPr marL="0" indent="0" algn="ctr">
              <a:buNone/>
              <a:defRPr sz="4000" b="1"/>
            </a:pPr>
            <a:r>
              <a:t>PUT = PFT + PVT</a:t>
            </a:r>
          </a:p>
          <a:p>
            <a:endParaRPr lang="sr-Latn-RS" sz="1800" dirty="0" smtClean="0"/>
          </a:p>
          <a:p>
            <a:pPr marL="0" indent="0">
              <a:buNone/>
            </a:pPr>
            <a:endParaRPr lang="sr-Latn-RS" sz="1800" dirty="0" smtClean="0"/>
          </a:p>
          <a:p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8457219" y="4481737"/>
            <a:ext cx="3021837" cy="14795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solidFill>
                  <a:srgbClr val="FF0000"/>
                </a:solidFill>
              </a:defRPr>
            </a:pPr>
            <a:r>
              <a:t>Example</a:t>
            </a:r>
          </a:p>
          <a:p>
            <a:pPr algn="ctr">
              <a:defRPr>
                <a:solidFill>
                  <a:srgbClr val="FF0000"/>
                </a:solidFill>
              </a:defRPr>
            </a:pPr>
            <a:r>
              <a:t>Ut = 9200 dinars</a:t>
            </a:r>
          </a:p>
          <a:p>
            <a:pPr algn="ctr">
              <a:defRPr>
                <a:solidFill>
                  <a:srgbClr val="FF0000"/>
                </a:solidFill>
              </a:defRPr>
            </a:pPr>
            <a:r>
              <a:t>Q = 10 products</a:t>
            </a:r>
          </a:p>
          <a:p>
            <a:pPr algn="ctr">
              <a:defRPr>
                <a:solidFill>
                  <a:srgbClr val="FF0000"/>
                </a:solidFill>
              </a:defRPr>
            </a:pPr>
            <a:r>
              <a:t>PUT = 950 din (9200/10)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44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Floral flourish</Template>
  <TotalTime>0</TotalTime>
  <Words>370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Avenir Next LT Pro</vt:lpstr>
      <vt:lpstr>Avenir Next LT Pro Light</vt:lpstr>
      <vt:lpstr>Book Antiqua</vt:lpstr>
      <vt:lpstr>Garamond</vt:lpstr>
      <vt:lpstr>ui-sans-serif</vt:lpstr>
      <vt:lpstr>Wingdings 2</vt:lpstr>
      <vt:lpstr>SavonVTI</vt:lpstr>
      <vt:lpstr>COSTS</vt:lpstr>
      <vt:lpstr>PowerPoint Presentation</vt:lpstr>
      <vt:lpstr>Criteria for the division of charges</vt:lpstr>
      <vt:lpstr>PowerPoint Presentation</vt:lpstr>
      <vt:lpstr>COSTS DEPENDING ON THE VOLUME OF PRODUCTION </vt:lpstr>
      <vt:lpstr>Fixed Costs</vt:lpstr>
      <vt:lpstr>Variable costs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2023-02-03T07:47:30Z</dcterms:created>
  <dcterms:modified xsi:type="dcterms:W3CDTF">2023-04-02T13:26:13Z</dcterms:modified>
</cp:coreProperties>
</file>