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95" r:id="rId6"/>
    <p:sldId id="271" r:id="rId7"/>
    <p:sldId id="301" r:id="rId8"/>
    <p:sldId id="272" r:id="rId9"/>
    <p:sldId id="297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95"/>
          </p14:sldIdLst>
        </p14:section>
        <p14:section name="Design, Morph, Annotate, Work Together, Tell Me" id="{B9B51309-D148-4332-87C2-07BE32FBCA3B}">
          <p14:sldIdLst>
            <p14:sldId id="271"/>
            <p14:sldId id="301"/>
            <p14:sldId id="272"/>
            <p14:sldId id="297"/>
            <p14:sldId id="273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AB6"/>
    <a:srgbClr val="D24726"/>
    <a:srgbClr val="404040"/>
    <a:srgbClr val="FF9B45"/>
    <a:srgbClr val="DD462F"/>
    <a:srgbClr val="F8CF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1105491"/>
          </a:xfrm>
        </p:spPr>
        <p:txBody>
          <a:bodyPr anchor="ctr" anchorCtr="0">
            <a:normAutofit fontScale="90000"/>
          </a:bodyPr>
          <a:lstStyle/>
          <a:p>
            <a:pPr algn="ctr">
              <a:defRPr sz="6700" b="1">
                <a:solidFill>
                  <a:schemeClr val="bg1"/>
                </a:solidFill>
              </a:defRPr>
            </a:pPr>
            <a:r>
              <a:rPr lang="sr-Latn-RS" sz="4800" dirty="0" smtClean="0">
                <a:solidFill>
                  <a:schemeClr val="bg1"/>
                </a:solidFill>
              </a:rPr>
              <a:t/>
            </a:r>
            <a:br>
              <a:rPr lang="sr-Latn-RS" sz="4800" dirty="0" smtClean="0">
                <a:solidFill>
                  <a:schemeClr val="bg1"/>
                </a:solidFill>
              </a:rPr>
            </a:br>
            <a:r>
              <a:t>MARKET</a:t>
            </a:r>
            <a:r>
              <a:rPr lang="sr-Latn-RS" sz="6700" b="1" dirty="0" smtClean="0">
                <a:solidFill>
                  <a:schemeClr val="bg1"/>
                </a:solidFill>
              </a:rPr>
              <a:t/>
            </a:r>
            <a:br>
              <a:rPr lang="sr-Latn-RS" sz="6700" b="1" dirty="0" smtClean="0">
                <a:solidFill>
                  <a:schemeClr val="bg1"/>
                </a:solidFill>
              </a:rPr>
            </a:br>
            <a:endParaRPr lang="en-US" sz="6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5" y="449108"/>
            <a:ext cx="11135783" cy="5998786"/>
          </a:xfrm>
        </p:spPr>
        <p:txBody>
          <a:bodyPr>
            <a:normAutofit/>
          </a:bodyPr>
          <a:lstStyle/>
          <a:p>
            <a:pPr>
              <a:defRPr sz="2000"/>
            </a:pPr>
            <a:r>
              <a:t>The market is also </a:t>
            </a:r>
            <a:r>
              <a:rPr>
                <a:solidFill>
                  <a:srgbClr val="C00000"/>
                </a:solidFill>
              </a:rPr>
              <a:t>a means to valorize and "test" the effects of a certain macroeconomic policy</a:t>
            </a:r>
            <a:r>
              <a:t>, in RELATION to: </a:t>
            </a:r>
            <a:endParaRPr lang="sr-Latn-RS" sz="2000" dirty="0" smtClean="0"/>
          </a:p>
          <a:p>
            <a:pPr>
              <a:defRPr sz="2200" b="1">
                <a:solidFill>
                  <a:srgbClr val="C00000"/>
                </a:solidFill>
              </a:defRPr>
            </a:pPr>
            <a:r>
              <a:t>producer-consumer; </a:t>
            </a:r>
            <a:endParaRPr lang="sr-Latn-RS" sz="2200" b="1" dirty="0" smtClean="0">
              <a:solidFill>
                <a:srgbClr val="C00000"/>
              </a:solidFill>
            </a:endParaRPr>
          </a:p>
          <a:p>
            <a:pPr>
              <a:defRPr sz="2200" b="1">
                <a:solidFill>
                  <a:srgbClr val="C00000"/>
                </a:solidFill>
              </a:defRPr>
            </a:pPr>
            <a:r>
              <a:t>consumer-state; </a:t>
            </a:r>
            <a:endParaRPr lang="sr-Latn-RS" sz="2200" b="1" dirty="0" smtClean="0">
              <a:solidFill>
                <a:srgbClr val="C00000"/>
              </a:solidFill>
            </a:endParaRPr>
          </a:p>
          <a:p>
            <a:pPr>
              <a:defRPr sz="2200" b="1">
                <a:solidFill>
                  <a:srgbClr val="C00000"/>
                </a:solidFill>
              </a:defRPr>
            </a:pPr>
            <a:r>
              <a:t>producer-state; </a:t>
            </a:r>
            <a:endParaRPr lang="sr-Latn-RS" sz="2200" b="1" dirty="0" smtClean="0">
              <a:solidFill>
                <a:srgbClr val="C00000"/>
              </a:solidFill>
            </a:endParaRPr>
          </a:p>
          <a:p>
            <a:pPr>
              <a:defRPr sz="2200" b="1">
                <a:solidFill>
                  <a:srgbClr val="C00000"/>
                </a:solidFill>
              </a:defRPr>
            </a:pPr>
            <a:r>
              <a:t>producer - producer </a:t>
            </a:r>
            <a:endParaRPr lang="sr-Latn-RS" sz="22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Što je tržište? Funkcije, suština tržišta - Poslovni por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478" y="1433278"/>
            <a:ext cx="5149924" cy="309826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49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e Market - Econl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412" y="389279"/>
            <a:ext cx="4309812" cy="307749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610" y="1310771"/>
            <a:ext cx="75977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t>The market is a mechanism by which buyers and sellers are connected in order to exchange goods and services </a:t>
            </a:r>
            <a:endParaRPr lang="sr-Latn-RS" dirty="0" smtClean="0"/>
          </a:p>
          <a:p>
            <a:endParaRPr lang="sr-Latn-RS" dirty="0" smtClean="0"/>
          </a:p>
          <a:p>
            <a:r>
              <a:t>Subject of exchange on the market: </a:t>
            </a:r>
            <a:endParaRPr lang="sr-Latn-RS" dirty="0" smtClean="0"/>
          </a:p>
          <a:p>
            <a:pPr marL="342900" indent="-342900">
              <a:buAutoNum type="arabicPeriod"/>
              <a:defRPr b="1"/>
            </a:pPr>
            <a:r>
              <a:t>Goods and services </a:t>
            </a:r>
            <a:endParaRPr lang="sr-Latn-RS" b="1" dirty="0" smtClean="0"/>
          </a:p>
          <a:p>
            <a:pPr marL="342900" indent="-342900">
              <a:buAutoNum type="arabicPeriod"/>
              <a:defRPr b="1"/>
            </a:pPr>
            <a:r>
              <a:t>Production factors (labour, capital and country) </a:t>
            </a:r>
            <a:endParaRPr lang="sr-Latn-RS" b="1" dirty="0" smtClean="0"/>
          </a:p>
          <a:p>
            <a:pPr marL="342900" indent="-342900">
              <a:buAutoNum type="arabicPeriod"/>
              <a:defRPr b="1"/>
            </a:pPr>
            <a:r>
              <a:t>Financial Instruments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35910" y="3764496"/>
            <a:ext cx="9528597" cy="286232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defRPr b="1">
                <a:solidFill>
                  <a:srgbClr val="FF0000"/>
                </a:solidFill>
              </a:defRPr>
            </a:pPr>
            <a:r>
              <a:t>Types of markets </a:t>
            </a:r>
            <a:endParaRPr lang="sr-Latn-RS" b="1" dirty="0" smtClean="0">
              <a:solidFill>
                <a:srgbClr val="FF0000"/>
              </a:solidFill>
            </a:endParaRPr>
          </a:p>
          <a:p>
            <a:pPr>
              <a:defRPr u="sng"/>
            </a:pPr>
            <a:r>
              <a:t>According to the subject of exchange: </a:t>
            </a:r>
            <a:endParaRPr lang="sr-Latn-RS" u="sng" dirty="0" smtClean="0"/>
          </a:p>
          <a:p>
            <a:pPr marL="342900" indent="-342900">
              <a:buAutoNum type="arabicPeriod"/>
            </a:pPr>
            <a:r>
              <a:t>Market for goods and services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2. Production Factor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3. Financial market </a:t>
            </a:r>
            <a:endParaRPr lang="sr-Latn-RS" dirty="0" smtClean="0"/>
          </a:p>
          <a:p>
            <a:pPr>
              <a:defRPr u="sng"/>
            </a:pPr>
            <a:r>
              <a:t>According to the location: </a:t>
            </a:r>
            <a:endParaRPr lang="sr-Latn-RS" u="sng" dirty="0" smtClean="0"/>
          </a:p>
          <a:p>
            <a:pPr marL="342900" indent="-342900">
              <a:buAutoNum type="arabicPeriod"/>
            </a:pPr>
            <a:r>
              <a:t>Local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2. Regional market 3. National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4. International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5. World Market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25955" y="4248107"/>
            <a:ext cx="30898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u="sng"/>
            </a:pPr>
            <a:r>
              <a:t>According to the degree of freedom: </a:t>
            </a:r>
            <a:endParaRPr lang="sr-Latn-RS" u="sng" dirty="0" smtClean="0"/>
          </a:p>
          <a:p>
            <a:pPr marL="342900" indent="-342900">
              <a:buAutoNum type="arabicPeriod"/>
            </a:pPr>
            <a:r>
              <a:t>Open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2. Closed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r>
              <a:t>Market Functions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7"/>
            <a:ext cx="4177710" cy="4533501"/>
          </a:xfrm>
        </p:spPr>
        <p:txBody>
          <a:bodyPr>
            <a:normAutofit fontScale="85000" lnSpcReduction="10000"/>
          </a:bodyPr>
          <a:lstStyle/>
          <a:p>
            <a:pPr algn="just">
              <a:defRPr sz="2000"/>
            </a:pPr>
            <a:r>
              <a:rPr dirty="0"/>
              <a:t>Basic function: </a:t>
            </a:r>
            <a:endParaRPr lang="sr-Latn-RS" sz="2000" dirty="0" smtClean="0"/>
          </a:p>
          <a:p>
            <a:pPr algn="just">
              <a:defRPr sz="2000" b="1" u="sng"/>
            </a:pPr>
            <a:r>
              <a:rPr dirty="0"/>
              <a:t>linking production and consumption </a:t>
            </a:r>
            <a:endParaRPr lang="sr-Latn-RS" sz="2000" b="1" u="sng" dirty="0" smtClean="0"/>
          </a:p>
          <a:p>
            <a:pPr algn="just">
              <a:defRPr sz="2000"/>
            </a:pPr>
            <a:r>
              <a:rPr dirty="0"/>
              <a:t>Other functions: </a:t>
            </a:r>
            <a:endParaRPr lang="sr-Latn-RS" sz="2000" dirty="0" smtClean="0"/>
          </a:p>
          <a:p>
            <a:pPr marL="457200" indent="-457200" algn="just">
              <a:buAutoNum type="arabicPeriod"/>
              <a:defRPr sz="2000"/>
            </a:pPr>
            <a:r>
              <a:rPr dirty="0"/>
              <a:t>Information function of the market </a:t>
            </a:r>
            <a:endParaRPr lang="sr-Latn-RS" sz="2000" dirty="0" smtClean="0"/>
          </a:p>
          <a:p>
            <a:pPr marL="457200" indent="-457200" algn="just">
              <a:buAutoNum type="arabicPeriod"/>
              <a:defRPr sz="2000"/>
            </a:pPr>
            <a:r>
              <a:rPr dirty="0" smtClean="0"/>
              <a:t>Selective </a:t>
            </a:r>
            <a:r>
              <a:rPr dirty="0"/>
              <a:t>function of the market </a:t>
            </a:r>
            <a:endParaRPr lang="sr-Latn-RS" sz="2000" dirty="0" smtClean="0"/>
          </a:p>
          <a:p>
            <a:pPr marL="457200" indent="-457200" algn="just">
              <a:buAutoNum type="arabicPeriod"/>
              <a:defRPr sz="2000"/>
            </a:pPr>
            <a:r>
              <a:rPr dirty="0" smtClean="0"/>
              <a:t>Allocative </a:t>
            </a:r>
            <a:r>
              <a:rPr dirty="0"/>
              <a:t>function of the market </a:t>
            </a:r>
            <a:endParaRPr lang="sr-Latn-RS" sz="2000" dirty="0" smtClean="0"/>
          </a:p>
          <a:p>
            <a:pPr marL="457200" indent="-457200" algn="just">
              <a:buAutoNum type="arabicPeriod"/>
              <a:defRPr sz="2000"/>
            </a:pPr>
            <a:r>
              <a:rPr dirty="0" smtClean="0"/>
              <a:t>Distribution </a:t>
            </a:r>
            <a:r>
              <a:rPr dirty="0"/>
              <a:t>function of the market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870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94439" y="592595"/>
            <a:ext cx="8055080" cy="38863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Demand holders customers (consumers)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Supply holders sellers (manufacturers)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b="1">
                <a:solidFill>
                  <a:srgbClr val="FF0000"/>
                </a:solidFill>
              </a:rPr>
              <a:t>Offer</a:t>
            </a:r>
            <a:r>
              <a:rPr sz="2000"/>
              <a:t>: ratio of production costs to price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b="1">
                <a:solidFill>
                  <a:srgbClr val="FF0000"/>
                </a:solidFill>
              </a:rPr>
              <a:t>Demand: </a:t>
            </a:r>
            <a:r>
              <a:rPr sz="2000"/>
              <a:t>the ratio of the benefits of use and price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Balance price: quantities offered = quantities requested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The justification of economic decisions is confirmed on the market (risk)</a:t>
            </a:r>
          </a:p>
        </p:txBody>
      </p:sp>
      <p:pic>
        <p:nvPicPr>
          <p:cNvPr id="1026" name="Picture 2" descr="ponuda tražnja cena | PARTNER Research S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297" y="1275451"/>
            <a:ext cx="6771164" cy="226834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reflection blurRad="6350" stA="50000" endA="300" endPos="55500" dist="101600" dir="5400000" sy="-100000" algn="bl" rotWithShape="0"/>
          </a:effectLst>
          <a:scene3d>
            <a:camera prst="perspectiveContrasting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20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3000" b="1">
                <a:solidFill>
                  <a:srgbClr val="C00000"/>
                </a:solidFill>
              </a:defRPr>
            </a:pPr>
            <a:r>
              <a:t>OFFER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10201" cy="5031908"/>
          </a:xfrm>
        </p:spPr>
        <p:txBody>
          <a:bodyPr>
            <a:normAutofit/>
          </a:bodyPr>
          <a:lstStyle/>
          <a:p>
            <a:pPr>
              <a:defRPr sz="1800">
                <a:solidFill>
                  <a:srgbClr val="C00000"/>
                </a:solidFill>
              </a:defRPr>
            </a:pPr>
            <a:r>
              <a:t>The offer implies the quantity of some goods or services (or other goods) that a particular entity at its disposal is willing to sell at an appropriate price. </a:t>
            </a:r>
            <a:endParaRPr lang="sr-Latn-RS" sz="1800" dirty="0" smtClean="0">
              <a:solidFill>
                <a:srgbClr val="C00000"/>
              </a:solidFill>
            </a:endParaRPr>
          </a:p>
          <a:p>
            <a:pPr>
              <a:defRPr sz="1800"/>
            </a:pPr>
            <a:r>
              <a:t>The offer is the ratio of the quantity of goods offered on the market and its price. </a:t>
            </a:r>
            <a:endParaRPr lang="sr-Latn-RS" sz="1800" dirty="0" smtClean="0"/>
          </a:p>
          <a:p>
            <a:pPr>
              <a:defRPr sz="1800"/>
            </a:pPr>
            <a:r>
              <a:t>It also expresses the manufacturer's sales readiness (potential offer) at different price levels and other market conditions. </a:t>
            </a:r>
            <a:endParaRPr lang="sr-Latn-RS" sz="1800" dirty="0" smtClean="0"/>
          </a:p>
        </p:txBody>
      </p:sp>
      <p:pic>
        <p:nvPicPr>
          <p:cNvPr id="6146" name="Picture 2" descr="Difference Between Free Market and Capitalism | Definition and  Character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811" y="1828800"/>
            <a:ext cx="1673565" cy="156994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25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07" y="487966"/>
            <a:ext cx="4965193" cy="640080"/>
          </a:xfrm>
        </p:spPr>
        <p:txBody>
          <a:bodyPr>
            <a:normAutofit fontScale="90000"/>
          </a:bodyPr>
          <a:lstStyle/>
          <a:p>
            <a:pPr algn="ctr"/>
            <a:r>
              <a:t>The market structure can be in the form of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7914" y="1225689"/>
            <a:ext cx="77822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Wingdings" panose="05000000000000000000" pitchFamily="2" charset="2"/>
              <a:buChar char="Ø"/>
              <a:defRPr sz="2000">
                <a:solidFill>
                  <a:schemeClr val="accent3">
                    <a:lumMod val="75000"/>
                  </a:schemeClr>
                </a:solidFill>
              </a:defRPr>
            </a:pPr>
            <a:r>
              <a:t>Total competition </a:t>
            </a:r>
            <a:endParaRPr lang="sr-Latn-C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2">
              <a:defRPr sz="2000"/>
            </a:pPr>
            <a:r>
              <a:t> </a:t>
            </a:r>
            <a:endParaRPr lang="x-none" sz="2000" dirty="0">
              <a:solidFill>
                <a:srgbClr val="C00000"/>
              </a:solidFill>
            </a:endParaRPr>
          </a:p>
          <a:p>
            <a:pPr marL="285750" lvl="2" indent="-285750">
              <a:buFont typeface="Wingdings" panose="05000000000000000000" pitchFamily="2" charset="2"/>
              <a:buChar char="Ø"/>
              <a:defRPr sz="2000">
                <a:solidFill>
                  <a:schemeClr val="accent3">
                    <a:lumMod val="75000"/>
                  </a:schemeClr>
                </a:solidFill>
              </a:defRPr>
            </a:pPr>
            <a:r>
              <a:t>Monopoly </a:t>
            </a:r>
            <a:endParaRPr lang="sr-Latn-C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2"/>
            <a:endParaRPr lang="x-none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lvl="2" indent="-285750">
              <a:buFont typeface="Wingdings" panose="05000000000000000000" pitchFamily="2" charset="2"/>
              <a:buChar char="Ø"/>
              <a:defRPr sz="2000">
                <a:solidFill>
                  <a:schemeClr val="accent3">
                    <a:lumMod val="75000"/>
                  </a:schemeClr>
                </a:solidFill>
              </a:defRPr>
            </a:pPr>
            <a:r>
              <a:t>Monopolistic competition </a:t>
            </a:r>
            <a:endParaRPr lang="sr-Latn-C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2"/>
            <a:endParaRPr lang="x-none" sz="2000" dirty="0">
              <a:solidFill>
                <a:srgbClr val="C00000"/>
              </a:solidFill>
            </a:endParaRPr>
          </a:p>
          <a:p>
            <a:pPr marL="285750" lvl="2" indent="-285750">
              <a:buFont typeface="Wingdings" panose="05000000000000000000" pitchFamily="2" charset="2"/>
              <a:buChar char="Ø"/>
              <a:defRPr sz="2000"/>
            </a:pPr>
            <a:r>
              <a:rPr>
                <a:solidFill>
                  <a:schemeClr val="accent3">
                    <a:lumMod val="75000"/>
                  </a:schemeClr>
                </a:solidFill>
              </a:rPr>
              <a:t>Oligopoly</a:t>
            </a:r>
            <a:r>
              <a:rPr>
                <a:solidFill>
                  <a:srgbClr val="C00000"/>
                </a:solidFill>
              </a:rPr>
              <a:t> </a:t>
            </a:r>
            <a:endParaRPr lang="sr-Latn-CS" sz="2000" dirty="0">
              <a:solidFill>
                <a:srgbClr val="C00000"/>
              </a:solidFill>
            </a:endParaRPr>
          </a:p>
        </p:txBody>
      </p:sp>
      <p:pic>
        <p:nvPicPr>
          <p:cNvPr id="9218" name="Picture 2" descr="Konkurencia na trhu a jej úloha v hospodárst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155" y="1530541"/>
            <a:ext cx="4629395" cy="3453528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538883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306</Words>
  <Application>Microsoft Office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Times New Roman</vt:lpstr>
      <vt:lpstr>Wingdings</vt:lpstr>
      <vt:lpstr>WelcomeDoc</vt:lpstr>
      <vt:lpstr> MARKET </vt:lpstr>
      <vt:lpstr>PowerPoint Presentation</vt:lpstr>
      <vt:lpstr>PowerPoint Presentation</vt:lpstr>
      <vt:lpstr>Market Functions</vt:lpstr>
      <vt:lpstr>PowerPoint Presentation</vt:lpstr>
      <vt:lpstr>OFFER</vt:lpstr>
      <vt:lpstr>The market structure can be in the form 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2023-01-31T18:11:30Z</dcterms:created>
  <dcterms:modified xsi:type="dcterms:W3CDTF">2023-04-02T13:25:42Z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