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73" r:id="rId5"/>
    <p:sldId id="259" r:id="rId6"/>
    <p:sldId id="260" r:id="rId7"/>
    <p:sldId id="271" r:id="rId8"/>
    <p:sldId id="272" r:id="rId9"/>
    <p:sldId id="261" r:id="rId10"/>
    <p:sldId id="262" r:id="rId11"/>
    <p:sldId id="263" r:id="rId12"/>
    <p:sldId id="275" r:id="rId13"/>
    <p:sldId id="264" r:id="rId14"/>
    <p:sldId id="266" r:id="rId15"/>
    <p:sldId id="274" r:id="rId16"/>
    <p:sldId id="267" r:id="rId17"/>
    <p:sldId id="276" r:id="rId18"/>
    <p:sldId id="268" r:id="rId19"/>
    <p:sldId id="270" r:id="rId2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84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363B5-CBE2-47FB-8366-7356483F7F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72385-07EB-4BC4-BE4F-003EBD4C2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66ECC-2D2D-42E4-813C-AA56419C9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7134-D97E-465C-A2E3-4C9934C89974}" type="datetimeFigureOut">
              <a:rPr lang="sr-Latn-RS" smtClean="0"/>
              <a:t>6.2.2022.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35635-6F7B-4C26-A201-5892D5D7F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2E945-A953-4A6A-82A7-D86E1B054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1A6D-09DD-4068-91B1-9318D35A86A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06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1D3A3-DF66-4D02-8656-A21D86833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B24BD1-8C34-45F1-8B95-F9365B5CA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A9D2C-3B1E-47F4-B656-6C871E94C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7134-D97E-465C-A2E3-4C9934C89974}" type="datetimeFigureOut">
              <a:rPr lang="sr-Latn-RS" smtClean="0"/>
              <a:t>6.2.2022.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10184-EC3E-4537-B875-04525F9A1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E2641-595B-42FD-ADFA-9FB2AFA5F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1A6D-09DD-4068-91B1-9318D35A86A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56356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E52CC7-DDEA-4B1D-AC36-45FE5F9583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543D1E-D169-4446-9CC7-B29478C1A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248A0-DB20-46B0-BEB9-38BE9C2CA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7134-D97E-465C-A2E3-4C9934C89974}" type="datetimeFigureOut">
              <a:rPr lang="sr-Latn-RS" smtClean="0"/>
              <a:t>6.2.2022.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99D38-3083-4D1A-A223-E838A168E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DDED0-C37E-41C4-AE51-9E04ED7F9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1A6D-09DD-4068-91B1-9318D35A86A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5703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C3248-2AD8-490F-930F-DE218F09C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E72EC-1124-4E08-8274-48353632D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43978-1FD0-46A4-9171-6E0FE04DB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7134-D97E-465C-A2E3-4C9934C89974}" type="datetimeFigureOut">
              <a:rPr lang="sr-Latn-RS" smtClean="0"/>
              <a:t>6.2.2022.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3EA05-DFF6-4DD7-B11E-A8FDA8E95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090D9-DD7D-49FD-8A2F-87B6A9A85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1A6D-09DD-4068-91B1-9318D35A86A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6961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91B48-FC31-4FBC-BDFD-C4681CFD9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89B2E-7E94-47B5-82E6-7668FC38D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92B64-479D-4D23-80C1-AD1B09588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7134-D97E-465C-A2E3-4C9934C89974}" type="datetimeFigureOut">
              <a:rPr lang="sr-Latn-RS" smtClean="0"/>
              <a:t>6.2.2022.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6D8BB-BA03-46EC-A0F9-0CE938624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FC6B9-9F9A-43A2-B518-0ADBDA572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1A6D-09DD-4068-91B1-9318D35A86A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603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B2FE6-011D-498C-9C68-9F7D5D97F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5D4FA-F11A-4EEC-A7F6-D53E593E8D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BE61E-D0A1-4A43-A152-229E017D8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56D912-E89C-4FFE-A845-4785E2987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7134-D97E-465C-A2E3-4C9934C89974}" type="datetimeFigureOut">
              <a:rPr lang="sr-Latn-RS" smtClean="0"/>
              <a:t>6.2.2022.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428AD-3B77-41AA-A4F3-2F708094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807A82-8FCC-4A5A-8A8A-C491F8D8B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1A6D-09DD-4068-91B1-9318D35A86A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7654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D3DCB-FCC6-4681-A544-872FBE45F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89ED67-D7D8-4DF9-A14D-C6D929845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40C53-CCD5-427C-BFC3-82F97C018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87462D-A062-47D6-9F73-CBB59CA750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5102BC-04B4-43EF-866C-A8766E1FA2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1304DE-7C5C-468F-9809-1AB962EE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7134-D97E-465C-A2E3-4C9934C89974}" type="datetimeFigureOut">
              <a:rPr lang="sr-Latn-RS" smtClean="0"/>
              <a:t>6.2.2022.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D988EB-380E-41D0-A899-14001340E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8D0FFC-B9D7-4F09-B12A-259C371B6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1A6D-09DD-4068-91B1-9318D35A86A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6177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F22F0-58F2-43F2-9336-D0742D14C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82069E-652A-4706-8840-8450F3678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7134-D97E-465C-A2E3-4C9934C89974}" type="datetimeFigureOut">
              <a:rPr lang="sr-Latn-RS" smtClean="0"/>
              <a:t>6.2.2022.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7B9153-52FC-428E-A07C-C4B7FAB12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FFB8EE-A0D7-47DC-A28B-990A85D21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1A6D-09DD-4068-91B1-9318D35A86A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2684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3EE3EB-9C91-4C16-B992-E12F70E23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7134-D97E-465C-A2E3-4C9934C89974}" type="datetimeFigureOut">
              <a:rPr lang="sr-Latn-RS" smtClean="0"/>
              <a:t>6.2.2022.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84C228-4976-41B6-8C8B-179258D4E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700DE-5C9E-4CA7-8E0E-23F02EEF1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1A6D-09DD-4068-91B1-9318D35A86A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8584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682BC-6F04-4AD2-BEEA-10642E7ED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F66D5-401E-42E4-95DD-E6C23DCD3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7FCB8B-93BD-4564-96EA-AC035EF01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AA5DEC-F3EA-4C74-8326-1F27A9ADA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7134-D97E-465C-A2E3-4C9934C89974}" type="datetimeFigureOut">
              <a:rPr lang="sr-Latn-RS" smtClean="0"/>
              <a:t>6.2.2022.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CF8165-C63E-40D7-82B9-102DD2F6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4C1C9-83F7-4D68-B0D1-948A6F7D7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1A6D-09DD-4068-91B1-9318D35A86A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5503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E507D-EE40-44E3-92A4-284EAA583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2FBCB1-5CBD-4883-8BC4-25A94F348C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398CC4-9246-4A29-9874-9F1E091527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6C3E6E-5339-4FC8-95EF-93F2B93F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7134-D97E-465C-A2E3-4C9934C89974}" type="datetimeFigureOut">
              <a:rPr lang="sr-Latn-RS" smtClean="0"/>
              <a:t>6.2.2022.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A49E7-1D49-41A9-8CB9-1DBDA0F8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C0EF5-733B-4FF4-B2AB-726630D01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1A6D-09DD-4068-91B1-9318D35A86A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205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09C5FD-1BAF-46CB-A06C-BE0A12AF2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F19A8-43B5-403C-9D86-B0F5BD215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5DC34-BBC0-4705-AD76-7A9D0F35DD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D7134-D97E-465C-A2E3-4C9934C89974}" type="datetimeFigureOut">
              <a:rPr lang="sr-Latn-RS" smtClean="0"/>
              <a:t>6.2.2022.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10F3A-9AC6-4000-9A58-BCAE4E86F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B77E3-BDAA-4AED-9D6F-BBE7275F52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41A6D-09DD-4068-91B1-9318D35A86A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922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pmiletic011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4D7C7F-439F-453A-82B8-0B6AA1C12C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sr-Latn-RS" sz="890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KORPORATIVNA BEZBEDNOST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E3EA43-817F-4FB6-904C-398AB4DEB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sr-Latn-RS" dirty="0"/>
              <a:t>UVODNA PREZENTACIJA</a:t>
            </a:r>
          </a:p>
          <a:p>
            <a:pPr algn="l"/>
            <a:endParaRPr lang="sr-Latn-RS" dirty="0"/>
          </a:p>
          <a:p>
            <a:pPr algn="l"/>
            <a:r>
              <a:rPr lang="sr-Latn-RS" dirty="0"/>
              <a:t>PERICA Miletić</a:t>
            </a:r>
          </a:p>
        </p:txBody>
      </p:sp>
    </p:spTree>
    <p:extLst>
      <p:ext uri="{BB962C8B-B14F-4D97-AF65-F5344CB8AC3E}">
        <p14:creationId xmlns:p14="http://schemas.microsoft.com/office/powerpoint/2010/main" val="2683106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7CD0A6D-13B7-4404-8B70-6EDFF37B2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sr-Latn-RS" sz="260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KORPORATIVNA BEZBEDNOST/osnovni pojmovi</a:t>
            </a:r>
            <a:endParaRPr lang="sr-Latn-RS" sz="260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6B7CF-6B16-4021-8E2D-0BE52F39B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pPr algn="just"/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OBJEKTI ZAŠTITE su lica, imovina i poslovanje korporacije</a:t>
            </a:r>
          </a:p>
          <a:p>
            <a:pPr algn="just"/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predstavljaju određeni način rada i pripadajuće postupke sa kojima zaposleni moraju da budu upoznati (i da ih primenjuju), a u vezi sa obavljanjem planiranog procesa rada</a:t>
            </a:r>
          </a:p>
          <a:p>
            <a:pPr algn="just"/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ŠTETNI DOGAĐAJ je svaki događaj koji može da izazove negativne posledice za poslovanje i/ili imovinu pravnog lica</a:t>
            </a:r>
          </a:p>
          <a:p>
            <a:pPr algn="just"/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IZVOR UGROŽAVANJA su svi negativni uticaji koji ugrožavaju imovinu, lica i poslovanje pravnog lica</a:t>
            </a:r>
          </a:p>
          <a:p>
            <a:pPr algn="just"/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OBLIK UGROŽAVANJA su ona dela (pretnje) koja nanose štetu pravnom licu, bez obzira na izvor ili nosioca ugrožavanja</a:t>
            </a:r>
          </a:p>
        </p:txBody>
      </p:sp>
    </p:spTree>
    <p:extLst>
      <p:ext uri="{BB962C8B-B14F-4D97-AF65-F5344CB8AC3E}">
        <p14:creationId xmlns:p14="http://schemas.microsoft.com/office/powerpoint/2010/main" val="3632356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7CD0A6D-13B7-4404-8B70-6EDFF37B2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sr-Latn-RS" sz="260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KORPORATIVNA BEZBEDNOST/osnovni pojmovi</a:t>
            </a:r>
            <a:endParaRPr lang="sr-Latn-RS" sz="260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6B7CF-6B16-4021-8E2D-0BE52F39B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pPr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RANJIVOST predstavljaju specifične karakteristike pravnog lica koje uvećavaju verovatnoću nastanka štetnog događaja</a:t>
            </a:r>
          </a:p>
          <a:p>
            <a:pPr algn="just"/>
            <a:r>
              <a:rPr lang="sr-Latn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IZAZOV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situacija u kojoj se donosilac odluke stavlja u poziciju izbora i odgovornosti za svoje postupke</a:t>
            </a:r>
          </a:p>
          <a:p>
            <a:pPr algn="just"/>
            <a:r>
              <a:rPr lang="sr-Latn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 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izražava kao proizvod verovatnoće i kvantifikovane posledice štetnog događaja</a:t>
            </a:r>
          </a:p>
          <a:p>
            <a:pPr algn="just"/>
            <a:r>
              <a:rPr lang="sr-Latn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PRETNJA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namera da se predmet bezbednosti povredi</a:t>
            </a:r>
          </a:p>
        </p:txBody>
      </p:sp>
    </p:spTree>
    <p:extLst>
      <p:ext uri="{BB962C8B-B14F-4D97-AF65-F5344CB8AC3E}">
        <p14:creationId xmlns:p14="http://schemas.microsoft.com/office/powerpoint/2010/main" val="2718316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7CD0A6D-13B7-4404-8B70-6EDFF37B2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9" y="1332952"/>
            <a:ext cx="4478661" cy="3921176"/>
          </a:xfrm>
        </p:spPr>
        <p:txBody>
          <a:bodyPr anchor="ctr">
            <a:normAutofit/>
          </a:bodyPr>
          <a:lstStyle/>
          <a:p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KORPORATIVNA BEZBEDNOST/bezbednosni menadžment</a:t>
            </a:r>
            <a:endParaRPr lang="sr-Latn-RS" sz="2600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6B7CF-6B16-4021-8E2D-0BE52F39B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pPr algn="just"/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Definiše i određuje zahteve i potrebe korporativne bezbednosti, samostalno i u saradnji sa ostalim rukovodećim strukturama</a:t>
            </a:r>
          </a:p>
          <a:p>
            <a:pPr algn="just"/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Obavlja proces planiranja potreba korporativne bezbednosti</a:t>
            </a:r>
          </a:p>
          <a:p>
            <a:pPr algn="just"/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Obezbeđuje organizaciju, realizaciju i implementaciju planiranog kroz odlučivanje, vođenje, koordinaciju i kontrolu</a:t>
            </a:r>
          </a:p>
          <a:p>
            <a:pPr algn="just"/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Omogućava neposredno i posredno izvršavanje zadataka, aktivnosti i delatnosti postavljenih pred korporativnu bezbednost radi zaštite lica, imovine i poslovanja</a:t>
            </a:r>
          </a:p>
        </p:txBody>
      </p:sp>
    </p:spTree>
    <p:extLst>
      <p:ext uri="{BB962C8B-B14F-4D97-AF65-F5344CB8AC3E}">
        <p14:creationId xmlns:p14="http://schemas.microsoft.com/office/powerpoint/2010/main" val="3830622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7CD0A6D-13B7-4404-8B70-6EDFF37B2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sr-Latn-RS" sz="260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KORPORATIVNA BEZBEDNOST/osnovne funkcije bezbednosnog menadžmenta</a:t>
            </a:r>
            <a:endParaRPr lang="sr-Latn-RS" sz="260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6B7CF-6B16-4021-8E2D-0BE52F39B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numCol="1" anchor="ctr">
            <a:normAutofit/>
          </a:bodyPr>
          <a:lstStyle/>
          <a:p>
            <a:r>
              <a:rPr lang="sr-Latn-RS" sz="2200">
                <a:latin typeface="Times New Roman" panose="02020603050405020304" pitchFamily="18" charset="0"/>
                <a:cs typeface="Times New Roman" panose="02020603050405020304" pitchFamily="18" charset="0"/>
              </a:rPr>
              <a:t>Procena (bezbednosti, ugroženosti, rizika i posledica)</a:t>
            </a:r>
          </a:p>
          <a:p>
            <a:r>
              <a:rPr lang="sr-Latn-RS" sz="2200">
                <a:latin typeface="Times New Roman" panose="02020603050405020304" pitchFamily="18" charset="0"/>
                <a:cs typeface="Times New Roman" panose="02020603050405020304" pitchFamily="18" charset="0"/>
              </a:rPr>
              <a:t>Donošenje odluka</a:t>
            </a:r>
          </a:p>
          <a:p>
            <a:r>
              <a:rPr lang="sr-Latn-RS" sz="2200">
                <a:latin typeface="Times New Roman" panose="02020603050405020304" pitchFamily="18" charset="0"/>
                <a:cs typeface="Times New Roman" panose="02020603050405020304" pitchFamily="18" charset="0"/>
              </a:rPr>
              <a:t>Planiranje</a:t>
            </a:r>
          </a:p>
          <a:p>
            <a:r>
              <a:rPr lang="sr-Latn-RS" sz="2200">
                <a:latin typeface="Times New Roman" panose="02020603050405020304" pitchFamily="18" charset="0"/>
                <a:cs typeface="Times New Roman" panose="02020603050405020304" pitchFamily="18" charset="0"/>
              </a:rPr>
              <a:t>Organizovanje</a:t>
            </a:r>
          </a:p>
          <a:p>
            <a:r>
              <a:rPr lang="sr-Latn-RS" sz="2200">
                <a:latin typeface="Times New Roman" panose="02020603050405020304" pitchFamily="18" charset="0"/>
                <a:cs typeface="Times New Roman" panose="02020603050405020304" pitchFamily="18" charset="0"/>
              </a:rPr>
              <a:t>Upravljanje sistemom korporativne bezbednosti</a:t>
            </a:r>
          </a:p>
          <a:p>
            <a:r>
              <a:rPr lang="sr-Latn-RS" sz="2200">
                <a:latin typeface="Times New Roman" panose="02020603050405020304" pitchFamily="18" charset="0"/>
                <a:cs typeface="Times New Roman" panose="02020603050405020304" pitchFamily="18" charset="0"/>
              </a:rPr>
              <a:t>Koordinacija</a:t>
            </a:r>
          </a:p>
          <a:p>
            <a:r>
              <a:rPr lang="sr-Latn-RS" sz="2200">
                <a:latin typeface="Times New Roman" panose="02020603050405020304" pitchFamily="18" charset="0"/>
                <a:cs typeface="Times New Roman" panose="02020603050405020304" pitchFamily="18" charset="0"/>
              </a:rPr>
              <a:t>Kontrola </a:t>
            </a:r>
          </a:p>
        </p:txBody>
      </p:sp>
    </p:spTree>
    <p:extLst>
      <p:ext uri="{BB962C8B-B14F-4D97-AF65-F5344CB8AC3E}">
        <p14:creationId xmlns:p14="http://schemas.microsoft.com/office/powerpoint/2010/main" val="2628229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7CD0A6D-13B7-4404-8B70-6EDFF37B2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sr-Latn-RS" sz="220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KORPORATIVNA BEZBEDNOST/bezbednosne procedure</a:t>
            </a:r>
            <a:endParaRPr lang="sr-Latn-RS" sz="220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6B7CF-6B16-4021-8E2D-0BE52F39B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numCol="1" anchor="ctr">
            <a:normAutofit/>
          </a:bodyPr>
          <a:lstStyle/>
          <a:p>
            <a:pPr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CILJ bezbednosnih procedura je postizanje planiranog funkcionisanje procesa rada i izvršavanja postavljenih zadataka od strane zaposlenih i drugih lica (dobavljača, klijenata, korisnika usluga i drugo) u oblasti bezbednosti</a:t>
            </a:r>
          </a:p>
          <a:p>
            <a:pPr marL="0" indent="0" algn="just">
              <a:buNone/>
            </a:pPr>
            <a:endParaRPr lang="sr-Latn-R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NAČELA DEFINISANJA PROCEDURA:</a:t>
            </a:r>
          </a:p>
          <a:p>
            <a:pPr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se eksplicitno odnose na predmet/oblast definisanja</a:t>
            </a:r>
          </a:p>
          <a:p>
            <a:pPr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su napisane jasnim jezikom</a:t>
            </a:r>
          </a:p>
          <a:p>
            <a:pPr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su primenljive</a:t>
            </a:r>
          </a:p>
          <a:p>
            <a:pPr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su ažurne</a:t>
            </a:r>
          </a:p>
          <a:p>
            <a:endParaRPr lang="sr-Latn-R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709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lowchart: Document 9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DADEC74-8808-4737-9B58-EBB20FF58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KORPORATIVNA BEZBEDNOST/hijerarhija normativnih dokumenata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2968C9C-D6CA-4A71-80E1-B70CD4932E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07933" y="1105830"/>
            <a:ext cx="7347537" cy="46473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6168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0B0B0C1-A306-4573-8D49-BB656F311B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7CD0A6D-13B7-4404-8B70-6EDFF37B2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6176" y="891539"/>
            <a:ext cx="4918544" cy="1346693"/>
          </a:xfrm>
        </p:spPr>
        <p:txBody>
          <a:bodyPr>
            <a:normAutofit/>
          </a:bodyPr>
          <a:lstStyle/>
          <a:p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KORPORATIVNA BEZBEDNOST/korporativna bezbednosna kultura</a:t>
            </a:r>
            <a:endParaRPr lang="sr-Latn-RS" sz="2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535556-B08A-4AB1-A294-F928EF551A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5354546" cy="507111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14A7BF-D1A7-4551-AA5D-37FEF9C9B6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6" y="1325220"/>
            <a:ext cx="4435909" cy="1907441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A3E18A7-880B-44CD-85E7-B0393210E47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467" y="4409253"/>
            <a:ext cx="4435909" cy="272597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41D350BC-4254-4E20-9FC4-87A3BA398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71172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6B7CF-6B16-4021-8E2D-0BE52F39B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2460" y="2399100"/>
            <a:ext cx="4932260" cy="3645084"/>
          </a:xfrm>
        </p:spPr>
        <p:txBody>
          <a:bodyPr numCol="1">
            <a:normAutofit/>
          </a:bodyPr>
          <a:lstStyle/>
          <a:p>
            <a:pPr algn="just"/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BEZBEDNOSNA KULTURA je skup usvojenih stavova, znanja, veština i pravila iz oblasti bezbednosti, posmatrano u okviru jednog sistema (korporacije ili drugog sistema).</a:t>
            </a:r>
          </a:p>
          <a:p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993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6B4A43-2A34-4B22-882C-D7552FA9C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29BAE5-B200-4FC0-BBC1-8D7C57D1D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71" y="0"/>
            <a:ext cx="456510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FF2B2DA-3A2C-48C8-A176-AB9DE1E1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685" y="1152144"/>
            <a:ext cx="3794760" cy="307239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KORPORATIVNA BEZBEDNOST/korporativna bezbednosna kultura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9644633-5AE1-44D6-8F5F-6376DDA13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4FA74995-C5A7-4DBF-BFD1-C4831852D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009DC7CE-EC50-455B-AEF3-758096A62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680D0724-2EE2-4A8E-B7FC-994977F2A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7DD4A6B-2000-4A3E-BBCE-637ED6CDD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694A6722-0FE9-4640-B93F-C2BAA8956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19F6A010-3765-4FAB-8CCA-7AC189141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ED876B1-4DDC-4999-864F-EFF32EFF5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2DD9B48A-E7DB-4540-8781-F434856A7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2BEF54FF-8FAE-4B7F-ACE8-52ED70B04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16F687E9-D21B-46CB-8A13-9BFDA780F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49C0A7C4-BA67-480B-9F9A-E96535756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5C27E413-D9C4-45A2-AB5A-A00612798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76F8DD1F-1A00-4D5A-B979-33A41277C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D16F8034-114D-4513-A6BD-F05ABF9AF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1DAD48F0-0B0E-40E2-9ED5-E0FBB99C4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58F217F-BBAB-4ACB-91C0-B119DEFDC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17D6638B-4C45-4C73-AFE3-8C41F939A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31A3013F-24A0-486B-A892-92E42BD741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F4540C9F-BC47-470D-A9C2-4AB05FB4C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A38505B1-1AD2-47B0-8122-2EB533CBA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9ECED5C-0EAD-4C77-A86C-A847D00878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70596" y="382384"/>
            <a:ext cx="4690597" cy="611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697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7CD0A6D-13B7-4404-8B70-6EDFF37B2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sr-Latn-RS" sz="260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KORPORATIVNA BEZBEDNOST/proaktivne i reaktivne mere </a:t>
            </a:r>
            <a:endParaRPr lang="sr-Latn-RS" sz="260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6B7CF-6B16-4021-8E2D-0BE52F39B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numCol="1" anchor="ctr">
            <a:normAutofit/>
          </a:bodyPr>
          <a:lstStyle/>
          <a:p>
            <a:pPr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PROAKTIVNO – eliminacija i/ili smanjenje </a:t>
            </a:r>
            <a:r>
              <a:rPr lang="sr-Latn-RS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uslova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koji pogoduju nastajanju štetnog događaja</a:t>
            </a:r>
          </a:p>
          <a:p>
            <a:pPr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REAKTIVNO – eliminacija i/ili smanjenje </a:t>
            </a:r>
            <a:r>
              <a:rPr lang="sr-Latn-RS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posledica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štetnog događaja</a:t>
            </a:r>
            <a:endParaRPr lang="sr-Cyrl-R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REZILIJENTNO – sposobnost sistema da se priprema, apsorbuje, prilagođava i oporavlja od štetnih događaja</a:t>
            </a:r>
          </a:p>
        </p:txBody>
      </p:sp>
    </p:spTree>
    <p:extLst>
      <p:ext uri="{BB962C8B-B14F-4D97-AF65-F5344CB8AC3E}">
        <p14:creationId xmlns:p14="http://schemas.microsoft.com/office/powerpoint/2010/main" val="1848992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7CD0A6D-13B7-4404-8B70-6EDFF37B2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sr-Latn-RS" sz="300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KORPORATIVNA BEZBEDNOST/pitanja za proveru znanja </a:t>
            </a:r>
            <a:endParaRPr lang="sr-Latn-RS" sz="300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6B7CF-6B16-4021-8E2D-0BE52F39B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numCol="1" anchor="ctr"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Teorijsko određenje pojmova od značaja za korporativnu bezbednost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Pojmovno određenje korporativne bezbednosti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Bezbednosni menadžment u korporativnoj bezbednosti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Bezbednosne procedure (namena i vrste)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Pojam bezbednosne kulture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Vrste mera u korporativnoj bezbednosti (proaktivne, reaktivne i rezilijentnost)</a:t>
            </a:r>
          </a:p>
        </p:txBody>
      </p:sp>
    </p:spTree>
    <p:extLst>
      <p:ext uri="{BB962C8B-B14F-4D97-AF65-F5344CB8AC3E}">
        <p14:creationId xmlns:p14="http://schemas.microsoft.com/office/powerpoint/2010/main" val="1548537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10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12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C035BD-D271-4F19-A2FF-E9A179DF0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650" y="1332952"/>
            <a:ext cx="3926898" cy="39211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KORPORATIVNA BEZBEDNOST</a:t>
            </a:r>
          </a:p>
        </p:txBody>
      </p:sp>
      <p:grpSp>
        <p:nvGrpSpPr>
          <p:cNvPr id="45" name="Group 18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46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ubtitle 5">
            <a:extLst>
              <a:ext uri="{FF2B5EF4-FFF2-40B4-BE49-F238E27FC236}">
                <a16:creationId xmlns:a16="http://schemas.microsoft.com/office/drawing/2014/main" id="{E496722E-C3C3-4EE5-81C4-ED17639AC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1120" y="499833"/>
            <a:ext cx="5100320" cy="55812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 algn="just">
              <a:buFont typeface="Arial" panose="020B0604020202020204" pitchFamily="34" charset="0"/>
              <a:buChar char="•"/>
            </a:pPr>
            <a:r>
              <a:rPr lang="en-US" sz="1700" dirty="0" err="1"/>
              <a:t>Ponedeljkom</a:t>
            </a:r>
            <a:r>
              <a:rPr lang="en-US" sz="1700" dirty="0"/>
              <a:t>, od 10,00 do 12,00 </a:t>
            </a:r>
            <a:r>
              <a:rPr lang="en-US" sz="1700" dirty="0" err="1"/>
              <a:t>časova</a:t>
            </a:r>
            <a:r>
              <a:rPr lang="en-US" sz="1700" dirty="0"/>
              <a:t>, </a:t>
            </a:r>
            <a:r>
              <a:rPr lang="en-US" sz="1700" dirty="0" err="1"/>
              <a:t>kabinet</a:t>
            </a:r>
            <a:r>
              <a:rPr lang="en-US" sz="1700" dirty="0"/>
              <a:t> </a:t>
            </a:r>
            <a:r>
              <a:rPr lang="en-US" sz="1700" dirty="0" err="1"/>
              <a:t>broj</a:t>
            </a:r>
            <a:r>
              <a:rPr lang="en-US" sz="1700" dirty="0"/>
              <a:t> 61 – </a:t>
            </a:r>
            <a:r>
              <a:rPr lang="en-US" sz="1700" dirty="0" err="1"/>
              <a:t>konsultativna</a:t>
            </a:r>
            <a:r>
              <a:rPr lang="en-US" sz="1700" dirty="0"/>
              <a:t> </a:t>
            </a:r>
            <a:r>
              <a:rPr lang="en-US" sz="1700" dirty="0" err="1"/>
              <a:t>nastava</a:t>
            </a:r>
            <a:endParaRPr lang="en-US" sz="1700" dirty="0"/>
          </a:p>
          <a:p>
            <a:pPr marL="342900" indent="-228600" algn="just">
              <a:buFont typeface="Arial" panose="020B0604020202020204" pitchFamily="34" charset="0"/>
              <a:buChar char="•"/>
            </a:pPr>
            <a:r>
              <a:rPr lang="en-US" sz="1700" dirty="0"/>
              <a:t>Plan je da </a:t>
            </a:r>
            <a:r>
              <a:rPr lang="en-US" sz="1700" dirty="0" err="1"/>
              <a:t>iz</a:t>
            </a:r>
            <a:r>
              <a:rPr lang="en-US" sz="1700" dirty="0"/>
              <a:t> </a:t>
            </a:r>
            <a:r>
              <a:rPr lang="en-US" sz="1700" dirty="0" err="1"/>
              <a:t>predmeta</a:t>
            </a:r>
            <a:r>
              <a:rPr lang="en-US" sz="1700" dirty="0"/>
              <a:t> </a:t>
            </a:r>
            <a:r>
              <a:rPr lang="en-US" sz="1700" dirty="0" err="1"/>
              <a:t>imate</a:t>
            </a:r>
            <a:r>
              <a:rPr lang="en-US" sz="1700" dirty="0"/>
              <a:t> </a:t>
            </a:r>
            <a:r>
              <a:rPr lang="en-US" sz="1700" dirty="0" err="1"/>
              <a:t>dva</a:t>
            </a:r>
            <a:r>
              <a:rPr lang="en-US" sz="1700" dirty="0"/>
              <a:t> </a:t>
            </a:r>
            <a:r>
              <a:rPr lang="en-US" sz="1700" dirty="0" err="1"/>
              <a:t>kolokvijuma</a:t>
            </a:r>
            <a:r>
              <a:rPr lang="en-US" sz="1700" dirty="0"/>
              <a:t> koji </a:t>
            </a:r>
            <a:r>
              <a:rPr lang="en-US" sz="1700" dirty="0" err="1"/>
              <a:t>obuhvataju</a:t>
            </a:r>
            <a:r>
              <a:rPr lang="en-US" sz="1700" dirty="0"/>
              <a:t> </a:t>
            </a:r>
            <a:r>
              <a:rPr lang="en-US" sz="1700" dirty="0" err="1"/>
              <a:t>određeni</a:t>
            </a:r>
            <a:r>
              <a:rPr lang="en-US" sz="1700" dirty="0"/>
              <a:t> deo </a:t>
            </a:r>
            <a:r>
              <a:rPr lang="en-US" sz="1700" dirty="0" err="1"/>
              <a:t>gradiva</a:t>
            </a:r>
            <a:r>
              <a:rPr lang="en-US" sz="1700" dirty="0"/>
              <a:t>. </a:t>
            </a:r>
            <a:r>
              <a:rPr lang="en-US" sz="1700" dirty="0" err="1"/>
              <a:t>Definitivni</a:t>
            </a:r>
            <a:r>
              <a:rPr lang="en-US" sz="1700" dirty="0"/>
              <a:t> termini </a:t>
            </a:r>
            <a:r>
              <a:rPr lang="en-US" sz="1700" dirty="0" err="1"/>
              <a:t>biće</a:t>
            </a:r>
            <a:r>
              <a:rPr lang="en-US" sz="1700" dirty="0"/>
              <a:t> </a:t>
            </a:r>
            <a:r>
              <a:rPr lang="en-US" sz="1700" dirty="0" err="1"/>
              <a:t>naknadno</a:t>
            </a:r>
            <a:r>
              <a:rPr lang="en-US" sz="1700" dirty="0"/>
              <a:t> </a:t>
            </a:r>
            <a:r>
              <a:rPr lang="en-US" sz="1700" dirty="0" err="1"/>
              <a:t>usaglašeni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objavljeni</a:t>
            </a:r>
            <a:endParaRPr lang="en-US" sz="1700" dirty="0"/>
          </a:p>
          <a:p>
            <a:pPr marL="342900" indent="-228600" algn="just">
              <a:buFont typeface="Arial" panose="020B0604020202020204" pitchFamily="34" charset="0"/>
              <a:buChar char="•"/>
            </a:pPr>
            <a:r>
              <a:rPr lang="en-US" sz="1700" dirty="0"/>
              <a:t>Na </a:t>
            </a:r>
            <a:r>
              <a:rPr lang="en-US" sz="1700" dirty="0" err="1"/>
              <a:t>sajtu</a:t>
            </a:r>
            <a:r>
              <a:rPr lang="en-US" sz="1700" dirty="0"/>
              <a:t> </a:t>
            </a:r>
            <a:r>
              <a:rPr lang="en-US" sz="1700" dirty="0" err="1"/>
              <a:t>Fakulteta</a:t>
            </a:r>
            <a:r>
              <a:rPr lang="en-US" sz="1700" dirty="0"/>
              <a:t> </a:t>
            </a:r>
            <a:r>
              <a:rPr lang="en-US" sz="1700" dirty="0" err="1"/>
              <a:t>biće</a:t>
            </a:r>
            <a:r>
              <a:rPr lang="en-US" sz="1700" dirty="0"/>
              <a:t> </a:t>
            </a:r>
            <a:r>
              <a:rPr lang="en-US" sz="1700" dirty="0" err="1"/>
              <a:t>dostupna</a:t>
            </a:r>
            <a:r>
              <a:rPr lang="en-US" sz="1700" dirty="0"/>
              <a:t> </a:t>
            </a:r>
            <a:r>
              <a:rPr lang="en-US" sz="1700" dirty="0" err="1"/>
              <a:t>ispitna</a:t>
            </a:r>
            <a:r>
              <a:rPr lang="en-US" sz="1700" dirty="0"/>
              <a:t> </a:t>
            </a:r>
            <a:r>
              <a:rPr lang="en-US" sz="1700" dirty="0" err="1"/>
              <a:t>pitanja</a:t>
            </a:r>
            <a:r>
              <a:rPr lang="en-US" sz="1700" dirty="0"/>
              <a:t>, </a:t>
            </a:r>
            <a:r>
              <a:rPr lang="en-US" sz="1700" dirty="0" err="1"/>
              <a:t>koja</a:t>
            </a:r>
            <a:r>
              <a:rPr lang="en-US" sz="1700" dirty="0"/>
              <a:t> </a:t>
            </a:r>
            <a:r>
              <a:rPr lang="en-US" sz="1700" dirty="0" err="1"/>
              <a:t>su</a:t>
            </a:r>
            <a:r>
              <a:rPr lang="en-US" sz="1700" dirty="0"/>
              <a:t> </a:t>
            </a:r>
            <a:r>
              <a:rPr lang="en-US" sz="1700" dirty="0" err="1"/>
              <a:t>navedena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u </a:t>
            </a:r>
            <a:r>
              <a:rPr lang="en-US" sz="1700" dirty="0" err="1"/>
              <a:t>preporučenoj</a:t>
            </a:r>
            <a:r>
              <a:rPr lang="en-US" sz="1700" dirty="0"/>
              <a:t> </a:t>
            </a:r>
            <a:r>
              <a:rPr lang="en-US" sz="1700" dirty="0" err="1"/>
              <a:t>literaturi</a:t>
            </a:r>
            <a:endParaRPr lang="en-US" sz="1700" dirty="0"/>
          </a:p>
          <a:p>
            <a:pPr marL="342900" indent="-228600" algn="just">
              <a:buFont typeface="Arial" panose="020B0604020202020204" pitchFamily="34" charset="0"/>
              <a:buChar char="•"/>
            </a:pPr>
            <a:r>
              <a:rPr lang="en-US" sz="1700" b="1" dirty="0" err="1"/>
              <a:t>Literatura</a:t>
            </a:r>
            <a:r>
              <a:rPr lang="en-US" sz="1700" b="1" dirty="0"/>
              <a:t>: </a:t>
            </a:r>
            <a:r>
              <a:rPr lang="en-US" sz="1700" dirty="0"/>
              <a:t>Goran J. </a:t>
            </a:r>
            <a:r>
              <a:rPr lang="en-US" sz="1700" dirty="0" err="1"/>
              <a:t>Mandić</a:t>
            </a:r>
            <a:r>
              <a:rPr lang="en-US" sz="1700" dirty="0"/>
              <a:t>, </a:t>
            </a:r>
            <a:r>
              <a:rPr lang="en-US" sz="1700" dirty="0" err="1"/>
              <a:t>Petar</a:t>
            </a:r>
            <a:r>
              <a:rPr lang="en-US" sz="1700" dirty="0"/>
              <a:t> </a:t>
            </a:r>
            <a:r>
              <a:rPr lang="en-US" sz="1700" dirty="0" err="1"/>
              <a:t>Stanojević</a:t>
            </a:r>
            <a:r>
              <a:rPr lang="en-US" sz="1700" dirty="0"/>
              <a:t>: </a:t>
            </a:r>
            <a:r>
              <a:rPr lang="en-US" sz="1700" i="1" dirty="0" err="1"/>
              <a:t>Korporativna</a:t>
            </a:r>
            <a:r>
              <a:rPr lang="en-US" sz="1700" i="1" dirty="0"/>
              <a:t> </a:t>
            </a:r>
            <a:r>
              <a:rPr lang="en-US" sz="1700" i="1" dirty="0" err="1"/>
              <a:t>bezbednost</a:t>
            </a:r>
            <a:r>
              <a:rPr lang="en-US" sz="1700" dirty="0"/>
              <a:t>, </a:t>
            </a:r>
            <a:r>
              <a:rPr lang="en-US" sz="1700" dirty="0" err="1"/>
              <a:t>Fakultet</a:t>
            </a:r>
            <a:r>
              <a:rPr lang="en-US" sz="1700" dirty="0"/>
              <a:t> </a:t>
            </a:r>
            <a:r>
              <a:rPr lang="en-US" sz="1700" dirty="0" err="1"/>
              <a:t>Bezbednosti</a:t>
            </a:r>
            <a:r>
              <a:rPr lang="en-US" sz="1700" dirty="0"/>
              <a:t>, </a:t>
            </a:r>
            <a:r>
              <a:rPr lang="en-US" sz="1700" dirty="0" err="1"/>
              <a:t>Univerzitet</a:t>
            </a:r>
            <a:r>
              <a:rPr lang="en-US" sz="1700" dirty="0"/>
              <a:t> u </a:t>
            </a:r>
            <a:r>
              <a:rPr lang="en-US" sz="1700" dirty="0" err="1"/>
              <a:t>Beogradu</a:t>
            </a:r>
            <a:r>
              <a:rPr lang="en-US" sz="1700" dirty="0"/>
              <a:t>, Beograd, 2021.</a:t>
            </a:r>
          </a:p>
          <a:p>
            <a:pPr indent="-228600" algn="just"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800100" lvl="1" indent="-228600" algn="just">
              <a:buFont typeface="Arial" panose="020B0604020202020204" pitchFamily="34" charset="0"/>
              <a:buChar char="•"/>
            </a:pPr>
            <a:r>
              <a:rPr lang="en-US" sz="1700" dirty="0" err="1"/>
              <a:t>Dodatna</a:t>
            </a:r>
            <a:r>
              <a:rPr lang="en-US" sz="1700" dirty="0"/>
              <a:t> </a:t>
            </a:r>
            <a:r>
              <a:rPr lang="en-US" sz="1700" dirty="0" err="1"/>
              <a:t>literatura</a:t>
            </a:r>
            <a:r>
              <a:rPr lang="en-US" sz="1700" dirty="0"/>
              <a:t>:</a:t>
            </a:r>
          </a:p>
          <a:p>
            <a:pPr lvl="1" indent="-228600" algn="just"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1200150" lvl="2" indent="-228600" algn="just">
              <a:buFont typeface="Arial" panose="020B0604020202020204" pitchFamily="34" charset="0"/>
              <a:buChar char="•"/>
            </a:pPr>
            <a:r>
              <a:rPr lang="en-US" sz="1700" dirty="0"/>
              <a:t>Slobodan I. </a:t>
            </a:r>
            <a:r>
              <a:rPr lang="en-US" sz="1700" dirty="0" err="1"/>
              <a:t>Marković</a:t>
            </a:r>
            <a:r>
              <a:rPr lang="en-US" sz="1700" dirty="0"/>
              <a:t>: </a:t>
            </a:r>
            <a:r>
              <a:rPr lang="en-US" sz="1700" dirty="0" err="1"/>
              <a:t>Korporativna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korporacijska</a:t>
            </a:r>
            <a:r>
              <a:rPr lang="en-US" sz="1700" dirty="0"/>
              <a:t> </a:t>
            </a:r>
            <a:r>
              <a:rPr lang="en-US" sz="1700" dirty="0" err="1"/>
              <a:t>bezbednost</a:t>
            </a:r>
            <a:r>
              <a:rPr lang="en-US" sz="1700" dirty="0"/>
              <a:t>, </a:t>
            </a:r>
            <a:r>
              <a:rPr lang="en-US" sz="1700" dirty="0" err="1"/>
              <a:t>Fakultet</a:t>
            </a:r>
            <a:r>
              <a:rPr lang="en-US" sz="1700" dirty="0"/>
              <a:t> za </a:t>
            </a:r>
            <a:r>
              <a:rPr lang="en-US" sz="1700" dirty="0" err="1"/>
              <a:t>pravne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poslovne</a:t>
            </a:r>
            <a:r>
              <a:rPr lang="en-US" sz="1700" dirty="0"/>
              <a:t> </a:t>
            </a:r>
            <a:r>
              <a:rPr lang="en-US" sz="1700" dirty="0" err="1"/>
              <a:t>studije</a:t>
            </a:r>
            <a:r>
              <a:rPr lang="en-US" sz="1700" dirty="0"/>
              <a:t> Dr Lazar </a:t>
            </a:r>
            <a:r>
              <a:rPr lang="en-US" sz="1700" dirty="0" err="1"/>
              <a:t>Vrkatić</a:t>
            </a:r>
            <a:r>
              <a:rPr lang="en-US" sz="1700" dirty="0"/>
              <a:t>, Novi Sad, 2013. </a:t>
            </a:r>
          </a:p>
          <a:p>
            <a:pPr marL="1200150" lvl="2" indent="-228600" algn="just">
              <a:buFont typeface="Arial" panose="020B0604020202020204" pitchFamily="34" charset="0"/>
              <a:buChar char="•"/>
            </a:pPr>
            <a:r>
              <a:rPr lang="en-US" sz="1700" dirty="0"/>
              <a:t>Slobodan I. </a:t>
            </a:r>
            <a:r>
              <a:rPr lang="en-US" sz="1700" dirty="0" err="1"/>
              <a:t>Marković</a:t>
            </a:r>
            <a:r>
              <a:rPr lang="en-US" sz="1700" dirty="0"/>
              <a:t>: </a:t>
            </a:r>
            <a:r>
              <a:rPr lang="en-US" sz="1700" dirty="0" err="1"/>
              <a:t>Osnovi</a:t>
            </a:r>
            <a:r>
              <a:rPr lang="en-US" sz="1700" dirty="0"/>
              <a:t> </a:t>
            </a:r>
            <a:r>
              <a:rPr lang="en-US" sz="1700" dirty="0" err="1"/>
              <a:t>korporativne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industrijske</a:t>
            </a:r>
            <a:r>
              <a:rPr lang="en-US" sz="1700" dirty="0"/>
              <a:t> </a:t>
            </a:r>
            <a:r>
              <a:rPr lang="en-US" sz="1700" dirty="0" err="1"/>
              <a:t>bezbednosti</a:t>
            </a:r>
            <a:r>
              <a:rPr lang="en-US" sz="1700" dirty="0"/>
              <a:t>, </a:t>
            </a:r>
            <a:r>
              <a:rPr lang="en-US" sz="1700" dirty="0" err="1"/>
              <a:t>Fakultet</a:t>
            </a:r>
            <a:r>
              <a:rPr lang="en-US" sz="1700" dirty="0"/>
              <a:t> za </a:t>
            </a:r>
            <a:r>
              <a:rPr lang="en-US" sz="1700" dirty="0" err="1"/>
              <a:t>poslovne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pravne</a:t>
            </a:r>
            <a:r>
              <a:rPr lang="en-US" sz="1700" dirty="0"/>
              <a:t> </a:t>
            </a:r>
            <a:r>
              <a:rPr lang="en-US" sz="1700" dirty="0" err="1"/>
              <a:t>studije</a:t>
            </a:r>
            <a:r>
              <a:rPr lang="en-US" sz="1700" dirty="0"/>
              <a:t>, Novi Sad, 2007.</a:t>
            </a:r>
          </a:p>
        </p:txBody>
      </p:sp>
    </p:spTree>
    <p:extLst>
      <p:ext uri="{BB962C8B-B14F-4D97-AF65-F5344CB8AC3E}">
        <p14:creationId xmlns:p14="http://schemas.microsoft.com/office/powerpoint/2010/main" val="1108929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C25DA-3767-4A7E-B8B7-5AE90F1A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sr-Latn-RS" sz="5400">
                <a:latin typeface="Times New Roman" panose="02020603050405020304" pitchFamily="18" charset="0"/>
                <a:cs typeface="Times New Roman" panose="02020603050405020304" pitchFamily="18" charset="0"/>
              </a:rPr>
              <a:t>PLAN RADA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848DE-6CC8-4743-A7CB-54011ED70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pPr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07.02. uvodno predavanje</a:t>
            </a:r>
          </a:p>
          <a:p>
            <a:pPr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Okvirni termin prvog kolokvijuma 21. mart</a:t>
            </a:r>
          </a:p>
          <a:p>
            <a:pPr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Okvirni termin drugog kolokvijuma 16. maj</a:t>
            </a:r>
          </a:p>
          <a:p>
            <a:pPr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Seminarski rad je obavezan, teme se dodeljuju u dogovoru sa profesorom</a:t>
            </a:r>
          </a:p>
          <a:p>
            <a:pPr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sva pitanja u vezi nastave i ispitnih obaveza možete se obratiti predmetnom profesoru. </a:t>
            </a:r>
          </a:p>
          <a:p>
            <a:pPr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Privremeni kontakt:</a:t>
            </a:r>
          </a:p>
          <a:p>
            <a:pPr marL="261938" indent="0" algn="just">
              <a:buNone/>
            </a:pP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mail: 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pmiletic011@gmail.com</a:t>
            </a:r>
            <a:endParaRPr lang="sr-Latn-R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1938" indent="0" algn="just">
              <a:buNone/>
            </a:pP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Mobilni (viber) 063 10 56 123</a:t>
            </a:r>
          </a:p>
        </p:txBody>
      </p:sp>
    </p:spTree>
    <p:extLst>
      <p:ext uri="{BB962C8B-B14F-4D97-AF65-F5344CB8AC3E}">
        <p14:creationId xmlns:p14="http://schemas.microsoft.com/office/powerpoint/2010/main" val="52238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8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Triangle 1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1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8A4EC4D-1D2F-444B-BB93-44FAD2D957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sr-Latn-RS" sz="5500" dirty="0"/>
              <a:t>POJAM I ZNAČAJ KORPORATIVNE BEZBEDNOSTI</a:t>
            </a:r>
            <a:br>
              <a:rPr lang="sr-Latn-RS" sz="5500" dirty="0"/>
            </a:br>
            <a:endParaRPr lang="sr-Latn-RS" sz="5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E64A-03B7-447E-AD98-9DF3E06616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sr-Latn-RS" dirty="0"/>
              <a:t>POGLAVLJE 1</a:t>
            </a:r>
          </a:p>
          <a:p>
            <a:pPr algn="l"/>
            <a:endParaRPr lang="sr-Latn-RS" dirty="0"/>
          </a:p>
          <a:p>
            <a:pPr algn="l"/>
            <a:r>
              <a:rPr lang="sr-Latn-RS" dirty="0"/>
              <a:t>PERICA Miletić</a:t>
            </a:r>
          </a:p>
        </p:txBody>
      </p:sp>
    </p:spTree>
    <p:extLst>
      <p:ext uri="{BB962C8B-B14F-4D97-AF65-F5344CB8AC3E}">
        <p14:creationId xmlns:p14="http://schemas.microsoft.com/office/powerpoint/2010/main" val="2084995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C0E045D-F67B-4F1A-9D3A-28A21E27F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sr-Latn-RS" sz="260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KORPORATIVNA BEZBEDNOST/Problem definisanja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C0D5C-1A05-4A64-B204-7691FB8A3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pPr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Dosadašnji doprinos naučne misli</a:t>
            </a:r>
          </a:p>
          <a:p>
            <a:pPr algn="just"/>
            <a:r>
              <a:rPr lang="sr-Latn-R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Bezbednost</a:t>
            </a:r>
            <a:r>
              <a:rPr lang="sr-Latn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stanje i/ili proces i predstavlja </a:t>
            </a:r>
            <a:r>
              <a:rPr lang="sr-Latn-R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odsustvo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namerno i (ne)svesno izazvane opasnosti ili spleta slučajnih okolnosti koje mogu kao posledicu imati </a:t>
            </a:r>
            <a:r>
              <a:rPr lang="sr-Latn-R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štetni događaj 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Mandić, Stanojević: 2021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</a:p>
          <a:p>
            <a:pPr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bezbednost (društveni odnos) ≠ sigurnost (izvori opasnosti su u prirodnim pojavama)</a:t>
            </a:r>
          </a:p>
          <a:p>
            <a:pPr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sinonimi ili ne: bezbednost, zaštita, sigurnost, </a:t>
            </a:r>
            <a:r>
              <a:rPr lang="sr-Latn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(engl.), </a:t>
            </a:r>
            <a:r>
              <a:rPr lang="sr-Latn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(engl.), </a:t>
            </a:r>
            <a:r>
              <a:rPr lang="sr-Latn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(engl.), ...</a:t>
            </a:r>
          </a:p>
          <a:p>
            <a:endParaRPr lang="sr-Latn-R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620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78AB447-A4B7-44D2-A99D-2E39CCFBD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7375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E61200-3229-43D7-8758-21A42E85A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9" y="1200457"/>
            <a:ext cx="3771111" cy="4075386"/>
          </a:xfrm>
        </p:spPr>
        <p:txBody>
          <a:bodyPr anchor="ctr">
            <a:normAutofit/>
          </a:bodyPr>
          <a:lstStyle/>
          <a:p>
            <a:r>
              <a:rPr lang="sr-Latn-RS" sz="220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KORPORATIVNA BEZBEDNOST/određivanje koncepta</a:t>
            </a:r>
            <a:endParaRPr lang="sr-Latn-RS" sz="220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F06CE9D-DF08-4313-8DD2-D81E1D59F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55C105DD-77F3-4287-BFFC-B818D6A28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6173F360-EE51-4521-A25E-5869A978B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414DD3E-CFF7-4BD5-A220-D2F970E51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27190517-FE45-416F-8FE4-7DCF37655F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671D49D-B542-48F6-8659-58E9BC5CB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E481E675-7AFA-43FE-9992-A964F7BC0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55B95BBC-B6C8-4343-A351-48F84A004A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19DD17FE-BE4B-4643-B60F-5EAA77F1C7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873D554F-3F0D-4969-8C06-D24F273A45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74151414-E46C-4BF0-A630-1D31400AA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1FBE19C0-69DE-489C-9704-81240B4ED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C8E575F5-CB03-436A-BE1E-AD48502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9AE75E9D-C62E-455C-BA30-DE18FA494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CC34A54D-BBB2-4EE0-A8F9-802D52AF5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347BC20E-7862-49A8-BCE2-39521B23C9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3EF1615E-D362-4BBF-A307-4118B72F3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2EF7D2F7-E167-41F3-ADBF-F6D4B97F4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EB1CB26D-EDEF-4AD8-943C-049BD149C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8CB27CB8-B8B6-4C05-9CB1-DF62FE4E1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A78DBF5B-2276-4A2A-945F-3E81A93C1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39F802A-9DB1-48EE-ADD8-EAD7D1DAD1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765596"/>
              </p:ext>
            </p:extLst>
          </p:nvPr>
        </p:nvGraphicFramePr>
        <p:xfrm>
          <a:off x="6400800" y="1018652"/>
          <a:ext cx="5286896" cy="488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3936">
                  <a:extLst>
                    <a:ext uri="{9D8B030D-6E8A-4147-A177-3AD203B41FA5}">
                      <a16:colId xmlns:a16="http://schemas.microsoft.com/office/drawing/2014/main" val="1416896141"/>
                    </a:ext>
                  </a:extLst>
                </a:gridCol>
                <a:gridCol w="2932960">
                  <a:extLst>
                    <a:ext uri="{9D8B030D-6E8A-4147-A177-3AD203B41FA5}">
                      <a16:colId xmlns:a16="http://schemas.microsoft.com/office/drawing/2014/main" val="898669328"/>
                    </a:ext>
                  </a:extLst>
                </a:gridCol>
              </a:tblGrid>
              <a:tr h="363238">
                <a:tc>
                  <a:txBody>
                    <a:bodyPr/>
                    <a:lstStyle/>
                    <a:p>
                      <a:pPr algn="ctr"/>
                      <a:r>
                        <a:rPr lang="sr-Latn-R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PITANJE</a:t>
                      </a:r>
                    </a:p>
                  </a:txBody>
                  <a:tcPr marL="82554" marR="82554" marT="41277" marB="412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OBJAŠNJENJE</a:t>
                      </a:r>
                    </a:p>
                  </a:txBody>
                  <a:tcPr marL="82554" marR="82554" marT="41277" marB="41277"/>
                </a:tc>
                <a:extLst>
                  <a:ext uri="{0D108BD9-81ED-4DB2-BD59-A6C34878D82A}">
                    <a16:rowId xmlns:a16="http://schemas.microsoft.com/office/drawing/2014/main" val="2978541355"/>
                  </a:ext>
                </a:extLst>
              </a:tr>
              <a:tr h="610900">
                <a:tc>
                  <a:txBody>
                    <a:bodyPr/>
                    <a:lstStyle/>
                    <a:p>
                      <a:pPr algn="ctr"/>
                      <a:r>
                        <a:rPr lang="sr-Latn-R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BEZBEDNOST – ZA KOGA</a:t>
                      </a:r>
                    </a:p>
                  </a:txBody>
                  <a:tcPr marL="82554" marR="82554" marT="41277" marB="412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Šta štitimo (pojedinca, društvo, državu, ..)</a:t>
                      </a:r>
                    </a:p>
                  </a:txBody>
                  <a:tcPr marL="82554" marR="82554" marT="41277" marB="41277"/>
                </a:tc>
                <a:extLst>
                  <a:ext uri="{0D108BD9-81ED-4DB2-BD59-A6C34878D82A}">
                    <a16:rowId xmlns:a16="http://schemas.microsoft.com/office/drawing/2014/main" val="723755687"/>
                  </a:ext>
                </a:extLst>
              </a:tr>
              <a:tr h="610900">
                <a:tc>
                  <a:txBody>
                    <a:bodyPr/>
                    <a:lstStyle/>
                    <a:p>
                      <a:pPr algn="ctr"/>
                      <a:r>
                        <a:rPr lang="sr-Latn-R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BEZBEDNOST - ČEGA</a:t>
                      </a:r>
                    </a:p>
                  </a:txBody>
                  <a:tcPr marL="82554" marR="82554" marT="41277" marB="412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Koje vrednosti štitimo (ljudi, procesi, imovina, profit, ..)</a:t>
                      </a:r>
                    </a:p>
                  </a:txBody>
                  <a:tcPr marL="82554" marR="82554" marT="41277" marB="41277"/>
                </a:tc>
                <a:extLst>
                  <a:ext uri="{0D108BD9-81ED-4DB2-BD59-A6C34878D82A}">
                    <a16:rowId xmlns:a16="http://schemas.microsoft.com/office/drawing/2014/main" val="486742827"/>
                  </a:ext>
                </a:extLst>
              </a:tr>
              <a:tr h="610900">
                <a:tc>
                  <a:txBody>
                    <a:bodyPr/>
                    <a:lstStyle/>
                    <a:p>
                      <a:pPr algn="ctr"/>
                      <a:r>
                        <a:rPr lang="sr-Latn-R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KOLIKO BEZBEDNOSTI</a:t>
                      </a:r>
                    </a:p>
                  </a:txBody>
                  <a:tcPr marL="82554" marR="82554" marT="41277" marB="412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Apsolutna bezbednost je utopija</a:t>
                      </a:r>
                    </a:p>
                  </a:txBody>
                  <a:tcPr marL="82554" marR="82554" marT="41277" marB="41277"/>
                </a:tc>
                <a:extLst>
                  <a:ext uri="{0D108BD9-81ED-4DB2-BD59-A6C34878D82A}">
                    <a16:rowId xmlns:a16="http://schemas.microsoft.com/office/drawing/2014/main" val="4225541494"/>
                  </a:ext>
                </a:extLst>
              </a:tr>
              <a:tr h="610900">
                <a:tc>
                  <a:txBody>
                    <a:bodyPr/>
                    <a:lstStyle/>
                    <a:p>
                      <a:pPr algn="ctr"/>
                      <a:r>
                        <a:rPr lang="sr-Latn-R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BEZBEDNOST OD KOJIH PRETNJI</a:t>
                      </a:r>
                    </a:p>
                  </a:txBody>
                  <a:tcPr marL="82554" marR="82554" marT="41277" marB="412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Određivanje pretnji od kojih se branimo</a:t>
                      </a:r>
                    </a:p>
                  </a:txBody>
                  <a:tcPr marL="82554" marR="82554" marT="41277" marB="41277"/>
                </a:tc>
                <a:extLst>
                  <a:ext uri="{0D108BD9-81ED-4DB2-BD59-A6C34878D82A}">
                    <a16:rowId xmlns:a16="http://schemas.microsoft.com/office/drawing/2014/main" val="2217508096"/>
                  </a:ext>
                </a:extLst>
              </a:tr>
              <a:tr h="610900">
                <a:tc>
                  <a:txBody>
                    <a:bodyPr/>
                    <a:lstStyle/>
                    <a:p>
                      <a:pPr algn="ctr"/>
                      <a:r>
                        <a:rPr lang="sr-Latn-R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BEZBEDNOST KOJIM SREDSTVIMA</a:t>
                      </a:r>
                    </a:p>
                  </a:txBody>
                  <a:tcPr marL="82554" marR="82554" marT="41277" marB="412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Čime se branimo</a:t>
                      </a:r>
                    </a:p>
                  </a:txBody>
                  <a:tcPr marL="82554" marR="82554" marT="41277" marB="41277"/>
                </a:tc>
                <a:extLst>
                  <a:ext uri="{0D108BD9-81ED-4DB2-BD59-A6C34878D82A}">
                    <a16:rowId xmlns:a16="http://schemas.microsoft.com/office/drawing/2014/main" val="1149788198"/>
                  </a:ext>
                </a:extLst>
              </a:tr>
              <a:tr h="610900">
                <a:tc>
                  <a:txBody>
                    <a:bodyPr/>
                    <a:lstStyle/>
                    <a:p>
                      <a:pPr algn="ctr"/>
                      <a:r>
                        <a:rPr lang="sr-Latn-R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KOLIKA JE CENA BEZBEDNOSTI</a:t>
                      </a:r>
                    </a:p>
                  </a:txBody>
                  <a:tcPr marL="82554" marR="82554" marT="41277" marB="412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Budžetiranje</a:t>
                      </a:r>
                    </a:p>
                  </a:txBody>
                  <a:tcPr marL="82554" marR="82554" marT="41277" marB="41277"/>
                </a:tc>
                <a:extLst>
                  <a:ext uri="{0D108BD9-81ED-4DB2-BD59-A6C34878D82A}">
                    <a16:rowId xmlns:a16="http://schemas.microsoft.com/office/drawing/2014/main" val="903483373"/>
                  </a:ext>
                </a:extLst>
              </a:tr>
              <a:tr h="858562">
                <a:tc>
                  <a:txBody>
                    <a:bodyPr/>
                    <a:lstStyle/>
                    <a:p>
                      <a:pPr algn="ctr"/>
                      <a:r>
                        <a:rPr lang="sr-Latn-R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BEZBEDNOST ZA KOLIKO VREMENA</a:t>
                      </a:r>
                    </a:p>
                  </a:txBody>
                  <a:tcPr marL="82554" marR="82554" marT="41277" marB="412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Koja je vrsta ulaganja (kratkoročna, srednjoročna ili dugoročna)</a:t>
                      </a:r>
                    </a:p>
                  </a:txBody>
                  <a:tcPr marL="82554" marR="82554" marT="41277" marB="41277"/>
                </a:tc>
                <a:extLst>
                  <a:ext uri="{0D108BD9-81ED-4DB2-BD59-A6C34878D82A}">
                    <a16:rowId xmlns:a16="http://schemas.microsoft.com/office/drawing/2014/main" val="1611405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707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CF6AAE4-EC55-4596-84EF-F52BD1A5F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sr-Latn-RS" sz="220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KORPORATIVNA BEZBEDNOST/Kopenhaška škola i klasifikacija bezbednosti  </a:t>
            </a:r>
            <a:endParaRPr lang="sr-Latn-RS" sz="220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D4C3C-1A0C-47C9-B38F-421422CDD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pPr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SEKTORI (vertikalna klasifikacija)</a:t>
            </a:r>
          </a:p>
          <a:p>
            <a:pPr lvl="1"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Vojni</a:t>
            </a:r>
          </a:p>
          <a:p>
            <a:pPr lvl="1"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Politički</a:t>
            </a:r>
          </a:p>
          <a:p>
            <a:pPr lvl="1"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Ekonomski</a:t>
            </a:r>
          </a:p>
          <a:p>
            <a:pPr lvl="1"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Ekološki</a:t>
            </a:r>
          </a:p>
          <a:p>
            <a:pPr lvl="1"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lvl="1" algn="just"/>
            <a:endParaRPr lang="sr-Latn-R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1938" lvl="1" indent="-180975"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NIVOI (horizontalna klasifikacija)</a:t>
            </a:r>
          </a:p>
          <a:p>
            <a:pPr marL="719138" lvl="2" indent="-180975"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Individualni (slika stvarnosti u najmanjoj razmeri)</a:t>
            </a:r>
          </a:p>
          <a:p>
            <a:pPr marL="719138" lvl="2" indent="-180975"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Nacionalni</a:t>
            </a:r>
          </a:p>
          <a:p>
            <a:pPr marL="719138" lvl="2" indent="-180975"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Regionalni</a:t>
            </a:r>
          </a:p>
          <a:p>
            <a:pPr marL="719138" lvl="2" indent="-180975"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Globalni (slika stvarnosti u najvećoj razmeti)</a:t>
            </a:r>
          </a:p>
        </p:txBody>
      </p:sp>
    </p:spTree>
    <p:extLst>
      <p:ext uri="{BB962C8B-B14F-4D97-AF65-F5344CB8AC3E}">
        <p14:creationId xmlns:p14="http://schemas.microsoft.com/office/powerpoint/2010/main" val="1607553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CF6AAE4-EC55-4596-84EF-F52BD1A5F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sr-Latn-RS" sz="260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KORPORATIVNA BEZBEDNOST/obeležja bezbednosti (S. Marković, 2013, str. 45-49)</a:t>
            </a:r>
            <a:endParaRPr lang="sr-Latn-RS" sz="260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D4C3C-1A0C-47C9-B38F-421422CDD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pPr algn="just"/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Kao POTREBA, težnja ka predvidivosti</a:t>
            </a:r>
          </a:p>
          <a:p>
            <a:pPr algn="just"/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Kao INTERES, opstanak i društveni položaj</a:t>
            </a:r>
          </a:p>
          <a:p>
            <a:pPr algn="just"/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Kao VREDNOST, obrazac ponašanja ljudi zasnovan na želji da se dostigne stanje bez pretnji</a:t>
            </a:r>
          </a:p>
          <a:p>
            <a:pPr algn="just"/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Kao FUNKCIJA, atribut države gde ona zakonima reguliše organizaciju i funkciju bezbednosti na svojoj teritoriji i gde se ona u određenim sektorima usklađuje sa interesima i potrebama međunarodne zajednice</a:t>
            </a:r>
          </a:p>
          <a:p>
            <a:pPr algn="just"/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Kao ORGANIZACIJA, različite forme organizovanja (državna/javna, privatna)</a:t>
            </a:r>
          </a:p>
          <a:p>
            <a:pPr algn="just"/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Kao STANJE, izraz zaštićenosti nekog dobra u odnosu na pretnje</a:t>
            </a:r>
          </a:p>
          <a:p>
            <a:pPr algn="just"/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Kao OSEĆANJE, emotivno stanje pojedinca za zadovoljenje ličnih potreba i interesa u društvu</a:t>
            </a:r>
          </a:p>
        </p:txBody>
      </p:sp>
    </p:spTree>
    <p:extLst>
      <p:ext uri="{BB962C8B-B14F-4D97-AF65-F5344CB8AC3E}">
        <p14:creationId xmlns:p14="http://schemas.microsoft.com/office/powerpoint/2010/main" val="664404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7CD0A6D-13B7-4404-8B70-6EDFF37B2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sr-Latn-RS" sz="260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KORPORATIVNA BEZBEDNOST/osnovni pojmovi</a:t>
            </a:r>
            <a:endParaRPr lang="sr-Latn-RS" sz="260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6B7CF-6B16-4021-8E2D-0BE52F39B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pPr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LICA prestavljaju sve osobe koja dolaze u neposredni kontakt sa pravnim licem na bilo koji način (preko  zaposlenih, u svojstvu klijenta, dobavljača dobara ili usluga i drugo)</a:t>
            </a:r>
          </a:p>
          <a:p>
            <a:pPr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KORPORACIJA u smislu ovog predmeta podrazumeva pravna lica, organizacije javnog ili privatnog, profitnog ili neprofitnog sektora, a koje su registrovana u skladu sa pozitivnim zakonskim propisima </a:t>
            </a:r>
          </a:p>
          <a:p>
            <a:pPr algn="just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IMOVINA PRAVNOG LICA predstavlja sve ono što je pravno lice ostvarilo radom na tržištu, kao što su: zaštitni znak, poslovni podaci i informacije, sredstva rada, proizvodi, proces proizvodnje, intelektualna svojina, inovacije i drugo</a:t>
            </a:r>
          </a:p>
        </p:txBody>
      </p:sp>
    </p:spTree>
    <p:extLst>
      <p:ext uri="{BB962C8B-B14F-4D97-AF65-F5344CB8AC3E}">
        <p14:creationId xmlns:p14="http://schemas.microsoft.com/office/powerpoint/2010/main" val="3631337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1072</Words>
  <Application>Microsoft Office PowerPoint</Application>
  <PresentationFormat>Widescreen</PresentationFormat>
  <Paragraphs>124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KORPORATIVNA BEZBEDNOST</vt:lpstr>
      <vt:lpstr>KORPORATIVNA BEZBEDNOST</vt:lpstr>
      <vt:lpstr>PLAN RADA</vt:lpstr>
      <vt:lpstr>POJAM I ZNAČAJ KORPORATIVNE BEZBEDNOSTI </vt:lpstr>
      <vt:lpstr>KORPORATIVNA BEZBEDNOST/Problem definisanja</vt:lpstr>
      <vt:lpstr>KORPORATIVNA BEZBEDNOST/određivanje koncepta</vt:lpstr>
      <vt:lpstr>KORPORATIVNA BEZBEDNOST/Kopenhaška škola i klasifikacija bezbednosti  </vt:lpstr>
      <vt:lpstr>KORPORATIVNA BEZBEDNOST/obeležja bezbednosti (S. Marković, 2013, str. 45-49)</vt:lpstr>
      <vt:lpstr>KORPORATIVNA BEZBEDNOST/osnovni pojmovi</vt:lpstr>
      <vt:lpstr>KORPORATIVNA BEZBEDNOST/osnovni pojmovi</vt:lpstr>
      <vt:lpstr>KORPORATIVNA BEZBEDNOST/osnovni pojmovi</vt:lpstr>
      <vt:lpstr>KORPORATIVNA BEZBEDNOST/bezbednosni menadžment</vt:lpstr>
      <vt:lpstr>KORPORATIVNA BEZBEDNOST/osnovne funkcije bezbednosnog menadžmenta</vt:lpstr>
      <vt:lpstr>KORPORATIVNA BEZBEDNOST/bezbednosne procedure</vt:lpstr>
      <vt:lpstr>KORPORATIVNA BEZBEDNOST/hijerarhija normativnih dokumenata</vt:lpstr>
      <vt:lpstr>KORPORATIVNA BEZBEDNOST/korporativna bezbednosna kultura</vt:lpstr>
      <vt:lpstr>KORPORATIVNA BEZBEDNOST/korporativna bezbednosna kultura</vt:lpstr>
      <vt:lpstr>KORPORATIVNA BEZBEDNOST/proaktivne i reaktivne mere </vt:lpstr>
      <vt:lpstr>KORPORATIVNA BEZBEDNOST/pitanja za proveru znanja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IntellSec d.o.o.</dc:creator>
  <cp:lastModifiedBy>IntellSec d.o.o.</cp:lastModifiedBy>
  <cp:revision>12</cp:revision>
  <dcterms:created xsi:type="dcterms:W3CDTF">2022-02-06T07:30:17Z</dcterms:created>
  <dcterms:modified xsi:type="dcterms:W3CDTF">2022-02-07T00:10:01Z</dcterms:modified>
</cp:coreProperties>
</file>