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0058400" cy="7772400"/>
  <p:notesSz cx="10058400" cy="77724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622552" y="1538731"/>
            <a:ext cx="6813294" cy="939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0" i="0">
                <a:solidFill>
                  <a:srgbClr val="32329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52705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-100" dirty="0"/>
              <a:t>‹#›</a:t>
            </a:fld>
            <a:endParaRPr spc="-1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7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52705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-100" dirty="0"/>
              <a:t>‹#›</a:t>
            </a:fld>
            <a:endParaRPr spc="-1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7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52705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-100" dirty="0"/>
              <a:t>‹#›</a:t>
            </a:fld>
            <a:endParaRPr spc="-1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rgbClr val="7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52705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-100" dirty="0"/>
              <a:t>‹#›</a:t>
            </a:fld>
            <a:endParaRPr spc="-1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52705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-100" dirty="0"/>
              <a:t>‹#›</a:t>
            </a:fld>
            <a:endParaRPr spc="-1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86047" y="623454"/>
            <a:ext cx="9015152" cy="56526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58518" y="1264411"/>
            <a:ext cx="6341362" cy="574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7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539" y="2081275"/>
            <a:ext cx="8529320" cy="36360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66424" y="7043611"/>
            <a:ext cx="267334" cy="2038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pPr marL="52705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-100" dirty="0"/>
              <a:t>‹#›</a:t>
            </a:fld>
            <a:endParaRPr spc="-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4.png"/><Relationship Id="rId7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4.png"/><Relationship Id="rId4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7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7.jpg"/><Relationship Id="rId9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icesonlinebank.com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jpg"/><Relationship Id="rId3" Type="http://schemas.openxmlformats.org/officeDocument/2006/relationships/image" Target="../media/image29.jpg"/><Relationship Id="rId7" Type="http://schemas.openxmlformats.org/officeDocument/2006/relationships/image" Target="../media/image32.jpg"/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jpg"/><Relationship Id="rId5" Type="http://schemas.openxmlformats.org/officeDocument/2006/relationships/image" Target="../media/image3.jpg"/><Relationship Id="rId4" Type="http://schemas.openxmlformats.org/officeDocument/2006/relationships/image" Target="../media/image30.jpg"/><Relationship Id="rId9" Type="http://schemas.openxmlformats.org/officeDocument/2006/relationships/image" Target="../media/image3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60651" y="2611626"/>
            <a:ext cx="680974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b="1" spc="-5" dirty="0">
                <a:solidFill>
                  <a:srgbClr val="B73122"/>
                </a:solidFill>
                <a:latin typeface="Arial"/>
                <a:cs typeface="Arial"/>
              </a:rPr>
              <a:t>01. </a:t>
            </a:r>
            <a:r>
              <a:rPr sz="3200" spc="155" dirty="0">
                <a:solidFill>
                  <a:srgbClr val="B73122"/>
                </a:solidFill>
                <a:latin typeface="Arial"/>
                <a:cs typeface="Arial"/>
              </a:rPr>
              <a:t>Основи </a:t>
            </a:r>
            <a:r>
              <a:rPr sz="3200" spc="85" dirty="0">
                <a:solidFill>
                  <a:srgbClr val="B73122"/>
                </a:solidFill>
                <a:latin typeface="Arial"/>
                <a:cs typeface="Arial"/>
              </a:rPr>
              <a:t>заштите</a:t>
            </a:r>
            <a:r>
              <a:rPr sz="3200" spc="-305" dirty="0">
                <a:solidFill>
                  <a:srgbClr val="B73122"/>
                </a:solidFill>
                <a:latin typeface="Arial"/>
                <a:cs typeface="Arial"/>
              </a:rPr>
              <a:t> </a:t>
            </a:r>
            <a:r>
              <a:rPr sz="3200" spc="135" dirty="0">
                <a:solidFill>
                  <a:srgbClr val="B73122"/>
                </a:solidFill>
                <a:latin typeface="Arial"/>
                <a:cs typeface="Arial"/>
              </a:rPr>
              <a:t>информација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114800" y="3878579"/>
            <a:ext cx="1229867" cy="761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04414" y="4749676"/>
            <a:ext cx="1296785" cy="256552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743200" y="4061460"/>
            <a:ext cx="1022603" cy="175412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14800" y="3886199"/>
            <a:ext cx="1229867" cy="189433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15000" y="4200144"/>
            <a:ext cx="1219200" cy="15026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9374628" y="7014654"/>
            <a:ext cx="159385" cy="2330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254"/>
              </a:spcBef>
            </a:pPr>
            <a:fld id="{81D60167-4931-47E6-BA6A-407CBD079E47}" type="slidenum">
              <a:rPr sz="1400" spc="114" dirty="0">
                <a:latin typeface="Trebuchet MS"/>
                <a:cs typeface="Trebuchet MS"/>
              </a:rPr>
              <a:t>1</a:t>
            </a:fld>
            <a:endParaRPr sz="1400">
              <a:latin typeface="Trebuchet MS"/>
              <a:cs typeface="Trebuchet M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5227" y="1316227"/>
            <a:ext cx="81851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Основни </a:t>
            </a:r>
            <a:r>
              <a:rPr dirty="0"/>
              <a:t>безбедносни </a:t>
            </a:r>
            <a:r>
              <a:rPr spc="-5" dirty="0"/>
              <a:t>концепти </a:t>
            </a:r>
            <a:r>
              <a:rPr dirty="0"/>
              <a:t>-</a:t>
            </a:r>
            <a:r>
              <a:rPr spc="-90" dirty="0"/>
              <a:t> </a:t>
            </a:r>
            <a:r>
              <a:rPr spc="-5" dirty="0"/>
              <a:t>ЦИА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139" y="2452521"/>
            <a:ext cx="6563359" cy="20739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125" dirty="0">
                <a:solidFill>
                  <a:srgbClr val="7F0000"/>
                </a:solidFill>
                <a:latin typeface="Arial"/>
                <a:cs typeface="Arial"/>
              </a:rPr>
              <a:t>Поверљивост</a:t>
            </a:r>
            <a:r>
              <a:rPr sz="2800" spc="8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(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800" i="1" spc="-5" dirty="0">
                <a:solidFill>
                  <a:srgbClr val="7F0000"/>
                </a:solidFill>
                <a:latin typeface="Arial"/>
                <a:cs typeface="Arial"/>
              </a:rPr>
              <a:t>onfidentiality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75" dirty="0">
                <a:solidFill>
                  <a:srgbClr val="7F0000"/>
                </a:solidFill>
                <a:latin typeface="Arial"/>
                <a:cs typeface="Arial"/>
              </a:rPr>
              <a:t>Интегритет</a:t>
            </a:r>
            <a:r>
              <a:rPr sz="2800" spc="8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(</a:t>
            </a:r>
            <a:r>
              <a:rPr sz="2800" i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800" i="1" dirty="0">
                <a:solidFill>
                  <a:srgbClr val="7F0000"/>
                </a:solidFill>
                <a:latin typeface="Arial"/>
                <a:cs typeface="Arial"/>
              </a:rPr>
              <a:t>ntegrity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120" dirty="0">
                <a:solidFill>
                  <a:srgbClr val="7F0000"/>
                </a:solidFill>
                <a:latin typeface="Arial"/>
                <a:cs typeface="Arial"/>
              </a:rPr>
              <a:t>Расположивост</a:t>
            </a:r>
            <a:r>
              <a:rPr sz="2800" spc="8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(</a:t>
            </a:r>
            <a:r>
              <a:rPr sz="2800" i="1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i="1" spc="-5" dirty="0">
                <a:solidFill>
                  <a:srgbClr val="7F0000"/>
                </a:solidFill>
                <a:latin typeface="Arial"/>
                <a:cs typeface="Arial"/>
              </a:rPr>
              <a:t>vailability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i="1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800" i="1" dirty="0">
                <a:solidFill>
                  <a:srgbClr val="7F0000"/>
                </a:solidFill>
                <a:latin typeface="Arial"/>
                <a:cs typeface="Arial"/>
              </a:rPr>
              <a:t>onfidentiality, </a:t>
            </a:r>
            <a:r>
              <a:rPr sz="2800" b="1" i="1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800" i="1" dirty="0">
                <a:solidFill>
                  <a:srgbClr val="7F0000"/>
                </a:solidFill>
                <a:latin typeface="Arial"/>
                <a:cs typeface="Arial"/>
              </a:rPr>
              <a:t>ntegrity and</a:t>
            </a:r>
            <a:r>
              <a:rPr sz="2800" i="1" spc="-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i="1" spc="-5" dirty="0">
                <a:solidFill>
                  <a:srgbClr val="7F0000"/>
                </a:solidFill>
                <a:latin typeface="Arial"/>
                <a:cs typeface="Arial"/>
              </a:rPr>
              <a:t>vailability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52705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-100" dirty="0"/>
              <a:t>10</a:t>
            </a:fld>
            <a:endParaRPr spc="-100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5990" y="1171447"/>
            <a:ext cx="51060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Поверљивост </a:t>
            </a:r>
            <a:r>
              <a:rPr dirty="0"/>
              <a:t>-</a:t>
            </a:r>
            <a:r>
              <a:rPr spc="-55" dirty="0"/>
              <a:t> </a:t>
            </a:r>
            <a:r>
              <a:rPr spc="-5" dirty="0"/>
              <a:t>потреба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13307" y="2002027"/>
            <a:ext cx="34874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7F0000"/>
                </a:solidFill>
                <a:latin typeface="Arial"/>
                <a:cs typeface="Arial"/>
              </a:rPr>
              <a:t>Прислушкивање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02892" y="3177539"/>
            <a:ext cx="946403" cy="7086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55892" y="3060191"/>
            <a:ext cx="1075944" cy="8260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204704" y="3606798"/>
            <a:ext cx="5695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о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б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710428" y="5260847"/>
            <a:ext cx="871727" cy="106832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802892" y="3883914"/>
            <a:ext cx="946403" cy="9166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755892" y="3883914"/>
            <a:ext cx="1075944" cy="8404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19600" y="5181600"/>
            <a:ext cx="1040891" cy="12832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01667" y="3956304"/>
            <a:ext cx="777240" cy="929640"/>
          </a:xfrm>
          <a:custGeom>
            <a:avLst/>
            <a:gdLst/>
            <a:ahLst/>
            <a:cxnLst/>
            <a:rect l="l" t="t" r="r" b="b"/>
            <a:pathLst>
              <a:path w="777239" h="929639">
                <a:moveTo>
                  <a:pt x="748893" y="842766"/>
                </a:moveTo>
                <a:lnTo>
                  <a:pt x="743712" y="787908"/>
                </a:lnTo>
                <a:lnTo>
                  <a:pt x="737616" y="742188"/>
                </a:lnTo>
                <a:lnTo>
                  <a:pt x="719328" y="653796"/>
                </a:lnTo>
                <a:lnTo>
                  <a:pt x="707136" y="611124"/>
                </a:lnTo>
                <a:lnTo>
                  <a:pt x="693420" y="568452"/>
                </a:lnTo>
                <a:lnTo>
                  <a:pt x="679704" y="527304"/>
                </a:lnTo>
                <a:lnTo>
                  <a:pt x="646176" y="448056"/>
                </a:lnTo>
                <a:lnTo>
                  <a:pt x="606552" y="374904"/>
                </a:lnTo>
                <a:lnTo>
                  <a:pt x="583692" y="339852"/>
                </a:lnTo>
                <a:lnTo>
                  <a:pt x="560832" y="306324"/>
                </a:lnTo>
                <a:lnTo>
                  <a:pt x="536448" y="272796"/>
                </a:lnTo>
                <a:lnTo>
                  <a:pt x="510540" y="242316"/>
                </a:lnTo>
                <a:lnTo>
                  <a:pt x="484632" y="213360"/>
                </a:lnTo>
                <a:lnTo>
                  <a:pt x="457200" y="185928"/>
                </a:lnTo>
                <a:lnTo>
                  <a:pt x="428244" y="160020"/>
                </a:lnTo>
                <a:lnTo>
                  <a:pt x="397764" y="135636"/>
                </a:lnTo>
                <a:lnTo>
                  <a:pt x="367284" y="112776"/>
                </a:lnTo>
                <a:lnTo>
                  <a:pt x="303276" y="73152"/>
                </a:lnTo>
                <a:lnTo>
                  <a:pt x="234696" y="42672"/>
                </a:lnTo>
                <a:lnTo>
                  <a:pt x="164592" y="19812"/>
                </a:lnTo>
                <a:lnTo>
                  <a:pt x="91440" y="6096"/>
                </a:lnTo>
                <a:lnTo>
                  <a:pt x="71628" y="3048"/>
                </a:lnTo>
                <a:lnTo>
                  <a:pt x="53340" y="1524"/>
                </a:lnTo>
                <a:lnTo>
                  <a:pt x="33528" y="1524"/>
                </a:lnTo>
                <a:lnTo>
                  <a:pt x="15240" y="0"/>
                </a:lnTo>
                <a:lnTo>
                  <a:pt x="6096" y="0"/>
                </a:lnTo>
                <a:lnTo>
                  <a:pt x="0" y="7620"/>
                </a:lnTo>
                <a:lnTo>
                  <a:pt x="0" y="22860"/>
                </a:lnTo>
                <a:lnTo>
                  <a:pt x="6096" y="28956"/>
                </a:lnTo>
                <a:lnTo>
                  <a:pt x="33528" y="28956"/>
                </a:lnTo>
                <a:lnTo>
                  <a:pt x="70104" y="32004"/>
                </a:lnTo>
                <a:lnTo>
                  <a:pt x="123444" y="39624"/>
                </a:lnTo>
                <a:lnTo>
                  <a:pt x="225552" y="68580"/>
                </a:lnTo>
                <a:lnTo>
                  <a:pt x="289560" y="99060"/>
                </a:lnTo>
                <a:lnTo>
                  <a:pt x="352044" y="137160"/>
                </a:lnTo>
                <a:lnTo>
                  <a:pt x="409956" y="181356"/>
                </a:lnTo>
                <a:lnTo>
                  <a:pt x="464820" y="233172"/>
                </a:lnTo>
                <a:lnTo>
                  <a:pt x="490728" y="262128"/>
                </a:lnTo>
                <a:lnTo>
                  <a:pt x="560832" y="355092"/>
                </a:lnTo>
                <a:lnTo>
                  <a:pt x="582168" y="390144"/>
                </a:lnTo>
                <a:lnTo>
                  <a:pt x="601980" y="425196"/>
                </a:lnTo>
                <a:lnTo>
                  <a:pt x="620268" y="461772"/>
                </a:lnTo>
                <a:lnTo>
                  <a:pt x="637032" y="499872"/>
                </a:lnTo>
                <a:lnTo>
                  <a:pt x="652272" y="537972"/>
                </a:lnTo>
                <a:lnTo>
                  <a:pt x="667512" y="577596"/>
                </a:lnTo>
                <a:lnTo>
                  <a:pt x="679704" y="618744"/>
                </a:lnTo>
                <a:lnTo>
                  <a:pt x="701040" y="704088"/>
                </a:lnTo>
                <a:lnTo>
                  <a:pt x="708660" y="746760"/>
                </a:lnTo>
                <a:lnTo>
                  <a:pt x="714756" y="792480"/>
                </a:lnTo>
                <a:lnTo>
                  <a:pt x="719328" y="836676"/>
                </a:lnTo>
                <a:lnTo>
                  <a:pt x="719874" y="844321"/>
                </a:lnTo>
                <a:lnTo>
                  <a:pt x="748893" y="842766"/>
                </a:lnTo>
                <a:close/>
              </a:path>
              <a:path w="777239" h="929639">
                <a:moveTo>
                  <a:pt x="749808" y="902442"/>
                </a:moveTo>
                <a:lnTo>
                  <a:pt x="749808" y="865632"/>
                </a:lnTo>
                <a:lnTo>
                  <a:pt x="743712" y="871728"/>
                </a:lnTo>
                <a:lnTo>
                  <a:pt x="726948" y="871728"/>
                </a:lnTo>
                <a:lnTo>
                  <a:pt x="720852" y="865632"/>
                </a:lnTo>
                <a:lnTo>
                  <a:pt x="720852" y="858012"/>
                </a:lnTo>
                <a:lnTo>
                  <a:pt x="719874" y="844321"/>
                </a:lnTo>
                <a:lnTo>
                  <a:pt x="691896" y="845820"/>
                </a:lnTo>
                <a:lnTo>
                  <a:pt x="737616" y="929640"/>
                </a:lnTo>
                <a:lnTo>
                  <a:pt x="749808" y="902442"/>
                </a:lnTo>
                <a:close/>
              </a:path>
              <a:path w="777239" h="929639">
                <a:moveTo>
                  <a:pt x="749808" y="865632"/>
                </a:moveTo>
                <a:lnTo>
                  <a:pt x="749808" y="856488"/>
                </a:lnTo>
                <a:lnTo>
                  <a:pt x="748893" y="842766"/>
                </a:lnTo>
                <a:lnTo>
                  <a:pt x="719874" y="844321"/>
                </a:lnTo>
                <a:lnTo>
                  <a:pt x="720852" y="858012"/>
                </a:lnTo>
                <a:lnTo>
                  <a:pt x="720852" y="865632"/>
                </a:lnTo>
                <a:lnTo>
                  <a:pt x="726948" y="871728"/>
                </a:lnTo>
                <a:lnTo>
                  <a:pt x="743712" y="871728"/>
                </a:lnTo>
                <a:lnTo>
                  <a:pt x="749808" y="865632"/>
                </a:lnTo>
                <a:close/>
              </a:path>
              <a:path w="777239" h="929639">
                <a:moveTo>
                  <a:pt x="777240" y="841248"/>
                </a:moveTo>
                <a:lnTo>
                  <a:pt x="748893" y="842766"/>
                </a:lnTo>
                <a:lnTo>
                  <a:pt x="749808" y="856488"/>
                </a:lnTo>
                <a:lnTo>
                  <a:pt x="749808" y="902442"/>
                </a:lnTo>
                <a:lnTo>
                  <a:pt x="777240" y="84124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098292" y="3919728"/>
            <a:ext cx="3505200" cy="86995"/>
          </a:xfrm>
          <a:custGeom>
            <a:avLst/>
            <a:gdLst/>
            <a:ahLst/>
            <a:cxnLst/>
            <a:rect l="l" t="t" r="r" b="b"/>
            <a:pathLst>
              <a:path w="3505200" h="86995">
                <a:moveTo>
                  <a:pt x="3433572" y="57912"/>
                </a:moveTo>
                <a:lnTo>
                  <a:pt x="3433572" y="28956"/>
                </a:lnTo>
                <a:lnTo>
                  <a:pt x="0" y="28956"/>
                </a:lnTo>
                <a:lnTo>
                  <a:pt x="0" y="57912"/>
                </a:lnTo>
                <a:lnTo>
                  <a:pt x="3433572" y="57912"/>
                </a:lnTo>
                <a:close/>
              </a:path>
              <a:path w="3505200" h="86995">
                <a:moveTo>
                  <a:pt x="3505200" y="42672"/>
                </a:moveTo>
                <a:lnTo>
                  <a:pt x="3419856" y="0"/>
                </a:lnTo>
                <a:lnTo>
                  <a:pt x="3419856" y="28956"/>
                </a:lnTo>
                <a:lnTo>
                  <a:pt x="3433572" y="28956"/>
                </a:lnTo>
                <a:lnTo>
                  <a:pt x="3433572" y="79765"/>
                </a:lnTo>
                <a:lnTo>
                  <a:pt x="3505200" y="42672"/>
                </a:lnTo>
                <a:close/>
              </a:path>
              <a:path w="3505200" h="86995">
                <a:moveTo>
                  <a:pt x="3433572" y="79765"/>
                </a:moveTo>
                <a:lnTo>
                  <a:pt x="3433572" y="57912"/>
                </a:lnTo>
                <a:lnTo>
                  <a:pt x="3419856" y="57912"/>
                </a:lnTo>
                <a:lnTo>
                  <a:pt x="3419856" y="86868"/>
                </a:lnTo>
                <a:lnTo>
                  <a:pt x="3433572" y="79765"/>
                </a:lnTo>
                <a:close/>
              </a:path>
            </a:pathLst>
          </a:custGeom>
          <a:solidFill>
            <a:srgbClr val="0098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37107" y="3911598"/>
            <a:ext cx="8991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А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иса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27906" y="5816597"/>
            <a:ext cx="8515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40" dirty="0">
                <a:solidFill>
                  <a:srgbClr val="7F0000"/>
                </a:solidFill>
                <a:latin typeface="Arial"/>
                <a:cs typeface="Arial"/>
              </a:rPr>
              <a:t>Т</a:t>
            </a:r>
            <a:r>
              <a:rPr sz="2400" spc="-30" dirty="0">
                <a:solidFill>
                  <a:srgbClr val="7F0000"/>
                </a:solidFill>
                <a:latin typeface="Arial"/>
                <a:cs typeface="Arial"/>
              </a:rPr>
              <a:t>р</a:t>
            </a:r>
            <a:r>
              <a:rPr sz="2400" spc="-85" dirty="0">
                <a:solidFill>
                  <a:srgbClr val="7F0000"/>
                </a:solidFill>
                <a:latin typeface="Arial"/>
                <a:cs typeface="Arial"/>
              </a:rPr>
              <a:t>у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800588" y="6881872"/>
            <a:ext cx="1873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5" dirty="0">
                <a:latin typeface="Trebuchet MS"/>
                <a:cs typeface="Trebuchet MS"/>
              </a:rPr>
              <a:t>1</a:t>
            </a:r>
            <a:r>
              <a:rPr sz="1400" spc="-100" dirty="0">
                <a:latin typeface="Trebuchet MS"/>
                <a:cs typeface="Trebuchet MS"/>
              </a:rPr>
              <a:t>1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60038" y="1070863"/>
            <a:ext cx="43376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55" dirty="0">
                <a:solidFill>
                  <a:srgbClr val="FF0000"/>
                </a:solidFill>
                <a:latin typeface="Courier New"/>
                <a:cs typeface="Courier New"/>
              </a:rPr>
              <a:t>Ц</a:t>
            </a:r>
            <a:r>
              <a:rPr spc="155" dirty="0"/>
              <a:t>ИА </a:t>
            </a:r>
            <a:r>
              <a:rPr dirty="0"/>
              <a:t>-</a:t>
            </a:r>
            <a:r>
              <a:rPr spc="-225" dirty="0"/>
              <a:t> </a:t>
            </a:r>
            <a:r>
              <a:rPr spc="-5" dirty="0"/>
              <a:t>Поверљивост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4539" y="1843531"/>
            <a:ext cx="8217534" cy="4233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i="1" dirty="0">
                <a:solidFill>
                  <a:srgbClr val="7F0000"/>
                </a:solidFill>
                <a:latin typeface="Arial"/>
                <a:cs typeface="Arial"/>
              </a:rPr>
              <a:t>C</a:t>
            </a:r>
            <a:r>
              <a:rPr sz="2800" i="1" dirty="0">
                <a:solidFill>
                  <a:srgbClr val="7F0000"/>
                </a:solidFill>
                <a:latin typeface="Arial"/>
                <a:cs typeface="Arial"/>
              </a:rPr>
              <a:t>onfidentiality</a:t>
            </a:r>
            <a:r>
              <a:rPr sz="2800" i="1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(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sz="2800" b="1" spc="-5" dirty="0">
                <a:solidFill>
                  <a:srgbClr val="7F0000"/>
                </a:solidFill>
                <a:latin typeface="Arial"/>
                <a:cs typeface="Arial"/>
              </a:rPr>
              <a:t>IA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95" dirty="0">
                <a:solidFill>
                  <a:srgbClr val="7F0000"/>
                </a:solidFill>
                <a:latin typeface="Arial"/>
                <a:cs typeface="Arial"/>
              </a:rPr>
              <a:t>Циљ </a:t>
            </a:r>
            <a:r>
              <a:rPr sz="2800" spc="114" dirty="0">
                <a:solidFill>
                  <a:srgbClr val="7F0000"/>
                </a:solidFill>
                <a:latin typeface="Arial"/>
                <a:cs typeface="Arial"/>
              </a:rPr>
              <a:t>сервиса </a:t>
            </a:r>
            <a:r>
              <a:rPr sz="2800" spc="65" dirty="0">
                <a:solidFill>
                  <a:srgbClr val="7F0000"/>
                </a:solidFill>
                <a:latin typeface="Arial"/>
                <a:cs typeface="Arial"/>
              </a:rPr>
              <a:t>заштите</a:t>
            </a:r>
            <a:r>
              <a:rPr sz="2800" spc="-1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135" dirty="0">
                <a:solidFill>
                  <a:srgbClr val="7F0000"/>
                </a:solidFill>
                <a:latin typeface="Arial"/>
                <a:cs typeface="Arial"/>
              </a:rPr>
              <a:t>поверљивости:</a:t>
            </a:r>
            <a:endParaRPr sz="2800">
              <a:latin typeface="Arial"/>
              <a:cs typeface="Arial"/>
            </a:endParaRPr>
          </a:p>
          <a:p>
            <a:pPr marL="756285" marR="234950" lvl="1" indent="-756920">
              <a:lnSpc>
                <a:spcPts val="2590"/>
              </a:lnSpc>
              <a:spcBef>
                <a:spcPts val="15"/>
              </a:spcBef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Обезбедити 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неауторизована</a:t>
            </a:r>
            <a:r>
              <a:rPr sz="2400" spc="-5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(неовлашћена)</a:t>
            </a:r>
            <a:endParaRPr sz="2400">
              <a:latin typeface="Arial"/>
              <a:cs typeface="Arial"/>
            </a:endParaRPr>
          </a:p>
          <a:p>
            <a:pPr marR="275590" algn="ctr">
              <a:lnSpc>
                <a:spcPts val="2590"/>
              </a:lnSpc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страна не дође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до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поверљивих</a:t>
            </a:r>
            <a:r>
              <a:rPr sz="2400" spc="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информација</a:t>
            </a:r>
            <a:endParaRPr sz="2400">
              <a:latin typeface="Arial"/>
              <a:cs typeface="Arial"/>
            </a:endParaRPr>
          </a:p>
          <a:p>
            <a:pPr marL="756285" marR="5080" lvl="1" indent="-287020">
              <a:lnSpc>
                <a:spcPct val="8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Дефинише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до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које мере нека информација треба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 буде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доступна, односно недоступна неовлашћеним  корисницима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ts val="3345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80" dirty="0">
                <a:solidFill>
                  <a:srgbClr val="7F0000"/>
                </a:solidFill>
                <a:latin typeface="Arial"/>
                <a:cs typeface="Arial"/>
              </a:rPr>
              <a:t>Пример:</a:t>
            </a:r>
            <a:endParaRPr sz="2800">
              <a:latin typeface="Arial"/>
              <a:cs typeface="Arial"/>
            </a:endParaRPr>
          </a:p>
          <a:p>
            <a:pPr marL="756285" marR="505459" lvl="1" indent="-287020">
              <a:lnSpc>
                <a:spcPct val="80000"/>
              </a:lnSpc>
              <a:spcBef>
                <a:spcPts val="59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Алиса (АOB) мора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спречи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Труди дође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до 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података о Бобовом рачуну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(стање,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трансакције,  уплате,....)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Ово је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пре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свега Бобов</a:t>
            </a:r>
            <a:r>
              <a:rPr sz="24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интерес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06555" y="7034272"/>
            <a:ext cx="21462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5" dirty="0">
                <a:latin typeface="Trebuchet MS"/>
                <a:cs typeface="Trebuchet MS"/>
              </a:rPr>
              <a:t>1</a:t>
            </a:r>
            <a:r>
              <a:rPr sz="1400" spc="114" dirty="0">
                <a:latin typeface="Trebuchet MS"/>
                <a:cs typeface="Trebuchet MS"/>
              </a:rPr>
              <a:t>2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7262" y="1072387"/>
            <a:ext cx="45618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Интегритет </a:t>
            </a:r>
            <a:r>
              <a:rPr dirty="0"/>
              <a:t>-</a:t>
            </a:r>
            <a:r>
              <a:rPr spc="-60" dirty="0"/>
              <a:t> </a:t>
            </a:r>
            <a:r>
              <a:rPr spc="-5" dirty="0"/>
              <a:t>потреба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1930399"/>
            <a:ext cx="24504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Модификација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28800" y="2872739"/>
            <a:ext cx="946403" cy="10134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81800" y="2755391"/>
            <a:ext cx="1077467" cy="11308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232137" y="3301998"/>
            <a:ext cx="5695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о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б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39" y="3606798"/>
            <a:ext cx="8991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А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иса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974336" y="3538728"/>
            <a:ext cx="1501140" cy="347980"/>
          </a:xfrm>
          <a:custGeom>
            <a:avLst/>
            <a:gdLst/>
            <a:ahLst/>
            <a:cxnLst/>
            <a:rect l="l" t="t" r="r" b="b"/>
            <a:pathLst>
              <a:path w="1501139" h="347979">
                <a:moveTo>
                  <a:pt x="1443228" y="51816"/>
                </a:moveTo>
                <a:lnTo>
                  <a:pt x="1443228" y="35052"/>
                </a:lnTo>
                <a:lnTo>
                  <a:pt x="1437132" y="28956"/>
                </a:lnTo>
                <a:lnTo>
                  <a:pt x="6096" y="28956"/>
                </a:lnTo>
                <a:lnTo>
                  <a:pt x="0" y="35052"/>
                </a:lnTo>
                <a:lnTo>
                  <a:pt x="0" y="347471"/>
                </a:lnTo>
                <a:lnTo>
                  <a:pt x="13716" y="347471"/>
                </a:lnTo>
                <a:lnTo>
                  <a:pt x="13716" y="57912"/>
                </a:lnTo>
                <a:lnTo>
                  <a:pt x="28956" y="42672"/>
                </a:lnTo>
                <a:lnTo>
                  <a:pt x="28956" y="57912"/>
                </a:lnTo>
                <a:lnTo>
                  <a:pt x="1437132" y="57912"/>
                </a:lnTo>
                <a:lnTo>
                  <a:pt x="1443228" y="51816"/>
                </a:lnTo>
                <a:close/>
              </a:path>
              <a:path w="1501139" h="347979">
                <a:moveTo>
                  <a:pt x="28956" y="57912"/>
                </a:moveTo>
                <a:lnTo>
                  <a:pt x="28956" y="42672"/>
                </a:lnTo>
                <a:lnTo>
                  <a:pt x="13716" y="57912"/>
                </a:lnTo>
                <a:lnTo>
                  <a:pt x="28956" y="57912"/>
                </a:lnTo>
                <a:close/>
              </a:path>
              <a:path w="1501139" h="347979">
                <a:moveTo>
                  <a:pt x="28956" y="347471"/>
                </a:moveTo>
                <a:lnTo>
                  <a:pt x="28956" y="57912"/>
                </a:lnTo>
                <a:lnTo>
                  <a:pt x="13716" y="57912"/>
                </a:lnTo>
                <a:lnTo>
                  <a:pt x="13716" y="347471"/>
                </a:lnTo>
                <a:lnTo>
                  <a:pt x="28956" y="347471"/>
                </a:lnTo>
                <a:close/>
              </a:path>
              <a:path w="1501139" h="347979">
                <a:moveTo>
                  <a:pt x="1501140" y="42672"/>
                </a:moveTo>
                <a:lnTo>
                  <a:pt x="1414272" y="0"/>
                </a:lnTo>
                <a:lnTo>
                  <a:pt x="1414272" y="28956"/>
                </a:lnTo>
                <a:lnTo>
                  <a:pt x="1437132" y="28956"/>
                </a:lnTo>
                <a:lnTo>
                  <a:pt x="1443228" y="35052"/>
                </a:lnTo>
                <a:lnTo>
                  <a:pt x="1443228" y="72136"/>
                </a:lnTo>
                <a:lnTo>
                  <a:pt x="1501140" y="42672"/>
                </a:lnTo>
                <a:close/>
              </a:path>
              <a:path w="1501139" h="347979">
                <a:moveTo>
                  <a:pt x="1443228" y="72136"/>
                </a:moveTo>
                <a:lnTo>
                  <a:pt x="1443228" y="51816"/>
                </a:lnTo>
                <a:lnTo>
                  <a:pt x="1437132" y="57912"/>
                </a:lnTo>
                <a:lnTo>
                  <a:pt x="1414272" y="57912"/>
                </a:lnTo>
                <a:lnTo>
                  <a:pt x="1414272" y="86868"/>
                </a:lnTo>
                <a:lnTo>
                  <a:pt x="1443228" y="7213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34284" y="3567684"/>
            <a:ext cx="1798320" cy="318770"/>
          </a:xfrm>
          <a:custGeom>
            <a:avLst/>
            <a:gdLst/>
            <a:ahLst/>
            <a:cxnLst/>
            <a:rect l="l" t="t" r="r" b="b"/>
            <a:pathLst>
              <a:path w="1798320" h="318770">
                <a:moveTo>
                  <a:pt x="1798320" y="318515"/>
                </a:moveTo>
                <a:lnTo>
                  <a:pt x="1798320" y="6096"/>
                </a:lnTo>
                <a:lnTo>
                  <a:pt x="1792224" y="0"/>
                </a:lnTo>
                <a:lnTo>
                  <a:pt x="6096" y="0"/>
                </a:lnTo>
                <a:lnTo>
                  <a:pt x="0" y="6096"/>
                </a:lnTo>
                <a:lnTo>
                  <a:pt x="0" y="22860"/>
                </a:lnTo>
                <a:lnTo>
                  <a:pt x="6096" y="28956"/>
                </a:lnTo>
                <a:lnTo>
                  <a:pt x="1769364" y="28956"/>
                </a:lnTo>
                <a:lnTo>
                  <a:pt x="1769364" y="13716"/>
                </a:lnTo>
                <a:lnTo>
                  <a:pt x="1784604" y="28956"/>
                </a:lnTo>
                <a:lnTo>
                  <a:pt x="1784604" y="318515"/>
                </a:lnTo>
                <a:lnTo>
                  <a:pt x="1798320" y="318515"/>
                </a:lnTo>
                <a:close/>
              </a:path>
              <a:path w="1798320" h="318770">
                <a:moveTo>
                  <a:pt x="1784604" y="28956"/>
                </a:moveTo>
                <a:lnTo>
                  <a:pt x="1769364" y="13716"/>
                </a:lnTo>
                <a:lnTo>
                  <a:pt x="1769364" y="28956"/>
                </a:lnTo>
                <a:lnTo>
                  <a:pt x="1784604" y="28956"/>
                </a:lnTo>
                <a:close/>
              </a:path>
              <a:path w="1798320" h="318770">
                <a:moveTo>
                  <a:pt x="1784604" y="318515"/>
                </a:moveTo>
                <a:lnTo>
                  <a:pt x="1784604" y="28956"/>
                </a:lnTo>
                <a:lnTo>
                  <a:pt x="1769364" y="28956"/>
                </a:lnTo>
                <a:lnTo>
                  <a:pt x="1769364" y="318515"/>
                </a:lnTo>
                <a:lnTo>
                  <a:pt x="1784604" y="318515"/>
                </a:lnTo>
                <a:close/>
              </a:path>
            </a:pathLst>
          </a:custGeom>
          <a:solidFill>
            <a:srgbClr val="3232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910072" y="5004816"/>
            <a:ext cx="283845" cy="104139"/>
          </a:xfrm>
          <a:custGeom>
            <a:avLst/>
            <a:gdLst/>
            <a:ahLst/>
            <a:cxnLst/>
            <a:rect l="l" t="t" r="r" b="b"/>
            <a:pathLst>
              <a:path w="283845" h="104139">
                <a:moveTo>
                  <a:pt x="283464" y="9144"/>
                </a:moveTo>
                <a:lnTo>
                  <a:pt x="283464" y="3048"/>
                </a:lnTo>
                <a:lnTo>
                  <a:pt x="263652" y="0"/>
                </a:lnTo>
                <a:lnTo>
                  <a:pt x="254508" y="1524"/>
                </a:lnTo>
                <a:lnTo>
                  <a:pt x="249936" y="10668"/>
                </a:lnTo>
                <a:lnTo>
                  <a:pt x="248412" y="21336"/>
                </a:lnTo>
                <a:lnTo>
                  <a:pt x="245364" y="30480"/>
                </a:lnTo>
                <a:lnTo>
                  <a:pt x="233172" y="33528"/>
                </a:lnTo>
                <a:lnTo>
                  <a:pt x="222504" y="33528"/>
                </a:lnTo>
                <a:lnTo>
                  <a:pt x="219456" y="47244"/>
                </a:lnTo>
                <a:lnTo>
                  <a:pt x="207264" y="38100"/>
                </a:lnTo>
                <a:lnTo>
                  <a:pt x="169164" y="27432"/>
                </a:lnTo>
                <a:lnTo>
                  <a:pt x="129540" y="18288"/>
                </a:lnTo>
                <a:lnTo>
                  <a:pt x="94488" y="16764"/>
                </a:lnTo>
                <a:lnTo>
                  <a:pt x="64008" y="21336"/>
                </a:lnTo>
                <a:lnTo>
                  <a:pt x="38100" y="27432"/>
                </a:lnTo>
                <a:lnTo>
                  <a:pt x="15240" y="35052"/>
                </a:lnTo>
                <a:lnTo>
                  <a:pt x="1524" y="62484"/>
                </a:lnTo>
                <a:lnTo>
                  <a:pt x="0" y="73152"/>
                </a:lnTo>
                <a:lnTo>
                  <a:pt x="3048" y="83820"/>
                </a:lnTo>
                <a:lnTo>
                  <a:pt x="12192" y="92964"/>
                </a:lnTo>
                <a:lnTo>
                  <a:pt x="24384" y="94488"/>
                </a:lnTo>
                <a:lnTo>
                  <a:pt x="54864" y="93162"/>
                </a:lnTo>
                <a:lnTo>
                  <a:pt x="54864" y="50292"/>
                </a:lnTo>
                <a:lnTo>
                  <a:pt x="76200" y="41148"/>
                </a:lnTo>
                <a:lnTo>
                  <a:pt x="102108" y="39624"/>
                </a:lnTo>
                <a:lnTo>
                  <a:pt x="135636" y="44196"/>
                </a:lnTo>
                <a:lnTo>
                  <a:pt x="161544" y="54864"/>
                </a:lnTo>
                <a:lnTo>
                  <a:pt x="175260" y="62484"/>
                </a:lnTo>
                <a:lnTo>
                  <a:pt x="175260" y="96621"/>
                </a:lnTo>
                <a:lnTo>
                  <a:pt x="188976" y="102108"/>
                </a:lnTo>
                <a:lnTo>
                  <a:pt x="217932" y="103632"/>
                </a:lnTo>
                <a:lnTo>
                  <a:pt x="225552" y="99277"/>
                </a:lnTo>
                <a:lnTo>
                  <a:pt x="225552" y="51816"/>
                </a:lnTo>
                <a:lnTo>
                  <a:pt x="227076" y="39624"/>
                </a:lnTo>
                <a:lnTo>
                  <a:pt x="237744" y="38100"/>
                </a:lnTo>
                <a:lnTo>
                  <a:pt x="249936" y="35052"/>
                </a:lnTo>
                <a:lnTo>
                  <a:pt x="252984" y="18288"/>
                </a:lnTo>
                <a:lnTo>
                  <a:pt x="262128" y="6096"/>
                </a:lnTo>
                <a:lnTo>
                  <a:pt x="283464" y="9144"/>
                </a:lnTo>
                <a:close/>
              </a:path>
              <a:path w="283845" h="104139">
                <a:moveTo>
                  <a:pt x="67056" y="83820"/>
                </a:moveTo>
                <a:lnTo>
                  <a:pt x="64008" y="67056"/>
                </a:lnTo>
                <a:lnTo>
                  <a:pt x="54864" y="57912"/>
                </a:lnTo>
                <a:lnTo>
                  <a:pt x="54864" y="93162"/>
                </a:lnTo>
                <a:lnTo>
                  <a:pt x="59436" y="92964"/>
                </a:lnTo>
                <a:lnTo>
                  <a:pt x="67056" y="83820"/>
                </a:lnTo>
                <a:close/>
              </a:path>
              <a:path w="283845" h="104139">
                <a:moveTo>
                  <a:pt x="175260" y="96621"/>
                </a:moveTo>
                <a:lnTo>
                  <a:pt x="175260" y="62484"/>
                </a:lnTo>
                <a:lnTo>
                  <a:pt x="173736" y="70104"/>
                </a:lnTo>
                <a:lnTo>
                  <a:pt x="172212" y="80772"/>
                </a:lnTo>
                <a:lnTo>
                  <a:pt x="173736" y="96012"/>
                </a:lnTo>
                <a:lnTo>
                  <a:pt x="175260" y="96621"/>
                </a:lnTo>
                <a:close/>
              </a:path>
              <a:path w="283845" h="104139">
                <a:moveTo>
                  <a:pt x="242316" y="79248"/>
                </a:moveTo>
                <a:lnTo>
                  <a:pt x="236220" y="60960"/>
                </a:lnTo>
                <a:lnTo>
                  <a:pt x="225552" y="51816"/>
                </a:lnTo>
                <a:lnTo>
                  <a:pt x="225552" y="99277"/>
                </a:lnTo>
                <a:lnTo>
                  <a:pt x="239268" y="91440"/>
                </a:lnTo>
                <a:lnTo>
                  <a:pt x="242316" y="792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701284" y="4948428"/>
            <a:ext cx="865632" cy="12146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849356" y="6726425"/>
            <a:ext cx="21462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5" dirty="0">
                <a:latin typeface="Trebuchet MS"/>
                <a:cs typeface="Trebuchet MS"/>
              </a:rPr>
              <a:t>1</a:t>
            </a:r>
            <a:r>
              <a:rPr sz="1400" spc="114" dirty="0">
                <a:latin typeface="Trebuchet MS"/>
                <a:cs typeface="Trebuchet MS"/>
              </a:rPr>
              <a:t>3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828800" y="3883914"/>
            <a:ext cx="946403" cy="6118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781800" y="3883914"/>
            <a:ext cx="1077467" cy="5356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447032" y="4876800"/>
            <a:ext cx="1039367" cy="12832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050538" y="5283197"/>
            <a:ext cx="8515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40" dirty="0">
                <a:solidFill>
                  <a:srgbClr val="7F0000"/>
                </a:solidFill>
                <a:latin typeface="Arial"/>
                <a:cs typeface="Arial"/>
              </a:rPr>
              <a:t>Т</a:t>
            </a:r>
            <a:r>
              <a:rPr sz="2400" spc="-30" dirty="0">
                <a:solidFill>
                  <a:srgbClr val="7F0000"/>
                </a:solidFill>
                <a:latin typeface="Arial"/>
                <a:cs typeface="Arial"/>
              </a:rPr>
              <a:t>р</a:t>
            </a:r>
            <a:r>
              <a:rPr sz="2400" spc="-85" dirty="0">
                <a:solidFill>
                  <a:srgbClr val="7F0000"/>
                </a:solidFill>
                <a:latin typeface="Arial"/>
                <a:cs typeface="Arial"/>
              </a:rPr>
              <a:t>у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988814" y="3886199"/>
            <a:ext cx="0" cy="725805"/>
          </a:xfrm>
          <a:custGeom>
            <a:avLst/>
            <a:gdLst/>
            <a:ahLst/>
            <a:cxnLst/>
            <a:rect l="l" t="t" r="r" b="b"/>
            <a:pathLst>
              <a:path h="725804">
                <a:moveTo>
                  <a:pt x="0" y="0"/>
                </a:moveTo>
                <a:lnTo>
                  <a:pt x="0" y="725424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776216" y="3886199"/>
            <a:ext cx="85725" cy="711835"/>
          </a:xfrm>
          <a:custGeom>
            <a:avLst/>
            <a:gdLst/>
            <a:ahLst/>
            <a:cxnLst/>
            <a:rect l="l" t="t" r="r" b="b"/>
            <a:pathLst>
              <a:path w="85725" h="711835">
                <a:moveTo>
                  <a:pt x="85344" y="626364"/>
                </a:moveTo>
                <a:lnTo>
                  <a:pt x="0" y="626364"/>
                </a:lnTo>
                <a:lnTo>
                  <a:pt x="27432" y="681228"/>
                </a:lnTo>
                <a:lnTo>
                  <a:pt x="27432" y="647700"/>
                </a:lnTo>
                <a:lnTo>
                  <a:pt x="35052" y="655320"/>
                </a:lnTo>
                <a:lnTo>
                  <a:pt x="50292" y="655320"/>
                </a:lnTo>
                <a:lnTo>
                  <a:pt x="56388" y="647700"/>
                </a:lnTo>
                <a:lnTo>
                  <a:pt x="56388" y="684276"/>
                </a:lnTo>
                <a:lnTo>
                  <a:pt x="85344" y="626364"/>
                </a:lnTo>
                <a:close/>
              </a:path>
              <a:path w="85725" h="711835">
                <a:moveTo>
                  <a:pt x="56388" y="626364"/>
                </a:moveTo>
                <a:lnTo>
                  <a:pt x="56388" y="0"/>
                </a:lnTo>
                <a:lnTo>
                  <a:pt x="27432" y="0"/>
                </a:lnTo>
                <a:lnTo>
                  <a:pt x="27432" y="626364"/>
                </a:lnTo>
                <a:lnTo>
                  <a:pt x="56388" y="626364"/>
                </a:lnTo>
                <a:close/>
              </a:path>
              <a:path w="85725" h="711835">
                <a:moveTo>
                  <a:pt x="56388" y="684276"/>
                </a:moveTo>
                <a:lnTo>
                  <a:pt x="56388" y="647700"/>
                </a:lnTo>
                <a:lnTo>
                  <a:pt x="50292" y="655320"/>
                </a:lnTo>
                <a:lnTo>
                  <a:pt x="35052" y="655320"/>
                </a:lnTo>
                <a:lnTo>
                  <a:pt x="27432" y="647700"/>
                </a:lnTo>
                <a:lnTo>
                  <a:pt x="27432" y="681228"/>
                </a:lnTo>
                <a:lnTo>
                  <a:pt x="42672" y="711708"/>
                </a:lnTo>
                <a:lnTo>
                  <a:pt x="56388" y="684276"/>
                </a:lnTo>
                <a:close/>
              </a:path>
            </a:pathLst>
          </a:custGeom>
          <a:solidFill>
            <a:srgbClr val="3232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29786" y="1095247"/>
            <a:ext cx="37966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140" dirty="0"/>
              <a:t>Ц</a:t>
            </a:r>
            <a:r>
              <a:rPr spc="140" dirty="0">
                <a:solidFill>
                  <a:srgbClr val="FF0000"/>
                </a:solidFill>
                <a:latin typeface="Courier New"/>
                <a:cs typeface="Courier New"/>
              </a:rPr>
              <a:t>И</a:t>
            </a:r>
            <a:r>
              <a:rPr spc="140" dirty="0"/>
              <a:t>А </a:t>
            </a:r>
            <a:r>
              <a:rPr dirty="0"/>
              <a:t>-</a:t>
            </a:r>
            <a:r>
              <a:rPr spc="-229" dirty="0"/>
              <a:t> </a:t>
            </a:r>
            <a:r>
              <a:rPr spc="-5" dirty="0"/>
              <a:t>Интегритет</a:t>
            </a:r>
          </a:p>
        </p:txBody>
      </p:sp>
      <p:sp>
        <p:nvSpPr>
          <p:cNvPr id="3" name="object 3"/>
          <p:cNvSpPr/>
          <p:nvPr/>
        </p:nvSpPr>
        <p:spPr>
          <a:xfrm>
            <a:off x="8304414" y="4749676"/>
            <a:ext cx="1296785" cy="25655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39" y="1843531"/>
            <a:ext cx="8584565" cy="50380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i="1" dirty="0">
                <a:solidFill>
                  <a:srgbClr val="7F0000"/>
                </a:solidFill>
                <a:latin typeface="Arial"/>
                <a:cs typeface="Arial"/>
              </a:rPr>
              <a:t>I</a:t>
            </a:r>
            <a:r>
              <a:rPr sz="2800" i="1" dirty="0">
                <a:solidFill>
                  <a:srgbClr val="7F0000"/>
                </a:solidFill>
                <a:latin typeface="Arial"/>
                <a:cs typeface="Arial"/>
              </a:rPr>
              <a:t>ntegrity</a:t>
            </a:r>
            <a:r>
              <a:rPr sz="2800" i="1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(C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A)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95" dirty="0">
                <a:solidFill>
                  <a:srgbClr val="7F0000"/>
                </a:solidFill>
                <a:latin typeface="Arial"/>
                <a:cs typeface="Arial"/>
              </a:rPr>
              <a:t>Циљ </a:t>
            </a:r>
            <a:r>
              <a:rPr sz="2800" spc="114" dirty="0">
                <a:solidFill>
                  <a:srgbClr val="7F0000"/>
                </a:solidFill>
                <a:latin typeface="Arial"/>
                <a:cs typeface="Arial"/>
              </a:rPr>
              <a:t>сервиса </a:t>
            </a:r>
            <a:r>
              <a:rPr sz="2800" spc="65" dirty="0">
                <a:solidFill>
                  <a:srgbClr val="7F0000"/>
                </a:solidFill>
                <a:latin typeface="Arial"/>
                <a:cs typeface="Arial"/>
              </a:rPr>
              <a:t>заштите </a:t>
            </a:r>
            <a:r>
              <a:rPr sz="2800" spc="85" dirty="0">
                <a:solidFill>
                  <a:srgbClr val="7F0000"/>
                </a:solidFill>
                <a:latin typeface="Arial"/>
                <a:cs typeface="Arial"/>
              </a:rPr>
              <a:t>интегритета</a:t>
            </a:r>
            <a:r>
              <a:rPr sz="2800" spc="-16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756285" marR="316230" lvl="1" indent="-287020">
              <a:lnSpc>
                <a:spcPct val="79200"/>
              </a:lnSpc>
              <a:spcBef>
                <a:spcPts val="640"/>
              </a:spcBef>
              <a:buChar char="–"/>
              <a:tabLst>
                <a:tab pos="756920" algn="l"/>
                <a:tab pos="2587625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Интегритет	</a:t>
            </a:r>
            <a:r>
              <a:rPr sz="2400" spc="1100" dirty="0">
                <a:solidFill>
                  <a:srgbClr val="7F0000"/>
                </a:solidFill>
                <a:latin typeface="Courier New"/>
                <a:cs typeface="Courier New"/>
              </a:rPr>
              <a:t>#</a:t>
            </a:r>
            <a:r>
              <a:rPr sz="2400" spc="-790" dirty="0">
                <a:solidFill>
                  <a:srgbClr val="7F0000"/>
                </a:solidFill>
                <a:latin typeface="Courier New"/>
                <a:cs typeface="Courier New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превенција неауторизоване промене  садржаја (измена, брисање, уништавање,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...)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Односи се на подаке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који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се</a:t>
            </a:r>
            <a:r>
              <a:rPr sz="2400" spc="-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преносе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Интегритет може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бити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нарушен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случају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напада</a:t>
            </a:r>
            <a:endParaRPr sz="2400">
              <a:latin typeface="Arial"/>
              <a:cs typeface="Arial"/>
            </a:endParaRPr>
          </a:p>
          <a:p>
            <a:pPr marL="1155700" lvl="2" indent="-229235">
              <a:lnSpc>
                <a:spcPct val="100000"/>
              </a:lnSpc>
              <a:buChar char="•"/>
              <a:tabLst>
                <a:tab pos="115570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неовлашћених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корисника</a:t>
            </a:r>
            <a:r>
              <a:rPr sz="24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или</a:t>
            </a:r>
            <a:endParaRPr sz="2400">
              <a:latin typeface="Arial"/>
              <a:cs typeface="Arial"/>
            </a:endParaRPr>
          </a:p>
          <a:p>
            <a:pPr marL="1155065" marR="5080" lvl="2" indent="-228600">
              <a:lnSpc>
                <a:spcPct val="80000"/>
              </a:lnSpc>
              <a:spcBef>
                <a:spcPts val="575"/>
              </a:spcBef>
              <a:buChar char="•"/>
              <a:tabLst>
                <a:tab pos="115570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овлашћених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корисника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који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злоупотребљавају своја  овлашћења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ts val="3345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80" dirty="0">
                <a:solidFill>
                  <a:srgbClr val="7F0000"/>
                </a:solidFill>
                <a:latin typeface="Arial"/>
                <a:cs typeface="Arial"/>
              </a:rPr>
              <a:t>Пример:</a:t>
            </a:r>
            <a:endParaRPr sz="2800">
              <a:latin typeface="Arial"/>
              <a:cs typeface="Arial"/>
            </a:endParaRPr>
          </a:p>
          <a:p>
            <a:pPr marL="756285" marR="1059180" lvl="1" indent="-287020">
              <a:lnSpc>
                <a:spcPct val="800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Труди не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сме да има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могућност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мења</a:t>
            </a:r>
            <a:r>
              <a:rPr sz="2400" spc="-9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стање 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Бобовог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рачуна</a:t>
            </a:r>
            <a:endParaRPr sz="2400">
              <a:latin typeface="Arial"/>
              <a:cs typeface="Arial"/>
            </a:endParaRPr>
          </a:p>
          <a:p>
            <a:pPr marL="756285" marR="121920" lvl="1" indent="-287020">
              <a:lnSpc>
                <a:spcPct val="8000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Боб не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сме да има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могућност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непрописан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начин 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мења стање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свог</a:t>
            </a:r>
            <a:r>
              <a:rPr sz="2400" spc="-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рачуна.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06555" y="7034272"/>
            <a:ext cx="21462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5" dirty="0">
                <a:latin typeface="Trebuchet MS"/>
                <a:cs typeface="Trebuchet MS"/>
              </a:rPr>
              <a:t>1</a:t>
            </a:r>
            <a:r>
              <a:rPr sz="1400" spc="114" dirty="0">
                <a:latin typeface="Trebuchet MS"/>
                <a:cs typeface="Trebuchet MS"/>
              </a:rPr>
              <a:t>4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1587" y="1072387"/>
            <a:ext cx="54730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Расположивост </a:t>
            </a:r>
            <a:r>
              <a:rPr dirty="0"/>
              <a:t>-</a:t>
            </a:r>
            <a:r>
              <a:rPr spc="-55" dirty="0"/>
              <a:t> </a:t>
            </a:r>
            <a:r>
              <a:rPr spc="-5" dirty="0"/>
              <a:t>потреба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2006599"/>
            <a:ext cx="33813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Прекид</a:t>
            </a:r>
            <a:r>
              <a:rPr sz="2400" spc="-5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комуникације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28800" y="2872739"/>
            <a:ext cx="946403" cy="10134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781800" y="2755391"/>
            <a:ext cx="1077467" cy="11308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232137" y="3301998"/>
            <a:ext cx="5695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о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б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39" y="3606798"/>
            <a:ext cx="8991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А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иса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953761" y="3525011"/>
            <a:ext cx="0" cy="361315"/>
          </a:xfrm>
          <a:custGeom>
            <a:avLst/>
            <a:gdLst/>
            <a:ahLst/>
            <a:cxnLst/>
            <a:rect l="l" t="t" r="r" b="b"/>
            <a:pathLst>
              <a:path h="361314">
                <a:moveTo>
                  <a:pt x="0" y="0"/>
                </a:moveTo>
                <a:lnTo>
                  <a:pt x="0" y="361187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048000" y="3744467"/>
            <a:ext cx="1899285" cy="85725"/>
          </a:xfrm>
          <a:custGeom>
            <a:avLst/>
            <a:gdLst/>
            <a:ahLst/>
            <a:cxnLst/>
            <a:rect l="l" t="t" r="r" b="b"/>
            <a:pathLst>
              <a:path w="1899285" h="85725">
                <a:moveTo>
                  <a:pt x="1827276" y="56388"/>
                </a:moveTo>
                <a:lnTo>
                  <a:pt x="1827276" y="27432"/>
                </a:lnTo>
                <a:lnTo>
                  <a:pt x="0" y="27432"/>
                </a:lnTo>
                <a:lnTo>
                  <a:pt x="0" y="56388"/>
                </a:lnTo>
                <a:lnTo>
                  <a:pt x="1827276" y="56388"/>
                </a:lnTo>
                <a:close/>
              </a:path>
              <a:path w="1899285" h="85725">
                <a:moveTo>
                  <a:pt x="1898904" y="42672"/>
                </a:moveTo>
                <a:lnTo>
                  <a:pt x="1813560" y="0"/>
                </a:lnTo>
                <a:lnTo>
                  <a:pt x="1813560" y="27432"/>
                </a:lnTo>
                <a:lnTo>
                  <a:pt x="1827276" y="27432"/>
                </a:lnTo>
                <a:lnTo>
                  <a:pt x="1827276" y="78486"/>
                </a:lnTo>
                <a:lnTo>
                  <a:pt x="1898904" y="42672"/>
                </a:lnTo>
                <a:close/>
              </a:path>
              <a:path w="1899285" h="85725">
                <a:moveTo>
                  <a:pt x="1827276" y="78486"/>
                </a:moveTo>
                <a:lnTo>
                  <a:pt x="1827276" y="56388"/>
                </a:lnTo>
                <a:lnTo>
                  <a:pt x="1813560" y="56388"/>
                </a:lnTo>
                <a:lnTo>
                  <a:pt x="1813560" y="85344"/>
                </a:lnTo>
                <a:lnTo>
                  <a:pt x="1827276" y="78486"/>
                </a:lnTo>
                <a:close/>
              </a:path>
            </a:pathLst>
          </a:custGeom>
          <a:solidFill>
            <a:srgbClr val="3232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737860" y="5675376"/>
            <a:ext cx="520065" cy="660400"/>
          </a:xfrm>
          <a:custGeom>
            <a:avLst/>
            <a:gdLst/>
            <a:ahLst/>
            <a:cxnLst/>
            <a:rect l="l" t="t" r="r" b="b"/>
            <a:pathLst>
              <a:path w="520064" h="660400">
                <a:moveTo>
                  <a:pt x="176784" y="171831"/>
                </a:moveTo>
                <a:lnTo>
                  <a:pt x="176784" y="141732"/>
                </a:lnTo>
                <a:lnTo>
                  <a:pt x="137160" y="161544"/>
                </a:lnTo>
                <a:lnTo>
                  <a:pt x="102108" y="185928"/>
                </a:lnTo>
                <a:lnTo>
                  <a:pt x="74676" y="214884"/>
                </a:lnTo>
                <a:lnTo>
                  <a:pt x="39624" y="251460"/>
                </a:lnTo>
                <a:lnTo>
                  <a:pt x="15240" y="292608"/>
                </a:lnTo>
                <a:lnTo>
                  <a:pt x="3048" y="341376"/>
                </a:lnTo>
                <a:lnTo>
                  <a:pt x="0" y="381000"/>
                </a:lnTo>
                <a:lnTo>
                  <a:pt x="0" y="438912"/>
                </a:lnTo>
                <a:lnTo>
                  <a:pt x="13716" y="498348"/>
                </a:lnTo>
                <a:lnTo>
                  <a:pt x="24384" y="514350"/>
                </a:lnTo>
                <a:lnTo>
                  <a:pt x="24384" y="391668"/>
                </a:lnTo>
                <a:lnTo>
                  <a:pt x="25908" y="347472"/>
                </a:lnTo>
                <a:lnTo>
                  <a:pt x="48768" y="272796"/>
                </a:lnTo>
                <a:lnTo>
                  <a:pt x="76200" y="240792"/>
                </a:lnTo>
                <a:lnTo>
                  <a:pt x="106680" y="211836"/>
                </a:lnTo>
                <a:lnTo>
                  <a:pt x="170688" y="175260"/>
                </a:lnTo>
                <a:lnTo>
                  <a:pt x="176784" y="171831"/>
                </a:lnTo>
                <a:close/>
              </a:path>
              <a:path w="520064" h="660400">
                <a:moveTo>
                  <a:pt x="495300" y="525647"/>
                </a:moveTo>
                <a:lnTo>
                  <a:pt x="495300" y="448056"/>
                </a:lnTo>
                <a:lnTo>
                  <a:pt x="484632" y="484632"/>
                </a:lnTo>
                <a:lnTo>
                  <a:pt x="473964" y="519684"/>
                </a:lnTo>
                <a:lnTo>
                  <a:pt x="449580" y="553212"/>
                </a:lnTo>
                <a:lnTo>
                  <a:pt x="428244" y="580644"/>
                </a:lnTo>
                <a:lnTo>
                  <a:pt x="405384" y="603504"/>
                </a:lnTo>
                <a:lnTo>
                  <a:pt x="374904" y="618744"/>
                </a:lnTo>
                <a:lnTo>
                  <a:pt x="348996" y="633984"/>
                </a:lnTo>
                <a:lnTo>
                  <a:pt x="323088" y="638556"/>
                </a:lnTo>
                <a:lnTo>
                  <a:pt x="281940" y="635508"/>
                </a:lnTo>
                <a:lnTo>
                  <a:pt x="231648" y="629412"/>
                </a:lnTo>
                <a:lnTo>
                  <a:pt x="181356" y="611124"/>
                </a:lnTo>
                <a:lnTo>
                  <a:pt x="141732" y="589788"/>
                </a:lnTo>
                <a:lnTo>
                  <a:pt x="105156" y="565404"/>
                </a:lnTo>
                <a:lnTo>
                  <a:pt x="74676" y="537972"/>
                </a:lnTo>
                <a:lnTo>
                  <a:pt x="33528" y="483108"/>
                </a:lnTo>
                <a:lnTo>
                  <a:pt x="25908" y="443484"/>
                </a:lnTo>
                <a:lnTo>
                  <a:pt x="24384" y="391668"/>
                </a:lnTo>
                <a:lnTo>
                  <a:pt x="24384" y="514350"/>
                </a:lnTo>
                <a:lnTo>
                  <a:pt x="76200" y="569976"/>
                </a:lnTo>
                <a:lnTo>
                  <a:pt x="126492" y="611124"/>
                </a:lnTo>
                <a:lnTo>
                  <a:pt x="185928" y="638556"/>
                </a:lnTo>
                <a:lnTo>
                  <a:pt x="257556" y="655320"/>
                </a:lnTo>
                <a:lnTo>
                  <a:pt x="327660" y="659892"/>
                </a:lnTo>
                <a:lnTo>
                  <a:pt x="367284" y="653796"/>
                </a:lnTo>
                <a:lnTo>
                  <a:pt x="402336" y="633984"/>
                </a:lnTo>
                <a:lnTo>
                  <a:pt x="443484" y="600456"/>
                </a:lnTo>
                <a:lnTo>
                  <a:pt x="464820" y="565404"/>
                </a:lnTo>
                <a:lnTo>
                  <a:pt x="495300" y="525647"/>
                </a:lnTo>
                <a:close/>
              </a:path>
              <a:path w="520064" h="660400">
                <a:moveTo>
                  <a:pt x="298704" y="225552"/>
                </a:moveTo>
                <a:lnTo>
                  <a:pt x="291084" y="0"/>
                </a:lnTo>
                <a:lnTo>
                  <a:pt x="260604" y="4572"/>
                </a:lnTo>
                <a:lnTo>
                  <a:pt x="202692" y="19812"/>
                </a:lnTo>
                <a:lnTo>
                  <a:pt x="166116" y="38100"/>
                </a:lnTo>
                <a:lnTo>
                  <a:pt x="155448" y="65532"/>
                </a:lnTo>
                <a:lnTo>
                  <a:pt x="175260" y="124968"/>
                </a:lnTo>
                <a:lnTo>
                  <a:pt x="176784" y="141732"/>
                </a:lnTo>
                <a:lnTo>
                  <a:pt x="176784" y="171831"/>
                </a:lnTo>
                <a:lnTo>
                  <a:pt x="190500" y="164115"/>
                </a:lnTo>
                <a:lnTo>
                  <a:pt x="190500" y="60960"/>
                </a:lnTo>
                <a:lnTo>
                  <a:pt x="207264" y="50292"/>
                </a:lnTo>
                <a:lnTo>
                  <a:pt x="231648" y="35052"/>
                </a:lnTo>
                <a:lnTo>
                  <a:pt x="260604" y="28956"/>
                </a:lnTo>
                <a:lnTo>
                  <a:pt x="272796" y="28956"/>
                </a:lnTo>
                <a:lnTo>
                  <a:pt x="275844" y="79248"/>
                </a:lnTo>
                <a:lnTo>
                  <a:pt x="275844" y="214884"/>
                </a:lnTo>
                <a:lnTo>
                  <a:pt x="298704" y="225552"/>
                </a:lnTo>
                <a:close/>
              </a:path>
              <a:path w="520064" h="660400">
                <a:moveTo>
                  <a:pt x="216408" y="156972"/>
                </a:moveTo>
                <a:lnTo>
                  <a:pt x="216408" y="149352"/>
                </a:lnTo>
                <a:lnTo>
                  <a:pt x="190500" y="73152"/>
                </a:lnTo>
                <a:lnTo>
                  <a:pt x="190500" y="164115"/>
                </a:lnTo>
                <a:lnTo>
                  <a:pt x="195072" y="161544"/>
                </a:lnTo>
                <a:lnTo>
                  <a:pt x="216408" y="156972"/>
                </a:lnTo>
                <a:close/>
              </a:path>
              <a:path w="520064" h="660400">
                <a:moveTo>
                  <a:pt x="275844" y="214884"/>
                </a:moveTo>
                <a:lnTo>
                  <a:pt x="275844" y="79248"/>
                </a:lnTo>
                <a:lnTo>
                  <a:pt x="268224" y="149352"/>
                </a:lnTo>
                <a:lnTo>
                  <a:pt x="257556" y="196596"/>
                </a:lnTo>
                <a:lnTo>
                  <a:pt x="275844" y="214884"/>
                </a:lnTo>
                <a:close/>
              </a:path>
              <a:path w="520064" h="660400">
                <a:moveTo>
                  <a:pt x="519684" y="426720"/>
                </a:moveTo>
                <a:lnTo>
                  <a:pt x="515112" y="376428"/>
                </a:lnTo>
                <a:lnTo>
                  <a:pt x="499872" y="327660"/>
                </a:lnTo>
                <a:lnTo>
                  <a:pt x="475488" y="277368"/>
                </a:lnTo>
                <a:lnTo>
                  <a:pt x="438912" y="230124"/>
                </a:lnTo>
                <a:lnTo>
                  <a:pt x="408432" y="199644"/>
                </a:lnTo>
                <a:lnTo>
                  <a:pt x="329184" y="166116"/>
                </a:lnTo>
                <a:lnTo>
                  <a:pt x="297180" y="160020"/>
                </a:lnTo>
                <a:lnTo>
                  <a:pt x="297180" y="179832"/>
                </a:lnTo>
                <a:lnTo>
                  <a:pt x="332232" y="190500"/>
                </a:lnTo>
                <a:lnTo>
                  <a:pt x="362712" y="196596"/>
                </a:lnTo>
                <a:lnTo>
                  <a:pt x="390144" y="211836"/>
                </a:lnTo>
                <a:lnTo>
                  <a:pt x="420624" y="242316"/>
                </a:lnTo>
                <a:lnTo>
                  <a:pt x="443484" y="275844"/>
                </a:lnTo>
                <a:lnTo>
                  <a:pt x="458724" y="297180"/>
                </a:lnTo>
                <a:lnTo>
                  <a:pt x="475488" y="327660"/>
                </a:lnTo>
                <a:lnTo>
                  <a:pt x="489204" y="371856"/>
                </a:lnTo>
                <a:lnTo>
                  <a:pt x="495300" y="411480"/>
                </a:lnTo>
                <a:lnTo>
                  <a:pt x="495300" y="525647"/>
                </a:lnTo>
                <a:lnTo>
                  <a:pt x="499872" y="519684"/>
                </a:lnTo>
                <a:lnTo>
                  <a:pt x="510540" y="477012"/>
                </a:lnTo>
                <a:lnTo>
                  <a:pt x="519684" y="42672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899404" y="5513832"/>
            <a:ext cx="82550" cy="198120"/>
          </a:xfrm>
          <a:custGeom>
            <a:avLst/>
            <a:gdLst/>
            <a:ahLst/>
            <a:cxnLst/>
            <a:rect l="l" t="t" r="r" b="b"/>
            <a:pathLst>
              <a:path w="82550" h="198120">
                <a:moveTo>
                  <a:pt x="82296" y="184404"/>
                </a:moveTo>
                <a:lnTo>
                  <a:pt x="74676" y="167640"/>
                </a:lnTo>
                <a:lnTo>
                  <a:pt x="74676" y="138684"/>
                </a:lnTo>
                <a:lnTo>
                  <a:pt x="67056" y="92964"/>
                </a:lnTo>
                <a:lnTo>
                  <a:pt x="50292" y="67056"/>
                </a:lnTo>
                <a:lnTo>
                  <a:pt x="25908" y="15240"/>
                </a:lnTo>
                <a:lnTo>
                  <a:pt x="16764" y="0"/>
                </a:lnTo>
                <a:lnTo>
                  <a:pt x="0" y="10668"/>
                </a:lnTo>
                <a:lnTo>
                  <a:pt x="0" y="22860"/>
                </a:lnTo>
                <a:lnTo>
                  <a:pt x="10668" y="42672"/>
                </a:lnTo>
                <a:lnTo>
                  <a:pt x="28956" y="83820"/>
                </a:lnTo>
                <a:lnTo>
                  <a:pt x="44196" y="112776"/>
                </a:lnTo>
                <a:lnTo>
                  <a:pt x="51816" y="187452"/>
                </a:lnTo>
                <a:lnTo>
                  <a:pt x="67056" y="198120"/>
                </a:lnTo>
                <a:lnTo>
                  <a:pt x="82296" y="18440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971032" y="5518404"/>
            <a:ext cx="90170" cy="45720"/>
          </a:xfrm>
          <a:custGeom>
            <a:avLst/>
            <a:gdLst/>
            <a:ahLst/>
            <a:cxnLst/>
            <a:rect l="l" t="t" r="r" b="b"/>
            <a:pathLst>
              <a:path w="90170" h="45720">
                <a:moveTo>
                  <a:pt x="89916" y="41148"/>
                </a:moveTo>
                <a:lnTo>
                  <a:pt x="83820" y="30480"/>
                </a:lnTo>
                <a:lnTo>
                  <a:pt x="54864" y="12192"/>
                </a:lnTo>
                <a:lnTo>
                  <a:pt x="24384" y="0"/>
                </a:lnTo>
                <a:lnTo>
                  <a:pt x="7620" y="0"/>
                </a:lnTo>
                <a:lnTo>
                  <a:pt x="0" y="9144"/>
                </a:lnTo>
                <a:lnTo>
                  <a:pt x="4572" y="24384"/>
                </a:lnTo>
                <a:lnTo>
                  <a:pt x="33528" y="35052"/>
                </a:lnTo>
                <a:lnTo>
                  <a:pt x="74676" y="45720"/>
                </a:lnTo>
                <a:lnTo>
                  <a:pt x="89916" y="4114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49696" y="5382768"/>
            <a:ext cx="64008" cy="822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885688" y="5346192"/>
            <a:ext cx="32384" cy="91440"/>
          </a:xfrm>
          <a:custGeom>
            <a:avLst/>
            <a:gdLst/>
            <a:ahLst/>
            <a:cxnLst/>
            <a:rect l="l" t="t" r="r" b="b"/>
            <a:pathLst>
              <a:path w="32385" h="91439">
                <a:moveTo>
                  <a:pt x="32004" y="80772"/>
                </a:moveTo>
                <a:lnTo>
                  <a:pt x="27432" y="57912"/>
                </a:lnTo>
                <a:lnTo>
                  <a:pt x="19812" y="27432"/>
                </a:lnTo>
                <a:lnTo>
                  <a:pt x="4572" y="0"/>
                </a:lnTo>
                <a:lnTo>
                  <a:pt x="0" y="30480"/>
                </a:lnTo>
                <a:lnTo>
                  <a:pt x="0" y="62484"/>
                </a:lnTo>
                <a:lnTo>
                  <a:pt x="7620" y="82296"/>
                </a:lnTo>
                <a:lnTo>
                  <a:pt x="12192" y="91440"/>
                </a:lnTo>
                <a:lnTo>
                  <a:pt x="24384" y="91440"/>
                </a:lnTo>
                <a:lnTo>
                  <a:pt x="32004" y="8077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766816" y="5422392"/>
            <a:ext cx="90170" cy="44450"/>
          </a:xfrm>
          <a:custGeom>
            <a:avLst/>
            <a:gdLst/>
            <a:ahLst/>
            <a:cxnLst/>
            <a:rect l="l" t="t" r="r" b="b"/>
            <a:pathLst>
              <a:path w="90170" h="44450">
                <a:moveTo>
                  <a:pt x="89916" y="24384"/>
                </a:moveTo>
                <a:lnTo>
                  <a:pt x="74676" y="13716"/>
                </a:lnTo>
                <a:lnTo>
                  <a:pt x="42672" y="4572"/>
                </a:lnTo>
                <a:lnTo>
                  <a:pt x="0" y="0"/>
                </a:lnTo>
                <a:lnTo>
                  <a:pt x="50292" y="38100"/>
                </a:lnTo>
                <a:lnTo>
                  <a:pt x="74676" y="44196"/>
                </a:lnTo>
                <a:lnTo>
                  <a:pt x="85344" y="39624"/>
                </a:lnTo>
                <a:lnTo>
                  <a:pt x="89916" y="2438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756148" y="5498592"/>
            <a:ext cx="100965" cy="70485"/>
          </a:xfrm>
          <a:custGeom>
            <a:avLst/>
            <a:gdLst/>
            <a:ahLst/>
            <a:cxnLst/>
            <a:rect l="l" t="t" r="r" b="b"/>
            <a:pathLst>
              <a:path w="100964" h="70485">
                <a:moveTo>
                  <a:pt x="100584" y="15240"/>
                </a:moveTo>
                <a:lnTo>
                  <a:pt x="97536" y="0"/>
                </a:lnTo>
                <a:lnTo>
                  <a:pt x="85344" y="0"/>
                </a:lnTo>
                <a:lnTo>
                  <a:pt x="57912" y="9144"/>
                </a:lnTo>
                <a:lnTo>
                  <a:pt x="25908" y="28956"/>
                </a:lnTo>
                <a:lnTo>
                  <a:pt x="6096" y="50292"/>
                </a:lnTo>
                <a:lnTo>
                  <a:pt x="0" y="70104"/>
                </a:lnTo>
                <a:lnTo>
                  <a:pt x="7620" y="64008"/>
                </a:lnTo>
                <a:lnTo>
                  <a:pt x="27432" y="45720"/>
                </a:lnTo>
                <a:lnTo>
                  <a:pt x="50292" y="30480"/>
                </a:lnTo>
                <a:lnTo>
                  <a:pt x="70104" y="30480"/>
                </a:lnTo>
                <a:lnTo>
                  <a:pt x="92964" y="25908"/>
                </a:lnTo>
                <a:lnTo>
                  <a:pt x="100584" y="1524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65876" y="5559552"/>
            <a:ext cx="26034" cy="50800"/>
          </a:xfrm>
          <a:custGeom>
            <a:avLst/>
            <a:gdLst/>
            <a:ahLst/>
            <a:cxnLst/>
            <a:rect l="l" t="t" r="r" b="b"/>
            <a:pathLst>
              <a:path w="26035" h="50800">
                <a:moveTo>
                  <a:pt x="25908" y="9144"/>
                </a:moveTo>
                <a:lnTo>
                  <a:pt x="13716" y="0"/>
                </a:lnTo>
                <a:lnTo>
                  <a:pt x="0" y="9144"/>
                </a:lnTo>
                <a:lnTo>
                  <a:pt x="0" y="28956"/>
                </a:lnTo>
                <a:lnTo>
                  <a:pt x="12192" y="50292"/>
                </a:lnTo>
                <a:lnTo>
                  <a:pt x="19812" y="30480"/>
                </a:lnTo>
                <a:lnTo>
                  <a:pt x="25908" y="914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347460" y="5486400"/>
            <a:ext cx="247015" cy="408940"/>
          </a:xfrm>
          <a:custGeom>
            <a:avLst/>
            <a:gdLst/>
            <a:ahLst/>
            <a:cxnLst/>
            <a:rect l="l" t="t" r="r" b="b"/>
            <a:pathLst>
              <a:path w="247015" h="408939">
                <a:moveTo>
                  <a:pt x="246888" y="24384"/>
                </a:moveTo>
                <a:lnTo>
                  <a:pt x="246888" y="1524"/>
                </a:lnTo>
                <a:lnTo>
                  <a:pt x="216408" y="0"/>
                </a:lnTo>
                <a:lnTo>
                  <a:pt x="192024" y="9144"/>
                </a:lnTo>
                <a:lnTo>
                  <a:pt x="156972" y="35052"/>
                </a:lnTo>
                <a:lnTo>
                  <a:pt x="131064" y="60960"/>
                </a:lnTo>
                <a:lnTo>
                  <a:pt x="121920" y="74676"/>
                </a:lnTo>
                <a:lnTo>
                  <a:pt x="91440" y="96012"/>
                </a:lnTo>
                <a:lnTo>
                  <a:pt x="44196" y="115824"/>
                </a:lnTo>
                <a:lnTo>
                  <a:pt x="6096" y="128016"/>
                </a:lnTo>
                <a:lnTo>
                  <a:pt x="0" y="146304"/>
                </a:lnTo>
                <a:lnTo>
                  <a:pt x="9144" y="176784"/>
                </a:lnTo>
                <a:lnTo>
                  <a:pt x="27432" y="197510"/>
                </a:lnTo>
                <a:lnTo>
                  <a:pt x="27432" y="155448"/>
                </a:lnTo>
                <a:lnTo>
                  <a:pt x="36576" y="140208"/>
                </a:lnTo>
                <a:lnTo>
                  <a:pt x="65532" y="131064"/>
                </a:lnTo>
                <a:lnTo>
                  <a:pt x="132588" y="92964"/>
                </a:lnTo>
                <a:lnTo>
                  <a:pt x="204216" y="60960"/>
                </a:lnTo>
                <a:lnTo>
                  <a:pt x="231648" y="45720"/>
                </a:lnTo>
                <a:lnTo>
                  <a:pt x="246888" y="24384"/>
                </a:lnTo>
                <a:close/>
              </a:path>
              <a:path w="247015" h="408939">
                <a:moveTo>
                  <a:pt x="204216" y="309372"/>
                </a:moveTo>
                <a:lnTo>
                  <a:pt x="163068" y="278892"/>
                </a:lnTo>
                <a:lnTo>
                  <a:pt x="121920" y="246888"/>
                </a:lnTo>
                <a:lnTo>
                  <a:pt x="96012" y="228600"/>
                </a:lnTo>
                <a:lnTo>
                  <a:pt x="36576" y="170688"/>
                </a:lnTo>
                <a:lnTo>
                  <a:pt x="27432" y="155448"/>
                </a:lnTo>
                <a:lnTo>
                  <a:pt x="27432" y="197510"/>
                </a:lnTo>
                <a:lnTo>
                  <a:pt x="32004" y="202692"/>
                </a:lnTo>
                <a:lnTo>
                  <a:pt x="54864" y="224028"/>
                </a:lnTo>
                <a:lnTo>
                  <a:pt x="132588" y="274320"/>
                </a:lnTo>
                <a:lnTo>
                  <a:pt x="150876" y="294132"/>
                </a:lnTo>
                <a:lnTo>
                  <a:pt x="150876" y="329184"/>
                </a:lnTo>
                <a:lnTo>
                  <a:pt x="170688" y="329184"/>
                </a:lnTo>
                <a:lnTo>
                  <a:pt x="201168" y="324612"/>
                </a:lnTo>
                <a:lnTo>
                  <a:pt x="204216" y="309372"/>
                </a:lnTo>
                <a:close/>
              </a:path>
              <a:path w="247015" h="408939">
                <a:moveTo>
                  <a:pt x="150876" y="329184"/>
                </a:moveTo>
                <a:lnTo>
                  <a:pt x="150876" y="294132"/>
                </a:lnTo>
                <a:lnTo>
                  <a:pt x="147828" y="304800"/>
                </a:lnTo>
                <a:lnTo>
                  <a:pt x="111252" y="313944"/>
                </a:lnTo>
                <a:lnTo>
                  <a:pt x="76200" y="333756"/>
                </a:lnTo>
                <a:lnTo>
                  <a:pt x="59436" y="358140"/>
                </a:lnTo>
                <a:lnTo>
                  <a:pt x="56388" y="390144"/>
                </a:lnTo>
                <a:lnTo>
                  <a:pt x="74676" y="408432"/>
                </a:lnTo>
                <a:lnTo>
                  <a:pt x="86868" y="403860"/>
                </a:lnTo>
                <a:lnTo>
                  <a:pt x="86868" y="384048"/>
                </a:lnTo>
                <a:lnTo>
                  <a:pt x="97536" y="344424"/>
                </a:lnTo>
                <a:lnTo>
                  <a:pt x="126492" y="329184"/>
                </a:lnTo>
                <a:lnTo>
                  <a:pt x="150876" y="32918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68440" y="5468112"/>
            <a:ext cx="172720" cy="391795"/>
          </a:xfrm>
          <a:custGeom>
            <a:avLst/>
            <a:gdLst/>
            <a:ahLst/>
            <a:cxnLst/>
            <a:rect l="l" t="t" r="r" b="b"/>
            <a:pathLst>
              <a:path w="172720" h="391795">
                <a:moveTo>
                  <a:pt x="172212" y="236220"/>
                </a:moveTo>
                <a:lnTo>
                  <a:pt x="172212" y="164592"/>
                </a:lnTo>
                <a:lnTo>
                  <a:pt x="163068" y="111252"/>
                </a:lnTo>
                <a:lnTo>
                  <a:pt x="147828" y="57912"/>
                </a:lnTo>
                <a:lnTo>
                  <a:pt x="128016" y="18288"/>
                </a:lnTo>
                <a:lnTo>
                  <a:pt x="96012" y="0"/>
                </a:lnTo>
                <a:lnTo>
                  <a:pt x="70104" y="0"/>
                </a:lnTo>
                <a:lnTo>
                  <a:pt x="51816" y="4572"/>
                </a:lnTo>
                <a:lnTo>
                  <a:pt x="36576" y="28956"/>
                </a:lnTo>
                <a:lnTo>
                  <a:pt x="19812" y="126492"/>
                </a:lnTo>
                <a:lnTo>
                  <a:pt x="4572" y="199644"/>
                </a:lnTo>
                <a:lnTo>
                  <a:pt x="0" y="269748"/>
                </a:lnTo>
                <a:lnTo>
                  <a:pt x="6096" y="327660"/>
                </a:lnTo>
                <a:lnTo>
                  <a:pt x="32004" y="376428"/>
                </a:lnTo>
                <a:lnTo>
                  <a:pt x="56388" y="391668"/>
                </a:lnTo>
                <a:lnTo>
                  <a:pt x="89916" y="385572"/>
                </a:lnTo>
                <a:lnTo>
                  <a:pt x="126492" y="362712"/>
                </a:lnTo>
                <a:lnTo>
                  <a:pt x="153924" y="315468"/>
                </a:lnTo>
                <a:lnTo>
                  <a:pt x="172212" y="23622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615684" y="5807964"/>
            <a:ext cx="100965" cy="512445"/>
          </a:xfrm>
          <a:custGeom>
            <a:avLst/>
            <a:gdLst/>
            <a:ahLst/>
            <a:cxnLst/>
            <a:rect l="l" t="t" r="r" b="b"/>
            <a:pathLst>
              <a:path w="100965" h="512445">
                <a:moveTo>
                  <a:pt x="79248" y="459486"/>
                </a:moveTo>
                <a:lnTo>
                  <a:pt x="79248" y="434340"/>
                </a:lnTo>
                <a:lnTo>
                  <a:pt x="70104" y="445008"/>
                </a:lnTo>
                <a:lnTo>
                  <a:pt x="45720" y="455676"/>
                </a:lnTo>
                <a:lnTo>
                  <a:pt x="9144" y="470916"/>
                </a:lnTo>
                <a:lnTo>
                  <a:pt x="0" y="489204"/>
                </a:lnTo>
                <a:lnTo>
                  <a:pt x="4572" y="512064"/>
                </a:lnTo>
                <a:lnTo>
                  <a:pt x="33528" y="504444"/>
                </a:lnTo>
                <a:lnTo>
                  <a:pt x="45720" y="484632"/>
                </a:lnTo>
                <a:lnTo>
                  <a:pt x="70104" y="461772"/>
                </a:lnTo>
                <a:lnTo>
                  <a:pt x="79248" y="459486"/>
                </a:lnTo>
                <a:close/>
              </a:path>
              <a:path w="100965" h="512445">
                <a:moveTo>
                  <a:pt x="100584" y="181356"/>
                </a:moveTo>
                <a:lnTo>
                  <a:pt x="99060" y="106680"/>
                </a:lnTo>
                <a:lnTo>
                  <a:pt x="89916" y="45720"/>
                </a:lnTo>
                <a:lnTo>
                  <a:pt x="74676" y="10668"/>
                </a:lnTo>
                <a:lnTo>
                  <a:pt x="53340" y="0"/>
                </a:lnTo>
                <a:lnTo>
                  <a:pt x="35052" y="21336"/>
                </a:lnTo>
                <a:lnTo>
                  <a:pt x="35052" y="57912"/>
                </a:lnTo>
                <a:lnTo>
                  <a:pt x="48768" y="91440"/>
                </a:lnTo>
                <a:lnTo>
                  <a:pt x="57912" y="115824"/>
                </a:lnTo>
                <a:lnTo>
                  <a:pt x="64008" y="172212"/>
                </a:lnTo>
                <a:lnTo>
                  <a:pt x="64008" y="370636"/>
                </a:lnTo>
                <a:lnTo>
                  <a:pt x="68580" y="405384"/>
                </a:lnTo>
                <a:lnTo>
                  <a:pt x="79248" y="434340"/>
                </a:lnTo>
                <a:lnTo>
                  <a:pt x="79248" y="459486"/>
                </a:lnTo>
                <a:lnTo>
                  <a:pt x="85344" y="457962"/>
                </a:lnTo>
                <a:lnTo>
                  <a:pt x="85344" y="318516"/>
                </a:lnTo>
                <a:lnTo>
                  <a:pt x="96012" y="246888"/>
                </a:lnTo>
                <a:lnTo>
                  <a:pt x="100584" y="181356"/>
                </a:lnTo>
                <a:close/>
              </a:path>
              <a:path w="100965" h="512445">
                <a:moveTo>
                  <a:pt x="64008" y="370636"/>
                </a:moveTo>
                <a:lnTo>
                  <a:pt x="64008" y="172212"/>
                </a:lnTo>
                <a:lnTo>
                  <a:pt x="60960" y="233172"/>
                </a:lnTo>
                <a:lnTo>
                  <a:pt x="57912" y="278892"/>
                </a:lnTo>
                <a:lnTo>
                  <a:pt x="60960" y="347472"/>
                </a:lnTo>
                <a:lnTo>
                  <a:pt x="64008" y="370636"/>
                </a:lnTo>
                <a:close/>
              </a:path>
              <a:path w="100965" h="512445">
                <a:moveTo>
                  <a:pt x="99060" y="438912"/>
                </a:moveTo>
                <a:lnTo>
                  <a:pt x="85344" y="403860"/>
                </a:lnTo>
                <a:lnTo>
                  <a:pt x="85344" y="457962"/>
                </a:lnTo>
                <a:lnTo>
                  <a:pt x="94488" y="455676"/>
                </a:lnTo>
                <a:lnTo>
                  <a:pt x="99060" y="43891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473952" y="5809488"/>
            <a:ext cx="157480" cy="509270"/>
          </a:xfrm>
          <a:custGeom>
            <a:avLst/>
            <a:gdLst/>
            <a:ahLst/>
            <a:cxnLst/>
            <a:rect l="l" t="t" r="r" b="b"/>
            <a:pathLst>
              <a:path w="157479" h="509270">
                <a:moveTo>
                  <a:pt x="99060" y="476141"/>
                </a:moveTo>
                <a:lnTo>
                  <a:pt x="99060" y="446532"/>
                </a:lnTo>
                <a:lnTo>
                  <a:pt x="92964" y="455676"/>
                </a:lnTo>
                <a:lnTo>
                  <a:pt x="62484" y="455676"/>
                </a:lnTo>
                <a:lnTo>
                  <a:pt x="30480" y="460248"/>
                </a:lnTo>
                <a:lnTo>
                  <a:pt x="6096" y="470916"/>
                </a:lnTo>
                <a:lnTo>
                  <a:pt x="0" y="486156"/>
                </a:lnTo>
                <a:lnTo>
                  <a:pt x="25908" y="509016"/>
                </a:lnTo>
                <a:lnTo>
                  <a:pt x="41148" y="499872"/>
                </a:lnTo>
                <a:lnTo>
                  <a:pt x="71628" y="480060"/>
                </a:lnTo>
                <a:lnTo>
                  <a:pt x="99060" y="476141"/>
                </a:lnTo>
                <a:close/>
              </a:path>
              <a:path w="157479" h="509270">
                <a:moveTo>
                  <a:pt x="156972" y="9144"/>
                </a:moveTo>
                <a:lnTo>
                  <a:pt x="134112" y="0"/>
                </a:lnTo>
                <a:lnTo>
                  <a:pt x="114300" y="15240"/>
                </a:lnTo>
                <a:lnTo>
                  <a:pt x="97536" y="47244"/>
                </a:lnTo>
                <a:lnTo>
                  <a:pt x="86868" y="65532"/>
                </a:lnTo>
                <a:lnTo>
                  <a:pt x="62484" y="123444"/>
                </a:lnTo>
                <a:lnTo>
                  <a:pt x="47244" y="166116"/>
                </a:lnTo>
                <a:lnTo>
                  <a:pt x="41148" y="208788"/>
                </a:lnTo>
                <a:lnTo>
                  <a:pt x="42672" y="252984"/>
                </a:lnTo>
                <a:lnTo>
                  <a:pt x="51816" y="298704"/>
                </a:lnTo>
                <a:lnTo>
                  <a:pt x="68580" y="362712"/>
                </a:lnTo>
                <a:lnTo>
                  <a:pt x="76200" y="383190"/>
                </a:lnTo>
                <a:lnTo>
                  <a:pt x="76200" y="224028"/>
                </a:lnTo>
                <a:lnTo>
                  <a:pt x="88392" y="167640"/>
                </a:lnTo>
                <a:lnTo>
                  <a:pt x="108204" y="115824"/>
                </a:lnTo>
                <a:lnTo>
                  <a:pt x="138684" y="62484"/>
                </a:lnTo>
                <a:lnTo>
                  <a:pt x="153924" y="39624"/>
                </a:lnTo>
                <a:lnTo>
                  <a:pt x="156972" y="9144"/>
                </a:lnTo>
                <a:close/>
              </a:path>
              <a:path w="157479" h="509270">
                <a:moveTo>
                  <a:pt x="134112" y="448056"/>
                </a:moveTo>
                <a:lnTo>
                  <a:pt x="112776" y="419100"/>
                </a:lnTo>
                <a:lnTo>
                  <a:pt x="97536" y="348996"/>
                </a:lnTo>
                <a:lnTo>
                  <a:pt x="77724" y="277368"/>
                </a:lnTo>
                <a:lnTo>
                  <a:pt x="76200" y="224028"/>
                </a:lnTo>
                <a:lnTo>
                  <a:pt x="76200" y="383190"/>
                </a:lnTo>
                <a:lnTo>
                  <a:pt x="92964" y="428244"/>
                </a:lnTo>
                <a:lnTo>
                  <a:pt x="99060" y="446532"/>
                </a:lnTo>
                <a:lnTo>
                  <a:pt x="99060" y="476141"/>
                </a:lnTo>
                <a:lnTo>
                  <a:pt x="114300" y="473964"/>
                </a:lnTo>
                <a:lnTo>
                  <a:pt x="132588" y="466344"/>
                </a:lnTo>
                <a:lnTo>
                  <a:pt x="134112" y="44805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504432" y="5173980"/>
            <a:ext cx="203200" cy="266700"/>
          </a:xfrm>
          <a:custGeom>
            <a:avLst/>
            <a:gdLst/>
            <a:ahLst/>
            <a:cxnLst/>
            <a:rect l="l" t="t" r="r" b="b"/>
            <a:pathLst>
              <a:path w="203200" h="266700">
                <a:moveTo>
                  <a:pt x="57912" y="218518"/>
                </a:moveTo>
                <a:lnTo>
                  <a:pt x="57912" y="192024"/>
                </a:lnTo>
                <a:lnTo>
                  <a:pt x="3048" y="233172"/>
                </a:lnTo>
                <a:lnTo>
                  <a:pt x="0" y="248412"/>
                </a:lnTo>
                <a:lnTo>
                  <a:pt x="9144" y="256032"/>
                </a:lnTo>
                <a:lnTo>
                  <a:pt x="57912" y="218518"/>
                </a:lnTo>
                <a:close/>
              </a:path>
              <a:path w="203200" h="266700">
                <a:moveTo>
                  <a:pt x="202692" y="144780"/>
                </a:moveTo>
                <a:lnTo>
                  <a:pt x="195072" y="99060"/>
                </a:lnTo>
                <a:lnTo>
                  <a:pt x="166116" y="48768"/>
                </a:lnTo>
                <a:lnTo>
                  <a:pt x="124968" y="10668"/>
                </a:lnTo>
                <a:lnTo>
                  <a:pt x="103632" y="0"/>
                </a:lnTo>
                <a:lnTo>
                  <a:pt x="68580" y="3048"/>
                </a:lnTo>
                <a:lnTo>
                  <a:pt x="50292" y="33528"/>
                </a:lnTo>
                <a:lnTo>
                  <a:pt x="39624" y="65532"/>
                </a:lnTo>
                <a:lnTo>
                  <a:pt x="39624" y="115824"/>
                </a:lnTo>
                <a:lnTo>
                  <a:pt x="48768" y="164592"/>
                </a:lnTo>
                <a:lnTo>
                  <a:pt x="57912" y="192024"/>
                </a:lnTo>
                <a:lnTo>
                  <a:pt x="57912" y="218518"/>
                </a:lnTo>
                <a:lnTo>
                  <a:pt x="68580" y="210312"/>
                </a:lnTo>
                <a:lnTo>
                  <a:pt x="73152" y="222504"/>
                </a:lnTo>
                <a:lnTo>
                  <a:pt x="88392" y="256032"/>
                </a:lnTo>
                <a:lnTo>
                  <a:pt x="124968" y="266700"/>
                </a:lnTo>
                <a:lnTo>
                  <a:pt x="155448" y="262128"/>
                </a:lnTo>
                <a:lnTo>
                  <a:pt x="179832" y="240792"/>
                </a:lnTo>
                <a:lnTo>
                  <a:pt x="199644" y="196596"/>
                </a:lnTo>
                <a:lnTo>
                  <a:pt x="202692" y="14478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77584" y="5117592"/>
            <a:ext cx="402590" cy="445134"/>
          </a:xfrm>
          <a:custGeom>
            <a:avLst/>
            <a:gdLst/>
            <a:ahLst/>
            <a:cxnLst/>
            <a:rect l="l" t="t" r="r" b="b"/>
            <a:pathLst>
              <a:path w="402590" h="445135">
                <a:moveTo>
                  <a:pt x="402336" y="233172"/>
                </a:moveTo>
                <a:lnTo>
                  <a:pt x="379476" y="193548"/>
                </a:lnTo>
                <a:lnTo>
                  <a:pt x="312420" y="156972"/>
                </a:lnTo>
                <a:lnTo>
                  <a:pt x="248412" y="123444"/>
                </a:lnTo>
                <a:lnTo>
                  <a:pt x="170688" y="86868"/>
                </a:lnTo>
                <a:lnTo>
                  <a:pt x="141732" y="67056"/>
                </a:lnTo>
                <a:lnTo>
                  <a:pt x="111252" y="41148"/>
                </a:lnTo>
                <a:lnTo>
                  <a:pt x="80772" y="10668"/>
                </a:lnTo>
                <a:lnTo>
                  <a:pt x="54864" y="0"/>
                </a:lnTo>
                <a:lnTo>
                  <a:pt x="0" y="38100"/>
                </a:lnTo>
                <a:lnTo>
                  <a:pt x="4572" y="71628"/>
                </a:lnTo>
                <a:lnTo>
                  <a:pt x="13716" y="85344"/>
                </a:lnTo>
                <a:lnTo>
                  <a:pt x="21336" y="84074"/>
                </a:lnTo>
                <a:lnTo>
                  <a:pt x="21336" y="42672"/>
                </a:lnTo>
                <a:lnTo>
                  <a:pt x="50292" y="22860"/>
                </a:lnTo>
                <a:lnTo>
                  <a:pt x="76200" y="42672"/>
                </a:lnTo>
                <a:lnTo>
                  <a:pt x="76200" y="97951"/>
                </a:lnTo>
                <a:lnTo>
                  <a:pt x="124968" y="111252"/>
                </a:lnTo>
                <a:lnTo>
                  <a:pt x="144780" y="92964"/>
                </a:lnTo>
                <a:lnTo>
                  <a:pt x="211836" y="132588"/>
                </a:lnTo>
                <a:lnTo>
                  <a:pt x="268224" y="158496"/>
                </a:lnTo>
                <a:lnTo>
                  <a:pt x="329184" y="188976"/>
                </a:lnTo>
                <a:lnTo>
                  <a:pt x="352044" y="208788"/>
                </a:lnTo>
                <a:lnTo>
                  <a:pt x="367284" y="228600"/>
                </a:lnTo>
                <a:lnTo>
                  <a:pt x="367284" y="261152"/>
                </a:lnTo>
                <a:lnTo>
                  <a:pt x="387096" y="246888"/>
                </a:lnTo>
                <a:lnTo>
                  <a:pt x="402336" y="233172"/>
                </a:lnTo>
                <a:close/>
              </a:path>
              <a:path w="402590" h="445135">
                <a:moveTo>
                  <a:pt x="41148" y="80772"/>
                </a:moveTo>
                <a:lnTo>
                  <a:pt x="36576" y="65532"/>
                </a:lnTo>
                <a:lnTo>
                  <a:pt x="25908" y="60960"/>
                </a:lnTo>
                <a:lnTo>
                  <a:pt x="21336" y="42672"/>
                </a:lnTo>
                <a:lnTo>
                  <a:pt x="21336" y="84074"/>
                </a:lnTo>
                <a:lnTo>
                  <a:pt x="41148" y="80772"/>
                </a:lnTo>
                <a:close/>
              </a:path>
              <a:path w="402590" h="445135">
                <a:moveTo>
                  <a:pt x="76200" y="97951"/>
                </a:moveTo>
                <a:lnTo>
                  <a:pt x="76200" y="60960"/>
                </a:lnTo>
                <a:lnTo>
                  <a:pt x="65532" y="82296"/>
                </a:lnTo>
                <a:lnTo>
                  <a:pt x="74676" y="97536"/>
                </a:lnTo>
                <a:lnTo>
                  <a:pt x="76200" y="97951"/>
                </a:lnTo>
                <a:close/>
              </a:path>
              <a:path w="402590" h="445135">
                <a:moveTo>
                  <a:pt x="367284" y="261152"/>
                </a:moveTo>
                <a:lnTo>
                  <a:pt x="367284" y="228600"/>
                </a:lnTo>
                <a:lnTo>
                  <a:pt x="353568" y="243840"/>
                </a:lnTo>
                <a:lnTo>
                  <a:pt x="321564" y="263652"/>
                </a:lnTo>
                <a:lnTo>
                  <a:pt x="288036" y="288036"/>
                </a:lnTo>
                <a:lnTo>
                  <a:pt x="248412" y="327660"/>
                </a:lnTo>
                <a:lnTo>
                  <a:pt x="205740" y="353568"/>
                </a:lnTo>
                <a:lnTo>
                  <a:pt x="167640" y="368808"/>
                </a:lnTo>
                <a:lnTo>
                  <a:pt x="140208" y="384048"/>
                </a:lnTo>
                <a:lnTo>
                  <a:pt x="114300" y="403860"/>
                </a:lnTo>
                <a:lnTo>
                  <a:pt x="111252" y="438912"/>
                </a:lnTo>
                <a:lnTo>
                  <a:pt x="137160" y="445008"/>
                </a:lnTo>
                <a:lnTo>
                  <a:pt x="201168" y="408432"/>
                </a:lnTo>
                <a:lnTo>
                  <a:pt x="248412" y="364236"/>
                </a:lnTo>
                <a:lnTo>
                  <a:pt x="303276" y="309372"/>
                </a:lnTo>
                <a:lnTo>
                  <a:pt x="348996" y="274320"/>
                </a:lnTo>
                <a:lnTo>
                  <a:pt x="367284" y="26115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8849356" y="6726425"/>
            <a:ext cx="214629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5" dirty="0">
                <a:latin typeface="Trebuchet MS"/>
                <a:cs typeface="Trebuchet MS"/>
              </a:rPr>
              <a:t>1</a:t>
            </a:r>
            <a:r>
              <a:rPr sz="1400" spc="114" dirty="0">
                <a:latin typeface="Trebuchet MS"/>
                <a:cs typeface="Trebuchet MS"/>
              </a:rPr>
              <a:t>5</a:t>
            </a:r>
            <a:endParaRPr sz="1400">
              <a:latin typeface="Trebuchet MS"/>
              <a:cs typeface="Trebuchet MS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828800" y="3883914"/>
            <a:ext cx="946403" cy="6118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781800" y="3883914"/>
            <a:ext cx="1077467" cy="53568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4447032" y="4876800"/>
            <a:ext cx="1039367" cy="12832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050538" y="5283197"/>
            <a:ext cx="8515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40" dirty="0">
                <a:solidFill>
                  <a:srgbClr val="7F0000"/>
                </a:solidFill>
                <a:latin typeface="Arial"/>
                <a:cs typeface="Arial"/>
              </a:rPr>
              <a:t>Т</a:t>
            </a:r>
            <a:r>
              <a:rPr sz="2400" spc="-30" dirty="0">
                <a:solidFill>
                  <a:srgbClr val="7F0000"/>
                </a:solidFill>
                <a:latin typeface="Arial"/>
                <a:cs typeface="Arial"/>
              </a:rPr>
              <a:t>р</a:t>
            </a:r>
            <a:r>
              <a:rPr sz="2400" spc="-85" dirty="0">
                <a:solidFill>
                  <a:srgbClr val="7F0000"/>
                </a:solidFill>
                <a:latin typeface="Arial"/>
                <a:cs typeface="Arial"/>
              </a:rPr>
              <a:t>у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4953761" y="3886199"/>
            <a:ext cx="0" cy="152400"/>
          </a:xfrm>
          <a:custGeom>
            <a:avLst/>
            <a:gdLst/>
            <a:ahLst/>
            <a:cxnLst/>
            <a:rect l="l" t="t" r="r" b="b"/>
            <a:pathLst>
              <a:path h="152400">
                <a:moveTo>
                  <a:pt x="0" y="0"/>
                </a:moveTo>
                <a:lnTo>
                  <a:pt x="0" y="152400"/>
                </a:lnTo>
              </a:path>
            </a:pathLst>
          </a:custGeom>
          <a:ln w="28956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Rectangle 30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97911" y="1046479"/>
            <a:ext cx="486219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61745" algn="l"/>
              </a:tabLst>
            </a:pPr>
            <a:r>
              <a:rPr dirty="0"/>
              <a:t>ЦИ</a:t>
            </a:r>
            <a:r>
              <a:rPr b="1" dirty="0">
                <a:solidFill>
                  <a:srgbClr val="FF0000"/>
                </a:solidFill>
                <a:latin typeface="Arial"/>
                <a:cs typeface="Arial"/>
              </a:rPr>
              <a:t>A	</a:t>
            </a:r>
            <a:r>
              <a:rPr b="1" dirty="0">
                <a:latin typeface="Arial"/>
                <a:cs typeface="Arial"/>
              </a:rPr>
              <a:t>-</a:t>
            </a:r>
            <a:r>
              <a:rPr b="1" spc="-55" dirty="0">
                <a:latin typeface="Arial"/>
                <a:cs typeface="Arial"/>
              </a:rPr>
              <a:t> </a:t>
            </a:r>
            <a:r>
              <a:rPr spc="-5" dirty="0"/>
              <a:t>Расположивост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4539" y="1995931"/>
            <a:ext cx="8477885" cy="48183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b="1" i="1" spc="-5" dirty="0">
                <a:solidFill>
                  <a:srgbClr val="7F0000"/>
                </a:solidFill>
                <a:latin typeface="Arial"/>
                <a:cs typeface="Arial"/>
              </a:rPr>
              <a:t>A</a:t>
            </a:r>
            <a:r>
              <a:rPr sz="2800" i="1" spc="-5" dirty="0">
                <a:solidFill>
                  <a:srgbClr val="7F0000"/>
                </a:solidFill>
                <a:latin typeface="Arial"/>
                <a:cs typeface="Arial"/>
              </a:rPr>
              <a:t>vailability</a:t>
            </a:r>
            <a:r>
              <a:rPr sz="2800" i="1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(CI</a:t>
            </a:r>
            <a:r>
              <a:rPr sz="2800" b="1" spc="-5" dirty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95" dirty="0">
                <a:solidFill>
                  <a:srgbClr val="7F0000"/>
                </a:solidFill>
                <a:latin typeface="Arial"/>
                <a:cs typeface="Arial"/>
              </a:rPr>
              <a:t>Циљ </a:t>
            </a:r>
            <a:r>
              <a:rPr sz="2800" spc="114" dirty="0">
                <a:solidFill>
                  <a:srgbClr val="7F0000"/>
                </a:solidFill>
                <a:latin typeface="Arial"/>
                <a:cs typeface="Arial"/>
              </a:rPr>
              <a:t>сервиса </a:t>
            </a:r>
            <a:r>
              <a:rPr sz="2800" spc="65" dirty="0">
                <a:solidFill>
                  <a:srgbClr val="7F0000"/>
                </a:solidFill>
                <a:latin typeface="Arial"/>
                <a:cs typeface="Arial"/>
              </a:rPr>
              <a:t>заштите </a:t>
            </a:r>
            <a:r>
              <a:rPr sz="2800" spc="135" dirty="0">
                <a:solidFill>
                  <a:srgbClr val="7F0000"/>
                </a:solidFill>
                <a:latin typeface="Arial"/>
                <a:cs typeface="Arial"/>
              </a:rPr>
              <a:t>расположивости</a:t>
            </a:r>
            <a:r>
              <a:rPr sz="2800" spc="-16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:</a:t>
            </a:r>
            <a:endParaRPr sz="2800">
              <a:latin typeface="Arial"/>
              <a:cs typeface="Arial"/>
            </a:endParaRPr>
          </a:p>
          <a:p>
            <a:pPr marL="1155065" marR="742315" lvl="1" indent="-228600">
              <a:lnSpc>
                <a:spcPts val="2300"/>
              </a:lnSpc>
              <a:spcBef>
                <a:spcPts val="575"/>
              </a:spcBef>
              <a:buChar char="•"/>
              <a:tabLst>
                <a:tab pos="115570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Одржати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способност система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пружи услугу  овлашћеном</a:t>
            </a:r>
            <a:r>
              <a:rPr sz="24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кориснику</a:t>
            </a:r>
            <a:endParaRPr sz="2400">
              <a:latin typeface="Arial"/>
              <a:cs typeface="Arial"/>
            </a:endParaRPr>
          </a:p>
          <a:p>
            <a:pPr marL="1155065" marR="5080" lvl="1" indent="-228600">
              <a:lnSpc>
                <a:spcPct val="80000"/>
              </a:lnSpc>
              <a:spcBef>
                <a:spcPts val="600"/>
              </a:spcBef>
              <a:buChar char="•"/>
              <a:tabLst>
                <a:tab pos="11557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Расположивост је нова безбедносна брига настала  као одговор на нападе типа: </a:t>
            </a:r>
            <a:r>
              <a:rPr sz="2400" b="1" i="1" spc="-5" dirty="0">
                <a:solidFill>
                  <a:srgbClr val="7F0000"/>
                </a:solidFill>
                <a:latin typeface="Arial"/>
                <a:cs typeface="Arial"/>
              </a:rPr>
              <a:t>Denial of Service  </a:t>
            </a:r>
            <a:r>
              <a:rPr sz="2400" b="1" spc="-5" dirty="0">
                <a:solidFill>
                  <a:srgbClr val="7F0000"/>
                </a:solidFill>
                <a:latin typeface="Arial"/>
                <a:cs typeface="Arial"/>
              </a:rPr>
              <a:t>(DoS)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ts val="3345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80" dirty="0">
                <a:solidFill>
                  <a:srgbClr val="7F0000"/>
                </a:solidFill>
                <a:latin typeface="Arial"/>
                <a:cs typeface="Arial"/>
              </a:rPr>
              <a:t>Пример:</a:t>
            </a:r>
            <a:endParaRPr sz="2800">
              <a:latin typeface="Arial"/>
              <a:cs typeface="Arial"/>
            </a:endParaRPr>
          </a:p>
          <a:p>
            <a:pPr marL="1155065" marR="521334" lvl="1" indent="-228600">
              <a:lnSpc>
                <a:spcPct val="80000"/>
              </a:lnSpc>
              <a:spcBef>
                <a:spcPts val="590"/>
              </a:spcBef>
              <a:buChar char="•"/>
              <a:tabLst>
                <a:tab pos="11557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АОБ мора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обезбеди Бобу доступност  информација о његовом рачуну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кад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год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му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то 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потребно</a:t>
            </a:r>
            <a:endParaRPr sz="2400">
              <a:latin typeface="Arial"/>
              <a:cs typeface="Arial"/>
            </a:endParaRPr>
          </a:p>
          <a:p>
            <a:pPr marL="1155065" marR="128270" lvl="1" indent="-228600">
              <a:lnSpc>
                <a:spcPct val="80000"/>
              </a:lnSpc>
              <a:spcBef>
                <a:spcPts val="580"/>
              </a:spcBef>
              <a:buChar char="•"/>
              <a:tabLst>
                <a:tab pos="11557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Алиса мора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буде у стању 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обавља  трансакције без обзира на потешкоће са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којима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се  суочава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52705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-100" dirty="0"/>
              <a:t>16</a:t>
            </a:fld>
            <a:endParaRPr spc="-100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0874" y="1148587"/>
            <a:ext cx="46742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Превенција/детекција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4539" y="1962403"/>
            <a:ext cx="8155940" cy="405066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4965" marR="804545" indent="-342900">
              <a:lnSpc>
                <a:spcPts val="302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Основни безбедносни концепти могу бити  оријентисани на: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60"/>
              </a:spcBef>
              <a:buChar char="–"/>
              <a:tabLst>
                <a:tab pos="756920" algn="l"/>
              </a:tabLst>
            </a:pPr>
            <a:r>
              <a:rPr sz="2400" spc="90" dirty="0">
                <a:solidFill>
                  <a:srgbClr val="7F0000"/>
                </a:solidFill>
                <a:latin typeface="Arial"/>
                <a:cs typeface="Arial"/>
              </a:rPr>
              <a:t>Превенцију</a:t>
            </a:r>
            <a:endParaRPr sz="2400">
              <a:latin typeface="Arial"/>
              <a:cs typeface="Arial"/>
            </a:endParaRPr>
          </a:p>
          <a:p>
            <a:pPr marL="1155065" marR="5080" lvl="2" indent="-228600">
              <a:lnSpc>
                <a:spcPts val="2590"/>
              </a:lnSpc>
              <a:spcBef>
                <a:spcPts val="620"/>
              </a:spcBef>
              <a:buChar char="•"/>
              <a:tabLst>
                <a:tab pos="11557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примена механизама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који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ће унапред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остваре  жељене захтеве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50"/>
              </a:spcBef>
              <a:buChar char="–"/>
              <a:tabLst>
                <a:tab pos="756920" algn="l"/>
              </a:tabLst>
            </a:pPr>
            <a:r>
              <a:rPr sz="2400" spc="80" dirty="0">
                <a:solidFill>
                  <a:srgbClr val="7F0000"/>
                </a:solidFill>
                <a:latin typeface="Arial"/>
                <a:cs typeface="Arial"/>
              </a:rPr>
              <a:t>Детекцију</a:t>
            </a:r>
            <a:endParaRPr sz="2400">
              <a:latin typeface="Arial"/>
              <a:cs typeface="Arial"/>
            </a:endParaRPr>
          </a:p>
          <a:p>
            <a:pPr marL="1155700" lvl="2" indent="-229235">
              <a:lnSpc>
                <a:spcPct val="100000"/>
              </a:lnSpc>
              <a:spcBef>
                <a:spcPts val="290"/>
              </a:spcBef>
              <a:buChar char="•"/>
              <a:tabLst>
                <a:tab pos="11557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Брзо откривање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корекција</a:t>
            </a:r>
            <a:r>
              <a:rPr sz="2400" spc="-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пропуста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Баланс између превенције и</a:t>
            </a:r>
            <a:r>
              <a:rPr sz="28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детекције: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30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околности (захтеви)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примене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сложеност (цена) примењене технологије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52705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-100" dirty="0"/>
              <a:t>17</a:t>
            </a:fld>
            <a:endParaRPr spc="-100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85619" y="1108963"/>
            <a:ext cx="64865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Додатни </a:t>
            </a:r>
            <a:r>
              <a:rPr dirty="0"/>
              <a:t>безбедносни</a:t>
            </a:r>
            <a:r>
              <a:rPr spc="-120" dirty="0"/>
              <a:t> </a:t>
            </a:r>
            <a:r>
              <a:rPr dirty="0"/>
              <a:t>захтеви</a:t>
            </a:r>
          </a:p>
        </p:txBody>
      </p:sp>
      <p:sp>
        <p:nvSpPr>
          <p:cNvPr id="3" name="object 3"/>
          <p:cNvSpPr/>
          <p:nvPr/>
        </p:nvSpPr>
        <p:spPr>
          <a:xfrm>
            <a:off x="8304414" y="4749676"/>
            <a:ext cx="1296785" cy="25655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4539" y="1995931"/>
            <a:ext cx="8383270" cy="41217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Сервис контроле</a:t>
            </a:r>
            <a:r>
              <a:rPr sz="2800" spc="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приступа</a:t>
            </a:r>
            <a:endParaRPr sz="2800">
              <a:latin typeface="Arial"/>
              <a:cs typeface="Arial"/>
            </a:endParaRPr>
          </a:p>
          <a:p>
            <a:pPr marL="756285" marR="20320" lvl="1" indent="-287020">
              <a:lnSpc>
                <a:spcPct val="800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Ограничава кориснике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процесе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извођењу  различитих акција над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објектима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као што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фајлови,  сегменти заједничке меморије,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...</a:t>
            </a:r>
            <a:endParaRPr sz="2400">
              <a:latin typeface="Arial"/>
              <a:cs typeface="Arial"/>
            </a:endParaRPr>
          </a:p>
          <a:p>
            <a:pPr marL="354965" marR="5080" indent="-342900">
              <a:lnSpc>
                <a:spcPct val="80000"/>
              </a:lnSpc>
              <a:spcBef>
                <a:spcPts val="65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Механизми контроле приступа додељују сваком  кориснику посебна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овлашћења.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Сервис контроле приступа</a:t>
            </a:r>
            <a:r>
              <a:rPr sz="28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oбухвата: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идентификацију,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aтентификацију</a:t>
            </a:r>
            <a:r>
              <a:rPr sz="2400" spc="-5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ts val="2870"/>
              </a:lnSpc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ауторизацију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ts val="335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Идентификација – корисничко</a:t>
            </a:r>
            <a:r>
              <a:rPr sz="2800" spc="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име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52705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-100" dirty="0"/>
              <a:t>18</a:t>
            </a:fld>
            <a:endParaRPr spc="-100" dirty="0"/>
          </a:p>
        </p:txBody>
      </p:sp>
      <p:sp>
        <p:nvSpPr>
          <p:cNvPr id="6" name="Rectangle 5"/>
          <p:cNvSpPr/>
          <p:nvPr/>
        </p:nvSpPr>
        <p:spPr>
          <a:xfrm>
            <a:off x="381000" y="415035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46807" y="1171447"/>
            <a:ext cx="57619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Зашто контрола</a:t>
            </a:r>
            <a:r>
              <a:rPr spc="-70" dirty="0"/>
              <a:t> </a:t>
            </a:r>
            <a:r>
              <a:rPr spc="-5" dirty="0"/>
              <a:t>приступа?</a:t>
            </a:r>
          </a:p>
        </p:txBody>
      </p:sp>
      <p:sp>
        <p:nvSpPr>
          <p:cNvPr id="3" name="object 3"/>
          <p:cNvSpPr/>
          <p:nvPr/>
        </p:nvSpPr>
        <p:spPr>
          <a:xfrm>
            <a:off x="1828800" y="2872739"/>
            <a:ext cx="946403" cy="10134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77456" y="2755391"/>
            <a:ext cx="1075944" cy="11308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8339" y="2006599"/>
            <a:ext cx="8368030" cy="1991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Труди снима легитимну поруку (лозинку, PIN,...), касније  је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поновља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R="259079" algn="r">
              <a:lnSpc>
                <a:spcPts val="2640"/>
              </a:lnSpc>
              <a:spcBef>
                <a:spcPts val="1680"/>
              </a:spcBef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о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б</a:t>
            </a:r>
            <a:endParaRPr sz="2400">
              <a:latin typeface="Arial"/>
              <a:cs typeface="Arial"/>
            </a:endParaRPr>
          </a:p>
          <a:p>
            <a:pPr marL="88265">
              <a:lnSpc>
                <a:spcPts val="2640"/>
              </a:lnSpc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Алиса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796284" y="3643884"/>
            <a:ext cx="1280160" cy="242570"/>
          </a:xfrm>
          <a:custGeom>
            <a:avLst/>
            <a:gdLst/>
            <a:ahLst/>
            <a:cxnLst/>
            <a:rect l="l" t="t" r="r" b="b"/>
            <a:pathLst>
              <a:path w="1280160" h="242570">
                <a:moveTo>
                  <a:pt x="1279562" y="242315"/>
                </a:moveTo>
                <a:lnTo>
                  <a:pt x="1199388" y="208788"/>
                </a:lnTo>
                <a:lnTo>
                  <a:pt x="1114044" y="176784"/>
                </a:lnTo>
                <a:lnTo>
                  <a:pt x="1025652" y="147828"/>
                </a:lnTo>
                <a:lnTo>
                  <a:pt x="934212" y="120396"/>
                </a:lnTo>
                <a:lnTo>
                  <a:pt x="839724" y="96012"/>
                </a:lnTo>
                <a:lnTo>
                  <a:pt x="745236" y="74676"/>
                </a:lnTo>
                <a:lnTo>
                  <a:pt x="646176" y="54864"/>
                </a:lnTo>
                <a:lnTo>
                  <a:pt x="545592" y="38100"/>
                </a:lnTo>
                <a:lnTo>
                  <a:pt x="443484" y="24384"/>
                </a:lnTo>
                <a:lnTo>
                  <a:pt x="339852" y="13716"/>
                </a:lnTo>
                <a:lnTo>
                  <a:pt x="234696" y="6096"/>
                </a:lnTo>
                <a:lnTo>
                  <a:pt x="126492" y="1524"/>
                </a:lnTo>
                <a:lnTo>
                  <a:pt x="18288" y="0"/>
                </a:lnTo>
                <a:lnTo>
                  <a:pt x="6096" y="0"/>
                </a:lnTo>
                <a:lnTo>
                  <a:pt x="0" y="6096"/>
                </a:lnTo>
                <a:lnTo>
                  <a:pt x="0" y="22860"/>
                </a:lnTo>
                <a:lnTo>
                  <a:pt x="6096" y="28956"/>
                </a:lnTo>
                <a:lnTo>
                  <a:pt x="18288" y="28956"/>
                </a:lnTo>
                <a:lnTo>
                  <a:pt x="126492" y="30480"/>
                </a:lnTo>
                <a:lnTo>
                  <a:pt x="233172" y="35052"/>
                </a:lnTo>
                <a:lnTo>
                  <a:pt x="338328" y="42672"/>
                </a:lnTo>
                <a:lnTo>
                  <a:pt x="440436" y="53340"/>
                </a:lnTo>
                <a:lnTo>
                  <a:pt x="542544" y="67056"/>
                </a:lnTo>
                <a:lnTo>
                  <a:pt x="641604" y="83820"/>
                </a:lnTo>
                <a:lnTo>
                  <a:pt x="739140" y="102108"/>
                </a:lnTo>
                <a:lnTo>
                  <a:pt x="833628" y="123444"/>
                </a:lnTo>
                <a:lnTo>
                  <a:pt x="926592" y="147828"/>
                </a:lnTo>
                <a:lnTo>
                  <a:pt x="1016508" y="175260"/>
                </a:lnTo>
                <a:lnTo>
                  <a:pt x="1104900" y="204216"/>
                </a:lnTo>
                <a:lnTo>
                  <a:pt x="1190244" y="236220"/>
                </a:lnTo>
                <a:lnTo>
                  <a:pt x="1205206" y="242315"/>
                </a:lnTo>
                <a:lnTo>
                  <a:pt x="1279562" y="242315"/>
                </a:lnTo>
                <a:close/>
              </a:path>
            </a:pathLst>
          </a:custGeom>
          <a:solidFill>
            <a:srgbClr val="3232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048000" y="3614928"/>
            <a:ext cx="3789045" cy="86995"/>
          </a:xfrm>
          <a:custGeom>
            <a:avLst/>
            <a:gdLst/>
            <a:ahLst/>
            <a:cxnLst/>
            <a:rect l="l" t="t" r="r" b="b"/>
            <a:pathLst>
              <a:path w="3789045" h="86995">
                <a:moveTo>
                  <a:pt x="3717036" y="57912"/>
                </a:moveTo>
                <a:lnTo>
                  <a:pt x="3717036" y="28956"/>
                </a:lnTo>
                <a:lnTo>
                  <a:pt x="0" y="28956"/>
                </a:lnTo>
                <a:lnTo>
                  <a:pt x="0" y="57912"/>
                </a:lnTo>
                <a:lnTo>
                  <a:pt x="3717036" y="57912"/>
                </a:lnTo>
                <a:close/>
              </a:path>
              <a:path w="3789045" h="86995">
                <a:moveTo>
                  <a:pt x="3788664" y="42672"/>
                </a:moveTo>
                <a:lnTo>
                  <a:pt x="3703320" y="0"/>
                </a:lnTo>
                <a:lnTo>
                  <a:pt x="3703320" y="28956"/>
                </a:lnTo>
                <a:lnTo>
                  <a:pt x="3717036" y="28956"/>
                </a:lnTo>
                <a:lnTo>
                  <a:pt x="3717036" y="79765"/>
                </a:lnTo>
                <a:lnTo>
                  <a:pt x="3788664" y="42672"/>
                </a:lnTo>
                <a:close/>
              </a:path>
              <a:path w="3789045" h="86995">
                <a:moveTo>
                  <a:pt x="3717036" y="79765"/>
                </a:moveTo>
                <a:lnTo>
                  <a:pt x="3717036" y="57912"/>
                </a:lnTo>
                <a:lnTo>
                  <a:pt x="3703320" y="57912"/>
                </a:lnTo>
                <a:lnTo>
                  <a:pt x="3703320" y="86868"/>
                </a:lnTo>
                <a:lnTo>
                  <a:pt x="3717036" y="79765"/>
                </a:lnTo>
                <a:close/>
              </a:path>
            </a:pathLst>
          </a:custGeom>
          <a:solidFill>
            <a:srgbClr val="3232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353556" y="3657600"/>
            <a:ext cx="329565" cy="228600"/>
          </a:xfrm>
          <a:custGeom>
            <a:avLst/>
            <a:gdLst/>
            <a:ahLst/>
            <a:cxnLst/>
            <a:rect l="l" t="t" r="r" b="b"/>
            <a:pathLst>
              <a:path w="329565" h="228600">
                <a:moveTo>
                  <a:pt x="261984" y="55620"/>
                </a:moveTo>
                <a:lnTo>
                  <a:pt x="248075" y="30377"/>
                </a:lnTo>
                <a:lnTo>
                  <a:pt x="245363" y="32004"/>
                </a:lnTo>
                <a:lnTo>
                  <a:pt x="207263" y="56388"/>
                </a:lnTo>
                <a:lnTo>
                  <a:pt x="134111" y="108204"/>
                </a:lnTo>
                <a:lnTo>
                  <a:pt x="100583" y="135636"/>
                </a:lnTo>
                <a:lnTo>
                  <a:pt x="65531" y="164592"/>
                </a:lnTo>
                <a:lnTo>
                  <a:pt x="33527" y="193548"/>
                </a:lnTo>
                <a:lnTo>
                  <a:pt x="3047" y="225552"/>
                </a:lnTo>
                <a:lnTo>
                  <a:pt x="0" y="228599"/>
                </a:lnTo>
                <a:lnTo>
                  <a:pt x="39624" y="228599"/>
                </a:lnTo>
                <a:lnTo>
                  <a:pt x="53339" y="214884"/>
                </a:lnTo>
                <a:lnTo>
                  <a:pt x="85343" y="185928"/>
                </a:lnTo>
                <a:lnTo>
                  <a:pt x="118871" y="156972"/>
                </a:lnTo>
                <a:lnTo>
                  <a:pt x="152399" y="131064"/>
                </a:lnTo>
                <a:lnTo>
                  <a:pt x="187451" y="105156"/>
                </a:lnTo>
                <a:lnTo>
                  <a:pt x="222503" y="80772"/>
                </a:lnTo>
                <a:lnTo>
                  <a:pt x="260603" y="56388"/>
                </a:lnTo>
                <a:lnTo>
                  <a:pt x="261984" y="55620"/>
                </a:lnTo>
                <a:close/>
              </a:path>
              <a:path w="329565" h="228600">
                <a:moveTo>
                  <a:pt x="329183" y="0"/>
                </a:moveTo>
                <a:lnTo>
                  <a:pt x="234695" y="6096"/>
                </a:lnTo>
                <a:lnTo>
                  <a:pt x="248075" y="30377"/>
                </a:lnTo>
                <a:lnTo>
                  <a:pt x="260603" y="22860"/>
                </a:lnTo>
                <a:lnTo>
                  <a:pt x="268223" y="19812"/>
                </a:lnTo>
                <a:lnTo>
                  <a:pt x="275843" y="21336"/>
                </a:lnTo>
                <a:lnTo>
                  <a:pt x="280415" y="28956"/>
                </a:lnTo>
                <a:lnTo>
                  <a:pt x="283463" y="35052"/>
                </a:lnTo>
                <a:lnTo>
                  <a:pt x="283463" y="69233"/>
                </a:lnTo>
                <a:lnTo>
                  <a:pt x="329183" y="0"/>
                </a:lnTo>
                <a:close/>
              </a:path>
              <a:path w="329565" h="228600">
                <a:moveTo>
                  <a:pt x="283463" y="35052"/>
                </a:moveTo>
                <a:lnTo>
                  <a:pt x="280415" y="28956"/>
                </a:lnTo>
                <a:lnTo>
                  <a:pt x="275843" y="21336"/>
                </a:lnTo>
                <a:lnTo>
                  <a:pt x="268223" y="19812"/>
                </a:lnTo>
                <a:lnTo>
                  <a:pt x="260603" y="22860"/>
                </a:lnTo>
                <a:lnTo>
                  <a:pt x="248075" y="30377"/>
                </a:lnTo>
                <a:lnTo>
                  <a:pt x="261984" y="55620"/>
                </a:lnTo>
                <a:lnTo>
                  <a:pt x="274319" y="48768"/>
                </a:lnTo>
                <a:lnTo>
                  <a:pt x="281939" y="44196"/>
                </a:lnTo>
                <a:lnTo>
                  <a:pt x="283463" y="35052"/>
                </a:lnTo>
                <a:close/>
              </a:path>
              <a:path w="329565" h="228600">
                <a:moveTo>
                  <a:pt x="283463" y="69233"/>
                </a:moveTo>
                <a:lnTo>
                  <a:pt x="283463" y="35052"/>
                </a:lnTo>
                <a:lnTo>
                  <a:pt x="281939" y="44196"/>
                </a:lnTo>
                <a:lnTo>
                  <a:pt x="274319" y="48768"/>
                </a:lnTo>
                <a:lnTo>
                  <a:pt x="261984" y="55620"/>
                </a:lnTo>
                <a:lnTo>
                  <a:pt x="275843" y="80772"/>
                </a:lnTo>
                <a:lnTo>
                  <a:pt x="283463" y="69233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28800" y="3883914"/>
            <a:ext cx="946403" cy="6118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77456" y="3883914"/>
            <a:ext cx="1075944" cy="5356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47032" y="4876800"/>
            <a:ext cx="1039367" cy="12832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050538" y="5283197"/>
            <a:ext cx="8515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40" dirty="0">
                <a:solidFill>
                  <a:srgbClr val="7F0000"/>
                </a:solidFill>
                <a:latin typeface="Arial"/>
                <a:cs typeface="Arial"/>
              </a:rPr>
              <a:t>Т</a:t>
            </a:r>
            <a:r>
              <a:rPr sz="2400" spc="-30" dirty="0">
                <a:solidFill>
                  <a:srgbClr val="7F0000"/>
                </a:solidFill>
                <a:latin typeface="Arial"/>
                <a:cs typeface="Arial"/>
              </a:rPr>
              <a:t>р</a:t>
            </a:r>
            <a:r>
              <a:rPr sz="2400" spc="-85" dirty="0">
                <a:solidFill>
                  <a:srgbClr val="7F0000"/>
                </a:solidFill>
                <a:latin typeface="Arial"/>
                <a:cs typeface="Arial"/>
              </a:rPr>
              <a:t>у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001490" y="3886199"/>
            <a:ext cx="956310" cy="990600"/>
          </a:xfrm>
          <a:custGeom>
            <a:avLst/>
            <a:gdLst/>
            <a:ahLst/>
            <a:cxnLst/>
            <a:rect l="l" t="t" r="r" b="b"/>
            <a:pathLst>
              <a:path w="956310" h="990600">
                <a:moveTo>
                  <a:pt x="926929" y="904272"/>
                </a:moveTo>
                <a:lnTo>
                  <a:pt x="922297" y="862584"/>
                </a:lnTo>
                <a:lnTo>
                  <a:pt x="907057" y="801624"/>
                </a:lnTo>
                <a:lnTo>
                  <a:pt x="888769" y="739140"/>
                </a:lnTo>
                <a:lnTo>
                  <a:pt x="864385" y="679704"/>
                </a:lnTo>
                <a:lnTo>
                  <a:pt x="835429" y="621792"/>
                </a:lnTo>
                <a:lnTo>
                  <a:pt x="801901" y="563880"/>
                </a:lnTo>
                <a:lnTo>
                  <a:pt x="763801" y="507492"/>
                </a:lnTo>
                <a:lnTo>
                  <a:pt x="721129" y="452628"/>
                </a:lnTo>
                <a:lnTo>
                  <a:pt x="673885" y="399288"/>
                </a:lnTo>
                <a:lnTo>
                  <a:pt x="622069" y="347472"/>
                </a:lnTo>
                <a:lnTo>
                  <a:pt x="567205" y="298704"/>
                </a:lnTo>
                <a:lnTo>
                  <a:pt x="507769" y="249936"/>
                </a:lnTo>
                <a:lnTo>
                  <a:pt x="445285" y="204216"/>
                </a:lnTo>
                <a:lnTo>
                  <a:pt x="378229" y="158496"/>
                </a:lnTo>
                <a:lnTo>
                  <a:pt x="308125" y="115824"/>
                </a:lnTo>
                <a:lnTo>
                  <a:pt x="234973" y="76200"/>
                </a:lnTo>
                <a:lnTo>
                  <a:pt x="157249" y="36576"/>
                </a:lnTo>
                <a:lnTo>
                  <a:pt x="78001" y="1524"/>
                </a:lnTo>
                <a:lnTo>
                  <a:pt x="74356" y="0"/>
                </a:lnTo>
                <a:lnTo>
                  <a:pt x="0" y="0"/>
                </a:lnTo>
                <a:lnTo>
                  <a:pt x="67333" y="27432"/>
                </a:lnTo>
                <a:lnTo>
                  <a:pt x="145057" y="64008"/>
                </a:lnTo>
                <a:lnTo>
                  <a:pt x="221257" y="102108"/>
                </a:lnTo>
                <a:lnTo>
                  <a:pt x="294409" y="141732"/>
                </a:lnTo>
                <a:lnTo>
                  <a:pt x="362989" y="182880"/>
                </a:lnTo>
                <a:lnTo>
                  <a:pt x="428521" y="227076"/>
                </a:lnTo>
                <a:lnTo>
                  <a:pt x="491005" y="272796"/>
                </a:lnTo>
                <a:lnTo>
                  <a:pt x="548917" y="320040"/>
                </a:lnTo>
                <a:lnTo>
                  <a:pt x="603781" y="368808"/>
                </a:lnTo>
                <a:lnTo>
                  <a:pt x="654073" y="420624"/>
                </a:lnTo>
                <a:lnTo>
                  <a:pt x="699793" y="472440"/>
                </a:lnTo>
                <a:lnTo>
                  <a:pt x="740941" y="525780"/>
                </a:lnTo>
                <a:lnTo>
                  <a:pt x="779041" y="579120"/>
                </a:lnTo>
                <a:lnTo>
                  <a:pt x="811045" y="635508"/>
                </a:lnTo>
                <a:lnTo>
                  <a:pt x="838477" y="691896"/>
                </a:lnTo>
                <a:lnTo>
                  <a:pt x="862861" y="749808"/>
                </a:lnTo>
                <a:lnTo>
                  <a:pt x="881149" y="809244"/>
                </a:lnTo>
                <a:lnTo>
                  <a:pt x="893341" y="868680"/>
                </a:lnTo>
                <a:lnTo>
                  <a:pt x="897774" y="906354"/>
                </a:lnTo>
                <a:lnTo>
                  <a:pt x="926929" y="904272"/>
                </a:lnTo>
                <a:close/>
              </a:path>
              <a:path w="956310" h="990600">
                <a:moveTo>
                  <a:pt x="928393" y="968502"/>
                </a:moveTo>
                <a:lnTo>
                  <a:pt x="928393" y="925068"/>
                </a:lnTo>
                <a:lnTo>
                  <a:pt x="923821" y="932688"/>
                </a:lnTo>
                <a:lnTo>
                  <a:pt x="916201" y="934212"/>
                </a:lnTo>
                <a:lnTo>
                  <a:pt x="907057" y="934212"/>
                </a:lnTo>
                <a:lnTo>
                  <a:pt x="900961" y="929640"/>
                </a:lnTo>
                <a:lnTo>
                  <a:pt x="899437" y="920496"/>
                </a:lnTo>
                <a:lnTo>
                  <a:pt x="897774" y="906354"/>
                </a:lnTo>
                <a:lnTo>
                  <a:pt x="870481" y="908304"/>
                </a:lnTo>
                <a:lnTo>
                  <a:pt x="919249" y="990600"/>
                </a:lnTo>
                <a:lnTo>
                  <a:pt x="928393" y="968502"/>
                </a:lnTo>
                <a:close/>
              </a:path>
              <a:path w="956310" h="990600">
                <a:moveTo>
                  <a:pt x="928393" y="925068"/>
                </a:moveTo>
                <a:lnTo>
                  <a:pt x="928393" y="917448"/>
                </a:lnTo>
                <a:lnTo>
                  <a:pt x="926929" y="904272"/>
                </a:lnTo>
                <a:lnTo>
                  <a:pt x="897774" y="906354"/>
                </a:lnTo>
                <a:lnTo>
                  <a:pt x="899437" y="920496"/>
                </a:lnTo>
                <a:lnTo>
                  <a:pt x="900961" y="929640"/>
                </a:lnTo>
                <a:lnTo>
                  <a:pt x="907057" y="934212"/>
                </a:lnTo>
                <a:lnTo>
                  <a:pt x="916201" y="934212"/>
                </a:lnTo>
                <a:lnTo>
                  <a:pt x="923821" y="932688"/>
                </a:lnTo>
                <a:lnTo>
                  <a:pt x="928393" y="925068"/>
                </a:lnTo>
                <a:close/>
              </a:path>
              <a:path w="956310" h="990600">
                <a:moveTo>
                  <a:pt x="955825" y="902208"/>
                </a:moveTo>
                <a:lnTo>
                  <a:pt x="926929" y="904272"/>
                </a:lnTo>
                <a:lnTo>
                  <a:pt x="928393" y="917448"/>
                </a:lnTo>
                <a:lnTo>
                  <a:pt x="928393" y="968502"/>
                </a:lnTo>
                <a:lnTo>
                  <a:pt x="955825" y="902208"/>
                </a:lnTo>
                <a:close/>
              </a:path>
            </a:pathLst>
          </a:custGeom>
          <a:solidFill>
            <a:srgbClr val="32329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538216" y="4953000"/>
            <a:ext cx="797560" cy="977265"/>
          </a:xfrm>
          <a:custGeom>
            <a:avLst/>
            <a:gdLst/>
            <a:ahLst/>
            <a:cxnLst/>
            <a:rect l="l" t="t" r="r" b="b"/>
            <a:pathLst>
              <a:path w="797560" h="977264">
                <a:moveTo>
                  <a:pt x="0" y="0"/>
                </a:moveTo>
                <a:lnTo>
                  <a:pt x="0" y="976884"/>
                </a:lnTo>
                <a:lnTo>
                  <a:pt x="797052" y="976884"/>
                </a:lnTo>
                <a:lnTo>
                  <a:pt x="79705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925312" y="5093208"/>
            <a:ext cx="213360" cy="21640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820156" y="5326380"/>
            <a:ext cx="220979" cy="387350"/>
          </a:xfrm>
          <a:custGeom>
            <a:avLst/>
            <a:gdLst/>
            <a:ahLst/>
            <a:cxnLst/>
            <a:rect l="l" t="t" r="r" b="b"/>
            <a:pathLst>
              <a:path w="220979" h="387350">
                <a:moveTo>
                  <a:pt x="220980" y="57912"/>
                </a:moveTo>
                <a:lnTo>
                  <a:pt x="220980" y="30480"/>
                </a:lnTo>
                <a:lnTo>
                  <a:pt x="204216" y="12192"/>
                </a:lnTo>
                <a:lnTo>
                  <a:pt x="166116" y="0"/>
                </a:lnTo>
                <a:lnTo>
                  <a:pt x="146304" y="1524"/>
                </a:lnTo>
                <a:lnTo>
                  <a:pt x="100584" y="28956"/>
                </a:lnTo>
                <a:lnTo>
                  <a:pt x="73152" y="57912"/>
                </a:lnTo>
                <a:lnTo>
                  <a:pt x="44196" y="99060"/>
                </a:lnTo>
                <a:lnTo>
                  <a:pt x="22860" y="147828"/>
                </a:lnTo>
                <a:lnTo>
                  <a:pt x="3048" y="224028"/>
                </a:lnTo>
                <a:lnTo>
                  <a:pt x="0" y="283464"/>
                </a:lnTo>
                <a:lnTo>
                  <a:pt x="7620" y="330708"/>
                </a:lnTo>
                <a:lnTo>
                  <a:pt x="35052" y="376428"/>
                </a:lnTo>
                <a:lnTo>
                  <a:pt x="56388" y="387096"/>
                </a:lnTo>
                <a:lnTo>
                  <a:pt x="85344" y="387096"/>
                </a:lnTo>
                <a:lnTo>
                  <a:pt x="118872" y="371856"/>
                </a:lnTo>
                <a:lnTo>
                  <a:pt x="141732" y="360426"/>
                </a:lnTo>
                <a:lnTo>
                  <a:pt x="141732" y="219456"/>
                </a:lnTo>
                <a:lnTo>
                  <a:pt x="150876" y="181356"/>
                </a:lnTo>
                <a:lnTo>
                  <a:pt x="163068" y="147828"/>
                </a:lnTo>
                <a:lnTo>
                  <a:pt x="193548" y="108204"/>
                </a:lnTo>
                <a:lnTo>
                  <a:pt x="220980" y="57912"/>
                </a:lnTo>
                <a:close/>
              </a:path>
              <a:path w="220979" h="387350">
                <a:moveTo>
                  <a:pt x="158496" y="333756"/>
                </a:moveTo>
                <a:lnTo>
                  <a:pt x="158496" y="292608"/>
                </a:lnTo>
                <a:lnTo>
                  <a:pt x="150876" y="256032"/>
                </a:lnTo>
                <a:lnTo>
                  <a:pt x="141732" y="219456"/>
                </a:lnTo>
                <a:lnTo>
                  <a:pt x="141732" y="360426"/>
                </a:lnTo>
                <a:lnTo>
                  <a:pt x="146304" y="358140"/>
                </a:lnTo>
                <a:lnTo>
                  <a:pt x="158496" y="33375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835396" y="5640324"/>
            <a:ext cx="279400" cy="288290"/>
          </a:xfrm>
          <a:custGeom>
            <a:avLst/>
            <a:gdLst/>
            <a:ahLst/>
            <a:cxnLst/>
            <a:rect l="l" t="t" r="r" b="b"/>
            <a:pathLst>
              <a:path w="279400" h="288289">
                <a:moveTo>
                  <a:pt x="242316" y="64008"/>
                </a:moveTo>
                <a:lnTo>
                  <a:pt x="239268" y="39624"/>
                </a:lnTo>
                <a:lnTo>
                  <a:pt x="227076" y="22860"/>
                </a:lnTo>
                <a:lnTo>
                  <a:pt x="198120" y="10668"/>
                </a:lnTo>
                <a:lnTo>
                  <a:pt x="121920" y="6096"/>
                </a:lnTo>
                <a:lnTo>
                  <a:pt x="57912" y="0"/>
                </a:lnTo>
                <a:lnTo>
                  <a:pt x="22860" y="0"/>
                </a:lnTo>
                <a:lnTo>
                  <a:pt x="0" y="27432"/>
                </a:lnTo>
                <a:lnTo>
                  <a:pt x="0" y="41148"/>
                </a:lnTo>
                <a:lnTo>
                  <a:pt x="7620" y="47244"/>
                </a:lnTo>
                <a:lnTo>
                  <a:pt x="25908" y="51816"/>
                </a:lnTo>
                <a:lnTo>
                  <a:pt x="68580" y="47244"/>
                </a:lnTo>
                <a:lnTo>
                  <a:pt x="128016" y="36576"/>
                </a:lnTo>
                <a:lnTo>
                  <a:pt x="185928" y="36576"/>
                </a:lnTo>
                <a:lnTo>
                  <a:pt x="202692" y="41148"/>
                </a:lnTo>
                <a:lnTo>
                  <a:pt x="213360" y="56388"/>
                </a:lnTo>
                <a:lnTo>
                  <a:pt x="217932" y="68580"/>
                </a:lnTo>
                <a:lnTo>
                  <a:pt x="217932" y="116332"/>
                </a:lnTo>
                <a:lnTo>
                  <a:pt x="233172" y="89916"/>
                </a:lnTo>
                <a:lnTo>
                  <a:pt x="242316" y="64008"/>
                </a:lnTo>
                <a:close/>
              </a:path>
              <a:path w="279400" h="288289">
                <a:moveTo>
                  <a:pt x="217932" y="116332"/>
                </a:moveTo>
                <a:lnTo>
                  <a:pt x="217932" y="68580"/>
                </a:lnTo>
                <a:lnTo>
                  <a:pt x="208788" y="89916"/>
                </a:lnTo>
                <a:lnTo>
                  <a:pt x="192024" y="115824"/>
                </a:lnTo>
                <a:lnTo>
                  <a:pt x="167640" y="147828"/>
                </a:lnTo>
                <a:lnTo>
                  <a:pt x="138684" y="184404"/>
                </a:lnTo>
                <a:lnTo>
                  <a:pt x="120396" y="210312"/>
                </a:lnTo>
                <a:lnTo>
                  <a:pt x="120396" y="266700"/>
                </a:lnTo>
                <a:lnTo>
                  <a:pt x="126492" y="275844"/>
                </a:lnTo>
                <a:lnTo>
                  <a:pt x="140208" y="278892"/>
                </a:lnTo>
                <a:lnTo>
                  <a:pt x="140208" y="233172"/>
                </a:lnTo>
                <a:lnTo>
                  <a:pt x="147828" y="216408"/>
                </a:lnTo>
                <a:lnTo>
                  <a:pt x="156972" y="193548"/>
                </a:lnTo>
                <a:lnTo>
                  <a:pt x="179832" y="163068"/>
                </a:lnTo>
                <a:lnTo>
                  <a:pt x="210312" y="129540"/>
                </a:lnTo>
                <a:lnTo>
                  <a:pt x="217932" y="116332"/>
                </a:lnTo>
                <a:close/>
              </a:path>
              <a:path w="279400" h="288289">
                <a:moveTo>
                  <a:pt x="278892" y="271272"/>
                </a:moveTo>
                <a:lnTo>
                  <a:pt x="271272" y="257556"/>
                </a:lnTo>
                <a:lnTo>
                  <a:pt x="242316" y="246888"/>
                </a:lnTo>
                <a:lnTo>
                  <a:pt x="214884" y="246888"/>
                </a:lnTo>
                <a:lnTo>
                  <a:pt x="172212" y="252984"/>
                </a:lnTo>
                <a:lnTo>
                  <a:pt x="144780" y="252984"/>
                </a:lnTo>
                <a:lnTo>
                  <a:pt x="143256" y="245364"/>
                </a:lnTo>
                <a:lnTo>
                  <a:pt x="140208" y="233172"/>
                </a:lnTo>
                <a:lnTo>
                  <a:pt x="140208" y="278892"/>
                </a:lnTo>
                <a:lnTo>
                  <a:pt x="185928" y="269748"/>
                </a:lnTo>
                <a:lnTo>
                  <a:pt x="213360" y="266700"/>
                </a:lnTo>
                <a:lnTo>
                  <a:pt x="239268" y="281940"/>
                </a:lnTo>
                <a:lnTo>
                  <a:pt x="259080" y="288036"/>
                </a:lnTo>
                <a:lnTo>
                  <a:pt x="271272" y="283464"/>
                </a:lnTo>
                <a:lnTo>
                  <a:pt x="278892" y="27127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538216" y="5574792"/>
            <a:ext cx="353695" cy="274320"/>
          </a:xfrm>
          <a:custGeom>
            <a:avLst/>
            <a:gdLst/>
            <a:ahLst/>
            <a:cxnLst/>
            <a:rect l="l" t="t" r="r" b="b"/>
            <a:pathLst>
              <a:path w="353695" h="274320">
                <a:moveTo>
                  <a:pt x="149352" y="15240"/>
                </a:moveTo>
                <a:lnTo>
                  <a:pt x="147828" y="0"/>
                </a:lnTo>
                <a:lnTo>
                  <a:pt x="114300" y="3048"/>
                </a:lnTo>
                <a:lnTo>
                  <a:pt x="91440" y="7620"/>
                </a:lnTo>
                <a:lnTo>
                  <a:pt x="67056" y="27432"/>
                </a:lnTo>
                <a:lnTo>
                  <a:pt x="42672" y="45720"/>
                </a:lnTo>
                <a:lnTo>
                  <a:pt x="28956" y="47244"/>
                </a:lnTo>
                <a:lnTo>
                  <a:pt x="13716" y="44196"/>
                </a:lnTo>
                <a:lnTo>
                  <a:pt x="0" y="56388"/>
                </a:lnTo>
                <a:lnTo>
                  <a:pt x="0" y="70104"/>
                </a:lnTo>
                <a:lnTo>
                  <a:pt x="9144" y="77724"/>
                </a:lnTo>
                <a:lnTo>
                  <a:pt x="41148" y="77724"/>
                </a:lnTo>
                <a:lnTo>
                  <a:pt x="60960" y="64008"/>
                </a:lnTo>
                <a:lnTo>
                  <a:pt x="79248" y="39624"/>
                </a:lnTo>
                <a:lnTo>
                  <a:pt x="99060" y="24384"/>
                </a:lnTo>
                <a:lnTo>
                  <a:pt x="114300" y="27432"/>
                </a:lnTo>
                <a:lnTo>
                  <a:pt x="120396" y="36576"/>
                </a:lnTo>
                <a:lnTo>
                  <a:pt x="120396" y="89916"/>
                </a:lnTo>
                <a:lnTo>
                  <a:pt x="128016" y="135636"/>
                </a:lnTo>
                <a:lnTo>
                  <a:pt x="140208" y="201168"/>
                </a:lnTo>
                <a:lnTo>
                  <a:pt x="140208" y="74676"/>
                </a:lnTo>
                <a:lnTo>
                  <a:pt x="141732" y="32004"/>
                </a:lnTo>
                <a:lnTo>
                  <a:pt x="149352" y="15240"/>
                </a:lnTo>
                <a:close/>
              </a:path>
              <a:path w="353695" h="274320">
                <a:moveTo>
                  <a:pt x="353568" y="77724"/>
                </a:moveTo>
                <a:lnTo>
                  <a:pt x="338328" y="62484"/>
                </a:lnTo>
                <a:lnTo>
                  <a:pt x="313944" y="64008"/>
                </a:lnTo>
                <a:lnTo>
                  <a:pt x="292608" y="77724"/>
                </a:lnTo>
                <a:lnTo>
                  <a:pt x="288036" y="114300"/>
                </a:lnTo>
                <a:lnTo>
                  <a:pt x="284988" y="134112"/>
                </a:lnTo>
                <a:lnTo>
                  <a:pt x="266700" y="182880"/>
                </a:lnTo>
                <a:lnTo>
                  <a:pt x="239268" y="217932"/>
                </a:lnTo>
                <a:lnTo>
                  <a:pt x="219456" y="233172"/>
                </a:lnTo>
                <a:lnTo>
                  <a:pt x="198120" y="233172"/>
                </a:lnTo>
                <a:lnTo>
                  <a:pt x="178308" y="217932"/>
                </a:lnTo>
                <a:lnTo>
                  <a:pt x="164592" y="184404"/>
                </a:lnTo>
                <a:lnTo>
                  <a:pt x="149352" y="129540"/>
                </a:lnTo>
                <a:lnTo>
                  <a:pt x="140208" y="74676"/>
                </a:lnTo>
                <a:lnTo>
                  <a:pt x="140208" y="201168"/>
                </a:lnTo>
                <a:lnTo>
                  <a:pt x="149352" y="237744"/>
                </a:lnTo>
                <a:lnTo>
                  <a:pt x="156972" y="257556"/>
                </a:lnTo>
                <a:lnTo>
                  <a:pt x="179832" y="269748"/>
                </a:lnTo>
                <a:lnTo>
                  <a:pt x="210312" y="274320"/>
                </a:lnTo>
                <a:lnTo>
                  <a:pt x="242316" y="263652"/>
                </a:lnTo>
                <a:lnTo>
                  <a:pt x="271272" y="240792"/>
                </a:lnTo>
                <a:lnTo>
                  <a:pt x="304800" y="199644"/>
                </a:lnTo>
                <a:lnTo>
                  <a:pt x="332232" y="152400"/>
                </a:lnTo>
                <a:lnTo>
                  <a:pt x="347472" y="109728"/>
                </a:lnTo>
                <a:lnTo>
                  <a:pt x="353568" y="77724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705856" y="4953000"/>
            <a:ext cx="248920" cy="434340"/>
          </a:xfrm>
          <a:custGeom>
            <a:avLst/>
            <a:gdLst/>
            <a:ahLst/>
            <a:cxnLst/>
            <a:rect l="l" t="t" r="r" b="b"/>
            <a:pathLst>
              <a:path w="248920" h="434339">
                <a:moveTo>
                  <a:pt x="48768" y="85737"/>
                </a:moveTo>
                <a:lnTo>
                  <a:pt x="48768" y="67056"/>
                </a:lnTo>
                <a:lnTo>
                  <a:pt x="42672" y="71628"/>
                </a:lnTo>
                <a:lnTo>
                  <a:pt x="10668" y="74676"/>
                </a:lnTo>
                <a:lnTo>
                  <a:pt x="0" y="80772"/>
                </a:lnTo>
                <a:lnTo>
                  <a:pt x="7620" y="88392"/>
                </a:lnTo>
                <a:lnTo>
                  <a:pt x="48768" y="85737"/>
                </a:lnTo>
                <a:close/>
              </a:path>
              <a:path w="248920" h="434339">
                <a:moveTo>
                  <a:pt x="56388" y="87020"/>
                </a:moveTo>
                <a:lnTo>
                  <a:pt x="56388" y="44196"/>
                </a:lnTo>
                <a:lnTo>
                  <a:pt x="48768" y="47244"/>
                </a:lnTo>
                <a:lnTo>
                  <a:pt x="10668" y="25908"/>
                </a:lnTo>
                <a:lnTo>
                  <a:pt x="1524" y="28956"/>
                </a:lnTo>
                <a:lnTo>
                  <a:pt x="1524" y="39624"/>
                </a:lnTo>
                <a:lnTo>
                  <a:pt x="48768" y="67056"/>
                </a:lnTo>
                <a:lnTo>
                  <a:pt x="48768" y="85737"/>
                </a:lnTo>
                <a:lnTo>
                  <a:pt x="54864" y="85344"/>
                </a:lnTo>
                <a:lnTo>
                  <a:pt x="56388" y="87020"/>
                </a:lnTo>
                <a:close/>
              </a:path>
              <a:path w="248920" h="434339">
                <a:moveTo>
                  <a:pt x="106680" y="16764"/>
                </a:moveTo>
                <a:lnTo>
                  <a:pt x="106680" y="3048"/>
                </a:lnTo>
                <a:lnTo>
                  <a:pt x="100584" y="3048"/>
                </a:lnTo>
                <a:lnTo>
                  <a:pt x="79248" y="47244"/>
                </a:lnTo>
                <a:lnTo>
                  <a:pt x="70104" y="44196"/>
                </a:lnTo>
                <a:lnTo>
                  <a:pt x="59436" y="3048"/>
                </a:lnTo>
                <a:lnTo>
                  <a:pt x="54864" y="0"/>
                </a:lnTo>
                <a:lnTo>
                  <a:pt x="48768" y="3048"/>
                </a:lnTo>
                <a:lnTo>
                  <a:pt x="56388" y="44196"/>
                </a:lnTo>
                <a:lnTo>
                  <a:pt x="56388" y="87020"/>
                </a:lnTo>
                <a:lnTo>
                  <a:pt x="70104" y="102108"/>
                </a:lnTo>
                <a:lnTo>
                  <a:pt x="73152" y="123444"/>
                </a:lnTo>
                <a:lnTo>
                  <a:pt x="73152" y="208788"/>
                </a:lnTo>
                <a:lnTo>
                  <a:pt x="83820" y="274320"/>
                </a:lnTo>
                <a:lnTo>
                  <a:pt x="92964" y="295933"/>
                </a:lnTo>
                <a:lnTo>
                  <a:pt x="92964" y="53340"/>
                </a:lnTo>
                <a:lnTo>
                  <a:pt x="106680" y="16764"/>
                </a:lnTo>
                <a:close/>
              </a:path>
              <a:path w="248920" h="434339">
                <a:moveTo>
                  <a:pt x="97536" y="97536"/>
                </a:moveTo>
                <a:lnTo>
                  <a:pt x="92964" y="71628"/>
                </a:lnTo>
                <a:lnTo>
                  <a:pt x="92964" y="295933"/>
                </a:lnTo>
                <a:lnTo>
                  <a:pt x="94488" y="299535"/>
                </a:lnTo>
                <a:lnTo>
                  <a:pt x="94488" y="129540"/>
                </a:lnTo>
                <a:lnTo>
                  <a:pt x="97536" y="97536"/>
                </a:lnTo>
                <a:close/>
              </a:path>
              <a:path w="248920" h="434339">
                <a:moveTo>
                  <a:pt x="248412" y="406908"/>
                </a:moveTo>
                <a:lnTo>
                  <a:pt x="243840" y="387096"/>
                </a:lnTo>
                <a:lnTo>
                  <a:pt x="216408" y="370332"/>
                </a:lnTo>
                <a:lnTo>
                  <a:pt x="199644" y="370332"/>
                </a:lnTo>
                <a:lnTo>
                  <a:pt x="158496" y="329184"/>
                </a:lnTo>
                <a:lnTo>
                  <a:pt x="117348" y="272796"/>
                </a:lnTo>
                <a:lnTo>
                  <a:pt x="103632" y="228600"/>
                </a:lnTo>
                <a:lnTo>
                  <a:pt x="97536" y="190500"/>
                </a:lnTo>
                <a:lnTo>
                  <a:pt x="94488" y="129540"/>
                </a:lnTo>
                <a:lnTo>
                  <a:pt x="94488" y="299535"/>
                </a:lnTo>
                <a:lnTo>
                  <a:pt x="100584" y="313944"/>
                </a:lnTo>
                <a:lnTo>
                  <a:pt x="135636" y="362712"/>
                </a:lnTo>
                <a:lnTo>
                  <a:pt x="190500" y="414528"/>
                </a:lnTo>
                <a:lnTo>
                  <a:pt x="217932" y="434340"/>
                </a:lnTo>
                <a:lnTo>
                  <a:pt x="240792" y="431292"/>
                </a:lnTo>
                <a:lnTo>
                  <a:pt x="248412" y="40690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07608" y="4992624"/>
            <a:ext cx="326390" cy="405765"/>
          </a:xfrm>
          <a:custGeom>
            <a:avLst/>
            <a:gdLst/>
            <a:ahLst/>
            <a:cxnLst/>
            <a:rect l="l" t="t" r="r" b="b"/>
            <a:pathLst>
              <a:path w="326389" h="405764">
                <a:moveTo>
                  <a:pt x="248412" y="227922"/>
                </a:moveTo>
                <a:lnTo>
                  <a:pt x="248412" y="70104"/>
                </a:lnTo>
                <a:lnTo>
                  <a:pt x="240792" y="97536"/>
                </a:lnTo>
                <a:lnTo>
                  <a:pt x="240792" y="164592"/>
                </a:lnTo>
                <a:lnTo>
                  <a:pt x="230124" y="216408"/>
                </a:lnTo>
                <a:lnTo>
                  <a:pt x="199644" y="289560"/>
                </a:lnTo>
                <a:lnTo>
                  <a:pt x="178308" y="323088"/>
                </a:lnTo>
                <a:lnTo>
                  <a:pt x="117348" y="353568"/>
                </a:lnTo>
                <a:lnTo>
                  <a:pt x="76200" y="358140"/>
                </a:lnTo>
                <a:lnTo>
                  <a:pt x="35052" y="364236"/>
                </a:lnTo>
                <a:lnTo>
                  <a:pt x="4572" y="358140"/>
                </a:lnTo>
                <a:lnTo>
                  <a:pt x="0" y="377952"/>
                </a:lnTo>
                <a:lnTo>
                  <a:pt x="4572" y="405384"/>
                </a:lnTo>
                <a:lnTo>
                  <a:pt x="24384" y="405384"/>
                </a:lnTo>
                <a:lnTo>
                  <a:pt x="82296" y="394716"/>
                </a:lnTo>
                <a:lnTo>
                  <a:pt x="144780" y="371856"/>
                </a:lnTo>
                <a:lnTo>
                  <a:pt x="196596" y="336804"/>
                </a:lnTo>
                <a:lnTo>
                  <a:pt x="227076" y="289560"/>
                </a:lnTo>
                <a:lnTo>
                  <a:pt x="248412" y="227922"/>
                </a:lnTo>
                <a:close/>
              </a:path>
              <a:path w="326389" h="405764">
                <a:moveTo>
                  <a:pt x="265176" y="95842"/>
                </a:moveTo>
                <a:lnTo>
                  <a:pt x="265176" y="42672"/>
                </a:lnTo>
                <a:lnTo>
                  <a:pt x="260604" y="45720"/>
                </a:lnTo>
                <a:lnTo>
                  <a:pt x="237744" y="24384"/>
                </a:lnTo>
                <a:lnTo>
                  <a:pt x="220980" y="21336"/>
                </a:lnTo>
                <a:lnTo>
                  <a:pt x="224028" y="32004"/>
                </a:lnTo>
                <a:lnTo>
                  <a:pt x="248412" y="56388"/>
                </a:lnTo>
                <a:lnTo>
                  <a:pt x="248412" y="227922"/>
                </a:lnTo>
                <a:lnTo>
                  <a:pt x="254508" y="210312"/>
                </a:lnTo>
                <a:lnTo>
                  <a:pt x="262128" y="137160"/>
                </a:lnTo>
                <a:lnTo>
                  <a:pt x="262128" y="100584"/>
                </a:lnTo>
                <a:lnTo>
                  <a:pt x="265176" y="95842"/>
                </a:lnTo>
                <a:close/>
              </a:path>
              <a:path w="326389" h="405764">
                <a:moveTo>
                  <a:pt x="313944" y="24384"/>
                </a:moveTo>
                <a:lnTo>
                  <a:pt x="309372" y="15240"/>
                </a:lnTo>
                <a:lnTo>
                  <a:pt x="281940" y="42672"/>
                </a:lnTo>
                <a:lnTo>
                  <a:pt x="275844" y="42672"/>
                </a:lnTo>
                <a:lnTo>
                  <a:pt x="275844" y="4572"/>
                </a:lnTo>
                <a:lnTo>
                  <a:pt x="271272" y="0"/>
                </a:lnTo>
                <a:lnTo>
                  <a:pt x="262128" y="1524"/>
                </a:lnTo>
                <a:lnTo>
                  <a:pt x="265176" y="42672"/>
                </a:lnTo>
                <a:lnTo>
                  <a:pt x="265176" y="95842"/>
                </a:lnTo>
                <a:lnTo>
                  <a:pt x="275844" y="79248"/>
                </a:lnTo>
                <a:lnTo>
                  <a:pt x="288036" y="74676"/>
                </a:lnTo>
                <a:lnTo>
                  <a:pt x="288036" y="53340"/>
                </a:lnTo>
                <a:lnTo>
                  <a:pt x="313944" y="24384"/>
                </a:lnTo>
                <a:close/>
              </a:path>
              <a:path w="326389" h="405764">
                <a:moveTo>
                  <a:pt x="326136" y="59436"/>
                </a:moveTo>
                <a:lnTo>
                  <a:pt x="292608" y="62484"/>
                </a:lnTo>
                <a:lnTo>
                  <a:pt x="288036" y="53340"/>
                </a:lnTo>
                <a:lnTo>
                  <a:pt x="288036" y="74676"/>
                </a:lnTo>
                <a:lnTo>
                  <a:pt x="300228" y="70104"/>
                </a:lnTo>
                <a:lnTo>
                  <a:pt x="323088" y="70104"/>
                </a:lnTo>
                <a:lnTo>
                  <a:pt x="326136" y="59436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980176" y="3886199"/>
            <a:ext cx="413384" cy="922019"/>
          </a:xfrm>
          <a:custGeom>
            <a:avLst/>
            <a:gdLst/>
            <a:ahLst/>
            <a:cxnLst/>
            <a:rect l="l" t="t" r="r" b="b"/>
            <a:pathLst>
              <a:path w="413385" h="922020">
                <a:moveTo>
                  <a:pt x="413004" y="0"/>
                </a:moveTo>
                <a:lnTo>
                  <a:pt x="373380" y="0"/>
                </a:lnTo>
                <a:lnTo>
                  <a:pt x="345948" y="27432"/>
                </a:lnTo>
                <a:lnTo>
                  <a:pt x="315468" y="60960"/>
                </a:lnTo>
                <a:lnTo>
                  <a:pt x="260604" y="128016"/>
                </a:lnTo>
                <a:lnTo>
                  <a:pt x="236220" y="163068"/>
                </a:lnTo>
                <a:lnTo>
                  <a:pt x="187452" y="236220"/>
                </a:lnTo>
                <a:lnTo>
                  <a:pt x="144780" y="312420"/>
                </a:lnTo>
                <a:lnTo>
                  <a:pt x="126492" y="350520"/>
                </a:lnTo>
                <a:lnTo>
                  <a:pt x="108204" y="390144"/>
                </a:lnTo>
                <a:lnTo>
                  <a:pt x="91440" y="431292"/>
                </a:lnTo>
                <a:lnTo>
                  <a:pt x="76200" y="472440"/>
                </a:lnTo>
                <a:lnTo>
                  <a:pt x="48768" y="554736"/>
                </a:lnTo>
                <a:lnTo>
                  <a:pt x="38100" y="597408"/>
                </a:lnTo>
                <a:lnTo>
                  <a:pt x="19812" y="684276"/>
                </a:lnTo>
                <a:lnTo>
                  <a:pt x="7620" y="771144"/>
                </a:lnTo>
                <a:lnTo>
                  <a:pt x="3048" y="815340"/>
                </a:lnTo>
                <a:lnTo>
                  <a:pt x="0" y="905256"/>
                </a:lnTo>
                <a:lnTo>
                  <a:pt x="0" y="914400"/>
                </a:lnTo>
                <a:lnTo>
                  <a:pt x="7620" y="922020"/>
                </a:lnTo>
                <a:lnTo>
                  <a:pt x="22860" y="922020"/>
                </a:lnTo>
                <a:lnTo>
                  <a:pt x="28956" y="914400"/>
                </a:lnTo>
                <a:lnTo>
                  <a:pt x="28956" y="905256"/>
                </a:lnTo>
                <a:lnTo>
                  <a:pt x="32004" y="816864"/>
                </a:lnTo>
                <a:lnTo>
                  <a:pt x="41148" y="729996"/>
                </a:lnTo>
                <a:lnTo>
                  <a:pt x="56388" y="646176"/>
                </a:lnTo>
                <a:lnTo>
                  <a:pt x="65532" y="603504"/>
                </a:lnTo>
                <a:lnTo>
                  <a:pt x="76200" y="562356"/>
                </a:lnTo>
                <a:lnTo>
                  <a:pt x="89916" y="521208"/>
                </a:lnTo>
                <a:lnTo>
                  <a:pt x="103632" y="481584"/>
                </a:lnTo>
                <a:lnTo>
                  <a:pt x="117348" y="440436"/>
                </a:lnTo>
                <a:lnTo>
                  <a:pt x="134112" y="402336"/>
                </a:lnTo>
                <a:lnTo>
                  <a:pt x="152400" y="362712"/>
                </a:lnTo>
                <a:lnTo>
                  <a:pt x="170688" y="324612"/>
                </a:lnTo>
                <a:lnTo>
                  <a:pt x="190500" y="288036"/>
                </a:lnTo>
                <a:lnTo>
                  <a:pt x="213360" y="251460"/>
                </a:lnTo>
                <a:lnTo>
                  <a:pt x="234696" y="214884"/>
                </a:lnTo>
                <a:lnTo>
                  <a:pt x="259080" y="179832"/>
                </a:lnTo>
                <a:lnTo>
                  <a:pt x="284988" y="144780"/>
                </a:lnTo>
                <a:lnTo>
                  <a:pt x="310896" y="111252"/>
                </a:lnTo>
                <a:lnTo>
                  <a:pt x="338328" y="79248"/>
                </a:lnTo>
                <a:lnTo>
                  <a:pt x="367284" y="47244"/>
                </a:lnTo>
                <a:lnTo>
                  <a:pt x="396240" y="16764"/>
                </a:lnTo>
                <a:lnTo>
                  <a:pt x="413004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836656" y="6735763"/>
            <a:ext cx="240029" cy="203835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z="1400" spc="-100" dirty="0">
                <a:latin typeface="Trebuchet MS"/>
                <a:cs typeface="Trebuchet MS"/>
              </a:rPr>
              <a:t>19</a:t>
            </a:fld>
            <a:endParaRPr sz="1400">
              <a:latin typeface="Trebuchet MS"/>
              <a:cs typeface="Trebuchet MS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9003" y="1084579"/>
            <a:ext cx="719899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Циљеви </a:t>
            </a:r>
            <a:r>
              <a:rPr spc="-5" dirty="0"/>
              <a:t>заштите</a:t>
            </a:r>
            <a:r>
              <a:rPr spc="-50" dirty="0"/>
              <a:t> </a:t>
            </a:r>
            <a:r>
              <a:rPr spc="-5" dirty="0"/>
              <a:t>информација..</a:t>
            </a:r>
            <a:r>
              <a:rPr sz="4400" spc="-5" dirty="0"/>
              <a:t>..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0739" y="2069768"/>
            <a:ext cx="8326120" cy="492887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Проактивна одбрана и превенција</a:t>
            </a:r>
            <a:r>
              <a:rPr sz="2800" spc="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од: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унутрашњих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спољашњих напада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индустријске</a:t>
            </a:r>
            <a:r>
              <a:rPr sz="2400" spc="-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шпијунаже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политичке</a:t>
            </a:r>
            <a:r>
              <a:rPr sz="2400" spc="-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шпијунаже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5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Безбедност</a:t>
            </a:r>
            <a:r>
              <a:rPr sz="28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комуникација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Безбедност</a:t>
            </a:r>
            <a:r>
              <a:rPr sz="28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података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  <a:tab pos="249174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Безбедност	е-пословања (рачуна,</a:t>
            </a:r>
            <a:r>
              <a:rPr sz="2800" spc="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трансакција)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Безбедност интелектуалног</a:t>
            </a:r>
            <a:r>
              <a:rPr sz="2800" spc="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власништва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Доказивост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одоговорности</a:t>
            </a:r>
            <a:endParaRPr sz="2800">
              <a:latin typeface="Arial"/>
              <a:cs typeface="Arial"/>
            </a:endParaRPr>
          </a:p>
          <a:p>
            <a:pPr marL="355600" indent="-343535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6235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...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74628" y="7014654"/>
            <a:ext cx="159385" cy="2330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254"/>
              </a:spcBef>
            </a:pPr>
            <a:fld id="{81D60167-4931-47E6-BA6A-407CBD079E47}" type="slidenum">
              <a:rPr sz="1400" spc="114" dirty="0">
                <a:latin typeface="Trebuchet MS"/>
                <a:cs typeface="Trebuchet MS"/>
              </a:rPr>
              <a:t>2</a:t>
            </a:fld>
            <a:endParaRPr sz="1400">
              <a:latin typeface="Trebuchet MS"/>
              <a:cs typeface="Trebuchet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414985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79523" y="1110487"/>
            <a:ext cx="64985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Потреба </a:t>
            </a:r>
            <a:r>
              <a:rPr dirty="0"/>
              <a:t>за</a:t>
            </a:r>
            <a:r>
              <a:rPr spc="-30" dirty="0"/>
              <a:t> </a:t>
            </a:r>
            <a:r>
              <a:rPr spc="-5" dirty="0"/>
              <a:t>аутентификацијом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40739" y="2082799"/>
            <a:ext cx="352932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Лажно</a:t>
            </a:r>
            <a:r>
              <a:rPr sz="2400" spc="-6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представљање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828800" y="2872739"/>
            <a:ext cx="946403" cy="101345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077456" y="2755391"/>
            <a:ext cx="1075944" cy="11308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232137" y="3301998"/>
            <a:ext cx="5695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о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б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539" y="3606798"/>
            <a:ext cx="8991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А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иса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028048" y="3694176"/>
            <a:ext cx="748030" cy="192405"/>
          </a:xfrm>
          <a:custGeom>
            <a:avLst/>
            <a:gdLst/>
            <a:ahLst/>
            <a:cxnLst/>
            <a:rect l="l" t="t" r="r" b="b"/>
            <a:pathLst>
              <a:path w="748029" h="192404">
                <a:moveTo>
                  <a:pt x="662801" y="56388"/>
                </a:moveTo>
                <a:lnTo>
                  <a:pt x="661794" y="28181"/>
                </a:lnTo>
                <a:lnTo>
                  <a:pt x="647071" y="28956"/>
                </a:lnTo>
                <a:lnTo>
                  <a:pt x="615067" y="30480"/>
                </a:lnTo>
                <a:lnTo>
                  <a:pt x="549535" y="36576"/>
                </a:lnTo>
                <a:lnTo>
                  <a:pt x="485527" y="44196"/>
                </a:lnTo>
                <a:lnTo>
                  <a:pt x="423043" y="54864"/>
                </a:lnTo>
                <a:lnTo>
                  <a:pt x="360559" y="67056"/>
                </a:lnTo>
                <a:lnTo>
                  <a:pt x="301123" y="80772"/>
                </a:lnTo>
                <a:lnTo>
                  <a:pt x="241687" y="97536"/>
                </a:lnTo>
                <a:lnTo>
                  <a:pt x="183775" y="115824"/>
                </a:lnTo>
                <a:lnTo>
                  <a:pt x="128911" y="135636"/>
                </a:lnTo>
                <a:lnTo>
                  <a:pt x="74047" y="158496"/>
                </a:lnTo>
                <a:lnTo>
                  <a:pt x="20707" y="181356"/>
                </a:lnTo>
                <a:lnTo>
                  <a:pt x="0" y="192023"/>
                </a:lnTo>
                <a:lnTo>
                  <a:pt x="67444" y="192023"/>
                </a:lnTo>
                <a:lnTo>
                  <a:pt x="84715" y="184404"/>
                </a:lnTo>
                <a:lnTo>
                  <a:pt x="139579" y="163068"/>
                </a:lnTo>
                <a:lnTo>
                  <a:pt x="194443" y="143256"/>
                </a:lnTo>
                <a:lnTo>
                  <a:pt x="250831" y="124968"/>
                </a:lnTo>
                <a:lnTo>
                  <a:pt x="308743" y="108204"/>
                </a:lnTo>
                <a:lnTo>
                  <a:pt x="368179" y="94488"/>
                </a:lnTo>
                <a:lnTo>
                  <a:pt x="429139" y="82296"/>
                </a:lnTo>
                <a:lnTo>
                  <a:pt x="490099" y="73152"/>
                </a:lnTo>
                <a:lnTo>
                  <a:pt x="554107" y="65532"/>
                </a:lnTo>
                <a:lnTo>
                  <a:pt x="616591" y="59436"/>
                </a:lnTo>
                <a:lnTo>
                  <a:pt x="650119" y="56388"/>
                </a:lnTo>
                <a:lnTo>
                  <a:pt x="662801" y="56388"/>
                </a:lnTo>
                <a:close/>
              </a:path>
              <a:path w="748029" h="192404">
                <a:moveTo>
                  <a:pt x="747655" y="39624"/>
                </a:moveTo>
                <a:lnTo>
                  <a:pt x="660787" y="0"/>
                </a:lnTo>
                <a:lnTo>
                  <a:pt x="661794" y="28181"/>
                </a:lnTo>
                <a:lnTo>
                  <a:pt x="676027" y="27432"/>
                </a:lnTo>
                <a:lnTo>
                  <a:pt x="683647" y="27432"/>
                </a:lnTo>
                <a:lnTo>
                  <a:pt x="689743" y="33528"/>
                </a:lnTo>
                <a:lnTo>
                  <a:pt x="691267" y="41148"/>
                </a:lnTo>
                <a:lnTo>
                  <a:pt x="691267" y="70381"/>
                </a:lnTo>
                <a:lnTo>
                  <a:pt x="747655" y="39624"/>
                </a:lnTo>
                <a:close/>
              </a:path>
              <a:path w="748029" h="192404">
                <a:moveTo>
                  <a:pt x="691267" y="48768"/>
                </a:moveTo>
                <a:lnTo>
                  <a:pt x="691267" y="41148"/>
                </a:lnTo>
                <a:lnTo>
                  <a:pt x="689743" y="33528"/>
                </a:lnTo>
                <a:lnTo>
                  <a:pt x="683647" y="27432"/>
                </a:lnTo>
                <a:lnTo>
                  <a:pt x="676027" y="27432"/>
                </a:lnTo>
                <a:lnTo>
                  <a:pt x="661794" y="28181"/>
                </a:lnTo>
                <a:lnTo>
                  <a:pt x="662801" y="56388"/>
                </a:lnTo>
                <a:lnTo>
                  <a:pt x="685171" y="56388"/>
                </a:lnTo>
                <a:lnTo>
                  <a:pt x="691267" y="48768"/>
                </a:lnTo>
                <a:close/>
              </a:path>
              <a:path w="748029" h="192404">
                <a:moveTo>
                  <a:pt x="691267" y="70381"/>
                </a:moveTo>
                <a:lnTo>
                  <a:pt x="691267" y="48768"/>
                </a:lnTo>
                <a:lnTo>
                  <a:pt x="685171" y="56388"/>
                </a:lnTo>
                <a:lnTo>
                  <a:pt x="662801" y="56388"/>
                </a:lnTo>
                <a:lnTo>
                  <a:pt x="663835" y="85344"/>
                </a:lnTo>
                <a:lnTo>
                  <a:pt x="691267" y="7038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828800" y="3883914"/>
            <a:ext cx="946403" cy="61188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077456" y="3883914"/>
            <a:ext cx="1075944" cy="53568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447032" y="4876800"/>
            <a:ext cx="1039367" cy="12832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050538" y="5283197"/>
            <a:ext cx="8515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40" dirty="0">
                <a:solidFill>
                  <a:srgbClr val="7F0000"/>
                </a:solidFill>
                <a:latin typeface="Arial"/>
                <a:cs typeface="Arial"/>
              </a:rPr>
              <a:t>Т</a:t>
            </a:r>
            <a:r>
              <a:rPr sz="2400" spc="-30" dirty="0">
                <a:solidFill>
                  <a:srgbClr val="7F0000"/>
                </a:solidFill>
                <a:latin typeface="Arial"/>
                <a:cs typeface="Arial"/>
              </a:rPr>
              <a:t>р</a:t>
            </a:r>
            <a:r>
              <a:rPr sz="2400" spc="-85" dirty="0">
                <a:solidFill>
                  <a:srgbClr val="7F0000"/>
                </a:solidFill>
                <a:latin typeface="Arial"/>
                <a:cs typeface="Arial"/>
              </a:rPr>
              <a:t>у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72684" y="3886199"/>
            <a:ext cx="622935" cy="765175"/>
          </a:xfrm>
          <a:custGeom>
            <a:avLst/>
            <a:gdLst/>
            <a:ahLst/>
            <a:cxnLst/>
            <a:rect l="l" t="t" r="r" b="b"/>
            <a:pathLst>
              <a:path w="622935" h="765175">
                <a:moveTo>
                  <a:pt x="622808" y="0"/>
                </a:moveTo>
                <a:lnTo>
                  <a:pt x="555364" y="0"/>
                </a:lnTo>
                <a:lnTo>
                  <a:pt x="525780" y="15240"/>
                </a:lnTo>
                <a:lnTo>
                  <a:pt x="475488" y="42672"/>
                </a:lnTo>
                <a:lnTo>
                  <a:pt x="428244" y="70104"/>
                </a:lnTo>
                <a:lnTo>
                  <a:pt x="384048" y="100584"/>
                </a:lnTo>
                <a:lnTo>
                  <a:pt x="339852" y="132588"/>
                </a:lnTo>
                <a:lnTo>
                  <a:pt x="298704" y="166116"/>
                </a:lnTo>
                <a:lnTo>
                  <a:pt x="280416" y="182880"/>
                </a:lnTo>
                <a:lnTo>
                  <a:pt x="260604" y="199644"/>
                </a:lnTo>
                <a:lnTo>
                  <a:pt x="224028" y="236220"/>
                </a:lnTo>
                <a:lnTo>
                  <a:pt x="173736" y="291084"/>
                </a:lnTo>
                <a:lnTo>
                  <a:pt x="143256" y="330708"/>
                </a:lnTo>
                <a:lnTo>
                  <a:pt x="115824" y="370332"/>
                </a:lnTo>
                <a:lnTo>
                  <a:pt x="103632" y="391668"/>
                </a:lnTo>
                <a:lnTo>
                  <a:pt x="91440" y="411480"/>
                </a:lnTo>
                <a:lnTo>
                  <a:pt x="68580" y="454152"/>
                </a:lnTo>
                <a:lnTo>
                  <a:pt x="50292" y="496824"/>
                </a:lnTo>
                <a:lnTo>
                  <a:pt x="33528" y="541020"/>
                </a:lnTo>
                <a:lnTo>
                  <a:pt x="21336" y="586740"/>
                </a:lnTo>
                <a:lnTo>
                  <a:pt x="15240" y="608076"/>
                </a:lnTo>
                <a:lnTo>
                  <a:pt x="10668" y="630936"/>
                </a:lnTo>
                <a:lnTo>
                  <a:pt x="1524" y="701040"/>
                </a:lnTo>
                <a:lnTo>
                  <a:pt x="0" y="725424"/>
                </a:lnTo>
                <a:lnTo>
                  <a:pt x="0" y="757428"/>
                </a:lnTo>
                <a:lnTo>
                  <a:pt x="6096" y="765048"/>
                </a:lnTo>
                <a:lnTo>
                  <a:pt x="22860" y="765048"/>
                </a:lnTo>
                <a:lnTo>
                  <a:pt x="28956" y="757428"/>
                </a:lnTo>
                <a:lnTo>
                  <a:pt x="28956" y="725424"/>
                </a:lnTo>
                <a:lnTo>
                  <a:pt x="32004" y="681228"/>
                </a:lnTo>
                <a:lnTo>
                  <a:pt x="35052" y="658368"/>
                </a:lnTo>
                <a:lnTo>
                  <a:pt x="39624" y="635508"/>
                </a:lnTo>
                <a:lnTo>
                  <a:pt x="42672" y="614172"/>
                </a:lnTo>
                <a:lnTo>
                  <a:pt x="60960" y="550164"/>
                </a:lnTo>
                <a:lnTo>
                  <a:pt x="76200" y="507492"/>
                </a:lnTo>
                <a:lnTo>
                  <a:pt x="94488" y="466344"/>
                </a:lnTo>
                <a:lnTo>
                  <a:pt x="115824" y="425196"/>
                </a:lnTo>
                <a:lnTo>
                  <a:pt x="140208" y="385572"/>
                </a:lnTo>
                <a:lnTo>
                  <a:pt x="167640" y="347472"/>
                </a:lnTo>
                <a:lnTo>
                  <a:pt x="181356" y="327660"/>
                </a:lnTo>
                <a:lnTo>
                  <a:pt x="211836" y="291084"/>
                </a:lnTo>
                <a:lnTo>
                  <a:pt x="228600" y="272796"/>
                </a:lnTo>
                <a:lnTo>
                  <a:pt x="245364" y="256032"/>
                </a:lnTo>
                <a:lnTo>
                  <a:pt x="262128" y="237744"/>
                </a:lnTo>
                <a:lnTo>
                  <a:pt x="298704" y="204216"/>
                </a:lnTo>
                <a:lnTo>
                  <a:pt x="358140" y="155448"/>
                </a:lnTo>
                <a:lnTo>
                  <a:pt x="400812" y="123444"/>
                </a:lnTo>
                <a:lnTo>
                  <a:pt x="445008" y="94488"/>
                </a:lnTo>
                <a:lnTo>
                  <a:pt x="490728" y="67056"/>
                </a:lnTo>
                <a:lnTo>
                  <a:pt x="539496" y="39624"/>
                </a:lnTo>
                <a:lnTo>
                  <a:pt x="588264" y="15240"/>
                </a:lnTo>
                <a:lnTo>
                  <a:pt x="622808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5942911" y="4892875"/>
            <a:ext cx="86720" cy="15072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856732" y="4887468"/>
            <a:ext cx="59690" cy="27940"/>
          </a:xfrm>
          <a:custGeom>
            <a:avLst/>
            <a:gdLst/>
            <a:ahLst/>
            <a:cxnLst/>
            <a:rect l="l" t="t" r="r" b="b"/>
            <a:pathLst>
              <a:path w="59689" h="27939">
                <a:moveTo>
                  <a:pt x="59436" y="27432"/>
                </a:moveTo>
                <a:lnTo>
                  <a:pt x="15240" y="0"/>
                </a:lnTo>
                <a:lnTo>
                  <a:pt x="3048" y="1524"/>
                </a:lnTo>
                <a:lnTo>
                  <a:pt x="0" y="9144"/>
                </a:lnTo>
                <a:lnTo>
                  <a:pt x="9144" y="18288"/>
                </a:lnTo>
                <a:lnTo>
                  <a:pt x="59436" y="2743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916168" y="4814316"/>
            <a:ext cx="27940" cy="45720"/>
          </a:xfrm>
          <a:custGeom>
            <a:avLst/>
            <a:gdLst/>
            <a:ahLst/>
            <a:cxnLst/>
            <a:rect l="l" t="t" r="r" b="b"/>
            <a:pathLst>
              <a:path w="27939" h="45720">
                <a:moveTo>
                  <a:pt x="27432" y="45720"/>
                </a:moveTo>
                <a:lnTo>
                  <a:pt x="22860" y="9144"/>
                </a:lnTo>
                <a:lnTo>
                  <a:pt x="15240" y="0"/>
                </a:lnTo>
                <a:lnTo>
                  <a:pt x="3048" y="4572"/>
                </a:lnTo>
                <a:lnTo>
                  <a:pt x="0" y="16764"/>
                </a:lnTo>
                <a:lnTo>
                  <a:pt x="27432" y="457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01512" y="4802124"/>
            <a:ext cx="22860" cy="55244"/>
          </a:xfrm>
          <a:custGeom>
            <a:avLst/>
            <a:gdLst/>
            <a:ahLst/>
            <a:cxnLst/>
            <a:rect l="l" t="t" r="r" b="b"/>
            <a:pathLst>
              <a:path w="22860" h="55245">
                <a:moveTo>
                  <a:pt x="22860" y="6096"/>
                </a:moveTo>
                <a:lnTo>
                  <a:pt x="12192" y="0"/>
                </a:lnTo>
                <a:lnTo>
                  <a:pt x="0" y="13716"/>
                </a:lnTo>
                <a:lnTo>
                  <a:pt x="3048" y="54864"/>
                </a:lnTo>
                <a:lnTo>
                  <a:pt x="21336" y="16764"/>
                </a:lnTo>
                <a:lnTo>
                  <a:pt x="2286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048756" y="4844796"/>
            <a:ext cx="53340" cy="35560"/>
          </a:xfrm>
          <a:custGeom>
            <a:avLst/>
            <a:gdLst/>
            <a:ahLst/>
            <a:cxnLst/>
            <a:rect l="l" t="t" r="r" b="b"/>
            <a:pathLst>
              <a:path w="53339" h="35560">
                <a:moveTo>
                  <a:pt x="53340" y="6096"/>
                </a:moveTo>
                <a:lnTo>
                  <a:pt x="39624" y="0"/>
                </a:lnTo>
                <a:lnTo>
                  <a:pt x="0" y="35052"/>
                </a:lnTo>
                <a:lnTo>
                  <a:pt x="45720" y="24384"/>
                </a:lnTo>
                <a:lnTo>
                  <a:pt x="51816" y="18288"/>
                </a:lnTo>
                <a:lnTo>
                  <a:pt x="5334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873496" y="5094732"/>
            <a:ext cx="225552" cy="2225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035040" y="4882896"/>
            <a:ext cx="201295" cy="497205"/>
          </a:xfrm>
          <a:custGeom>
            <a:avLst/>
            <a:gdLst/>
            <a:ahLst/>
            <a:cxnLst/>
            <a:rect l="l" t="t" r="r" b="b"/>
            <a:pathLst>
              <a:path w="201295" h="497204">
                <a:moveTo>
                  <a:pt x="173736" y="375002"/>
                </a:moveTo>
                <a:lnTo>
                  <a:pt x="173736" y="283464"/>
                </a:lnTo>
                <a:lnTo>
                  <a:pt x="167640" y="327660"/>
                </a:lnTo>
                <a:lnTo>
                  <a:pt x="156972" y="347472"/>
                </a:lnTo>
                <a:lnTo>
                  <a:pt x="117348" y="374904"/>
                </a:lnTo>
                <a:lnTo>
                  <a:pt x="74676" y="400812"/>
                </a:lnTo>
                <a:lnTo>
                  <a:pt x="56388" y="420624"/>
                </a:lnTo>
                <a:lnTo>
                  <a:pt x="19812" y="448056"/>
                </a:lnTo>
                <a:lnTo>
                  <a:pt x="7620" y="455676"/>
                </a:lnTo>
                <a:lnTo>
                  <a:pt x="0" y="475488"/>
                </a:lnTo>
                <a:lnTo>
                  <a:pt x="10668" y="495300"/>
                </a:lnTo>
                <a:lnTo>
                  <a:pt x="21336" y="496824"/>
                </a:lnTo>
                <a:lnTo>
                  <a:pt x="56388" y="486156"/>
                </a:lnTo>
                <a:lnTo>
                  <a:pt x="106680" y="448056"/>
                </a:lnTo>
                <a:lnTo>
                  <a:pt x="150876" y="400812"/>
                </a:lnTo>
                <a:lnTo>
                  <a:pt x="173736" y="375002"/>
                </a:lnTo>
                <a:close/>
              </a:path>
              <a:path w="201295" h="497204">
                <a:moveTo>
                  <a:pt x="167640" y="12192"/>
                </a:moveTo>
                <a:lnTo>
                  <a:pt x="161544" y="0"/>
                </a:lnTo>
                <a:lnTo>
                  <a:pt x="150876" y="3048"/>
                </a:lnTo>
                <a:lnTo>
                  <a:pt x="144780" y="67056"/>
                </a:lnTo>
                <a:lnTo>
                  <a:pt x="140208" y="83820"/>
                </a:lnTo>
                <a:lnTo>
                  <a:pt x="137160" y="94488"/>
                </a:lnTo>
                <a:lnTo>
                  <a:pt x="114300" y="86868"/>
                </a:lnTo>
                <a:lnTo>
                  <a:pt x="97536" y="86868"/>
                </a:lnTo>
                <a:lnTo>
                  <a:pt x="97536" y="97536"/>
                </a:lnTo>
                <a:lnTo>
                  <a:pt x="108204" y="106680"/>
                </a:lnTo>
                <a:lnTo>
                  <a:pt x="128016" y="106680"/>
                </a:lnTo>
                <a:lnTo>
                  <a:pt x="143256" y="117348"/>
                </a:lnTo>
                <a:lnTo>
                  <a:pt x="153924" y="135636"/>
                </a:lnTo>
                <a:lnTo>
                  <a:pt x="158496" y="149352"/>
                </a:lnTo>
                <a:lnTo>
                  <a:pt x="158496" y="60960"/>
                </a:lnTo>
                <a:lnTo>
                  <a:pt x="167640" y="12192"/>
                </a:lnTo>
                <a:close/>
              </a:path>
              <a:path w="201295" h="497204">
                <a:moveTo>
                  <a:pt x="201168" y="91440"/>
                </a:moveTo>
                <a:lnTo>
                  <a:pt x="193548" y="80772"/>
                </a:lnTo>
                <a:lnTo>
                  <a:pt x="173736" y="70104"/>
                </a:lnTo>
                <a:lnTo>
                  <a:pt x="158496" y="60960"/>
                </a:lnTo>
                <a:lnTo>
                  <a:pt x="158496" y="149352"/>
                </a:lnTo>
                <a:lnTo>
                  <a:pt x="164592" y="167640"/>
                </a:lnTo>
                <a:lnTo>
                  <a:pt x="173736" y="228600"/>
                </a:lnTo>
                <a:lnTo>
                  <a:pt x="173736" y="375002"/>
                </a:lnTo>
                <a:lnTo>
                  <a:pt x="187452" y="359516"/>
                </a:lnTo>
                <a:lnTo>
                  <a:pt x="187452" y="169164"/>
                </a:lnTo>
                <a:lnTo>
                  <a:pt x="195072" y="114300"/>
                </a:lnTo>
                <a:lnTo>
                  <a:pt x="201168" y="91440"/>
                </a:lnTo>
                <a:close/>
              </a:path>
              <a:path w="201295" h="497204">
                <a:moveTo>
                  <a:pt x="201168" y="326136"/>
                </a:moveTo>
                <a:lnTo>
                  <a:pt x="201168" y="265176"/>
                </a:lnTo>
                <a:lnTo>
                  <a:pt x="187452" y="169164"/>
                </a:lnTo>
                <a:lnTo>
                  <a:pt x="187452" y="359516"/>
                </a:lnTo>
                <a:lnTo>
                  <a:pt x="198120" y="347472"/>
                </a:lnTo>
                <a:lnTo>
                  <a:pt x="201168" y="3261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791200" y="5341620"/>
            <a:ext cx="182880" cy="300355"/>
          </a:xfrm>
          <a:custGeom>
            <a:avLst/>
            <a:gdLst/>
            <a:ahLst/>
            <a:cxnLst/>
            <a:rect l="l" t="t" r="r" b="b"/>
            <a:pathLst>
              <a:path w="182879" h="300354">
                <a:moveTo>
                  <a:pt x="182880" y="42672"/>
                </a:moveTo>
                <a:lnTo>
                  <a:pt x="182880" y="9144"/>
                </a:lnTo>
                <a:lnTo>
                  <a:pt x="163068" y="0"/>
                </a:lnTo>
                <a:lnTo>
                  <a:pt x="120396" y="3048"/>
                </a:lnTo>
                <a:lnTo>
                  <a:pt x="83820" y="30480"/>
                </a:lnTo>
                <a:lnTo>
                  <a:pt x="30480" y="89916"/>
                </a:lnTo>
                <a:lnTo>
                  <a:pt x="3048" y="137160"/>
                </a:lnTo>
                <a:lnTo>
                  <a:pt x="0" y="153924"/>
                </a:lnTo>
                <a:lnTo>
                  <a:pt x="13716" y="184404"/>
                </a:lnTo>
                <a:lnTo>
                  <a:pt x="33528" y="193319"/>
                </a:lnTo>
                <a:lnTo>
                  <a:pt x="33528" y="158496"/>
                </a:lnTo>
                <a:lnTo>
                  <a:pt x="39624" y="128016"/>
                </a:lnTo>
                <a:lnTo>
                  <a:pt x="64008" y="89916"/>
                </a:lnTo>
                <a:lnTo>
                  <a:pt x="96012" y="67056"/>
                </a:lnTo>
                <a:lnTo>
                  <a:pt x="143256" y="50292"/>
                </a:lnTo>
                <a:lnTo>
                  <a:pt x="182880" y="42672"/>
                </a:lnTo>
                <a:close/>
              </a:path>
              <a:path w="182879" h="300354">
                <a:moveTo>
                  <a:pt x="163068" y="239268"/>
                </a:moveTo>
                <a:lnTo>
                  <a:pt x="147828" y="219456"/>
                </a:lnTo>
                <a:lnTo>
                  <a:pt x="114300" y="205740"/>
                </a:lnTo>
                <a:lnTo>
                  <a:pt x="76200" y="195072"/>
                </a:lnTo>
                <a:lnTo>
                  <a:pt x="41148" y="175260"/>
                </a:lnTo>
                <a:lnTo>
                  <a:pt x="33528" y="158496"/>
                </a:lnTo>
                <a:lnTo>
                  <a:pt x="33528" y="193319"/>
                </a:lnTo>
                <a:lnTo>
                  <a:pt x="44196" y="198120"/>
                </a:lnTo>
                <a:lnTo>
                  <a:pt x="83820" y="214884"/>
                </a:lnTo>
                <a:lnTo>
                  <a:pt x="114300" y="222504"/>
                </a:lnTo>
                <a:lnTo>
                  <a:pt x="128016" y="236220"/>
                </a:lnTo>
                <a:lnTo>
                  <a:pt x="128016" y="292608"/>
                </a:lnTo>
                <a:lnTo>
                  <a:pt x="146304" y="281940"/>
                </a:lnTo>
                <a:lnTo>
                  <a:pt x="156972" y="262128"/>
                </a:lnTo>
                <a:lnTo>
                  <a:pt x="163068" y="239268"/>
                </a:lnTo>
                <a:close/>
              </a:path>
              <a:path w="182879" h="300354">
                <a:moveTo>
                  <a:pt x="128016" y="292608"/>
                </a:moveTo>
                <a:lnTo>
                  <a:pt x="128016" y="236220"/>
                </a:lnTo>
                <a:lnTo>
                  <a:pt x="120396" y="256032"/>
                </a:lnTo>
                <a:lnTo>
                  <a:pt x="97536" y="278892"/>
                </a:lnTo>
                <a:lnTo>
                  <a:pt x="70104" y="281940"/>
                </a:lnTo>
                <a:lnTo>
                  <a:pt x="50292" y="272796"/>
                </a:lnTo>
                <a:lnTo>
                  <a:pt x="39624" y="281940"/>
                </a:lnTo>
                <a:lnTo>
                  <a:pt x="41148" y="292608"/>
                </a:lnTo>
                <a:lnTo>
                  <a:pt x="64008" y="300228"/>
                </a:lnTo>
                <a:lnTo>
                  <a:pt x="97536" y="300228"/>
                </a:lnTo>
                <a:lnTo>
                  <a:pt x="128016" y="29260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939028" y="5327904"/>
            <a:ext cx="170815" cy="370840"/>
          </a:xfrm>
          <a:custGeom>
            <a:avLst/>
            <a:gdLst/>
            <a:ahLst/>
            <a:cxnLst/>
            <a:rect l="l" t="t" r="r" b="b"/>
            <a:pathLst>
              <a:path w="170814" h="370839">
                <a:moveTo>
                  <a:pt x="22860" y="348409"/>
                </a:moveTo>
                <a:lnTo>
                  <a:pt x="22860" y="222504"/>
                </a:lnTo>
                <a:lnTo>
                  <a:pt x="9144" y="277368"/>
                </a:lnTo>
                <a:lnTo>
                  <a:pt x="0" y="309372"/>
                </a:lnTo>
                <a:lnTo>
                  <a:pt x="6096" y="336804"/>
                </a:lnTo>
                <a:lnTo>
                  <a:pt x="22860" y="348409"/>
                </a:lnTo>
                <a:close/>
              </a:path>
              <a:path w="170814" h="370839">
                <a:moveTo>
                  <a:pt x="170688" y="283464"/>
                </a:moveTo>
                <a:lnTo>
                  <a:pt x="167640" y="230124"/>
                </a:lnTo>
                <a:lnTo>
                  <a:pt x="152400" y="169164"/>
                </a:lnTo>
                <a:lnTo>
                  <a:pt x="149352" y="117348"/>
                </a:lnTo>
                <a:lnTo>
                  <a:pt x="132588" y="47244"/>
                </a:lnTo>
                <a:lnTo>
                  <a:pt x="112776" y="13716"/>
                </a:lnTo>
                <a:lnTo>
                  <a:pt x="70104" y="0"/>
                </a:lnTo>
                <a:lnTo>
                  <a:pt x="28956" y="6096"/>
                </a:lnTo>
                <a:lnTo>
                  <a:pt x="9144" y="42672"/>
                </a:lnTo>
                <a:lnTo>
                  <a:pt x="12192" y="86868"/>
                </a:lnTo>
                <a:lnTo>
                  <a:pt x="22860" y="158496"/>
                </a:lnTo>
                <a:lnTo>
                  <a:pt x="22860" y="348409"/>
                </a:lnTo>
                <a:lnTo>
                  <a:pt x="25908" y="350520"/>
                </a:lnTo>
                <a:lnTo>
                  <a:pt x="51816" y="364236"/>
                </a:lnTo>
                <a:lnTo>
                  <a:pt x="76200" y="370332"/>
                </a:lnTo>
                <a:lnTo>
                  <a:pt x="106680" y="370332"/>
                </a:lnTo>
                <a:lnTo>
                  <a:pt x="143256" y="341376"/>
                </a:lnTo>
                <a:lnTo>
                  <a:pt x="170688" y="2834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888736" y="5628132"/>
            <a:ext cx="129539" cy="530860"/>
          </a:xfrm>
          <a:custGeom>
            <a:avLst/>
            <a:gdLst/>
            <a:ahLst/>
            <a:cxnLst/>
            <a:rect l="l" t="t" r="r" b="b"/>
            <a:pathLst>
              <a:path w="129539" h="530860">
                <a:moveTo>
                  <a:pt x="62484" y="456184"/>
                </a:moveTo>
                <a:lnTo>
                  <a:pt x="62484" y="408432"/>
                </a:lnTo>
                <a:lnTo>
                  <a:pt x="56388" y="431292"/>
                </a:lnTo>
                <a:lnTo>
                  <a:pt x="16764" y="464820"/>
                </a:lnTo>
                <a:lnTo>
                  <a:pt x="0" y="505968"/>
                </a:lnTo>
                <a:lnTo>
                  <a:pt x="3048" y="519684"/>
                </a:lnTo>
                <a:lnTo>
                  <a:pt x="26753" y="530351"/>
                </a:lnTo>
                <a:lnTo>
                  <a:pt x="39624" y="530351"/>
                </a:lnTo>
                <a:lnTo>
                  <a:pt x="42672" y="528828"/>
                </a:lnTo>
                <a:lnTo>
                  <a:pt x="45720" y="502920"/>
                </a:lnTo>
                <a:lnTo>
                  <a:pt x="53340" y="466344"/>
                </a:lnTo>
                <a:lnTo>
                  <a:pt x="62484" y="456184"/>
                </a:lnTo>
                <a:close/>
              </a:path>
              <a:path w="129539" h="530860">
                <a:moveTo>
                  <a:pt x="70104" y="448887"/>
                </a:moveTo>
                <a:lnTo>
                  <a:pt x="70104" y="225552"/>
                </a:lnTo>
                <a:lnTo>
                  <a:pt x="59436" y="292608"/>
                </a:lnTo>
                <a:lnTo>
                  <a:pt x="56388" y="370332"/>
                </a:lnTo>
                <a:lnTo>
                  <a:pt x="62484" y="408432"/>
                </a:lnTo>
                <a:lnTo>
                  <a:pt x="62484" y="456184"/>
                </a:lnTo>
                <a:lnTo>
                  <a:pt x="67056" y="451104"/>
                </a:lnTo>
                <a:lnTo>
                  <a:pt x="70104" y="448887"/>
                </a:lnTo>
                <a:close/>
              </a:path>
              <a:path w="129539" h="530860">
                <a:moveTo>
                  <a:pt x="129540" y="67056"/>
                </a:moveTo>
                <a:lnTo>
                  <a:pt x="123444" y="9144"/>
                </a:lnTo>
                <a:lnTo>
                  <a:pt x="89916" y="0"/>
                </a:lnTo>
                <a:lnTo>
                  <a:pt x="70104" y="9144"/>
                </a:lnTo>
                <a:lnTo>
                  <a:pt x="62484" y="36576"/>
                </a:lnTo>
                <a:lnTo>
                  <a:pt x="70104" y="188976"/>
                </a:lnTo>
                <a:lnTo>
                  <a:pt x="70104" y="448887"/>
                </a:lnTo>
                <a:lnTo>
                  <a:pt x="79248" y="442237"/>
                </a:lnTo>
                <a:lnTo>
                  <a:pt x="79248" y="358140"/>
                </a:lnTo>
                <a:lnTo>
                  <a:pt x="83820" y="289560"/>
                </a:lnTo>
                <a:lnTo>
                  <a:pt x="103632" y="208788"/>
                </a:lnTo>
                <a:lnTo>
                  <a:pt x="123444" y="144780"/>
                </a:lnTo>
                <a:lnTo>
                  <a:pt x="129540" y="67056"/>
                </a:lnTo>
                <a:close/>
              </a:path>
              <a:path w="129539" h="530860">
                <a:moveTo>
                  <a:pt x="102108" y="414528"/>
                </a:moveTo>
                <a:lnTo>
                  <a:pt x="92964" y="400812"/>
                </a:lnTo>
                <a:lnTo>
                  <a:pt x="83820" y="391668"/>
                </a:lnTo>
                <a:lnTo>
                  <a:pt x="79248" y="358140"/>
                </a:lnTo>
                <a:lnTo>
                  <a:pt x="79248" y="442237"/>
                </a:lnTo>
                <a:lnTo>
                  <a:pt x="83820" y="438912"/>
                </a:lnTo>
                <a:lnTo>
                  <a:pt x="99060" y="425196"/>
                </a:lnTo>
                <a:lnTo>
                  <a:pt x="102108" y="41452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28944" y="5628132"/>
            <a:ext cx="210820" cy="451484"/>
          </a:xfrm>
          <a:custGeom>
            <a:avLst/>
            <a:gdLst/>
            <a:ahLst/>
            <a:cxnLst/>
            <a:rect l="l" t="t" r="r" b="b"/>
            <a:pathLst>
              <a:path w="210820" h="451485">
                <a:moveTo>
                  <a:pt x="70104" y="88392"/>
                </a:moveTo>
                <a:lnTo>
                  <a:pt x="70104" y="67056"/>
                </a:lnTo>
                <a:lnTo>
                  <a:pt x="64008" y="22860"/>
                </a:lnTo>
                <a:lnTo>
                  <a:pt x="39624" y="0"/>
                </a:lnTo>
                <a:lnTo>
                  <a:pt x="3048" y="3048"/>
                </a:lnTo>
                <a:lnTo>
                  <a:pt x="0" y="22860"/>
                </a:lnTo>
                <a:lnTo>
                  <a:pt x="3048" y="64008"/>
                </a:lnTo>
                <a:lnTo>
                  <a:pt x="22860" y="128016"/>
                </a:lnTo>
                <a:lnTo>
                  <a:pt x="36576" y="175260"/>
                </a:lnTo>
                <a:lnTo>
                  <a:pt x="53340" y="239268"/>
                </a:lnTo>
                <a:lnTo>
                  <a:pt x="59436" y="294132"/>
                </a:lnTo>
                <a:lnTo>
                  <a:pt x="59436" y="413355"/>
                </a:lnTo>
                <a:lnTo>
                  <a:pt x="67056" y="415700"/>
                </a:lnTo>
                <a:lnTo>
                  <a:pt x="67056" y="155448"/>
                </a:lnTo>
                <a:lnTo>
                  <a:pt x="70104" y="88392"/>
                </a:lnTo>
                <a:close/>
              </a:path>
              <a:path w="210820" h="451485">
                <a:moveTo>
                  <a:pt x="59436" y="413355"/>
                </a:moveTo>
                <a:lnTo>
                  <a:pt x="59436" y="338328"/>
                </a:lnTo>
                <a:lnTo>
                  <a:pt x="50292" y="371856"/>
                </a:lnTo>
                <a:lnTo>
                  <a:pt x="42672" y="384048"/>
                </a:lnTo>
                <a:lnTo>
                  <a:pt x="42672" y="394716"/>
                </a:lnTo>
                <a:lnTo>
                  <a:pt x="53340" y="411480"/>
                </a:lnTo>
                <a:lnTo>
                  <a:pt x="59436" y="413355"/>
                </a:lnTo>
                <a:close/>
              </a:path>
              <a:path w="210820" h="451485">
                <a:moveTo>
                  <a:pt x="82296" y="291084"/>
                </a:moveTo>
                <a:lnTo>
                  <a:pt x="76200" y="233172"/>
                </a:lnTo>
                <a:lnTo>
                  <a:pt x="67056" y="155448"/>
                </a:lnTo>
                <a:lnTo>
                  <a:pt x="67056" y="415700"/>
                </a:lnTo>
                <a:lnTo>
                  <a:pt x="73152" y="417576"/>
                </a:lnTo>
                <a:lnTo>
                  <a:pt x="73152" y="374904"/>
                </a:lnTo>
                <a:lnTo>
                  <a:pt x="77724" y="344424"/>
                </a:lnTo>
                <a:lnTo>
                  <a:pt x="82296" y="291084"/>
                </a:lnTo>
                <a:close/>
              </a:path>
              <a:path w="210820" h="451485">
                <a:moveTo>
                  <a:pt x="210311" y="418338"/>
                </a:moveTo>
                <a:lnTo>
                  <a:pt x="210311" y="408812"/>
                </a:lnTo>
                <a:lnTo>
                  <a:pt x="201168" y="400812"/>
                </a:lnTo>
                <a:lnTo>
                  <a:pt x="153924" y="394716"/>
                </a:lnTo>
                <a:lnTo>
                  <a:pt x="100584" y="394716"/>
                </a:lnTo>
                <a:lnTo>
                  <a:pt x="77724" y="391668"/>
                </a:lnTo>
                <a:lnTo>
                  <a:pt x="73152" y="374904"/>
                </a:lnTo>
                <a:lnTo>
                  <a:pt x="73152" y="417576"/>
                </a:lnTo>
                <a:lnTo>
                  <a:pt x="103632" y="417576"/>
                </a:lnTo>
                <a:lnTo>
                  <a:pt x="160020" y="431292"/>
                </a:lnTo>
                <a:lnTo>
                  <a:pt x="176784" y="451104"/>
                </a:lnTo>
                <a:lnTo>
                  <a:pt x="201168" y="438912"/>
                </a:lnTo>
                <a:lnTo>
                  <a:pt x="210311" y="41833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8809224" y="6735763"/>
            <a:ext cx="267335" cy="203835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z="1400" spc="114" dirty="0">
                <a:latin typeface="Trebuchet MS"/>
                <a:cs typeface="Trebuchet MS"/>
              </a:rPr>
              <a:t>20</a:t>
            </a:fld>
            <a:endParaRPr sz="1400">
              <a:latin typeface="Trebuchet MS"/>
              <a:cs typeface="Trebuchet M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04800" y="451002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00830" y="996187"/>
            <a:ext cx="37020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Аутентификација</a:t>
            </a:r>
          </a:p>
        </p:txBody>
      </p:sp>
      <p:sp>
        <p:nvSpPr>
          <p:cNvPr id="3" name="object 3"/>
          <p:cNvSpPr/>
          <p:nvPr/>
        </p:nvSpPr>
        <p:spPr>
          <a:xfrm>
            <a:off x="8304414" y="4749676"/>
            <a:ext cx="1296785" cy="25655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4539" y="1741423"/>
            <a:ext cx="7787005" cy="499364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5080" indent="-342900">
              <a:lnSpc>
                <a:spcPts val="2590"/>
              </a:lnSpc>
              <a:spcBef>
                <a:spcPts val="42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Боб треба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приступи подацима на свом рачунару. 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Како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његов рачунар „зна"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то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стварно Боб а не  Труди?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54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Треба одговарорити на следећа</a:t>
            </a:r>
            <a:r>
              <a:rPr sz="24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питања: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45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Ко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је</a:t>
            </a:r>
            <a:r>
              <a:rPr sz="2000" spc="-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корисник?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ли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корисник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заиста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онај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кога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се</a:t>
            </a:r>
            <a:r>
              <a:rPr sz="2000" spc="-19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представља</a:t>
            </a:r>
            <a:endParaRPr sz="2000">
              <a:latin typeface="Arial"/>
              <a:cs typeface="Arial"/>
            </a:endParaRPr>
          </a:p>
          <a:p>
            <a:pPr marL="354965" marR="525145" indent="-342900">
              <a:lnSpc>
                <a:spcPts val="2590"/>
              </a:lnSpc>
              <a:spcBef>
                <a:spcPts val="61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80" dirty="0">
                <a:solidFill>
                  <a:srgbClr val="7F0000"/>
                </a:solidFill>
                <a:latin typeface="Arial"/>
                <a:cs typeface="Arial"/>
              </a:rPr>
              <a:t>Могуће </a:t>
            </a:r>
            <a:r>
              <a:rPr sz="2400" spc="55" dirty="0">
                <a:solidFill>
                  <a:srgbClr val="7F0000"/>
                </a:solidFill>
                <a:latin typeface="Arial"/>
                <a:cs typeface="Arial"/>
              </a:rPr>
              <a:t>решење: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употреба корисничког имена</a:t>
            </a:r>
            <a:r>
              <a:rPr sz="2400" spc="-1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лозинке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1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Лозинка мора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се</a:t>
            </a:r>
            <a:r>
              <a:rPr sz="2000" spc="-1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верификује</a:t>
            </a:r>
            <a:endParaRPr sz="20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Ово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захтева “паметну” примену</a:t>
            </a:r>
            <a:r>
              <a:rPr sz="2000" spc="-10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криптографије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84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80" dirty="0">
                <a:solidFill>
                  <a:srgbClr val="7F0000"/>
                </a:solidFill>
                <a:latin typeface="Arial"/>
                <a:cs typeface="Arial"/>
              </a:rPr>
              <a:t>Алтернатива</a:t>
            </a:r>
            <a:r>
              <a:rPr sz="2400" spc="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85" dirty="0">
                <a:solidFill>
                  <a:srgbClr val="7F0000"/>
                </a:solidFill>
                <a:latin typeface="Arial"/>
                <a:cs typeface="Arial"/>
              </a:rPr>
              <a:t>лозинкама?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40"/>
              </a:spcBef>
              <a:buChar char="–"/>
              <a:tabLst>
                <a:tab pos="756285" algn="l"/>
                <a:tab pos="756920" algn="l"/>
              </a:tabLst>
            </a:pP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Картица, PIN, биометријски подаци,</a:t>
            </a:r>
            <a:r>
              <a:rPr sz="2000" spc="-1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F0000"/>
                </a:solidFill>
                <a:latin typeface="Arial"/>
                <a:cs typeface="Arial"/>
              </a:rPr>
              <a:t>....</a:t>
            </a:r>
            <a:endParaRPr sz="2000">
              <a:latin typeface="Arial"/>
              <a:cs typeface="Arial"/>
            </a:endParaRPr>
          </a:p>
          <a:p>
            <a:pPr marL="355600" indent="-342900">
              <a:lnSpc>
                <a:spcPts val="2735"/>
              </a:lnSpc>
              <a:spcBef>
                <a:spcPts val="28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Севис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који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обезбеђује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проверу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идентитета</a:t>
            </a:r>
            <a:r>
              <a:rPr sz="24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-</a:t>
            </a:r>
            <a:endParaRPr sz="2400">
              <a:latin typeface="Arial"/>
              <a:cs typeface="Arial"/>
            </a:endParaRPr>
          </a:p>
          <a:p>
            <a:pPr marL="354965">
              <a:lnSpc>
                <a:spcPts val="2735"/>
              </a:lnSpc>
            </a:pPr>
            <a:r>
              <a:rPr sz="2400" spc="90" dirty="0">
                <a:solidFill>
                  <a:srgbClr val="7F0000"/>
                </a:solidFill>
                <a:latin typeface="Arial"/>
                <a:cs typeface="Arial"/>
              </a:rPr>
              <a:t>Аутентификација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114" dirty="0"/>
              <a:t>21</a:t>
            </a:fld>
            <a:endParaRPr spc="114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76931" y="1072387"/>
            <a:ext cx="53016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Аутентификација</a:t>
            </a:r>
            <a:r>
              <a:rPr spc="-45" dirty="0"/>
              <a:t> </a:t>
            </a:r>
            <a:r>
              <a:rPr sz="2800" spc="-5" dirty="0">
                <a:solidFill>
                  <a:srgbClr val="7F7F7F"/>
                </a:solidFill>
              </a:rPr>
              <a:t>наставак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8304414" y="4749676"/>
            <a:ext cx="1296785" cy="25655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4539" y="2248915"/>
            <a:ext cx="8369300" cy="4121785"/>
          </a:xfrm>
          <a:prstGeom prst="rect">
            <a:avLst/>
          </a:prstGeom>
        </p:spPr>
        <p:txBody>
          <a:bodyPr vert="horz" wrap="square" lIns="0" tIns="93980" rIns="0" bIns="0" rtlCol="0">
            <a:spAutoFit/>
          </a:bodyPr>
          <a:lstStyle/>
          <a:p>
            <a:pPr marL="354965" marR="5080" indent="-342900">
              <a:lnSpc>
                <a:spcPts val="2690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Боб треба да приступи подацима који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налазе 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у</a:t>
            </a:r>
            <a:r>
              <a:rPr sz="2800" spc="-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AOB.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ts val="2870"/>
              </a:lnSpc>
              <a:spcBef>
                <a:spcPts val="40"/>
              </a:spcBef>
              <a:buChar char="–"/>
              <a:tabLst>
                <a:tab pos="756920" algn="l"/>
                <a:tab pos="1574165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Како	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AOB зна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 Боб заиста</a:t>
            </a:r>
            <a:r>
              <a:rPr sz="2400" spc="-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Боб?</a:t>
            </a:r>
            <a:endParaRPr sz="2400">
              <a:latin typeface="Arial"/>
              <a:cs typeface="Arial"/>
            </a:endParaRPr>
          </a:p>
          <a:p>
            <a:pPr marL="354965" marR="875030" indent="-342900">
              <a:lnSpc>
                <a:spcPct val="80000"/>
              </a:lnSpc>
              <a:spcBef>
                <a:spcPts val="66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Као и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претходном случају верификује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се 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Бобова лозинка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мрежном окружењу</a:t>
            </a:r>
            <a:r>
              <a:rPr sz="2800" spc="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(РМ)</a:t>
            </a:r>
            <a:endParaRPr sz="2800">
              <a:latin typeface="Arial"/>
              <a:cs typeface="Arial"/>
            </a:endParaRPr>
          </a:p>
          <a:p>
            <a:pPr marL="756285" marR="918844" lvl="1" indent="-287020">
              <a:lnSpc>
                <a:spcPct val="80000"/>
              </a:lnSpc>
              <a:spcBef>
                <a:spcPts val="59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Процес аутентификације на мрежи је сложен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подложан многобројним нападима</a:t>
            </a:r>
            <a:endParaRPr sz="2400">
              <a:latin typeface="Arial"/>
              <a:cs typeface="Arial"/>
            </a:endParaRPr>
          </a:p>
          <a:p>
            <a:pPr marL="354965" marR="356870" indent="-342900">
              <a:lnSpc>
                <a:spcPct val="80000"/>
              </a:lnSpc>
              <a:spcBef>
                <a:spcPts val="65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Аутентификација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РМ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захтева пажљив избор  Протокола који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користе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ову</a:t>
            </a:r>
            <a:r>
              <a:rPr sz="28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сврху</a:t>
            </a:r>
            <a:endParaRPr sz="2800">
              <a:latin typeface="Arial"/>
              <a:cs typeface="Arial"/>
            </a:endParaRPr>
          </a:p>
          <a:p>
            <a:pPr marL="354965" marR="1057910" indent="-342900">
              <a:lnSpc>
                <a:spcPct val="8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Криптологија има важну улогу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у 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имплементацији безбедносних</a:t>
            </a:r>
            <a:r>
              <a:rPr sz="28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протокола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114" dirty="0"/>
              <a:t>22</a:t>
            </a:fld>
            <a:endParaRPr spc="114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91558" y="1108963"/>
            <a:ext cx="287274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Аут</a:t>
            </a:r>
            <a:r>
              <a:rPr dirty="0"/>
              <a:t>ори</a:t>
            </a:r>
            <a:r>
              <a:rPr spc="5" dirty="0"/>
              <a:t>з</a:t>
            </a:r>
            <a:r>
              <a:rPr dirty="0"/>
              <a:t>а</a:t>
            </a:r>
            <a:r>
              <a:rPr spc="-5" dirty="0"/>
              <a:t>ц</a:t>
            </a:r>
            <a:r>
              <a:rPr dirty="0"/>
              <a:t>ија</a:t>
            </a:r>
          </a:p>
        </p:txBody>
      </p:sp>
      <p:sp>
        <p:nvSpPr>
          <p:cNvPr id="3" name="object 3"/>
          <p:cNvSpPr/>
          <p:nvPr/>
        </p:nvSpPr>
        <p:spPr>
          <a:xfrm>
            <a:off x="8304414" y="4749676"/>
            <a:ext cx="1296785" cy="25655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0739" y="1843531"/>
            <a:ext cx="8232140" cy="4206875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54965" marR="5080" indent="-342900">
              <a:lnSpc>
                <a:spcPct val="8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Када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АОБ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аутетификује Боба,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АОБ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мора да  одреди скуп акција које Боб може да</a:t>
            </a:r>
            <a:r>
              <a:rPr sz="2800" spc="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предузме.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Рестрикција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или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додела</a:t>
            </a:r>
            <a:r>
              <a:rPr sz="2800" spc="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права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Пример</a:t>
            </a:r>
            <a:endParaRPr sz="2800">
              <a:latin typeface="Arial"/>
              <a:cs typeface="Arial"/>
            </a:endParaRPr>
          </a:p>
          <a:p>
            <a:pPr marL="756285" marR="431165" lvl="1" indent="-287020">
              <a:lnSpc>
                <a:spcPts val="23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Боб не може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види (мења,...) стање</a:t>
            </a:r>
            <a:r>
              <a:rPr sz="2400" spc="-1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Чарлијевог  рачуна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ts val="2870"/>
              </a:lnSpc>
              <a:spcBef>
                <a:spcPts val="2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Боб не може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инсталира нови софтвер,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итд.</a:t>
            </a:r>
            <a:endParaRPr sz="2400">
              <a:latin typeface="Arial"/>
              <a:cs typeface="Arial"/>
            </a:endParaRPr>
          </a:p>
          <a:p>
            <a:pPr marL="354965" marR="142875" indent="-342900">
              <a:lnSpc>
                <a:spcPct val="80000"/>
              </a:lnSpc>
              <a:spcBef>
                <a:spcPts val="66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Додела права аутентификованом кориснику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је 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познато под називом</a:t>
            </a:r>
            <a:r>
              <a:rPr sz="28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ауторизација</a:t>
            </a:r>
            <a:endParaRPr sz="2800">
              <a:latin typeface="Arial"/>
              <a:cs typeface="Arial"/>
            </a:endParaRPr>
          </a:p>
          <a:p>
            <a:pPr marL="354965" marR="251460" indent="-342900">
              <a:lnSpc>
                <a:spcPct val="8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Контрoла приступа обухвата и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ауторизацију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800" spc="-5" dirty="0">
                <a:solidFill>
                  <a:srgbClr val="FF0000"/>
                </a:solidFill>
                <a:latin typeface="Arial"/>
                <a:cs typeface="Arial"/>
              </a:rPr>
              <a:t> аутентификацију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114" dirty="0"/>
              <a:t>23</a:t>
            </a:fld>
            <a:endParaRPr spc="114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9538" y="1147063"/>
            <a:ext cx="47167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Безбедност</a:t>
            </a:r>
            <a:r>
              <a:rPr spc="-50" dirty="0"/>
              <a:t> </a:t>
            </a:r>
            <a:r>
              <a:rPr spc="-5" dirty="0"/>
              <a:t>софтвера</a:t>
            </a:r>
          </a:p>
        </p:txBody>
      </p:sp>
      <p:sp>
        <p:nvSpPr>
          <p:cNvPr id="3" name="object 3"/>
          <p:cNvSpPr/>
          <p:nvPr/>
        </p:nvSpPr>
        <p:spPr>
          <a:xfrm>
            <a:off x="8304414" y="4749676"/>
            <a:ext cx="1296785" cy="25655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4539" y="1995931"/>
            <a:ext cx="8236584" cy="422148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54965" marR="5080" indent="-342900">
              <a:lnSpc>
                <a:spcPct val="8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Криптографија, протоколи и контрола приступа 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најчешће реализују</a:t>
            </a:r>
            <a:r>
              <a:rPr sz="2800" spc="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софтверски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Која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су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безбедносна питања</a:t>
            </a:r>
            <a:r>
              <a:rPr sz="28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софтвера?</a:t>
            </a:r>
            <a:endParaRPr sz="2800">
              <a:latin typeface="Arial"/>
              <a:cs typeface="Arial"/>
            </a:endParaRPr>
          </a:p>
          <a:p>
            <a:pPr marL="756285" marR="289560" lvl="1" indent="-287020">
              <a:lnSpc>
                <a:spcPct val="80000"/>
              </a:lnSpc>
              <a:spcBef>
                <a:spcPts val="59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Примењени софтвер је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по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правилу обиман, веома  сложен </a:t>
            </a:r>
            <a:r>
              <a:rPr sz="2400" spc="285" dirty="0">
                <a:solidFill>
                  <a:srgbClr val="7F0000"/>
                </a:solidFill>
                <a:latin typeface="Cambria"/>
                <a:cs typeface="Cambria"/>
              </a:rPr>
              <a:t>⇒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велика вероватноћа постојања</a:t>
            </a:r>
            <a:r>
              <a:rPr sz="2400" spc="-1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грешака</a:t>
            </a:r>
            <a:endParaRPr sz="2400">
              <a:latin typeface="Arial"/>
              <a:cs typeface="Arial"/>
            </a:endParaRPr>
          </a:p>
          <a:p>
            <a:pPr marL="756285" marR="1458595" lvl="1" indent="-287020">
              <a:lnSpc>
                <a:spcPts val="2300"/>
              </a:lnSpc>
              <a:spcBef>
                <a:spcPts val="56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Софтверски пропусти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веома чест узрок  безбедносних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пропуста</a:t>
            </a:r>
            <a:endParaRPr sz="2400">
              <a:latin typeface="Arial"/>
              <a:cs typeface="Arial"/>
            </a:endParaRPr>
          </a:p>
          <a:p>
            <a:pPr marL="756285" marR="169545" lvl="1" indent="-287020">
              <a:lnSpc>
                <a:spcPct val="80000"/>
              </a:lnSpc>
              <a:spcBef>
                <a:spcPts val="600"/>
              </a:spcBef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Како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идентификаовати пропусте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како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се они могу  злоупотребити?</a:t>
            </a:r>
            <a:endParaRPr sz="2400">
              <a:latin typeface="Arial"/>
              <a:cs typeface="Arial"/>
            </a:endParaRPr>
          </a:p>
          <a:p>
            <a:pPr marL="756285" marR="67310" lvl="1" indent="-287020">
              <a:lnSpc>
                <a:spcPct val="8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Како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АОВ може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буде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сигурна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ће њен софтвер  радити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складу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са</a:t>
            </a:r>
            <a:r>
              <a:rPr sz="2400" spc="-5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очекивањима?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Како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развити софтвер са што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мање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пропуста?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114" dirty="0"/>
              <a:t>24</a:t>
            </a:fld>
            <a:endParaRPr spc="114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Безбедност софтвера</a:t>
            </a:r>
            <a:r>
              <a:rPr spc="-40" dirty="0"/>
              <a:t> </a:t>
            </a:r>
            <a:r>
              <a:rPr sz="2800" spc="-5" dirty="0">
                <a:solidFill>
                  <a:srgbClr val="7F7F7F"/>
                </a:solidFill>
              </a:rPr>
              <a:t>наставак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139" y="2147721"/>
            <a:ext cx="7823834" cy="352488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34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Софтверски пропусти често настају</a:t>
            </a:r>
            <a:r>
              <a:rPr sz="2800" spc="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случајно</a:t>
            </a:r>
            <a:endParaRPr sz="2800" dirty="0">
              <a:latin typeface="Arial"/>
              <a:cs typeface="Arial"/>
            </a:endParaRPr>
          </a:p>
          <a:p>
            <a:pPr marL="354965" marR="620395" indent="-342900">
              <a:lnSpc>
                <a:spcPts val="302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Ипак, постоје софтвери који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су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писани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са 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лошом намером</a:t>
            </a:r>
            <a:endParaRPr sz="2800" dirty="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295"/>
              </a:spcBef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– </a:t>
            </a:r>
            <a:r>
              <a:rPr sz="2800" i="1" spc="-5" dirty="0">
                <a:solidFill>
                  <a:srgbClr val="7F0000"/>
                </a:solidFill>
                <a:latin typeface="Arial"/>
                <a:cs typeface="Arial"/>
              </a:rPr>
              <a:t>Malware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: рачунарски вируси, црви,</a:t>
            </a:r>
            <a:r>
              <a:rPr sz="2800" spc="-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итд.</a:t>
            </a:r>
            <a:endParaRPr sz="2800" dirty="0">
              <a:latin typeface="Arial"/>
              <a:cs typeface="Arial"/>
            </a:endParaRPr>
          </a:p>
          <a:p>
            <a:pPr marL="354965" marR="713740" indent="-342900">
              <a:lnSpc>
                <a:spcPts val="302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Шта Алиса и Боб могу да ураде да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би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се 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заштитили од злонамереног</a:t>
            </a:r>
            <a:r>
              <a:rPr sz="2800" spc="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софтвера?</a:t>
            </a:r>
            <a:endParaRPr sz="2800" dirty="0">
              <a:latin typeface="Arial"/>
              <a:cs typeface="Arial"/>
            </a:endParaRPr>
          </a:p>
          <a:p>
            <a:pPr marL="354965" marR="12700" indent="-342900">
              <a:lnSpc>
                <a:spcPts val="3020"/>
              </a:lnSpc>
              <a:spcBef>
                <a:spcPts val="6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Шта Труди може да уради да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би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злонамерни  софтвер био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"ефективнији"?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114" dirty="0"/>
              <a:t>25</a:t>
            </a:fld>
            <a:endParaRPr spc="114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Безбедност софтвера</a:t>
            </a:r>
            <a:r>
              <a:rPr spc="-40" dirty="0"/>
              <a:t> </a:t>
            </a:r>
            <a:r>
              <a:rPr sz="2800" spc="-5" dirty="0">
                <a:solidFill>
                  <a:srgbClr val="7F7F7F"/>
                </a:solidFill>
              </a:rPr>
              <a:t>наставак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8304414" y="4749676"/>
            <a:ext cx="1296785" cy="25655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0739" y="2157475"/>
            <a:ext cx="8369300" cy="32943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109410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Који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су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Бобови безбедносни проблеми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са 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софтвером?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Како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 Боб сигуран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лозинка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коју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 унео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неће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бити</a:t>
            </a:r>
            <a:endParaRPr sz="24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"украдена"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прослеђена</a:t>
            </a:r>
            <a:r>
              <a:rPr sz="24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Труди?</a:t>
            </a:r>
            <a:endParaRPr sz="2400">
              <a:latin typeface="Arial"/>
              <a:cs typeface="Arial"/>
            </a:endParaRPr>
          </a:p>
          <a:p>
            <a:pPr marL="756285" marR="451484" lvl="1" indent="-287020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Када се Боб повеже на</a:t>
            </a:r>
            <a:r>
              <a:rPr sz="2400" spc="-5" dirty="0">
                <a:solidFill>
                  <a:srgbClr val="009999"/>
                </a:solidFill>
                <a:latin typeface="Arial"/>
                <a:cs typeface="Arial"/>
              </a:rPr>
              <a:t> </a:t>
            </a:r>
            <a:r>
              <a:rPr sz="2400" u="heavy" spc="-5" dirty="0">
                <a:solidFill>
                  <a:srgbClr val="009999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  <a:hlinkClick r:id="rId3"/>
              </a:rPr>
              <a:t>www.alicesonlinebank.com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како да буде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сигуран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његова комуникација није  преусмерена?</a:t>
            </a:r>
            <a:endParaRPr sz="24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</a:t>
            </a:r>
            <a:r>
              <a:rPr sz="2400" spc="2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...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114" dirty="0"/>
              <a:t>26</a:t>
            </a:fld>
            <a:endParaRPr spc="114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Безбедност софтвера</a:t>
            </a:r>
            <a:r>
              <a:rPr spc="-40" dirty="0"/>
              <a:t> </a:t>
            </a:r>
            <a:r>
              <a:rPr sz="2800" spc="-5" dirty="0">
                <a:solidFill>
                  <a:srgbClr val="7F7F7F"/>
                </a:solidFill>
              </a:rPr>
              <a:t>наставак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8304414" y="4749676"/>
            <a:ext cx="1296785" cy="25655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139" y="1917367"/>
            <a:ext cx="8014334" cy="397954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Оперативни системи подржавају</a:t>
            </a:r>
            <a:r>
              <a:rPr sz="2800" spc="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безбедност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На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пример ауторизацију</a:t>
            </a:r>
            <a:endParaRPr sz="2400">
              <a:latin typeface="Arial"/>
              <a:cs typeface="Arial"/>
            </a:endParaRPr>
          </a:p>
          <a:p>
            <a:pPr marL="342265" marR="2234565" indent="-342265" algn="r">
              <a:lnSpc>
                <a:spcPct val="100000"/>
              </a:lnSpc>
              <a:spcBef>
                <a:spcPts val="660"/>
              </a:spcBef>
              <a:buChar char="•"/>
              <a:tabLst>
                <a:tab pos="342265" algn="l"/>
                <a:tab pos="343535" algn="l"/>
              </a:tabLst>
            </a:pP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OС: велики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комплексан</a:t>
            </a:r>
            <a:r>
              <a:rPr sz="2800" spc="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софтвер</a:t>
            </a:r>
            <a:endParaRPr sz="2800">
              <a:latin typeface="Arial"/>
              <a:cs typeface="Arial"/>
            </a:endParaRPr>
          </a:p>
          <a:p>
            <a:pPr marL="287020" marR="2163445" lvl="1" indent="-287020" algn="r">
              <a:lnSpc>
                <a:spcPct val="100000"/>
              </a:lnSpc>
              <a:spcBef>
                <a:spcPts val="590"/>
              </a:spcBef>
              <a:buChar char="–"/>
              <a:tabLst>
                <a:tab pos="2870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Win XP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има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40.000.000 линија</a:t>
            </a:r>
            <a:r>
              <a:rPr sz="2400" spc="-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кода!</a:t>
            </a:r>
            <a:endParaRPr sz="2400">
              <a:latin typeface="Arial"/>
              <a:cs typeface="Arial"/>
            </a:endParaRPr>
          </a:p>
          <a:p>
            <a:pPr marL="756285" marR="747395" lvl="1" indent="-287020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Подложан је пропустима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грешкама више од  апликативног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софтвера</a:t>
            </a:r>
            <a:endParaRPr sz="24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Многи софтверски пропусти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карактеристични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  ОС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ли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се може веровати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ОС?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114" dirty="0"/>
              <a:t>27</a:t>
            </a:fld>
            <a:endParaRPr spc="114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88738" y="1226311"/>
            <a:ext cx="230505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Протоколи</a:t>
            </a:r>
          </a:p>
        </p:txBody>
      </p:sp>
      <p:sp>
        <p:nvSpPr>
          <p:cNvPr id="3" name="object 3"/>
          <p:cNvSpPr/>
          <p:nvPr/>
        </p:nvSpPr>
        <p:spPr>
          <a:xfrm>
            <a:off x="8304414" y="4749676"/>
            <a:ext cx="1296785" cy="25655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0739" y="1993568"/>
            <a:ext cx="7804150" cy="3175000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Једноставни протоколи за</a:t>
            </a:r>
            <a:r>
              <a:rPr sz="28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аутентификацију</a:t>
            </a:r>
            <a:endParaRPr sz="28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“Ефекат лептира” </a:t>
            </a:r>
            <a:r>
              <a:rPr sz="2400" dirty="0">
                <a:solidFill>
                  <a:srgbClr val="7F0000"/>
                </a:solidFill>
                <a:latin typeface="Symbol"/>
                <a:cs typeface="Symbol"/>
              </a:rPr>
              <a:t></a:t>
            </a:r>
            <a:r>
              <a:rPr sz="2400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мале промене могу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имају  веома велике последице на безбедност</a:t>
            </a:r>
            <a:endParaRPr sz="2400">
              <a:latin typeface="Arial"/>
              <a:cs typeface="Arial"/>
            </a:endParaRPr>
          </a:p>
          <a:p>
            <a:pPr marL="287020" marR="1606550" lvl="1" indent="-287020" algn="r">
              <a:lnSpc>
                <a:spcPct val="100000"/>
              </a:lnSpc>
              <a:spcBef>
                <a:spcPts val="580"/>
              </a:spcBef>
              <a:buChar char="–"/>
              <a:tabLst>
                <a:tab pos="2870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Криптографске методе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протоколима</a:t>
            </a:r>
            <a:endParaRPr sz="2400">
              <a:latin typeface="Arial"/>
              <a:cs typeface="Arial"/>
            </a:endParaRPr>
          </a:p>
          <a:p>
            <a:pPr marL="342265" marR="1643380" indent="-342265" algn="r">
              <a:lnSpc>
                <a:spcPct val="100000"/>
              </a:lnSpc>
              <a:spcBef>
                <a:spcPts val="655"/>
              </a:spcBef>
              <a:buChar char="•"/>
              <a:tabLst>
                <a:tab pos="3422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Практични безбедносни протоколи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SSL, IPSec,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Kerberos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Безбедност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GSM-а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114" dirty="0"/>
              <a:t>28</a:t>
            </a:fld>
            <a:endParaRPr spc="114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31054" y="1070863"/>
            <a:ext cx="19481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Софтвер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4539" y="1886203"/>
            <a:ext cx="7922895" cy="4056379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4965" marR="5080" indent="-342900">
              <a:lnSpc>
                <a:spcPts val="302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Безбедност софтвера-критични пропусти веб  апликација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6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Препуњавање бафера (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Buffer</a:t>
            </a:r>
            <a:r>
              <a:rPr sz="2400" i="1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overflow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)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0"/>
              </a:spcBef>
              <a:buFont typeface="Arial"/>
              <a:buChar char="–"/>
              <a:tabLst>
                <a:tab pos="756920" algn="l"/>
              </a:tabLst>
            </a:pP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SQL</a:t>
            </a:r>
            <a:r>
              <a:rPr sz="2400" i="1" spc="-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injection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Социјални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инжењеринг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85"/>
              </a:spcBef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Остали</a:t>
            </a:r>
            <a:r>
              <a:rPr sz="2400" spc="-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пропусти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  <a:tabLst>
                <a:tab pos="437515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•	</a:t>
            </a:r>
            <a:r>
              <a:rPr sz="2400" b="1" i="1" dirty="0">
                <a:solidFill>
                  <a:srgbClr val="7F0000"/>
                </a:solidFill>
                <a:latin typeface="Arial"/>
                <a:cs typeface="Arial"/>
              </a:rPr>
              <a:t>+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8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Вируси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</a:t>
            </a:r>
            <a:r>
              <a:rPr sz="2400" spc="-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црви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Превенција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детекција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Будућност злонамерног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софтвера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114" dirty="0"/>
              <a:t>29</a:t>
            </a:fld>
            <a:endParaRPr spc="114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8107" y="1148587"/>
            <a:ext cx="782002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Претње информационим</a:t>
            </a:r>
            <a:r>
              <a:rPr spc="-40" dirty="0"/>
              <a:t> </a:t>
            </a:r>
            <a:r>
              <a:rPr spc="-5" dirty="0"/>
              <a:t>системима</a:t>
            </a:r>
          </a:p>
        </p:txBody>
      </p:sp>
      <p:sp>
        <p:nvSpPr>
          <p:cNvPr id="3" name="object 3"/>
          <p:cNvSpPr/>
          <p:nvPr/>
        </p:nvSpPr>
        <p:spPr>
          <a:xfrm>
            <a:off x="8304414" y="4749676"/>
            <a:ext cx="1296785" cy="25655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4539" y="2081275"/>
            <a:ext cx="7942580" cy="34391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Напади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на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РМ, е-пошту, трансакције</a:t>
            </a:r>
            <a:r>
              <a:rPr sz="2800" spc="5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...</a:t>
            </a:r>
            <a:endParaRPr sz="2800" dirty="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800" i="1" spc="-5" dirty="0">
                <a:solidFill>
                  <a:srgbClr val="7F0000"/>
                </a:solidFill>
                <a:latin typeface="Arial"/>
                <a:cs typeface="Arial"/>
              </a:rPr>
              <a:t>Online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приступ системима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на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којима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чувају  поверљиви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подаци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Небезбедне технологије (нпр.</a:t>
            </a:r>
            <a:r>
              <a:rPr sz="2800" spc="5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i="1" spc="-5" dirty="0">
                <a:solidFill>
                  <a:srgbClr val="7F0000"/>
                </a:solidFill>
                <a:latin typeface="Arial"/>
                <a:cs typeface="Arial"/>
              </a:rPr>
              <a:t>wireless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).</a:t>
            </a:r>
            <a:endParaRPr sz="2800" dirty="0">
              <a:latin typeface="Arial"/>
              <a:cs typeface="Arial"/>
            </a:endParaRPr>
          </a:p>
          <a:p>
            <a:pPr marL="354965" marR="78613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Небезбедне архитрктуре (конфигурације 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РС/РМ)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Тежња ка пословању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„без</a:t>
            </a:r>
            <a:r>
              <a:rPr sz="2800" spc="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папира”</a:t>
            </a:r>
            <a:endParaRPr sz="2800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Непримењивање прописаних</a:t>
            </a:r>
            <a:r>
              <a:rPr sz="2800" spc="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правила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74628" y="7014654"/>
            <a:ext cx="159385" cy="2330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254"/>
              </a:spcBef>
            </a:pPr>
            <a:fld id="{81D60167-4931-47E6-BA6A-407CBD079E47}" type="slidenum">
              <a:rPr sz="1400" spc="114" dirty="0">
                <a:latin typeface="Trebuchet MS"/>
                <a:cs typeface="Trebuchet MS"/>
              </a:rPr>
              <a:t>3</a:t>
            </a:fld>
            <a:endParaRPr sz="1400">
              <a:latin typeface="Trebuchet MS"/>
              <a:cs typeface="Trebuchet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6107" y="386587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3230" y="1070863"/>
            <a:ext cx="35490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Софтвер</a:t>
            </a:r>
            <a:r>
              <a:rPr spc="-55" dirty="0"/>
              <a:t> </a:t>
            </a:r>
            <a:r>
              <a:rPr sz="2800" spc="-5" dirty="0">
                <a:solidFill>
                  <a:srgbClr val="7F7F7F"/>
                </a:solidFill>
              </a:rPr>
              <a:t>наставак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8304414" y="4749676"/>
            <a:ext cx="1296785" cy="25655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0739" y="1917306"/>
            <a:ext cx="8368030" cy="304736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Реверзни инжењеринг</a:t>
            </a:r>
            <a:r>
              <a:rPr sz="2800" spc="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софтвера</a:t>
            </a:r>
            <a:endParaRPr sz="2800">
              <a:latin typeface="Arial"/>
              <a:cs typeface="Arial"/>
            </a:endParaRPr>
          </a:p>
          <a:p>
            <a:pPr marL="287020" marR="3091815" lvl="1" indent="-287020" algn="r">
              <a:lnSpc>
                <a:spcPct val="100000"/>
              </a:lnSpc>
              <a:spcBef>
                <a:spcPts val="305"/>
              </a:spcBef>
              <a:buChar char="–"/>
              <a:tabLst>
                <a:tab pos="2870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Како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хакери „сецирају”</a:t>
            </a:r>
            <a:r>
              <a:rPr sz="2400" spc="-5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софтвер</a:t>
            </a:r>
            <a:endParaRPr sz="2400">
              <a:latin typeface="Arial"/>
              <a:cs typeface="Arial"/>
            </a:endParaRPr>
          </a:p>
          <a:p>
            <a:pPr marL="342265" marR="3064510" indent="-342265" algn="r">
              <a:lnSpc>
                <a:spcPct val="100000"/>
              </a:lnSpc>
              <a:spcBef>
                <a:spcPts val="320"/>
              </a:spcBef>
              <a:buChar char="•"/>
              <a:tabLst>
                <a:tab pos="3422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Менаџмент дигиталних права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30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Показује тешкоће везане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безбедност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софтвера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8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Питања безбедности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оперативних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 система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Ограничења процeдура за тестирање</a:t>
            </a:r>
            <a:r>
              <a:rPr sz="2800" spc="8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софтвера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305"/>
              </a:spcBef>
              <a:buChar char="–"/>
              <a:tabLst>
                <a:tab pos="756920" algn="l"/>
                <a:tab pos="4109085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Отворeни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изворни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 код	vs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зaтворeни изворни</a:t>
            </a:r>
            <a:r>
              <a:rPr sz="2400" spc="-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код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114" dirty="0"/>
              <a:t>30</a:t>
            </a:fld>
            <a:endParaRPr spc="114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05630" y="1108963"/>
            <a:ext cx="354901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Софтвер</a:t>
            </a:r>
            <a:r>
              <a:rPr spc="-55" dirty="0"/>
              <a:t> </a:t>
            </a:r>
            <a:r>
              <a:rPr sz="2800" spc="-5" dirty="0">
                <a:solidFill>
                  <a:srgbClr val="7F7F7F"/>
                </a:solidFill>
              </a:rPr>
              <a:t>наставак</a:t>
            </a:r>
            <a:endParaRPr sz="2800"/>
          </a:p>
        </p:txBody>
      </p:sp>
      <p:sp>
        <p:nvSpPr>
          <p:cNvPr id="3" name="object 3"/>
          <p:cNvSpPr/>
          <p:nvPr/>
        </p:nvSpPr>
        <p:spPr>
          <a:xfrm>
            <a:off x="8304414" y="4749676"/>
            <a:ext cx="1296785" cy="25655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0739" y="1993568"/>
            <a:ext cx="6731634" cy="367474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Оперативни системи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Основе безбедности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ОС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ОС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од “поверења”: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захтеви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  <a:tab pos="352806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Microsoft-ов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OС за	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PC од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поверења</a:t>
            </a:r>
            <a:endParaRPr sz="24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65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Софтвер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генерално велика област  безбeдности информационих</a:t>
            </a:r>
            <a:r>
              <a:rPr sz="2800" spc="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систeма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Велики број могућих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аспеката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Велики број безбедносних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проблема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114" dirty="0"/>
              <a:t>31</a:t>
            </a:fld>
            <a:endParaRPr spc="114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5134" y="1264411"/>
            <a:ext cx="5109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Размишљати као</a:t>
            </a:r>
            <a:r>
              <a:rPr spc="-120" dirty="0"/>
              <a:t> </a:t>
            </a:r>
            <a:r>
              <a:rPr spc="-5" dirty="0"/>
              <a:t>Труди</a:t>
            </a:r>
          </a:p>
        </p:txBody>
      </p:sp>
      <p:sp>
        <p:nvSpPr>
          <p:cNvPr id="3" name="object 3"/>
          <p:cNvSpPr/>
          <p:nvPr/>
        </p:nvSpPr>
        <p:spPr>
          <a:xfrm>
            <a:off x="8304414" y="4749676"/>
            <a:ext cx="1296785" cy="25655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88339" y="2038603"/>
            <a:ext cx="8343265" cy="283718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4965" marR="5080" indent="-342900">
              <a:lnSpc>
                <a:spcPts val="302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У прошлости, није постојао озбиљан и детаљан  извор информација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вези</a:t>
            </a:r>
            <a:r>
              <a:rPr sz="28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„хакерисања”.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Оправдање: хакерима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би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то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помогло</a:t>
            </a:r>
            <a:r>
              <a:rPr sz="2800" spc="5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.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3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У последње време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овај став</a:t>
            </a:r>
            <a:r>
              <a:rPr sz="28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мења</a:t>
            </a:r>
            <a:endParaRPr sz="2800">
              <a:latin typeface="Arial"/>
              <a:cs typeface="Arial"/>
            </a:endParaRPr>
          </a:p>
          <a:p>
            <a:pPr marL="756285" marR="69850" indent="-287020">
              <a:lnSpc>
                <a:spcPts val="2590"/>
              </a:lnSpc>
              <a:spcBef>
                <a:spcPts val="630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Појављују се већ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књиге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које отворено пишу о  методама хакерисања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рачунарским мрежама,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како 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хакерисaти софтвeр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слично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114" dirty="0"/>
              <a:t>32</a:t>
            </a:fld>
            <a:endParaRPr spc="114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5134" y="1110487"/>
            <a:ext cx="5109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Размишљати као</a:t>
            </a:r>
            <a:r>
              <a:rPr spc="-120" dirty="0"/>
              <a:t> </a:t>
            </a:r>
            <a:r>
              <a:rPr spc="-5" dirty="0"/>
              <a:t>Труди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139" y="1962403"/>
            <a:ext cx="7110730" cy="3715385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354965" marR="5080" indent="-342900">
              <a:lnSpc>
                <a:spcPts val="302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Добри момци морају да размишљају као  лоши момци!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Слично као код полицијских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детектива</a:t>
            </a:r>
            <a:endParaRPr sz="2800">
              <a:latin typeface="Arial"/>
              <a:cs typeface="Arial"/>
            </a:endParaRPr>
          </a:p>
          <a:p>
            <a:pPr marL="756285" marR="417830" lvl="1" indent="-287020">
              <a:lnSpc>
                <a:spcPts val="2590"/>
              </a:lnSpc>
              <a:spcBef>
                <a:spcPts val="63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Мора се изучавати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разумети понашање  криминалаца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2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У безбедности информационих</a:t>
            </a:r>
            <a:r>
              <a:rPr sz="2800" spc="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система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30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Треба схватити мотиве</a:t>
            </a:r>
            <a:r>
              <a:rPr sz="2400" spc="-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Труди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8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Треба познавати методе које користи</a:t>
            </a:r>
            <a:r>
              <a:rPr sz="24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Труди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2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Често се морамо стављати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улогу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Труди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114" dirty="0"/>
              <a:t>33</a:t>
            </a:fld>
            <a:endParaRPr spc="114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85134" y="1188211"/>
            <a:ext cx="5109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Размишљати као</a:t>
            </a:r>
            <a:r>
              <a:rPr spc="-120" dirty="0"/>
              <a:t> </a:t>
            </a:r>
            <a:r>
              <a:rPr spc="-5" dirty="0"/>
              <a:t>Труди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40739" y="2157475"/>
            <a:ext cx="8069580" cy="26708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11861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ли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познавање ових безбедносних  информација добра</a:t>
            </a:r>
            <a:r>
              <a:rPr sz="28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идеја?</a:t>
            </a:r>
            <a:endParaRPr sz="28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6235" algn="l"/>
              </a:tabLst>
            </a:pPr>
            <a:r>
              <a:rPr sz="2800" spc="155" dirty="0">
                <a:solidFill>
                  <a:srgbClr val="7F0000"/>
                </a:solidFill>
                <a:latin typeface="Arial"/>
                <a:cs typeface="Arial"/>
              </a:rPr>
              <a:t>“Питање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само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времена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када ће </a:t>
            </a:r>
            <a:r>
              <a:rPr sz="2800" spc="15" dirty="0">
                <a:solidFill>
                  <a:srgbClr val="7F0000"/>
                </a:solidFill>
                <a:latin typeface="Arial"/>
                <a:cs typeface="Arial"/>
              </a:rPr>
              <a:t>неко  </a:t>
            </a:r>
            <a:r>
              <a:rPr sz="2800" spc="125" dirty="0">
                <a:solidFill>
                  <a:srgbClr val="7F0000"/>
                </a:solidFill>
                <a:latin typeface="Arial"/>
                <a:cs typeface="Arial"/>
              </a:rPr>
              <a:t>написати </a:t>
            </a:r>
            <a:r>
              <a:rPr sz="2800" spc="95" dirty="0">
                <a:solidFill>
                  <a:srgbClr val="7F0000"/>
                </a:solidFill>
                <a:latin typeface="Arial"/>
                <a:cs typeface="Arial"/>
              </a:rPr>
              <a:t>књигу </a:t>
            </a:r>
            <a:r>
              <a:rPr sz="2800" spc="20" dirty="0">
                <a:solidFill>
                  <a:srgbClr val="7F0000"/>
                </a:solidFill>
                <a:latin typeface="Arial"/>
                <a:cs typeface="Arial"/>
              </a:rPr>
              <a:t>која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ће </a:t>
            </a:r>
            <a:r>
              <a:rPr sz="2800" spc="204" dirty="0">
                <a:solidFill>
                  <a:srgbClr val="7F0000"/>
                </a:solidFill>
                <a:latin typeface="Arial"/>
                <a:cs typeface="Arial"/>
              </a:rPr>
              <a:t>учити </a:t>
            </a:r>
            <a:r>
              <a:rPr sz="2800" spc="-25" dirty="0">
                <a:solidFill>
                  <a:srgbClr val="7F0000"/>
                </a:solidFill>
                <a:latin typeface="Arial"/>
                <a:cs typeface="Arial"/>
              </a:rPr>
              <a:t>добре </a:t>
            </a:r>
            <a:r>
              <a:rPr sz="2800" spc="15" dirty="0">
                <a:solidFill>
                  <a:srgbClr val="7F0000"/>
                </a:solidFill>
                <a:latin typeface="Arial"/>
                <a:cs typeface="Arial"/>
              </a:rPr>
              <a:t>момке</a:t>
            </a:r>
            <a:r>
              <a:rPr sz="2800" spc="-434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о 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ономе </a:t>
            </a:r>
            <a:r>
              <a:rPr sz="2800" spc="370" dirty="0">
                <a:solidFill>
                  <a:srgbClr val="7F0000"/>
                </a:solidFill>
                <a:latin typeface="Arial"/>
                <a:cs typeface="Arial"/>
              </a:rPr>
              <a:t>што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лоши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момци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већ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знају и умеју</a:t>
            </a:r>
            <a:r>
              <a:rPr sz="2800" i="1" spc="-5" dirty="0">
                <a:solidFill>
                  <a:srgbClr val="7F0000"/>
                </a:solidFill>
                <a:latin typeface="Arial"/>
                <a:cs typeface="Arial"/>
              </a:rPr>
              <a:t>.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” </a:t>
            </a:r>
            <a:r>
              <a:rPr sz="2800" spc="-5" dirty="0">
                <a:solidFill>
                  <a:srgbClr val="7F0000"/>
                </a:solidFill>
                <a:latin typeface="Symbol"/>
                <a:cs typeface="Symbol"/>
              </a:rPr>
              <a:t></a:t>
            </a:r>
            <a:r>
              <a:rPr sz="2800" spc="-5" dirty="0">
                <a:solidFill>
                  <a:srgbClr val="7F0000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Bruce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Schneier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114" dirty="0"/>
              <a:t>34</a:t>
            </a:fld>
            <a:endParaRPr spc="114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72943" y="1171447"/>
            <a:ext cx="51098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Размишљати као</a:t>
            </a:r>
            <a:r>
              <a:rPr spc="-120" dirty="0"/>
              <a:t> </a:t>
            </a:r>
            <a:r>
              <a:rPr spc="-5" dirty="0"/>
              <a:t>Труди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93139" y="1995321"/>
            <a:ext cx="7999095" cy="198882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Морамо покушати да мислимо као</a:t>
            </a:r>
            <a:r>
              <a:rPr sz="2800" spc="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Труди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Морамо изучавати методе које користи</a:t>
            </a:r>
            <a:r>
              <a:rPr sz="2800" spc="5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Труди</a:t>
            </a:r>
            <a:endParaRPr sz="2800">
              <a:latin typeface="Arial"/>
              <a:cs typeface="Arial"/>
            </a:endParaRPr>
          </a:p>
          <a:p>
            <a:pPr marL="354965" marR="35052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Али, ми </a:t>
            </a:r>
            <a:r>
              <a:rPr sz="2800" spc="70" dirty="0">
                <a:solidFill>
                  <a:srgbClr val="7F0000"/>
                </a:solidFill>
                <a:latin typeface="Arial"/>
                <a:cs typeface="Arial"/>
              </a:rPr>
              <a:t>не </a:t>
            </a:r>
            <a:r>
              <a:rPr sz="2800" spc="110" dirty="0">
                <a:solidFill>
                  <a:srgbClr val="7F0000"/>
                </a:solidFill>
                <a:latin typeface="Arial"/>
                <a:cs typeface="Arial"/>
              </a:rPr>
              <a:t>смемо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да поступамо и</a:t>
            </a:r>
            <a:r>
              <a:rPr sz="2800" spc="-15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делујемо  као</a:t>
            </a:r>
            <a:r>
              <a:rPr sz="28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Труди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114" dirty="0"/>
              <a:t>35</a:t>
            </a:fld>
            <a:endParaRPr spc="114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4679" y="1302511"/>
            <a:ext cx="6312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Безбедност почива </a:t>
            </a:r>
            <a:r>
              <a:rPr dirty="0"/>
              <a:t>на</a:t>
            </a:r>
            <a:r>
              <a:rPr spc="-65" dirty="0"/>
              <a:t> </a:t>
            </a:r>
            <a:r>
              <a:rPr spc="-5" dirty="0"/>
              <a:t>човеку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139" y="1995321"/>
            <a:ext cx="7450455" cy="3268979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Безбедност нарушава</a:t>
            </a:r>
            <a:r>
              <a:rPr sz="28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комфор!</a:t>
            </a:r>
            <a:endParaRPr sz="28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Што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степен нарушавања комфора већи,  већа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вероватноћа да корисник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не 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примењује мере</a:t>
            </a:r>
            <a:r>
              <a:rPr sz="28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безбедности</a:t>
            </a:r>
            <a:endParaRPr sz="2800">
              <a:latin typeface="Arial"/>
              <a:cs typeface="Arial"/>
            </a:endParaRPr>
          </a:p>
          <a:p>
            <a:pPr marL="354965" marR="508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  <a:tab pos="281178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Корисник који	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не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примењује доследно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све 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мере безбедности може да обесмисли и  најбоље осмишљени план</a:t>
            </a:r>
            <a:r>
              <a:rPr sz="2800" spc="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безбедности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114" dirty="0"/>
              <a:t>36</a:t>
            </a:fld>
            <a:endParaRPr spc="114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8687" y="1147063"/>
            <a:ext cx="6312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Безбедност почива </a:t>
            </a:r>
            <a:r>
              <a:rPr dirty="0"/>
              <a:t>на</a:t>
            </a:r>
            <a:r>
              <a:rPr spc="-65" dirty="0"/>
              <a:t> </a:t>
            </a:r>
            <a:r>
              <a:rPr spc="-5" dirty="0"/>
              <a:t>човеку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4539" y="1764967"/>
            <a:ext cx="8527415" cy="456501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Пример</a:t>
            </a:r>
            <a:r>
              <a:rPr sz="28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1:</a:t>
            </a:r>
            <a:endParaRPr sz="2800">
              <a:latin typeface="Arial"/>
              <a:cs typeface="Arial"/>
            </a:endParaRPr>
          </a:p>
          <a:p>
            <a:pPr marL="756285" marR="247650" lvl="1" indent="-287020">
              <a:lnSpc>
                <a:spcPct val="100000"/>
              </a:lnSpc>
              <a:spcBef>
                <a:spcPts val="590"/>
              </a:spcBef>
              <a:buChar char="–"/>
              <a:tabLst>
                <a:tab pos="756920" algn="l"/>
                <a:tab pos="3532504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Боб користи 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Web browser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приступи </a:t>
            </a:r>
            <a:r>
              <a:rPr sz="2400" u="heavy" spc="-5" dirty="0">
                <a:solidFill>
                  <a:srgbClr val="009999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  <a:hlinkClick r:id="rId3"/>
              </a:rPr>
              <a:t> www.Amazon.com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  <a:hlinkClick r:id="rId3"/>
              </a:rPr>
              <a:t>,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	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уз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примену SSL протокола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који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је  заснован на примени криптографских</a:t>
            </a:r>
            <a:r>
              <a:rPr sz="24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техника.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Безбедносне технике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реализоване</a:t>
            </a:r>
            <a:r>
              <a:rPr sz="2400" spc="2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софтверски</a:t>
            </a:r>
            <a:endParaRPr sz="2400">
              <a:latin typeface="Arial"/>
              <a:cs typeface="Arial"/>
            </a:endParaRPr>
          </a:p>
          <a:p>
            <a:pPr marL="756285" marR="935355" lvl="1" indent="-287020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случају напада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току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трансакције, Боб добија  упозорење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Уколико је Боб типичан корисник,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он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ће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то</a:t>
            </a:r>
            <a:r>
              <a:rPr sz="24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игнорисати!</a:t>
            </a:r>
            <a:endParaRPr sz="2400">
              <a:latin typeface="Arial"/>
              <a:cs typeface="Arial"/>
            </a:endParaRPr>
          </a:p>
          <a:p>
            <a:pPr marL="756285" marR="763270" lvl="1" indent="-287020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Безбедност је 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нарушена,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без обзира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колико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је  криптографски јака,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колико су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добро осмишљени  протоколи, контрола приступа </a:t>
            </a:r>
            <a:r>
              <a:rPr sz="2400" dirty="0">
                <a:solidFill>
                  <a:srgbClr val="FF0000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дизајн</a:t>
            </a:r>
            <a:r>
              <a:rPr sz="2400" spc="-1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FF0000"/>
                </a:solidFill>
                <a:latin typeface="Arial"/>
                <a:cs typeface="Arial"/>
              </a:rPr>
              <a:t>софтвера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114" dirty="0"/>
              <a:t>37</a:t>
            </a:fld>
            <a:endParaRPr spc="114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4679" y="1188211"/>
            <a:ext cx="631253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Безбедност почива </a:t>
            </a:r>
            <a:r>
              <a:rPr dirty="0"/>
              <a:t>на</a:t>
            </a:r>
            <a:r>
              <a:rPr spc="-65" dirty="0"/>
              <a:t> </a:t>
            </a:r>
            <a:r>
              <a:rPr spc="-5" dirty="0"/>
              <a:t>човеку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4539" y="1917367"/>
            <a:ext cx="8462645" cy="4126229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Пример</a:t>
            </a:r>
            <a:r>
              <a:rPr sz="28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2:</a:t>
            </a:r>
            <a:endParaRPr sz="28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Савремени механизми безбедности се добрим делом  ослањају на употребу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 лозинки</a:t>
            </a:r>
            <a:endParaRPr sz="2400">
              <a:latin typeface="Arial"/>
              <a:cs typeface="Arial"/>
            </a:endParaRPr>
          </a:p>
          <a:p>
            <a:pPr marL="756285" marR="749300" lvl="1" indent="-287020">
              <a:lnSpc>
                <a:spcPct val="10000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Корисници теже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одаберу лозинку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коју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ће лако  запамтити </a:t>
            </a:r>
            <a:r>
              <a:rPr sz="2400" spc="285" dirty="0">
                <a:solidFill>
                  <a:srgbClr val="7F0000"/>
                </a:solidFill>
                <a:latin typeface="Cambria"/>
                <a:cs typeface="Cambria"/>
              </a:rPr>
              <a:t>⇒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Труди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има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лакши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посао</a:t>
            </a:r>
            <a:r>
              <a:rPr sz="2400" spc="-17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приликом</a:t>
            </a:r>
            <a:endParaRPr sz="2400">
              <a:latin typeface="Arial"/>
              <a:cs typeface="Arial"/>
            </a:endParaRPr>
          </a:p>
          <a:p>
            <a:pPr marL="756285">
              <a:lnSpc>
                <a:spcPct val="100000"/>
              </a:lnSpc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„погађања”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лозинке</a:t>
            </a:r>
            <a:endParaRPr sz="2400">
              <a:latin typeface="Arial"/>
              <a:cs typeface="Arial"/>
            </a:endParaRPr>
          </a:p>
          <a:p>
            <a:pPr marL="756285" marR="79375" lvl="1" indent="-287020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  <a:tab pos="4697095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Може се</a:t>
            </a:r>
            <a:r>
              <a:rPr sz="24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одабрати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„тешка”	лозинка </a:t>
            </a:r>
            <a:r>
              <a:rPr sz="2400" spc="285" dirty="0">
                <a:solidFill>
                  <a:srgbClr val="7F0000"/>
                </a:solidFill>
                <a:latin typeface="Cambria"/>
                <a:cs typeface="Cambria"/>
              </a:rPr>
              <a:t>⇒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типичан  корисник ће је записати на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папирићу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који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ће оставити  на прометном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месту...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„лака”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или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„тешка” лозинка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или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нешто</a:t>
            </a:r>
            <a:r>
              <a:rPr sz="2400" spc="-5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треће?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114" dirty="0"/>
              <a:t>38</a:t>
            </a:fld>
            <a:endParaRPr spc="114" dirty="0"/>
          </a:p>
        </p:txBody>
      </p:sp>
      <p:sp>
        <p:nvSpPr>
          <p:cNvPr id="6" name="Rectangle 5"/>
          <p:cNvSpPr/>
          <p:nvPr/>
        </p:nvSpPr>
        <p:spPr>
          <a:xfrm>
            <a:off x="360679" y="399089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31410" y="1264411"/>
            <a:ext cx="221742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Проблеми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4539" y="2081275"/>
            <a:ext cx="8181975" cy="36360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1184275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ли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АОВ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важнији интегритет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или 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поверљивост?</a:t>
            </a:r>
            <a:endParaRPr sz="2800">
              <a:latin typeface="Arial"/>
              <a:cs typeface="Arial"/>
            </a:endParaRPr>
          </a:p>
          <a:p>
            <a:pPr marL="354965" marR="1099185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ли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за Боба важнији интегритет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или 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поверљивост?</a:t>
            </a:r>
            <a:endParaRPr sz="2800">
              <a:latin typeface="Arial"/>
              <a:cs typeface="Arial"/>
            </a:endParaRPr>
          </a:p>
          <a:p>
            <a:pPr marL="354965" marR="1645920" indent="-342900">
              <a:lnSpc>
                <a:spcPct val="100000"/>
              </a:lnSpc>
              <a:spcBef>
                <a:spcPts val="67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Веза између Тајности, приватности и  поверљивости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Тајност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~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поверљивост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Приватност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~ </a:t>
            </a:r>
            <a:r>
              <a:rPr sz="2400" spc="-10" dirty="0">
                <a:solidFill>
                  <a:srgbClr val="7F0000"/>
                </a:solidFill>
                <a:latin typeface="Arial"/>
                <a:cs typeface="Arial"/>
              </a:rPr>
              <a:t>право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на неодавање личних</a:t>
            </a:r>
            <a:r>
              <a:rPr sz="2400" spc="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података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pc="114" dirty="0"/>
              <a:t>39</a:t>
            </a:fld>
            <a:endParaRPr spc="114" dirty="0"/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14674" y="1226311"/>
            <a:ext cx="4850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Зашто</a:t>
            </a:r>
            <a:r>
              <a:rPr spc="-55" dirty="0"/>
              <a:t> </a:t>
            </a:r>
            <a:r>
              <a:rPr spc="-5" dirty="0"/>
              <a:t>криптографија?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139" y="2145967"/>
            <a:ext cx="7905115" cy="352869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8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Нпр: </a:t>
            </a:r>
            <a:r>
              <a:rPr sz="2800" i="1" spc="-5" dirty="0">
                <a:solidFill>
                  <a:srgbClr val="7F0000"/>
                </a:solidFill>
                <a:latin typeface="Arial"/>
                <a:cs typeface="Arial"/>
              </a:rPr>
              <a:t>e-mail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je замена за класичну</a:t>
            </a:r>
            <a:r>
              <a:rPr sz="2800" spc="5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пошту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Брз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облик</a:t>
            </a:r>
            <a:r>
              <a:rPr sz="2400" spc="-4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комуникације</a:t>
            </a:r>
            <a:endParaRPr sz="2400">
              <a:latin typeface="Arial"/>
              <a:cs typeface="Arial"/>
            </a:endParaRPr>
          </a:p>
          <a:p>
            <a:pPr marL="756285" marR="1390015" lvl="1" indent="-287020">
              <a:lnSpc>
                <a:spcPct val="100000"/>
              </a:lnSpc>
              <a:spcBef>
                <a:spcPts val="580"/>
              </a:spcBef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приватност комуникације потребан је  механизам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заштите</a:t>
            </a:r>
            <a:endParaRPr sz="2400">
              <a:latin typeface="Arial"/>
              <a:cs typeface="Arial"/>
            </a:endParaRPr>
          </a:p>
          <a:p>
            <a:pPr marL="354965" marR="154305" indent="-342900">
              <a:lnSpc>
                <a:spcPct val="100000"/>
              </a:lnSpc>
              <a:spcBef>
                <a:spcPts val="65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Криптографија нуди решење – </a:t>
            </a:r>
            <a:r>
              <a:rPr sz="2800" spc="125" dirty="0">
                <a:solidFill>
                  <a:srgbClr val="7F0000"/>
                </a:solidFill>
                <a:latin typeface="Arial"/>
                <a:cs typeface="Arial"/>
              </a:rPr>
              <a:t>шифровање  поруке</a:t>
            </a:r>
            <a:endParaRPr sz="2800">
              <a:latin typeface="Arial"/>
              <a:cs typeface="Arial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Шифрована порука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за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некога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коме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није намењена  треба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буде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потпуно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неразумљива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74628" y="7014654"/>
            <a:ext cx="159385" cy="2330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254"/>
              </a:spcBef>
            </a:pPr>
            <a:fld id="{81D60167-4931-47E6-BA6A-407CBD079E47}" type="slidenum">
              <a:rPr sz="1400" spc="114" dirty="0">
                <a:latin typeface="Trebuchet MS"/>
                <a:cs typeface="Trebuchet MS"/>
              </a:rPr>
              <a:t>4</a:t>
            </a:fld>
            <a:endParaRPr sz="1400">
              <a:latin typeface="Trebuchet MS"/>
              <a:cs typeface="Trebuchet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256278" y="1459483"/>
            <a:ext cx="354330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B73122"/>
                </a:solidFill>
                <a:latin typeface="Arial"/>
                <a:cs typeface="Arial"/>
              </a:rPr>
              <a:t>Хвала </a:t>
            </a:r>
            <a:r>
              <a:rPr sz="3600" dirty="0">
                <a:solidFill>
                  <a:srgbClr val="B73122"/>
                </a:solidFill>
                <a:latin typeface="Arial"/>
                <a:cs typeface="Arial"/>
              </a:rPr>
              <a:t>на</a:t>
            </a:r>
            <a:r>
              <a:rPr sz="3600" spc="-80" dirty="0">
                <a:solidFill>
                  <a:srgbClr val="B73122"/>
                </a:solidFill>
                <a:latin typeface="Arial"/>
                <a:cs typeface="Arial"/>
              </a:rPr>
              <a:t> </a:t>
            </a:r>
            <a:r>
              <a:rPr sz="3600" spc="-5" dirty="0">
                <a:solidFill>
                  <a:srgbClr val="B73122"/>
                </a:solidFill>
                <a:latin typeface="Arial"/>
                <a:cs typeface="Arial"/>
              </a:rPr>
              <a:t>пажњи</a:t>
            </a:r>
            <a:endParaRPr sz="36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924800" y="2667000"/>
            <a:ext cx="1676399" cy="1219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057400" y="2667000"/>
            <a:ext cx="3204972" cy="1219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876800" y="2667000"/>
            <a:ext cx="3364991" cy="12191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57200" y="2667000"/>
            <a:ext cx="1676400" cy="12191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304414" y="4749676"/>
            <a:ext cx="1296785" cy="256552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033518" y="6139685"/>
            <a:ext cx="170053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5" dirty="0">
                <a:solidFill>
                  <a:srgbClr val="B73122"/>
                </a:solidFill>
                <a:latin typeface="Arial"/>
                <a:cs typeface="Arial"/>
              </a:rPr>
              <a:t>Питања</a:t>
            </a:r>
            <a:endParaRPr sz="36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7924800" y="3886200"/>
            <a:ext cx="1676399" cy="1066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057400" y="3886200"/>
            <a:ext cx="3204972" cy="109575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876800" y="3886200"/>
            <a:ext cx="3364991" cy="10668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200" y="3886200"/>
            <a:ext cx="1676400" cy="10668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06241" y="4978597"/>
            <a:ext cx="8704184" cy="49592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9161267" y="7014654"/>
            <a:ext cx="267335" cy="203835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30"/>
              </a:spcBef>
            </a:pPr>
            <a:fld id="{81D60167-4931-47E6-BA6A-407CBD079E47}" type="slidenum">
              <a:rPr sz="1400" spc="114" dirty="0">
                <a:latin typeface="Trebuchet MS"/>
                <a:cs typeface="Trebuchet MS"/>
              </a:rPr>
              <a:t>40</a:t>
            </a:fld>
            <a:endParaRPr sz="1400">
              <a:latin typeface="Trebuchet MS"/>
              <a:cs typeface="Trebuchet M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02483" y="1148587"/>
            <a:ext cx="4850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Зашто</a:t>
            </a:r>
            <a:r>
              <a:rPr spc="-55" dirty="0"/>
              <a:t> </a:t>
            </a:r>
            <a:r>
              <a:rPr spc="-5" dirty="0"/>
              <a:t>криптографија?</a:t>
            </a:r>
          </a:p>
        </p:txBody>
      </p:sp>
      <p:sp>
        <p:nvSpPr>
          <p:cNvPr id="3" name="object 3"/>
          <p:cNvSpPr/>
          <p:nvPr/>
        </p:nvSpPr>
        <p:spPr>
          <a:xfrm>
            <a:off x="8304414" y="4749676"/>
            <a:ext cx="1296785" cy="25655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1852675"/>
            <a:ext cx="7118350" cy="52451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До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1970-тих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криптографија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била </a:t>
            </a:r>
            <a:r>
              <a:rPr sz="2800" spc="65" dirty="0">
                <a:solidFill>
                  <a:srgbClr val="7F0000"/>
                </a:solidFill>
                <a:latin typeface="Arial"/>
                <a:cs typeface="Arial"/>
              </a:rPr>
              <a:t>тајна  </a:t>
            </a:r>
            <a:r>
              <a:rPr sz="2800" spc="70" dirty="0">
                <a:solidFill>
                  <a:srgbClr val="7F0000"/>
                </a:solidFill>
                <a:latin typeface="Arial"/>
                <a:cs typeface="Arial"/>
              </a:rPr>
              <a:t>наука,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резервисана за државне органе  (дипломатија, војска, полиција,</a:t>
            </a:r>
            <a:r>
              <a:rPr sz="28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...)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Данас: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Академска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наука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670"/>
              </a:spcBef>
              <a:buChar char="–"/>
              <a:tabLst>
                <a:tab pos="75692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Пословна и лична</a:t>
            </a:r>
            <a:r>
              <a:rPr sz="28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примена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Разлози масовне</a:t>
            </a:r>
            <a:r>
              <a:rPr sz="2800" spc="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примене</a:t>
            </a:r>
            <a:endParaRPr sz="2800">
              <a:latin typeface="Arial"/>
              <a:cs typeface="Arial"/>
            </a:endParaRPr>
          </a:p>
          <a:p>
            <a:pPr marL="756285" marR="352425" lvl="1" indent="-287020">
              <a:lnSpc>
                <a:spcPct val="100000"/>
              </a:lnSpc>
              <a:spcBef>
                <a:spcPts val="675"/>
              </a:spcBef>
              <a:buChar char="–"/>
              <a:tabLst>
                <a:tab pos="75692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Пораст броја трансакција применом  Интернета</a:t>
            </a:r>
            <a:endParaRPr sz="28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sz="2800" i="1" spc="-5" dirty="0">
                <a:solidFill>
                  <a:srgbClr val="7F0000"/>
                </a:solidFill>
                <a:latin typeface="Arial"/>
                <a:cs typeface="Arial"/>
              </a:rPr>
              <a:t>E-commerce</a:t>
            </a:r>
            <a:endParaRPr sz="28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595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</a:t>
            </a:r>
            <a:r>
              <a:rPr sz="2400" spc="2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...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74628" y="7014654"/>
            <a:ext cx="159385" cy="2330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254"/>
              </a:spcBef>
            </a:pPr>
            <a:fld id="{81D60167-4931-47E6-BA6A-407CBD079E47}" type="slidenum">
              <a:rPr sz="1400" spc="114" dirty="0">
                <a:latin typeface="Trebuchet MS"/>
                <a:cs typeface="Trebuchet MS"/>
              </a:rPr>
              <a:t>5</a:t>
            </a:fld>
            <a:endParaRPr sz="1400">
              <a:latin typeface="Trebuchet MS"/>
              <a:cs typeface="Trebuchet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109718" y="1046479"/>
            <a:ext cx="153289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dirty="0"/>
              <a:t>Уло</a:t>
            </a:r>
            <a:r>
              <a:rPr sz="4400" spc="-5" dirty="0"/>
              <a:t>г</a:t>
            </a:r>
            <a:r>
              <a:rPr sz="4400" dirty="0"/>
              <a:t>е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828800" y="2514600"/>
            <a:ext cx="946403" cy="13715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52800" y="2438400"/>
            <a:ext cx="1077467" cy="14477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69339" y="1857247"/>
            <a:ext cx="8029575" cy="12426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Алиса (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Alice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)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Боб (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Bob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) имају позитивне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улоге</a:t>
            </a:r>
            <a:endParaRPr sz="2400">
              <a:latin typeface="Arial"/>
              <a:cs typeface="Arial"/>
            </a:endParaRPr>
          </a:p>
          <a:p>
            <a:pPr marL="4264025" marR="5080" indent="-289560">
              <a:lnSpc>
                <a:spcPct val="100000"/>
              </a:lnSpc>
              <a:spcBef>
                <a:spcPts val="1900"/>
              </a:spcBef>
              <a:tabLst>
                <a:tab pos="4264025" algn="l"/>
              </a:tabLst>
            </a:pPr>
            <a:r>
              <a:rPr sz="1900" spc="-5" dirty="0">
                <a:solidFill>
                  <a:srgbClr val="323299"/>
                </a:solidFill>
                <a:latin typeface="Arial"/>
                <a:cs typeface="Arial"/>
              </a:rPr>
              <a:t>o	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Повремено ће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бити</a:t>
            </a:r>
            <a:r>
              <a:rPr sz="2000" spc="-14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F0000"/>
                </a:solidFill>
                <a:latin typeface="Arial"/>
                <a:cs typeface="Arial"/>
              </a:rPr>
              <a:t>ангажовани 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000" spc="-15" dirty="0">
                <a:solidFill>
                  <a:srgbClr val="7F0000"/>
                </a:solidFill>
                <a:latin typeface="Arial"/>
                <a:cs typeface="Arial"/>
              </a:rPr>
              <a:t>епизодне </a:t>
            </a:r>
            <a:r>
              <a:rPr sz="2000" spc="-20" dirty="0">
                <a:solidFill>
                  <a:srgbClr val="7F0000"/>
                </a:solidFill>
                <a:latin typeface="Arial"/>
                <a:cs typeface="Arial"/>
              </a:rPr>
              <a:t>улоге</a:t>
            </a:r>
            <a:r>
              <a:rPr sz="2000" spc="-5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(</a:t>
            </a:r>
            <a:r>
              <a:rPr sz="2000" i="1" spc="-5" dirty="0">
                <a:solidFill>
                  <a:srgbClr val="7F0000"/>
                </a:solidFill>
                <a:latin typeface="Arial"/>
                <a:cs typeface="Arial"/>
              </a:rPr>
              <a:t>Charlie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,...)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8304414" y="4749676"/>
            <a:ext cx="1296785" cy="256552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828800" y="3883914"/>
            <a:ext cx="946403" cy="25526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352800" y="3883914"/>
            <a:ext cx="1077467" cy="22021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90800" y="5257800"/>
            <a:ext cx="1040891" cy="128320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069339" y="4368798"/>
            <a:ext cx="7614920" cy="2068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lr>
                <a:srgbClr val="323299"/>
              </a:buClr>
              <a:buSzPct val="75000"/>
              <a:buChar char="•"/>
              <a:tabLst>
                <a:tab pos="354965" algn="l"/>
                <a:tab pos="355600" algn="l"/>
              </a:tabLst>
            </a:pPr>
            <a:r>
              <a:rPr sz="2400" spc="-50" dirty="0">
                <a:solidFill>
                  <a:srgbClr val="7F0000"/>
                </a:solidFill>
                <a:latin typeface="Arial"/>
                <a:cs typeface="Arial"/>
              </a:rPr>
              <a:t>Труди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(</a:t>
            </a:r>
            <a:r>
              <a:rPr sz="2400" dirty="0">
                <a:solidFill>
                  <a:srgbClr val="7F0000"/>
                </a:solidFill>
                <a:latin typeface="Courier New"/>
                <a:cs typeface="Courier New"/>
              </a:rPr>
              <a:t>Т</a:t>
            </a:r>
            <a:r>
              <a:rPr sz="2400" i="1" dirty="0">
                <a:solidFill>
                  <a:srgbClr val="7F0000"/>
                </a:solidFill>
                <a:latin typeface="Arial"/>
                <a:cs typeface="Arial"/>
              </a:rPr>
              <a:t>rudy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) и 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Ева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(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Eve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) имају 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улоге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15" dirty="0">
                <a:solidFill>
                  <a:srgbClr val="7F0000"/>
                </a:solidFill>
                <a:latin typeface="Arial"/>
                <a:cs typeface="Arial"/>
              </a:rPr>
              <a:t>негативаца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323299"/>
              </a:buClr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3423285" marR="5080" lvl="1" indent="-287020">
              <a:lnSpc>
                <a:spcPct val="100000"/>
              </a:lnSpc>
              <a:spcBef>
                <a:spcPts val="5"/>
              </a:spcBef>
              <a:buClr>
                <a:srgbClr val="323299"/>
              </a:buClr>
              <a:buSzPct val="95000"/>
              <a:buChar char="o"/>
              <a:tabLst>
                <a:tab pos="3423285" algn="l"/>
                <a:tab pos="3423920" algn="l"/>
                <a:tab pos="4248785" algn="l"/>
              </a:tabLst>
            </a:pPr>
            <a:r>
              <a:rPr sz="2000" spc="-45" dirty="0">
                <a:solidFill>
                  <a:srgbClr val="7F0000"/>
                </a:solidFill>
                <a:latin typeface="Arial"/>
                <a:cs typeface="Arial"/>
              </a:rPr>
              <a:t>Труди	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(</a:t>
            </a:r>
            <a:r>
              <a:rPr sz="2000" i="1" dirty="0">
                <a:solidFill>
                  <a:srgbClr val="7F0000"/>
                </a:solidFill>
                <a:latin typeface="Arial"/>
                <a:cs typeface="Arial"/>
              </a:rPr>
              <a:t>intruder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)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je </a:t>
            </a:r>
            <a:r>
              <a:rPr sz="2000" spc="-15" dirty="0">
                <a:solidFill>
                  <a:srgbClr val="7F0000"/>
                </a:solidFill>
                <a:latin typeface="Arial"/>
                <a:cs typeface="Arial"/>
              </a:rPr>
              <a:t>негативац</a:t>
            </a:r>
            <a:r>
              <a:rPr sz="2000" spc="-15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10" dirty="0">
                <a:solidFill>
                  <a:srgbClr val="7F0000"/>
                </a:solidFill>
                <a:latin typeface="Arial"/>
                <a:cs typeface="Arial"/>
              </a:rPr>
              <a:t>опште 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намене – </a:t>
            </a:r>
            <a:r>
              <a:rPr sz="2000" spc="-10" dirty="0">
                <a:solidFill>
                  <a:srgbClr val="7F0000"/>
                </a:solidFill>
                <a:latin typeface="Arial"/>
                <a:cs typeface="Arial"/>
              </a:rPr>
              <a:t>нападач,</a:t>
            </a:r>
            <a:r>
              <a:rPr sz="2000" spc="-9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-15" dirty="0">
                <a:solidFill>
                  <a:srgbClr val="7F0000"/>
                </a:solidFill>
                <a:latin typeface="Arial"/>
                <a:cs typeface="Arial"/>
              </a:rPr>
              <a:t>уљез</a:t>
            </a:r>
            <a:endParaRPr sz="2000">
              <a:latin typeface="Arial"/>
              <a:cs typeface="Arial"/>
            </a:endParaRPr>
          </a:p>
          <a:p>
            <a:pPr marL="3423285" marR="394970" lvl="1" indent="-287020">
              <a:lnSpc>
                <a:spcPct val="100000"/>
              </a:lnSpc>
              <a:spcBef>
                <a:spcPts val="480"/>
              </a:spcBef>
              <a:buClr>
                <a:srgbClr val="323299"/>
              </a:buClr>
              <a:buSzPct val="95000"/>
              <a:buChar char="o"/>
              <a:tabLst>
                <a:tab pos="3423285" algn="l"/>
                <a:tab pos="3423920" algn="l"/>
              </a:tabLst>
            </a:pPr>
            <a:r>
              <a:rPr sz="2000" spc="-10" dirty="0">
                <a:solidFill>
                  <a:srgbClr val="7F0000"/>
                </a:solidFill>
                <a:latin typeface="Arial"/>
                <a:cs typeface="Arial"/>
              </a:rPr>
              <a:t>Eва 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(</a:t>
            </a:r>
            <a:r>
              <a:rPr sz="2000" i="1" dirty="0">
                <a:solidFill>
                  <a:srgbClr val="7F0000"/>
                </a:solidFill>
                <a:latin typeface="Arial"/>
                <a:cs typeface="Arial"/>
              </a:rPr>
              <a:t>eavesdropper</a:t>
            </a:r>
            <a:r>
              <a:rPr sz="2000" dirty="0">
                <a:solidFill>
                  <a:srgbClr val="7F0000"/>
                </a:solidFill>
                <a:latin typeface="Arial"/>
                <a:cs typeface="Arial"/>
              </a:rPr>
              <a:t>) је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особа</a:t>
            </a:r>
            <a:r>
              <a:rPr sz="2000" spc="-16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000" spc="5" dirty="0">
                <a:solidFill>
                  <a:srgbClr val="7F0000"/>
                </a:solidFill>
                <a:latin typeface="Arial"/>
                <a:cs typeface="Arial"/>
              </a:rPr>
              <a:t>која  </a:t>
            </a:r>
            <a:r>
              <a:rPr sz="2000" spc="-5" dirty="0">
                <a:solidFill>
                  <a:srgbClr val="7F0000"/>
                </a:solidFill>
                <a:latin typeface="Arial"/>
                <a:cs typeface="Arial"/>
              </a:rPr>
              <a:t>прислушкује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374628" y="7014654"/>
            <a:ext cx="159385" cy="2330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254"/>
              </a:spcBef>
            </a:pPr>
            <a:fld id="{81D60167-4931-47E6-BA6A-407CBD079E47}" type="slidenum">
              <a:rPr sz="1400" spc="114" dirty="0">
                <a:latin typeface="Trebuchet MS"/>
                <a:cs typeface="Trebuchet MS"/>
              </a:rPr>
              <a:t>6</a:t>
            </a:fld>
            <a:endParaRPr sz="1400">
              <a:latin typeface="Trebuchet MS"/>
              <a:cs typeface="Trebuchet M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5446" y="1226311"/>
            <a:ext cx="469074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Алисина </a:t>
            </a:r>
            <a:r>
              <a:rPr i="1" dirty="0">
                <a:latin typeface="Arial"/>
                <a:cs typeface="Arial"/>
              </a:rPr>
              <a:t>on-line</a:t>
            </a:r>
            <a:r>
              <a:rPr i="1" spc="-105" dirty="0">
                <a:latin typeface="Arial"/>
                <a:cs typeface="Arial"/>
              </a:rPr>
              <a:t> </a:t>
            </a:r>
            <a:r>
              <a:rPr spc="-5" dirty="0"/>
              <a:t>банка</a:t>
            </a:r>
          </a:p>
        </p:txBody>
      </p:sp>
      <p:sp>
        <p:nvSpPr>
          <p:cNvPr id="3" name="object 3"/>
          <p:cNvSpPr/>
          <p:nvPr/>
        </p:nvSpPr>
        <p:spPr>
          <a:xfrm>
            <a:off x="8304414" y="4749676"/>
            <a:ext cx="1296785" cy="256552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64539" y="1993506"/>
            <a:ext cx="8090534" cy="461391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Алиса отвара своју банку</a:t>
            </a:r>
            <a:r>
              <a:rPr sz="28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AOB</a:t>
            </a:r>
            <a:endParaRPr sz="28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305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Шта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су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њене безбедносне</a:t>
            </a:r>
            <a:r>
              <a:rPr sz="2400" spc="-43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бриге?</a:t>
            </a:r>
            <a:endParaRPr sz="2400">
              <a:latin typeface="Arial"/>
              <a:cs typeface="Arial"/>
            </a:endParaRPr>
          </a:p>
          <a:p>
            <a:pPr marL="354965" marR="1283335" indent="-342900">
              <a:lnSpc>
                <a:spcPts val="3020"/>
              </a:lnSpc>
              <a:spcBef>
                <a:spcPts val="70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Ако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је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Боб клијент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AOB,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шта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су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његове  безбедносне</a:t>
            </a:r>
            <a:r>
              <a:rPr sz="28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бриге?</a:t>
            </a:r>
            <a:endParaRPr sz="2800">
              <a:latin typeface="Arial"/>
              <a:cs typeface="Arial"/>
            </a:endParaRPr>
          </a:p>
          <a:p>
            <a:pPr marL="756285" marR="5080" lvl="1" indent="-342900">
              <a:lnSpc>
                <a:spcPts val="2590"/>
              </a:lnSpc>
              <a:spcBef>
                <a:spcPts val="590"/>
              </a:spcBef>
              <a:buChar char="•"/>
              <a:tabLst>
                <a:tab pos="756285" algn="l"/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Боб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Алиса своју комуникацију најчешће остварују  преко јавне</a:t>
            </a:r>
            <a:r>
              <a:rPr sz="24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мреже</a:t>
            </a:r>
            <a:endParaRPr sz="2400">
              <a:latin typeface="Arial"/>
              <a:cs typeface="Arial"/>
            </a:endParaRPr>
          </a:p>
          <a:p>
            <a:pPr marL="354965" marR="354330" indent="-342900">
              <a:lnSpc>
                <a:spcPts val="3020"/>
              </a:lnSpc>
              <a:spcBef>
                <a:spcPts val="67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Шта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су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Алисине и Бобове заједничке бриге?  Шта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су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њихове различите</a:t>
            </a:r>
            <a:r>
              <a:rPr sz="2800" spc="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бриге?</a:t>
            </a:r>
            <a:endParaRPr sz="2800">
              <a:latin typeface="Arial"/>
              <a:cs typeface="Arial"/>
            </a:endParaRPr>
          </a:p>
          <a:p>
            <a:pPr marL="756285" lvl="1" indent="-343535">
              <a:lnSpc>
                <a:spcPct val="100000"/>
              </a:lnSpc>
              <a:spcBef>
                <a:spcPts val="260"/>
              </a:spcBef>
              <a:buChar char="•"/>
              <a:tabLst>
                <a:tab pos="756285" algn="l"/>
                <a:tab pos="756920" algn="l"/>
              </a:tabLst>
            </a:pP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Заједнички безбедносни проблеми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-</a:t>
            </a:r>
            <a:r>
              <a:rPr sz="2400" spc="-2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рањивости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Како Труди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види</a:t>
            </a:r>
            <a:r>
              <a:rPr sz="2800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ситуацију?</a:t>
            </a:r>
            <a:endParaRPr sz="2800">
              <a:latin typeface="Arial"/>
              <a:cs typeface="Arial"/>
            </a:endParaRPr>
          </a:p>
          <a:p>
            <a:pPr marL="469265">
              <a:lnSpc>
                <a:spcPct val="100000"/>
              </a:lnSpc>
              <a:spcBef>
                <a:spcPts val="305"/>
              </a:spcBef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–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Труди: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како искористити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рањивости</a:t>
            </a:r>
            <a:r>
              <a:rPr sz="2400" spc="17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система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74628" y="7014654"/>
            <a:ext cx="159385" cy="2330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254"/>
              </a:spcBef>
            </a:pPr>
            <a:fld id="{81D60167-4931-47E6-BA6A-407CBD079E47}" type="slidenum">
              <a:rPr sz="1400" spc="114" dirty="0">
                <a:latin typeface="Trebuchet MS"/>
                <a:cs typeface="Trebuchet MS"/>
              </a:rPr>
              <a:t>7</a:t>
            </a:fld>
            <a:endParaRPr sz="1400">
              <a:latin typeface="Trebuchet MS"/>
              <a:cs typeface="Trebuchet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2690" y="1264411"/>
            <a:ext cx="45967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Безбедносни</a:t>
            </a:r>
            <a:r>
              <a:rPr spc="-125" dirty="0"/>
              <a:t> </a:t>
            </a:r>
            <a:r>
              <a:rPr dirty="0"/>
              <a:t>захтеви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16939" y="2072131"/>
            <a:ext cx="7545705" cy="3599179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354965" marR="1044575" indent="-342900">
              <a:lnSpc>
                <a:spcPct val="80000"/>
              </a:lnSpc>
              <a:spcBef>
                <a:spcPts val="76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Боб и Алиса желе да имају безбедну  комуникацију (размену</a:t>
            </a:r>
            <a:r>
              <a:rPr sz="28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података)</a:t>
            </a:r>
            <a:endParaRPr sz="2800">
              <a:latin typeface="Arial"/>
              <a:cs typeface="Arial"/>
            </a:endParaRPr>
          </a:p>
          <a:p>
            <a:pPr marL="756285" marR="297815" lvl="1" indent="-287020">
              <a:lnSpc>
                <a:spcPts val="2300"/>
              </a:lnSpc>
              <a:spcBef>
                <a:spcPts val="575"/>
              </a:spcBef>
              <a:buChar char="–"/>
              <a:tabLst>
                <a:tab pos="756920" algn="l"/>
              </a:tabLst>
            </a:pPr>
            <a:r>
              <a:rPr sz="2400" spc="100" dirty="0">
                <a:solidFill>
                  <a:srgbClr val="7F0000"/>
                </a:solidFill>
                <a:latin typeface="Arial"/>
                <a:cs typeface="Arial"/>
              </a:rPr>
              <a:t>Поверљивост</a:t>
            </a:r>
            <a:r>
              <a:rPr sz="2400" b="1" spc="100" dirty="0">
                <a:solidFill>
                  <a:srgbClr val="7F0000"/>
                </a:solidFill>
                <a:latin typeface="Arial"/>
                <a:cs typeface="Arial"/>
              </a:rPr>
              <a:t>, </a:t>
            </a:r>
            <a:r>
              <a:rPr sz="2400" spc="70" dirty="0">
                <a:solidFill>
                  <a:srgbClr val="7F0000"/>
                </a:solidFill>
                <a:latin typeface="Arial"/>
                <a:cs typeface="Arial"/>
              </a:rPr>
              <a:t>интегритет</a:t>
            </a:r>
            <a:r>
              <a:rPr sz="2400" b="1" spc="70" dirty="0">
                <a:solidFill>
                  <a:srgbClr val="7F0000"/>
                </a:solidFill>
                <a:latin typeface="Arial"/>
                <a:cs typeface="Arial"/>
              </a:rPr>
              <a:t>,</a:t>
            </a:r>
            <a:r>
              <a:rPr sz="2400" b="1" spc="-8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spc="114" dirty="0">
                <a:solidFill>
                  <a:srgbClr val="7F0000"/>
                </a:solidFill>
                <a:latin typeface="Arial"/>
                <a:cs typeface="Arial"/>
              </a:rPr>
              <a:t>расположивост  </a:t>
            </a:r>
            <a:r>
              <a:rPr sz="2400" spc="75" dirty="0">
                <a:solidFill>
                  <a:srgbClr val="7F0000"/>
                </a:solidFill>
                <a:latin typeface="Arial"/>
                <a:cs typeface="Arial"/>
              </a:rPr>
              <a:t>непорецивост....</a:t>
            </a:r>
            <a:endParaRPr sz="2400">
              <a:latin typeface="Arial"/>
              <a:cs typeface="Arial"/>
            </a:endParaRPr>
          </a:p>
          <a:p>
            <a:pPr marL="355600" indent="-342900">
              <a:lnSpc>
                <a:spcPts val="3025"/>
              </a:lnSpc>
              <a:spcBef>
                <a:spcPts val="1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Боб и Алиса желе да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подаци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које</a:t>
            </a:r>
            <a:r>
              <a:rPr sz="2800" spc="5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поседују</a:t>
            </a:r>
            <a:endParaRPr sz="2800">
              <a:latin typeface="Arial"/>
              <a:cs typeface="Arial"/>
            </a:endParaRPr>
          </a:p>
          <a:p>
            <a:pPr marL="354965">
              <a:lnSpc>
                <a:spcPts val="3025"/>
              </a:lnSpc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(чувају) буду безбедни</a:t>
            </a:r>
            <a:endParaRPr sz="280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Труди жели да </a:t>
            </a:r>
            <a:r>
              <a:rPr sz="2800" dirty="0">
                <a:solidFill>
                  <a:srgbClr val="7F0000"/>
                </a:solidFill>
                <a:latin typeface="Arial"/>
                <a:cs typeface="Arial"/>
              </a:rPr>
              <a:t>сазна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садржај</a:t>
            </a:r>
            <a:r>
              <a:rPr sz="2800" spc="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комуникације</a:t>
            </a:r>
            <a:endParaRPr sz="2800">
              <a:latin typeface="Arial"/>
              <a:cs typeface="Arial"/>
            </a:endParaRPr>
          </a:p>
          <a:p>
            <a:pPr marL="756285" marR="400050" lvl="1" indent="-287020">
              <a:lnSpc>
                <a:spcPct val="80000"/>
              </a:lnSpc>
              <a:spcBef>
                <a:spcPts val="590"/>
              </a:spcBef>
              <a:buChar char="–"/>
              <a:tabLst>
                <a:tab pos="756920" algn="l"/>
              </a:tabLst>
            </a:pP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или 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тајно измени њен садржај, онемогући  размену података,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да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се лажно представи </a:t>
            </a:r>
            <a:r>
              <a:rPr sz="2400" dirty="0">
                <a:solidFill>
                  <a:srgbClr val="7F0000"/>
                </a:solidFill>
                <a:latin typeface="Arial"/>
                <a:cs typeface="Arial"/>
              </a:rPr>
              <a:t>у  </a:t>
            </a:r>
            <a:r>
              <a:rPr sz="2400" spc="-5" dirty="0">
                <a:solidFill>
                  <a:srgbClr val="7F0000"/>
                </a:solidFill>
                <a:latin typeface="Arial"/>
                <a:cs typeface="Arial"/>
              </a:rPr>
              <a:t>комуникацији,....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74628" y="7014654"/>
            <a:ext cx="159385" cy="2330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254"/>
              </a:spcBef>
            </a:pPr>
            <a:fld id="{81D60167-4931-47E6-BA6A-407CBD079E47}" type="slidenum">
              <a:rPr sz="1400" spc="114" dirty="0">
                <a:latin typeface="Trebuchet MS"/>
                <a:cs typeface="Trebuchet MS"/>
              </a:rPr>
              <a:t>8</a:t>
            </a:fld>
            <a:endParaRPr sz="1400">
              <a:latin typeface="Trebuchet MS"/>
              <a:cs typeface="Trebuchet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28818" y="1171447"/>
            <a:ext cx="99758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Ц</a:t>
            </a:r>
            <a:r>
              <a:rPr dirty="0"/>
              <a:t>И</a:t>
            </a:r>
            <a:r>
              <a:rPr spc="-5" dirty="0"/>
              <a:t>А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" y="3886200"/>
            <a:ext cx="9143999" cy="3428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993139" y="2081275"/>
            <a:ext cx="7834630" cy="27806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4965" marR="5080" indent="-342900">
              <a:lnSpc>
                <a:spcPct val="100000"/>
              </a:lnSpc>
              <a:spcBef>
                <a:spcPts val="95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У области заштите информација скраћеница  за </a:t>
            </a:r>
            <a:r>
              <a:rPr sz="2800" spc="-10" dirty="0">
                <a:solidFill>
                  <a:srgbClr val="7F0000"/>
                </a:solidFill>
                <a:latin typeface="Arial"/>
                <a:cs typeface="Arial"/>
              </a:rPr>
              <a:t>“ЦИА"</a:t>
            </a:r>
            <a:r>
              <a:rPr sz="2800" spc="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је?</a:t>
            </a:r>
            <a:endParaRPr sz="2800">
              <a:latin typeface="Arial"/>
              <a:cs typeface="Arial"/>
            </a:endParaRPr>
          </a:p>
          <a:p>
            <a:pPr marL="853440" lvl="1" indent="-384810">
              <a:lnSpc>
                <a:spcPct val="100000"/>
              </a:lnSpc>
              <a:spcBef>
                <a:spcPts val="670"/>
              </a:spcBef>
              <a:buSzPct val="116666"/>
              <a:buFont typeface="Arial"/>
              <a:buChar char="–"/>
              <a:tabLst>
                <a:tab pos="853440" algn="l"/>
                <a:tab pos="854075" algn="l"/>
              </a:tabLst>
            </a:pP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Central Intelligence</a:t>
            </a:r>
            <a:r>
              <a:rPr sz="2400" i="1" spc="3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Agency</a:t>
            </a:r>
            <a:endParaRPr sz="2400">
              <a:latin typeface="Arial"/>
              <a:cs typeface="Arial"/>
            </a:endParaRPr>
          </a:p>
          <a:p>
            <a:pPr marL="838200" lvl="1" indent="-369570">
              <a:lnSpc>
                <a:spcPct val="100000"/>
              </a:lnSpc>
              <a:spcBef>
                <a:spcPts val="595"/>
              </a:spcBef>
              <a:buFont typeface="Arial"/>
              <a:buChar char="–"/>
              <a:tabLst>
                <a:tab pos="838200" algn="l"/>
                <a:tab pos="838835" algn="l"/>
              </a:tabLst>
            </a:pP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Culinary Institute of</a:t>
            </a:r>
            <a:r>
              <a:rPr sz="2400" i="1" spc="15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America</a:t>
            </a:r>
            <a:endParaRPr sz="2400">
              <a:latin typeface="Arial"/>
              <a:cs typeface="Arial"/>
            </a:endParaRPr>
          </a:p>
          <a:p>
            <a:pPr marL="838200" lvl="1" indent="-369570">
              <a:lnSpc>
                <a:spcPct val="100000"/>
              </a:lnSpc>
              <a:spcBef>
                <a:spcPts val="575"/>
              </a:spcBef>
              <a:buFont typeface="Arial"/>
              <a:buChar char="–"/>
              <a:tabLst>
                <a:tab pos="838200" algn="l"/>
                <a:tab pos="838835" algn="l"/>
              </a:tabLst>
            </a:pP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Certified Internal</a:t>
            </a:r>
            <a:r>
              <a:rPr sz="2400" i="1" spc="10" dirty="0">
                <a:solidFill>
                  <a:srgbClr val="7F0000"/>
                </a:solidFill>
                <a:latin typeface="Arial"/>
                <a:cs typeface="Arial"/>
              </a:rPr>
              <a:t> </a:t>
            </a:r>
            <a:r>
              <a:rPr sz="2400" i="1" spc="-5" dirty="0">
                <a:solidFill>
                  <a:srgbClr val="7F0000"/>
                </a:solidFill>
                <a:latin typeface="Arial"/>
                <a:cs typeface="Arial"/>
              </a:rPr>
              <a:t>Auditor</a:t>
            </a:r>
            <a:endParaRPr sz="2400">
              <a:latin typeface="Arial"/>
              <a:cs typeface="Arial"/>
            </a:endParaRPr>
          </a:p>
          <a:p>
            <a:pPr marL="756285" lvl="1" indent="-287655">
              <a:lnSpc>
                <a:spcPct val="100000"/>
              </a:lnSpc>
              <a:spcBef>
                <a:spcPts val="655"/>
              </a:spcBef>
              <a:buChar char="–"/>
              <a:tabLst>
                <a:tab pos="756920" algn="l"/>
              </a:tabLst>
            </a:pPr>
            <a:r>
              <a:rPr sz="2800" spc="-5" dirty="0">
                <a:solidFill>
                  <a:srgbClr val="7F0000"/>
                </a:solidFill>
                <a:latin typeface="Arial"/>
                <a:cs typeface="Arial"/>
              </a:rPr>
              <a:t>или...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374628" y="7014654"/>
            <a:ext cx="159385" cy="233045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25400">
              <a:lnSpc>
                <a:spcPts val="1575"/>
              </a:lnSpc>
              <a:spcBef>
                <a:spcPts val="254"/>
              </a:spcBef>
            </a:pPr>
            <a:fld id="{81D60167-4931-47E6-BA6A-407CBD079E47}" type="slidenum">
              <a:rPr sz="1400" spc="114" dirty="0">
                <a:latin typeface="Trebuchet MS"/>
                <a:cs typeface="Trebuchet MS"/>
              </a:rPr>
              <a:t>9</a:t>
            </a:fld>
            <a:endParaRPr sz="1400">
              <a:latin typeface="Trebuchet MS"/>
              <a:cs typeface="Trebuchet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533400"/>
            <a:ext cx="1524000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1454</Words>
  <Application>Microsoft Office PowerPoint</Application>
  <PresentationFormat>Custom</PresentationFormat>
  <Paragraphs>314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8" baseType="lpstr">
      <vt:lpstr>Arial</vt:lpstr>
      <vt:lpstr>Calibri</vt:lpstr>
      <vt:lpstr>Cambria</vt:lpstr>
      <vt:lpstr>Courier New</vt:lpstr>
      <vt:lpstr>Symbol</vt:lpstr>
      <vt:lpstr>Times New Roman</vt:lpstr>
      <vt:lpstr>Trebuchet MS</vt:lpstr>
      <vt:lpstr>Office Theme</vt:lpstr>
      <vt:lpstr>PowerPoint Presentation</vt:lpstr>
      <vt:lpstr>Циљеви заштите информација....</vt:lpstr>
      <vt:lpstr>Претње информационим системима</vt:lpstr>
      <vt:lpstr>Зашто криптографија?</vt:lpstr>
      <vt:lpstr>Зашто криптографија?</vt:lpstr>
      <vt:lpstr>Улоге</vt:lpstr>
      <vt:lpstr>Алисина on-line банка</vt:lpstr>
      <vt:lpstr>Безбедносни захтеви</vt:lpstr>
      <vt:lpstr>ЦИА</vt:lpstr>
      <vt:lpstr>Основни безбедносни концепти - ЦИА</vt:lpstr>
      <vt:lpstr>Поверљивост - потреба</vt:lpstr>
      <vt:lpstr>ЦИА - Поверљивост</vt:lpstr>
      <vt:lpstr>Интегритет - потреба</vt:lpstr>
      <vt:lpstr>ЦИА - Интегритет</vt:lpstr>
      <vt:lpstr>Расположивост - потреба</vt:lpstr>
      <vt:lpstr>ЦИA - Расположивост</vt:lpstr>
      <vt:lpstr>Превенција/детекција</vt:lpstr>
      <vt:lpstr>Додатни безбедносни захтеви</vt:lpstr>
      <vt:lpstr>Зашто контрола приступа?</vt:lpstr>
      <vt:lpstr>Потреба за аутентификацијом</vt:lpstr>
      <vt:lpstr>Аутентификација</vt:lpstr>
      <vt:lpstr>Аутентификација наставак</vt:lpstr>
      <vt:lpstr>Ауторизација</vt:lpstr>
      <vt:lpstr>Безбедност софтвера</vt:lpstr>
      <vt:lpstr>Безбедност софтвера наставак</vt:lpstr>
      <vt:lpstr>Безбедност софтвера наставак</vt:lpstr>
      <vt:lpstr>Безбедност софтвера наставак</vt:lpstr>
      <vt:lpstr>Протоколи</vt:lpstr>
      <vt:lpstr>Софтвер</vt:lpstr>
      <vt:lpstr>Софтвер наставак</vt:lpstr>
      <vt:lpstr>Софтвер наставак</vt:lpstr>
      <vt:lpstr>Размишљати као Труди</vt:lpstr>
      <vt:lpstr>Размишљати као Труди</vt:lpstr>
      <vt:lpstr>Размишљати као Труди</vt:lpstr>
      <vt:lpstr>Размишљати као Труди</vt:lpstr>
      <vt:lpstr>Безбедност почива на човеку</vt:lpstr>
      <vt:lpstr>Безбедност почива на човеку</vt:lpstr>
      <vt:lpstr>Безбедност почива на човеку</vt:lpstr>
      <vt:lpstr>Проблеми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Nikola Aleksic</dc:creator>
  <cp:lastModifiedBy>Nikola Aleksic</cp:lastModifiedBy>
  <cp:revision>2</cp:revision>
  <dcterms:created xsi:type="dcterms:W3CDTF">2019-10-13T18:50:23Z</dcterms:created>
  <dcterms:modified xsi:type="dcterms:W3CDTF">2019-10-13T18:54:48Z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2019-10-13T00:00:00Z</vt:filetime>
  </property>
</Properties>
</file>