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352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9771" y="1230883"/>
            <a:ext cx="5578857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5551" y="1226311"/>
            <a:ext cx="5067297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7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476247"/>
            <a:ext cx="8466455" cy="3903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84712" y="7025255"/>
            <a:ext cx="249554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‹#›</a:t>
            </a:fld>
            <a:endParaRPr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jp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2363" y="2279394"/>
            <a:ext cx="4994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B73122"/>
                </a:solidFill>
                <a:latin typeface="Arial"/>
                <a:cs typeface="Arial"/>
              </a:rPr>
              <a:t>03. </a:t>
            </a:r>
            <a:r>
              <a:rPr sz="2800" spc="100" dirty="0">
                <a:solidFill>
                  <a:srgbClr val="B73122"/>
                </a:solidFill>
                <a:latin typeface="Arial"/>
                <a:cs typeface="Arial"/>
              </a:rPr>
              <a:t>Класична</a:t>
            </a:r>
            <a:r>
              <a:rPr sz="2800" spc="-45" dirty="0">
                <a:solidFill>
                  <a:srgbClr val="B73122"/>
                </a:solidFill>
                <a:latin typeface="Arial"/>
                <a:cs typeface="Arial"/>
              </a:rPr>
              <a:t> </a:t>
            </a:r>
            <a:r>
              <a:rPr sz="2800" spc="120" dirty="0">
                <a:solidFill>
                  <a:srgbClr val="B73122"/>
                </a:solidFill>
                <a:latin typeface="Arial"/>
                <a:cs typeface="Arial"/>
              </a:rPr>
              <a:t>криптографија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9771" y="1230883"/>
            <a:ext cx="52863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>
                <a:solidFill>
                  <a:srgbClr val="323299"/>
                </a:solidFill>
                <a:latin typeface="Arial"/>
                <a:cs typeface="Arial"/>
              </a:rPr>
              <a:t>Криптологија</a:t>
            </a:r>
            <a:r>
              <a:rPr sz="6000" spc="-3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6000" dirty="0">
                <a:solidFill>
                  <a:srgbClr val="323299"/>
                </a:solidFill>
                <a:latin typeface="Arial"/>
                <a:cs typeface="Arial"/>
              </a:rPr>
              <a:t>1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3505200"/>
            <a:ext cx="2848355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3657600"/>
            <a:ext cx="2487167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97" y="3581400"/>
            <a:ext cx="2112183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8400" y="3886200"/>
            <a:ext cx="2848355" cy="3000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000" y="3886200"/>
            <a:ext cx="2487167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3886200"/>
            <a:ext cx="2238755" cy="2717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6200" y="4876800"/>
            <a:ext cx="1667255" cy="16733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1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1434" y="1110487"/>
            <a:ext cx="3334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Скитала</a:t>
            </a:r>
            <a:r>
              <a:rPr spc="145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9339" y="1948687"/>
            <a:ext cx="7866380" cy="4672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Боб и Алиса користе Скиталу за шифровање  поруке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Шта је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кључ?</a:t>
            </a:r>
            <a:endParaRPr sz="2400">
              <a:latin typeface="Arial"/>
              <a:cs typeface="Arial"/>
            </a:endParaRPr>
          </a:p>
          <a:p>
            <a:pPr marL="756285" marR="4127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Коликo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напoрa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мora дa улoжи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Труди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зa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razбијaње  oвe шифрe бeз познавања</a:t>
            </a:r>
            <a:r>
              <a:rPr sz="24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кључa?</a:t>
            </a:r>
            <a:endParaRPr sz="2400">
              <a:latin typeface="Arial"/>
              <a:cs typeface="Arial"/>
            </a:endParaRPr>
          </a:p>
          <a:p>
            <a:pPr marL="355600" marR="794385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Нека Алиса и Боб имају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располагању  много штапова различитих</a:t>
            </a:r>
            <a:r>
              <a:rPr sz="2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пречника…</a:t>
            </a:r>
            <a:endParaRPr sz="2800">
              <a:latin typeface="Arial"/>
              <a:cs typeface="Arial"/>
            </a:endParaRPr>
          </a:p>
          <a:p>
            <a:pPr marL="756285" marR="1205230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Који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поступак Труди треба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примени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разбијање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шифрата?</a:t>
            </a:r>
            <a:endParaRPr sz="2400">
              <a:latin typeface="Arial"/>
              <a:cs typeface="Arial"/>
            </a:endParaRPr>
          </a:p>
          <a:p>
            <a:pPr marL="756285" marR="58356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Може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ли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Труди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аутоматизује претрагу, без  ручне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провере?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10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7346" y="996187"/>
            <a:ext cx="4742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Транспозиција</a:t>
            </a:r>
            <a:r>
              <a:rPr spc="-60" dirty="0"/>
              <a:t> </a:t>
            </a:r>
            <a:r>
              <a:rPr spc="-5" dirty="0"/>
              <a:t>колона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9400" y="4648200"/>
            <a:ext cx="2743200" cy="1650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9339" y="1700275"/>
            <a:ext cx="7587615" cy="5041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7846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Одабере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матрица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жељеним бројем  колона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Број редова зависи од дужине отвореног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текста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Упише се отоврени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 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редове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матрице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Шифрат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добија читањем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колона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Пример: матрица димензија 3 x</a:t>
            </a:r>
            <a:r>
              <a:rPr sz="2800" spc="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Отворени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текст:</a:t>
            </a:r>
            <a:r>
              <a:rPr sz="2400" spc="-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SEETHELIGHТ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шифрат:</a:t>
            </a:r>
            <a:r>
              <a:rPr sz="2400" spc="-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SHGEEHELTTI</a:t>
            </a:r>
            <a:r>
              <a:rPr sz="2400" u="heavy" spc="-5" dirty="0">
                <a:solidFill>
                  <a:srgbClr val="7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  <a:p>
            <a:pPr marL="355600" marR="313817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Ефекат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исти као 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користи</a:t>
            </a:r>
            <a:r>
              <a:rPr sz="28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Скитала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15"/>
              </a:spcBef>
              <a:buChar char="–"/>
              <a:tabLst>
                <a:tab pos="756920" algn="l"/>
                <a:tab pos="3212465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Шта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r>
              <a:rPr sz="24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кључ?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Број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колона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11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3891" y="1064767"/>
            <a:ext cx="8229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Транспозиција колона помоћу кључне</a:t>
            </a:r>
            <a:r>
              <a:rPr sz="3200" spc="-110" dirty="0"/>
              <a:t> </a:t>
            </a:r>
            <a:r>
              <a:rPr sz="3200" spc="-5" dirty="0"/>
              <a:t>речи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221739" y="1697911"/>
            <a:ext cx="7345045" cy="98044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Унапређење транспозиције</a:t>
            </a:r>
            <a:r>
              <a:rPr sz="28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колона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Кључна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реч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одређује редослед</a:t>
            </a:r>
            <a:r>
              <a:rPr sz="2400" spc="-38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транспозиције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62800" y="3048000"/>
            <a:ext cx="2209800" cy="838200"/>
          </a:xfrm>
          <a:custGeom>
            <a:avLst/>
            <a:gdLst/>
            <a:ahLst/>
            <a:cxnLst/>
            <a:rect l="l" t="t" r="r" b="b"/>
            <a:pathLst>
              <a:path w="2209800" h="838200">
                <a:moveTo>
                  <a:pt x="0" y="0"/>
                </a:moveTo>
                <a:lnTo>
                  <a:pt x="0" y="838199"/>
                </a:lnTo>
                <a:lnTo>
                  <a:pt x="2209800" y="838199"/>
                </a:lnTo>
                <a:lnTo>
                  <a:pt x="2209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8228" y="3043428"/>
            <a:ext cx="2220595" cy="843280"/>
          </a:xfrm>
          <a:custGeom>
            <a:avLst/>
            <a:gdLst/>
            <a:ahLst/>
            <a:cxnLst/>
            <a:rect l="l" t="t" r="r" b="b"/>
            <a:pathLst>
              <a:path w="2220595" h="843279">
                <a:moveTo>
                  <a:pt x="2220468" y="842771"/>
                </a:moveTo>
                <a:lnTo>
                  <a:pt x="2220468" y="0"/>
                </a:lnTo>
                <a:lnTo>
                  <a:pt x="0" y="0"/>
                </a:lnTo>
                <a:lnTo>
                  <a:pt x="0" y="842771"/>
                </a:lnTo>
                <a:lnTo>
                  <a:pt x="4572" y="842771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2209800" y="10668"/>
                </a:lnTo>
                <a:lnTo>
                  <a:pt x="2209800" y="4572"/>
                </a:lnTo>
                <a:lnTo>
                  <a:pt x="2214372" y="10668"/>
                </a:lnTo>
                <a:lnTo>
                  <a:pt x="2214372" y="842771"/>
                </a:lnTo>
                <a:lnTo>
                  <a:pt x="2220468" y="842771"/>
                </a:lnTo>
                <a:close/>
              </a:path>
              <a:path w="2220595" h="843279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2220595" h="843279">
                <a:moveTo>
                  <a:pt x="10668" y="842771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842771"/>
                </a:lnTo>
                <a:lnTo>
                  <a:pt x="10668" y="842771"/>
                </a:lnTo>
                <a:close/>
              </a:path>
              <a:path w="2220595" h="843279">
                <a:moveTo>
                  <a:pt x="2214372" y="10668"/>
                </a:moveTo>
                <a:lnTo>
                  <a:pt x="2209800" y="4572"/>
                </a:lnTo>
                <a:lnTo>
                  <a:pt x="2209800" y="10668"/>
                </a:lnTo>
                <a:lnTo>
                  <a:pt x="2214372" y="10668"/>
                </a:lnTo>
                <a:close/>
              </a:path>
              <a:path w="2220595" h="843279">
                <a:moveTo>
                  <a:pt x="2214372" y="842771"/>
                </a:moveTo>
                <a:lnTo>
                  <a:pt x="2214372" y="10668"/>
                </a:lnTo>
                <a:lnTo>
                  <a:pt x="2209800" y="10668"/>
                </a:lnTo>
                <a:lnTo>
                  <a:pt x="2209800" y="842771"/>
                </a:lnTo>
                <a:lnTo>
                  <a:pt x="2214372" y="842771"/>
                </a:lnTo>
                <a:close/>
              </a:path>
            </a:pathLst>
          </a:custGeom>
          <a:solidFill>
            <a:srgbClr val="B63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3502152"/>
            <a:ext cx="1905000" cy="384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46337" y="3143502"/>
            <a:ext cx="1290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970" algn="l"/>
                <a:tab pos="737870" algn="l"/>
                <a:tab pos="1122045" algn="l"/>
              </a:tabLst>
            </a:pPr>
            <a:r>
              <a:rPr sz="2000" spc="110" dirty="0">
                <a:solidFill>
                  <a:srgbClr val="323299"/>
                </a:solidFill>
                <a:latin typeface="Arial"/>
                <a:cs typeface="Arial"/>
              </a:rPr>
              <a:t>3	</a:t>
            </a:r>
            <a:r>
              <a:rPr sz="2000" spc="-215" dirty="0">
                <a:solidFill>
                  <a:srgbClr val="007F00"/>
                </a:solidFill>
                <a:latin typeface="Arial"/>
                <a:cs typeface="Arial"/>
              </a:rPr>
              <a:t>1	</a:t>
            </a:r>
            <a:r>
              <a:rPr sz="2000" spc="110" dirty="0">
                <a:solidFill>
                  <a:srgbClr val="FF3299"/>
                </a:solidFill>
                <a:latin typeface="Arial"/>
                <a:cs typeface="Arial"/>
              </a:rPr>
              <a:t>4	</a:t>
            </a:r>
            <a:r>
              <a:rPr sz="2000" spc="110" dirty="0">
                <a:solidFill>
                  <a:srgbClr val="B73122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1739" y="2648887"/>
            <a:ext cx="5862320" cy="259016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Пример: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Отворени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текст:</a:t>
            </a:r>
            <a:r>
              <a:rPr sz="24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CRYPTOISFUN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Матрица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3 x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4, кључна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реч </a:t>
            </a:r>
            <a:r>
              <a:rPr sz="2400" spc="-5" dirty="0">
                <a:solidFill>
                  <a:srgbClr val="0065FF"/>
                </a:solidFill>
                <a:latin typeface="Arial"/>
                <a:cs typeface="Arial"/>
              </a:rPr>
              <a:t>MATH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 се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тумачи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абецедном редоследу  као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3 1 4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Шифрат:</a:t>
            </a:r>
            <a:r>
              <a:rPr sz="2400" spc="-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ROUPSXCTFYIN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1739" y="5214297"/>
            <a:ext cx="5053965" cy="97345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Шта је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Колики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простор</a:t>
            </a:r>
            <a:r>
              <a:rPr sz="28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кључева?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62800" y="3886199"/>
            <a:ext cx="2209800" cy="1295400"/>
          </a:xfrm>
          <a:custGeom>
            <a:avLst/>
            <a:gdLst/>
            <a:ahLst/>
            <a:cxnLst/>
            <a:rect l="l" t="t" r="r" b="b"/>
            <a:pathLst>
              <a:path w="2209800" h="1295400">
                <a:moveTo>
                  <a:pt x="2209800" y="0"/>
                </a:moveTo>
                <a:lnTo>
                  <a:pt x="0" y="0"/>
                </a:lnTo>
                <a:lnTo>
                  <a:pt x="0" y="1295400"/>
                </a:lnTo>
                <a:lnTo>
                  <a:pt x="2209800" y="1295400"/>
                </a:lnTo>
                <a:lnTo>
                  <a:pt x="220980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58228" y="3886199"/>
            <a:ext cx="2220595" cy="1301750"/>
          </a:xfrm>
          <a:custGeom>
            <a:avLst/>
            <a:gdLst/>
            <a:ahLst/>
            <a:cxnLst/>
            <a:rect l="l" t="t" r="r" b="b"/>
            <a:pathLst>
              <a:path w="2220595" h="1301750">
                <a:moveTo>
                  <a:pt x="10668" y="1290828"/>
                </a:moveTo>
                <a:lnTo>
                  <a:pt x="10668" y="0"/>
                </a:lnTo>
                <a:lnTo>
                  <a:pt x="0" y="0"/>
                </a:lnTo>
                <a:lnTo>
                  <a:pt x="0" y="1301496"/>
                </a:lnTo>
                <a:lnTo>
                  <a:pt x="4572" y="1301496"/>
                </a:lnTo>
                <a:lnTo>
                  <a:pt x="4572" y="1290828"/>
                </a:lnTo>
                <a:lnTo>
                  <a:pt x="10668" y="1290828"/>
                </a:lnTo>
                <a:close/>
              </a:path>
              <a:path w="2220595" h="1301750">
                <a:moveTo>
                  <a:pt x="2214372" y="1290828"/>
                </a:moveTo>
                <a:lnTo>
                  <a:pt x="4572" y="1290828"/>
                </a:lnTo>
                <a:lnTo>
                  <a:pt x="10668" y="1295400"/>
                </a:lnTo>
                <a:lnTo>
                  <a:pt x="10668" y="1301496"/>
                </a:lnTo>
                <a:lnTo>
                  <a:pt x="2209800" y="1301496"/>
                </a:lnTo>
                <a:lnTo>
                  <a:pt x="2209800" y="1295400"/>
                </a:lnTo>
                <a:lnTo>
                  <a:pt x="2214372" y="1290828"/>
                </a:lnTo>
                <a:close/>
              </a:path>
              <a:path w="2220595" h="1301750">
                <a:moveTo>
                  <a:pt x="10668" y="1301496"/>
                </a:moveTo>
                <a:lnTo>
                  <a:pt x="10668" y="1295400"/>
                </a:lnTo>
                <a:lnTo>
                  <a:pt x="4572" y="1290828"/>
                </a:lnTo>
                <a:lnTo>
                  <a:pt x="4572" y="1301496"/>
                </a:lnTo>
                <a:lnTo>
                  <a:pt x="10668" y="1301496"/>
                </a:lnTo>
                <a:close/>
              </a:path>
              <a:path w="2220595" h="1301750">
                <a:moveTo>
                  <a:pt x="2220468" y="1301496"/>
                </a:moveTo>
                <a:lnTo>
                  <a:pt x="2220468" y="0"/>
                </a:lnTo>
                <a:lnTo>
                  <a:pt x="2209800" y="0"/>
                </a:lnTo>
                <a:lnTo>
                  <a:pt x="2209800" y="1290828"/>
                </a:lnTo>
                <a:lnTo>
                  <a:pt x="2214372" y="1290828"/>
                </a:lnTo>
                <a:lnTo>
                  <a:pt x="2214372" y="1301496"/>
                </a:lnTo>
                <a:lnTo>
                  <a:pt x="2220468" y="1301496"/>
                </a:lnTo>
                <a:close/>
              </a:path>
              <a:path w="2220595" h="1301750">
                <a:moveTo>
                  <a:pt x="2214372" y="1301496"/>
                </a:moveTo>
                <a:lnTo>
                  <a:pt x="2214372" y="1290828"/>
                </a:lnTo>
                <a:lnTo>
                  <a:pt x="2209800" y="1295400"/>
                </a:lnTo>
                <a:lnTo>
                  <a:pt x="2209800" y="1301496"/>
                </a:lnTo>
                <a:lnTo>
                  <a:pt x="2214372" y="1301496"/>
                </a:lnTo>
                <a:close/>
              </a:path>
            </a:pathLst>
          </a:custGeom>
          <a:solidFill>
            <a:srgbClr val="B631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9000" y="3886200"/>
            <a:ext cx="1905000" cy="1178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6600" y="5258562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28956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4300" y="5258562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28956">
            <a:solidFill>
              <a:srgbClr val="B631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0" y="5258562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28956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9700" y="5258562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28956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12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9117" y="504089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147" y="1022095"/>
            <a:ext cx="8705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Транспозиција колона помоћу кључне речи</a:t>
            </a:r>
            <a:r>
              <a:rPr sz="2800" spc="65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1766721"/>
            <a:ext cx="8082915" cy="44754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Нека Труди има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располагању</a:t>
            </a:r>
            <a:r>
              <a:rPr sz="2800" spc="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шифрат:</a:t>
            </a:r>
            <a:endParaRPr sz="2800">
              <a:latin typeface="Arial"/>
              <a:cs typeface="Arial"/>
            </a:endParaRPr>
          </a:p>
          <a:p>
            <a:pPr marL="354965" marR="5080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solidFill>
                  <a:srgbClr val="009999"/>
                </a:solidFill>
                <a:latin typeface="Arial"/>
                <a:cs typeface="Arial"/>
              </a:rPr>
              <a:t>VOESA IVENE MRTNL EANGE </a:t>
            </a:r>
            <a:r>
              <a:rPr sz="2800" b="1" spc="-5" dirty="0">
                <a:solidFill>
                  <a:srgbClr val="009999"/>
                </a:solidFill>
                <a:latin typeface="Arial"/>
                <a:cs typeface="Arial"/>
              </a:rPr>
              <a:t>WTNIM </a:t>
            </a:r>
            <a:r>
              <a:rPr sz="2800" b="1" spc="-10" dirty="0">
                <a:solidFill>
                  <a:srgbClr val="009999"/>
                </a:solidFill>
                <a:latin typeface="Arial"/>
                <a:cs typeface="Arial"/>
              </a:rPr>
              <a:t>HTMLL  ADLTR NISHO</a:t>
            </a:r>
            <a:r>
              <a:rPr sz="2800" b="1" spc="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9999"/>
                </a:solidFill>
                <a:latin typeface="Arial"/>
                <a:cs typeface="Arial"/>
              </a:rPr>
              <a:t>DWOEH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Шта Труди може да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уради?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Матрица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димензија n x m за неко n и</a:t>
            </a:r>
            <a:r>
              <a:rPr sz="2800" spc="5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Шифрат има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45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слова, n</a:t>
            </a:r>
            <a:r>
              <a:rPr sz="2800" spc="-5" dirty="0">
                <a:solidFill>
                  <a:srgbClr val="7F0000"/>
                </a:solidFill>
                <a:latin typeface="Symbol"/>
                <a:cs typeface="Symbol"/>
              </a:rPr>
              <a:t>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m =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45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Колико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могућих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решења?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матрице: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9 x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5,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5 x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9,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3 x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15, 15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x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3;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сваку</a:t>
            </a:r>
            <a:r>
              <a:rPr sz="2400" spc="17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m!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Како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ће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Труди знати 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правом</a:t>
            </a:r>
            <a:r>
              <a:rPr sz="2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путу?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13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63" y="1116583"/>
            <a:ext cx="8371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Транспозиција колона помоћу кључне речи</a:t>
            </a:r>
            <a:r>
              <a:rPr sz="2800" spc="170" dirty="0"/>
              <a:t> </a:t>
            </a:r>
            <a:r>
              <a:rPr sz="1800" spc="85" dirty="0">
                <a:solidFill>
                  <a:srgbClr val="7F7F7F"/>
                </a:solidFill>
              </a:rPr>
              <a:t>наставак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64539" y="1782303"/>
            <a:ext cx="8082915" cy="20847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је:</a:t>
            </a:r>
            <a:endParaRPr sz="2400">
              <a:latin typeface="Arial"/>
              <a:cs typeface="Arial"/>
            </a:endParaRPr>
          </a:p>
          <a:p>
            <a:pPr marL="354965" marR="5080">
              <a:lnSpc>
                <a:spcPts val="3020"/>
              </a:lnSpc>
              <a:spcBef>
                <a:spcPts val="705"/>
              </a:spcBef>
            </a:pPr>
            <a:r>
              <a:rPr sz="2800" b="1" spc="-10" dirty="0">
                <a:solidFill>
                  <a:srgbClr val="009999"/>
                </a:solidFill>
                <a:latin typeface="Arial"/>
                <a:cs typeface="Arial"/>
              </a:rPr>
              <a:t>VOESA IVENE MRTNL EANGE </a:t>
            </a:r>
            <a:r>
              <a:rPr sz="2800" b="1" spc="-5" dirty="0">
                <a:solidFill>
                  <a:srgbClr val="009999"/>
                </a:solidFill>
                <a:latin typeface="Arial"/>
                <a:cs typeface="Arial"/>
              </a:rPr>
              <a:t>WTNIM </a:t>
            </a:r>
            <a:r>
              <a:rPr sz="2800" b="1" spc="-10" dirty="0">
                <a:solidFill>
                  <a:srgbClr val="009999"/>
                </a:solidFill>
                <a:latin typeface="Arial"/>
                <a:cs typeface="Arial"/>
              </a:rPr>
              <a:t>HTMLL  ADLTR NISHO</a:t>
            </a:r>
            <a:r>
              <a:rPr sz="2800" b="1" spc="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9999"/>
                </a:solidFill>
                <a:latin typeface="Arial"/>
                <a:cs typeface="Arial"/>
              </a:rPr>
              <a:t>DWOEH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Ако се одабере матрица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9 x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5,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онда…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ли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из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првог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реда може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добити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смислена</a:t>
            </a:r>
            <a:r>
              <a:rPr sz="2400" spc="-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реч?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4191000"/>
            <a:ext cx="1796795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36210" y="4941822"/>
            <a:ext cx="7023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Symbol"/>
                <a:cs typeface="Symbol"/>
              </a:rPr>
              <a:t></a:t>
            </a:r>
            <a:endParaRPr sz="540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1744" y="4191000"/>
            <a:ext cx="1863851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2727" y="4562855"/>
            <a:ext cx="2763520" cy="248920"/>
          </a:xfrm>
          <a:custGeom>
            <a:avLst/>
            <a:gdLst/>
            <a:ahLst/>
            <a:cxnLst/>
            <a:rect l="l" t="t" r="r" b="b"/>
            <a:pathLst>
              <a:path w="2763520" h="248920">
                <a:moveTo>
                  <a:pt x="2763012" y="248412"/>
                </a:moveTo>
                <a:lnTo>
                  <a:pt x="2763012" y="0"/>
                </a:lnTo>
                <a:lnTo>
                  <a:pt x="0" y="0"/>
                </a:lnTo>
                <a:lnTo>
                  <a:pt x="0" y="248412"/>
                </a:lnTo>
                <a:lnTo>
                  <a:pt x="10668" y="248412"/>
                </a:lnTo>
                <a:lnTo>
                  <a:pt x="10668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2743200" y="19812"/>
                </a:lnTo>
                <a:lnTo>
                  <a:pt x="2743200" y="9144"/>
                </a:lnTo>
                <a:lnTo>
                  <a:pt x="2753868" y="19812"/>
                </a:lnTo>
                <a:lnTo>
                  <a:pt x="2753868" y="248412"/>
                </a:lnTo>
                <a:lnTo>
                  <a:pt x="2763012" y="248412"/>
                </a:lnTo>
                <a:close/>
              </a:path>
              <a:path w="2763520" h="248920">
                <a:moveTo>
                  <a:pt x="19812" y="19812"/>
                </a:moveTo>
                <a:lnTo>
                  <a:pt x="19812" y="9144"/>
                </a:lnTo>
                <a:lnTo>
                  <a:pt x="10668" y="19812"/>
                </a:lnTo>
                <a:lnTo>
                  <a:pt x="19812" y="19812"/>
                </a:lnTo>
                <a:close/>
              </a:path>
              <a:path w="2763520" h="248920">
                <a:moveTo>
                  <a:pt x="19812" y="228600"/>
                </a:moveTo>
                <a:lnTo>
                  <a:pt x="19812" y="19812"/>
                </a:lnTo>
                <a:lnTo>
                  <a:pt x="10668" y="19812"/>
                </a:lnTo>
                <a:lnTo>
                  <a:pt x="10668" y="228600"/>
                </a:lnTo>
                <a:lnTo>
                  <a:pt x="19812" y="228600"/>
                </a:lnTo>
                <a:close/>
              </a:path>
              <a:path w="2763520" h="248920">
                <a:moveTo>
                  <a:pt x="2753868" y="228600"/>
                </a:moveTo>
                <a:lnTo>
                  <a:pt x="10668" y="228600"/>
                </a:lnTo>
                <a:lnTo>
                  <a:pt x="19812" y="237744"/>
                </a:lnTo>
                <a:lnTo>
                  <a:pt x="19812" y="248412"/>
                </a:lnTo>
                <a:lnTo>
                  <a:pt x="2743200" y="248412"/>
                </a:lnTo>
                <a:lnTo>
                  <a:pt x="2743200" y="237744"/>
                </a:lnTo>
                <a:lnTo>
                  <a:pt x="2753868" y="228600"/>
                </a:lnTo>
                <a:close/>
              </a:path>
              <a:path w="2763520" h="248920">
                <a:moveTo>
                  <a:pt x="19812" y="248412"/>
                </a:moveTo>
                <a:lnTo>
                  <a:pt x="19812" y="237744"/>
                </a:lnTo>
                <a:lnTo>
                  <a:pt x="10668" y="228600"/>
                </a:lnTo>
                <a:lnTo>
                  <a:pt x="10668" y="248412"/>
                </a:lnTo>
                <a:lnTo>
                  <a:pt x="19812" y="248412"/>
                </a:lnTo>
                <a:close/>
              </a:path>
              <a:path w="2763520" h="248920">
                <a:moveTo>
                  <a:pt x="2753868" y="19812"/>
                </a:moveTo>
                <a:lnTo>
                  <a:pt x="2743200" y="9144"/>
                </a:lnTo>
                <a:lnTo>
                  <a:pt x="2743200" y="19812"/>
                </a:lnTo>
                <a:lnTo>
                  <a:pt x="2753868" y="19812"/>
                </a:lnTo>
                <a:close/>
              </a:path>
              <a:path w="2763520" h="248920">
                <a:moveTo>
                  <a:pt x="2753868" y="228600"/>
                </a:moveTo>
                <a:lnTo>
                  <a:pt x="2753868" y="19812"/>
                </a:lnTo>
                <a:lnTo>
                  <a:pt x="2743200" y="19812"/>
                </a:lnTo>
                <a:lnTo>
                  <a:pt x="2743200" y="228600"/>
                </a:lnTo>
                <a:lnTo>
                  <a:pt x="2753868" y="228600"/>
                </a:lnTo>
                <a:close/>
              </a:path>
              <a:path w="2763520" h="248920">
                <a:moveTo>
                  <a:pt x="2753868" y="248412"/>
                </a:moveTo>
                <a:lnTo>
                  <a:pt x="2753868" y="228600"/>
                </a:lnTo>
                <a:lnTo>
                  <a:pt x="2743200" y="237744"/>
                </a:lnTo>
                <a:lnTo>
                  <a:pt x="2743200" y="248412"/>
                </a:lnTo>
                <a:lnTo>
                  <a:pt x="2753868" y="248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14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1211" y="1070863"/>
            <a:ext cx="5393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Криптоанализа: </a:t>
            </a:r>
            <a:r>
              <a:rPr dirty="0"/>
              <a:t>Лекција</a:t>
            </a:r>
            <a:r>
              <a:rPr spc="-90" dirty="0"/>
              <a:t> </a:t>
            </a:r>
            <a:r>
              <a:rPr dirty="0"/>
              <a:t>I</a:t>
            </a:r>
          </a:p>
        </p:txBody>
      </p:sp>
      <p:sp>
        <p:nvSpPr>
          <p:cNvPr id="4" name="object 4"/>
          <p:cNvSpPr/>
          <p:nvPr/>
        </p:nvSpPr>
        <p:spPr>
          <a:xfrm>
            <a:off x="8839200" y="457200"/>
            <a:ext cx="762000" cy="696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339" y="1841167"/>
            <a:ext cx="8046720" cy="423608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90" dirty="0">
                <a:solidFill>
                  <a:srgbClr val="7F0000"/>
                </a:solidFill>
                <a:latin typeface="Arial"/>
                <a:cs typeface="Arial"/>
              </a:rPr>
              <a:t>Потпуна </a:t>
            </a:r>
            <a:r>
              <a:rPr sz="2800" spc="80" dirty="0">
                <a:solidFill>
                  <a:srgbClr val="7F0000"/>
                </a:solidFill>
                <a:latin typeface="Arial"/>
                <a:cs typeface="Arial"/>
              </a:rPr>
              <a:t>претрага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125" dirty="0">
                <a:solidFill>
                  <a:srgbClr val="7F0000"/>
                </a:solidFill>
                <a:latin typeface="Arial"/>
                <a:cs typeface="Arial"/>
              </a:rPr>
              <a:t>кључа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Ово је увек могуће решење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Труди</a:t>
            </a:r>
            <a:endParaRPr sz="2400">
              <a:latin typeface="Arial"/>
              <a:cs typeface="Arial"/>
            </a:endParaRPr>
          </a:p>
          <a:p>
            <a:pPr marL="355600" marR="125095" indent="-342900" algn="just">
              <a:lnSpc>
                <a:spcPct val="100000"/>
              </a:lnSpc>
              <a:spcBef>
                <a:spcPts val="660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Ако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простор кључа довољно велики, такав  напад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може 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заврши за прихватљиво  време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Тачније, вероватноћа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успеха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веома</a:t>
            </a:r>
            <a:r>
              <a:rPr sz="2400" spc="6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мал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Велики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простор кључева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потребан услов за 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сигурност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Али није довољан услов!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15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139" y="1171447"/>
            <a:ext cx="6546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Шифре </a:t>
            </a:r>
            <a:r>
              <a:rPr spc="-5" dirty="0"/>
              <a:t>транспозиције:</a:t>
            </a:r>
            <a:r>
              <a:rPr spc="-85" dirty="0"/>
              <a:t> </a:t>
            </a:r>
            <a:r>
              <a:rPr spc="-5" dirty="0"/>
              <a:t>подела</a:t>
            </a:r>
          </a:p>
        </p:txBody>
      </p:sp>
      <p:sp>
        <p:nvSpPr>
          <p:cNvPr id="4" name="object 4"/>
          <p:cNvSpPr/>
          <p:nvPr/>
        </p:nvSpPr>
        <p:spPr>
          <a:xfrm>
            <a:off x="757428" y="3500628"/>
            <a:ext cx="4963795" cy="386080"/>
          </a:xfrm>
          <a:custGeom>
            <a:avLst/>
            <a:gdLst/>
            <a:ahLst/>
            <a:cxnLst/>
            <a:rect l="l" t="t" r="r" b="b"/>
            <a:pathLst>
              <a:path w="4963795" h="386079">
                <a:moveTo>
                  <a:pt x="4963668" y="385571"/>
                </a:moveTo>
                <a:lnTo>
                  <a:pt x="4963668" y="0"/>
                </a:lnTo>
                <a:lnTo>
                  <a:pt x="0" y="0"/>
                </a:lnTo>
                <a:lnTo>
                  <a:pt x="0" y="385571"/>
                </a:lnTo>
                <a:lnTo>
                  <a:pt x="4572" y="385571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953000" y="10668"/>
                </a:lnTo>
                <a:lnTo>
                  <a:pt x="4953000" y="4572"/>
                </a:lnTo>
                <a:lnTo>
                  <a:pt x="4957572" y="10668"/>
                </a:lnTo>
                <a:lnTo>
                  <a:pt x="4957572" y="385571"/>
                </a:lnTo>
                <a:lnTo>
                  <a:pt x="4963668" y="385571"/>
                </a:lnTo>
                <a:close/>
              </a:path>
              <a:path w="4963795" h="386079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963795" h="386079">
                <a:moveTo>
                  <a:pt x="10668" y="385571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385571"/>
                </a:lnTo>
                <a:lnTo>
                  <a:pt x="10668" y="385571"/>
                </a:lnTo>
                <a:close/>
              </a:path>
              <a:path w="4963795" h="386079">
                <a:moveTo>
                  <a:pt x="4957572" y="10668"/>
                </a:moveTo>
                <a:lnTo>
                  <a:pt x="4953000" y="4572"/>
                </a:lnTo>
                <a:lnTo>
                  <a:pt x="4953000" y="10668"/>
                </a:lnTo>
                <a:lnTo>
                  <a:pt x="4957572" y="10668"/>
                </a:lnTo>
                <a:close/>
              </a:path>
              <a:path w="4963795" h="386079">
                <a:moveTo>
                  <a:pt x="4957572" y="385571"/>
                </a:moveTo>
                <a:lnTo>
                  <a:pt x="4957572" y="10668"/>
                </a:lnTo>
                <a:lnTo>
                  <a:pt x="4953000" y="10668"/>
                </a:lnTo>
                <a:lnTo>
                  <a:pt x="4953000" y="385571"/>
                </a:lnTo>
                <a:lnTo>
                  <a:pt x="4957572" y="385571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0903" y="3529074"/>
            <a:ext cx="3693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r>
              <a:rPr sz="2800" spc="-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транспозиције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38627" y="2129027"/>
            <a:ext cx="5268595" cy="696595"/>
          </a:xfrm>
          <a:custGeom>
            <a:avLst/>
            <a:gdLst/>
            <a:ahLst/>
            <a:cxnLst/>
            <a:rect l="l" t="t" r="r" b="b"/>
            <a:pathLst>
              <a:path w="5268595" h="696594">
                <a:moveTo>
                  <a:pt x="5268468" y="696468"/>
                </a:moveTo>
                <a:lnTo>
                  <a:pt x="5268468" y="0"/>
                </a:lnTo>
                <a:lnTo>
                  <a:pt x="0" y="0"/>
                </a:lnTo>
                <a:lnTo>
                  <a:pt x="0" y="696468"/>
                </a:lnTo>
                <a:lnTo>
                  <a:pt x="4572" y="6964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5257800" y="10668"/>
                </a:lnTo>
                <a:lnTo>
                  <a:pt x="5257800" y="4572"/>
                </a:lnTo>
                <a:lnTo>
                  <a:pt x="5262372" y="10668"/>
                </a:lnTo>
                <a:lnTo>
                  <a:pt x="5262372" y="696468"/>
                </a:lnTo>
                <a:lnTo>
                  <a:pt x="5268468" y="696468"/>
                </a:lnTo>
                <a:close/>
              </a:path>
              <a:path w="5268595" h="696594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5268595" h="696594">
                <a:moveTo>
                  <a:pt x="10668" y="6858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85800"/>
                </a:lnTo>
                <a:lnTo>
                  <a:pt x="10668" y="685800"/>
                </a:lnTo>
                <a:close/>
              </a:path>
              <a:path w="5268595" h="696594">
                <a:moveTo>
                  <a:pt x="5262372" y="685800"/>
                </a:moveTo>
                <a:lnTo>
                  <a:pt x="4572" y="685800"/>
                </a:lnTo>
                <a:lnTo>
                  <a:pt x="10668" y="690372"/>
                </a:lnTo>
                <a:lnTo>
                  <a:pt x="10668" y="696468"/>
                </a:lnTo>
                <a:lnTo>
                  <a:pt x="5257800" y="696468"/>
                </a:lnTo>
                <a:lnTo>
                  <a:pt x="5257800" y="690372"/>
                </a:lnTo>
                <a:lnTo>
                  <a:pt x="5262372" y="685800"/>
                </a:lnTo>
                <a:close/>
              </a:path>
              <a:path w="5268595" h="696594">
                <a:moveTo>
                  <a:pt x="10668" y="696468"/>
                </a:moveTo>
                <a:lnTo>
                  <a:pt x="10668" y="690372"/>
                </a:lnTo>
                <a:lnTo>
                  <a:pt x="4572" y="685800"/>
                </a:lnTo>
                <a:lnTo>
                  <a:pt x="4572" y="696468"/>
                </a:lnTo>
                <a:lnTo>
                  <a:pt x="10668" y="696468"/>
                </a:lnTo>
                <a:close/>
              </a:path>
              <a:path w="5268595" h="696594">
                <a:moveTo>
                  <a:pt x="5262372" y="10668"/>
                </a:moveTo>
                <a:lnTo>
                  <a:pt x="5257800" y="4572"/>
                </a:lnTo>
                <a:lnTo>
                  <a:pt x="5257800" y="10668"/>
                </a:lnTo>
                <a:lnTo>
                  <a:pt x="5262372" y="10668"/>
                </a:lnTo>
                <a:close/>
              </a:path>
              <a:path w="5268595" h="696594">
                <a:moveTo>
                  <a:pt x="5262372" y="685800"/>
                </a:moveTo>
                <a:lnTo>
                  <a:pt x="5262372" y="10668"/>
                </a:lnTo>
                <a:lnTo>
                  <a:pt x="5257800" y="10668"/>
                </a:lnTo>
                <a:lnTo>
                  <a:pt x="5257800" y="685800"/>
                </a:lnTo>
                <a:lnTo>
                  <a:pt x="5262372" y="685800"/>
                </a:lnTo>
                <a:close/>
              </a:path>
              <a:path w="5268595" h="696594">
                <a:moveTo>
                  <a:pt x="5262372" y="696468"/>
                </a:moveTo>
                <a:lnTo>
                  <a:pt x="5262372" y="685800"/>
                </a:lnTo>
                <a:lnTo>
                  <a:pt x="5257800" y="690372"/>
                </a:lnTo>
                <a:lnTo>
                  <a:pt x="5257800" y="696468"/>
                </a:lnTo>
                <a:lnTo>
                  <a:pt x="5262372" y="6964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27906" y="2157475"/>
            <a:ext cx="4086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Класична</a:t>
            </a:r>
            <a:r>
              <a:rPr sz="28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криптографија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67628" y="3500628"/>
            <a:ext cx="3211195" cy="386080"/>
          </a:xfrm>
          <a:custGeom>
            <a:avLst/>
            <a:gdLst/>
            <a:ahLst/>
            <a:cxnLst/>
            <a:rect l="l" t="t" r="r" b="b"/>
            <a:pathLst>
              <a:path w="3211195" h="386079">
                <a:moveTo>
                  <a:pt x="3211068" y="385571"/>
                </a:moveTo>
                <a:lnTo>
                  <a:pt x="3211068" y="0"/>
                </a:lnTo>
                <a:lnTo>
                  <a:pt x="0" y="0"/>
                </a:lnTo>
                <a:lnTo>
                  <a:pt x="0" y="385571"/>
                </a:lnTo>
                <a:lnTo>
                  <a:pt x="4572" y="385571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200400" y="10668"/>
                </a:lnTo>
                <a:lnTo>
                  <a:pt x="3200400" y="4572"/>
                </a:lnTo>
                <a:lnTo>
                  <a:pt x="3204972" y="10668"/>
                </a:lnTo>
                <a:lnTo>
                  <a:pt x="3204972" y="385571"/>
                </a:lnTo>
                <a:lnTo>
                  <a:pt x="3211068" y="385571"/>
                </a:lnTo>
                <a:close/>
              </a:path>
              <a:path w="3211195" h="386079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211195" h="386079">
                <a:moveTo>
                  <a:pt x="10668" y="385571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385571"/>
                </a:lnTo>
                <a:lnTo>
                  <a:pt x="10668" y="385571"/>
                </a:lnTo>
                <a:close/>
              </a:path>
              <a:path w="3211195" h="386079">
                <a:moveTo>
                  <a:pt x="3204972" y="10668"/>
                </a:moveTo>
                <a:lnTo>
                  <a:pt x="3200400" y="4572"/>
                </a:lnTo>
                <a:lnTo>
                  <a:pt x="3200400" y="10668"/>
                </a:lnTo>
                <a:lnTo>
                  <a:pt x="3204972" y="10668"/>
                </a:lnTo>
                <a:close/>
              </a:path>
              <a:path w="3211195" h="386079">
                <a:moveTo>
                  <a:pt x="3204972" y="385571"/>
                </a:moveTo>
                <a:lnTo>
                  <a:pt x="3204972" y="10668"/>
                </a:lnTo>
                <a:lnTo>
                  <a:pt x="3200400" y="10668"/>
                </a:lnTo>
                <a:lnTo>
                  <a:pt x="3200400" y="385571"/>
                </a:lnTo>
                <a:lnTo>
                  <a:pt x="3204972" y="385571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05445" y="3529074"/>
            <a:ext cx="253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r>
              <a:rPr sz="2800" spc="-8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8500" y="2807208"/>
            <a:ext cx="2138680" cy="713740"/>
          </a:xfrm>
          <a:custGeom>
            <a:avLst/>
            <a:gdLst/>
            <a:ahLst/>
            <a:cxnLst/>
            <a:rect l="l" t="t" r="r" b="b"/>
            <a:pathLst>
              <a:path w="2138679" h="713739">
                <a:moveTo>
                  <a:pt x="77775" y="658523"/>
                </a:moveTo>
                <a:lnTo>
                  <a:pt x="68580" y="630936"/>
                </a:lnTo>
                <a:lnTo>
                  <a:pt x="0" y="697992"/>
                </a:lnTo>
                <a:lnTo>
                  <a:pt x="64008" y="708152"/>
                </a:lnTo>
                <a:lnTo>
                  <a:pt x="64008" y="662940"/>
                </a:lnTo>
                <a:lnTo>
                  <a:pt x="77775" y="658523"/>
                </a:lnTo>
                <a:close/>
              </a:path>
              <a:path w="2138679" h="713739">
                <a:moveTo>
                  <a:pt x="86915" y="685943"/>
                </a:moveTo>
                <a:lnTo>
                  <a:pt x="77775" y="658523"/>
                </a:lnTo>
                <a:lnTo>
                  <a:pt x="64008" y="662940"/>
                </a:lnTo>
                <a:lnTo>
                  <a:pt x="73152" y="690372"/>
                </a:lnTo>
                <a:lnTo>
                  <a:pt x="86915" y="685943"/>
                </a:lnTo>
                <a:close/>
              </a:path>
              <a:path w="2138679" h="713739">
                <a:moveTo>
                  <a:pt x="96012" y="713232"/>
                </a:moveTo>
                <a:lnTo>
                  <a:pt x="86915" y="685943"/>
                </a:lnTo>
                <a:lnTo>
                  <a:pt x="73152" y="690372"/>
                </a:lnTo>
                <a:lnTo>
                  <a:pt x="64008" y="662940"/>
                </a:lnTo>
                <a:lnTo>
                  <a:pt x="64008" y="708152"/>
                </a:lnTo>
                <a:lnTo>
                  <a:pt x="96012" y="713232"/>
                </a:lnTo>
                <a:close/>
              </a:path>
              <a:path w="2138679" h="713739">
                <a:moveTo>
                  <a:pt x="2138172" y="25908"/>
                </a:moveTo>
                <a:lnTo>
                  <a:pt x="2130552" y="0"/>
                </a:lnTo>
                <a:lnTo>
                  <a:pt x="77775" y="658523"/>
                </a:lnTo>
                <a:lnTo>
                  <a:pt x="86915" y="685943"/>
                </a:lnTo>
                <a:lnTo>
                  <a:pt x="2138172" y="25908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9052" y="2805684"/>
            <a:ext cx="2403475" cy="718185"/>
          </a:xfrm>
          <a:custGeom>
            <a:avLst/>
            <a:gdLst/>
            <a:ahLst/>
            <a:cxnLst/>
            <a:rect l="l" t="t" r="r" b="b"/>
            <a:pathLst>
              <a:path w="2403475" h="718185">
                <a:moveTo>
                  <a:pt x="2325457" y="663537"/>
                </a:moveTo>
                <a:lnTo>
                  <a:pt x="7620" y="0"/>
                </a:lnTo>
                <a:lnTo>
                  <a:pt x="0" y="27432"/>
                </a:lnTo>
                <a:lnTo>
                  <a:pt x="2317837" y="690969"/>
                </a:lnTo>
                <a:lnTo>
                  <a:pt x="2325457" y="663537"/>
                </a:lnTo>
                <a:close/>
              </a:path>
              <a:path w="2403475" h="718185">
                <a:moveTo>
                  <a:pt x="2339340" y="712107"/>
                </a:moveTo>
                <a:lnTo>
                  <a:pt x="2339340" y="667512"/>
                </a:lnTo>
                <a:lnTo>
                  <a:pt x="2331720" y="694944"/>
                </a:lnTo>
                <a:lnTo>
                  <a:pt x="2317837" y="690969"/>
                </a:lnTo>
                <a:lnTo>
                  <a:pt x="2310384" y="717804"/>
                </a:lnTo>
                <a:lnTo>
                  <a:pt x="2339340" y="712107"/>
                </a:lnTo>
                <a:close/>
              </a:path>
              <a:path w="2403475" h="718185">
                <a:moveTo>
                  <a:pt x="2339340" y="667512"/>
                </a:moveTo>
                <a:lnTo>
                  <a:pt x="2325457" y="663537"/>
                </a:lnTo>
                <a:lnTo>
                  <a:pt x="2317837" y="690969"/>
                </a:lnTo>
                <a:lnTo>
                  <a:pt x="2331720" y="694944"/>
                </a:lnTo>
                <a:lnTo>
                  <a:pt x="2339340" y="667512"/>
                </a:lnTo>
                <a:close/>
              </a:path>
              <a:path w="2403475" h="718185">
                <a:moveTo>
                  <a:pt x="2403348" y="699516"/>
                </a:moveTo>
                <a:lnTo>
                  <a:pt x="2333244" y="635508"/>
                </a:lnTo>
                <a:lnTo>
                  <a:pt x="2325457" y="663537"/>
                </a:lnTo>
                <a:lnTo>
                  <a:pt x="2339340" y="667512"/>
                </a:lnTo>
                <a:lnTo>
                  <a:pt x="2339340" y="712107"/>
                </a:lnTo>
                <a:lnTo>
                  <a:pt x="2403348" y="69951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0" y="4800600"/>
            <a:ext cx="3429000" cy="1143000"/>
          </a:xfrm>
          <a:custGeom>
            <a:avLst/>
            <a:gdLst/>
            <a:ahLst/>
            <a:cxnLst/>
            <a:rect l="l" t="t" r="r" b="b"/>
            <a:pathLst>
              <a:path w="3429000" h="1143000">
                <a:moveTo>
                  <a:pt x="0" y="0"/>
                </a:moveTo>
                <a:lnTo>
                  <a:pt x="0" y="1143000"/>
                </a:lnTo>
                <a:lnTo>
                  <a:pt x="3429000" y="1143000"/>
                </a:lnTo>
                <a:lnTo>
                  <a:pt x="3429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7428" y="4796028"/>
            <a:ext cx="3439795" cy="1153795"/>
          </a:xfrm>
          <a:custGeom>
            <a:avLst/>
            <a:gdLst/>
            <a:ahLst/>
            <a:cxnLst/>
            <a:rect l="l" t="t" r="r" b="b"/>
            <a:pathLst>
              <a:path w="3439795" h="1153795">
                <a:moveTo>
                  <a:pt x="3439668" y="1153668"/>
                </a:moveTo>
                <a:lnTo>
                  <a:pt x="3439668" y="0"/>
                </a:lnTo>
                <a:lnTo>
                  <a:pt x="0" y="0"/>
                </a:lnTo>
                <a:lnTo>
                  <a:pt x="0" y="1153668"/>
                </a:lnTo>
                <a:lnTo>
                  <a:pt x="4572" y="11536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429000" y="10668"/>
                </a:lnTo>
                <a:lnTo>
                  <a:pt x="3429000" y="4572"/>
                </a:lnTo>
                <a:lnTo>
                  <a:pt x="3433572" y="10668"/>
                </a:lnTo>
                <a:lnTo>
                  <a:pt x="3433572" y="1153668"/>
                </a:lnTo>
                <a:lnTo>
                  <a:pt x="3439668" y="1153668"/>
                </a:lnTo>
                <a:close/>
              </a:path>
              <a:path w="3439795" h="11537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439795" h="1153795">
                <a:moveTo>
                  <a:pt x="10668" y="11430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143000"/>
                </a:lnTo>
                <a:lnTo>
                  <a:pt x="10668" y="1143000"/>
                </a:lnTo>
                <a:close/>
              </a:path>
              <a:path w="3439795" h="1153795">
                <a:moveTo>
                  <a:pt x="3433572" y="1143000"/>
                </a:moveTo>
                <a:lnTo>
                  <a:pt x="4572" y="1143000"/>
                </a:lnTo>
                <a:lnTo>
                  <a:pt x="10668" y="1147572"/>
                </a:lnTo>
                <a:lnTo>
                  <a:pt x="10668" y="1153668"/>
                </a:lnTo>
                <a:lnTo>
                  <a:pt x="3429000" y="1153668"/>
                </a:lnTo>
                <a:lnTo>
                  <a:pt x="3429000" y="1147572"/>
                </a:lnTo>
                <a:lnTo>
                  <a:pt x="3433572" y="1143000"/>
                </a:lnTo>
                <a:close/>
              </a:path>
              <a:path w="3439795" h="1153795">
                <a:moveTo>
                  <a:pt x="10668" y="1153668"/>
                </a:moveTo>
                <a:lnTo>
                  <a:pt x="10668" y="1147572"/>
                </a:lnTo>
                <a:lnTo>
                  <a:pt x="4572" y="1143000"/>
                </a:lnTo>
                <a:lnTo>
                  <a:pt x="4572" y="1153668"/>
                </a:lnTo>
                <a:lnTo>
                  <a:pt x="10668" y="1153668"/>
                </a:lnTo>
                <a:close/>
              </a:path>
              <a:path w="3439795" h="1153795">
                <a:moveTo>
                  <a:pt x="3433572" y="10668"/>
                </a:moveTo>
                <a:lnTo>
                  <a:pt x="3429000" y="4572"/>
                </a:lnTo>
                <a:lnTo>
                  <a:pt x="3429000" y="10668"/>
                </a:lnTo>
                <a:lnTo>
                  <a:pt x="3433572" y="10668"/>
                </a:lnTo>
                <a:close/>
              </a:path>
              <a:path w="3439795" h="1153795">
                <a:moveTo>
                  <a:pt x="3433572" y="1143000"/>
                </a:moveTo>
                <a:lnTo>
                  <a:pt x="3433572" y="10668"/>
                </a:lnTo>
                <a:lnTo>
                  <a:pt x="3429000" y="10668"/>
                </a:lnTo>
                <a:lnTo>
                  <a:pt x="3429000" y="1143000"/>
                </a:lnTo>
                <a:lnTo>
                  <a:pt x="3433572" y="1143000"/>
                </a:lnTo>
                <a:close/>
              </a:path>
              <a:path w="3439795" h="1153795">
                <a:moveTo>
                  <a:pt x="3433572" y="1153668"/>
                </a:moveTo>
                <a:lnTo>
                  <a:pt x="3433572" y="1143000"/>
                </a:lnTo>
                <a:lnTo>
                  <a:pt x="3429000" y="1147572"/>
                </a:lnTo>
                <a:lnTo>
                  <a:pt x="3429000" y="1153668"/>
                </a:lnTo>
                <a:lnTo>
                  <a:pt x="3433572" y="11536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72000" y="4824474"/>
            <a:ext cx="34290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5485" marR="356235" indent="15811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Двострука  тра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нс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п</a:t>
            </a:r>
            <a:r>
              <a:rPr sz="2800" spc="-40" dirty="0">
                <a:solidFill>
                  <a:srgbClr val="7F0000"/>
                </a:solidFill>
                <a:latin typeface="Arial"/>
                <a:cs typeface="Arial"/>
              </a:rPr>
              <a:t>о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ици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ј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7428" y="3886199"/>
            <a:ext cx="4963795" cy="311150"/>
          </a:xfrm>
          <a:custGeom>
            <a:avLst/>
            <a:gdLst/>
            <a:ahLst/>
            <a:cxnLst/>
            <a:rect l="l" t="t" r="r" b="b"/>
            <a:pathLst>
              <a:path w="4963795" h="311150">
                <a:moveTo>
                  <a:pt x="10668" y="300228"/>
                </a:moveTo>
                <a:lnTo>
                  <a:pt x="10668" y="0"/>
                </a:lnTo>
                <a:lnTo>
                  <a:pt x="0" y="0"/>
                </a:lnTo>
                <a:lnTo>
                  <a:pt x="0" y="310896"/>
                </a:lnTo>
                <a:lnTo>
                  <a:pt x="4572" y="310896"/>
                </a:lnTo>
                <a:lnTo>
                  <a:pt x="4572" y="300228"/>
                </a:lnTo>
                <a:lnTo>
                  <a:pt x="10668" y="300228"/>
                </a:lnTo>
                <a:close/>
              </a:path>
              <a:path w="4963795" h="311150">
                <a:moveTo>
                  <a:pt x="4957572" y="300228"/>
                </a:moveTo>
                <a:lnTo>
                  <a:pt x="4572" y="300228"/>
                </a:lnTo>
                <a:lnTo>
                  <a:pt x="10668" y="304800"/>
                </a:lnTo>
                <a:lnTo>
                  <a:pt x="10668" y="310896"/>
                </a:lnTo>
                <a:lnTo>
                  <a:pt x="4953000" y="310896"/>
                </a:lnTo>
                <a:lnTo>
                  <a:pt x="4953000" y="304800"/>
                </a:lnTo>
                <a:lnTo>
                  <a:pt x="4957572" y="300228"/>
                </a:lnTo>
                <a:close/>
              </a:path>
              <a:path w="4963795" h="311150">
                <a:moveTo>
                  <a:pt x="10668" y="310896"/>
                </a:moveTo>
                <a:lnTo>
                  <a:pt x="10668" y="304800"/>
                </a:lnTo>
                <a:lnTo>
                  <a:pt x="4572" y="300228"/>
                </a:lnTo>
                <a:lnTo>
                  <a:pt x="4572" y="310896"/>
                </a:lnTo>
                <a:lnTo>
                  <a:pt x="10668" y="310896"/>
                </a:lnTo>
                <a:close/>
              </a:path>
              <a:path w="4963795" h="311150">
                <a:moveTo>
                  <a:pt x="4963668" y="310896"/>
                </a:moveTo>
                <a:lnTo>
                  <a:pt x="4963668" y="0"/>
                </a:lnTo>
                <a:lnTo>
                  <a:pt x="4953000" y="0"/>
                </a:lnTo>
                <a:lnTo>
                  <a:pt x="4953000" y="300228"/>
                </a:lnTo>
                <a:lnTo>
                  <a:pt x="4957572" y="300228"/>
                </a:lnTo>
                <a:lnTo>
                  <a:pt x="4957572" y="310896"/>
                </a:lnTo>
                <a:lnTo>
                  <a:pt x="4963668" y="310896"/>
                </a:lnTo>
                <a:close/>
              </a:path>
              <a:path w="4963795" h="311150">
                <a:moveTo>
                  <a:pt x="4957572" y="310896"/>
                </a:moveTo>
                <a:lnTo>
                  <a:pt x="4957572" y="300228"/>
                </a:lnTo>
                <a:lnTo>
                  <a:pt x="4953000" y="304800"/>
                </a:lnTo>
                <a:lnTo>
                  <a:pt x="4953000" y="310896"/>
                </a:lnTo>
                <a:lnTo>
                  <a:pt x="4957572" y="310896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09800" y="4178808"/>
            <a:ext cx="1036319" cy="622300"/>
          </a:xfrm>
          <a:custGeom>
            <a:avLst/>
            <a:gdLst/>
            <a:ahLst/>
            <a:cxnLst/>
            <a:rect l="l" t="t" r="r" b="b"/>
            <a:pathLst>
              <a:path w="1036319" h="622300">
                <a:moveTo>
                  <a:pt x="116158" y="536651"/>
                </a:moveTo>
                <a:lnTo>
                  <a:pt x="102108" y="512064"/>
                </a:lnTo>
                <a:lnTo>
                  <a:pt x="0" y="621792"/>
                </a:lnTo>
                <a:lnTo>
                  <a:pt x="103632" y="596702"/>
                </a:lnTo>
                <a:lnTo>
                  <a:pt x="103632" y="544068"/>
                </a:lnTo>
                <a:lnTo>
                  <a:pt x="116158" y="536651"/>
                </a:lnTo>
                <a:close/>
              </a:path>
              <a:path w="1036319" h="622300">
                <a:moveTo>
                  <a:pt x="131067" y="562743"/>
                </a:moveTo>
                <a:lnTo>
                  <a:pt x="116158" y="536651"/>
                </a:lnTo>
                <a:lnTo>
                  <a:pt x="103632" y="544068"/>
                </a:lnTo>
                <a:lnTo>
                  <a:pt x="118872" y="569976"/>
                </a:lnTo>
                <a:lnTo>
                  <a:pt x="131067" y="562743"/>
                </a:lnTo>
                <a:close/>
              </a:path>
              <a:path w="1036319" h="622300">
                <a:moveTo>
                  <a:pt x="144780" y="586740"/>
                </a:moveTo>
                <a:lnTo>
                  <a:pt x="131067" y="562743"/>
                </a:lnTo>
                <a:lnTo>
                  <a:pt x="118872" y="569976"/>
                </a:lnTo>
                <a:lnTo>
                  <a:pt x="103632" y="544068"/>
                </a:lnTo>
                <a:lnTo>
                  <a:pt x="103632" y="596702"/>
                </a:lnTo>
                <a:lnTo>
                  <a:pt x="144780" y="586740"/>
                </a:lnTo>
                <a:close/>
              </a:path>
              <a:path w="1036319" h="622300">
                <a:moveTo>
                  <a:pt x="1036320" y="25908"/>
                </a:moveTo>
                <a:lnTo>
                  <a:pt x="1022604" y="0"/>
                </a:lnTo>
                <a:lnTo>
                  <a:pt x="116158" y="536651"/>
                </a:lnTo>
                <a:lnTo>
                  <a:pt x="131067" y="562743"/>
                </a:lnTo>
                <a:lnTo>
                  <a:pt x="1036320" y="25908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6976" y="4177284"/>
            <a:ext cx="3049905" cy="638810"/>
          </a:xfrm>
          <a:custGeom>
            <a:avLst/>
            <a:gdLst/>
            <a:ahLst/>
            <a:cxnLst/>
            <a:rect l="l" t="t" r="r" b="b"/>
            <a:pathLst>
              <a:path w="3049904" h="638810">
                <a:moveTo>
                  <a:pt x="2912950" y="582282"/>
                </a:moveTo>
                <a:lnTo>
                  <a:pt x="4572" y="0"/>
                </a:lnTo>
                <a:lnTo>
                  <a:pt x="0" y="28956"/>
                </a:lnTo>
                <a:lnTo>
                  <a:pt x="2907439" y="609837"/>
                </a:lnTo>
                <a:lnTo>
                  <a:pt x="2912950" y="582282"/>
                </a:lnTo>
                <a:close/>
              </a:path>
              <a:path w="3049904" h="638810">
                <a:moveTo>
                  <a:pt x="2927604" y="635885"/>
                </a:moveTo>
                <a:lnTo>
                  <a:pt x="2927604" y="585216"/>
                </a:lnTo>
                <a:lnTo>
                  <a:pt x="2921508" y="612648"/>
                </a:lnTo>
                <a:lnTo>
                  <a:pt x="2907439" y="609837"/>
                </a:lnTo>
                <a:lnTo>
                  <a:pt x="2901696" y="638556"/>
                </a:lnTo>
                <a:lnTo>
                  <a:pt x="2927604" y="635885"/>
                </a:lnTo>
                <a:close/>
              </a:path>
              <a:path w="3049904" h="638810">
                <a:moveTo>
                  <a:pt x="2927604" y="585216"/>
                </a:moveTo>
                <a:lnTo>
                  <a:pt x="2912950" y="582282"/>
                </a:lnTo>
                <a:lnTo>
                  <a:pt x="2907439" y="609837"/>
                </a:lnTo>
                <a:lnTo>
                  <a:pt x="2921508" y="612648"/>
                </a:lnTo>
                <a:lnTo>
                  <a:pt x="2927604" y="585216"/>
                </a:lnTo>
                <a:close/>
              </a:path>
              <a:path w="3049904" h="638810">
                <a:moveTo>
                  <a:pt x="3049524" y="623316"/>
                </a:moveTo>
                <a:lnTo>
                  <a:pt x="2918460" y="554736"/>
                </a:lnTo>
                <a:lnTo>
                  <a:pt x="2912950" y="582282"/>
                </a:lnTo>
                <a:lnTo>
                  <a:pt x="2927604" y="585216"/>
                </a:lnTo>
                <a:lnTo>
                  <a:pt x="2927604" y="635885"/>
                </a:lnTo>
                <a:lnTo>
                  <a:pt x="3049524" y="62331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5028" y="4796028"/>
            <a:ext cx="3211195" cy="1153795"/>
          </a:xfrm>
          <a:custGeom>
            <a:avLst/>
            <a:gdLst/>
            <a:ahLst/>
            <a:cxnLst/>
            <a:rect l="l" t="t" r="r" b="b"/>
            <a:pathLst>
              <a:path w="3211195" h="1153795">
                <a:moveTo>
                  <a:pt x="3211068" y="1153668"/>
                </a:moveTo>
                <a:lnTo>
                  <a:pt x="3211068" y="0"/>
                </a:lnTo>
                <a:lnTo>
                  <a:pt x="0" y="0"/>
                </a:lnTo>
                <a:lnTo>
                  <a:pt x="0" y="1153668"/>
                </a:lnTo>
                <a:lnTo>
                  <a:pt x="4572" y="11536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200400" y="10668"/>
                </a:lnTo>
                <a:lnTo>
                  <a:pt x="3200400" y="4572"/>
                </a:lnTo>
                <a:lnTo>
                  <a:pt x="3204972" y="10668"/>
                </a:lnTo>
                <a:lnTo>
                  <a:pt x="3204972" y="1153668"/>
                </a:lnTo>
                <a:lnTo>
                  <a:pt x="3211068" y="1153668"/>
                </a:lnTo>
                <a:close/>
              </a:path>
              <a:path w="3211195" h="11537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211195" h="1153795">
                <a:moveTo>
                  <a:pt x="10668" y="11430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143000"/>
                </a:lnTo>
                <a:lnTo>
                  <a:pt x="10668" y="1143000"/>
                </a:lnTo>
                <a:close/>
              </a:path>
              <a:path w="3211195" h="1153795">
                <a:moveTo>
                  <a:pt x="3204972" y="1143000"/>
                </a:moveTo>
                <a:lnTo>
                  <a:pt x="4572" y="1143000"/>
                </a:lnTo>
                <a:lnTo>
                  <a:pt x="10668" y="1147572"/>
                </a:lnTo>
                <a:lnTo>
                  <a:pt x="10668" y="1153668"/>
                </a:lnTo>
                <a:lnTo>
                  <a:pt x="3200400" y="1153668"/>
                </a:lnTo>
                <a:lnTo>
                  <a:pt x="3200400" y="1147572"/>
                </a:lnTo>
                <a:lnTo>
                  <a:pt x="3204972" y="1143000"/>
                </a:lnTo>
                <a:close/>
              </a:path>
              <a:path w="3211195" h="1153795">
                <a:moveTo>
                  <a:pt x="10668" y="1153668"/>
                </a:moveTo>
                <a:lnTo>
                  <a:pt x="10668" y="1147572"/>
                </a:lnTo>
                <a:lnTo>
                  <a:pt x="4572" y="1143000"/>
                </a:lnTo>
                <a:lnTo>
                  <a:pt x="4572" y="1153668"/>
                </a:lnTo>
                <a:lnTo>
                  <a:pt x="10668" y="1153668"/>
                </a:lnTo>
                <a:close/>
              </a:path>
              <a:path w="3211195" h="1153795">
                <a:moveTo>
                  <a:pt x="3204972" y="10668"/>
                </a:moveTo>
                <a:lnTo>
                  <a:pt x="3200400" y="4572"/>
                </a:lnTo>
                <a:lnTo>
                  <a:pt x="3200400" y="10668"/>
                </a:lnTo>
                <a:lnTo>
                  <a:pt x="3204972" y="10668"/>
                </a:lnTo>
                <a:close/>
              </a:path>
              <a:path w="3211195" h="1153795">
                <a:moveTo>
                  <a:pt x="3204972" y="1143000"/>
                </a:moveTo>
                <a:lnTo>
                  <a:pt x="3204972" y="10668"/>
                </a:lnTo>
                <a:lnTo>
                  <a:pt x="3200400" y="10668"/>
                </a:lnTo>
                <a:lnTo>
                  <a:pt x="3200400" y="1143000"/>
                </a:lnTo>
                <a:lnTo>
                  <a:pt x="3204972" y="1143000"/>
                </a:lnTo>
                <a:close/>
              </a:path>
              <a:path w="3211195" h="1153795">
                <a:moveTo>
                  <a:pt x="3204972" y="1153668"/>
                </a:moveTo>
                <a:lnTo>
                  <a:pt x="3204972" y="1143000"/>
                </a:lnTo>
                <a:lnTo>
                  <a:pt x="3200400" y="1147572"/>
                </a:lnTo>
                <a:lnTo>
                  <a:pt x="3200400" y="1153668"/>
                </a:lnTo>
                <a:lnTo>
                  <a:pt x="3204972" y="11536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99235" y="4824474"/>
            <a:ext cx="24180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7F0000"/>
                </a:solidFill>
                <a:latin typeface="Arial"/>
                <a:cs typeface="Arial"/>
              </a:rPr>
              <a:t>Транспозиција</a:t>
            </a:r>
            <a:endParaRPr sz="2800">
              <a:latin typeface="Arial"/>
              <a:cs typeface="Arial"/>
            </a:endParaRPr>
          </a:p>
          <a:p>
            <a:pPr marL="803275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колона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67628" y="3886199"/>
            <a:ext cx="3211195" cy="311150"/>
          </a:xfrm>
          <a:custGeom>
            <a:avLst/>
            <a:gdLst/>
            <a:ahLst/>
            <a:cxnLst/>
            <a:rect l="l" t="t" r="r" b="b"/>
            <a:pathLst>
              <a:path w="3211195" h="311150">
                <a:moveTo>
                  <a:pt x="10668" y="300228"/>
                </a:moveTo>
                <a:lnTo>
                  <a:pt x="10668" y="0"/>
                </a:lnTo>
                <a:lnTo>
                  <a:pt x="0" y="0"/>
                </a:lnTo>
                <a:lnTo>
                  <a:pt x="0" y="310896"/>
                </a:lnTo>
                <a:lnTo>
                  <a:pt x="4572" y="310896"/>
                </a:lnTo>
                <a:lnTo>
                  <a:pt x="4572" y="300228"/>
                </a:lnTo>
                <a:lnTo>
                  <a:pt x="10668" y="300228"/>
                </a:lnTo>
                <a:close/>
              </a:path>
              <a:path w="3211195" h="311150">
                <a:moveTo>
                  <a:pt x="3204972" y="300228"/>
                </a:moveTo>
                <a:lnTo>
                  <a:pt x="4572" y="300228"/>
                </a:lnTo>
                <a:lnTo>
                  <a:pt x="10668" y="304800"/>
                </a:lnTo>
                <a:lnTo>
                  <a:pt x="10668" y="310896"/>
                </a:lnTo>
                <a:lnTo>
                  <a:pt x="3200400" y="310896"/>
                </a:lnTo>
                <a:lnTo>
                  <a:pt x="3200400" y="304800"/>
                </a:lnTo>
                <a:lnTo>
                  <a:pt x="3204972" y="300228"/>
                </a:lnTo>
                <a:close/>
              </a:path>
              <a:path w="3211195" h="311150">
                <a:moveTo>
                  <a:pt x="10668" y="310896"/>
                </a:moveTo>
                <a:lnTo>
                  <a:pt x="10668" y="304800"/>
                </a:lnTo>
                <a:lnTo>
                  <a:pt x="4572" y="300228"/>
                </a:lnTo>
                <a:lnTo>
                  <a:pt x="4572" y="310896"/>
                </a:lnTo>
                <a:lnTo>
                  <a:pt x="10668" y="310896"/>
                </a:lnTo>
                <a:close/>
              </a:path>
              <a:path w="3211195" h="311150">
                <a:moveTo>
                  <a:pt x="3211068" y="310896"/>
                </a:moveTo>
                <a:lnTo>
                  <a:pt x="3211068" y="0"/>
                </a:lnTo>
                <a:lnTo>
                  <a:pt x="3200400" y="0"/>
                </a:lnTo>
                <a:lnTo>
                  <a:pt x="3200400" y="300228"/>
                </a:lnTo>
                <a:lnTo>
                  <a:pt x="3204972" y="300228"/>
                </a:lnTo>
                <a:lnTo>
                  <a:pt x="3204972" y="310896"/>
                </a:lnTo>
                <a:lnTo>
                  <a:pt x="3211068" y="310896"/>
                </a:lnTo>
                <a:close/>
              </a:path>
              <a:path w="3211195" h="311150">
                <a:moveTo>
                  <a:pt x="3204972" y="310896"/>
                </a:moveTo>
                <a:lnTo>
                  <a:pt x="3204972" y="300228"/>
                </a:lnTo>
                <a:lnTo>
                  <a:pt x="3200400" y="304800"/>
                </a:lnTo>
                <a:lnTo>
                  <a:pt x="3200400" y="310896"/>
                </a:lnTo>
                <a:lnTo>
                  <a:pt x="3204972" y="310896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16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0355" y="1148587"/>
            <a:ext cx="5375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Двострука</a:t>
            </a:r>
            <a:r>
              <a:rPr spc="-15" dirty="0"/>
              <a:t> </a:t>
            </a:r>
            <a:r>
              <a:rPr spc="-5" dirty="0"/>
              <a:t>транспозиција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339" y="1766721"/>
            <a:ext cx="6379845" cy="9645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Даља побољшања</a:t>
            </a:r>
            <a:r>
              <a:rPr sz="2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Отворени текст: </a:t>
            </a:r>
            <a:r>
              <a:rPr sz="2800" b="1" spc="-10" dirty="0">
                <a:solidFill>
                  <a:srgbClr val="009999"/>
                </a:solidFill>
                <a:latin typeface="Arial"/>
                <a:cs typeface="Arial"/>
              </a:rPr>
              <a:t>ATTACK AT</a:t>
            </a:r>
            <a:r>
              <a:rPr sz="2800" b="1" spc="6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9999"/>
                </a:solidFill>
                <a:latin typeface="Arial"/>
                <a:cs typeface="Arial"/>
              </a:rPr>
              <a:t>DAWN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138" y="3455922"/>
            <a:ext cx="1378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Пермутације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41138" y="3730242"/>
            <a:ext cx="177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7F0000"/>
                </a:solidFill>
                <a:latin typeface="Arial"/>
                <a:cs typeface="Arial"/>
              </a:rPr>
              <a:t>редова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r>
              <a:rPr sz="1800" spc="-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колона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17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77942" y="3602226"/>
            <a:ext cx="102806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75" dirty="0">
                <a:latin typeface="Lucida Sans Unicode"/>
                <a:cs typeface="Lucida Sans Unicode"/>
              </a:rPr>
              <a:t>⇒</a:t>
            </a:r>
            <a:endParaRPr sz="8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539" y="5274053"/>
            <a:ext cx="5220335" cy="15741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Шифрат:</a:t>
            </a:r>
            <a:r>
              <a:rPr sz="24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009999"/>
                </a:solidFill>
                <a:latin typeface="Arial"/>
                <a:cs typeface="Arial"/>
              </a:rPr>
              <a:t>XTAWXNATTXADAKC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Кључ?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ts val="2735"/>
              </a:lnSpc>
              <a:spcBef>
                <a:spcPts val="290"/>
              </a:spcBef>
            </a:pPr>
            <a:r>
              <a:rPr sz="2250" spc="15" dirty="0">
                <a:solidFill>
                  <a:srgbClr val="323299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димензије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матрице: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5 x</a:t>
            </a:r>
            <a:r>
              <a:rPr sz="2400" spc="-37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735"/>
              </a:lnSpc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пермутације (2,4,0,3,1)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r>
              <a:rPr sz="2400" spc="-5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(0,2,1)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95884" y="3005328"/>
          <a:ext cx="3200400" cy="1991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685800"/>
                <a:gridCol w="685800"/>
                <a:gridCol w="685800"/>
              </a:tblGrid>
              <a:tr h="332232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Колоне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0665" algn="r">
                        <a:lnSpc>
                          <a:spcPts val="212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212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212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ред</a:t>
                      </a:r>
                      <a:r>
                        <a:rPr sz="1800" spc="-3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2">
                <a:tc>
                  <a:txBody>
                    <a:bodyPr/>
                    <a:lstStyle/>
                    <a:p>
                      <a:pPr algn="ctr">
                        <a:lnSpc>
                          <a:spcPts val="2125"/>
                        </a:lnSpc>
                      </a:pPr>
                      <a:r>
                        <a:rPr sz="1800" spc="-2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ред</a:t>
                      </a:r>
                      <a:r>
                        <a:rPr sz="1800" spc="-3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ts val="212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212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212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ред</a:t>
                      </a:r>
                      <a:r>
                        <a:rPr sz="1800" spc="-3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ред</a:t>
                      </a:r>
                      <a:r>
                        <a:rPr sz="1800" spc="-3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2">
                <a:tc>
                  <a:txBody>
                    <a:bodyPr/>
                    <a:lstStyle/>
                    <a:p>
                      <a:pPr algn="ctr">
                        <a:lnSpc>
                          <a:spcPts val="2125"/>
                        </a:lnSpc>
                      </a:pPr>
                      <a:r>
                        <a:rPr sz="1800" spc="-2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ред</a:t>
                      </a:r>
                      <a:r>
                        <a:rPr sz="1800" spc="-3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ts val="212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212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212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082284" y="2977896"/>
          <a:ext cx="3200400" cy="1991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685800"/>
                <a:gridCol w="685800"/>
                <a:gridCol w="685800"/>
              </a:tblGrid>
              <a:tr h="332232"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колоне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0665" algn="r">
                        <a:lnSpc>
                          <a:spcPts val="211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211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211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ред</a:t>
                      </a:r>
                      <a:r>
                        <a:rPr sz="1800" spc="-3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ред</a:t>
                      </a:r>
                      <a:r>
                        <a:rPr sz="1800" spc="-3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2">
                <a:tc>
                  <a:txBody>
                    <a:bodyPr/>
                    <a:lstStyle/>
                    <a:p>
                      <a:pPr algn="ctr">
                        <a:lnSpc>
                          <a:spcPts val="2125"/>
                        </a:lnSpc>
                      </a:pPr>
                      <a:r>
                        <a:rPr sz="1800" spc="-2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ред</a:t>
                      </a:r>
                      <a:r>
                        <a:rPr sz="1800" spc="-3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ts val="212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212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212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800" spc="-2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ред</a:t>
                      </a:r>
                      <a:r>
                        <a:rPr sz="1800" spc="-3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2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ред</a:t>
                      </a:r>
                      <a:r>
                        <a:rPr sz="1800" spc="-3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32329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755" y="1121155"/>
            <a:ext cx="47739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Двострука</a:t>
            </a:r>
            <a:r>
              <a:rPr sz="3200" spc="-100" dirty="0"/>
              <a:t> </a:t>
            </a:r>
            <a:r>
              <a:rPr sz="3200" spc="-5" dirty="0"/>
              <a:t>транспозиција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014460" y="1273555"/>
            <a:ext cx="1082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на</a:t>
            </a:r>
            <a:r>
              <a:rPr sz="2000" spc="5" dirty="0">
                <a:solidFill>
                  <a:srgbClr val="7F7F7F"/>
                </a:solidFill>
                <a:latin typeface="Arial"/>
                <a:cs typeface="Arial"/>
              </a:rPr>
              <a:t>с</a:t>
            </a: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та</a:t>
            </a:r>
            <a:r>
              <a:rPr sz="2000" spc="5" dirty="0">
                <a:solidFill>
                  <a:srgbClr val="7F7F7F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39" y="1766721"/>
            <a:ext cx="7783195" cy="42564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Нека Труди има шифрат од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45</a:t>
            </a:r>
            <a:r>
              <a:rPr sz="2800" spc="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слова</a:t>
            </a:r>
            <a:endParaRPr sz="2800">
              <a:latin typeface="Arial"/>
              <a:cs typeface="Arial"/>
            </a:endParaRPr>
          </a:p>
          <a:p>
            <a:pPr marL="355600" marR="32829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На који начин Труди може да нападне овај  шифрат?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Колико има потенцијалних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кључева?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Димензије матрице: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3 x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15, 15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x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3,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5 x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9,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или 9 x</a:t>
            </a:r>
            <a:r>
              <a:rPr sz="2400" spc="-9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Много могућих пермутација</a:t>
            </a:r>
            <a:endParaRPr sz="24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5! </a:t>
            </a:r>
            <a:r>
              <a:rPr sz="2400" dirty="0">
                <a:solidFill>
                  <a:srgbClr val="7F0000"/>
                </a:solidFill>
                <a:latin typeface="Symbol"/>
                <a:cs typeface="Symbol"/>
              </a:rPr>
              <a:t>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9! </a:t>
            </a:r>
            <a:r>
              <a:rPr sz="2400" dirty="0">
                <a:solidFill>
                  <a:srgbClr val="7F0000"/>
                </a:solidFill>
                <a:latin typeface="Symbol"/>
                <a:cs typeface="Symbol"/>
              </a:rPr>
              <a:t>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400" spc="-7" baseline="24305" dirty="0">
                <a:solidFill>
                  <a:srgbClr val="7F0000"/>
                </a:solidFill>
                <a:latin typeface="Arial"/>
                <a:cs typeface="Arial"/>
              </a:rPr>
              <a:t>25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3! </a:t>
            </a:r>
            <a:r>
              <a:rPr sz="2400" dirty="0">
                <a:solidFill>
                  <a:srgbClr val="7F0000"/>
                </a:solidFill>
                <a:latin typeface="Symbol"/>
                <a:cs typeface="Symbol"/>
              </a:rPr>
              <a:t>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15! </a:t>
            </a:r>
            <a:r>
              <a:rPr sz="2400" dirty="0">
                <a:solidFill>
                  <a:srgbClr val="7F0000"/>
                </a:solidFill>
                <a:latin typeface="Symbol"/>
                <a:cs typeface="Symbol"/>
              </a:rPr>
              <a:t></a:t>
            </a:r>
            <a:r>
              <a:rPr sz="2400" spc="-1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400" spc="-7" baseline="24305" dirty="0">
                <a:solidFill>
                  <a:srgbClr val="7F0000"/>
                </a:solidFill>
                <a:latin typeface="Arial"/>
                <a:cs typeface="Arial"/>
              </a:rPr>
              <a:t>42</a:t>
            </a:r>
            <a:endParaRPr sz="2400" baseline="24305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  <a:tab pos="540258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Простор кључа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већи</a:t>
            </a:r>
            <a:r>
              <a:rPr sz="2800" spc="5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од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775" spc="7" baseline="25525" dirty="0">
                <a:solidFill>
                  <a:srgbClr val="7F0000"/>
                </a:solidFill>
                <a:latin typeface="Arial"/>
                <a:cs typeface="Arial"/>
              </a:rPr>
              <a:t>42	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(~10</a:t>
            </a:r>
            <a:r>
              <a:rPr sz="2775" baseline="25525" dirty="0">
                <a:solidFill>
                  <a:srgbClr val="7F0000"/>
                </a:solidFill>
                <a:latin typeface="Arial"/>
                <a:cs typeface="Arial"/>
              </a:rPr>
              <a:t>12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ли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постоји скраћени</a:t>
            </a:r>
            <a:r>
              <a:rPr sz="2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напад?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18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5555" y="1160779"/>
            <a:ext cx="47739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Двострука</a:t>
            </a:r>
            <a:r>
              <a:rPr sz="3200" spc="-100" dirty="0"/>
              <a:t> </a:t>
            </a:r>
            <a:r>
              <a:rPr sz="3200" spc="-5" dirty="0"/>
              <a:t>транспозиција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938260" y="1313179"/>
            <a:ext cx="1082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на</a:t>
            </a:r>
            <a:r>
              <a:rPr sz="2000" spc="5" dirty="0">
                <a:solidFill>
                  <a:srgbClr val="7F7F7F"/>
                </a:solidFill>
                <a:latin typeface="Arial"/>
                <a:cs typeface="Arial"/>
              </a:rPr>
              <a:t>с</a:t>
            </a: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та</a:t>
            </a:r>
            <a:r>
              <a:rPr sz="2000" spc="5" dirty="0">
                <a:solidFill>
                  <a:srgbClr val="7F7F7F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39" y="1781047"/>
            <a:ext cx="8216265" cy="4808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Скраћени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напад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 двоструку</a:t>
            </a:r>
            <a:r>
              <a:rPr sz="24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транспозицију?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Нека је шифрат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975"/>
              </a:spcBef>
            </a:pP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ILILWEAHREOMEESANNDDVEGMIERWEHVEMTOSTTAONNTNH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Нека је Труди погодила димензије матрице: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9 x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Онда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Труди</a:t>
            </a:r>
            <a:r>
              <a:rPr sz="2400" spc="-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има: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7F0000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31800" lvl="1" indent="-342900">
              <a:lnSpc>
                <a:spcPct val="100000"/>
              </a:lnSpc>
              <a:buClr>
                <a:srgbClr val="323299"/>
              </a:buClr>
              <a:buSzPct val="75000"/>
              <a:buFont typeface="Segoe UI Symbol"/>
              <a:buChar char="❑"/>
              <a:tabLst>
                <a:tab pos="431165" algn="l"/>
                <a:tab pos="431800" algn="l"/>
              </a:tabLst>
            </a:pP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Шта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сад?</a:t>
            </a:r>
            <a:endParaRPr sz="2400">
              <a:latin typeface="Arial"/>
              <a:cs typeface="Arial"/>
            </a:endParaRPr>
          </a:p>
          <a:p>
            <a:pPr marL="431800" marR="5848350" lvl="1" indent="-342900" algn="just">
              <a:lnSpc>
                <a:spcPct val="100000"/>
              </a:lnSpc>
              <a:spcBef>
                <a:spcPts val="290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4318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проба 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све 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пер</a:t>
            </a:r>
            <a:r>
              <a:rPr sz="2400" spc="25" dirty="0">
                <a:solidFill>
                  <a:srgbClr val="7F0000"/>
                </a:solidFill>
                <a:latin typeface="Arial"/>
                <a:cs typeface="Arial"/>
              </a:rPr>
              <a:t>м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т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а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ц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ј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?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5! </a:t>
            </a:r>
            <a:r>
              <a:rPr sz="2400" dirty="0">
                <a:solidFill>
                  <a:srgbClr val="7F0000"/>
                </a:solidFill>
                <a:latin typeface="Symbol"/>
                <a:cs typeface="Symbol"/>
              </a:rPr>
              <a:t>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9! </a:t>
            </a:r>
            <a:r>
              <a:rPr sz="2400" dirty="0">
                <a:solidFill>
                  <a:srgbClr val="7F0000"/>
                </a:solidFill>
                <a:latin typeface="Symbol"/>
                <a:cs typeface="Symbol"/>
              </a:rPr>
              <a:t></a:t>
            </a:r>
            <a:r>
              <a:rPr sz="2400" spc="7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400" spc="-7" baseline="24305" dirty="0">
                <a:solidFill>
                  <a:srgbClr val="7F0000"/>
                </a:solidFill>
                <a:latin typeface="Arial"/>
                <a:cs typeface="Arial"/>
              </a:rPr>
              <a:t>25</a:t>
            </a:r>
            <a:endParaRPr sz="2400" baseline="24305">
              <a:latin typeface="Arial"/>
              <a:cs typeface="Arial"/>
            </a:endParaRPr>
          </a:p>
          <a:p>
            <a:pPr marL="431800" marR="5280025" lvl="1" indent="-342900">
              <a:lnSpc>
                <a:spcPts val="2590"/>
              </a:lnSpc>
              <a:spcBef>
                <a:spcPts val="615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431165" algn="l"/>
                <a:tab pos="4318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Постоји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ли</a:t>
            </a:r>
            <a:r>
              <a:rPr sz="2400" spc="-1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лакши  пут?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19</a:t>
            </a:fld>
            <a:endParaRPr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701284" y="3796284"/>
          <a:ext cx="3279772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/>
                <a:gridCol w="432434"/>
                <a:gridCol w="457834"/>
                <a:gridCol w="457834"/>
                <a:gridCol w="457835"/>
                <a:gridCol w="457835"/>
              </a:tblGrid>
              <a:tr h="3093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4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колоне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2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8862" y="1171447"/>
            <a:ext cx="1818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Преглед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2081275"/>
            <a:ext cx="7965440" cy="439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Укратко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ће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бити размотрене класичне</a:t>
            </a:r>
            <a:r>
              <a:rPr sz="2800" spc="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(оловка и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хартија)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Шифре транспозиције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(премештања)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Шифре супституције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(замене)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One-time pad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Кодне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књиге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Зашто баш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оне?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Због историјског</a:t>
            </a:r>
            <a:r>
              <a:rPr sz="2400" spc="-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места</a:t>
            </a:r>
            <a:endParaRPr sz="2400">
              <a:latin typeface="Arial"/>
              <a:cs typeface="Arial"/>
            </a:endParaRPr>
          </a:p>
          <a:p>
            <a:pPr marL="756285" marR="18415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приказали основни принципи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који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постоје 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код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модерних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шифара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2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5555" y="1008379"/>
            <a:ext cx="47739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Двострука</a:t>
            </a:r>
            <a:r>
              <a:rPr sz="3200" spc="-100" dirty="0"/>
              <a:t> </a:t>
            </a:r>
            <a:r>
              <a:rPr sz="3200" spc="-5" dirty="0"/>
              <a:t>транспозиција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938260" y="1160779"/>
            <a:ext cx="1082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на</a:t>
            </a:r>
            <a:r>
              <a:rPr sz="2000" spc="5" dirty="0">
                <a:solidFill>
                  <a:srgbClr val="7F7F7F"/>
                </a:solidFill>
                <a:latin typeface="Arial"/>
                <a:cs typeface="Arial"/>
              </a:rPr>
              <a:t>с</a:t>
            </a: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та</a:t>
            </a:r>
            <a:r>
              <a:rPr sz="2000" spc="5" dirty="0">
                <a:solidFill>
                  <a:srgbClr val="7F7F7F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7F7F7F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39" y="1628647"/>
            <a:ext cx="7819390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Скраћени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напад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 двоструку</a:t>
            </a:r>
            <a:r>
              <a:rPr sz="24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транспозицију?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59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Труди покушава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прво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погоди пермутације</a:t>
            </a:r>
            <a:r>
              <a:rPr sz="24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колона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590"/>
              </a:lnSpc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(тражи смислену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реч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реду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0)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539" y="6313421"/>
            <a:ext cx="1705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Шта</a:t>
            </a:r>
            <a:r>
              <a:rPr sz="2400" spc="-8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сад?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9738" y="3873498"/>
            <a:ext cx="1240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Пермутује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9738" y="4178298"/>
            <a:ext cx="8502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колоне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1742" y="4240782"/>
            <a:ext cx="102806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75" dirty="0">
                <a:latin typeface="Lucida Sans Unicode"/>
                <a:cs typeface="Lucida Sans Unicode"/>
              </a:rPr>
              <a:t>⇒</a:t>
            </a:r>
            <a:endParaRPr sz="8000">
              <a:latin typeface="Lucida Sans Unicode"/>
              <a:cs typeface="Lucida Sans Unicode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48284" y="2958084"/>
          <a:ext cx="3279772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/>
                <a:gridCol w="432434"/>
                <a:gridCol w="457834"/>
                <a:gridCol w="457834"/>
                <a:gridCol w="457835"/>
                <a:gridCol w="457835"/>
              </a:tblGrid>
              <a:tr h="3093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4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колоне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655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655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2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701284" y="2958084"/>
          <a:ext cx="3279772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/>
                <a:gridCol w="432434"/>
                <a:gridCol w="457834"/>
                <a:gridCol w="457834"/>
                <a:gridCol w="457835"/>
                <a:gridCol w="457835"/>
              </a:tblGrid>
              <a:tr h="3093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4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колоне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4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2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sz="1600" spc="-5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30" dirty="0">
                          <a:solidFill>
                            <a:srgbClr val="323299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20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1127" y="1185163"/>
            <a:ext cx="5520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Криптоанализа: </a:t>
            </a:r>
            <a:r>
              <a:rPr dirty="0"/>
              <a:t>Лекција</a:t>
            </a:r>
            <a:r>
              <a:rPr spc="-85" dirty="0"/>
              <a:t> </a:t>
            </a:r>
            <a:r>
              <a:rPr spc="-5" dirty="0"/>
              <a:t>II</a:t>
            </a:r>
          </a:p>
        </p:txBody>
      </p:sp>
      <p:sp>
        <p:nvSpPr>
          <p:cNvPr id="4" name="object 4"/>
          <p:cNvSpPr/>
          <p:nvPr/>
        </p:nvSpPr>
        <p:spPr>
          <a:xfrm>
            <a:off x="8839200" y="457200"/>
            <a:ext cx="762000" cy="696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39" y="2069768"/>
            <a:ext cx="8239759" cy="329501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90" dirty="0">
                <a:solidFill>
                  <a:srgbClr val="7F0000"/>
                </a:solidFill>
                <a:latin typeface="Arial"/>
                <a:cs typeface="Arial"/>
              </a:rPr>
              <a:t>Подели </a:t>
            </a:r>
            <a:r>
              <a:rPr sz="2800" b="1" spc="75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sz="2800" spc="75" dirty="0">
                <a:solidFill>
                  <a:srgbClr val="7F0000"/>
                </a:solidFill>
                <a:latin typeface="Arial"/>
                <a:cs typeface="Arial"/>
              </a:rPr>
              <a:t>завади</a:t>
            </a:r>
            <a:r>
              <a:rPr sz="2800" b="1" spc="75" dirty="0">
                <a:solidFill>
                  <a:srgbClr val="7F0000"/>
                </a:solidFill>
                <a:latin typeface="Arial"/>
                <a:cs typeface="Arial"/>
              </a:rPr>
              <a:t>) </a:t>
            </a:r>
            <a:r>
              <a:rPr sz="2800" spc="85" dirty="0">
                <a:solidFill>
                  <a:srgbClr val="7F0000"/>
                </a:solidFill>
                <a:latin typeface="Arial"/>
                <a:cs typeface="Arial"/>
              </a:rPr>
              <a:t>па</a:t>
            </a:r>
            <a:r>
              <a:rPr sz="2800" spc="-1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105" dirty="0">
                <a:solidFill>
                  <a:srgbClr val="7F0000"/>
                </a:solidFill>
                <a:latin typeface="Arial"/>
                <a:cs typeface="Arial"/>
              </a:rPr>
              <a:t>владај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Труди напада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ДЕО простора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кључа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Ово представља важну стратегију скраћеног</a:t>
            </a:r>
            <a:r>
              <a:rPr sz="24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напада</a:t>
            </a:r>
            <a:endParaRPr sz="2400">
              <a:latin typeface="Arial"/>
              <a:cs typeface="Arial"/>
            </a:endParaRPr>
          </a:p>
          <a:p>
            <a:pPr marL="355600" marR="207645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Захтева пажљиву (крипто) анализу алгоритма  шифровања</a:t>
            </a:r>
            <a:endParaRPr sz="2800">
              <a:latin typeface="Arial"/>
              <a:cs typeface="Arial"/>
            </a:endParaRPr>
          </a:p>
          <a:p>
            <a:pPr marL="355600" marR="14224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Циљ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криптографа је, да дизанирају алгоритам  који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имун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овакве типове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напада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21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5110" y="1276603"/>
            <a:ext cx="39700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Шифре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замене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119628" y="2814827"/>
            <a:ext cx="4582795" cy="544195"/>
          </a:xfrm>
          <a:custGeom>
            <a:avLst/>
            <a:gdLst/>
            <a:ahLst/>
            <a:cxnLst/>
            <a:rect l="l" t="t" r="r" b="b"/>
            <a:pathLst>
              <a:path w="4582795" h="544195">
                <a:moveTo>
                  <a:pt x="4582668" y="544068"/>
                </a:moveTo>
                <a:lnTo>
                  <a:pt x="45826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572000" y="10668"/>
                </a:lnTo>
                <a:lnTo>
                  <a:pt x="4572000" y="4572"/>
                </a:lnTo>
                <a:lnTo>
                  <a:pt x="4576572" y="10668"/>
                </a:lnTo>
                <a:lnTo>
                  <a:pt x="4576572" y="544068"/>
                </a:lnTo>
                <a:lnTo>
                  <a:pt x="4582668" y="544068"/>
                </a:lnTo>
                <a:close/>
              </a:path>
              <a:path w="45827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5827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4582795" h="544195">
                <a:moveTo>
                  <a:pt x="45765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4572000" y="544068"/>
                </a:lnTo>
                <a:lnTo>
                  <a:pt x="4572000" y="537972"/>
                </a:lnTo>
                <a:lnTo>
                  <a:pt x="4576572" y="533400"/>
                </a:lnTo>
                <a:close/>
              </a:path>
              <a:path w="45827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4582795" h="544195">
                <a:moveTo>
                  <a:pt x="4576572" y="10668"/>
                </a:moveTo>
                <a:lnTo>
                  <a:pt x="4572000" y="4572"/>
                </a:lnTo>
                <a:lnTo>
                  <a:pt x="4572000" y="10668"/>
                </a:lnTo>
                <a:lnTo>
                  <a:pt x="4576572" y="10668"/>
                </a:lnTo>
                <a:close/>
              </a:path>
              <a:path w="4582795" h="544195">
                <a:moveTo>
                  <a:pt x="4576572" y="533400"/>
                </a:moveTo>
                <a:lnTo>
                  <a:pt x="4576572" y="10668"/>
                </a:lnTo>
                <a:lnTo>
                  <a:pt x="4572000" y="10668"/>
                </a:lnTo>
                <a:lnTo>
                  <a:pt x="4572000" y="533400"/>
                </a:lnTo>
                <a:lnTo>
                  <a:pt x="4576572" y="533400"/>
                </a:lnTo>
                <a:close/>
              </a:path>
              <a:path w="4582795" h="544195">
                <a:moveTo>
                  <a:pt x="4576572" y="544068"/>
                </a:moveTo>
                <a:lnTo>
                  <a:pt x="4576572" y="533400"/>
                </a:lnTo>
                <a:lnTo>
                  <a:pt x="4572000" y="537972"/>
                </a:lnTo>
                <a:lnTo>
                  <a:pt x="4572000" y="544068"/>
                </a:lnTo>
                <a:lnTo>
                  <a:pt x="45765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02938" y="2844799"/>
            <a:ext cx="3550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Класична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Криптографија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5973" y="3339084"/>
            <a:ext cx="1988820" cy="547370"/>
          </a:xfrm>
          <a:custGeom>
            <a:avLst/>
            <a:gdLst/>
            <a:ahLst/>
            <a:cxnLst/>
            <a:rect l="l" t="t" r="r" b="b"/>
            <a:pathLst>
              <a:path w="1988820" h="547370">
                <a:moveTo>
                  <a:pt x="1988799" y="28956"/>
                </a:moveTo>
                <a:lnTo>
                  <a:pt x="1981179" y="0"/>
                </a:lnTo>
                <a:lnTo>
                  <a:pt x="0" y="547115"/>
                </a:lnTo>
                <a:lnTo>
                  <a:pt x="107625" y="547115"/>
                </a:lnTo>
                <a:lnTo>
                  <a:pt x="1988799" y="2895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7152" y="3339084"/>
            <a:ext cx="1953895" cy="547370"/>
          </a:xfrm>
          <a:custGeom>
            <a:avLst/>
            <a:gdLst/>
            <a:ahLst/>
            <a:cxnLst/>
            <a:rect l="l" t="t" r="r" b="b"/>
            <a:pathLst>
              <a:path w="1953895" h="547370">
                <a:moveTo>
                  <a:pt x="1953546" y="547115"/>
                </a:moveTo>
                <a:lnTo>
                  <a:pt x="7620" y="0"/>
                </a:lnTo>
                <a:lnTo>
                  <a:pt x="0" y="27432"/>
                </a:lnTo>
                <a:lnTo>
                  <a:pt x="1848359" y="547115"/>
                </a:lnTo>
                <a:lnTo>
                  <a:pt x="1953546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7428" y="3957828"/>
            <a:ext cx="4887595" cy="544195"/>
          </a:xfrm>
          <a:custGeom>
            <a:avLst/>
            <a:gdLst/>
            <a:ahLst/>
            <a:cxnLst/>
            <a:rect l="l" t="t" r="r" b="b"/>
            <a:pathLst>
              <a:path w="4887595" h="544195">
                <a:moveTo>
                  <a:pt x="4887468" y="544068"/>
                </a:moveTo>
                <a:lnTo>
                  <a:pt x="48874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876800" y="10668"/>
                </a:lnTo>
                <a:lnTo>
                  <a:pt x="4876800" y="4572"/>
                </a:lnTo>
                <a:lnTo>
                  <a:pt x="4881372" y="10668"/>
                </a:lnTo>
                <a:lnTo>
                  <a:pt x="4881372" y="544068"/>
                </a:lnTo>
                <a:lnTo>
                  <a:pt x="4887468" y="544068"/>
                </a:lnTo>
                <a:close/>
              </a:path>
              <a:path w="48875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8875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4887595" h="544195">
                <a:moveTo>
                  <a:pt x="48813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4876800" y="544068"/>
                </a:lnTo>
                <a:lnTo>
                  <a:pt x="4876800" y="537972"/>
                </a:lnTo>
                <a:lnTo>
                  <a:pt x="4881372" y="533400"/>
                </a:lnTo>
                <a:close/>
              </a:path>
              <a:path w="48875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4887595" h="544195">
                <a:moveTo>
                  <a:pt x="4881372" y="10668"/>
                </a:moveTo>
                <a:lnTo>
                  <a:pt x="4876800" y="4572"/>
                </a:lnTo>
                <a:lnTo>
                  <a:pt x="4876800" y="10668"/>
                </a:lnTo>
                <a:lnTo>
                  <a:pt x="4881372" y="10668"/>
                </a:lnTo>
                <a:close/>
              </a:path>
              <a:path w="4887595" h="544195">
                <a:moveTo>
                  <a:pt x="4881372" y="533400"/>
                </a:moveTo>
                <a:lnTo>
                  <a:pt x="4881372" y="10668"/>
                </a:lnTo>
                <a:lnTo>
                  <a:pt x="4876800" y="10668"/>
                </a:lnTo>
                <a:lnTo>
                  <a:pt x="4876800" y="533400"/>
                </a:lnTo>
                <a:lnTo>
                  <a:pt x="4881372" y="533400"/>
                </a:lnTo>
                <a:close/>
              </a:path>
              <a:path w="4887595" h="544195">
                <a:moveTo>
                  <a:pt x="4881372" y="544068"/>
                </a:moveTo>
                <a:lnTo>
                  <a:pt x="4881372" y="533400"/>
                </a:lnTo>
                <a:lnTo>
                  <a:pt x="4876800" y="537972"/>
                </a:lnTo>
                <a:lnTo>
                  <a:pt x="4876800" y="544068"/>
                </a:lnTo>
                <a:lnTo>
                  <a:pt x="48813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13407" y="3987798"/>
            <a:ext cx="3171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Шифре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транспозиције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2200" y="3962400"/>
            <a:ext cx="2819400" cy="533400"/>
          </a:xfrm>
          <a:custGeom>
            <a:avLst/>
            <a:gdLst/>
            <a:ahLst/>
            <a:cxnLst/>
            <a:rect l="l" t="t" r="r" b="b"/>
            <a:pathLst>
              <a:path w="2819400" h="533400">
                <a:moveTo>
                  <a:pt x="0" y="0"/>
                </a:moveTo>
                <a:lnTo>
                  <a:pt x="0" y="533400"/>
                </a:lnTo>
                <a:lnTo>
                  <a:pt x="2819400" y="533400"/>
                </a:lnTo>
                <a:lnTo>
                  <a:pt x="281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7628" y="3957828"/>
            <a:ext cx="2830195" cy="544195"/>
          </a:xfrm>
          <a:custGeom>
            <a:avLst/>
            <a:gdLst/>
            <a:ahLst/>
            <a:cxnLst/>
            <a:rect l="l" t="t" r="r" b="b"/>
            <a:pathLst>
              <a:path w="2830195" h="544195">
                <a:moveTo>
                  <a:pt x="2830068" y="544068"/>
                </a:moveTo>
                <a:lnTo>
                  <a:pt x="28300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2819400" y="10668"/>
                </a:lnTo>
                <a:lnTo>
                  <a:pt x="2819400" y="4572"/>
                </a:lnTo>
                <a:lnTo>
                  <a:pt x="2823972" y="10668"/>
                </a:lnTo>
                <a:lnTo>
                  <a:pt x="2823972" y="544068"/>
                </a:lnTo>
                <a:lnTo>
                  <a:pt x="2830068" y="544068"/>
                </a:lnTo>
                <a:close/>
              </a:path>
              <a:path w="28301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28301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2830195" h="544195">
                <a:moveTo>
                  <a:pt x="28239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2819400" y="544068"/>
                </a:lnTo>
                <a:lnTo>
                  <a:pt x="2819400" y="537972"/>
                </a:lnTo>
                <a:lnTo>
                  <a:pt x="2823972" y="533400"/>
                </a:lnTo>
                <a:close/>
              </a:path>
              <a:path w="28301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2830195" h="544195">
                <a:moveTo>
                  <a:pt x="2823972" y="10668"/>
                </a:moveTo>
                <a:lnTo>
                  <a:pt x="2819400" y="4572"/>
                </a:lnTo>
                <a:lnTo>
                  <a:pt x="2819400" y="10668"/>
                </a:lnTo>
                <a:lnTo>
                  <a:pt x="2823972" y="10668"/>
                </a:lnTo>
                <a:close/>
              </a:path>
              <a:path w="2830195" h="544195">
                <a:moveTo>
                  <a:pt x="2823972" y="533400"/>
                </a:moveTo>
                <a:lnTo>
                  <a:pt x="2823972" y="10668"/>
                </a:lnTo>
                <a:lnTo>
                  <a:pt x="2819400" y="10668"/>
                </a:lnTo>
                <a:lnTo>
                  <a:pt x="2819400" y="533400"/>
                </a:lnTo>
                <a:lnTo>
                  <a:pt x="2823972" y="533400"/>
                </a:lnTo>
                <a:close/>
              </a:path>
              <a:path w="2830195" h="544195">
                <a:moveTo>
                  <a:pt x="2823972" y="544068"/>
                </a:moveTo>
                <a:lnTo>
                  <a:pt x="2823972" y="533400"/>
                </a:lnTo>
                <a:lnTo>
                  <a:pt x="2819400" y="537972"/>
                </a:lnTo>
                <a:lnTo>
                  <a:pt x="2819400" y="544068"/>
                </a:lnTo>
                <a:lnTo>
                  <a:pt x="28239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72200" y="3987798"/>
            <a:ext cx="281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Шифре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замене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00400" y="3886199"/>
            <a:ext cx="333375" cy="96520"/>
          </a:xfrm>
          <a:custGeom>
            <a:avLst/>
            <a:gdLst/>
            <a:ahLst/>
            <a:cxnLst/>
            <a:rect l="l" t="t" r="r" b="b"/>
            <a:pathLst>
              <a:path w="333375" h="96520">
                <a:moveTo>
                  <a:pt x="79318" y="40389"/>
                </a:moveTo>
                <a:lnTo>
                  <a:pt x="71628" y="12192"/>
                </a:lnTo>
                <a:lnTo>
                  <a:pt x="0" y="76200"/>
                </a:lnTo>
                <a:lnTo>
                  <a:pt x="65532" y="89940"/>
                </a:lnTo>
                <a:lnTo>
                  <a:pt x="65532" y="44196"/>
                </a:lnTo>
                <a:lnTo>
                  <a:pt x="79318" y="40389"/>
                </a:lnTo>
                <a:close/>
              </a:path>
              <a:path w="333375" h="96520">
                <a:moveTo>
                  <a:pt x="86811" y="67865"/>
                </a:moveTo>
                <a:lnTo>
                  <a:pt x="79318" y="40389"/>
                </a:lnTo>
                <a:lnTo>
                  <a:pt x="65532" y="44196"/>
                </a:lnTo>
                <a:lnTo>
                  <a:pt x="73152" y="71628"/>
                </a:lnTo>
                <a:lnTo>
                  <a:pt x="86811" y="67865"/>
                </a:lnTo>
                <a:close/>
              </a:path>
              <a:path w="333375" h="96520">
                <a:moveTo>
                  <a:pt x="94488" y="96012"/>
                </a:moveTo>
                <a:lnTo>
                  <a:pt x="86811" y="67865"/>
                </a:lnTo>
                <a:lnTo>
                  <a:pt x="73152" y="71628"/>
                </a:lnTo>
                <a:lnTo>
                  <a:pt x="65532" y="44196"/>
                </a:lnTo>
                <a:lnTo>
                  <a:pt x="65532" y="89940"/>
                </a:lnTo>
                <a:lnTo>
                  <a:pt x="94488" y="96012"/>
                </a:lnTo>
                <a:close/>
              </a:path>
              <a:path w="333375" h="96520">
                <a:moveTo>
                  <a:pt x="333198" y="0"/>
                </a:moveTo>
                <a:lnTo>
                  <a:pt x="225572" y="0"/>
                </a:lnTo>
                <a:lnTo>
                  <a:pt x="79318" y="40389"/>
                </a:lnTo>
                <a:lnTo>
                  <a:pt x="86811" y="67865"/>
                </a:lnTo>
                <a:lnTo>
                  <a:pt x="333198" y="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55511" y="3886199"/>
            <a:ext cx="326390" cy="94615"/>
          </a:xfrm>
          <a:custGeom>
            <a:avLst/>
            <a:gdLst/>
            <a:ahLst/>
            <a:cxnLst/>
            <a:rect l="l" t="t" r="r" b="b"/>
            <a:pathLst>
              <a:path w="326390" h="94614">
                <a:moveTo>
                  <a:pt x="248480" y="40288"/>
                </a:moveTo>
                <a:lnTo>
                  <a:pt x="105187" y="0"/>
                </a:lnTo>
                <a:lnTo>
                  <a:pt x="0" y="0"/>
                </a:lnTo>
                <a:lnTo>
                  <a:pt x="240860" y="67720"/>
                </a:lnTo>
                <a:lnTo>
                  <a:pt x="248480" y="40288"/>
                </a:lnTo>
                <a:close/>
              </a:path>
              <a:path w="326390" h="94614">
                <a:moveTo>
                  <a:pt x="262380" y="88792"/>
                </a:moveTo>
                <a:lnTo>
                  <a:pt x="262380" y="44196"/>
                </a:lnTo>
                <a:lnTo>
                  <a:pt x="254760" y="71628"/>
                </a:lnTo>
                <a:lnTo>
                  <a:pt x="240860" y="67720"/>
                </a:lnTo>
                <a:lnTo>
                  <a:pt x="233424" y="94488"/>
                </a:lnTo>
                <a:lnTo>
                  <a:pt x="262380" y="88792"/>
                </a:lnTo>
                <a:close/>
              </a:path>
              <a:path w="326390" h="94614">
                <a:moveTo>
                  <a:pt x="262380" y="44196"/>
                </a:moveTo>
                <a:lnTo>
                  <a:pt x="248480" y="40288"/>
                </a:lnTo>
                <a:lnTo>
                  <a:pt x="240860" y="67720"/>
                </a:lnTo>
                <a:lnTo>
                  <a:pt x="254760" y="71628"/>
                </a:lnTo>
                <a:lnTo>
                  <a:pt x="262380" y="44196"/>
                </a:lnTo>
                <a:close/>
              </a:path>
              <a:path w="326390" h="94614">
                <a:moveTo>
                  <a:pt x="326388" y="76200"/>
                </a:moveTo>
                <a:lnTo>
                  <a:pt x="256284" y="12192"/>
                </a:lnTo>
                <a:lnTo>
                  <a:pt x="248480" y="40288"/>
                </a:lnTo>
                <a:lnTo>
                  <a:pt x="262380" y="44196"/>
                </a:lnTo>
                <a:lnTo>
                  <a:pt x="262380" y="88792"/>
                </a:lnTo>
                <a:lnTo>
                  <a:pt x="326388" y="762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22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9063" y="1108963"/>
            <a:ext cx="6390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Шифре замене</a:t>
            </a:r>
            <a:r>
              <a:rPr spc="-100" dirty="0"/>
              <a:t> </a:t>
            </a:r>
            <a:r>
              <a:rPr spc="-5" dirty="0"/>
              <a:t>(супституције)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1928875"/>
            <a:ext cx="8137525" cy="3928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Код шифара замене, једно слово (симбол)  отвореног текста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замењује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неким другим  словом</a:t>
            </a: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(симболом)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тај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начин се добија шифрат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90" dirty="0">
                <a:solidFill>
                  <a:srgbClr val="7F0000"/>
                </a:solidFill>
                <a:latin typeface="Arial"/>
                <a:cs typeface="Arial"/>
              </a:rPr>
              <a:t>Кључ: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правило</a:t>
            </a:r>
            <a:r>
              <a:rPr sz="24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замене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Овај приступ одговара Шеноновом</a:t>
            </a:r>
            <a:r>
              <a:rPr sz="2800" spc="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принципу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800" spc="125" dirty="0">
                <a:solidFill>
                  <a:srgbClr val="0065FF"/>
                </a:solidFill>
                <a:latin typeface="Arial"/>
                <a:cs typeface="Arial"/>
              </a:rPr>
              <a:t>конфузије</a:t>
            </a:r>
            <a:endParaRPr sz="2800">
              <a:latin typeface="Arial"/>
              <a:cs typeface="Arial"/>
            </a:endParaRPr>
          </a:p>
          <a:p>
            <a:pPr marL="756285" marR="7810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Ова идеја се користи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код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савремених шифарских  система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23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9063" y="1108963"/>
            <a:ext cx="6390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Шифре замене</a:t>
            </a:r>
            <a:r>
              <a:rPr spc="-100" dirty="0"/>
              <a:t> </a:t>
            </a:r>
            <a:r>
              <a:rPr spc="-5" dirty="0"/>
              <a:t>(супституције)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1857247"/>
            <a:ext cx="8277859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637655" indent="-342900">
              <a:lnSpc>
                <a:spcPct val="120000"/>
              </a:lnSpc>
              <a:spcBef>
                <a:spcPts val="100"/>
              </a:spcBef>
              <a:buChar char="•"/>
              <a:tabLst>
                <a:tab pos="354965" algn="l"/>
                <a:tab pos="356235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C =</a:t>
            </a:r>
            <a:r>
              <a:rPr sz="2400" spc="-1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(p) 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C</a:t>
            </a:r>
            <a:r>
              <a:rPr sz="2400" spc="-15" baseline="-20833" dirty="0">
                <a:solidFill>
                  <a:srgbClr val="7F0000"/>
                </a:solidFill>
                <a:latin typeface="Arial"/>
                <a:cs typeface="Arial"/>
              </a:rPr>
              <a:t>i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=</a:t>
            </a:r>
            <a:r>
              <a:rPr sz="2400" spc="-27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K[p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]</a:t>
            </a:r>
            <a:endParaRPr sz="2400">
              <a:latin typeface="Arial"/>
              <a:cs typeface="Arial"/>
            </a:endParaRPr>
          </a:p>
          <a:p>
            <a:pPr marL="354965" marR="2811145" indent="-354965">
              <a:lnSpc>
                <a:spcPct val="12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алфaбeтско прeсликaвaњe: 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7F0000"/>
                </a:solidFill>
                <a:latin typeface="Symbol"/>
                <a:cs typeface="Symbol"/>
              </a:rPr>
              <a:t>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J, b </a:t>
            </a:r>
            <a:r>
              <a:rPr sz="2400" dirty="0">
                <a:solidFill>
                  <a:srgbClr val="7F0000"/>
                </a:solidFill>
                <a:latin typeface="Symbol"/>
                <a:cs typeface="Symbol"/>
              </a:rPr>
              <a:t></a:t>
            </a:r>
            <a:r>
              <a:rPr sz="240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L,</a:t>
            </a:r>
            <a:r>
              <a:rPr sz="2400" spc="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  <a:p>
            <a:pPr marL="355600" marR="19939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Претпоставимo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дa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нaпaдaч пoзнaјe aлгoритaм, али не  зна кључ.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Колико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кључева мора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испроба?</a:t>
            </a:r>
            <a:endParaRPr sz="2400">
              <a:latin typeface="Arial"/>
              <a:cs typeface="Arial"/>
            </a:endParaRPr>
          </a:p>
          <a:p>
            <a:pPr marL="3669665">
              <a:lnSpc>
                <a:spcPct val="100000"/>
              </a:lnSpc>
              <a:spcBef>
                <a:spcPts val="825"/>
              </a:spcBef>
            </a:pPr>
            <a:r>
              <a:rPr sz="3600" dirty="0">
                <a:solidFill>
                  <a:srgbClr val="7F0000"/>
                </a:solidFill>
                <a:latin typeface="Arial"/>
                <a:cs typeface="Arial"/>
              </a:rPr>
              <a:t>26!</a:t>
            </a:r>
            <a:endParaRPr sz="3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Ако свакa oсoбa нa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Земљи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трoши јeдну секунду зa  тестирање једног кључа, ово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захтевало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5 милијарди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година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24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dirty="0"/>
              <a:t>Шифре замене:</a:t>
            </a:r>
            <a:r>
              <a:rPr spc="-140" dirty="0"/>
              <a:t> </a:t>
            </a:r>
            <a:r>
              <a:rPr spc="-5" dirty="0"/>
              <a:t>подела</a:t>
            </a:r>
          </a:p>
        </p:txBody>
      </p:sp>
      <p:sp>
        <p:nvSpPr>
          <p:cNvPr id="4" name="object 4"/>
          <p:cNvSpPr/>
          <p:nvPr/>
        </p:nvSpPr>
        <p:spPr>
          <a:xfrm>
            <a:off x="833627" y="3043428"/>
            <a:ext cx="4201795" cy="620395"/>
          </a:xfrm>
          <a:custGeom>
            <a:avLst/>
            <a:gdLst/>
            <a:ahLst/>
            <a:cxnLst/>
            <a:rect l="l" t="t" r="r" b="b"/>
            <a:pathLst>
              <a:path w="4201795" h="620395">
                <a:moveTo>
                  <a:pt x="4201668" y="620268"/>
                </a:moveTo>
                <a:lnTo>
                  <a:pt x="4201668" y="0"/>
                </a:lnTo>
                <a:lnTo>
                  <a:pt x="0" y="0"/>
                </a:lnTo>
                <a:lnTo>
                  <a:pt x="0" y="620268"/>
                </a:lnTo>
                <a:lnTo>
                  <a:pt x="4572" y="620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191000" y="10668"/>
                </a:lnTo>
                <a:lnTo>
                  <a:pt x="4191000" y="4572"/>
                </a:lnTo>
                <a:lnTo>
                  <a:pt x="4195572" y="10668"/>
                </a:lnTo>
                <a:lnTo>
                  <a:pt x="4195572" y="620268"/>
                </a:lnTo>
                <a:lnTo>
                  <a:pt x="4201668" y="620268"/>
                </a:lnTo>
                <a:close/>
              </a:path>
              <a:path w="4201795" h="6203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201795" h="620395">
                <a:moveTo>
                  <a:pt x="10668" y="609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09600"/>
                </a:lnTo>
                <a:lnTo>
                  <a:pt x="10668" y="609600"/>
                </a:lnTo>
                <a:close/>
              </a:path>
              <a:path w="4201795" h="620395">
                <a:moveTo>
                  <a:pt x="4195572" y="609600"/>
                </a:moveTo>
                <a:lnTo>
                  <a:pt x="4572" y="609600"/>
                </a:lnTo>
                <a:lnTo>
                  <a:pt x="10668" y="614172"/>
                </a:lnTo>
                <a:lnTo>
                  <a:pt x="10668" y="620268"/>
                </a:lnTo>
                <a:lnTo>
                  <a:pt x="4191000" y="620268"/>
                </a:lnTo>
                <a:lnTo>
                  <a:pt x="4191000" y="614172"/>
                </a:lnTo>
                <a:lnTo>
                  <a:pt x="4195572" y="609600"/>
                </a:lnTo>
                <a:close/>
              </a:path>
              <a:path w="4201795" h="620395">
                <a:moveTo>
                  <a:pt x="10668" y="620268"/>
                </a:moveTo>
                <a:lnTo>
                  <a:pt x="10668" y="614172"/>
                </a:lnTo>
                <a:lnTo>
                  <a:pt x="4572" y="609600"/>
                </a:lnTo>
                <a:lnTo>
                  <a:pt x="4572" y="620268"/>
                </a:lnTo>
                <a:lnTo>
                  <a:pt x="10668" y="620268"/>
                </a:lnTo>
                <a:close/>
              </a:path>
              <a:path w="4201795" h="620395">
                <a:moveTo>
                  <a:pt x="4195572" y="10668"/>
                </a:moveTo>
                <a:lnTo>
                  <a:pt x="4191000" y="4572"/>
                </a:lnTo>
                <a:lnTo>
                  <a:pt x="4191000" y="10668"/>
                </a:lnTo>
                <a:lnTo>
                  <a:pt x="4195572" y="10668"/>
                </a:lnTo>
                <a:close/>
              </a:path>
              <a:path w="4201795" h="620395">
                <a:moveTo>
                  <a:pt x="4195572" y="609600"/>
                </a:moveTo>
                <a:lnTo>
                  <a:pt x="4195572" y="10668"/>
                </a:lnTo>
                <a:lnTo>
                  <a:pt x="4191000" y="10668"/>
                </a:lnTo>
                <a:lnTo>
                  <a:pt x="4191000" y="609600"/>
                </a:lnTo>
                <a:lnTo>
                  <a:pt x="4195572" y="609600"/>
                </a:lnTo>
                <a:close/>
              </a:path>
              <a:path w="4201795" h="620395">
                <a:moveTo>
                  <a:pt x="4195572" y="620268"/>
                </a:moveTo>
                <a:lnTo>
                  <a:pt x="4195572" y="609600"/>
                </a:lnTo>
                <a:lnTo>
                  <a:pt x="4191000" y="614172"/>
                </a:lnTo>
                <a:lnTo>
                  <a:pt x="4191000" y="620268"/>
                </a:lnTo>
                <a:lnTo>
                  <a:pt x="4195572" y="6202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3827" y="2129027"/>
            <a:ext cx="4811395" cy="544195"/>
          </a:xfrm>
          <a:custGeom>
            <a:avLst/>
            <a:gdLst/>
            <a:ahLst/>
            <a:cxnLst/>
            <a:rect l="l" t="t" r="r" b="b"/>
            <a:pathLst>
              <a:path w="4811395" h="544194">
                <a:moveTo>
                  <a:pt x="4811268" y="544068"/>
                </a:moveTo>
                <a:lnTo>
                  <a:pt x="48112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800600" y="10668"/>
                </a:lnTo>
                <a:lnTo>
                  <a:pt x="4800600" y="4572"/>
                </a:lnTo>
                <a:lnTo>
                  <a:pt x="4805172" y="10668"/>
                </a:lnTo>
                <a:lnTo>
                  <a:pt x="4805172" y="544068"/>
                </a:lnTo>
                <a:lnTo>
                  <a:pt x="4811268" y="544068"/>
                </a:lnTo>
                <a:close/>
              </a:path>
              <a:path w="4811395" h="544194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811395" h="544194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4811395" h="544194">
                <a:moveTo>
                  <a:pt x="48051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4800600" y="544068"/>
                </a:lnTo>
                <a:lnTo>
                  <a:pt x="4800600" y="537972"/>
                </a:lnTo>
                <a:lnTo>
                  <a:pt x="4805172" y="533400"/>
                </a:lnTo>
                <a:close/>
              </a:path>
              <a:path w="4811395" h="544194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4811395" h="544194">
                <a:moveTo>
                  <a:pt x="4805172" y="10668"/>
                </a:moveTo>
                <a:lnTo>
                  <a:pt x="4800600" y="4572"/>
                </a:lnTo>
                <a:lnTo>
                  <a:pt x="4800600" y="10668"/>
                </a:lnTo>
                <a:lnTo>
                  <a:pt x="4805172" y="10668"/>
                </a:lnTo>
                <a:close/>
              </a:path>
              <a:path w="4811395" h="544194">
                <a:moveTo>
                  <a:pt x="4805172" y="533400"/>
                </a:moveTo>
                <a:lnTo>
                  <a:pt x="4805172" y="10668"/>
                </a:lnTo>
                <a:lnTo>
                  <a:pt x="4800600" y="10668"/>
                </a:lnTo>
                <a:lnTo>
                  <a:pt x="4800600" y="533400"/>
                </a:lnTo>
                <a:lnTo>
                  <a:pt x="4805172" y="533400"/>
                </a:lnTo>
                <a:close/>
              </a:path>
              <a:path w="4811395" h="544194">
                <a:moveTo>
                  <a:pt x="4805172" y="544068"/>
                </a:moveTo>
                <a:lnTo>
                  <a:pt x="4805172" y="533400"/>
                </a:lnTo>
                <a:lnTo>
                  <a:pt x="4800600" y="537972"/>
                </a:lnTo>
                <a:lnTo>
                  <a:pt x="4800600" y="544068"/>
                </a:lnTo>
                <a:lnTo>
                  <a:pt x="48051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5628" y="3043428"/>
            <a:ext cx="2830195" cy="620395"/>
          </a:xfrm>
          <a:custGeom>
            <a:avLst/>
            <a:gdLst/>
            <a:ahLst/>
            <a:cxnLst/>
            <a:rect l="l" t="t" r="r" b="b"/>
            <a:pathLst>
              <a:path w="2830195" h="620395">
                <a:moveTo>
                  <a:pt x="2830068" y="620268"/>
                </a:moveTo>
                <a:lnTo>
                  <a:pt x="2830068" y="0"/>
                </a:lnTo>
                <a:lnTo>
                  <a:pt x="0" y="0"/>
                </a:lnTo>
                <a:lnTo>
                  <a:pt x="0" y="620268"/>
                </a:lnTo>
                <a:lnTo>
                  <a:pt x="4572" y="620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2819400" y="10668"/>
                </a:lnTo>
                <a:lnTo>
                  <a:pt x="2819400" y="4572"/>
                </a:lnTo>
                <a:lnTo>
                  <a:pt x="2823972" y="10668"/>
                </a:lnTo>
                <a:lnTo>
                  <a:pt x="2823972" y="620268"/>
                </a:lnTo>
                <a:lnTo>
                  <a:pt x="2830068" y="620268"/>
                </a:lnTo>
                <a:close/>
              </a:path>
              <a:path w="2830195" h="6203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2830195" h="620395">
                <a:moveTo>
                  <a:pt x="10668" y="609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09600"/>
                </a:lnTo>
                <a:lnTo>
                  <a:pt x="10668" y="609600"/>
                </a:lnTo>
                <a:close/>
              </a:path>
              <a:path w="2830195" h="620395">
                <a:moveTo>
                  <a:pt x="2823972" y="609600"/>
                </a:moveTo>
                <a:lnTo>
                  <a:pt x="4572" y="609600"/>
                </a:lnTo>
                <a:lnTo>
                  <a:pt x="10668" y="614172"/>
                </a:lnTo>
                <a:lnTo>
                  <a:pt x="10668" y="620268"/>
                </a:lnTo>
                <a:lnTo>
                  <a:pt x="2819400" y="620268"/>
                </a:lnTo>
                <a:lnTo>
                  <a:pt x="2819400" y="614172"/>
                </a:lnTo>
                <a:lnTo>
                  <a:pt x="2823972" y="609600"/>
                </a:lnTo>
                <a:close/>
              </a:path>
              <a:path w="2830195" h="620395">
                <a:moveTo>
                  <a:pt x="10668" y="620268"/>
                </a:moveTo>
                <a:lnTo>
                  <a:pt x="10668" y="614172"/>
                </a:lnTo>
                <a:lnTo>
                  <a:pt x="4572" y="609600"/>
                </a:lnTo>
                <a:lnTo>
                  <a:pt x="4572" y="620268"/>
                </a:lnTo>
                <a:lnTo>
                  <a:pt x="10668" y="620268"/>
                </a:lnTo>
                <a:close/>
              </a:path>
              <a:path w="2830195" h="620395">
                <a:moveTo>
                  <a:pt x="2823972" y="10668"/>
                </a:moveTo>
                <a:lnTo>
                  <a:pt x="2819400" y="4572"/>
                </a:lnTo>
                <a:lnTo>
                  <a:pt x="2819400" y="10668"/>
                </a:lnTo>
                <a:lnTo>
                  <a:pt x="2823972" y="10668"/>
                </a:lnTo>
                <a:close/>
              </a:path>
              <a:path w="2830195" h="620395">
                <a:moveTo>
                  <a:pt x="2823972" y="609600"/>
                </a:moveTo>
                <a:lnTo>
                  <a:pt x="2823972" y="10668"/>
                </a:lnTo>
                <a:lnTo>
                  <a:pt x="2819400" y="10668"/>
                </a:lnTo>
                <a:lnTo>
                  <a:pt x="2819400" y="609600"/>
                </a:lnTo>
                <a:lnTo>
                  <a:pt x="2823972" y="609600"/>
                </a:lnTo>
                <a:close/>
              </a:path>
              <a:path w="2830195" h="620395">
                <a:moveTo>
                  <a:pt x="2823972" y="620268"/>
                </a:moveTo>
                <a:lnTo>
                  <a:pt x="2823972" y="609600"/>
                </a:lnTo>
                <a:lnTo>
                  <a:pt x="2819400" y="614172"/>
                </a:lnTo>
                <a:lnTo>
                  <a:pt x="2819400" y="620268"/>
                </a:lnTo>
                <a:lnTo>
                  <a:pt x="2823972" y="6202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3700" y="2653284"/>
            <a:ext cx="1908175" cy="421005"/>
          </a:xfrm>
          <a:custGeom>
            <a:avLst/>
            <a:gdLst/>
            <a:ahLst/>
            <a:cxnLst/>
            <a:rect l="l" t="t" r="r" b="b"/>
            <a:pathLst>
              <a:path w="1908175" h="421005">
                <a:moveTo>
                  <a:pt x="81768" y="364644"/>
                </a:moveTo>
                <a:lnTo>
                  <a:pt x="76200" y="336804"/>
                </a:lnTo>
                <a:lnTo>
                  <a:pt x="0" y="394716"/>
                </a:lnTo>
                <a:lnTo>
                  <a:pt x="68580" y="413828"/>
                </a:lnTo>
                <a:lnTo>
                  <a:pt x="68580" y="367284"/>
                </a:lnTo>
                <a:lnTo>
                  <a:pt x="81768" y="364644"/>
                </a:lnTo>
                <a:close/>
              </a:path>
              <a:path w="1908175" h="421005">
                <a:moveTo>
                  <a:pt x="87221" y="391911"/>
                </a:moveTo>
                <a:lnTo>
                  <a:pt x="81768" y="364644"/>
                </a:lnTo>
                <a:lnTo>
                  <a:pt x="68580" y="367284"/>
                </a:lnTo>
                <a:lnTo>
                  <a:pt x="73152" y="394716"/>
                </a:lnTo>
                <a:lnTo>
                  <a:pt x="87221" y="391911"/>
                </a:lnTo>
                <a:close/>
              </a:path>
              <a:path w="1908175" h="421005">
                <a:moveTo>
                  <a:pt x="92964" y="420624"/>
                </a:moveTo>
                <a:lnTo>
                  <a:pt x="87221" y="391911"/>
                </a:lnTo>
                <a:lnTo>
                  <a:pt x="73152" y="394716"/>
                </a:lnTo>
                <a:lnTo>
                  <a:pt x="68580" y="367284"/>
                </a:lnTo>
                <a:lnTo>
                  <a:pt x="68580" y="413828"/>
                </a:lnTo>
                <a:lnTo>
                  <a:pt x="92964" y="420624"/>
                </a:lnTo>
                <a:close/>
              </a:path>
              <a:path w="1908175" h="421005">
                <a:moveTo>
                  <a:pt x="1908048" y="28956"/>
                </a:moveTo>
                <a:lnTo>
                  <a:pt x="1903476" y="0"/>
                </a:lnTo>
                <a:lnTo>
                  <a:pt x="81768" y="364644"/>
                </a:lnTo>
                <a:lnTo>
                  <a:pt x="87221" y="391911"/>
                </a:lnTo>
                <a:lnTo>
                  <a:pt x="1908048" y="2895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7176" y="2653284"/>
            <a:ext cx="1983105" cy="421005"/>
          </a:xfrm>
          <a:custGeom>
            <a:avLst/>
            <a:gdLst/>
            <a:ahLst/>
            <a:cxnLst/>
            <a:rect l="l" t="t" r="r" b="b"/>
            <a:pathLst>
              <a:path w="1983104" h="421005">
                <a:moveTo>
                  <a:pt x="1902459" y="364745"/>
                </a:moveTo>
                <a:lnTo>
                  <a:pt x="4572" y="0"/>
                </a:lnTo>
                <a:lnTo>
                  <a:pt x="0" y="28956"/>
                </a:lnTo>
                <a:lnTo>
                  <a:pt x="1896713" y="393475"/>
                </a:lnTo>
                <a:lnTo>
                  <a:pt x="1902459" y="364745"/>
                </a:lnTo>
                <a:close/>
              </a:path>
              <a:path w="1983104" h="421005">
                <a:moveTo>
                  <a:pt x="1915668" y="413715"/>
                </a:moveTo>
                <a:lnTo>
                  <a:pt x="1915668" y="367284"/>
                </a:lnTo>
                <a:lnTo>
                  <a:pt x="1911096" y="396240"/>
                </a:lnTo>
                <a:lnTo>
                  <a:pt x="1896713" y="393475"/>
                </a:lnTo>
                <a:lnTo>
                  <a:pt x="1891284" y="420624"/>
                </a:lnTo>
                <a:lnTo>
                  <a:pt x="1915668" y="413715"/>
                </a:lnTo>
                <a:close/>
              </a:path>
              <a:path w="1983104" h="421005">
                <a:moveTo>
                  <a:pt x="1915668" y="367284"/>
                </a:moveTo>
                <a:lnTo>
                  <a:pt x="1902459" y="364745"/>
                </a:lnTo>
                <a:lnTo>
                  <a:pt x="1896713" y="393475"/>
                </a:lnTo>
                <a:lnTo>
                  <a:pt x="1911096" y="396240"/>
                </a:lnTo>
                <a:lnTo>
                  <a:pt x="1915668" y="367284"/>
                </a:lnTo>
                <a:close/>
              </a:path>
              <a:path w="1983104" h="421005">
                <a:moveTo>
                  <a:pt x="1982724" y="394716"/>
                </a:moveTo>
                <a:lnTo>
                  <a:pt x="1908048" y="336804"/>
                </a:lnTo>
                <a:lnTo>
                  <a:pt x="1902459" y="364745"/>
                </a:lnTo>
                <a:lnTo>
                  <a:pt x="1915668" y="367284"/>
                </a:lnTo>
                <a:lnTo>
                  <a:pt x="1915668" y="413715"/>
                </a:lnTo>
                <a:lnTo>
                  <a:pt x="1982724" y="39471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9600" y="3339084"/>
            <a:ext cx="486409" cy="547370"/>
          </a:xfrm>
          <a:custGeom>
            <a:avLst/>
            <a:gdLst/>
            <a:ahLst/>
            <a:cxnLst/>
            <a:rect l="l" t="t" r="r" b="b"/>
            <a:pathLst>
              <a:path w="486409" h="547370">
                <a:moveTo>
                  <a:pt x="486156" y="547115"/>
                </a:moveTo>
                <a:lnTo>
                  <a:pt x="486156" y="0"/>
                </a:lnTo>
                <a:lnTo>
                  <a:pt x="0" y="0"/>
                </a:lnTo>
                <a:lnTo>
                  <a:pt x="0" y="28956"/>
                </a:lnTo>
                <a:lnTo>
                  <a:pt x="457200" y="28956"/>
                </a:lnTo>
                <a:lnTo>
                  <a:pt x="457200" y="13716"/>
                </a:lnTo>
                <a:lnTo>
                  <a:pt x="472440" y="28956"/>
                </a:lnTo>
                <a:lnTo>
                  <a:pt x="472440" y="547115"/>
                </a:lnTo>
                <a:lnTo>
                  <a:pt x="486156" y="547115"/>
                </a:lnTo>
                <a:close/>
              </a:path>
              <a:path w="486409" h="547370">
                <a:moveTo>
                  <a:pt x="472440" y="28956"/>
                </a:moveTo>
                <a:lnTo>
                  <a:pt x="457200" y="13716"/>
                </a:lnTo>
                <a:lnTo>
                  <a:pt x="457200" y="28956"/>
                </a:lnTo>
                <a:lnTo>
                  <a:pt x="472440" y="28956"/>
                </a:lnTo>
                <a:close/>
              </a:path>
              <a:path w="486409" h="547370">
                <a:moveTo>
                  <a:pt x="472440" y="547115"/>
                </a:moveTo>
                <a:lnTo>
                  <a:pt x="472440" y="2895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0628" y="5786628"/>
            <a:ext cx="4658995" cy="544195"/>
          </a:xfrm>
          <a:custGeom>
            <a:avLst/>
            <a:gdLst/>
            <a:ahLst/>
            <a:cxnLst/>
            <a:rect l="l" t="t" r="r" b="b"/>
            <a:pathLst>
              <a:path w="4658995" h="544195">
                <a:moveTo>
                  <a:pt x="4658868" y="544068"/>
                </a:moveTo>
                <a:lnTo>
                  <a:pt x="46588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648200" y="10668"/>
                </a:lnTo>
                <a:lnTo>
                  <a:pt x="4648200" y="4572"/>
                </a:lnTo>
                <a:lnTo>
                  <a:pt x="4652772" y="10668"/>
                </a:lnTo>
                <a:lnTo>
                  <a:pt x="4652772" y="544068"/>
                </a:lnTo>
                <a:lnTo>
                  <a:pt x="4658868" y="544068"/>
                </a:lnTo>
                <a:close/>
              </a:path>
              <a:path w="46589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6589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4658995" h="544195">
                <a:moveTo>
                  <a:pt x="46527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4648200" y="544068"/>
                </a:lnTo>
                <a:lnTo>
                  <a:pt x="4648200" y="537972"/>
                </a:lnTo>
                <a:lnTo>
                  <a:pt x="4652772" y="533400"/>
                </a:lnTo>
                <a:close/>
              </a:path>
              <a:path w="46589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4658995" h="544195">
                <a:moveTo>
                  <a:pt x="4652772" y="10668"/>
                </a:moveTo>
                <a:lnTo>
                  <a:pt x="4648200" y="4572"/>
                </a:lnTo>
                <a:lnTo>
                  <a:pt x="4648200" y="10668"/>
                </a:lnTo>
                <a:lnTo>
                  <a:pt x="4652772" y="10668"/>
                </a:lnTo>
                <a:close/>
              </a:path>
              <a:path w="4658995" h="544195">
                <a:moveTo>
                  <a:pt x="4652772" y="533400"/>
                </a:moveTo>
                <a:lnTo>
                  <a:pt x="4652772" y="10668"/>
                </a:lnTo>
                <a:lnTo>
                  <a:pt x="4648200" y="10668"/>
                </a:lnTo>
                <a:lnTo>
                  <a:pt x="4648200" y="533400"/>
                </a:lnTo>
                <a:lnTo>
                  <a:pt x="4652772" y="533400"/>
                </a:lnTo>
                <a:close/>
              </a:path>
              <a:path w="4658995" h="544195">
                <a:moveTo>
                  <a:pt x="4652772" y="544068"/>
                </a:moveTo>
                <a:lnTo>
                  <a:pt x="4652772" y="533400"/>
                </a:lnTo>
                <a:lnTo>
                  <a:pt x="4648200" y="537972"/>
                </a:lnTo>
                <a:lnTo>
                  <a:pt x="4648200" y="544068"/>
                </a:lnTo>
                <a:lnTo>
                  <a:pt x="46527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0" y="4038600"/>
            <a:ext cx="7391400" cy="533400"/>
          </a:xfrm>
          <a:custGeom>
            <a:avLst/>
            <a:gdLst/>
            <a:ahLst/>
            <a:cxnLst/>
            <a:rect l="l" t="t" r="r" b="b"/>
            <a:pathLst>
              <a:path w="7391400" h="533400">
                <a:moveTo>
                  <a:pt x="0" y="0"/>
                </a:moveTo>
                <a:lnTo>
                  <a:pt x="0" y="533400"/>
                </a:lnTo>
                <a:lnTo>
                  <a:pt x="7391400" y="533400"/>
                </a:lnTo>
                <a:lnTo>
                  <a:pt x="739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7428" y="4034028"/>
            <a:ext cx="7402195" cy="544195"/>
          </a:xfrm>
          <a:custGeom>
            <a:avLst/>
            <a:gdLst/>
            <a:ahLst/>
            <a:cxnLst/>
            <a:rect l="l" t="t" r="r" b="b"/>
            <a:pathLst>
              <a:path w="7402195" h="544195">
                <a:moveTo>
                  <a:pt x="7402068" y="544068"/>
                </a:moveTo>
                <a:lnTo>
                  <a:pt x="74020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7391400" y="10668"/>
                </a:lnTo>
                <a:lnTo>
                  <a:pt x="7391400" y="4572"/>
                </a:lnTo>
                <a:lnTo>
                  <a:pt x="7395972" y="10668"/>
                </a:lnTo>
                <a:lnTo>
                  <a:pt x="7395972" y="544068"/>
                </a:lnTo>
                <a:lnTo>
                  <a:pt x="7402068" y="544068"/>
                </a:lnTo>
                <a:close/>
              </a:path>
              <a:path w="74021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74021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7402195" h="544195">
                <a:moveTo>
                  <a:pt x="73959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7391400" y="544068"/>
                </a:lnTo>
                <a:lnTo>
                  <a:pt x="7391400" y="537972"/>
                </a:lnTo>
                <a:lnTo>
                  <a:pt x="7395972" y="533400"/>
                </a:lnTo>
                <a:close/>
              </a:path>
              <a:path w="74021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7402195" h="544195">
                <a:moveTo>
                  <a:pt x="7395972" y="10668"/>
                </a:moveTo>
                <a:lnTo>
                  <a:pt x="7391400" y="4572"/>
                </a:lnTo>
                <a:lnTo>
                  <a:pt x="7391400" y="10668"/>
                </a:lnTo>
                <a:lnTo>
                  <a:pt x="7395972" y="10668"/>
                </a:lnTo>
                <a:close/>
              </a:path>
              <a:path w="7402195" h="544195">
                <a:moveTo>
                  <a:pt x="7395972" y="533400"/>
                </a:moveTo>
                <a:lnTo>
                  <a:pt x="7395972" y="10668"/>
                </a:lnTo>
                <a:lnTo>
                  <a:pt x="7391400" y="10668"/>
                </a:lnTo>
                <a:lnTo>
                  <a:pt x="7391400" y="533400"/>
                </a:lnTo>
                <a:lnTo>
                  <a:pt x="7395972" y="533400"/>
                </a:lnTo>
                <a:close/>
              </a:path>
              <a:path w="7402195" h="544195">
                <a:moveTo>
                  <a:pt x="7395972" y="544068"/>
                </a:moveTo>
                <a:lnTo>
                  <a:pt x="7395972" y="533400"/>
                </a:lnTo>
                <a:lnTo>
                  <a:pt x="7391400" y="537972"/>
                </a:lnTo>
                <a:lnTo>
                  <a:pt x="7391400" y="544068"/>
                </a:lnTo>
                <a:lnTo>
                  <a:pt x="73959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0228" y="5253228"/>
            <a:ext cx="4049395" cy="467995"/>
          </a:xfrm>
          <a:custGeom>
            <a:avLst/>
            <a:gdLst/>
            <a:ahLst/>
            <a:cxnLst/>
            <a:rect l="l" t="t" r="r" b="b"/>
            <a:pathLst>
              <a:path w="4049395" h="467995">
                <a:moveTo>
                  <a:pt x="4049268" y="467868"/>
                </a:moveTo>
                <a:lnTo>
                  <a:pt x="4049268" y="0"/>
                </a:lnTo>
                <a:lnTo>
                  <a:pt x="0" y="0"/>
                </a:lnTo>
                <a:lnTo>
                  <a:pt x="0" y="467868"/>
                </a:lnTo>
                <a:lnTo>
                  <a:pt x="4572" y="4678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038600" y="10668"/>
                </a:lnTo>
                <a:lnTo>
                  <a:pt x="4038600" y="4572"/>
                </a:lnTo>
                <a:lnTo>
                  <a:pt x="4043172" y="10668"/>
                </a:lnTo>
                <a:lnTo>
                  <a:pt x="4043172" y="467868"/>
                </a:lnTo>
                <a:lnTo>
                  <a:pt x="4049268" y="467868"/>
                </a:lnTo>
                <a:close/>
              </a:path>
              <a:path w="4049395" h="4679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049395" h="467995">
                <a:moveTo>
                  <a:pt x="10668" y="4572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457200"/>
                </a:lnTo>
                <a:lnTo>
                  <a:pt x="10668" y="457200"/>
                </a:lnTo>
                <a:close/>
              </a:path>
              <a:path w="4049395" h="467995">
                <a:moveTo>
                  <a:pt x="4043172" y="457200"/>
                </a:moveTo>
                <a:lnTo>
                  <a:pt x="4572" y="457200"/>
                </a:lnTo>
                <a:lnTo>
                  <a:pt x="10668" y="461772"/>
                </a:lnTo>
                <a:lnTo>
                  <a:pt x="10668" y="467868"/>
                </a:lnTo>
                <a:lnTo>
                  <a:pt x="4038600" y="467868"/>
                </a:lnTo>
                <a:lnTo>
                  <a:pt x="4038600" y="461772"/>
                </a:lnTo>
                <a:lnTo>
                  <a:pt x="4043172" y="457200"/>
                </a:lnTo>
                <a:close/>
              </a:path>
              <a:path w="4049395" h="467995">
                <a:moveTo>
                  <a:pt x="10668" y="467868"/>
                </a:moveTo>
                <a:lnTo>
                  <a:pt x="10668" y="461772"/>
                </a:lnTo>
                <a:lnTo>
                  <a:pt x="4572" y="457200"/>
                </a:lnTo>
                <a:lnTo>
                  <a:pt x="4572" y="467868"/>
                </a:lnTo>
                <a:lnTo>
                  <a:pt x="10668" y="467868"/>
                </a:lnTo>
                <a:close/>
              </a:path>
              <a:path w="4049395" h="467995">
                <a:moveTo>
                  <a:pt x="4043172" y="10668"/>
                </a:moveTo>
                <a:lnTo>
                  <a:pt x="4038600" y="4572"/>
                </a:lnTo>
                <a:lnTo>
                  <a:pt x="4038600" y="10668"/>
                </a:lnTo>
                <a:lnTo>
                  <a:pt x="4043172" y="10668"/>
                </a:lnTo>
                <a:close/>
              </a:path>
              <a:path w="4049395" h="467995">
                <a:moveTo>
                  <a:pt x="4043172" y="457200"/>
                </a:moveTo>
                <a:lnTo>
                  <a:pt x="4043172" y="10668"/>
                </a:lnTo>
                <a:lnTo>
                  <a:pt x="4038600" y="10668"/>
                </a:lnTo>
                <a:lnTo>
                  <a:pt x="4038600" y="457200"/>
                </a:lnTo>
                <a:lnTo>
                  <a:pt x="4043172" y="457200"/>
                </a:lnTo>
                <a:close/>
              </a:path>
              <a:path w="4049395" h="467995">
                <a:moveTo>
                  <a:pt x="4043172" y="467868"/>
                </a:moveTo>
                <a:lnTo>
                  <a:pt x="4043172" y="457200"/>
                </a:lnTo>
                <a:lnTo>
                  <a:pt x="4038600" y="461772"/>
                </a:lnTo>
                <a:lnTo>
                  <a:pt x="4038600" y="467868"/>
                </a:lnTo>
                <a:lnTo>
                  <a:pt x="4043172" y="4678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9828" y="4643628"/>
            <a:ext cx="3439795" cy="544195"/>
          </a:xfrm>
          <a:custGeom>
            <a:avLst/>
            <a:gdLst/>
            <a:ahLst/>
            <a:cxnLst/>
            <a:rect l="l" t="t" r="r" b="b"/>
            <a:pathLst>
              <a:path w="3439795" h="544195">
                <a:moveTo>
                  <a:pt x="3439668" y="544068"/>
                </a:moveTo>
                <a:lnTo>
                  <a:pt x="34396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429000" y="10668"/>
                </a:lnTo>
                <a:lnTo>
                  <a:pt x="3429000" y="4572"/>
                </a:lnTo>
                <a:lnTo>
                  <a:pt x="3433572" y="10668"/>
                </a:lnTo>
                <a:lnTo>
                  <a:pt x="3433572" y="544068"/>
                </a:lnTo>
                <a:lnTo>
                  <a:pt x="3439668" y="544068"/>
                </a:lnTo>
                <a:close/>
              </a:path>
              <a:path w="34397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4397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3439795" h="544195">
                <a:moveTo>
                  <a:pt x="34335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3429000" y="544068"/>
                </a:lnTo>
                <a:lnTo>
                  <a:pt x="3429000" y="537972"/>
                </a:lnTo>
                <a:lnTo>
                  <a:pt x="3433572" y="533400"/>
                </a:lnTo>
                <a:close/>
              </a:path>
              <a:path w="34397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3439795" h="544195">
                <a:moveTo>
                  <a:pt x="3433572" y="10668"/>
                </a:moveTo>
                <a:lnTo>
                  <a:pt x="3429000" y="4572"/>
                </a:lnTo>
                <a:lnTo>
                  <a:pt x="3429000" y="10668"/>
                </a:lnTo>
                <a:lnTo>
                  <a:pt x="3433572" y="10668"/>
                </a:lnTo>
                <a:close/>
              </a:path>
              <a:path w="3439795" h="544195">
                <a:moveTo>
                  <a:pt x="3433572" y="533400"/>
                </a:moveTo>
                <a:lnTo>
                  <a:pt x="3433572" y="10668"/>
                </a:lnTo>
                <a:lnTo>
                  <a:pt x="3429000" y="10668"/>
                </a:lnTo>
                <a:lnTo>
                  <a:pt x="3429000" y="533400"/>
                </a:lnTo>
                <a:lnTo>
                  <a:pt x="3433572" y="533400"/>
                </a:lnTo>
                <a:close/>
              </a:path>
              <a:path w="3439795" h="544195">
                <a:moveTo>
                  <a:pt x="3433572" y="544068"/>
                </a:moveTo>
                <a:lnTo>
                  <a:pt x="3433572" y="533400"/>
                </a:lnTo>
                <a:lnTo>
                  <a:pt x="3429000" y="537972"/>
                </a:lnTo>
                <a:lnTo>
                  <a:pt x="3429000" y="544068"/>
                </a:lnTo>
                <a:lnTo>
                  <a:pt x="34335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2000" y="2158999"/>
            <a:ext cx="739140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426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Класична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криптографија</a:t>
            </a:r>
            <a:endParaRPr sz="2400">
              <a:latin typeface="Arial"/>
              <a:cs typeface="Arial"/>
            </a:endParaRPr>
          </a:p>
          <a:p>
            <a:pPr marL="746125" marR="252729" indent="-149860">
              <a:lnSpc>
                <a:spcPts val="7800"/>
              </a:lnSpc>
              <a:spcBef>
                <a:spcPts val="480"/>
              </a:spcBef>
              <a:tabLst>
                <a:tab pos="4982845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транспозиције	Шифре</a:t>
            </a:r>
            <a:r>
              <a:rPr sz="2400" spc="-9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  Шифре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просте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(моноалфабетске)</a:t>
            </a:r>
            <a:endParaRPr sz="2400">
              <a:latin typeface="Arial"/>
              <a:cs typeface="Arial"/>
            </a:endParaRPr>
          </a:p>
          <a:p>
            <a:pPr marL="4378325">
              <a:lnSpc>
                <a:spcPct val="100000"/>
              </a:lnSpc>
              <a:spcBef>
                <a:spcPts val="840"/>
              </a:spcBef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Хомофоне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endParaRPr sz="2400">
              <a:latin typeface="Arial"/>
              <a:cs typeface="Arial"/>
            </a:endParaRPr>
          </a:p>
          <a:p>
            <a:pPr marL="3298825" marR="543560" indent="603250">
              <a:lnSpc>
                <a:spcPct val="145800"/>
              </a:lnSpc>
              <a:spcBef>
                <a:spcPts val="6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Полиграмске</a:t>
            </a:r>
            <a:r>
              <a:rPr sz="2400" spc="-9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  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Полиалфабетске</a:t>
            </a:r>
            <a:r>
              <a:rPr sz="2400" spc="-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53400" y="3886199"/>
            <a:ext cx="548640" cy="463550"/>
          </a:xfrm>
          <a:custGeom>
            <a:avLst/>
            <a:gdLst/>
            <a:ahLst/>
            <a:cxnLst/>
            <a:rect l="l" t="t" r="r" b="b"/>
            <a:pathLst>
              <a:path w="548640" h="463550">
                <a:moveTo>
                  <a:pt x="143256" y="405384"/>
                </a:moveTo>
                <a:lnTo>
                  <a:pt x="143256" y="376428"/>
                </a:lnTo>
                <a:lnTo>
                  <a:pt x="0" y="419100"/>
                </a:lnTo>
                <a:lnTo>
                  <a:pt x="129540" y="459064"/>
                </a:lnTo>
                <a:lnTo>
                  <a:pt x="129540" y="405384"/>
                </a:lnTo>
                <a:lnTo>
                  <a:pt x="143256" y="405384"/>
                </a:lnTo>
                <a:close/>
              </a:path>
              <a:path w="548640" h="463550">
                <a:moveTo>
                  <a:pt x="533400" y="405384"/>
                </a:moveTo>
                <a:lnTo>
                  <a:pt x="129540" y="405384"/>
                </a:lnTo>
                <a:lnTo>
                  <a:pt x="129540" y="434340"/>
                </a:lnTo>
                <a:lnTo>
                  <a:pt x="519684" y="434340"/>
                </a:lnTo>
                <a:lnTo>
                  <a:pt x="519684" y="419100"/>
                </a:lnTo>
                <a:lnTo>
                  <a:pt x="533400" y="405384"/>
                </a:lnTo>
                <a:close/>
              </a:path>
              <a:path w="548640" h="463550">
                <a:moveTo>
                  <a:pt x="143256" y="463296"/>
                </a:moveTo>
                <a:lnTo>
                  <a:pt x="143256" y="434340"/>
                </a:lnTo>
                <a:lnTo>
                  <a:pt x="129540" y="434340"/>
                </a:lnTo>
                <a:lnTo>
                  <a:pt x="129540" y="459064"/>
                </a:lnTo>
                <a:lnTo>
                  <a:pt x="143256" y="463296"/>
                </a:lnTo>
                <a:close/>
              </a:path>
              <a:path w="548640" h="463550">
                <a:moveTo>
                  <a:pt x="548640" y="4343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405384"/>
                </a:lnTo>
                <a:lnTo>
                  <a:pt x="533400" y="405384"/>
                </a:lnTo>
                <a:lnTo>
                  <a:pt x="533400" y="434340"/>
                </a:lnTo>
                <a:lnTo>
                  <a:pt x="548640" y="434340"/>
                </a:lnTo>
                <a:close/>
              </a:path>
              <a:path w="548640" h="463550">
                <a:moveTo>
                  <a:pt x="533400" y="434340"/>
                </a:moveTo>
                <a:lnTo>
                  <a:pt x="533400" y="405384"/>
                </a:lnTo>
                <a:lnTo>
                  <a:pt x="519684" y="419100"/>
                </a:lnTo>
                <a:lnTo>
                  <a:pt x="519684" y="434340"/>
                </a:lnTo>
                <a:lnTo>
                  <a:pt x="533400" y="4343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400" y="3886199"/>
            <a:ext cx="548640" cy="1073150"/>
          </a:xfrm>
          <a:custGeom>
            <a:avLst/>
            <a:gdLst/>
            <a:ahLst/>
            <a:cxnLst/>
            <a:rect l="l" t="t" r="r" b="b"/>
            <a:pathLst>
              <a:path w="548640" h="1073150">
                <a:moveTo>
                  <a:pt x="143256" y="1014984"/>
                </a:moveTo>
                <a:lnTo>
                  <a:pt x="143256" y="986028"/>
                </a:lnTo>
                <a:lnTo>
                  <a:pt x="0" y="1028700"/>
                </a:lnTo>
                <a:lnTo>
                  <a:pt x="129540" y="1068664"/>
                </a:lnTo>
                <a:lnTo>
                  <a:pt x="129540" y="1014984"/>
                </a:lnTo>
                <a:lnTo>
                  <a:pt x="143256" y="1014984"/>
                </a:lnTo>
                <a:close/>
              </a:path>
              <a:path w="548640" h="1073150">
                <a:moveTo>
                  <a:pt x="533400" y="1014984"/>
                </a:moveTo>
                <a:lnTo>
                  <a:pt x="129540" y="1014984"/>
                </a:lnTo>
                <a:lnTo>
                  <a:pt x="129540" y="1043940"/>
                </a:lnTo>
                <a:lnTo>
                  <a:pt x="519684" y="1043940"/>
                </a:lnTo>
                <a:lnTo>
                  <a:pt x="519684" y="1028700"/>
                </a:lnTo>
                <a:lnTo>
                  <a:pt x="533400" y="1014984"/>
                </a:lnTo>
                <a:close/>
              </a:path>
              <a:path w="548640" h="1073150">
                <a:moveTo>
                  <a:pt x="143256" y="1072896"/>
                </a:moveTo>
                <a:lnTo>
                  <a:pt x="143256" y="1043940"/>
                </a:lnTo>
                <a:lnTo>
                  <a:pt x="129540" y="1043940"/>
                </a:lnTo>
                <a:lnTo>
                  <a:pt x="129540" y="1068664"/>
                </a:lnTo>
                <a:lnTo>
                  <a:pt x="143256" y="1072896"/>
                </a:lnTo>
                <a:close/>
              </a:path>
              <a:path w="548640" h="1073150">
                <a:moveTo>
                  <a:pt x="548640" y="10439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1014984"/>
                </a:lnTo>
                <a:lnTo>
                  <a:pt x="533400" y="1014984"/>
                </a:lnTo>
                <a:lnTo>
                  <a:pt x="533400" y="1043940"/>
                </a:lnTo>
                <a:lnTo>
                  <a:pt x="548640" y="1043940"/>
                </a:lnTo>
                <a:close/>
              </a:path>
              <a:path w="548640" h="1073150">
                <a:moveTo>
                  <a:pt x="533400" y="1043940"/>
                </a:moveTo>
                <a:lnTo>
                  <a:pt x="533400" y="1014984"/>
                </a:lnTo>
                <a:lnTo>
                  <a:pt x="519684" y="1028700"/>
                </a:lnTo>
                <a:lnTo>
                  <a:pt x="519684" y="1043940"/>
                </a:lnTo>
                <a:lnTo>
                  <a:pt x="533400" y="10439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3400" y="3886199"/>
            <a:ext cx="548640" cy="1644650"/>
          </a:xfrm>
          <a:custGeom>
            <a:avLst/>
            <a:gdLst/>
            <a:ahLst/>
            <a:cxnLst/>
            <a:rect l="l" t="t" r="r" b="b"/>
            <a:pathLst>
              <a:path w="548640" h="1644650">
                <a:moveTo>
                  <a:pt x="143256" y="1586484"/>
                </a:moveTo>
                <a:lnTo>
                  <a:pt x="143256" y="1557528"/>
                </a:lnTo>
                <a:lnTo>
                  <a:pt x="0" y="1600200"/>
                </a:lnTo>
                <a:lnTo>
                  <a:pt x="129540" y="1640164"/>
                </a:lnTo>
                <a:lnTo>
                  <a:pt x="129540" y="1586484"/>
                </a:lnTo>
                <a:lnTo>
                  <a:pt x="143256" y="1586484"/>
                </a:lnTo>
                <a:close/>
              </a:path>
              <a:path w="548640" h="1644650">
                <a:moveTo>
                  <a:pt x="533400" y="1586484"/>
                </a:moveTo>
                <a:lnTo>
                  <a:pt x="129540" y="1586484"/>
                </a:lnTo>
                <a:lnTo>
                  <a:pt x="129540" y="1615440"/>
                </a:lnTo>
                <a:lnTo>
                  <a:pt x="519684" y="1615440"/>
                </a:lnTo>
                <a:lnTo>
                  <a:pt x="519684" y="1600200"/>
                </a:lnTo>
                <a:lnTo>
                  <a:pt x="533400" y="1586484"/>
                </a:lnTo>
                <a:close/>
              </a:path>
              <a:path w="548640" h="1644650">
                <a:moveTo>
                  <a:pt x="143256" y="1644396"/>
                </a:moveTo>
                <a:lnTo>
                  <a:pt x="143256" y="1615440"/>
                </a:lnTo>
                <a:lnTo>
                  <a:pt x="129540" y="1615440"/>
                </a:lnTo>
                <a:lnTo>
                  <a:pt x="129540" y="1640164"/>
                </a:lnTo>
                <a:lnTo>
                  <a:pt x="143256" y="1644396"/>
                </a:lnTo>
                <a:close/>
              </a:path>
              <a:path w="548640" h="1644650">
                <a:moveTo>
                  <a:pt x="548640" y="16154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1586484"/>
                </a:lnTo>
                <a:lnTo>
                  <a:pt x="533400" y="1586484"/>
                </a:lnTo>
                <a:lnTo>
                  <a:pt x="533400" y="1615440"/>
                </a:lnTo>
                <a:lnTo>
                  <a:pt x="548640" y="1615440"/>
                </a:lnTo>
                <a:close/>
              </a:path>
              <a:path w="548640" h="1644650">
                <a:moveTo>
                  <a:pt x="533400" y="1615440"/>
                </a:moveTo>
                <a:lnTo>
                  <a:pt x="533400" y="1586484"/>
                </a:lnTo>
                <a:lnTo>
                  <a:pt x="519684" y="1600200"/>
                </a:lnTo>
                <a:lnTo>
                  <a:pt x="519684" y="1615440"/>
                </a:lnTo>
                <a:lnTo>
                  <a:pt x="533400" y="16154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3400" y="3886199"/>
            <a:ext cx="562610" cy="2216150"/>
          </a:xfrm>
          <a:custGeom>
            <a:avLst/>
            <a:gdLst/>
            <a:ahLst/>
            <a:cxnLst/>
            <a:rect l="l" t="t" r="r" b="b"/>
            <a:pathLst>
              <a:path w="562609" h="2216150">
                <a:moveTo>
                  <a:pt x="143256" y="2157984"/>
                </a:moveTo>
                <a:lnTo>
                  <a:pt x="143256" y="2129028"/>
                </a:lnTo>
                <a:lnTo>
                  <a:pt x="0" y="2171700"/>
                </a:lnTo>
                <a:lnTo>
                  <a:pt x="129540" y="2211664"/>
                </a:lnTo>
                <a:lnTo>
                  <a:pt x="129540" y="2157984"/>
                </a:lnTo>
                <a:lnTo>
                  <a:pt x="143256" y="2157984"/>
                </a:lnTo>
                <a:close/>
              </a:path>
              <a:path w="562609" h="2216150">
                <a:moveTo>
                  <a:pt x="548640" y="2157984"/>
                </a:moveTo>
                <a:lnTo>
                  <a:pt x="129540" y="2157984"/>
                </a:lnTo>
                <a:lnTo>
                  <a:pt x="129540" y="2186940"/>
                </a:lnTo>
                <a:lnTo>
                  <a:pt x="533400" y="2186940"/>
                </a:lnTo>
                <a:lnTo>
                  <a:pt x="533400" y="2171700"/>
                </a:lnTo>
                <a:lnTo>
                  <a:pt x="548640" y="2157984"/>
                </a:lnTo>
                <a:close/>
              </a:path>
              <a:path w="562609" h="2216150">
                <a:moveTo>
                  <a:pt x="143256" y="2215896"/>
                </a:moveTo>
                <a:lnTo>
                  <a:pt x="143256" y="2186940"/>
                </a:lnTo>
                <a:lnTo>
                  <a:pt x="129540" y="2186940"/>
                </a:lnTo>
                <a:lnTo>
                  <a:pt x="129540" y="2211664"/>
                </a:lnTo>
                <a:lnTo>
                  <a:pt x="143256" y="2215896"/>
                </a:lnTo>
                <a:close/>
              </a:path>
              <a:path w="562609" h="2216150">
                <a:moveTo>
                  <a:pt x="562356" y="2186940"/>
                </a:moveTo>
                <a:lnTo>
                  <a:pt x="562356" y="0"/>
                </a:lnTo>
                <a:lnTo>
                  <a:pt x="533400" y="0"/>
                </a:lnTo>
                <a:lnTo>
                  <a:pt x="533400" y="2157984"/>
                </a:lnTo>
                <a:lnTo>
                  <a:pt x="548640" y="2157984"/>
                </a:lnTo>
                <a:lnTo>
                  <a:pt x="548640" y="2186940"/>
                </a:lnTo>
                <a:lnTo>
                  <a:pt x="562356" y="2186940"/>
                </a:lnTo>
                <a:close/>
              </a:path>
              <a:path w="562609" h="2216150">
                <a:moveTo>
                  <a:pt x="548640" y="2186940"/>
                </a:moveTo>
                <a:lnTo>
                  <a:pt x="548640" y="2157984"/>
                </a:lnTo>
                <a:lnTo>
                  <a:pt x="533400" y="2171700"/>
                </a:lnTo>
                <a:lnTo>
                  <a:pt x="533400" y="2186940"/>
                </a:lnTo>
                <a:lnTo>
                  <a:pt x="548640" y="21869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25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7886" y="996187"/>
            <a:ext cx="37198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Цезарова</a:t>
            </a:r>
            <a:r>
              <a:rPr spc="-114" dirty="0"/>
              <a:t> </a:t>
            </a:r>
            <a:r>
              <a:rPr spc="-5" dirty="0"/>
              <a:t>шифра</a:t>
            </a:r>
          </a:p>
        </p:txBody>
      </p:sp>
      <p:sp>
        <p:nvSpPr>
          <p:cNvPr id="4" name="object 4"/>
          <p:cNvSpPr/>
          <p:nvPr/>
        </p:nvSpPr>
        <p:spPr>
          <a:xfrm>
            <a:off x="8770620" y="458724"/>
            <a:ext cx="829310" cy="1207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39" y="1727707"/>
            <a:ext cx="8239759" cy="24396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Цезарова шифра је пример шифре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Користио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Јулије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Цезар око 50-30. год.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ПНЕ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3052445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 се добија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тако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што се свако слово (отвореног 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текста)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од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до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W	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замени са словом које је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3 места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даље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абецедном реду,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слова X,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Y и Z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замењују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A , B и</a:t>
            </a:r>
            <a:r>
              <a:rPr sz="2400" spc="-6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3800" y="4343400"/>
            <a:ext cx="5562599" cy="2330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26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2190" y="988567"/>
            <a:ext cx="4800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Цезарова шифра</a:t>
            </a:r>
            <a:r>
              <a:rPr sz="3200" spc="-125" dirty="0"/>
              <a:t> </a:t>
            </a:r>
            <a:r>
              <a:rPr sz="2400" spc="114" dirty="0">
                <a:solidFill>
                  <a:srgbClr val="A6A6A6"/>
                </a:solidFill>
              </a:rPr>
              <a:t>наставак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96083" y="3872484"/>
          <a:ext cx="6863068" cy="888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/>
                <a:gridCol w="266700"/>
                <a:gridCol w="266700"/>
                <a:gridCol w="265430"/>
                <a:gridCol w="268604"/>
                <a:gridCol w="267334"/>
                <a:gridCol w="268604"/>
                <a:gridCol w="267335"/>
                <a:gridCol w="267335"/>
                <a:gridCol w="268605"/>
                <a:gridCol w="267335"/>
                <a:gridCol w="266064"/>
                <a:gridCol w="269240"/>
                <a:gridCol w="266064"/>
                <a:gridCol w="267335"/>
                <a:gridCol w="268604"/>
                <a:gridCol w="265429"/>
                <a:gridCol w="266700"/>
                <a:gridCol w="267970"/>
                <a:gridCol w="267970"/>
                <a:gridCol w="267970"/>
                <a:gridCol w="264795"/>
                <a:gridCol w="266064"/>
                <a:gridCol w="266064"/>
                <a:gridCol w="257809"/>
                <a:gridCol w="252729"/>
              </a:tblGrid>
              <a:tr h="444246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q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246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Q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27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1538121"/>
            <a:ext cx="8253730" cy="48628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Пример</a:t>
            </a:r>
            <a:endParaRPr sz="2800">
              <a:latin typeface="Arial"/>
              <a:cs typeface="Arial"/>
            </a:endParaRPr>
          </a:p>
          <a:p>
            <a:pPr marL="659765" marR="979805" indent="-659765">
              <a:lnSpc>
                <a:spcPct val="120000"/>
              </a:lnSpc>
              <a:buChar char="•"/>
              <a:tabLst>
                <a:tab pos="659765" algn="l"/>
                <a:tab pos="6604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Отворени текст: </a:t>
            </a:r>
            <a:r>
              <a:rPr sz="2800" spc="-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65FF"/>
                </a:solidFill>
                <a:latin typeface="Arial"/>
                <a:cs typeface="Arial"/>
              </a:rPr>
              <a:t>FOURSCOREANDSEVENYEARSAGO</a:t>
            </a:r>
            <a:endParaRPr sz="2800">
              <a:latin typeface="Arial"/>
              <a:cs typeface="Arial"/>
            </a:endParaRPr>
          </a:p>
          <a:p>
            <a:pPr marL="6604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659765" algn="l"/>
                <a:tab pos="6604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Кључ: померај за 3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места</a:t>
            </a:r>
            <a:endParaRPr sz="2800">
              <a:latin typeface="Arial"/>
              <a:cs typeface="Arial"/>
            </a:endParaRPr>
          </a:p>
          <a:p>
            <a:pPr marL="139065" marR="7045959" indent="25400">
              <a:lnSpc>
                <a:spcPct val="125000"/>
              </a:lnSpc>
              <a:spcBef>
                <a:spcPts val="1445"/>
              </a:spcBef>
            </a:pPr>
            <a:r>
              <a:rPr sz="2000" spc="-75" dirty="0">
                <a:solidFill>
                  <a:srgbClr val="7F0000"/>
                </a:solidFill>
                <a:latin typeface="Arial"/>
                <a:cs typeface="Arial"/>
              </a:rPr>
              <a:t>От.</a:t>
            </a:r>
            <a:r>
              <a:rPr sz="2000" spc="-1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текст  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Шифрат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marR="1969770" indent="-342900">
              <a:lnSpc>
                <a:spcPct val="110000"/>
              </a:lnSpc>
              <a:spcBef>
                <a:spcPts val="5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5600" algn="l"/>
              </a:tabLst>
            </a:pP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Шифрат: </a:t>
            </a:r>
            <a:r>
              <a:rPr sz="2800" spc="-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9999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009999"/>
                </a:solidFill>
                <a:latin typeface="Arial"/>
                <a:cs typeface="Arial"/>
              </a:rPr>
              <a:t>RXUVFRUHD</a:t>
            </a:r>
            <a:r>
              <a:rPr sz="2800" dirty="0">
                <a:solidFill>
                  <a:srgbClr val="009999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9999"/>
                </a:solidFill>
                <a:latin typeface="Arial"/>
                <a:cs typeface="Arial"/>
              </a:rPr>
              <a:t>G</a:t>
            </a:r>
            <a:r>
              <a:rPr sz="2800" dirty="0">
                <a:solidFill>
                  <a:srgbClr val="009999"/>
                </a:solidFill>
                <a:latin typeface="Arial"/>
                <a:cs typeface="Arial"/>
              </a:rPr>
              <a:t>V</a:t>
            </a:r>
            <a:r>
              <a:rPr sz="2800" spc="-10" dirty="0">
                <a:solidFill>
                  <a:srgbClr val="009999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009999"/>
                </a:solidFill>
                <a:latin typeface="Arial"/>
                <a:cs typeface="Arial"/>
              </a:rPr>
              <a:t>Y</a:t>
            </a:r>
            <a:r>
              <a:rPr sz="2800" spc="-10" dirty="0">
                <a:solidFill>
                  <a:srgbClr val="009999"/>
                </a:solidFill>
                <a:latin typeface="Arial"/>
                <a:cs typeface="Arial"/>
              </a:rPr>
              <a:t>HA</a:t>
            </a:r>
            <a:r>
              <a:rPr sz="2800" dirty="0">
                <a:solidFill>
                  <a:srgbClr val="009999"/>
                </a:solidFill>
                <a:latin typeface="Arial"/>
                <a:cs typeface="Arial"/>
              </a:rPr>
              <a:t>BH</a:t>
            </a:r>
            <a:r>
              <a:rPr sz="2800" spc="-10" dirty="0">
                <a:solidFill>
                  <a:srgbClr val="009999"/>
                </a:solidFill>
                <a:latin typeface="Arial"/>
                <a:cs typeface="Arial"/>
              </a:rPr>
              <a:t>DU</a:t>
            </a:r>
            <a:r>
              <a:rPr sz="2800" dirty="0">
                <a:solidFill>
                  <a:srgbClr val="009999"/>
                </a:solidFill>
                <a:latin typeface="Arial"/>
                <a:cs typeface="Arial"/>
              </a:rPr>
              <a:t>V</a:t>
            </a:r>
            <a:r>
              <a:rPr sz="2800" spc="-10" dirty="0">
                <a:solidFill>
                  <a:srgbClr val="009999"/>
                </a:solidFill>
                <a:latin typeface="Arial"/>
                <a:cs typeface="Arial"/>
              </a:rPr>
              <a:t>D</a:t>
            </a:r>
            <a:r>
              <a:rPr sz="2800" spc="5" dirty="0">
                <a:solidFill>
                  <a:srgbClr val="009999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009999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 за </a:t>
            </a:r>
            <a:r>
              <a:rPr sz="2800" spc="-20" dirty="0">
                <a:solidFill>
                  <a:srgbClr val="7F0000"/>
                </a:solidFill>
                <a:latin typeface="Arial"/>
                <a:cs typeface="Arial"/>
              </a:rPr>
              <a:t>Цезарову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шифру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померај за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80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места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7683" y="1148587"/>
            <a:ext cx="5461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Цезарова </a:t>
            </a:r>
            <a:r>
              <a:rPr spc="-5" dirty="0"/>
              <a:t>шифра</a:t>
            </a:r>
            <a:r>
              <a:rPr spc="-125" dirty="0"/>
              <a:t> </a:t>
            </a:r>
            <a:r>
              <a:rPr sz="2800" spc="135" dirty="0">
                <a:solidFill>
                  <a:srgbClr val="A6A6A6"/>
                </a:solidFill>
              </a:rPr>
              <a:t>наставак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38755" y="4253484"/>
          <a:ext cx="6842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/>
                <a:gridCol w="265430"/>
                <a:gridCol w="265430"/>
                <a:gridCol w="264160"/>
                <a:gridCol w="267334"/>
                <a:gridCol w="266065"/>
                <a:gridCol w="267335"/>
                <a:gridCol w="266064"/>
                <a:gridCol w="264794"/>
                <a:gridCol w="267969"/>
                <a:gridCol w="266700"/>
                <a:gridCol w="265430"/>
                <a:gridCol w="268605"/>
                <a:gridCol w="265429"/>
                <a:gridCol w="266700"/>
                <a:gridCol w="267970"/>
                <a:gridCol w="264160"/>
                <a:gridCol w="266700"/>
                <a:gridCol w="267970"/>
                <a:gridCol w="266700"/>
                <a:gridCol w="267970"/>
                <a:gridCol w="264795"/>
                <a:gridCol w="266064"/>
                <a:gridCol w="266064"/>
                <a:gridCol w="255905"/>
                <a:gridCol w="252729"/>
              </a:tblGrid>
              <a:tr h="365760">
                <a:tc>
                  <a:txBody>
                    <a:bodyPr/>
                    <a:lstStyle/>
                    <a:p>
                      <a:pPr marR="3810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q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Q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28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1995931"/>
            <a:ext cx="6460490" cy="422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5600" algn="l"/>
              </a:tabLst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Дешифровање </a:t>
            </a: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Цезарове</a:t>
            </a:r>
            <a:r>
              <a:rPr sz="2800" spc="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650" spc="5" dirty="0">
                <a:solidFill>
                  <a:srgbClr val="323299"/>
                </a:solidFill>
                <a:latin typeface="Arial"/>
                <a:cs typeface="Arial"/>
              </a:rPr>
              <a:t>o 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Нека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шифрат: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5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</a:pPr>
            <a:r>
              <a:rPr sz="2800" spc="-10" dirty="0">
                <a:solidFill>
                  <a:srgbClr val="009999"/>
                </a:solidFill>
                <a:latin typeface="Arial"/>
                <a:cs typeface="Arial"/>
              </a:rPr>
              <a:t>VSRQJHEREVTXDUHSDQWU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405120">
              <a:lnSpc>
                <a:spcPct val="109000"/>
              </a:lnSpc>
            </a:pPr>
            <a:r>
              <a:rPr sz="2000" spc="-75" dirty="0">
                <a:solidFill>
                  <a:srgbClr val="7F0000"/>
                </a:solidFill>
                <a:latin typeface="Arial"/>
                <a:cs typeface="Arial"/>
              </a:rPr>
              <a:t>От.</a:t>
            </a:r>
            <a:r>
              <a:rPr sz="2000" spc="-1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текст  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Шифрат</a:t>
            </a:r>
            <a:endParaRPr sz="2000">
              <a:latin typeface="Arial"/>
              <a:cs typeface="Arial"/>
            </a:endParaRPr>
          </a:p>
          <a:p>
            <a:pPr marL="1499870" marR="5080" indent="-573405">
              <a:lnSpc>
                <a:spcPct val="134300"/>
              </a:lnSpc>
              <a:spcBef>
                <a:spcPts val="42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– Отворени текст: 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SPONGEBOBSQUAREPANTS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2571" y="1034287"/>
            <a:ext cx="66459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Цезарова </a:t>
            </a:r>
            <a:r>
              <a:rPr spc="-5" dirty="0"/>
              <a:t>шифра </a:t>
            </a:r>
            <a:r>
              <a:rPr dirty="0"/>
              <a:t>-</a:t>
            </a:r>
            <a:r>
              <a:rPr spc="-95" dirty="0"/>
              <a:t> </a:t>
            </a:r>
            <a:r>
              <a:rPr spc="-5" dirty="0"/>
              <a:t>математика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1886203"/>
            <a:ext cx="8390255" cy="4660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Сваком од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26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слова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може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доделити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број од</a:t>
            </a:r>
            <a:r>
              <a:rPr sz="2800" spc="8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ts val="3190"/>
              </a:lnSpc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до</a:t>
            </a: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25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– A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0,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B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1, </a:t>
            </a:r>
            <a:r>
              <a:rPr sz="2400" b="1" dirty="0">
                <a:solidFill>
                  <a:srgbClr val="7F0000"/>
                </a:solidFill>
                <a:latin typeface="Arial"/>
                <a:cs typeface="Arial"/>
              </a:rPr>
              <a:t>C </a:t>
            </a:r>
            <a:r>
              <a:rPr sz="2400" spc="65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400" b="1" spc="-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..., Z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r>
              <a:rPr sz="2400" spc="7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25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14" dirty="0">
                <a:solidFill>
                  <a:srgbClr val="7F0000"/>
                </a:solidFill>
                <a:latin typeface="Arial"/>
                <a:cs typeface="Arial"/>
              </a:rPr>
              <a:t>Алгоритам</a:t>
            </a:r>
            <a:r>
              <a:rPr sz="2800" spc="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125" dirty="0">
                <a:solidFill>
                  <a:srgbClr val="7F0000"/>
                </a:solidFill>
                <a:latin typeface="Arial"/>
                <a:cs typeface="Arial"/>
              </a:rPr>
              <a:t>шифровања</a:t>
            </a:r>
            <a:endParaRPr sz="280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solidFill>
                  <a:srgbClr val="0065FF"/>
                </a:solidFill>
                <a:latin typeface="Arial"/>
                <a:cs typeface="Arial"/>
              </a:rPr>
              <a:t>c</a:t>
            </a:r>
            <a:r>
              <a:rPr sz="2775" baseline="-21021" dirty="0">
                <a:solidFill>
                  <a:srgbClr val="0065FF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0065FF"/>
                </a:solidFill>
                <a:latin typeface="Arial"/>
                <a:cs typeface="Arial"/>
              </a:rPr>
              <a:t>= </a:t>
            </a:r>
            <a:r>
              <a:rPr sz="2800" dirty="0">
                <a:solidFill>
                  <a:srgbClr val="0065FF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0065FF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0065FF"/>
                </a:solidFill>
                <a:latin typeface="Arial"/>
                <a:cs typeface="Arial"/>
              </a:rPr>
              <a:t>+ </a:t>
            </a:r>
            <a:r>
              <a:rPr sz="2800" dirty="0">
                <a:solidFill>
                  <a:srgbClr val="0065FF"/>
                </a:solidFill>
                <a:latin typeface="Arial"/>
                <a:cs typeface="Arial"/>
              </a:rPr>
              <a:t>K</a:t>
            </a:r>
            <a:r>
              <a:rPr sz="2775" baseline="-21021" dirty="0">
                <a:solidFill>
                  <a:srgbClr val="0065FF"/>
                </a:solidFill>
                <a:latin typeface="Arial"/>
                <a:cs typeface="Arial"/>
              </a:rPr>
              <a:t>Е </a:t>
            </a:r>
            <a:r>
              <a:rPr sz="2800" spc="-5" dirty="0">
                <a:solidFill>
                  <a:srgbClr val="0065FF"/>
                </a:solidFill>
                <a:latin typeface="Arial"/>
                <a:cs typeface="Arial"/>
              </a:rPr>
              <a:t>(mod</a:t>
            </a:r>
            <a:r>
              <a:rPr sz="2800" spc="26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5FF"/>
                </a:solidFill>
                <a:latin typeface="Arial"/>
                <a:cs typeface="Arial"/>
              </a:rPr>
              <a:t>26)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lr>
                <a:srgbClr val="000000"/>
              </a:buClr>
              <a:buChar char="•"/>
              <a:tabLst>
                <a:tab pos="756285" algn="l"/>
                <a:tab pos="756920" algn="l"/>
                <a:tab pos="1221105" algn="l"/>
              </a:tabLst>
            </a:pPr>
            <a:r>
              <a:rPr sz="2400" spc="-5" dirty="0">
                <a:solidFill>
                  <a:srgbClr val="0065FF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0065FF"/>
                </a:solidFill>
                <a:latin typeface="Arial"/>
                <a:cs typeface="Arial"/>
              </a:rPr>
              <a:t>i	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i-то слово отвореног</a:t>
            </a:r>
            <a:r>
              <a:rPr sz="24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текста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000000"/>
              </a:buClr>
              <a:buChar char="•"/>
              <a:tabLst>
                <a:tab pos="756285" algn="l"/>
                <a:tab pos="756920" algn="l"/>
                <a:tab pos="1203960" algn="l"/>
              </a:tabLst>
            </a:pPr>
            <a:r>
              <a:rPr sz="2400" spc="-5" dirty="0">
                <a:solidFill>
                  <a:srgbClr val="0065FF"/>
                </a:solidFill>
                <a:latin typeface="Arial"/>
                <a:cs typeface="Arial"/>
              </a:rPr>
              <a:t>с</a:t>
            </a:r>
            <a:r>
              <a:rPr sz="2400" spc="-7" baseline="-20833" dirty="0">
                <a:solidFill>
                  <a:srgbClr val="0065FF"/>
                </a:solidFill>
                <a:latin typeface="Arial"/>
                <a:cs typeface="Arial"/>
              </a:rPr>
              <a:t>i	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i-то слово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шифрата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65FF"/>
                </a:solidFill>
                <a:latin typeface="Arial"/>
                <a:cs typeface="Arial"/>
              </a:rPr>
              <a:t>K</a:t>
            </a:r>
            <a:r>
              <a:rPr sz="2400" spc="-7" baseline="-20833" dirty="0">
                <a:solidFill>
                  <a:srgbClr val="0065FF"/>
                </a:solidFill>
                <a:latin typeface="Arial"/>
                <a:cs typeface="Arial"/>
              </a:rPr>
              <a:t>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(померај), овде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3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  <a:tab pos="4628515" algn="l"/>
                <a:tab pos="5009515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Ако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шифрује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слово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Z,	</a:t>
            </a:r>
            <a:r>
              <a:rPr sz="2800" dirty="0">
                <a:solidFill>
                  <a:srgbClr val="0065FF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0065FF"/>
                </a:solidFill>
                <a:latin typeface="Arial"/>
                <a:cs typeface="Arial"/>
              </a:rPr>
              <a:t>i	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25, </a:t>
            </a:r>
            <a:r>
              <a:rPr sz="2800" dirty="0">
                <a:solidFill>
                  <a:srgbClr val="0065FF"/>
                </a:solidFill>
                <a:latin typeface="Arial"/>
                <a:cs typeface="Arial"/>
              </a:rPr>
              <a:t>K</a:t>
            </a:r>
            <a:r>
              <a:rPr sz="2775" baseline="-21021" dirty="0">
                <a:solidFill>
                  <a:srgbClr val="0065FF"/>
                </a:solidFill>
                <a:latin typeface="Arial"/>
                <a:cs typeface="Arial"/>
              </a:rPr>
              <a:t>Е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r>
              <a:rPr sz="28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lr>
                <a:srgbClr val="000000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65FF"/>
                </a:solidFill>
                <a:latin typeface="Arial"/>
                <a:cs typeface="Arial"/>
              </a:rPr>
              <a:t>c</a:t>
            </a:r>
            <a:r>
              <a:rPr sz="2400" spc="-7" baseline="-20833" dirty="0">
                <a:solidFill>
                  <a:srgbClr val="0065FF"/>
                </a:solidFill>
                <a:latin typeface="Arial"/>
                <a:cs typeface="Arial"/>
              </a:rPr>
              <a:t>i </a:t>
            </a:r>
            <a:r>
              <a:rPr sz="2400" dirty="0">
                <a:solidFill>
                  <a:srgbClr val="0065FF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0065FF"/>
                </a:solidFill>
                <a:latin typeface="Arial"/>
                <a:cs typeface="Arial"/>
              </a:rPr>
              <a:t>25 </a:t>
            </a:r>
            <a:r>
              <a:rPr sz="2400" dirty="0">
                <a:solidFill>
                  <a:srgbClr val="0065FF"/>
                </a:solidFill>
                <a:latin typeface="Arial"/>
                <a:cs typeface="Arial"/>
              </a:rPr>
              <a:t>+ 3 </a:t>
            </a:r>
            <a:r>
              <a:rPr sz="2400" spc="-5" dirty="0">
                <a:solidFill>
                  <a:srgbClr val="0065FF"/>
                </a:solidFill>
                <a:latin typeface="Arial"/>
                <a:cs typeface="Arial"/>
              </a:rPr>
              <a:t>(mod 26) </a:t>
            </a:r>
            <a:r>
              <a:rPr sz="2400" dirty="0">
                <a:solidFill>
                  <a:srgbClr val="0065FF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0065FF"/>
                </a:solidFill>
                <a:latin typeface="Arial"/>
                <a:cs typeface="Arial"/>
              </a:rPr>
              <a:t>28 (mod 26) </a:t>
            </a:r>
            <a:r>
              <a:rPr sz="2400" dirty="0">
                <a:solidFill>
                  <a:srgbClr val="0065FF"/>
                </a:solidFill>
                <a:latin typeface="Arial"/>
                <a:cs typeface="Arial"/>
              </a:rPr>
              <a:t>=</a:t>
            </a:r>
            <a:r>
              <a:rPr sz="2400" spc="-254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5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000000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тј. Z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шифрује као слово</a:t>
            </a:r>
            <a:r>
              <a:rPr sz="2400" spc="-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F000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29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1423" y="1072387"/>
            <a:ext cx="6574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Прикривени </a:t>
            </a:r>
            <a:r>
              <a:rPr spc="-5" dirty="0"/>
              <a:t>вид тајног</a:t>
            </a:r>
            <a:r>
              <a:rPr spc="-85" dirty="0"/>
              <a:t> </a:t>
            </a:r>
            <a:r>
              <a:rPr spc="-5" dirty="0"/>
              <a:t>писања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" y="1981200"/>
            <a:ext cx="7467600" cy="1905000"/>
          </a:xfrm>
          <a:custGeom>
            <a:avLst/>
            <a:gdLst/>
            <a:ahLst/>
            <a:cxnLst/>
            <a:rect l="l" t="t" r="r" b="b"/>
            <a:pathLst>
              <a:path w="7467600" h="1905000">
                <a:moveTo>
                  <a:pt x="0" y="0"/>
                </a:moveTo>
                <a:lnTo>
                  <a:pt x="0" y="1904999"/>
                </a:lnTo>
                <a:lnTo>
                  <a:pt x="7467600" y="1904999"/>
                </a:lnTo>
                <a:lnTo>
                  <a:pt x="7467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5489" y="1981200"/>
          <a:ext cx="6557007" cy="579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694"/>
                <a:gridCol w="1090930"/>
                <a:gridCol w="1811020"/>
                <a:gridCol w="1163954"/>
                <a:gridCol w="1502409"/>
              </a:tblGrid>
              <a:tr h="319873">
                <a:tc>
                  <a:txBody>
                    <a:bodyPr/>
                    <a:lstStyle/>
                    <a:p>
                      <a:pPr marR="2755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DRAGI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71BEC5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MOJI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71BEC5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PRIJATELJI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71BEC5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71BEC5"/>
                    </a:solidFill>
                  </a:tcPr>
                </a:tc>
                <a:tc>
                  <a:txBody>
                    <a:bodyPr/>
                    <a:lstStyle/>
                    <a:p>
                      <a:pPr marL="6375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KOLEGE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71BEC5"/>
                    </a:solidFill>
                  </a:tcPr>
                </a:tc>
              </a:tr>
              <a:tr h="259526">
                <a:tc>
                  <a:txBody>
                    <a:bodyPr/>
                    <a:lstStyle/>
                    <a:p>
                      <a:pPr marR="237490" algn="ctr">
                        <a:lnSpc>
                          <a:spcPts val="1839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71BEC5"/>
                    </a:solidFill>
                  </a:tcPr>
                </a:tc>
                <a:tc>
                  <a:txBody>
                    <a:bodyPr/>
                    <a:lstStyle/>
                    <a:p>
                      <a:pPr marL="106680" algn="ctr">
                        <a:lnSpc>
                          <a:spcPts val="1839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71BEC5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ts val="1839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71BEC5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ts val="1839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71BEC5"/>
                    </a:solidFill>
                  </a:tcPr>
                </a:tc>
                <a:tc>
                  <a:txBody>
                    <a:bodyPr/>
                    <a:lstStyle/>
                    <a:p>
                      <a:pPr marR="288290" algn="r">
                        <a:lnSpc>
                          <a:spcPts val="1839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solidFill>
                      <a:srgbClr val="71BEC5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4539" y="2838093"/>
            <a:ext cx="65786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PIŠEM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7008" y="2838093"/>
            <a:ext cx="466090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latin typeface="Arial"/>
                <a:cs typeface="Arial"/>
              </a:rPr>
              <a:t>VAM</a:t>
            </a:r>
            <a:endParaRPr sz="160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3774" y="2838093"/>
            <a:ext cx="1082675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  <a:p>
            <a:pPr marL="195580" algn="ctr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9897" y="2838093"/>
            <a:ext cx="915035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10" dirty="0">
                <a:latin typeface="Arial"/>
                <a:cs typeface="Arial"/>
              </a:rPr>
              <a:t>SKOROG</a:t>
            </a:r>
            <a:endParaRPr sz="1600">
              <a:latin typeface="Arial"/>
              <a:cs typeface="Arial"/>
            </a:endParaRPr>
          </a:p>
          <a:p>
            <a:pPr marL="135255" algn="ctr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0819" y="2838093"/>
            <a:ext cx="1410335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10" dirty="0">
                <a:latin typeface="Arial"/>
                <a:cs typeface="Arial"/>
              </a:rPr>
              <a:t>GOSTOVANJA</a:t>
            </a:r>
            <a:endParaRPr sz="1600">
              <a:latin typeface="Arial"/>
              <a:cs typeface="Arial"/>
            </a:endParaRPr>
          </a:p>
          <a:p>
            <a:pPr marR="349250" algn="ctr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4536" y="3151122"/>
            <a:ext cx="10236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7F0000"/>
                </a:solidFill>
                <a:latin typeface="Arial"/>
                <a:cs typeface="Arial"/>
              </a:rPr>
              <a:t>00011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-</a:t>
            </a:r>
            <a:r>
              <a:rPr sz="1800" spc="-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84536" y="1701799"/>
            <a:ext cx="998219" cy="83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No.2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800" spc="-35" dirty="0">
                <a:solidFill>
                  <a:srgbClr val="7F0000"/>
                </a:solidFill>
                <a:latin typeface="Arial"/>
                <a:cs typeface="Arial"/>
              </a:rPr>
              <a:t>01101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-</a:t>
            </a:r>
            <a:r>
              <a:rPr sz="1800" spc="-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3886199"/>
            <a:ext cx="7467600" cy="3124200"/>
          </a:xfrm>
          <a:custGeom>
            <a:avLst/>
            <a:gdLst/>
            <a:ahLst/>
            <a:cxnLst/>
            <a:rect l="l" t="t" r="r" b="b"/>
            <a:pathLst>
              <a:path w="7467600" h="3124200">
                <a:moveTo>
                  <a:pt x="0" y="0"/>
                </a:moveTo>
                <a:lnTo>
                  <a:pt x="0" y="3124200"/>
                </a:lnTo>
                <a:lnTo>
                  <a:pt x="7467600" y="3124200"/>
                </a:lnTo>
                <a:lnTo>
                  <a:pt x="7467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B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4539" y="3715916"/>
            <a:ext cx="73660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2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AŠEG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3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7079" y="3715916"/>
            <a:ext cx="220726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20000"/>
              </a:lnSpc>
              <a:spcBef>
                <a:spcPts val="100"/>
              </a:spcBef>
              <a:tabLst>
                <a:tab pos="1078865" algn="l"/>
                <a:tab pos="1705610" algn="l"/>
              </a:tabLst>
            </a:pPr>
            <a:r>
              <a:rPr sz="1600" spc="-5" dirty="0">
                <a:latin typeface="Arial"/>
                <a:cs typeface="Arial"/>
              </a:rPr>
              <a:t>MLA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TURN</a:t>
            </a:r>
            <a:r>
              <a:rPr sz="1600" spc="-5" dirty="0">
                <a:latin typeface="Arial"/>
                <a:cs typeface="Arial"/>
              </a:rPr>
              <a:t>O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		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0070" y="3715916"/>
            <a:ext cx="1399540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10" dirty="0">
                <a:latin typeface="Arial"/>
                <a:cs typeface="Arial"/>
              </a:rPr>
              <a:t>UMETNIČKOG</a:t>
            </a:r>
            <a:endParaRPr sz="1600">
              <a:latin typeface="Arial"/>
              <a:cs typeface="Arial"/>
            </a:endParaRPr>
          </a:p>
          <a:p>
            <a:pPr marR="228600" algn="ctr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26197" y="3715916"/>
            <a:ext cx="994410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10" dirty="0">
                <a:latin typeface="Arial"/>
                <a:cs typeface="Arial"/>
              </a:rPr>
              <a:t>DRUŠTVA</a:t>
            </a:r>
            <a:endParaRPr sz="1600">
              <a:latin typeface="Arial"/>
              <a:cs typeface="Arial"/>
            </a:endParaRPr>
          </a:p>
          <a:p>
            <a:pPr marL="5822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4539" y="4593740"/>
            <a:ext cx="480059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R="52705" algn="r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latin typeface="Arial"/>
                <a:cs typeface="Arial"/>
              </a:rPr>
              <a:t>BAŠ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78450" y="4593740"/>
            <a:ext cx="194945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U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87371" y="4593740"/>
            <a:ext cx="737235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latin typeface="Arial"/>
                <a:cs typeface="Arial"/>
              </a:rPr>
              <a:t>VAŠEM</a:t>
            </a:r>
            <a:endParaRPr sz="16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09259" y="4593740"/>
            <a:ext cx="836294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401320">
              <a:lnSpc>
                <a:spcPct val="12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IV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M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95388" y="4593740"/>
            <a:ext cx="757555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1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4539" y="5471564"/>
            <a:ext cx="1107440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ČEK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dirty="0">
                <a:latin typeface="Arial"/>
                <a:cs typeface="Arial"/>
              </a:rPr>
              <a:t>J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R="165100" algn="ctr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64151" y="5471564"/>
            <a:ext cx="442595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2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AŠ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7370" y="5471564"/>
            <a:ext cx="97155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2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LA</a:t>
            </a:r>
            <a:r>
              <a:rPr sz="1600" spc="-10" dirty="0">
                <a:latin typeface="Arial"/>
                <a:cs typeface="Arial"/>
              </a:rPr>
              <a:t>Z</a:t>
            </a:r>
            <a:r>
              <a:rPr sz="1600" spc="-5" dirty="0">
                <a:latin typeface="Arial"/>
                <a:cs typeface="Arial"/>
              </a:rPr>
              <a:t>AK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10068" y="5471564"/>
            <a:ext cx="194945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U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09718" y="5471564"/>
            <a:ext cx="691515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latin typeface="Arial"/>
                <a:cs typeface="Arial"/>
              </a:rPr>
              <a:t>PE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AK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4539" y="6349387"/>
            <a:ext cx="103886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marR="5080" indent="-398145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DN</a:t>
            </a:r>
            <a:r>
              <a:rPr sz="1600" spc="-5" dirty="0">
                <a:latin typeface="Arial"/>
                <a:cs typeface="Arial"/>
              </a:rPr>
              <a:t>E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34839" y="6349387"/>
            <a:ext cx="13843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I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30916" y="6349387"/>
            <a:ext cx="116332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2135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SVE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E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95568" y="6349387"/>
            <a:ext cx="47625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2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AM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67429" y="6349387"/>
            <a:ext cx="578485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latin typeface="Arial"/>
                <a:cs typeface="Arial"/>
              </a:rPr>
              <a:t>VEČE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84536" y="3989322"/>
            <a:ext cx="96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7F0000"/>
                </a:solidFill>
                <a:latin typeface="Arial"/>
                <a:cs typeface="Arial"/>
              </a:rPr>
              <a:t>11110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84536" y="4827522"/>
            <a:ext cx="1027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01010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-</a:t>
            </a:r>
            <a:r>
              <a:rPr sz="1800" spc="-9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84536" y="5818121"/>
            <a:ext cx="1014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10000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-</a:t>
            </a:r>
            <a:r>
              <a:rPr sz="1800" spc="-9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84536" y="6656321"/>
            <a:ext cx="99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00001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-</a:t>
            </a:r>
            <a:r>
              <a:rPr sz="1800" spc="-1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0820" y="485649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8563" y="1188211"/>
            <a:ext cx="66459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Цезарова </a:t>
            </a:r>
            <a:r>
              <a:rPr spc="-5" dirty="0"/>
              <a:t>шифра </a:t>
            </a:r>
            <a:r>
              <a:rPr dirty="0"/>
              <a:t>-</a:t>
            </a:r>
            <a:r>
              <a:rPr spc="-95" dirty="0"/>
              <a:t> </a:t>
            </a:r>
            <a:r>
              <a:rPr spc="-5" dirty="0"/>
              <a:t>математика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2227348"/>
            <a:ext cx="7254875" cy="251460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14" dirty="0">
                <a:solidFill>
                  <a:srgbClr val="7F0000"/>
                </a:solidFill>
                <a:latin typeface="Arial"/>
                <a:cs typeface="Arial"/>
              </a:rPr>
              <a:t>Алгоритам</a:t>
            </a:r>
            <a:r>
              <a:rPr sz="2800" spc="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7F0000"/>
                </a:solidFill>
                <a:latin typeface="Arial"/>
                <a:cs typeface="Arial"/>
              </a:rPr>
              <a:t>дешифровања</a:t>
            </a:r>
            <a:endParaRPr sz="2800">
              <a:latin typeface="Arial"/>
              <a:cs typeface="Arial"/>
            </a:endParaRPr>
          </a:p>
          <a:p>
            <a:pPr marL="502920">
              <a:lnSpc>
                <a:spcPct val="100000"/>
              </a:lnSpc>
              <a:spcBef>
                <a:spcPts val="1070"/>
              </a:spcBef>
              <a:tabLst>
                <a:tab pos="2994660" algn="l"/>
              </a:tabLst>
            </a:pP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323299"/>
                </a:solidFill>
                <a:latin typeface="Arial"/>
                <a:cs typeface="Arial"/>
              </a:rPr>
              <a:t>i 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2400" spc="-7" baseline="-20833" dirty="0">
                <a:solidFill>
                  <a:srgbClr val="323299"/>
                </a:solidFill>
                <a:latin typeface="Arial"/>
                <a:cs typeface="Arial"/>
              </a:rPr>
              <a:t>i</a:t>
            </a:r>
            <a:r>
              <a:rPr sz="2400" spc="644" baseline="-20833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+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(26</a:t>
            </a:r>
            <a:r>
              <a:rPr sz="2400" spc="-434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–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 K</a:t>
            </a:r>
            <a:r>
              <a:rPr sz="2400" spc="-7" baseline="-20833" dirty="0">
                <a:solidFill>
                  <a:srgbClr val="323299"/>
                </a:solidFill>
                <a:latin typeface="Arial"/>
                <a:cs typeface="Arial"/>
              </a:rPr>
              <a:t>Е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)	(mod</a:t>
            </a:r>
            <a:r>
              <a:rPr sz="2400" spc="-1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26)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  <a:tab pos="5074920" algn="l"/>
                <a:tab pos="5436235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Ако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дешифрује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слово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C,	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с</a:t>
            </a:r>
            <a:r>
              <a:rPr sz="2775" baseline="-21021" dirty="0">
                <a:solidFill>
                  <a:srgbClr val="323299"/>
                </a:solidFill>
                <a:latin typeface="Arial"/>
                <a:cs typeface="Arial"/>
              </a:rPr>
              <a:t>i	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2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K</a:t>
            </a:r>
            <a:r>
              <a:rPr sz="2775" baseline="-21021" dirty="0">
                <a:solidFill>
                  <a:srgbClr val="323299"/>
                </a:solidFill>
                <a:latin typeface="Arial"/>
                <a:cs typeface="Arial"/>
              </a:rPr>
              <a:t>Е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r>
              <a:rPr sz="2800" spc="-1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lr>
                <a:srgbClr val="000000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р</a:t>
            </a:r>
            <a:r>
              <a:rPr sz="2400" spc="-7" baseline="-20833" dirty="0">
                <a:solidFill>
                  <a:srgbClr val="323299"/>
                </a:solidFill>
                <a:latin typeface="Arial"/>
                <a:cs typeface="Arial"/>
              </a:rPr>
              <a:t>i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= 2 +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(26-3) (mod 26)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25 (mod 26)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=</a:t>
            </a:r>
            <a:r>
              <a:rPr sz="2400" spc="-24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25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тј. C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дешифрује као слово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Z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30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6243" y="958087"/>
            <a:ext cx="5644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Анализа Цезарове</a:t>
            </a:r>
            <a:r>
              <a:rPr spc="-130" dirty="0"/>
              <a:t> </a:t>
            </a:r>
            <a:r>
              <a:rPr spc="-5" dirty="0"/>
              <a:t>шифре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1700275"/>
            <a:ext cx="8503920" cy="468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7846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Кључеви шифровања и дешифровања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су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исти  али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су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алгоритми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различити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110" dirty="0">
                <a:solidFill>
                  <a:srgbClr val="7F0000"/>
                </a:solidFill>
                <a:latin typeface="Arial"/>
                <a:cs typeface="Arial"/>
              </a:rPr>
              <a:t>Шифровање: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померај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лево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</a:t>
            </a:r>
            <a:r>
              <a:rPr sz="2400" spc="-1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85" dirty="0">
                <a:solidFill>
                  <a:srgbClr val="7F0000"/>
                </a:solidFill>
                <a:latin typeface="Arial"/>
                <a:cs typeface="Arial"/>
              </a:rPr>
              <a:t>Дешифровање: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померај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десно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</a:t>
            </a:r>
            <a:r>
              <a:rPr sz="2400" spc="-7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Кључеви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су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различити, алгоритми</a:t>
            </a:r>
            <a:r>
              <a:rPr sz="28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исти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Померај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26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места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исто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што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померај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0</a:t>
            </a:r>
            <a:r>
              <a:rPr sz="2400" spc="-6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места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било кој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померај од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0 до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25 при шифровању,  дешифровање се добија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одузимањем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тог помераја од  26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Шифровање: померај 3, дешифровање</a:t>
            </a:r>
            <a:r>
              <a:rPr sz="24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померај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26-3=23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31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7886" y="958087"/>
            <a:ext cx="37198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Цезарова</a:t>
            </a:r>
            <a:r>
              <a:rPr spc="-114" dirty="0"/>
              <a:t> </a:t>
            </a:r>
            <a:r>
              <a:rPr spc="-5" dirty="0"/>
              <a:t>шифра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766721"/>
            <a:ext cx="4928235" cy="14338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Померај за n </a:t>
            </a:r>
            <a:r>
              <a:rPr sz="2800" spc="-5" dirty="0">
                <a:solidFill>
                  <a:srgbClr val="7F0000"/>
                </a:solidFill>
                <a:latin typeface="Symbol"/>
                <a:cs typeface="Symbol"/>
              </a:rPr>
              <a:t></a:t>
            </a:r>
            <a:r>
              <a:rPr sz="2800" spc="4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{0,1,2,…,25}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Пример: кључ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n=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38883" y="4710684"/>
          <a:ext cx="7400912" cy="915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"/>
                <a:gridCol w="281305"/>
                <a:gridCol w="282575"/>
                <a:gridCol w="281305"/>
                <a:gridCol w="283844"/>
                <a:gridCol w="283210"/>
                <a:gridCol w="284480"/>
                <a:gridCol w="283210"/>
                <a:gridCol w="281939"/>
                <a:gridCol w="285114"/>
                <a:gridCol w="283844"/>
                <a:gridCol w="281304"/>
                <a:gridCol w="285114"/>
                <a:gridCol w="281939"/>
                <a:gridCol w="283210"/>
                <a:gridCol w="284479"/>
                <a:gridCol w="280670"/>
                <a:gridCol w="283210"/>
                <a:gridCol w="284479"/>
                <a:gridCol w="283210"/>
                <a:gridCol w="284479"/>
                <a:gridCol w="281304"/>
                <a:gridCol w="282575"/>
                <a:gridCol w="281939"/>
                <a:gridCol w="282575"/>
                <a:gridCol w="338454"/>
              </a:tblGrid>
              <a:tr h="39624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j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q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u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922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J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Q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U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32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4619343"/>
            <a:ext cx="832485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000"/>
              </a:lnSpc>
              <a:spcBef>
                <a:spcPts val="100"/>
              </a:spcBef>
            </a:pP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.t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7F0000"/>
                </a:solidFill>
                <a:latin typeface="Arial"/>
                <a:cs typeface="Arial"/>
              </a:rPr>
              <a:t>ks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t 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Šifrat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835" y="1256791"/>
            <a:ext cx="83629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Криптоанализа 1: </a:t>
            </a:r>
            <a:r>
              <a:rPr sz="3200" spc="-10" dirty="0"/>
              <a:t>претрага </a:t>
            </a:r>
            <a:r>
              <a:rPr sz="3200" dirty="0"/>
              <a:t>свих</a:t>
            </a:r>
            <a:r>
              <a:rPr sz="3200" spc="-95" dirty="0"/>
              <a:t> </a:t>
            </a:r>
            <a:r>
              <a:rPr sz="3200" spc="-5" dirty="0"/>
              <a:t>могућности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2528721"/>
            <a:ext cx="7279005" cy="371347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Проста замена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померајем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непознат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Дат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шифрat: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CSYEVIXIVQMREXIH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Како нaћи</a:t>
            </a: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Сaмo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26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мoгућих кључева </a:t>
            </a:r>
            <a:r>
              <a:rPr sz="2800" spc="-5" dirty="0">
                <a:solidFill>
                  <a:srgbClr val="7F0000"/>
                </a:solidFill>
                <a:latin typeface="Symbol"/>
                <a:cs typeface="Symbol"/>
              </a:rPr>
              <a:t></a:t>
            </a:r>
            <a:r>
              <a:rPr sz="2800" spc="-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прoбaти</a:t>
            </a:r>
            <a:r>
              <a:rPr sz="2800" spc="1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свe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Просек пробања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Труди је</a:t>
            </a:r>
            <a:r>
              <a:rPr sz="2400" spc="-4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13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70" dirty="0">
                <a:solidFill>
                  <a:srgbClr val="323299"/>
                </a:solidFill>
                <a:latin typeface="Arial"/>
                <a:cs typeface="Arial"/>
              </a:rPr>
              <a:t>П</a:t>
            </a:r>
            <a:r>
              <a:rPr sz="2800" b="1" spc="70" dirty="0">
                <a:solidFill>
                  <a:srgbClr val="323299"/>
                </a:solidFill>
                <a:latin typeface="Arial"/>
                <a:cs typeface="Arial"/>
              </a:rPr>
              <a:t>o</a:t>
            </a:r>
            <a:r>
              <a:rPr sz="2800" spc="70" dirty="0">
                <a:solidFill>
                  <a:srgbClr val="323299"/>
                </a:solidFill>
                <a:latin typeface="Arial"/>
                <a:cs typeface="Arial"/>
              </a:rPr>
              <a:t>тпуна </a:t>
            </a:r>
            <a:r>
              <a:rPr sz="2800" spc="80" dirty="0">
                <a:solidFill>
                  <a:srgbClr val="323299"/>
                </a:solidFill>
                <a:latin typeface="Arial"/>
                <a:cs typeface="Arial"/>
              </a:rPr>
              <a:t>претрага</a:t>
            </a:r>
            <a:r>
              <a:rPr sz="2800" spc="1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spc="120" dirty="0">
                <a:solidFill>
                  <a:srgbClr val="323299"/>
                </a:solidFill>
                <a:latin typeface="Arial"/>
                <a:cs typeface="Arial"/>
              </a:rPr>
              <a:t>кључева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Рeшeњe: кључ =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33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055" y="1226311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Анализа Цезарове </a:t>
            </a:r>
            <a:r>
              <a:rPr spc="-5" dirty="0"/>
              <a:t>шифре</a:t>
            </a:r>
            <a:r>
              <a:rPr spc="-145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2528721"/>
            <a:ext cx="8070850" cy="25006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Цезарова шифра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веома</a:t>
            </a:r>
            <a:r>
              <a:rPr sz="2800" spc="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слаба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Шта треба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изменити?</a:t>
            </a:r>
            <a:endParaRPr sz="2800">
              <a:latin typeface="Arial"/>
              <a:cs typeface="Arial"/>
            </a:endParaRPr>
          </a:p>
          <a:p>
            <a:pPr marL="354965" marR="5080">
              <a:lnSpc>
                <a:spcPct val="100000"/>
              </a:lnSpc>
              <a:spcBef>
                <a:spcPts val="670"/>
              </a:spcBef>
            </a:pPr>
            <a:r>
              <a:rPr sz="2800" spc="75" dirty="0">
                <a:solidFill>
                  <a:srgbClr val="7F0000"/>
                </a:solidFill>
                <a:latin typeface="Arial"/>
                <a:cs typeface="Arial"/>
              </a:rPr>
              <a:t>Потребна </a:t>
            </a:r>
            <a:r>
              <a:rPr sz="2800" spc="8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100" dirty="0">
                <a:solidFill>
                  <a:srgbClr val="7F0000"/>
                </a:solidFill>
                <a:latin typeface="Arial"/>
                <a:cs typeface="Arial"/>
              </a:rPr>
              <a:t>шифра </a:t>
            </a:r>
            <a:r>
              <a:rPr sz="2800" spc="60" dirty="0">
                <a:solidFill>
                  <a:srgbClr val="7F0000"/>
                </a:solidFill>
                <a:latin typeface="Arial"/>
                <a:cs typeface="Arial"/>
              </a:rPr>
              <a:t>замене </a:t>
            </a:r>
            <a:r>
              <a:rPr sz="2800" spc="120" dirty="0">
                <a:solidFill>
                  <a:srgbClr val="7F0000"/>
                </a:solidFill>
                <a:latin typeface="Arial"/>
                <a:cs typeface="Arial"/>
              </a:rPr>
              <a:t>која </a:t>
            </a:r>
            <a:r>
              <a:rPr sz="2800" spc="95" dirty="0">
                <a:solidFill>
                  <a:srgbClr val="7F0000"/>
                </a:solidFill>
                <a:latin typeface="Arial"/>
                <a:cs typeface="Arial"/>
              </a:rPr>
              <a:t>има</a:t>
            </a:r>
            <a:r>
              <a:rPr sz="2800" spc="-409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140" dirty="0">
                <a:solidFill>
                  <a:srgbClr val="7F0000"/>
                </a:solidFill>
                <a:latin typeface="Arial"/>
                <a:cs typeface="Arial"/>
              </a:rPr>
              <a:t>велики  </a:t>
            </a:r>
            <a:r>
              <a:rPr sz="2800" spc="135" dirty="0">
                <a:solidFill>
                  <a:srgbClr val="7F0000"/>
                </a:solidFill>
                <a:latin typeface="Arial"/>
                <a:cs typeface="Arial"/>
              </a:rPr>
              <a:t>простор</a:t>
            </a:r>
            <a:r>
              <a:rPr sz="2800" spc="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120" dirty="0">
                <a:solidFill>
                  <a:srgbClr val="7F0000"/>
                </a:solidFill>
                <a:latin typeface="Arial"/>
                <a:cs typeface="Arial"/>
              </a:rPr>
              <a:t>кључева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Генерализација Цезарове</a:t>
            </a:r>
            <a:r>
              <a:rPr sz="2800" spc="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шифре…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34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3575" y="1102867"/>
            <a:ext cx="7266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14" dirty="0"/>
              <a:t>Општи </a:t>
            </a:r>
            <a:r>
              <a:rPr sz="3200" spc="175" dirty="0"/>
              <a:t>облик </a:t>
            </a:r>
            <a:r>
              <a:rPr sz="3200" spc="120" dirty="0"/>
              <a:t>шифре </a:t>
            </a:r>
            <a:r>
              <a:rPr sz="3200" spc="130" dirty="0"/>
              <a:t>просте</a:t>
            </a:r>
            <a:r>
              <a:rPr sz="3200" spc="-555" dirty="0"/>
              <a:t> </a:t>
            </a:r>
            <a:r>
              <a:rPr sz="3200" spc="70" dirty="0"/>
              <a:t>замене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19883" y="4101084"/>
          <a:ext cx="6848467" cy="888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/>
                <a:gridCol w="265430"/>
                <a:gridCol w="265430"/>
                <a:gridCol w="264160"/>
                <a:gridCol w="267334"/>
                <a:gridCol w="266065"/>
                <a:gridCol w="267335"/>
                <a:gridCol w="266064"/>
                <a:gridCol w="264794"/>
                <a:gridCol w="267969"/>
                <a:gridCol w="266700"/>
                <a:gridCol w="265430"/>
                <a:gridCol w="268605"/>
                <a:gridCol w="264795"/>
                <a:gridCol w="267335"/>
                <a:gridCol w="268604"/>
                <a:gridCol w="265429"/>
                <a:gridCol w="266700"/>
                <a:gridCol w="267970"/>
                <a:gridCol w="266700"/>
                <a:gridCol w="267970"/>
                <a:gridCol w="264160"/>
                <a:gridCol w="266700"/>
                <a:gridCol w="266700"/>
                <a:gridCol w="257809"/>
                <a:gridCol w="254000"/>
              </a:tblGrid>
              <a:tr h="4442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q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2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Q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35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39" y="1919121"/>
            <a:ext cx="8631555" cy="46253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мора бити померај за одређен број</a:t>
            </a:r>
            <a:r>
              <a:rPr sz="2800" spc="5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(3)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 може да буде било која </a:t>
            </a:r>
            <a:r>
              <a:rPr sz="2800" spc="100" dirty="0">
                <a:solidFill>
                  <a:srgbClr val="0065FF"/>
                </a:solidFill>
                <a:latin typeface="Arial"/>
                <a:cs typeface="Arial"/>
              </a:rPr>
              <a:t>пермутација</a:t>
            </a:r>
            <a:r>
              <a:rPr sz="2800" spc="6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слова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Број пермутација од 26</a:t>
            </a:r>
            <a:r>
              <a:rPr sz="2400" spc="-4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слова?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Пример: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7F0000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98120" marR="7390130">
              <a:lnSpc>
                <a:spcPct val="125000"/>
              </a:lnSpc>
            </a:pPr>
            <a:r>
              <a:rPr sz="2000" spc="-75" dirty="0">
                <a:solidFill>
                  <a:srgbClr val="7F0000"/>
                </a:solidFill>
                <a:latin typeface="Arial"/>
                <a:cs typeface="Arial"/>
              </a:rPr>
              <a:t>От.</a:t>
            </a:r>
            <a:r>
              <a:rPr sz="2000" spc="-1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текст  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Шифрат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imes New Roman"/>
              <a:cs typeface="Times New Roman"/>
            </a:endParaRPr>
          </a:p>
          <a:p>
            <a:pPr marL="464820" lvl="1" indent="-342900">
              <a:lnSpc>
                <a:spcPts val="3190"/>
              </a:lnSpc>
              <a:spcBef>
                <a:spcPts val="5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465455" algn="l"/>
              </a:tabLst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Простор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 кључа:</a:t>
            </a:r>
            <a:endParaRPr sz="2800">
              <a:latin typeface="Arial"/>
              <a:cs typeface="Arial"/>
            </a:endParaRPr>
          </a:p>
          <a:p>
            <a:pPr marL="562610">
              <a:lnSpc>
                <a:spcPts val="3190"/>
              </a:lnSpc>
              <a:tabLst>
                <a:tab pos="2075814" algn="l"/>
              </a:tabLst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26!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Symbol"/>
                <a:cs typeface="Symbol"/>
              </a:rPr>
              <a:t></a:t>
            </a:r>
            <a:r>
              <a:rPr sz="2800" spc="8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775" spc="7" baseline="25525" dirty="0">
                <a:solidFill>
                  <a:srgbClr val="7F0000"/>
                </a:solidFill>
                <a:latin typeface="Arial"/>
                <a:cs typeface="Arial"/>
              </a:rPr>
              <a:t>88	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≈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4*10</a:t>
            </a:r>
            <a:r>
              <a:rPr sz="2775" baseline="25525" dirty="0">
                <a:solidFill>
                  <a:srgbClr val="7F0000"/>
                </a:solidFill>
                <a:latin typeface="Arial"/>
                <a:cs typeface="Arial"/>
              </a:rPr>
              <a:t>26 </a:t>
            </a: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различитих</a:t>
            </a:r>
            <a:r>
              <a:rPr sz="2800" spc="-2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кључева</a:t>
            </a:r>
            <a:endParaRPr sz="2800">
              <a:latin typeface="Arial"/>
              <a:cs typeface="Arial"/>
            </a:endParaRPr>
          </a:p>
          <a:p>
            <a:pPr marL="464820" lvl="1" indent="-342900">
              <a:lnSpc>
                <a:spcPct val="100000"/>
              </a:lnSpc>
              <a:spcBef>
                <a:spcPts val="335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465455" algn="l"/>
              </a:tabLst>
            </a:pP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Како </a:t>
            </a:r>
            <a:r>
              <a:rPr sz="2800" spc="-20" dirty="0">
                <a:solidFill>
                  <a:srgbClr val="7F0000"/>
                </a:solidFill>
                <a:latin typeface="Arial"/>
                <a:cs typeface="Arial"/>
              </a:rPr>
              <a:t>Бобу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доставити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информацију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о</a:t>
            </a:r>
            <a:r>
              <a:rPr sz="2800" spc="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кључу?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099" y="1072387"/>
            <a:ext cx="6501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Криптоанализа просте</a:t>
            </a:r>
            <a:r>
              <a:rPr spc="-55" dirty="0"/>
              <a:t> </a:t>
            </a:r>
            <a:r>
              <a:rPr dirty="0"/>
              <a:t>замене</a:t>
            </a:r>
          </a:p>
        </p:txBody>
      </p:sp>
      <p:sp>
        <p:nvSpPr>
          <p:cNvPr id="4" name="object 4"/>
          <p:cNvSpPr/>
          <p:nvPr/>
        </p:nvSpPr>
        <p:spPr>
          <a:xfrm>
            <a:off x="8763000" y="457200"/>
            <a:ext cx="838200" cy="76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39" y="1862733"/>
            <a:ext cx="8745855" cy="4666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Труди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зна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примењена проста</a:t>
            </a:r>
            <a:r>
              <a:rPr sz="2800" spc="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замена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Може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ли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пронаћи кључ за дати</a:t>
            </a:r>
            <a:r>
              <a:rPr sz="2800" spc="5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шифрат: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2590"/>
              </a:lnSpc>
            </a:pPr>
            <a:r>
              <a:rPr sz="2400" spc="-5" dirty="0">
                <a:solidFill>
                  <a:srgbClr val="329965"/>
                </a:solidFill>
                <a:latin typeface="Arial"/>
                <a:cs typeface="Arial"/>
              </a:rPr>
              <a:t>PBFPVYFBQXZTYFPBFEQJHDXXQVAPTPQJKTOYQWIPBV  WLXTOXBTFXQWAXBVCXQWAXFQJVWLEQNTOZQGGQL  FXQWAKVWLXQWAEBIPBFXFQVXGTVJVWLBTPQWAEBF  PBFHCVLXBQUFEVWLXGDPEQVPQGVPPBFTIXPFHXZH  VFAGFOTHFEFBQUFTDHZBQPOTHXTYFTODXQHFTDPT  OGHFQPBQWAQJJTODXQHFOQPWTBDHHIXQVAPBFZQ  HCFWPFHPBFIPBQWKFABVYYDZBOTHPBQPQJTQOTOG  HFQAPBFEQJHDXXQVAVXEBQPEFZBVFOJIWFFACFCCF  HQWAUVWFLQHGFXVAFXQHFUFHILTTAVWAFFAWTEVO  ITDHFHFQAITIXPFHXAFQHEFZQWGFLVWPTOFFA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36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7975" y="1084752"/>
            <a:ext cx="7781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Криптоанализа просте </a:t>
            </a:r>
            <a:r>
              <a:rPr dirty="0"/>
              <a:t>замене</a:t>
            </a:r>
            <a:r>
              <a:rPr spc="-55" dirty="0"/>
              <a:t> </a:t>
            </a:r>
            <a:r>
              <a:rPr sz="2000" spc="95" dirty="0">
                <a:solidFill>
                  <a:srgbClr val="7F7F7F"/>
                </a:solidFill>
              </a:rPr>
              <a:t>наставак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688339" y="1813051"/>
            <a:ext cx="6066155" cy="16351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Није могуће пробати свих 2</a:t>
            </a:r>
            <a:r>
              <a:rPr sz="2400" spc="-7" baseline="24305" dirty="0">
                <a:solidFill>
                  <a:srgbClr val="7F0000"/>
                </a:solidFill>
                <a:latin typeface="Arial"/>
                <a:cs typeface="Arial"/>
              </a:rPr>
              <a:t>88</a:t>
            </a:r>
            <a:r>
              <a:rPr sz="2400" spc="307" baseline="2430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кључева...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Постоји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ли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скраћени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напад?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Статистика!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Статистичка структура енглеског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језика: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1523" y="1981200"/>
            <a:ext cx="1752600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0308" y="6439662"/>
            <a:ext cx="386080" cy="0"/>
          </a:xfrm>
          <a:custGeom>
            <a:avLst/>
            <a:gdLst/>
            <a:ahLst/>
            <a:cxnLst/>
            <a:rect l="l" t="t" r="r" b="b"/>
            <a:pathLst>
              <a:path w="386079">
                <a:moveTo>
                  <a:pt x="0" y="0"/>
                </a:moveTo>
                <a:lnTo>
                  <a:pt x="385572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8620" y="6439662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32776" y="643966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6932" y="643966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81088" y="643966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5244" y="643966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9400" y="643966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76188" y="6439662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00344" y="643966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4500" y="643966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48655" y="643966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2811" y="643966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96968" y="643966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2900" y="6439662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77055" y="643966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01211" y="643966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25367" y="643966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9524" y="643966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3972" y="6439662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96312" y="643966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20468" y="643966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4624" y="643966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6692" y="6439662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3200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26688" y="6423669"/>
            <a:ext cx="58419" cy="32384"/>
          </a:xfrm>
          <a:custGeom>
            <a:avLst/>
            <a:gdLst/>
            <a:ahLst/>
            <a:cxnLst/>
            <a:rect l="l" t="t" r="r" b="b"/>
            <a:pathLst>
              <a:path w="58419" h="32385">
                <a:moveTo>
                  <a:pt x="0" y="31999"/>
                </a:moveTo>
                <a:lnTo>
                  <a:pt x="57916" y="0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60308" y="6423669"/>
            <a:ext cx="386080" cy="0"/>
          </a:xfrm>
          <a:custGeom>
            <a:avLst/>
            <a:gdLst/>
            <a:ahLst/>
            <a:cxnLst/>
            <a:rect l="l" t="t" r="r" b="b"/>
            <a:pathLst>
              <a:path w="386079">
                <a:moveTo>
                  <a:pt x="0" y="0"/>
                </a:moveTo>
                <a:lnTo>
                  <a:pt x="3855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08620" y="6423669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32776" y="642366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6932" y="642366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81088" y="642366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05244" y="642366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29400" y="642366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76188" y="6423669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00344" y="642366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24500" y="642366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48655" y="642366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72811" y="642366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96968" y="642366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52900" y="6423669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77055" y="642366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1211" y="642366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25367" y="642366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49524" y="642366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23972" y="6423669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96312" y="642366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20468" y="642366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44624" y="642366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26688" y="6102096"/>
            <a:ext cx="58419" cy="27940"/>
          </a:xfrm>
          <a:custGeom>
            <a:avLst/>
            <a:gdLst/>
            <a:ahLst/>
            <a:cxnLst/>
            <a:rect l="l" t="t" r="r" b="b"/>
            <a:pathLst>
              <a:path w="58419" h="27939">
                <a:moveTo>
                  <a:pt x="0" y="27435"/>
                </a:moveTo>
                <a:lnTo>
                  <a:pt x="57916" y="0"/>
                </a:lnTo>
              </a:path>
            </a:pathLst>
          </a:custGeom>
          <a:ln w="56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08620" y="6102096"/>
            <a:ext cx="937260" cy="0"/>
          </a:xfrm>
          <a:custGeom>
            <a:avLst/>
            <a:gdLst/>
            <a:ahLst/>
            <a:cxnLst/>
            <a:rect l="l" t="t" r="r" b="b"/>
            <a:pathLst>
              <a:path w="937259">
                <a:moveTo>
                  <a:pt x="0" y="0"/>
                </a:moveTo>
                <a:lnTo>
                  <a:pt x="937236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56932" y="6102096"/>
            <a:ext cx="391795" cy="0"/>
          </a:xfrm>
          <a:custGeom>
            <a:avLst/>
            <a:gdLst/>
            <a:ahLst/>
            <a:cxnLst/>
            <a:rect l="l" t="t" r="r" b="b"/>
            <a:pathLst>
              <a:path w="391795">
                <a:moveTo>
                  <a:pt x="0" y="0"/>
                </a:moveTo>
                <a:lnTo>
                  <a:pt x="39166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81088" y="610209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05244" y="610209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29400" y="610209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00344" y="6102096"/>
            <a:ext cx="669290" cy="0"/>
          </a:xfrm>
          <a:custGeom>
            <a:avLst/>
            <a:gdLst/>
            <a:ahLst/>
            <a:cxnLst/>
            <a:rect l="l" t="t" r="r" b="b"/>
            <a:pathLst>
              <a:path w="669289">
                <a:moveTo>
                  <a:pt x="0" y="0"/>
                </a:moveTo>
                <a:lnTo>
                  <a:pt x="669036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24500" y="6102096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48655" y="6102096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72811" y="610209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52900" y="6102096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59892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77055" y="6102096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25367" y="6102096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49524" y="6102096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23972" y="6102096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96312" y="6102096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44624" y="6102096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26688" y="5775958"/>
            <a:ext cx="58419" cy="32384"/>
          </a:xfrm>
          <a:custGeom>
            <a:avLst/>
            <a:gdLst/>
            <a:ahLst/>
            <a:cxnLst/>
            <a:rect l="l" t="t" r="r" b="b"/>
            <a:pathLst>
              <a:path w="58419" h="32385">
                <a:moveTo>
                  <a:pt x="0" y="32012"/>
                </a:moveTo>
                <a:lnTo>
                  <a:pt x="57916" y="0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81088" y="5775958"/>
            <a:ext cx="1765300" cy="0"/>
          </a:xfrm>
          <a:custGeom>
            <a:avLst/>
            <a:gdLst/>
            <a:ahLst/>
            <a:cxnLst/>
            <a:rect l="l" t="t" r="r" b="b"/>
            <a:pathLst>
              <a:path w="1765300">
                <a:moveTo>
                  <a:pt x="0" y="0"/>
                </a:moveTo>
                <a:lnTo>
                  <a:pt x="176476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05244" y="577595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29400" y="577595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00344" y="5775958"/>
            <a:ext cx="669290" cy="0"/>
          </a:xfrm>
          <a:custGeom>
            <a:avLst/>
            <a:gdLst/>
            <a:ahLst/>
            <a:cxnLst/>
            <a:rect l="l" t="t" r="r" b="b"/>
            <a:pathLst>
              <a:path w="669289">
                <a:moveTo>
                  <a:pt x="0" y="0"/>
                </a:moveTo>
                <a:lnTo>
                  <a:pt x="669036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24500" y="577595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52900" y="5775958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5">
                <a:moveTo>
                  <a:pt x="0" y="0"/>
                </a:moveTo>
                <a:lnTo>
                  <a:pt x="121310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77055" y="5775958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49524" y="5775958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59892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23972" y="5775958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44624" y="5775958"/>
            <a:ext cx="669290" cy="0"/>
          </a:xfrm>
          <a:custGeom>
            <a:avLst/>
            <a:gdLst/>
            <a:ahLst/>
            <a:cxnLst/>
            <a:rect l="l" t="t" r="r" b="b"/>
            <a:pathLst>
              <a:path w="669289">
                <a:moveTo>
                  <a:pt x="0" y="0"/>
                </a:moveTo>
                <a:lnTo>
                  <a:pt x="669036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26688" y="5449821"/>
            <a:ext cx="58419" cy="32384"/>
          </a:xfrm>
          <a:custGeom>
            <a:avLst/>
            <a:gdLst/>
            <a:ahLst/>
            <a:cxnLst/>
            <a:rect l="l" t="t" r="r" b="b"/>
            <a:pathLst>
              <a:path w="58419" h="32385">
                <a:moveTo>
                  <a:pt x="0" y="32012"/>
                </a:moveTo>
                <a:lnTo>
                  <a:pt x="57916" y="0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81088" y="5449821"/>
            <a:ext cx="1765300" cy="0"/>
          </a:xfrm>
          <a:custGeom>
            <a:avLst/>
            <a:gdLst/>
            <a:ahLst/>
            <a:cxnLst/>
            <a:rect l="l" t="t" r="r" b="b"/>
            <a:pathLst>
              <a:path w="1765300">
                <a:moveTo>
                  <a:pt x="0" y="0"/>
                </a:moveTo>
                <a:lnTo>
                  <a:pt x="176476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05244" y="544982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00344" y="5449821"/>
            <a:ext cx="944880" cy="0"/>
          </a:xfrm>
          <a:custGeom>
            <a:avLst/>
            <a:gdLst/>
            <a:ahLst/>
            <a:cxnLst/>
            <a:rect l="l" t="t" r="r" b="b"/>
            <a:pathLst>
              <a:path w="944879">
                <a:moveTo>
                  <a:pt x="0" y="0"/>
                </a:moveTo>
                <a:lnTo>
                  <a:pt x="944880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24500" y="5449821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52900" y="5449821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5">
                <a:moveTo>
                  <a:pt x="0" y="0"/>
                </a:moveTo>
                <a:lnTo>
                  <a:pt x="121310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49524" y="5449821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>
                <a:moveTo>
                  <a:pt x="0" y="0"/>
                </a:moveTo>
                <a:lnTo>
                  <a:pt x="935736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44624" y="5449821"/>
            <a:ext cx="937260" cy="0"/>
          </a:xfrm>
          <a:custGeom>
            <a:avLst/>
            <a:gdLst/>
            <a:ahLst/>
            <a:cxnLst/>
            <a:rect l="l" t="t" r="r" b="b"/>
            <a:pathLst>
              <a:path w="937260">
                <a:moveTo>
                  <a:pt x="0" y="0"/>
                </a:moveTo>
                <a:lnTo>
                  <a:pt x="937260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26688" y="5128261"/>
            <a:ext cx="58419" cy="32384"/>
          </a:xfrm>
          <a:custGeom>
            <a:avLst/>
            <a:gdLst/>
            <a:ahLst/>
            <a:cxnLst/>
            <a:rect l="l" t="t" r="r" b="b"/>
            <a:pathLst>
              <a:path w="58419" h="32385">
                <a:moveTo>
                  <a:pt x="0" y="31999"/>
                </a:moveTo>
                <a:lnTo>
                  <a:pt x="57916" y="0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81088" y="5128261"/>
            <a:ext cx="1765300" cy="0"/>
          </a:xfrm>
          <a:custGeom>
            <a:avLst/>
            <a:gdLst/>
            <a:ahLst/>
            <a:cxnLst/>
            <a:rect l="l" t="t" r="r" b="b"/>
            <a:pathLst>
              <a:path w="1765300">
                <a:moveTo>
                  <a:pt x="0" y="0"/>
                </a:moveTo>
                <a:lnTo>
                  <a:pt x="1764768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49524" y="5128261"/>
            <a:ext cx="3971925" cy="0"/>
          </a:xfrm>
          <a:custGeom>
            <a:avLst/>
            <a:gdLst/>
            <a:ahLst/>
            <a:cxnLst/>
            <a:rect l="l" t="t" r="r" b="b"/>
            <a:pathLst>
              <a:path w="3971925">
                <a:moveTo>
                  <a:pt x="0" y="0"/>
                </a:moveTo>
                <a:lnTo>
                  <a:pt x="3971544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84604" y="5128261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79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26688" y="4802123"/>
            <a:ext cx="58419" cy="32384"/>
          </a:xfrm>
          <a:custGeom>
            <a:avLst/>
            <a:gdLst/>
            <a:ahLst/>
            <a:cxnLst/>
            <a:rect l="l" t="t" r="r" b="b"/>
            <a:pathLst>
              <a:path w="58419" h="32385">
                <a:moveTo>
                  <a:pt x="0" y="32012"/>
                </a:moveTo>
                <a:lnTo>
                  <a:pt x="57916" y="0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9524" y="4802123"/>
            <a:ext cx="5896610" cy="0"/>
          </a:xfrm>
          <a:custGeom>
            <a:avLst/>
            <a:gdLst/>
            <a:ahLst/>
            <a:cxnLst/>
            <a:rect l="l" t="t" r="r" b="b"/>
            <a:pathLst>
              <a:path w="5896609">
                <a:moveTo>
                  <a:pt x="0" y="0"/>
                </a:moveTo>
                <a:lnTo>
                  <a:pt x="5896332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84604" y="4802123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79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26688" y="4480563"/>
            <a:ext cx="58419" cy="27940"/>
          </a:xfrm>
          <a:custGeom>
            <a:avLst/>
            <a:gdLst/>
            <a:ahLst/>
            <a:cxnLst/>
            <a:rect l="l" t="t" r="r" b="b"/>
            <a:pathLst>
              <a:path w="58419" h="27939">
                <a:moveTo>
                  <a:pt x="0" y="27435"/>
                </a:moveTo>
                <a:lnTo>
                  <a:pt x="57916" y="0"/>
                </a:lnTo>
              </a:path>
            </a:pathLst>
          </a:custGeom>
          <a:ln w="56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49524" y="4480563"/>
            <a:ext cx="5896610" cy="0"/>
          </a:xfrm>
          <a:custGeom>
            <a:avLst/>
            <a:gdLst/>
            <a:ahLst/>
            <a:cxnLst/>
            <a:rect l="l" t="t" r="r" b="b"/>
            <a:pathLst>
              <a:path w="5896609">
                <a:moveTo>
                  <a:pt x="0" y="0"/>
                </a:moveTo>
                <a:lnTo>
                  <a:pt x="5896332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84604" y="4480563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79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26688" y="4154426"/>
            <a:ext cx="58419" cy="32384"/>
          </a:xfrm>
          <a:custGeom>
            <a:avLst/>
            <a:gdLst/>
            <a:ahLst/>
            <a:cxnLst/>
            <a:rect l="l" t="t" r="r" b="b"/>
            <a:pathLst>
              <a:path w="58419" h="32385">
                <a:moveTo>
                  <a:pt x="0" y="31999"/>
                </a:moveTo>
                <a:lnTo>
                  <a:pt x="57916" y="0"/>
                </a:lnTo>
              </a:path>
            </a:pathLst>
          </a:custGeom>
          <a:ln w="5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84604" y="4154426"/>
            <a:ext cx="7161530" cy="0"/>
          </a:xfrm>
          <a:custGeom>
            <a:avLst/>
            <a:gdLst/>
            <a:ahLst/>
            <a:cxnLst/>
            <a:rect l="l" t="t" r="r" b="b"/>
            <a:pathLst>
              <a:path w="7161530">
                <a:moveTo>
                  <a:pt x="0" y="0"/>
                </a:moveTo>
                <a:lnTo>
                  <a:pt x="7161252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26688" y="6423669"/>
            <a:ext cx="7219315" cy="32384"/>
          </a:xfrm>
          <a:custGeom>
            <a:avLst/>
            <a:gdLst/>
            <a:ahLst/>
            <a:cxnLst/>
            <a:rect l="l" t="t" r="r" b="b"/>
            <a:pathLst>
              <a:path w="7219315" h="32385">
                <a:moveTo>
                  <a:pt x="7219168" y="0"/>
                </a:moveTo>
                <a:lnTo>
                  <a:pt x="7159741" y="31999"/>
                </a:lnTo>
                <a:lnTo>
                  <a:pt x="0" y="31999"/>
                </a:lnTo>
                <a:lnTo>
                  <a:pt x="57916" y="0"/>
                </a:lnTo>
                <a:lnTo>
                  <a:pt x="7219168" y="0"/>
                </a:lnTo>
                <a:close/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26688" y="4154426"/>
            <a:ext cx="58419" cy="2301240"/>
          </a:xfrm>
          <a:custGeom>
            <a:avLst/>
            <a:gdLst/>
            <a:ahLst/>
            <a:cxnLst/>
            <a:rect l="l" t="t" r="r" b="b"/>
            <a:pathLst>
              <a:path w="58419" h="2301240">
                <a:moveTo>
                  <a:pt x="0" y="2301242"/>
                </a:moveTo>
                <a:lnTo>
                  <a:pt x="0" y="31999"/>
                </a:lnTo>
                <a:lnTo>
                  <a:pt x="57916" y="0"/>
                </a:lnTo>
                <a:lnTo>
                  <a:pt x="57916" y="2269243"/>
                </a:lnTo>
                <a:lnTo>
                  <a:pt x="0" y="2301242"/>
                </a:lnTo>
                <a:close/>
              </a:path>
            </a:pathLst>
          </a:custGeom>
          <a:ln w="7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84604" y="4154426"/>
            <a:ext cx="7161530" cy="2269490"/>
          </a:xfrm>
          <a:custGeom>
            <a:avLst/>
            <a:gdLst/>
            <a:ahLst/>
            <a:cxnLst/>
            <a:rect l="l" t="t" r="r" b="b"/>
            <a:pathLst>
              <a:path w="7161530" h="2269490">
                <a:moveTo>
                  <a:pt x="0" y="2269243"/>
                </a:moveTo>
                <a:lnTo>
                  <a:pt x="0" y="0"/>
                </a:lnTo>
                <a:lnTo>
                  <a:pt x="7161252" y="0"/>
                </a:lnTo>
                <a:lnTo>
                  <a:pt x="7161252" y="2269243"/>
                </a:lnTo>
                <a:lnTo>
                  <a:pt x="0" y="2269243"/>
                </a:lnTo>
                <a:close/>
              </a:path>
            </a:pathLst>
          </a:custGeom>
          <a:ln w="5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44624" y="5102352"/>
            <a:ext cx="58419" cy="1353820"/>
          </a:xfrm>
          <a:custGeom>
            <a:avLst/>
            <a:gdLst/>
            <a:ahLst/>
            <a:cxnLst/>
            <a:rect l="l" t="t" r="r" b="b"/>
            <a:pathLst>
              <a:path w="58419" h="1353820">
                <a:moveTo>
                  <a:pt x="57912" y="1321308"/>
                </a:moveTo>
                <a:lnTo>
                  <a:pt x="57912" y="0"/>
                </a:lnTo>
                <a:lnTo>
                  <a:pt x="0" y="32004"/>
                </a:lnTo>
                <a:lnTo>
                  <a:pt x="0" y="1353312"/>
                </a:lnTo>
                <a:lnTo>
                  <a:pt x="57912" y="1321308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44615" y="5102351"/>
            <a:ext cx="58419" cy="1353820"/>
          </a:xfrm>
          <a:custGeom>
            <a:avLst/>
            <a:gdLst/>
            <a:ahLst/>
            <a:cxnLst/>
            <a:rect l="l" t="t" r="r" b="b"/>
            <a:pathLst>
              <a:path w="58419" h="1353820">
                <a:moveTo>
                  <a:pt x="0" y="1353317"/>
                </a:moveTo>
                <a:lnTo>
                  <a:pt x="0" y="32012"/>
                </a:lnTo>
                <a:lnTo>
                  <a:pt x="57917" y="0"/>
                </a:lnTo>
                <a:lnTo>
                  <a:pt x="57917" y="1321318"/>
                </a:lnTo>
                <a:lnTo>
                  <a:pt x="0" y="1353317"/>
                </a:lnTo>
                <a:close/>
              </a:path>
            </a:pathLst>
          </a:custGeom>
          <a:ln w="7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84604" y="5134355"/>
            <a:ext cx="160020" cy="1321435"/>
          </a:xfrm>
          <a:custGeom>
            <a:avLst/>
            <a:gdLst/>
            <a:ahLst/>
            <a:cxnLst/>
            <a:rect l="l" t="t" r="r" b="b"/>
            <a:pathLst>
              <a:path w="160019" h="1321435">
                <a:moveTo>
                  <a:pt x="0" y="0"/>
                </a:moveTo>
                <a:lnTo>
                  <a:pt x="0" y="1321308"/>
                </a:lnTo>
                <a:lnTo>
                  <a:pt x="160020" y="1321308"/>
                </a:lnTo>
                <a:lnTo>
                  <a:pt x="160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4604" y="5134363"/>
            <a:ext cx="160020" cy="1321435"/>
          </a:xfrm>
          <a:custGeom>
            <a:avLst/>
            <a:gdLst/>
            <a:ahLst/>
            <a:cxnLst/>
            <a:rect l="l" t="t" r="r" b="b"/>
            <a:pathLst>
              <a:path w="160019" h="1321435">
                <a:moveTo>
                  <a:pt x="0" y="1321305"/>
                </a:moveTo>
                <a:lnTo>
                  <a:pt x="0" y="0"/>
                </a:lnTo>
                <a:lnTo>
                  <a:pt x="160011" y="0"/>
                </a:lnTo>
                <a:lnTo>
                  <a:pt x="160011" y="1321305"/>
                </a:lnTo>
                <a:lnTo>
                  <a:pt x="0" y="1321305"/>
                </a:lnTo>
                <a:close/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84604" y="5102352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217932" y="0"/>
                </a:moveTo>
                <a:lnTo>
                  <a:pt x="51816" y="0"/>
                </a:lnTo>
                <a:lnTo>
                  <a:pt x="0" y="32004"/>
                </a:lnTo>
                <a:lnTo>
                  <a:pt x="160020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84604" y="5102351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160011" y="32012"/>
                </a:moveTo>
                <a:lnTo>
                  <a:pt x="217928" y="0"/>
                </a:lnTo>
                <a:lnTo>
                  <a:pt x="51810" y="0"/>
                </a:lnTo>
                <a:lnTo>
                  <a:pt x="0" y="32012"/>
                </a:lnTo>
                <a:lnTo>
                  <a:pt x="160011" y="32012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20468" y="6182868"/>
            <a:ext cx="58419" cy="273050"/>
          </a:xfrm>
          <a:custGeom>
            <a:avLst/>
            <a:gdLst/>
            <a:ahLst/>
            <a:cxnLst/>
            <a:rect l="l" t="t" r="r" b="b"/>
            <a:pathLst>
              <a:path w="58419" h="273050">
                <a:moveTo>
                  <a:pt x="57912" y="240792"/>
                </a:moveTo>
                <a:lnTo>
                  <a:pt x="57912" y="0"/>
                </a:lnTo>
                <a:lnTo>
                  <a:pt x="0" y="32004"/>
                </a:lnTo>
                <a:lnTo>
                  <a:pt x="0" y="272796"/>
                </a:lnTo>
                <a:lnTo>
                  <a:pt x="57912" y="240792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20462" y="6182877"/>
            <a:ext cx="58419" cy="273050"/>
          </a:xfrm>
          <a:custGeom>
            <a:avLst/>
            <a:gdLst/>
            <a:ahLst/>
            <a:cxnLst/>
            <a:rect l="l" t="t" r="r" b="b"/>
            <a:pathLst>
              <a:path w="58419" h="273050">
                <a:moveTo>
                  <a:pt x="0" y="272791"/>
                </a:moveTo>
                <a:lnTo>
                  <a:pt x="0" y="31999"/>
                </a:lnTo>
                <a:lnTo>
                  <a:pt x="57917" y="0"/>
                </a:lnTo>
                <a:lnTo>
                  <a:pt x="57917" y="240792"/>
                </a:lnTo>
                <a:lnTo>
                  <a:pt x="0" y="272791"/>
                </a:lnTo>
                <a:close/>
              </a:path>
            </a:pathLst>
          </a:custGeom>
          <a:ln w="71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58513" y="6180166"/>
            <a:ext cx="222576" cy="278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96312" y="5974080"/>
            <a:ext cx="59690" cy="481965"/>
          </a:xfrm>
          <a:custGeom>
            <a:avLst/>
            <a:gdLst/>
            <a:ahLst/>
            <a:cxnLst/>
            <a:rect l="l" t="t" r="r" b="b"/>
            <a:pathLst>
              <a:path w="59689" h="481964">
                <a:moveTo>
                  <a:pt x="59436" y="449580"/>
                </a:moveTo>
                <a:lnTo>
                  <a:pt x="59436" y="0"/>
                </a:lnTo>
                <a:lnTo>
                  <a:pt x="0" y="32004"/>
                </a:lnTo>
                <a:lnTo>
                  <a:pt x="0" y="481584"/>
                </a:lnTo>
                <a:lnTo>
                  <a:pt x="59436" y="449580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96308" y="5974084"/>
            <a:ext cx="59690" cy="481965"/>
          </a:xfrm>
          <a:custGeom>
            <a:avLst/>
            <a:gdLst/>
            <a:ahLst/>
            <a:cxnLst/>
            <a:rect l="l" t="t" r="r" b="b"/>
            <a:pathLst>
              <a:path w="59689" h="481964">
                <a:moveTo>
                  <a:pt x="0" y="481584"/>
                </a:moveTo>
                <a:lnTo>
                  <a:pt x="0" y="31999"/>
                </a:lnTo>
                <a:lnTo>
                  <a:pt x="59427" y="0"/>
                </a:lnTo>
                <a:lnTo>
                  <a:pt x="59427" y="449584"/>
                </a:lnTo>
                <a:lnTo>
                  <a:pt x="0" y="481584"/>
                </a:lnTo>
                <a:close/>
              </a:path>
            </a:pathLst>
          </a:custGeom>
          <a:ln w="7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37816" y="6006084"/>
            <a:ext cx="158750" cy="449580"/>
          </a:xfrm>
          <a:custGeom>
            <a:avLst/>
            <a:gdLst/>
            <a:ahLst/>
            <a:cxnLst/>
            <a:rect l="l" t="t" r="r" b="b"/>
            <a:pathLst>
              <a:path w="158750" h="449579">
                <a:moveTo>
                  <a:pt x="0" y="0"/>
                </a:moveTo>
                <a:lnTo>
                  <a:pt x="0" y="449580"/>
                </a:lnTo>
                <a:lnTo>
                  <a:pt x="158496" y="449580"/>
                </a:lnTo>
                <a:lnTo>
                  <a:pt x="1584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337807" y="6006084"/>
            <a:ext cx="158750" cy="449580"/>
          </a:xfrm>
          <a:custGeom>
            <a:avLst/>
            <a:gdLst/>
            <a:ahLst/>
            <a:cxnLst/>
            <a:rect l="l" t="t" r="r" b="b"/>
            <a:pathLst>
              <a:path w="158750" h="449579">
                <a:moveTo>
                  <a:pt x="0" y="449584"/>
                </a:moveTo>
                <a:lnTo>
                  <a:pt x="0" y="0"/>
                </a:lnTo>
                <a:lnTo>
                  <a:pt x="158501" y="0"/>
                </a:lnTo>
                <a:lnTo>
                  <a:pt x="158501" y="449584"/>
                </a:lnTo>
                <a:lnTo>
                  <a:pt x="0" y="449584"/>
                </a:lnTo>
                <a:close/>
              </a:path>
            </a:pathLst>
          </a:custGeom>
          <a:ln w="7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337816" y="5974080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217932" y="0"/>
                </a:moveTo>
                <a:lnTo>
                  <a:pt x="50292" y="0"/>
                </a:lnTo>
                <a:lnTo>
                  <a:pt x="0" y="32004"/>
                </a:lnTo>
                <a:lnTo>
                  <a:pt x="158496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337807" y="5974084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158501" y="31999"/>
                </a:moveTo>
                <a:lnTo>
                  <a:pt x="217928" y="0"/>
                </a:lnTo>
                <a:lnTo>
                  <a:pt x="50300" y="0"/>
                </a:lnTo>
                <a:lnTo>
                  <a:pt x="0" y="31999"/>
                </a:lnTo>
                <a:lnTo>
                  <a:pt x="158501" y="31999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98064" y="5733288"/>
            <a:ext cx="0" cy="722630"/>
          </a:xfrm>
          <a:custGeom>
            <a:avLst/>
            <a:gdLst/>
            <a:ahLst/>
            <a:cxnLst/>
            <a:rect l="l" t="t" r="r" b="b"/>
            <a:pathLst>
              <a:path h="722629">
                <a:moveTo>
                  <a:pt x="0" y="0"/>
                </a:moveTo>
                <a:lnTo>
                  <a:pt x="0" y="722376"/>
                </a:lnTo>
              </a:path>
            </a:pathLst>
          </a:custGeom>
          <a:ln w="51816">
            <a:solidFill>
              <a:srgbClr val="1A32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72155" y="5733292"/>
            <a:ext cx="52069" cy="722630"/>
          </a:xfrm>
          <a:custGeom>
            <a:avLst/>
            <a:gdLst/>
            <a:ahLst/>
            <a:cxnLst/>
            <a:rect l="l" t="t" r="r" b="b"/>
            <a:pathLst>
              <a:path w="52069" h="722629">
                <a:moveTo>
                  <a:pt x="0" y="722376"/>
                </a:moveTo>
                <a:lnTo>
                  <a:pt x="0" y="31999"/>
                </a:lnTo>
                <a:lnTo>
                  <a:pt x="51810" y="0"/>
                </a:lnTo>
                <a:lnTo>
                  <a:pt x="51810" y="690376"/>
                </a:lnTo>
                <a:lnTo>
                  <a:pt x="0" y="722376"/>
                </a:lnTo>
                <a:close/>
              </a:path>
            </a:pathLst>
          </a:custGeom>
          <a:ln w="7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13660" y="5765292"/>
            <a:ext cx="158750" cy="690880"/>
          </a:xfrm>
          <a:custGeom>
            <a:avLst/>
            <a:gdLst/>
            <a:ahLst/>
            <a:cxnLst/>
            <a:rect l="l" t="t" r="r" b="b"/>
            <a:pathLst>
              <a:path w="158750" h="690879">
                <a:moveTo>
                  <a:pt x="0" y="0"/>
                </a:moveTo>
                <a:lnTo>
                  <a:pt x="0" y="690372"/>
                </a:lnTo>
                <a:lnTo>
                  <a:pt x="158496" y="690372"/>
                </a:lnTo>
                <a:lnTo>
                  <a:pt x="1584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13653" y="5765292"/>
            <a:ext cx="158750" cy="690880"/>
          </a:xfrm>
          <a:custGeom>
            <a:avLst/>
            <a:gdLst/>
            <a:ahLst/>
            <a:cxnLst/>
            <a:rect l="l" t="t" r="r" b="b"/>
            <a:pathLst>
              <a:path w="158750" h="690879">
                <a:moveTo>
                  <a:pt x="0" y="690376"/>
                </a:moveTo>
                <a:lnTo>
                  <a:pt x="0" y="0"/>
                </a:lnTo>
                <a:lnTo>
                  <a:pt x="158501" y="0"/>
                </a:lnTo>
                <a:lnTo>
                  <a:pt x="158501" y="690376"/>
                </a:lnTo>
                <a:lnTo>
                  <a:pt x="0" y="690376"/>
                </a:lnTo>
                <a:close/>
              </a:path>
            </a:pathLst>
          </a:custGeom>
          <a:ln w="71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613660" y="5733288"/>
            <a:ext cx="210820" cy="32384"/>
          </a:xfrm>
          <a:custGeom>
            <a:avLst/>
            <a:gdLst/>
            <a:ahLst/>
            <a:cxnLst/>
            <a:rect l="l" t="t" r="r" b="b"/>
            <a:pathLst>
              <a:path w="210819" h="32385">
                <a:moveTo>
                  <a:pt x="210312" y="0"/>
                </a:moveTo>
                <a:lnTo>
                  <a:pt x="50292" y="0"/>
                </a:lnTo>
                <a:lnTo>
                  <a:pt x="0" y="32004"/>
                </a:lnTo>
                <a:lnTo>
                  <a:pt x="158496" y="32004"/>
                </a:lnTo>
                <a:lnTo>
                  <a:pt x="21031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613653" y="5733292"/>
            <a:ext cx="210820" cy="32384"/>
          </a:xfrm>
          <a:custGeom>
            <a:avLst/>
            <a:gdLst/>
            <a:ahLst/>
            <a:cxnLst/>
            <a:rect l="l" t="t" r="r" b="b"/>
            <a:pathLst>
              <a:path w="210819" h="32385">
                <a:moveTo>
                  <a:pt x="158501" y="31999"/>
                </a:moveTo>
                <a:lnTo>
                  <a:pt x="210311" y="0"/>
                </a:lnTo>
                <a:lnTo>
                  <a:pt x="50300" y="0"/>
                </a:lnTo>
                <a:lnTo>
                  <a:pt x="0" y="31999"/>
                </a:lnTo>
                <a:lnTo>
                  <a:pt x="158501" y="31999"/>
                </a:lnTo>
                <a:close/>
              </a:path>
            </a:pathLst>
          </a:custGeom>
          <a:ln w="53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074670" y="4363211"/>
            <a:ext cx="0" cy="2092960"/>
          </a:xfrm>
          <a:custGeom>
            <a:avLst/>
            <a:gdLst/>
            <a:ahLst/>
            <a:cxnLst/>
            <a:rect l="l" t="t" r="r" b="b"/>
            <a:pathLst>
              <a:path h="2092960">
                <a:moveTo>
                  <a:pt x="0" y="0"/>
                </a:moveTo>
                <a:lnTo>
                  <a:pt x="0" y="2092452"/>
                </a:lnTo>
              </a:path>
            </a:pathLst>
          </a:custGeom>
          <a:ln w="50292">
            <a:solidFill>
              <a:srgbClr val="1A32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049511" y="4363218"/>
            <a:ext cx="50800" cy="2092960"/>
          </a:xfrm>
          <a:custGeom>
            <a:avLst/>
            <a:gdLst/>
            <a:ahLst/>
            <a:cxnLst/>
            <a:rect l="l" t="t" r="r" b="b"/>
            <a:pathLst>
              <a:path w="50800" h="2092960">
                <a:moveTo>
                  <a:pt x="0" y="2092450"/>
                </a:moveTo>
                <a:lnTo>
                  <a:pt x="0" y="31999"/>
                </a:lnTo>
                <a:lnTo>
                  <a:pt x="50300" y="0"/>
                </a:lnTo>
                <a:lnTo>
                  <a:pt x="50300" y="2060450"/>
                </a:lnTo>
                <a:lnTo>
                  <a:pt x="0" y="2092450"/>
                </a:lnTo>
                <a:close/>
              </a:path>
            </a:pathLst>
          </a:custGeom>
          <a:ln w="7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81884" y="4395216"/>
            <a:ext cx="167640" cy="2060575"/>
          </a:xfrm>
          <a:custGeom>
            <a:avLst/>
            <a:gdLst/>
            <a:ahLst/>
            <a:cxnLst/>
            <a:rect l="l" t="t" r="r" b="b"/>
            <a:pathLst>
              <a:path w="167639" h="2060575">
                <a:moveTo>
                  <a:pt x="0" y="0"/>
                </a:moveTo>
                <a:lnTo>
                  <a:pt x="0" y="2060448"/>
                </a:lnTo>
                <a:lnTo>
                  <a:pt x="167640" y="2060448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81883" y="4395218"/>
            <a:ext cx="167640" cy="2060575"/>
          </a:xfrm>
          <a:custGeom>
            <a:avLst/>
            <a:gdLst/>
            <a:ahLst/>
            <a:cxnLst/>
            <a:rect l="l" t="t" r="r" b="b"/>
            <a:pathLst>
              <a:path w="167639" h="2060575">
                <a:moveTo>
                  <a:pt x="0" y="2060450"/>
                </a:moveTo>
                <a:lnTo>
                  <a:pt x="0" y="0"/>
                </a:lnTo>
                <a:lnTo>
                  <a:pt x="167628" y="0"/>
                </a:lnTo>
                <a:lnTo>
                  <a:pt x="167628" y="2060450"/>
                </a:lnTo>
                <a:lnTo>
                  <a:pt x="0" y="2060450"/>
                </a:lnTo>
                <a:close/>
              </a:path>
            </a:pathLst>
          </a:custGeom>
          <a:ln w="7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881884" y="4363211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217932" y="0"/>
                </a:moveTo>
                <a:lnTo>
                  <a:pt x="57912" y="0"/>
                </a:lnTo>
                <a:lnTo>
                  <a:pt x="0" y="32004"/>
                </a:lnTo>
                <a:lnTo>
                  <a:pt x="167640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881883" y="4363218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167628" y="31999"/>
                </a:moveTo>
                <a:lnTo>
                  <a:pt x="217928" y="0"/>
                </a:lnTo>
                <a:lnTo>
                  <a:pt x="57900" y="0"/>
                </a:lnTo>
                <a:lnTo>
                  <a:pt x="0" y="31999"/>
                </a:lnTo>
                <a:lnTo>
                  <a:pt x="167628" y="31999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325367" y="6065520"/>
            <a:ext cx="50800" cy="390525"/>
          </a:xfrm>
          <a:custGeom>
            <a:avLst/>
            <a:gdLst/>
            <a:ahLst/>
            <a:cxnLst/>
            <a:rect l="l" t="t" r="r" b="b"/>
            <a:pathLst>
              <a:path w="50800" h="390525">
                <a:moveTo>
                  <a:pt x="50292" y="358140"/>
                </a:moveTo>
                <a:lnTo>
                  <a:pt x="50292" y="0"/>
                </a:lnTo>
                <a:lnTo>
                  <a:pt x="0" y="25908"/>
                </a:lnTo>
                <a:lnTo>
                  <a:pt x="0" y="390144"/>
                </a:lnTo>
                <a:lnTo>
                  <a:pt x="50292" y="358140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325357" y="6065519"/>
            <a:ext cx="50800" cy="390525"/>
          </a:xfrm>
          <a:custGeom>
            <a:avLst/>
            <a:gdLst/>
            <a:ahLst/>
            <a:cxnLst/>
            <a:rect l="l" t="t" r="r" b="b"/>
            <a:pathLst>
              <a:path w="50800" h="390525">
                <a:moveTo>
                  <a:pt x="0" y="390149"/>
                </a:moveTo>
                <a:lnTo>
                  <a:pt x="0" y="25909"/>
                </a:lnTo>
                <a:lnTo>
                  <a:pt x="50300" y="0"/>
                </a:lnTo>
                <a:lnTo>
                  <a:pt x="50300" y="358149"/>
                </a:lnTo>
                <a:lnTo>
                  <a:pt x="0" y="390149"/>
                </a:lnTo>
                <a:close/>
              </a:path>
            </a:pathLst>
          </a:custGeom>
          <a:ln w="7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157728" y="6091428"/>
            <a:ext cx="167640" cy="364490"/>
          </a:xfrm>
          <a:custGeom>
            <a:avLst/>
            <a:gdLst/>
            <a:ahLst/>
            <a:cxnLst/>
            <a:rect l="l" t="t" r="r" b="b"/>
            <a:pathLst>
              <a:path w="167639" h="364489">
                <a:moveTo>
                  <a:pt x="0" y="0"/>
                </a:moveTo>
                <a:lnTo>
                  <a:pt x="0" y="364236"/>
                </a:lnTo>
                <a:lnTo>
                  <a:pt x="167640" y="364236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157729" y="6091429"/>
            <a:ext cx="167640" cy="364490"/>
          </a:xfrm>
          <a:custGeom>
            <a:avLst/>
            <a:gdLst/>
            <a:ahLst/>
            <a:cxnLst/>
            <a:rect l="l" t="t" r="r" b="b"/>
            <a:pathLst>
              <a:path w="167639" h="364489">
                <a:moveTo>
                  <a:pt x="0" y="364239"/>
                </a:moveTo>
                <a:lnTo>
                  <a:pt x="0" y="0"/>
                </a:lnTo>
                <a:lnTo>
                  <a:pt x="167628" y="0"/>
                </a:lnTo>
                <a:lnTo>
                  <a:pt x="167628" y="364239"/>
                </a:lnTo>
                <a:lnTo>
                  <a:pt x="0" y="364239"/>
                </a:lnTo>
                <a:close/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157728" y="6065520"/>
            <a:ext cx="218440" cy="26034"/>
          </a:xfrm>
          <a:custGeom>
            <a:avLst/>
            <a:gdLst/>
            <a:ahLst/>
            <a:cxnLst/>
            <a:rect l="l" t="t" r="r" b="b"/>
            <a:pathLst>
              <a:path w="218439" h="26035">
                <a:moveTo>
                  <a:pt x="217932" y="0"/>
                </a:moveTo>
                <a:lnTo>
                  <a:pt x="57912" y="0"/>
                </a:lnTo>
                <a:lnTo>
                  <a:pt x="0" y="25908"/>
                </a:lnTo>
                <a:lnTo>
                  <a:pt x="167640" y="25908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157729" y="6065519"/>
            <a:ext cx="218440" cy="26034"/>
          </a:xfrm>
          <a:custGeom>
            <a:avLst/>
            <a:gdLst/>
            <a:ahLst/>
            <a:cxnLst/>
            <a:rect l="l" t="t" r="r" b="b"/>
            <a:pathLst>
              <a:path w="218439" h="26035">
                <a:moveTo>
                  <a:pt x="167628" y="25909"/>
                </a:moveTo>
                <a:lnTo>
                  <a:pt x="217928" y="0"/>
                </a:lnTo>
                <a:lnTo>
                  <a:pt x="57900" y="0"/>
                </a:lnTo>
                <a:lnTo>
                  <a:pt x="0" y="25909"/>
                </a:lnTo>
                <a:lnTo>
                  <a:pt x="167628" y="25909"/>
                </a:lnTo>
                <a:close/>
              </a:path>
            </a:pathLst>
          </a:custGeom>
          <a:ln w="53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01211" y="6097524"/>
            <a:ext cx="50800" cy="358140"/>
          </a:xfrm>
          <a:custGeom>
            <a:avLst/>
            <a:gdLst/>
            <a:ahLst/>
            <a:cxnLst/>
            <a:rect l="l" t="t" r="r" b="b"/>
            <a:pathLst>
              <a:path w="50800" h="358139">
                <a:moveTo>
                  <a:pt x="50292" y="326136"/>
                </a:moveTo>
                <a:lnTo>
                  <a:pt x="50292" y="0"/>
                </a:lnTo>
                <a:lnTo>
                  <a:pt x="0" y="32004"/>
                </a:lnTo>
                <a:lnTo>
                  <a:pt x="0" y="358140"/>
                </a:lnTo>
                <a:lnTo>
                  <a:pt x="50292" y="326136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601204" y="6097532"/>
            <a:ext cx="50800" cy="358140"/>
          </a:xfrm>
          <a:custGeom>
            <a:avLst/>
            <a:gdLst/>
            <a:ahLst/>
            <a:cxnLst/>
            <a:rect l="l" t="t" r="r" b="b"/>
            <a:pathLst>
              <a:path w="50800" h="358139">
                <a:moveTo>
                  <a:pt x="0" y="358136"/>
                </a:moveTo>
                <a:lnTo>
                  <a:pt x="0" y="31999"/>
                </a:lnTo>
                <a:lnTo>
                  <a:pt x="50283" y="0"/>
                </a:lnTo>
                <a:lnTo>
                  <a:pt x="50283" y="326137"/>
                </a:lnTo>
                <a:lnTo>
                  <a:pt x="0" y="358136"/>
                </a:lnTo>
                <a:close/>
              </a:path>
            </a:pathLst>
          </a:custGeom>
          <a:ln w="7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433572" y="6129528"/>
            <a:ext cx="167640" cy="326390"/>
          </a:xfrm>
          <a:custGeom>
            <a:avLst/>
            <a:gdLst/>
            <a:ahLst/>
            <a:cxnLst/>
            <a:rect l="l" t="t" r="r" b="b"/>
            <a:pathLst>
              <a:path w="167639" h="326389">
                <a:moveTo>
                  <a:pt x="0" y="0"/>
                </a:moveTo>
                <a:lnTo>
                  <a:pt x="0" y="326136"/>
                </a:lnTo>
                <a:lnTo>
                  <a:pt x="167640" y="326136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33559" y="6129531"/>
            <a:ext cx="167640" cy="326390"/>
          </a:xfrm>
          <a:custGeom>
            <a:avLst/>
            <a:gdLst/>
            <a:ahLst/>
            <a:cxnLst/>
            <a:rect l="l" t="t" r="r" b="b"/>
            <a:pathLst>
              <a:path w="167639" h="326389">
                <a:moveTo>
                  <a:pt x="0" y="326137"/>
                </a:moveTo>
                <a:lnTo>
                  <a:pt x="0" y="0"/>
                </a:lnTo>
                <a:lnTo>
                  <a:pt x="167645" y="0"/>
                </a:lnTo>
                <a:lnTo>
                  <a:pt x="167645" y="326137"/>
                </a:lnTo>
                <a:lnTo>
                  <a:pt x="0" y="326137"/>
                </a:lnTo>
                <a:close/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433572" y="6097524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217932" y="0"/>
                </a:moveTo>
                <a:lnTo>
                  <a:pt x="57912" y="0"/>
                </a:lnTo>
                <a:lnTo>
                  <a:pt x="0" y="32004"/>
                </a:lnTo>
                <a:lnTo>
                  <a:pt x="167640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433559" y="6097532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167645" y="31999"/>
                </a:moveTo>
                <a:lnTo>
                  <a:pt x="217928" y="0"/>
                </a:lnTo>
                <a:lnTo>
                  <a:pt x="57917" y="0"/>
                </a:lnTo>
                <a:lnTo>
                  <a:pt x="0" y="31999"/>
                </a:lnTo>
                <a:lnTo>
                  <a:pt x="167645" y="31999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902202" y="5439155"/>
            <a:ext cx="0" cy="1016635"/>
          </a:xfrm>
          <a:custGeom>
            <a:avLst/>
            <a:gdLst/>
            <a:ahLst/>
            <a:cxnLst/>
            <a:rect l="l" t="t" r="r" b="b"/>
            <a:pathLst>
              <a:path h="1016635">
                <a:moveTo>
                  <a:pt x="0" y="0"/>
                </a:moveTo>
                <a:lnTo>
                  <a:pt x="0" y="1016508"/>
                </a:lnTo>
              </a:path>
            </a:pathLst>
          </a:custGeom>
          <a:ln w="50292">
            <a:solidFill>
              <a:srgbClr val="1A32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877050" y="5439154"/>
            <a:ext cx="50800" cy="1016635"/>
          </a:xfrm>
          <a:custGeom>
            <a:avLst/>
            <a:gdLst/>
            <a:ahLst/>
            <a:cxnLst/>
            <a:rect l="l" t="t" r="r" b="b"/>
            <a:pathLst>
              <a:path w="50800" h="1016635">
                <a:moveTo>
                  <a:pt x="0" y="1016513"/>
                </a:moveTo>
                <a:lnTo>
                  <a:pt x="0" y="25909"/>
                </a:lnTo>
                <a:lnTo>
                  <a:pt x="50283" y="0"/>
                </a:lnTo>
                <a:lnTo>
                  <a:pt x="50283" y="984514"/>
                </a:lnTo>
                <a:lnTo>
                  <a:pt x="0" y="1016513"/>
                </a:lnTo>
                <a:close/>
              </a:path>
            </a:pathLst>
          </a:custGeom>
          <a:ln w="7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09416" y="5465064"/>
            <a:ext cx="167640" cy="990600"/>
          </a:xfrm>
          <a:custGeom>
            <a:avLst/>
            <a:gdLst/>
            <a:ahLst/>
            <a:cxnLst/>
            <a:rect l="l" t="t" r="r" b="b"/>
            <a:pathLst>
              <a:path w="167639" h="990600">
                <a:moveTo>
                  <a:pt x="0" y="0"/>
                </a:moveTo>
                <a:lnTo>
                  <a:pt x="0" y="990600"/>
                </a:lnTo>
                <a:lnTo>
                  <a:pt x="167640" y="9906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09405" y="5465064"/>
            <a:ext cx="167640" cy="990600"/>
          </a:xfrm>
          <a:custGeom>
            <a:avLst/>
            <a:gdLst/>
            <a:ahLst/>
            <a:cxnLst/>
            <a:rect l="l" t="t" r="r" b="b"/>
            <a:pathLst>
              <a:path w="167639" h="990600">
                <a:moveTo>
                  <a:pt x="0" y="990603"/>
                </a:moveTo>
                <a:lnTo>
                  <a:pt x="0" y="0"/>
                </a:lnTo>
                <a:lnTo>
                  <a:pt x="167645" y="0"/>
                </a:lnTo>
                <a:lnTo>
                  <a:pt x="167645" y="990603"/>
                </a:lnTo>
                <a:lnTo>
                  <a:pt x="0" y="990603"/>
                </a:lnTo>
                <a:close/>
              </a:path>
            </a:pathLst>
          </a:custGeom>
          <a:ln w="7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09416" y="5439155"/>
            <a:ext cx="218440" cy="26034"/>
          </a:xfrm>
          <a:custGeom>
            <a:avLst/>
            <a:gdLst/>
            <a:ahLst/>
            <a:cxnLst/>
            <a:rect l="l" t="t" r="r" b="b"/>
            <a:pathLst>
              <a:path w="218439" h="26035">
                <a:moveTo>
                  <a:pt x="217932" y="0"/>
                </a:moveTo>
                <a:lnTo>
                  <a:pt x="57912" y="0"/>
                </a:lnTo>
                <a:lnTo>
                  <a:pt x="0" y="25908"/>
                </a:lnTo>
                <a:lnTo>
                  <a:pt x="167640" y="25908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709405" y="5439154"/>
            <a:ext cx="218440" cy="26034"/>
          </a:xfrm>
          <a:custGeom>
            <a:avLst/>
            <a:gdLst/>
            <a:ahLst/>
            <a:cxnLst/>
            <a:rect l="l" t="t" r="r" b="b"/>
            <a:pathLst>
              <a:path w="218439" h="26035">
                <a:moveTo>
                  <a:pt x="167645" y="25909"/>
                </a:moveTo>
                <a:lnTo>
                  <a:pt x="217928" y="0"/>
                </a:lnTo>
                <a:lnTo>
                  <a:pt x="57917" y="0"/>
                </a:lnTo>
                <a:lnTo>
                  <a:pt x="0" y="25909"/>
                </a:lnTo>
                <a:lnTo>
                  <a:pt x="167645" y="25909"/>
                </a:lnTo>
                <a:close/>
              </a:path>
            </a:pathLst>
          </a:custGeom>
          <a:ln w="53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78046" y="5294376"/>
            <a:ext cx="0" cy="1161415"/>
          </a:xfrm>
          <a:custGeom>
            <a:avLst/>
            <a:gdLst/>
            <a:ahLst/>
            <a:cxnLst/>
            <a:rect l="l" t="t" r="r" b="b"/>
            <a:pathLst>
              <a:path h="1161414">
                <a:moveTo>
                  <a:pt x="0" y="0"/>
                </a:moveTo>
                <a:lnTo>
                  <a:pt x="0" y="1161288"/>
                </a:lnTo>
              </a:path>
            </a:pathLst>
          </a:custGeom>
          <a:ln w="50292">
            <a:solidFill>
              <a:srgbClr val="1A32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52897" y="5294374"/>
            <a:ext cx="50800" cy="1161415"/>
          </a:xfrm>
          <a:custGeom>
            <a:avLst/>
            <a:gdLst/>
            <a:ahLst/>
            <a:cxnLst/>
            <a:rect l="l" t="t" r="r" b="b"/>
            <a:pathLst>
              <a:path w="50800" h="1161414">
                <a:moveTo>
                  <a:pt x="0" y="1161294"/>
                </a:moveTo>
                <a:lnTo>
                  <a:pt x="0" y="32012"/>
                </a:lnTo>
                <a:lnTo>
                  <a:pt x="50283" y="0"/>
                </a:lnTo>
                <a:lnTo>
                  <a:pt x="50283" y="1129294"/>
                </a:lnTo>
                <a:lnTo>
                  <a:pt x="0" y="1161294"/>
                </a:lnTo>
                <a:close/>
              </a:path>
            </a:pathLst>
          </a:custGeom>
          <a:ln w="7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985260" y="5326380"/>
            <a:ext cx="167640" cy="1129665"/>
          </a:xfrm>
          <a:custGeom>
            <a:avLst/>
            <a:gdLst/>
            <a:ahLst/>
            <a:cxnLst/>
            <a:rect l="l" t="t" r="r" b="b"/>
            <a:pathLst>
              <a:path w="167639" h="1129664">
                <a:moveTo>
                  <a:pt x="0" y="0"/>
                </a:moveTo>
                <a:lnTo>
                  <a:pt x="0" y="1129284"/>
                </a:lnTo>
                <a:lnTo>
                  <a:pt x="167640" y="1129284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85252" y="5326387"/>
            <a:ext cx="167640" cy="1129665"/>
          </a:xfrm>
          <a:custGeom>
            <a:avLst/>
            <a:gdLst/>
            <a:ahLst/>
            <a:cxnLst/>
            <a:rect l="l" t="t" r="r" b="b"/>
            <a:pathLst>
              <a:path w="167639" h="1129664">
                <a:moveTo>
                  <a:pt x="0" y="1129281"/>
                </a:moveTo>
                <a:lnTo>
                  <a:pt x="0" y="0"/>
                </a:lnTo>
                <a:lnTo>
                  <a:pt x="167645" y="0"/>
                </a:lnTo>
                <a:lnTo>
                  <a:pt x="167645" y="1129281"/>
                </a:lnTo>
                <a:lnTo>
                  <a:pt x="0" y="1129281"/>
                </a:lnTo>
                <a:close/>
              </a:path>
            </a:pathLst>
          </a:custGeom>
          <a:ln w="7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985260" y="5294376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217932" y="0"/>
                </a:moveTo>
                <a:lnTo>
                  <a:pt x="57912" y="0"/>
                </a:lnTo>
                <a:lnTo>
                  <a:pt x="0" y="32004"/>
                </a:lnTo>
                <a:lnTo>
                  <a:pt x="167640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985252" y="5294374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167645" y="32012"/>
                </a:moveTo>
                <a:lnTo>
                  <a:pt x="217928" y="0"/>
                </a:lnTo>
                <a:lnTo>
                  <a:pt x="57917" y="0"/>
                </a:lnTo>
                <a:lnTo>
                  <a:pt x="0" y="32012"/>
                </a:lnTo>
                <a:lnTo>
                  <a:pt x="167645" y="32012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428744" y="6402324"/>
            <a:ext cx="50800" cy="53340"/>
          </a:xfrm>
          <a:custGeom>
            <a:avLst/>
            <a:gdLst/>
            <a:ahLst/>
            <a:cxnLst/>
            <a:rect l="l" t="t" r="r" b="b"/>
            <a:pathLst>
              <a:path w="50800" h="53339">
                <a:moveTo>
                  <a:pt x="50292" y="21336"/>
                </a:moveTo>
                <a:lnTo>
                  <a:pt x="50292" y="0"/>
                </a:lnTo>
                <a:lnTo>
                  <a:pt x="0" y="25908"/>
                </a:lnTo>
                <a:lnTo>
                  <a:pt x="0" y="53340"/>
                </a:lnTo>
                <a:lnTo>
                  <a:pt x="50292" y="21336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428726" y="6402323"/>
            <a:ext cx="50800" cy="53340"/>
          </a:xfrm>
          <a:custGeom>
            <a:avLst/>
            <a:gdLst/>
            <a:ahLst/>
            <a:cxnLst/>
            <a:rect l="l" t="t" r="r" b="b"/>
            <a:pathLst>
              <a:path w="50800" h="53339">
                <a:moveTo>
                  <a:pt x="0" y="53345"/>
                </a:moveTo>
                <a:lnTo>
                  <a:pt x="0" y="25909"/>
                </a:lnTo>
                <a:lnTo>
                  <a:pt x="50300" y="0"/>
                </a:lnTo>
                <a:lnTo>
                  <a:pt x="50300" y="21345"/>
                </a:lnTo>
                <a:lnTo>
                  <a:pt x="0" y="53345"/>
                </a:lnTo>
                <a:close/>
              </a:path>
            </a:pathLst>
          </a:custGeom>
          <a:ln w="63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261104" y="6441948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27432">
            <a:solidFill>
              <a:srgbClr val="32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261098" y="6428233"/>
            <a:ext cx="167640" cy="27940"/>
          </a:xfrm>
          <a:custGeom>
            <a:avLst/>
            <a:gdLst/>
            <a:ahLst/>
            <a:cxnLst/>
            <a:rect l="l" t="t" r="r" b="b"/>
            <a:pathLst>
              <a:path w="167639" h="27939">
                <a:moveTo>
                  <a:pt x="0" y="27435"/>
                </a:moveTo>
                <a:lnTo>
                  <a:pt x="0" y="0"/>
                </a:lnTo>
                <a:lnTo>
                  <a:pt x="167628" y="0"/>
                </a:lnTo>
                <a:lnTo>
                  <a:pt x="167628" y="27435"/>
                </a:lnTo>
                <a:lnTo>
                  <a:pt x="0" y="27435"/>
                </a:lnTo>
                <a:close/>
              </a:path>
            </a:pathLst>
          </a:custGeom>
          <a:ln w="5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261104" y="6402324"/>
            <a:ext cx="218440" cy="26034"/>
          </a:xfrm>
          <a:custGeom>
            <a:avLst/>
            <a:gdLst/>
            <a:ahLst/>
            <a:cxnLst/>
            <a:rect l="l" t="t" r="r" b="b"/>
            <a:pathLst>
              <a:path w="218439" h="26035">
                <a:moveTo>
                  <a:pt x="217932" y="0"/>
                </a:moveTo>
                <a:lnTo>
                  <a:pt x="57912" y="0"/>
                </a:lnTo>
                <a:lnTo>
                  <a:pt x="0" y="25908"/>
                </a:lnTo>
                <a:lnTo>
                  <a:pt x="167640" y="25908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61098" y="6402323"/>
            <a:ext cx="218440" cy="26034"/>
          </a:xfrm>
          <a:custGeom>
            <a:avLst/>
            <a:gdLst/>
            <a:ahLst/>
            <a:cxnLst/>
            <a:rect l="l" t="t" r="r" b="b"/>
            <a:pathLst>
              <a:path w="218439" h="26035">
                <a:moveTo>
                  <a:pt x="167628" y="25909"/>
                </a:moveTo>
                <a:lnTo>
                  <a:pt x="217928" y="0"/>
                </a:lnTo>
                <a:lnTo>
                  <a:pt x="57900" y="0"/>
                </a:lnTo>
                <a:lnTo>
                  <a:pt x="0" y="25909"/>
                </a:lnTo>
                <a:lnTo>
                  <a:pt x="167628" y="25909"/>
                </a:lnTo>
                <a:close/>
              </a:path>
            </a:pathLst>
          </a:custGeom>
          <a:ln w="53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33772" y="6296660"/>
            <a:ext cx="224663" cy="162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72811" y="5769864"/>
            <a:ext cx="58419" cy="685800"/>
          </a:xfrm>
          <a:custGeom>
            <a:avLst/>
            <a:gdLst/>
            <a:ahLst/>
            <a:cxnLst/>
            <a:rect l="l" t="t" r="r" b="b"/>
            <a:pathLst>
              <a:path w="58420" h="685800">
                <a:moveTo>
                  <a:pt x="57912" y="653796"/>
                </a:moveTo>
                <a:lnTo>
                  <a:pt x="57912" y="0"/>
                </a:lnTo>
                <a:lnTo>
                  <a:pt x="0" y="33528"/>
                </a:lnTo>
                <a:lnTo>
                  <a:pt x="0" y="685800"/>
                </a:lnTo>
                <a:lnTo>
                  <a:pt x="57912" y="653796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972802" y="5769869"/>
            <a:ext cx="58419" cy="685800"/>
          </a:xfrm>
          <a:custGeom>
            <a:avLst/>
            <a:gdLst/>
            <a:ahLst/>
            <a:cxnLst/>
            <a:rect l="l" t="t" r="r" b="b"/>
            <a:pathLst>
              <a:path w="58420" h="685800">
                <a:moveTo>
                  <a:pt x="0" y="685799"/>
                </a:moveTo>
                <a:lnTo>
                  <a:pt x="0" y="33525"/>
                </a:lnTo>
                <a:lnTo>
                  <a:pt x="57917" y="0"/>
                </a:lnTo>
                <a:lnTo>
                  <a:pt x="57917" y="653800"/>
                </a:lnTo>
                <a:lnTo>
                  <a:pt x="0" y="685799"/>
                </a:lnTo>
                <a:close/>
              </a:path>
            </a:pathLst>
          </a:custGeom>
          <a:ln w="7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812792" y="5803392"/>
            <a:ext cx="160020" cy="652780"/>
          </a:xfrm>
          <a:custGeom>
            <a:avLst/>
            <a:gdLst/>
            <a:ahLst/>
            <a:cxnLst/>
            <a:rect l="l" t="t" r="r" b="b"/>
            <a:pathLst>
              <a:path w="160020" h="652779">
                <a:moveTo>
                  <a:pt x="0" y="0"/>
                </a:moveTo>
                <a:lnTo>
                  <a:pt x="0" y="652272"/>
                </a:lnTo>
                <a:lnTo>
                  <a:pt x="160020" y="652272"/>
                </a:lnTo>
                <a:lnTo>
                  <a:pt x="160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812774" y="5803394"/>
            <a:ext cx="160655" cy="652780"/>
          </a:xfrm>
          <a:custGeom>
            <a:avLst/>
            <a:gdLst/>
            <a:ahLst/>
            <a:cxnLst/>
            <a:rect l="l" t="t" r="r" b="b"/>
            <a:pathLst>
              <a:path w="160654" h="652779">
                <a:moveTo>
                  <a:pt x="0" y="652274"/>
                </a:moveTo>
                <a:lnTo>
                  <a:pt x="0" y="0"/>
                </a:lnTo>
                <a:lnTo>
                  <a:pt x="160028" y="0"/>
                </a:lnTo>
                <a:lnTo>
                  <a:pt x="160028" y="652274"/>
                </a:lnTo>
                <a:lnTo>
                  <a:pt x="0" y="652274"/>
                </a:lnTo>
                <a:close/>
              </a:path>
            </a:pathLst>
          </a:custGeom>
          <a:ln w="7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812792" y="5769864"/>
            <a:ext cx="218440" cy="33655"/>
          </a:xfrm>
          <a:custGeom>
            <a:avLst/>
            <a:gdLst/>
            <a:ahLst/>
            <a:cxnLst/>
            <a:rect l="l" t="t" r="r" b="b"/>
            <a:pathLst>
              <a:path w="218439" h="33654">
                <a:moveTo>
                  <a:pt x="217932" y="0"/>
                </a:moveTo>
                <a:lnTo>
                  <a:pt x="59436" y="0"/>
                </a:lnTo>
                <a:lnTo>
                  <a:pt x="0" y="33528"/>
                </a:lnTo>
                <a:lnTo>
                  <a:pt x="160020" y="33528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12774" y="5769869"/>
            <a:ext cx="218440" cy="33655"/>
          </a:xfrm>
          <a:custGeom>
            <a:avLst/>
            <a:gdLst/>
            <a:ahLst/>
            <a:cxnLst/>
            <a:rect l="l" t="t" r="r" b="b"/>
            <a:pathLst>
              <a:path w="218439" h="33654">
                <a:moveTo>
                  <a:pt x="160028" y="33525"/>
                </a:moveTo>
                <a:lnTo>
                  <a:pt x="217946" y="0"/>
                </a:lnTo>
                <a:lnTo>
                  <a:pt x="59444" y="0"/>
                </a:lnTo>
                <a:lnTo>
                  <a:pt x="0" y="33525"/>
                </a:lnTo>
                <a:lnTo>
                  <a:pt x="160028" y="33525"/>
                </a:lnTo>
                <a:close/>
              </a:path>
            </a:pathLst>
          </a:custGeom>
          <a:ln w="5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48655" y="6033516"/>
            <a:ext cx="58419" cy="422275"/>
          </a:xfrm>
          <a:custGeom>
            <a:avLst/>
            <a:gdLst/>
            <a:ahLst/>
            <a:cxnLst/>
            <a:rect l="l" t="t" r="r" b="b"/>
            <a:pathLst>
              <a:path w="58420" h="422275">
                <a:moveTo>
                  <a:pt x="57912" y="390144"/>
                </a:moveTo>
                <a:lnTo>
                  <a:pt x="57912" y="0"/>
                </a:lnTo>
                <a:lnTo>
                  <a:pt x="0" y="32004"/>
                </a:lnTo>
                <a:lnTo>
                  <a:pt x="0" y="422148"/>
                </a:lnTo>
                <a:lnTo>
                  <a:pt x="57912" y="390144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48649" y="6033520"/>
            <a:ext cx="58419" cy="422275"/>
          </a:xfrm>
          <a:custGeom>
            <a:avLst/>
            <a:gdLst/>
            <a:ahLst/>
            <a:cxnLst/>
            <a:rect l="l" t="t" r="r" b="b"/>
            <a:pathLst>
              <a:path w="58420" h="422275">
                <a:moveTo>
                  <a:pt x="0" y="422148"/>
                </a:moveTo>
                <a:lnTo>
                  <a:pt x="0" y="31999"/>
                </a:lnTo>
                <a:lnTo>
                  <a:pt x="57900" y="0"/>
                </a:lnTo>
                <a:lnTo>
                  <a:pt x="57900" y="390149"/>
                </a:lnTo>
                <a:lnTo>
                  <a:pt x="0" y="422148"/>
                </a:lnTo>
                <a:close/>
              </a:path>
            </a:pathLst>
          </a:custGeom>
          <a:ln w="72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88636" y="6065520"/>
            <a:ext cx="160020" cy="390525"/>
          </a:xfrm>
          <a:custGeom>
            <a:avLst/>
            <a:gdLst/>
            <a:ahLst/>
            <a:cxnLst/>
            <a:rect l="l" t="t" r="r" b="b"/>
            <a:pathLst>
              <a:path w="160020" h="390525">
                <a:moveTo>
                  <a:pt x="0" y="0"/>
                </a:moveTo>
                <a:lnTo>
                  <a:pt x="0" y="390144"/>
                </a:lnTo>
                <a:lnTo>
                  <a:pt x="160020" y="390144"/>
                </a:lnTo>
                <a:lnTo>
                  <a:pt x="160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88620" y="6065519"/>
            <a:ext cx="160655" cy="390525"/>
          </a:xfrm>
          <a:custGeom>
            <a:avLst/>
            <a:gdLst/>
            <a:ahLst/>
            <a:cxnLst/>
            <a:rect l="l" t="t" r="r" b="b"/>
            <a:pathLst>
              <a:path w="160654" h="390525">
                <a:moveTo>
                  <a:pt x="0" y="390149"/>
                </a:moveTo>
                <a:lnTo>
                  <a:pt x="0" y="0"/>
                </a:lnTo>
                <a:lnTo>
                  <a:pt x="160028" y="0"/>
                </a:lnTo>
                <a:lnTo>
                  <a:pt x="160028" y="390149"/>
                </a:lnTo>
                <a:lnTo>
                  <a:pt x="0" y="390149"/>
                </a:lnTo>
                <a:close/>
              </a:path>
            </a:pathLst>
          </a:custGeom>
          <a:ln w="69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88636" y="6033516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217932" y="0"/>
                </a:moveTo>
                <a:lnTo>
                  <a:pt x="59436" y="0"/>
                </a:lnTo>
                <a:lnTo>
                  <a:pt x="0" y="32004"/>
                </a:lnTo>
                <a:lnTo>
                  <a:pt x="160020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088620" y="6033520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160028" y="31999"/>
                </a:moveTo>
                <a:lnTo>
                  <a:pt x="217928" y="0"/>
                </a:lnTo>
                <a:lnTo>
                  <a:pt x="59444" y="0"/>
                </a:lnTo>
                <a:lnTo>
                  <a:pt x="0" y="31999"/>
                </a:lnTo>
                <a:lnTo>
                  <a:pt x="160028" y="31999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524500" y="5332476"/>
            <a:ext cx="58419" cy="1123315"/>
          </a:xfrm>
          <a:custGeom>
            <a:avLst/>
            <a:gdLst/>
            <a:ahLst/>
            <a:cxnLst/>
            <a:rect l="l" t="t" r="r" b="b"/>
            <a:pathLst>
              <a:path w="58420" h="1123314">
                <a:moveTo>
                  <a:pt x="57912" y="1091184"/>
                </a:moveTo>
                <a:lnTo>
                  <a:pt x="57912" y="0"/>
                </a:lnTo>
                <a:lnTo>
                  <a:pt x="0" y="32004"/>
                </a:lnTo>
                <a:lnTo>
                  <a:pt x="0" y="1123188"/>
                </a:lnTo>
                <a:lnTo>
                  <a:pt x="57912" y="1091184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524496" y="5332476"/>
            <a:ext cx="58419" cy="1123315"/>
          </a:xfrm>
          <a:custGeom>
            <a:avLst/>
            <a:gdLst/>
            <a:ahLst/>
            <a:cxnLst/>
            <a:rect l="l" t="t" r="r" b="b"/>
            <a:pathLst>
              <a:path w="58420" h="1123314">
                <a:moveTo>
                  <a:pt x="0" y="1123192"/>
                </a:moveTo>
                <a:lnTo>
                  <a:pt x="0" y="31999"/>
                </a:lnTo>
                <a:lnTo>
                  <a:pt x="57900" y="0"/>
                </a:lnTo>
                <a:lnTo>
                  <a:pt x="57900" y="1091192"/>
                </a:lnTo>
                <a:lnTo>
                  <a:pt x="0" y="1123192"/>
                </a:lnTo>
                <a:close/>
              </a:path>
            </a:pathLst>
          </a:custGeom>
          <a:ln w="7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66004" y="5364480"/>
            <a:ext cx="158750" cy="1091565"/>
          </a:xfrm>
          <a:custGeom>
            <a:avLst/>
            <a:gdLst/>
            <a:ahLst/>
            <a:cxnLst/>
            <a:rect l="l" t="t" r="r" b="b"/>
            <a:pathLst>
              <a:path w="158750" h="1091564">
                <a:moveTo>
                  <a:pt x="0" y="0"/>
                </a:moveTo>
                <a:lnTo>
                  <a:pt x="0" y="1091184"/>
                </a:lnTo>
                <a:lnTo>
                  <a:pt x="158496" y="1091184"/>
                </a:lnTo>
                <a:lnTo>
                  <a:pt x="1584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365994" y="5364476"/>
            <a:ext cx="158750" cy="1091565"/>
          </a:xfrm>
          <a:custGeom>
            <a:avLst/>
            <a:gdLst/>
            <a:ahLst/>
            <a:cxnLst/>
            <a:rect l="l" t="t" r="r" b="b"/>
            <a:pathLst>
              <a:path w="158750" h="1091564">
                <a:moveTo>
                  <a:pt x="0" y="1091192"/>
                </a:moveTo>
                <a:lnTo>
                  <a:pt x="0" y="0"/>
                </a:lnTo>
                <a:lnTo>
                  <a:pt x="158501" y="0"/>
                </a:lnTo>
                <a:lnTo>
                  <a:pt x="158501" y="1091192"/>
                </a:lnTo>
                <a:lnTo>
                  <a:pt x="0" y="1091192"/>
                </a:lnTo>
                <a:close/>
              </a:path>
            </a:pathLst>
          </a:custGeom>
          <a:ln w="72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366004" y="5332476"/>
            <a:ext cx="216535" cy="32384"/>
          </a:xfrm>
          <a:custGeom>
            <a:avLst/>
            <a:gdLst/>
            <a:ahLst/>
            <a:cxnLst/>
            <a:rect l="l" t="t" r="r" b="b"/>
            <a:pathLst>
              <a:path w="216535" h="32385">
                <a:moveTo>
                  <a:pt x="216408" y="0"/>
                </a:moveTo>
                <a:lnTo>
                  <a:pt x="57912" y="0"/>
                </a:lnTo>
                <a:lnTo>
                  <a:pt x="0" y="32004"/>
                </a:lnTo>
                <a:lnTo>
                  <a:pt x="158496" y="32004"/>
                </a:lnTo>
                <a:lnTo>
                  <a:pt x="216408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365994" y="5332476"/>
            <a:ext cx="216535" cy="32384"/>
          </a:xfrm>
          <a:custGeom>
            <a:avLst/>
            <a:gdLst/>
            <a:ahLst/>
            <a:cxnLst/>
            <a:rect l="l" t="t" r="r" b="b"/>
            <a:pathLst>
              <a:path w="216535" h="32385">
                <a:moveTo>
                  <a:pt x="158501" y="31999"/>
                </a:moveTo>
                <a:lnTo>
                  <a:pt x="216401" y="0"/>
                </a:lnTo>
                <a:lnTo>
                  <a:pt x="57917" y="0"/>
                </a:lnTo>
                <a:lnTo>
                  <a:pt x="0" y="31999"/>
                </a:lnTo>
                <a:lnTo>
                  <a:pt x="158501" y="31999"/>
                </a:lnTo>
                <a:close/>
              </a:path>
            </a:pathLst>
          </a:custGeom>
          <a:ln w="5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00344" y="5209032"/>
            <a:ext cx="59690" cy="1247140"/>
          </a:xfrm>
          <a:custGeom>
            <a:avLst/>
            <a:gdLst/>
            <a:ahLst/>
            <a:cxnLst/>
            <a:rect l="l" t="t" r="r" b="b"/>
            <a:pathLst>
              <a:path w="59689" h="1247139">
                <a:moveTo>
                  <a:pt x="59436" y="1214628"/>
                </a:moveTo>
                <a:lnTo>
                  <a:pt x="59436" y="0"/>
                </a:lnTo>
                <a:lnTo>
                  <a:pt x="0" y="32004"/>
                </a:lnTo>
                <a:lnTo>
                  <a:pt x="0" y="1246632"/>
                </a:lnTo>
                <a:lnTo>
                  <a:pt x="59436" y="1214628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00325" y="5209029"/>
            <a:ext cx="59690" cy="1247140"/>
          </a:xfrm>
          <a:custGeom>
            <a:avLst/>
            <a:gdLst/>
            <a:ahLst/>
            <a:cxnLst/>
            <a:rect l="l" t="t" r="r" b="b"/>
            <a:pathLst>
              <a:path w="59689" h="1247139">
                <a:moveTo>
                  <a:pt x="0" y="1246639"/>
                </a:moveTo>
                <a:lnTo>
                  <a:pt x="0" y="32012"/>
                </a:lnTo>
                <a:lnTo>
                  <a:pt x="59444" y="0"/>
                </a:lnTo>
                <a:lnTo>
                  <a:pt x="59444" y="1214639"/>
                </a:lnTo>
                <a:lnTo>
                  <a:pt x="0" y="1246639"/>
                </a:lnTo>
                <a:close/>
              </a:path>
            </a:pathLst>
          </a:custGeom>
          <a:ln w="7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641848" y="5241036"/>
            <a:ext cx="158750" cy="1214755"/>
          </a:xfrm>
          <a:custGeom>
            <a:avLst/>
            <a:gdLst/>
            <a:ahLst/>
            <a:cxnLst/>
            <a:rect l="l" t="t" r="r" b="b"/>
            <a:pathLst>
              <a:path w="158750" h="1214754">
                <a:moveTo>
                  <a:pt x="0" y="0"/>
                </a:moveTo>
                <a:lnTo>
                  <a:pt x="0" y="1214628"/>
                </a:lnTo>
                <a:lnTo>
                  <a:pt x="158496" y="1214628"/>
                </a:lnTo>
                <a:lnTo>
                  <a:pt x="1584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41840" y="5241042"/>
            <a:ext cx="158750" cy="1214755"/>
          </a:xfrm>
          <a:custGeom>
            <a:avLst/>
            <a:gdLst/>
            <a:ahLst/>
            <a:cxnLst/>
            <a:rect l="l" t="t" r="r" b="b"/>
            <a:pathLst>
              <a:path w="158750" h="1214754">
                <a:moveTo>
                  <a:pt x="0" y="1214626"/>
                </a:moveTo>
                <a:lnTo>
                  <a:pt x="0" y="0"/>
                </a:lnTo>
                <a:lnTo>
                  <a:pt x="158484" y="0"/>
                </a:lnTo>
                <a:lnTo>
                  <a:pt x="158484" y="1214626"/>
                </a:lnTo>
                <a:lnTo>
                  <a:pt x="0" y="1214626"/>
                </a:lnTo>
                <a:close/>
              </a:path>
            </a:pathLst>
          </a:custGeom>
          <a:ln w="7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41848" y="5209032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217932" y="0"/>
                </a:moveTo>
                <a:lnTo>
                  <a:pt x="57912" y="0"/>
                </a:lnTo>
                <a:lnTo>
                  <a:pt x="0" y="32004"/>
                </a:lnTo>
                <a:lnTo>
                  <a:pt x="158496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41840" y="5209029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158484" y="32012"/>
                </a:moveTo>
                <a:lnTo>
                  <a:pt x="217928" y="0"/>
                </a:lnTo>
                <a:lnTo>
                  <a:pt x="57900" y="0"/>
                </a:lnTo>
                <a:lnTo>
                  <a:pt x="0" y="32012"/>
                </a:lnTo>
                <a:lnTo>
                  <a:pt x="158484" y="32012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76188" y="6112764"/>
            <a:ext cx="59690" cy="342900"/>
          </a:xfrm>
          <a:custGeom>
            <a:avLst/>
            <a:gdLst/>
            <a:ahLst/>
            <a:cxnLst/>
            <a:rect l="l" t="t" r="r" b="b"/>
            <a:pathLst>
              <a:path w="59689" h="342900">
                <a:moveTo>
                  <a:pt x="59436" y="310896"/>
                </a:moveTo>
                <a:lnTo>
                  <a:pt x="59436" y="0"/>
                </a:lnTo>
                <a:lnTo>
                  <a:pt x="0" y="32004"/>
                </a:lnTo>
                <a:lnTo>
                  <a:pt x="0" y="342900"/>
                </a:lnTo>
                <a:lnTo>
                  <a:pt x="59436" y="310896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76171" y="6112762"/>
            <a:ext cx="59690" cy="342900"/>
          </a:xfrm>
          <a:custGeom>
            <a:avLst/>
            <a:gdLst/>
            <a:ahLst/>
            <a:cxnLst/>
            <a:rect l="l" t="t" r="r" b="b"/>
            <a:pathLst>
              <a:path w="59689" h="342900">
                <a:moveTo>
                  <a:pt x="0" y="342906"/>
                </a:moveTo>
                <a:lnTo>
                  <a:pt x="0" y="32012"/>
                </a:lnTo>
                <a:lnTo>
                  <a:pt x="59444" y="0"/>
                </a:lnTo>
                <a:lnTo>
                  <a:pt x="59444" y="310906"/>
                </a:lnTo>
                <a:lnTo>
                  <a:pt x="0" y="342906"/>
                </a:lnTo>
                <a:close/>
              </a:path>
            </a:pathLst>
          </a:custGeom>
          <a:ln w="7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917692" y="6144768"/>
            <a:ext cx="158750" cy="311150"/>
          </a:xfrm>
          <a:custGeom>
            <a:avLst/>
            <a:gdLst/>
            <a:ahLst/>
            <a:cxnLst/>
            <a:rect l="l" t="t" r="r" b="b"/>
            <a:pathLst>
              <a:path w="158750" h="311150">
                <a:moveTo>
                  <a:pt x="0" y="0"/>
                </a:moveTo>
                <a:lnTo>
                  <a:pt x="0" y="310896"/>
                </a:lnTo>
                <a:lnTo>
                  <a:pt x="158496" y="310896"/>
                </a:lnTo>
                <a:lnTo>
                  <a:pt x="1584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917687" y="6144774"/>
            <a:ext cx="158750" cy="311150"/>
          </a:xfrm>
          <a:custGeom>
            <a:avLst/>
            <a:gdLst/>
            <a:ahLst/>
            <a:cxnLst/>
            <a:rect l="l" t="t" r="r" b="b"/>
            <a:pathLst>
              <a:path w="158750" h="311150">
                <a:moveTo>
                  <a:pt x="0" y="310893"/>
                </a:moveTo>
                <a:lnTo>
                  <a:pt x="0" y="0"/>
                </a:lnTo>
                <a:lnTo>
                  <a:pt x="158484" y="0"/>
                </a:lnTo>
                <a:lnTo>
                  <a:pt x="158484" y="310893"/>
                </a:lnTo>
                <a:lnTo>
                  <a:pt x="0" y="310893"/>
                </a:lnTo>
                <a:close/>
              </a:path>
            </a:pathLst>
          </a:custGeom>
          <a:ln w="6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17692" y="6112764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217932" y="0"/>
                </a:moveTo>
                <a:lnTo>
                  <a:pt x="57912" y="0"/>
                </a:lnTo>
                <a:lnTo>
                  <a:pt x="0" y="32004"/>
                </a:lnTo>
                <a:lnTo>
                  <a:pt x="158496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17687" y="6112762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158484" y="32012"/>
                </a:moveTo>
                <a:lnTo>
                  <a:pt x="217928" y="0"/>
                </a:lnTo>
                <a:lnTo>
                  <a:pt x="57900" y="0"/>
                </a:lnTo>
                <a:lnTo>
                  <a:pt x="0" y="32012"/>
                </a:lnTo>
                <a:lnTo>
                  <a:pt x="158484" y="32012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53556" y="6406896"/>
            <a:ext cx="58419" cy="48895"/>
          </a:xfrm>
          <a:custGeom>
            <a:avLst/>
            <a:gdLst/>
            <a:ahLst/>
            <a:cxnLst/>
            <a:rect l="l" t="t" r="r" b="b"/>
            <a:pathLst>
              <a:path w="58420" h="48895">
                <a:moveTo>
                  <a:pt x="57912" y="16764"/>
                </a:moveTo>
                <a:lnTo>
                  <a:pt x="57912" y="0"/>
                </a:lnTo>
                <a:lnTo>
                  <a:pt x="0" y="32004"/>
                </a:lnTo>
                <a:lnTo>
                  <a:pt x="0" y="48768"/>
                </a:lnTo>
                <a:lnTo>
                  <a:pt x="57912" y="16764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53545" y="6406900"/>
            <a:ext cx="58419" cy="48895"/>
          </a:xfrm>
          <a:custGeom>
            <a:avLst/>
            <a:gdLst/>
            <a:ahLst/>
            <a:cxnLst/>
            <a:rect l="l" t="t" r="r" b="b"/>
            <a:pathLst>
              <a:path w="58420" h="48895">
                <a:moveTo>
                  <a:pt x="0" y="48768"/>
                </a:moveTo>
                <a:lnTo>
                  <a:pt x="0" y="31999"/>
                </a:lnTo>
                <a:lnTo>
                  <a:pt x="57917" y="0"/>
                </a:lnTo>
                <a:lnTo>
                  <a:pt x="57917" y="16769"/>
                </a:lnTo>
                <a:lnTo>
                  <a:pt x="0" y="48768"/>
                </a:lnTo>
                <a:close/>
              </a:path>
            </a:pathLst>
          </a:custGeom>
          <a:ln w="6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193536" y="6438900"/>
            <a:ext cx="160020" cy="17145"/>
          </a:xfrm>
          <a:custGeom>
            <a:avLst/>
            <a:gdLst/>
            <a:ahLst/>
            <a:cxnLst/>
            <a:rect l="l" t="t" r="r" b="b"/>
            <a:pathLst>
              <a:path w="160020" h="17145">
                <a:moveTo>
                  <a:pt x="0" y="16764"/>
                </a:moveTo>
                <a:lnTo>
                  <a:pt x="160020" y="16764"/>
                </a:lnTo>
                <a:lnTo>
                  <a:pt x="160020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189888" y="6436226"/>
            <a:ext cx="167640" cy="22225"/>
          </a:xfrm>
          <a:custGeom>
            <a:avLst/>
            <a:gdLst/>
            <a:ahLst/>
            <a:cxnLst/>
            <a:rect l="l" t="t" r="r" b="b"/>
            <a:pathLst>
              <a:path w="167639" h="22225">
                <a:moveTo>
                  <a:pt x="0" y="22115"/>
                </a:moveTo>
                <a:lnTo>
                  <a:pt x="167285" y="22115"/>
                </a:lnTo>
                <a:lnTo>
                  <a:pt x="167285" y="0"/>
                </a:lnTo>
                <a:lnTo>
                  <a:pt x="0" y="0"/>
                </a:lnTo>
                <a:lnTo>
                  <a:pt x="0" y="22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93536" y="6406896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217932" y="0"/>
                </a:moveTo>
                <a:lnTo>
                  <a:pt x="50292" y="0"/>
                </a:lnTo>
                <a:lnTo>
                  <a:pt x="0" y="32004"/>
                </a:lnTo>
                <a:lnTo>
                  <a:pt x="160020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93516" y="6406900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39" h="32385">
                <a:moveTo>
                  <a:pt x="160028" y="31999"/>
                </a:moveTo>
                <a:lnTo>
                  <a:pt x="217946" y="0"/>
                </a:lnTo>
                <a:lnTo>
                  <a:pt x="50300" y="0"/>
                </a:lnTo>
                <a:lnTo>
                  <a:pt x="0" y="31999"/>
                </a:lnTo>
                <a:lnTo>
                  <a:pt x="160028" y="31999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629400" y="5454396"/>
            <a:ext cx="58419" cy="1001394"/>
          </a:xfrm>
          <a:custGeom>
            <a:avLst/>
            <a:gdLst/>
            <a:ahLst/>
            <a:cxnLst/>
            <a:rect l="l" t="t" r="r" b="b"/>
            <a:pathLst>
              <a:path w="58420" h="1001395">
                <a:moveTo>
                  <a:pt x="57912" y="969264"/>
                </a:moveTo>
                <a:lnTo>
                  <a:pt x="57912" y="0"/>
                </a:lnTo>
                <a:lnTo>
                  <a:pt x="0" y="32004"/>
                </a:lnTo>
                <a:lnTo>
                  <a:pt x="0" y="1001268"/>
                </a:lnTo>
                <a:lnTo>
                  <a:pt x="57912" y="969264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629391" y="5454398"/>
            <a:ext cx="58419" cy="1001394"/>
          </a:xfrm>
          <a:custGeom>
            <a:avLst/>
            <a:gdLst/>
            <a:ahLst/>
            <a:cxnLst/>
            <a:rect l="l" t="t" r="r" b="b"/>
            <a:pathLst>
              <a:path w="58420" h="1001395">
                <a:moveTo>
                  <a:pt x="0" y="1001270"/>
                </a:moveTo>
                <a:lnTo>
                  <a:pt x="0" y="31999"/>
                </a:lnTo>
                <a:lnTo>
                  <a:pt x="57900" y="0"/>
                </a:lnTo>
                <a:lnTo>
                  <a:pt x="57900" y="969270"/>
                </a:lnTo>
                <a:lnTo>
                  <a:pt x="0" y="1001270"/>
                </a:lnTo>
                <a:close/>
              </a:path>
            </a:pathLst>
          </a:custGeom>
          <a:ln w="7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69380" y="5486400"/>
            <a:ext cx="160020" cy="969644"/>
          </a:xfrm>
          <a:custGeom>
            <a:avLst/>
            <a:gdLst/>
            <a:ahLst/>
            <a:cxnLst/>
            <a:rect l="l" t="t" r="r" b="b"/>
            <a:pathLst>
              <a:path w="160020" h="969645">
                <a:moveTo>
                  <a:pt x="0" y="0"/>
                </a:moveTo>
                <a:lnTo>
                  <a:pt x="0" y="969264"/>
                </a:lnTo>
                <a:lnTo>
                  <a:pt x="160020" y="969264"/>
                </a:lnTo>
                <a:lnTo>
                  <a:pt x="160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69363" y="5486398"/>
            <a:ext cx="160655" cy="969644"/>
          </a:xfrm>
          <a:custGeom>
            <a:avLst/>
            <a:gdLst/>
            <a:ahLst/>
            <a:cxnLst/>
            <a:rect l="l" t="t" r="r" b="b"/>
            <a:pathLst>
              <a:path w="160654" h="969645">
                <a:moveTo>
                  <a:pt x="0" y="969270"/>
                </a:moveTo>
                <a:lnTo>
                  <a:pt x="0" y="0"/>
                </a:lnTo>
                <a:lnTo>
                  <a:pt x="160028" y="0"/>
                </a:lnTo>
                <a:lnTo>
                  <a:pt x="160028" y="969270"/>
                </a:lnTo>
                <a:lnTo>
                  <a:pt x="0" y="969270"/>
                </a:lnTo>
                <a:close/>
              </a:path>
            </a:pathLst>
          </a:custGeom>
          <a:ln w="7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469380" y="5454396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40" h="32385">
                <a:moveTo>
                  <a:pt x="217932" y="0"/>
                </a:moveTo>
                <a:lnTo>
                  <a:pt x="50292" y="0"/>
                </a:lnTo>
                <a:lnTo>
                  <a:pt x="0" y="32004"/>
                </a:lnTo>
                <a:lnTo>
                  <a:pt x="160020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469363" y="5454398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40" h="32385">
                <a:moveTo>
                  <a:pt x="160028" y="31999"/>
                </a:moveTo>
                <a:lnTo>
                  <a:pt x="217928" y="0"/>
                </a:lnTo>
                <a:lnTo>
                  <a:pt x="50300" y="0"/>
                </a:lnTo>
                <a:lnTo>
                  <a:pt x="0" y="31999"/>
                </a:lnTo>
                <a:lnTo>
                  <a:pt x="160028" y="31999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905244" y="5401055"/>
            <a:ext cx="58419" cy="1054735"/>
          </a:xfrm>
          <a:custGeom>
            <a:avLst/>
            <a:gdLst/>
            <a:ahLst/>
            <a:cxnLst/>
            <a:rect l="l" t="t" r="r" b="b"/>
            <a:pathLst>
              <a:path w="58420" h="1054735">
                <a:moveTo>
                  <a:pt x="57912" y="1022604"/>
                </a:moveTo>
                <a:lnTo>
                  <a:pt x="57912" y="0"/>
                </a:lnTo>
                <a:lnTo>
                  <a:pt x="0" y="27432"/>
                </a:lnTo>
                <a:lnTo>
                  <a:pt x="0" y="1054608"/>
                </a:lnTo>
                <a:lnTo>
                  <a:pt x="57912" y="1022604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905238" y="5401052"/>
            <a:ext cx="58419" cy="1054735"/>
          </a:xfrm>
          <a:custGeom>
            <a:avLst/>
            <a:gdLst/>
            <a:ahLst/>
            <a:cxnLst/>
            <a:rect l="l" t="t" r="r" b="b"/>
            <a:pathLst>
              <a:path w="58420" h="1054735">
                <a:moveTo>
                  <a:pt x="0" y="1054616"/>
                </a:moveTo>
                <a:lnTo>
                  <a:pt x="0" y="27435"/>
                </a:lnTo>
                <a:lnTo>
                  <a:pt x="57900" y="0"/>
                </a:lnTo>
                <a:lnTo>
                  <a:pt x="57900" y="1022616"/>
                </a:lnTo>
                <a:lnTo>
                  <a:pt x="0" y="1054616"/>
                </a:lnTo>
                <a:close/>
              </a:path>
            </a:pathLst>
          </a:custGeom>
          <a:ln w="7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745223" y="5428488"/>
            <a:ext cx="160020" cy="1027430"/>
          </a:xfrm>
          <a:custGeom>
            <a:avLst/>
            <a:gdLst/>
            <a:ahLst/>
            <a:cxnLst/>
            <a:rect l="l" t="t" r="r" b="b"/>
            <a:pathLst>
              <a:path w="160020" h="1027429">
                <a:moveTo>
                  <a:pt x="0" y="0"/>
                </a:moveTo>
                <a:lnTo>
                  <a:pt x="0" y="1027176"/>
                </a:lnTo>
                <a:lnTo>
                  <a:pt x="160020" y="1027176"/>
                </a:lnTo>
                <a:lnTo>
                  <a:pt x="160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745209" y="5428488"/>
            <a:ext cx="160655" cy="1027430"/>
          </a:xfrm>
          <a:custGeom>
            <a:avLst/>
            <a:gdLst/>
            <a:ahLst/>
            <a:cxnLst/>
            <a:rect l="l" t="t" r="r" b="b"/>
            <a:pathLst>
              <a:path w="160654" h="1027429">
                <a:moveTo>
                  <a:pt x="0" y="1027180"/>
                </a:moveTo>
                <a:lnTo>
                  <a:pt x="0" y="0"/>
                </a:lnTo>
                <a:lnTo>
                  <a:pt x="160028" y="0"/>
                </a:lnTo>
                <a:lnTo>
                  <a:pt x="160028" y="1027180"/>
                </a:lnTo>
                <a:lnTo>
                  <a:pt x="0" y="1027180"/>
                </a:lnTo>
                <a:close/>
              </a:path>
            </a:pathLst>
          </a:custGeom>
          <a:ln w="7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745223" y="5401055"/>
            <a:ext cx="218440" cy="27940"/>
          </a:xfrm>
          <a:custGeom>
            <a:avLst/>
            <a:gdLst/>
            <a:ahLst/>
            <a:cxnLst/>
            <a:rect l="l" t="t" r="r" b="b"/>
            <a:pathLst>
              <a:path w="218440" h="27939">
                <a:moveTo>
                  <a:pt x="217932" y="0"/>
                </a:moveTo>
                <a:lnTo>
                  <a:pt x="50292" y="0"/>
                </a:lnTo>
                <a:lnTo>
                  <a:pt x="0" y="27432"/>
                </a:lnTo>
                <a:lnTo>
                  <a:pt x="160020" y="27432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745209" y="5401052"/>
            <a:ext cx="218440" cy="27940"/>
          </a:xfrm>
          <a:custGeom>
            <a:avLst/>
            <a:gdLst/>
            <a:ahLst/>
            <a:cxnLst/>
            <a:rect l="l" t="t" r="r" b="b"/>
            <a:pathLst>
              <a:path w="218440" h="27939">
                <a:moveTo>
                  <a:pt x="160028" y="27435"/>
                </a:moveTo>
                <a:lnTo>
                  <a:pt x="217928" y="0"/>
                </a:lnTo>
                <a:lnTo>
                  <a:pt x="50300" y="0"/>
                </a:lnTo>
                <a:lnTo>
                  <a:pt x="0" y="27435"/>
                </a:lnTo>
                <a:lnTo>
                  <a:pt x="160028" y="27435"/>
                </a:lnTo>
                <a:close/>
              </a:path>
            </a:pathLst>
          </a:custGeom>
          <a:ln w="5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181088" y="4957572"/>
            <a:ext cx="58419" cy="1498600"/>
          </a:xfrm>
          <a:custGeom>
            <a:avLst/>
            <a:gdLst/>
            <a:ahLst/>
            <a:cxnLst/>
            <a:rect l="l" t="t" r="r" b="b"/>
            <a:pathLst>
              <a:path w="58420" h="1498600">
                <a:moveTo>
                  <a:pt x="57912" y="1466088"/>
                </a:moveTo>
                <a:lnTo>
                  <a:pt x="57912" y="0"/>
                </a:lnTo>
                <a:lnTo>
                  <a:pt x="0" y="32004"/>
                </a:lnTo>
                <a:lnTo>
                  <a:pt x="0" y="1498092"/>
                </a:lnTo>
                <a:lnTo>
                  <a:pt x="57912" y="1466088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181067" y="4957570"/>
            <a:ext cx="58419" cy="1498600"/>
          </a:xfrm>
          <a:custGeom>
            <a:avLst/>
            <a:gdLst/>
            <a:ahLst/>
            <a:cxnLst/>
            <a:rect l="l" t="t" r="r" b="b"/>
            <a:pathLst>
              <a:path w="58420" h="1498600">
                <a:moveTo>
                  <a:pt x="0" y="1498098"/>
                </a:moveTo>
                <a:lnTo>
                  <a:pt x="0" y="32012"/>
                </a:lnTo>
                <a:lnTo>
                  <a:pt x="57917" y="0"/>
                </a:lnTo>
                <a:lnTo>
                  <a:pt x="57917" y="1466098"/>
                </a:lnTo>
                <a:lnTo>
                  <a:pt x="0" y="1498098"/>
                </a:lnTo>
                <a:close/>
              </a:path>
            </a:pathLst>
          </a:custGeom>
          <a:ln w="72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021068" y="4989576"/>
            <a:ext cx="160020" cy="1466215"/>
          </a:xfrm>
          <a:custGeom>
            <a:avLst/>
            <a:gdLst/>
            <a:ahLst/>
            <a:cxnLst/>
            <a:rect l="l" t="t" r="r" b="b"/>
            <a:pathLst>
              <a:path w="160020" h="1466214">
                <a:moveTo>
                  <a:pt x="0" y="0"/>
                </a:moveTo>
                <a:lnTo>
                  <a:pt x="0" y="1466088"/>
                </a:lnTo>
                <a:lnTo>
                  <a:pt x="160020" y="1466088"/>
                </a:lnTo>
                <a:lnTo>
                  <a:pt x="160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021055" y="4989583"/>
            <a:ext cx="160020" cy="1466215"/>
          </a:xfrm>
          <a:custGeom>
            <a:avLst/>
            <a:gdLst/>
            <a:ahLst/>
            <a:cxnLst/>
            <a:rect l="l" t="t" r="r" b="b"/>
            <a:pathLst>
              <a:path w="160020" h="1466214">
                <a:moveTo>
                  <a:pt x="0" y="1466085"/>
                </a:moveTo>
                <a:lnTo>
                  <a:pt x="0" y="0"/>
                </a:lnTo>
                <a:lnTo>
                  <a:pt x="160011" y="0"/>
                </a:lnTo>
                <a:lnTo>
                  <a:pt x="160011" y="1466085"/>
                </a:lnTo>
                <a:lnTo>
                  <a:pt x="0" y="1466085"/>
                </a:lnTo>
                <a:close/>
              </a:path>
            </a:pathLst>
          </a:custGeom>
          <a:ln w="7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021068" y="4957572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40" h="32385">
                <a:moveTo>
                  <a:pt x="217932" y="0"/>
                </a:moveTo>
                <a:lnTo>
                  <a:pt x="50292" y="0"/>
                </a:lnTo>
                <a:lnTo>
                  <a:pt x="0" y="32004"/>
                </a:lnTo>
                <a:lnTo>
                  <a:pt x="160020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021055" y="4957570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40" h="32385">
                <a:moveTo>
                  <a:pt x="160011" y="32012"/>
                </a:moveTo>
                <a:lnTo>
                  <a:pt x="217928" y="0"/>
                </a:lnTo>
                <a:lnTo>
                  <a:pt x="50283" y="0"/>
                </a:lnTo>
                <a:lnTo>
                  <a:pt x="0" y="32012"/>
                </a:lnTo>
                <a:lnTo>
                  <a:pt x="160011" y="32012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456932" y="5978652"/>
            <a:ext cx="58419" cy="477520"/>
          </a:xfrm>
          <a:custGeom>
            <a:avLst/>
            <a:gdLst/>
            <a:ahLst/>
            <a:cxnLst/>
            <a:rect l="l" t="t" r="r" b="b"/>
            <a:pathLst>
              <a:path w="58420" h="477520">
                <a:moveTo>
                  <a:pt x="57912" y="445008"/>
                </a:moveTo>
                <a:lnTo>
                  <a:pt x="57912" y="0"/>
                </a:lnTo>
                <a:lnTo>
                  <a:pt x="0" y="27432"/>
                </a:lnTo>
                <a:lnTo>
                  <a:pt x="0" y="477012"/>
                </a:lnTo>
                <a:lnTo>
                  <a:pt x="57912" y="445008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456913" y="5978648"/>
            <a:ext cx="58419" cy="477520"/>
          </a:xfrm>
          <a:custGeom>
            <a:avLst/>
            <a:gdLst/>
            <a:ahLst/>
            <a:cxnLst/>
            <a:rect l="l" t="t" r="r" b="b"/>
            <a:pathLst>
              <a:path w="58420" h="477520">
                <a:moveTo>
                  <a:pt x="0" y="477020"/>
                </a:moveTo>
                <a:lnTo>
                  <a:pt x="0" y="27435"/>
                </a:lnTo>
                <a:lnTo>
                  <a:pt x="57917" y="0"/>
                </a:lnTo>
                <a:lnTo>
                  <a:pt x="57917" y="445020"/>
                </a:lnTo>
                <a:lnTo>
                  <a:pt x="0" y="477020"/>
                </a:lnTo>
                <a:close/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296911" y="6006084"/>
            <a:ext cx="160020" cy="449580"/>
          </a:xfrm>
          <a:custGeom>
            <a:avLst/>
            <a:gdLst/>
            <a:ahLst/>
            <a:cxnLst/>
            <a:rect l="l" t="t" r="r" b="b"/>
            <a:pathLst>
              <a:path w="160020" h="449579">
                <a:moveTo>
                  <a:pt x="0" y="0"/>
                </a:moveTo>
                <a:lnTo>
                  <a:pt x="0" y="449580"/>
                </a:lnTo>
                <a:lnTo>
                  <a:pt x="160020" y="449580"/>
                </a:lnTo>
                <a:lnTo>
                  <a:pt x="160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296902" y="6006084"/>
            <a:ext cx="160020" cy="449580"/>
          </a:xfrm>
          <a:custGeom>
            <a:avLst/>
            <a:gdLst/>
            <a:ahLst/>
            <a:cxnLst/>
            <a:rect l="l" t="t" r="r" b="b"/>
            <a:pathLst>
              <a:path w="160020" h="449579">
                <a:moveTo>
                  <a:pt x="0" y="449584"/>
                </a:moveTo>
                <a:lnTo>
                  <a:pt x="0" y="0"/>
                </a:lnTo>
                <a:lnTo>
                  <a:pt x="160011" y="0"/>
                </a:lnTo>
                <a:lnTo>
                  <a:pt x="160011" y="449584"/>
                </a:lnTo>
                <a:lnTo>
                  <a:pt x="0" y="449584"/>
                </a:lnTo>
                <a:close/>
              </a:path>
            </a:pathLst>
          </a:custGeom>
          <a:ln w="7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296911" y="5978652"/>
            <a:ext cx="218440" cy="27940"/>
          </a:xfrm>
          <a:custGeom>
            <a:avLst/>
            <a:gdLst/>
            <a:ahLst/>
            <a:cxnLst/>
            <a:rect l="l" t="t" r="r" b="b"/>
            <a:pathLst>
              <a:path w="218440" h="27939">
                <a:moveTo>
                  <a:pt x="217932" y="0"/>
                </a:moveTo>
                <a:lnTo>
                  <a:pt x="50292" y="0"/>
                </a:lnTo>
                <a:lnTo>
                  <a:pt x="0" y="27432"/>
                </a:lnTo>
                <a:lnTo>
                  <a:pt x="160020" y="27432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296902" y="5978648"/>
            <a:ext cx="218440" cy="27940"/>
          </a:xfrm>
          <a:custGeom>
            <a:avLst/>
            <a:gdLst/>
            <a:ahLst/>
            <a:cxnLst/>
            <a:rect l="l" t="t" r="r" b="b"/>
            <a:pathLst>
              <a:path w="218440" h="27939">
                <a:moveTo>
                  <a:pt x="160011" y="27435"/>
                </a:moveTo>
                <a:lnTo>
                  <a:pt x="217928" y="0"/>
                </a:lnTo>
                <a:lnTo>
                  <a:pt x="50283" y="0"/>
                </a:lnTo>
                <a:lnTo>
                  <a:pt x="0" y="27435"/>
                </a:lnTo>
                <a:lnTo>
                  <a:pt x="160011" y="27435"/>
                </a:lnTo>
                <a:close/>
              </a:path>
            </a:pathLst>
          </a:custGeom>
          <a:ln w="5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569439" y="6264628"/>
            <a:ext cx="224820" cy="1946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008620" y="6044184"/>
            <a:ext cx="50800" cy="411480"/>
          </a:xfrm>
          <a:custGeom>
            <a:avLst/>
            <a:gdLst/>
            <a:ahLst/>
            <a:cxnLst/>
            <a:rect l="l" t="t" r="r" b="b"/>
            <a:pathLst>
              <a:path w="50800" h="411479">
                <a:moveTo>
                  <a:pt x="50292" y="379476"/>
                </a:moveTo>
                <a:lnTo>
                  <a:pt x="50292" y="0"/>
                </a:lnTo>
                <a:lnTo>
                  <a:pt x="0" y="25908"/>
                </a:lnTo>
                <a:lnTo>
                  <a:pt x="0" y="411480"/>
                </a:lnTo>
                <a:lnTo>
                  <a:pt x="50292" y="379476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008607" y="6044186"/>
            <a:ext cx="50800" cy="411480"/>
          </a:xfrm>
          <a:custGeom>
            <a:avLst/>
            <a:gdLst/>
            <a:ahLst/>
            <a:cxnLst/>
            <a:rect l="l" t="t" r="r" b="b"/>
            <a:pathLst>
              <a:path w="50800" h="411479">
                <a:moveTo>
                  <a:pt x="0" y="411482"/>
                </a:moveTo>
                <a:lnTo>
                  <a:pt x="0" y="25909"/>
                </a:lnTo>
                <a:lnTo>
                  <a:pt x="50283" y="0"/>
                </a:lnTo>
                <a:lnTo>
                  <a:pt x="50283" y="379482"/>
                </a:lnTo>
                <a:lnTo>
                  <a:pt x="0" y="411482"/>
                </a:lnTo>
                <a:close/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848600" y="6070092"/>
            <a:ext cx="160020" cy="386080"/>
          </a:xfrm>
          <a:custGeom>
            <a:avLst/>
            <a:gdLst/>
            <a:ahLst/>
            <a:cxnLst/>
            <a:rect l="l" t="t" r="r" b="b"/>
            <a:pathLst>
              <a:path w="160020" h="386079">
                <a:moveTo>
                  <a:pt x="0" y="0"/>
                </a:moveTo>
                <a:lnTo>
                  <a:pt x="0" y="385572"/>
                </a:lnTo>
                <a:lnTo>
                  <a:pt x="160020" y="385572"/>
                </a:lnTo>
                <a:lnTo>
                  <a:pt x="160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848578" y="6070096"/>
            <a:ext cx="160655" cy="386080"/>
          </a:xfrm>
          <a:custGeom>
            <a:avLst/>
            <a:gdLst/>
            <a:ahLst/>
            <a:cxnLst/>
            <a:rect l="l" t="t" r="r" b="b"/>
            <a:pathLst>
              <a:path w="160654" h="386079">
                <a:moveTo>
                  <a:pt x="0" y="385572"/>
                </a:moveTo>
                <a:lnTo>
                  <a:pt x="0" y="0"/>
                </a:lnTo>
                <a:lnTo>
                  <a:pt x="160028" y="0"/>
                </a:lnTo>
                <a:lnTo>
                  <a:pt x="160028" y="385572"/>
                </a:lnTo>
                <a:lnTo>
                  <a:pt x="0" y="385572"/>
                </a:lnTo>
                <a:close/>
              </a:path>
            </a:pathLst>
          </a:custGeom>
          <a:ln w="6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848600" y="6044184"/>
            <a:ext cx="210820" cy="26034"/>
          </a:xfrm>
          <a:custGeom>
            <a:avLst/>
            <a:gdLst/>
            <a:ahLst/>
            <a:cxnLst/>
            <a:rect l="l" t="t" r="r" b="b"/>
            <a:pathLst>
              <a:path w="210820" h="26035">
                <a:moveTo>
                  <a:pt x="210312" y="0"/>
                </a:moveTo>
                <a:lnTo>
                  <a:pt x="50292" y="0"/>
                </a:lnTo>
                <a:lnTo>
                  <a:pt x="0" y="25908"/>
                </a:lnTo>
                <a:lnTo>
                  <a:pt x="160020" y="25908"/>
                </a:lnTo>
                <a:lnTo>
                  <a:pt x="21031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848578" y="6044186"/>
            <a:ext cx="210820" cy="26034"/>
          </a:xfrm>
          <a:custGeom>
            <a:avLst/>
            <a:gdLst/>
            <a:ahLst/>
            <a:cxnLst/>
            <a:rect l="l" t="t" r="r" b="b"/>
            <a:pathLst>
              <a:path w="210820" h="26035">
                <a:moveTo>
                  <a:pt x="160028" y="25909"/>
                </a:moveTo>
                <a:lnTo>
                  <a:pt x="210311" y="0"/>
                </a:lnTo>
                <a:lnTo>
                  <a:pt x="50300" y="0"/>
                </a:lnTo>
                <a:lnTo>
                  <a:pt x="0" y="25909"/>
                </a:lnTo>
                <a:lnTo>
                  <a:pt x="160028" y="25909"/>
                </a:lnTo>
                <a:close/>
              </a:path>
            </a:pathLst>
          </a:custGeom>
          <a:ln w="53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284464" y="6402324"/>
            <a:ext cx="50800" cy="53340"/>
          </a:xfrm>
          <a:custGeom>
            <a:avLst/>
            <a:gdLst/>
            <a:ahLst/>
            <a:cxnLst/>
            <a:rect l="l" t="t" r="r" b="b"/>
            <a:pathLst>
              <a:path w="50800" h="53339">
                <a:moveTo>
                  <a:pt x="50292" y="21336"/>
                </a:moveTo>
                <a:lnTo>
                  <a:pt x="50292" y="0"/>
                </a:lnTo>
                <a:lnTo>
                  <a:pt x="0" y="25908"/>
                </a:lnTo>
                <a:lnTo>
                  <a:pt x="0" y="53340"/>
                </a:lnTo>
                <a:lnTo>
                  <a:pt x="50292" y="21336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284453" y="6402323"/>
            <a:ext cx="50800" cy="53340"/>
          </a:xfrm>
          <a:custGeom>
            <a:avLst/>
            <a:gdLst/>
            <a:ahLst/>
            <a:cxnLst/>
            <a:rect l="l" t="t" r="r" b="b"/>
            <a:pathLst>
              <a:path w="50800" h="53339">
                <a:moveTo>
                  <a:pt x="0" y="53345"/>
                </a:moveTo>
                <a:lnTo>
                  <a:pt x="0" y="25909"/>
                </a:lnTo>
                <a:lnTo>
                  <a:pt x="50283" y="0"/>
                </a:lnTo>
                <a:lnTo>
                  <a:pt x="50283" y="21345"/>
                </a:lnTo>
                <a:lnTo>
                  <a:pt x="0" y="53345"/>
                </a:lnTo>
                <a:close/>
              </a:path>
            </a:pathLst>
          </a:custGeom>
          <a:ln w="63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16823" y="6441948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27432">
            <a:solidFill>
              <a:srgbClr val="32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116807" y="6428233"/>
            <a:ext cx="167640" cy="27940"/>
          </a:xfrm>
          <a:custGeom>
            <a:avLst/>
            <a:gdLst/>
            <a:ahLst/>
            <a:cxnLst/>
            <a:rect l="l" t="t" r="r" b="b"/>
            <a:pathLst>
              <a:path w="167640" h="27939">
                <a:moveTo>
                  <a:pt x="0" y="27435"/>
                </a:moveTo>
                <a:lnTo>
                  <a:pt x="0" y="0"/>
                </a:lnTo>
                <a:lnTo>
                  <a:pt x="167645" y="0"/>
                </a:lnTo>
                <a:lnTo>
                  <a:pt x="167645" y="27435"/>
                </a:lnTo>
                <a:lnTo>
                  <a:pt x="0" y="27435"/>
                </a:lnTo>
                <a:close/>
              </a:path>
            </a:pathLst>
          </a:custGeom>
          <a:ln w="5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116823" y="6402324"/>
            <a:ext cx="218440" cy="26034"/>
          </a:xfrm>
          <a:custGeom>
            <a:avLst/>
            <a:gdLst/>
            <a:ahLst/>
            <a:cxnLst/>
            <a:rect l="l" t="t" r="r" b="b"/>
            <a:pathLst>
              <a:path w="218440" h="26035">
                <a:moveTo>
                  <a:pt x="217932" y="0"/>
                </a:moveTo>
                <a:lnTo>
                  <a:pt x="59436" y="0"/>
                </a:lnTo>
                <a:lnTo>
                  <a:pt x="0" y="25908"/>
                </a:lnTo>
                <a:lnTo>
                  <a:pt x="167640" y="25908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116807" y="6402323"/>
            <a:ext cx="218440" cy="26034"/>
          </a:xfrm>
          <a:custGeom>
            <a:avLst/>
            <a:gdLst/>
            <a:ahLst/>
            <a:cxnLst/>
            <a:rect l="l" t="t" r="r" b="b"/>
            <a:pathLst>
              <a:path w="218440" h="26035">
                <a:moveTo>
                  <a:pt x="167645" y="25909"/>
                </a:moveTo>
                <a:lnTo>
                  <a:pt x="217928" y="0"/>
                </a:lnTo>
                <a:lnTo>
                  <a:pt x="59427" y="0"/>
                </a:lnTo>
                <a:lnTo>
                  <a:pt x="0" y="25909"/>
                </a:lnTo>
                <a:lnTo>
                  <a:pt x="167645" y="25909"/>
                </a:lnTo>
                <a:close/>
              </a:path>
            </a:pathLst>
          </a:custGeom>
          <a:ln w="53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560308" y="6102096"/>
            <a:ext cx="50800" cy="353695"/>
          </a:xfrm>
          <a:custGeom>
            <a:avLst/>
            <a:gdLst/>
            <a:ahLst/>
            <a:cxnLst/>
            <a:rect l="l" t="t" r="r" b="b"/>
            <a:pathLst>
              <a:path w="50800" h="353695">
                <a:moveTo>
                  <a:pt x="50292" y="321564"/>
                </a:moveTo>
                <a:lnTo>
                  <a:pt x="50292" y="0"/>
                </a:lnTo>
                <a:lnTo>
                  <a:pt x="0" y="32004"/>
                </a:lnTo>
                <a:lnTo>
                  <a:pt x="0" y="353568"/>
                </a:lnTo>
                <a:lnTo>
                  <a:pt x="50292" y="321564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560282" y="6102096"/>
            <a:ext cx="50800" cy="353695"/>
          </a:xfrm>
          <a:custGeom>
            <a:avLst/>
            <a:gdLst/>
            <a:ahLst/>
            <a:cxnLst/>
            <a:rect l="l" t="t" r="r" b="b"/>
            <a:pathLst>
              <a:path w="50800" h="353695">
                <a:moveTo>
                  <a:pt x="0" y="353572"/>
                </a:moveTo>
                <a:lnTo>
                  <a:pt x="0" y="32012"/>
                </a:lnTo>
                <a:lnTo>
                  <a:pt x="50300" y="0"/>
                </a:lnTo>
                <a:lnTo>
                  <a:pt x="50300" y="321573"/>
                </a:lnTo>
                <a:lnTo>
                  <a:pt x="0" y="353572"/>
                </a:lnTo>
                <a:close/>
              </a:path>
            </a:pathLst>
          </a:custGeom>
          <a:ln w="72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392668" y="6134100"/>
            <a:ext cx="167640" cy="321945"/>
          </a:xfrm>
          <a:custGeom>
            <a:avLst/>
            <a:gdLst/>
            <a:ahLst/>
            <a:cxnLst/>
            <a:rect l="l" t="t" r="r" b="b"/>
            <a:pathLst>
              <a:path w="167640" h="321945">
                <a:moveTo>
                  <a:pt x="0" y="0"/>
                </a:moveTo>
                <a:lnTo>
                  <a:pt x="0" y="321564"/>
                </a:lnTo>
                <a:lnTo>
                  <a:pt x="167640" y="321564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392654" y="6134108"/>
            <a:ext cx="167640" cy="321945"/>
          </a:xfrm>
          <a:custGeom>
            <a:avLst/>
            <a:gdLst/>
            <a:ahLst/>
            <a:cxnLst/>
            <a:rect l="l" t="t" r="r" b="b"/>
            <a:pathLst>
              <a:path w="167640" h="321945">
                <a:moveTo>
                  <a:pt x="0" y="321560"/>
                </a:moveTo>
                <a:lnTo>
                  <a:pt x="0" y="0"/>
                </a:lnTo>
                <a:lnTo>
                  <a:pt x="167628" y="0"/>
                </a:lnTo>
                <a:lnTo>
                  <a:pt x="167628" y="321560"/>
                </a:lnTo>
                <a:lnTo>
                  <a:pt x="0" y="321560"/>
                </a:lnTo>
                <a:close/>
              </a:path>
            </a:pathLst>
          </a:custGeom>
          <a:ln w="6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392668" y="6102096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40" h="32385">
                <a:moveTo>
                  <a:pt x="217932" y="0"/>
                </a:moveTo>
                <a:lnTo>
                  <a:pt x="59436" y="0"/>
                </a:lnTo>
                <a:lnTo>
                  <a:pt x="0" y="32004"/>
                </a:lnTo>
                <a:lnTo>
                  <a:pt x="167640" y="32004"/>
                </a:lnTo>
                <a:lnTo>
                  <a:pt x="217932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392654" y="6102096"/>
            <a:ext cx="218440" cy="32384"/>
          </a:xfrm>
          <a:custGeom>
            <a:avLst/>
            <a:gdLst/>
            <a:ahLst/>
            <a:cxnLst/>
            <a:rect l="l" t="t" r="r" b="b"/>
            <a:pathLst>
              <a:path w="218440" h="32385">
                <a:moveTo>
                  <a:pt x="167628" y="32012"/>
                </a:moveTo>
                <a:lnTo>
                  <a:pt x="217928" y="0"/>
                </a:lnTo>
                <a:lnTo>
                  <a:pt x="59427" y="0"/>
                </a:lnTo>
                <a:lnTo>
                  <a:pt x="0" y="32012"/>
                </a:lnTo>
                <a:lnTo>
                  <a:pt x="167628" y="32012"/>
                </a:lnTo>
                <a:close/>
              </a:path>
            </a:pathLst>
          </a:custGeom>
          <a:ln w="5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836152" y="6412992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50292" y="10668"/>
                </a:moveTo>
                <a:lnTo>
                  <a:pt x="50292" y="0"/>
                </a:lnTo>
                <a:lnTo>
                  <a:pt x="0" y="32004"/>
                </a:lnTo>
                <a:lnTo>
                  <a:pt x="0" y="42672"/>
                </a:lnTo>
                <a:lnTo>
                  <a:pt x="50292" y="10668"/>
                </a:lnTo>
                <a:close/>
              </a:path>
            </a:pathLst>
          </a:custGeom>
          <a:solidFill>
            <a:srgbClr val="1A3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836128" y="6412989"/>
            <a:ext cx="50800" cy="43180"/>
          </a:xfrm>
          <a:custGeom>
            <a:avLst/>
            <a:gdLst/>
            <a:ahLst/>
            <a:cxnLst/>
            <a:rect l="l" t="t" r="r" b="b"/>
            <a:pathLst>
              <a:path w="50800" h="43179">
                <a:moveTo>
                  <a:pt x="0" y="42679"/>
                </a:moveTo>
                <a:lnTo>
                  <a:pt x="0" y="32012"/>
                </a:lnTo>
                <a:lnTo>
                  <a:pt x="50300" y="0"/>
                </a:lnTo>
                <a:lnTo>
                  <a:pt x="50300" y="10679"/>
                </a:lnTo>
                <a:lnTo>
                  <a:pt x="0" y="42679"/>
                </a:lnTo>
                <a:close/>
              </a:path>
            </a:pathLst>
          </a:custGeom>
          <a:ln w="6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670035" y="645033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6116" y="0"/>
                </a:lnTo>
              </a:path>
            </a:pathLst>
          </a:custGeom>
          <a:ln w="10668">
            <a:solidFill>
              <a:srgbClr val="32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666381" y="645033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375" y="0"/>
                </a:lnTo>
              </a:path>
            </a:pathLst>
          </a:custGeom>
          <a:ln w="160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670035" y="6412992"/>
            <a:ext cx="216535" cy="32384"/>
          </a:xfrm>
          <a:custGeom>
            <a:avLst/>
            <a:gdLst/>
            <a:ahLst/>
            <a:cxnLst/>
            <a:rect l="l" t="t" r="r" b="b"/>
            <a:pathLst>
              <a:path w="216534" h="32385">
                <a:moveTo>
                  <a:pt x="216408" y="0"/>
                </a:moveTo>
                <a:lnTo>
                  <a:pt x="57912" y="0"/>
                </a:lnTo>
                <a:lnTo>
                  <a:pt x="0" y="32004"/>
                </a:lnTo>
                <a:lnTo>
                  <a:pt x="166116" y="32004"/>
                </a:lnTo>
                <a:lnTo>
                  <a:pt x="216408" y="0"/>
                </a:lnTo>
                <a:close/>
              </a:path>
            </a:pathLst>
          </a:custGeom>
          <a:solidFill>
            <a:srgbClr val="254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670010" y="6412989"/>
            <a:ext cx="216535" cy="32384"/>
          </a:xfrm>
          <a:custGeom>
            <a:avLst/>
            <a:gdLst/>
            <a:ahLst/>
            <a:cxnLst/>
            <a:rect l="l" t="t" r="r" b="b"/>
            <a:pathLst>
              <a:path w="216534" h="32385">
                <a:moveTo>
                  <a:pt x="166118" y="32012"/>
                </a:moveTo>
                <a:lnTo>
                  <a:pt x="216419" y="0"/>
                </a:lnTo>
                <a:lnTo>
                  <a:pt x="57917" y="0"/>
                </a:lnTo>
                <a:lnTo>
                  <a:pt x="0" y="32012"/>
                </a:lnTo>
                <a:lnTo>
                  <a:pt x="166118" y="32012"/>
                </a:lnTo>
                <a:close/>
              </a:path>
            </a:pathLst>
          </a:custGeom>
          <a:ln w="5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726688" y="4186425"/>
            <a:ext cx="0" cy="2269490"/>
          </a:xfrm>
          <a:custGeom>
            <a:avLst/>
            <a:gdLst/>
            <a:ahLst/>
            <a:cxnLst/>
            <a:rect l="l" t="t" r="r" b="b"/>
            <a:pathLst>
              <a:path h="2269490">
                <a:moveTo>
                  <a:pt x="0" y="2269243"/>
                </a:moveTo>
                <a:lnTo>
                  <a:pt x="0" y="0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676396" y="645566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676396" y="612953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676396" y="580797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76396" y="548183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676396" y="516026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676396" y="483413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676396" y="450799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676396" y="418642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91" y="0"/>
                </a:moveTo>
                <a:lnTo>
                  <a:pt x="0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 txBox="1"/>
          <p:nvPr/>
        </p:nvSpPr>
        <p:spPr>
          <a:xfrm>
            <a:off x="1279651" y="4095615"/>
            <a:ext cx="383540" cy="24364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229" dirty="0">
                <a:latin typeface="Verdana"/>
                <a:cs typeface="Verdana"/>
              </a:rPr>
              <a:t>,</a:t>
            </a:r>
            <a:r>
              <a:rPr sz="900" spc="170" dirty="0">
                <a:latin typeface="Verdana"/>
                <a:cs typeface="Verdana"/>
              </a:rPr>
              <a:t>1</a:t>
            </a:r>
            <a:r>
              <a:rPr sz="900" spc="195" dirty="0">
                <a:latin typeface="Verdana"/>
                <a:cs typeface="Verdana"/>
              </a:rPr>
              <a:t>4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229" dirty="0">
                <a:latin typeface="Verdana"/>
                <a:cs typeface="Verdana"/>
              </a:rPr>
              <a:t>,</a:t>
            </a:r>
            <a:r>
              <a:rPr sz="900" spc="170" dirty="0">
                <a:latin typeface="Verdana"/>
                <a:cs typeface="Verdana"/>
              </a:rPr>
              <a:t>1</a:t>
            </a:r>
            <a:r>
              <a:rPr sz="900" spc="195" dirty="0">
                <a:latin typeface="Verdana"/>
                <a:cs typeface="Verdana"/>
              </a:rPr>
              <a:t>2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229" dirty="0">
                <a:latin typeface="Verdana"/>
                <a:cs typeface="Verdana"/>
              </a:rPr>
              <a:t>,</a:t>
            </a:r>
            <a:r>
              <a:rPr sz="900" spc="170" dirty="0">
                <a:latin typeface="Verdana"/>
                <a:cs typeface="Verdana"/>
              </a:rPr>
              <a:t>1</a:t>
            </a:r>
            <a:r>
              <a:rPr sz="900" spc="195" dirty="0"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229" dirty="0">
                <a:latin typeface="Verdana"/>
                <a:cs typeface="Verdana"/>
              </a:rPr>
              <a:t>,</a:t>
            </a: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195" dirty="0">
                <a:latin typeface="Verdana"/>
                <a:cs typeface="Verdana"/>
              </a:rPr>
              <a:t>8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229" dirty="0">
                <a:latin typeface="Verdana"/>
                <a:cs typeface="Verdana"/>
              </a:rPr>
              <a:t>,</a:t>
            </a: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195" dirty="0">
                <a:latin typeface="Verdana"/>
                <a:cs typeface="Verdana"/>
              </a:rPr>
              <a:t>6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229" dirty="0">
                <a:latin typeface="Verdana"/>
                <a:cs typeface="Verdana"/>
              </a:rPr>
              <a:t>,</a:t>
            </a: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195" dirty="0">
                <a:latin typeface="Verdana"/>
                <a:cs typeface="Verdana"/>
              </a:rPr>
              <a:t>4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229" dirty="0">
                <a:latin typeface="Verdana"/>
                <a:cs typeface="Verdana"/>
              </a:rPr>
              <a:t>,</a:t>
            </a: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195" dirty="0">
                <a:latin typeface="Verdana"/>
                <a:cs typeface="Verdana"/>
              </a:rPr>
              <a:t>2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229" dirty="0">
                <a:latin typeface="Verdana"/>
                <a:cs typeface="Verdana"/>
              </a:rPr>
              <a:t>,</a:t>
            </a:r>
            <a:r>
              <a:rPr sz="900" spc="170" dirty="0">
                <a:latin typeface="Verdana"/>
                <a:cs typeface="Verdana"/>
              </a:rPr>
              <a:t>0</a:t>
            </a:r>
            <a:r>
              <a:rPr sz="900" spc="195" dirty="0"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726688" y="6455668"/>
            <a:ext cx="7160259" cy="0"/>
          </a:xfrm>
          <a:custGeom>
            <a:avLst/>
            <a:gdLst/>
            <a:ahLst/>
            <a:cxnLst/>
            <a:rect l="l" t="t" r="r" b="b"/>
            <a:pathLst>
              <a:path w="7160259">
                <a:moveTo>
                  <a:pt x="0" y="0"/>
                </a:moveTo>
                <a:lnTo>
                  <a:pt x="7159741" y="0"/>
                </a:lnTo>
              </a:path>
            </a:pathLst>
          </a:custGeom>
          <a:ln w="53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726688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002533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78380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555736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831582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107429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383275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659122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927334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203181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479027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754874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030720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306549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582396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859769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135616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411462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687291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963138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238985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514832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790677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066507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342353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618200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886429" y="645566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2"/>
                </a:lnTo>
              </a:path>
            </a:pathLst>
          </a:custGeom>
          <a:ln w="7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 txBox="1"/>
          <p:nvPr/>
        </p:nvSpPr>
        <p:spPr>
          <a:xfrm>
            <a:off x="1781047" y="6555987"/>
            <a:ext cx="17970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390" dirty="0">
                <a:latin typeface="Verdana"/>
                <a:cs typeface="Verdana"/>
              </a:rPr>
              <a:t>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8" name="object 29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37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2340364" y="6555987"/>
            <a:ext cx="15684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90" dirty="0">
                <a:latin typeface="Verdana"/>
                <a:cs typeface="Verdana"/>
              </a:rPr>
              <a:t>C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2892144" y="6555987"/>
            <a:ext cx="15684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270" dirty="0">
                <a:latin typeface="Verdana"/>
                <a:cs typeface="Verdana"/>
              </a:rPr>
              <a:t>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3436305" y="6555987"/>
            <a:ext cx="16891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95" dirty="0">
                <a:latin typeface="Verdana"/>
                <a:cs typeface="Verdana"/>
              </a:rPr>
              <a:t>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3995576" y="6555987"/>
            <a:ext cx="14160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405" dirty="0">
                <a:latin typeface="Verdana"/>
                <a:cs typeface="Verdana"/>
              </a:rPr>
              <a:t>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4539685" y="6555987"/>
            <a:ext cx="15557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85" dirty="0">
                <a:latin typeface="Verdana"/>
                <a:cs typeface="Verdana"/>
              </a:rPr>
              <a:t>K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5062366" y="6555987"/>
            <a:ext cx="211454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450" dirty="0">
                <a:latin typeface="Verdana"/>
                <a:cs typeface="Verdana"/>
              </a:rPr>
              <a:t>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5629334" y="6555987"/>
            <a:ext cx="19304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375" dirty="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6173424" y="6555987"/>
            <a:ext cx="21018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505" dirty="0">
                <a:latin typeface="Verdana"/>
                <a:cs typeface="Verdana"/>
              </a:rPr>
              <a:t>Q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6740249" y="6555987"/>
            <a:ext cx="17208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330" dirty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7291974" y="6555987"/>
            <a:ext cx="18097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345" dirty="0">
                <a:latin typeface="Verdana"/>
                <a:cs typeface="Verdana"/>
              </a:rPr>
              <a:t>U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7808550" y="6555987"/>
            <a:ext cx="24511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540" dirty="0">
                <a:latin typeface="Verdana"/>
                <a:cs typeface="Verdana"/>
              </a:rPr>
              <a:t>W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8402911" y="6555987"/>
            <a:ext cx="16002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315" dirty="0">
                <a:latin typeface="Verdana"/>
                <a:cs typeface="Verdana"/>
              </a:rPr>
              <a:t>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410387" y="511832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1072387"/>
            <a:ext cx="7781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Криптоанализа просте </a:t>
            </a:r>
            <a:r>
              <a:rPr dirty="0"/>
              <a:t>замене</a:t>
            </a:r>
            <a:r>
              <a:rPr spc="-55" dirty="0"/>
              <a:t> </a:t>
            </a:r>
            <a:r>
              <a:rPr sz="2000" spc="95" dirty="0">
                <a:solidFill>
                  <a:srgbClr val="7F7F7F"/>
                </a:solidFill>
              </a:rPr>
              <a:t>наставак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0727" y="4253484"/>
          <a:ext cx="9001108" cy="888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930"/>
                <a:gridCol w="344170"/>
                <a:gridCol w="344169"/>
                <a:gridCol w="344169"/>
                <a:gridCol w="347344"/>
                <a:gridCol w="340994"/>
                <a:gridCol w="349250"/>
                <a:gridCol w="344169"/>
                <a:gridCol w="340994"/>
                <a:gridCol w="348614"/>
                <a:gridCol w="345439"/>
                <a:gridCol w="342264"/>
                <a:gridCol w="345439"/>
                <a:gridCol w="342264"/>
                <a:gridCol w="345439"/>
                <a:gridCol w="346710"/>
                <a:gridCol w="340360"/>
                <a:gridCol w="344804"/>
                <a:gridCol w="344169"/>
                <a:gridCol w="344804"/>
                <a:gridCol w="346075"/>
                <a:gridCol w="341629"/>
                <a:gridCol w="342900"/>
                <a:gridCol w="345440"/>
                <a:gridCol w="342265"/>
                <a:gridCol w="408304"/>
              </a:tblGrid>
              <a:tr h="515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J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Q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U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W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X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10" dirty="0">
                          <a:latin typeface="Trebuchet MS"/>
                          <a:cs typeface="Trebuchet MS"/>
                        </a:rPr>
                        <a:t>21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114" dirty="0">
                          <a:latin typeface="Trebuchet MS"/>
                          <a:cs typeface="Trebuchet MS"/>
                        </a:rPr>
                        <a:t>26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5" dirty="0">
                          <a:latin typeface="Trebuchet MS"/>
                          <a:cs typeface="Trebuchet MS"/>
                        </a:rPr>
                        <a:t>10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5" dirty="0">
                          <a:latin typeface="Trebuchet MS"/>
                          <a:cs typeface="Trebuchet MS"/>
                        </a:rPr>
                        <a:t>12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10" dirty="0">
                          <a:latin typeface="Trebuchet MS"/>
                          <a:cs typeface="Trebuchet MS"/>
                        </a:rPr>
                        <a:t>51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5" dirty="0">
                          <a:latin typeface="Trebuchet MS"/>
                          <a:cs typeface="Trebuchet MS"/>
                        </a:rPr>
                        <a:t>10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114" dirty="0">
                          <a:latin typeface="Trebuchet MS"/>
                          <a:cs typeface="Trebuchet MS"/>
                        </a:rPr>
                        <a:t>25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5" dirty="0">
                          <a:latin typeface="Trebuchet MS"/>
                          <a:cs typeface="Trebuchet MS"/>
                        </a:rPr>
                        <a:t>10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5" dirty="0">
                          <a:latin typeface="Trebuchet MS"/>
                          <a:cs typeface="Trebuchet MS"/>
                        </a:rPr>
                        <a:t>10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5" dirty="0">
                          <a:latin typeface="Trebuchet MS"/>
                          <a:cs typeface="Trebuchet MS"/>
                        </a:rPr>
                        <a:t>15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114" dirty="0">
                          <a:latin typeface="Trebuchet MS"/>
                          <a:cs typeface="Trebuchet MS"/>
                        </a:rPr>
                        <a:t>28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42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114" dirty="0">
                          <a:latin typeface="Trebuchet MS"/>
                          <a:cs typeface="Trebuchet MS"/>
                        </a:rPr>
                        <a:t>27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114" dirty="0">
                          <a:latin typeface="Trebuchet MS"/>
                          <a:cs typeface="Trebuchet MS"/>
                        </a:rPr>
                        <a:t>24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114" dirty="0">
                          <a:latin typeface="Trebuchet MS"/>
                          <a:cs typeface="Trebuchet MS"/>
                        </a:rPr>
                        <a:t>22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spc="114" dirty="0">
                          <a:latin typeface="Trebuchet MS"/>
                          <a:cs typeface="Trebuchet MS"/>
                        </a:rPr>
                        <a:t>28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6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8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38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39" y="1717039"/>
            <a:ext cx="8966200" cy="242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144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Шифрат: </a:t>
            </a:r>
            <a:r>
              <a:rPr sz="2000" spc="-5" dirty="0">
                <a:solidFill>
                  <a:srgbClr val="329965"/>
                </a:solidFill>
                <a:latin typeface="Arial"/>
                <a:cs typeface="Arial"/>
              </a:rPr>
              <a:t> PBFPVYFBQXZTYFPBFEQJHDXXQVAPTPQJKTOYQWIPBVWLXTOXBTFX</a:t>
            </a:r>
            <a:endParaRPr sz="2000">
              <a:latin typeface="Arial"/>
              <a:cs typeface="Arial"/>
            </a:endParaRPr>
          </a:p>
          <a:p>
            <a:pPr marL="354965" marR="5080">
              <a:lnSpc>
                <a:spcPct val="80000"/>
              </a:lnSpc>
            </a:pPr>
            <a:r>
              <a:rPr sz="2000" spc="-5" dirty="0">
                <a:solidFill>
                  <a:srgbClr val="329965"/>
                </a:solidFill>
                <a:latin typeface="Arial"/>
                <a:cs typeface="Arial"/>
              </a:rPr>
              <a:t>QWAXBVCXQWAXFQJVWLEQNTOZQGGQLFXQWAKVWLXQWAEBIPBF  </a:t>
            </a:r>
            <a:r>
              <a:rPr sz="2000" dirty="0">
                <a:solidFill>
                  <a:srgbClr val="329965"/>
                </a:solidFill>
                <a:latin typeface="Arial"/>
                <a:cs typeface="Arial"/>
              </a:rPr>
              <a:t>XFQVXGTVJVWLBTPQWAEBFPBFHCVLXBQUFEVWLXGDPEQVPQGVP  PBFTIXPFHXZHVFAGFOTHFEFBQUFTDHZBQPOTHXTYFTODXQHFTD  </a:t>
            </a:r>
            <a:r>
              <a:rPr sz="2000" spc="-5" dirty="0">
                <a:solidFill>
                  <a:srgbClr val="329965"/>
                </a:solidFill>
                <a:latin typeface="Arial"/>
                <a:cs typeface="Arial"/>
              </a:rPr>
              <a:t>PTOGHFQPBQWAQJJTODXQHFOQPWTBDHHIXQVAPBFZQHCFWP....</a:t>
            </a:r>
            <a:endParaRPr sz="2000">
              <a:latin typeface="Arial"/>
              <a:cs typeface="Arial"/>
            </a:endParaRPr>
          </a:p>
          <a:p>
            <a:pPr marL="355600" marR="890905" indent="-342900">
              <a:lnSpc>
                <a:spcPts val="2590"/>
              </a:lnSpc>
              <a:spcBef>
                <a:spcPts val="1240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Мери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400" spc="-5" dirty="0">
                <a:solidFill>
                  <a:srgbClr val="0065FF"/>
                </a:solidFill>
                <a:latin typeface="Arial"/>
                <a:cs typeface="Arial"/>
              </a:rPr>
              <a:t>фреквенција </a:t>
            </a:r>
            <a:r>
              <a:rPr sz="2400" spc="-10" dirty="0">
                <a:solidFill>
                  <a:srgbClr val="0065FF"/>
                </a:solidFill>
                <a:latin typeface="Arial"/>
                <a:cs typeface="Arial"/>
              </a:rPr>
              <a:t>појављивања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појединих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слова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шифрату: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39" y="5467601"/>
            <a:ext cx="8695690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Поређењем добијених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фреквенција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са  </a:t>
            </a: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статистичким (очекиваним)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одређује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које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слово 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са којим</a:t>
            </a: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замењено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dirty="0"/>
              <a:t>Шифре замене:</a:t>
            </a:r>
            <a:r>
              <a:rPr spc="-140" dirty="0"/>
              <a:t> </a:t>
            </a:r>
            <a:r>
              <a:rPr spc="-5" dirty="0"/>
              <a:t>подела</a:t>
            </a:r>
          </a:p>
        </p:txBody>
      </p:sp>
      <p:sp>
        <p:nvSpPr>
          <p:cNvPr id="4" name="object 4"/>
          <p:cNvSpPr/>
          <p:nvPr/>
        </p:nvSpPr>
        <p:spPr>
          <a:xfrm>
            <a:off x="833627" y="3043428"/>
            <a:ext cx="4201795" cy="620395"/>
          </a:xfrm>
          <a:custGeom>
            <a:avLst/>
            <a:gdLst/>
            <a:ahLst/>
            <a:cxnLst/>
            <a:rect l="l" t="t" r="r" b="b"/>
            <a:pathLst>
              <a:path w="4201795" h="620395">
                <a:moveTo>
                  <a:pt x="4201668" y="620268"/>
                </a:moveTo>
                <a:lnTo>
                  <a:pt x="4201668" y="0"/>
                </a:lnTo>
                <a:lnTo>
                  <a:pt x="0" y="0"/>
                </a:lnTo>
                <a:lnTo>
                  <a:pt x="0" y="620268"/>
                </a:lnTo>
                <a:lnTo>
                  <a:pt x="4572" y="620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191000" y="10668"/>
                </a:lnTo>
                <a:lnTo>
                  <a:pt x="4191000" y="4572"/>
                </a:lnTo>
                <a:lnTo>
                  <a:pt x="4195572" y="10668"/>
                </a:lnTo>
                <a:lnTo>
                  <a:pt x="4195572" y="620268"/>
                </a:lnTo>
                <a:lnTo>
                  <a:pt x="4201668" y="620268"/>
                </a:lnTo>
                <a:close/>
              </a:path>
              <a:path w="4201795" h="6203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201795" h="620395">
                <a:moveTo>
                  <a:pt x="10668" y="609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09600"/>
                </a:lnTo>
                <a:lnTo>
                  <a:pt x="10668" y="609600"/>
                </a:lnTo>
                <a:close/>
              </a:path>
              <a:path w="4201795" h="620395">
                <a:moveTo>
                  <a:pt x="4195572" y="609600"/>
                </a:moveTo>
                <a:lnTo>
                  <a:pt x="4572" y="609600"/>
                </a:lnTo>
                <a:lnTo>
                  <a:pt x="10668" y="614172"/>
                </a:lnTo>
                <a:lnTo>
                  <a:pt x="10668" y="620268"/>
                </a:lnTo>
                <a:lnTo>
                  <a:pt x="4191000" y="620268"/>
                </a:lnTo>
                <a:lnTo>
                  <a:pt x="4191000" y="614172"/>
                </a:lnTo>
                <a:lnTo>
                  <a:pt x="4195572" y="609600"/>
                </a:lnTo>
                <a:close/>
              </a:path>
              <a:path w="4201795" h="620395">
                <a:moveTo>
                  <a:pt x="10668" y="620268"/>
                </a:moveTo>
                <a:lnTo>
                  <a:pt x="10668" y="614172"/>
                </a:lnTo>
                <a:lnTo>
                  <a:pt x="4572" y="609600"/>
                </a:lnTo>
                <a:lnTo>
                  <a:pt x="4572" y="620268"/>
                </a:lnTo>
                <a:lnTo>
                  <a:pt x="10668" y="620268"/>
                </a:lnTo>
                <a:close/>
              </a:path>
              <a:path w="4201795" h="620395">
                <a:moveTo>
                  <a:pt x="4195572" y="10668"/>
                </a:moveTo>
                <a:lnTo>
                  <a:pt x="4191000" y="4572"/>
                </a:lnTo>
                <a:lnTo>
                  <a:pt x="4191000" y="10668"/>
                </a:lnTo>
                <a:lnTo>
                  <a:pt x="4195572" y="10668"/>
                </a:lnTo>
                <a:close/>
              </a:path>
              <a:path w="4201795" h="620395">
                <a:moveTo>
                  <a:pt x="4195572" y="609600"/>
                </a:moveTo>
                <a:lnTo>
                  <a:pt x="4195572" y="10668"/>
                </a:lnTo>
                <a:lnTo>
                  <a:pt x="4191000" y="10668"/>
                </a:lnTo>
                <a:lnTo>
                  <a:pt x="4191000" y="609600"/>
                </a:lnTo>
                <a:lnTo>
                  <a:pt x="4195572" y="609600"/>
                </a:lnTo>
                <a:close/>
              </a:path>
              <a:path w="4201795" h="620395">
                <a:moveTo>
                  <a:pt x="4195572" y="620268"/>
                </a:moveTo>
                <a:lnTo>
                  <a:pt x="4195572" y="609600"/>
                </a:lnTo>
                <a:lnTo>
                  <a:pt x="4191000" y="614172"/>
                </a:lnTo>
                <a:lnTo>
                  <a:pt x="4191000" y="620268"/>
                </a:lnTo>
                <a:lnTo>
                  <a:pt x="4195572" y="6202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3827" y="2129027"/>
            <a:ext cx="4811395" cy="544195"/>
          </a:xfrm>
          <a:custGeom>
            <a:avLst/>
            <a:gdLst/>
            <a:ahLst/>
            <a:cxnLst/>
            <a:rect l="l" t="t" r="r" b="b"/>
            <a:pathLst>
              <a:path w="4811395" h="544194">
                <a:moveTo>
                  <a:pt x="4811268" y="544068"/>
                </a:moveTo>
                <a:lnTo>
                  <a:pt x="48112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800600" y="10668"/>
                </a:lnTo>
                <a:lnTo>
                  <a:pt x="4800600" y="4572"/>
                </a:lnTo>
                <a:lnTo>
                  <a:pt x="4805172" y="10668"/>
                </a:lnTo>
                <a:lnTo>
                  <a:pt x="4805172" y="544068"/>
                </a:lnTo>
                <a:lnTo>
                  <a:pt x="4811268" y="544068"/>
                </a:lnTo>
                <a:close/>
              </a:path>
              <a:path w="4811395" h="544194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811395" h="544194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4811395" h="544194">
                <a:moveTo>
                  <a:pt x="48051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4800600" y="544068"/>
                </a:lnTo>
                <a:lnTo>
                  <a:pt x="4800600" y="537972"/>
                </a:lnTo>
                <a:lnTo>
                  <a:pt x="4805172" y="533400"/>
                </a:lnTo>
                <a:close/>
              </a:path>
              <a:path w="4811395" h="544194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4811395" h="544194">
                <a:moveTo>
                  <a:pt x="4805172" y="10668"/>
                </a:moveTo>
                <a:lnTo>
                  <a:pt x="4800600" y="4572"/>
                </a:lnTo>
                <a:lnTo>
                  <a:pt x="4800600" y="10668"/>
                </a:lnTo>
                <a:lnTo>
                  <a:pt x="4805172" y="10668"/>
                </a:lnTo>
                <a:close/>
              </a:path>
              <a:path w="4811395" h="544194">
                <a:moveTo>
                  <a:pt x="4805172" y="533400"/>
                </a:moveTo>
                <a:lnTo>
                  <a:pt x="4805172" y="10668"/>
                </a:lnTo>
                <a:lnTo>
                  <a:pt x="4800600" y="10668"/>
                </a:lnTo>
                <a:lnTo>
                  <a:pt x="4800600" y="533400"/>
                </a:lnTo>
                <a:lnTo>
                  <a:pt x="4805172" y="533400"/>
                </a:lnTo>
                <a:close/>
              </a:path>
              <a:path w="4811395" h="544194">
                <a:moveTo>
                  <a:pt x="4805172" y="544068"/>
                </a:moveTo>
                <a:lnTo>
                  <a:pt x="4805172" y="533400"/>
                </a:lnTo>
                <a:lnTo>
                  <a:pt x="4800600" y="537972"/>
                </a:lnTo>
                <a:lnTo>
                  <a:pt x="4800600" y="544068"/>
                </a:lnTo>
                <a:lnTo>
                  <a:pt x="48051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5628" y="3043428"/>
            <a:ext cx="2830195" cy="620395"/>
          </a:xfrm>
          <a:custGeom>
            <a:avLst/>
            <a:gdLst/>
            <a:ahLst/>
            <a:cxnLst/>
            <a:rect l="l" t="t" r="r" b="b"/>
            <a:pathLst>
              <a:path w="2830195" h="620395">
                <a:moveTo>
                  <a:pt x="2830068" y="620268"/>
                </a:moveTo>
                <a:lnTo>
                  <a:pt x="2830068" y="0"/>
                </a:lnTo>
                <a:lnTo>
                  <a:pt x="0" y="0"/>
                </a:lnTo>
                <a:lnTo>
                  <a:pt x="0" y="620268"/>
                </a:lnTo>
                <a:lnTo>
                  <a:pt x="4572" y="620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2819400" y="10668"/>
                </a:lnTo>
                <a:lnTo>
                  <a:pt x="2819400" y="4572"/>
                </a:lnTo>
                <a:lnTo>
                  <a:pt x="2823972" y="10668"/>
                </a:lnTo>
                <a:lnTo>
                  <a:pt x="2823972" y="620268"/>
                </a:lnTo>
                <a:lnTo>
                  <a:pt x="2830068" y="620268"/>
                </a:lnTo>
                <a:close/>
              </a:path>
              <a:path w="2830195" h="6203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2830195" h="620395">
                <a:moveTo>
                  <a:pt x="10668" y="609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09600"/>
                </a:lnTo>
                <a:lnTo>
                  <a:pt x="10668" y="609600"/>
                </a:lnTo>
                <a:close/>
              </a:path>
              <a:path w="2830195" h="620395">
                <a:moveTo>
                  <a:pt x="2823972" y="609600"/>
                </a:moveTo>
                <a:lnTo>
                  <a:pt x="4572" y="609600"/>
                </a:lnTo>
                <a:lnTo>
                  <a:pt x="10668" y="614172"/>
                </a:lnTo>
                <a:lnTo>
                  <a:pt x="10668" y="620268"/>
                </a:lnTo>
                <a:lnTo>
                  <a:pt x="2819400" y="620268"/>
                </a:lnTo>
                <a:lnTo>
                  <a:pt x="2819400" y="614172"/>
                </a:lnTo>
                <a:lnTo>
                  <a:pt x="2823972" y="609600"/>
                </a:lnTo>
                <a:close/>
              </a:path>
              <a:path w="2830195" h="620395">
                <a:moveTo>
                  <a:pt x="10668" y="620268"/>
                </a:moveTo>
                <a:lnTo>
                  <a:pt x="10668" y="614172"/>
                </a:lnTo>
                <a:lnTo>
                  <a:pt x="4572" y="609600"/>
                </a:lnTo>
                <a:lnTo>
                  <a:pt x="4572" y="620268"/>
                </a:lnTo>
                <a:lnTo>
                  <a:pt x="10668" y="620268"/>
                </a:lnTo>
                <a:close/>
              </a:path>
              <a:path w="2830195" h="620395">
                <a:moveTo>
                  <a:pt x="2823972" y="10668"/>
                </a:moveTo>
                <a:lnTo>
                  <a:pt x="2819400" y="4572"/>
                </a:lnTo>
                <a:lnTo>
                  <a:pt x="2819400" y="10668"/>
                </a:lnTo>
                <a:lnTo>
                  <a:pt x="2823972" y="10668"/>
                </a:lnTo>
                <a:close/>
              </a:path>
              <a:path w="2830195" h="620395">
                <a:moveTo>
                  <a:pt x="2823972" y="609600"/>
                </a:moveTo>
                <a:lnTo>
                  <a:pt x="2823972" y="10668"/>
                </a:lnTo>
                <a:lnTo>
                  <a:pt x="2819400" y="10668"/>
                </a:lnTo>
                <a:lnTo>
                  <a:pt x="2819400" y="609600"/>
                </a:lnTo>
                <a:lnTo>
                  <a:pt x="2823972" y="609600"/>
                </a:lnTo>
                <a:close/>
              </a:path>
              <a:path w="2830195" h="620395">
                <a:moveTo>
                  <a:pt x="2823972" y="620268"/>
                </a:moveTo>
                <a:lnTo>
                  <a:pt x="2823972" y="609600"/>
                </a:lnTo>
                <a:lnTo>
                  <a:pt x="2819400" y="614172"/>
                </a:lnTo>
                <a:lnTo>
                  <a:pt x="2819400" y="620268"/>
                </a:lnTo>
                <a:lnTo>
                  <a:pt x="2823972" y="6202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3700" y="2653284"/>
            <a:ext cx="1908175" cy="421005"/>
          </a:xfrm>
          <a:custGeom>
            <a:avLst/>
            <a:gdLst/>
            <a:ahLst/>
            <a:cxnLst/>
            <a:rect l="l" t="t" r="r" b="b"/>
            <a:pathLst>
              <a:path w="1908175" h="421005">
                <a:moveTo>
                  <a:pt x="81768" y="364644"/>
                </a:moveTo>
                <a:lnTo>
                  <a:pt x="76200" y="336804"/>
                </a:lnTo>
                <a:lnTo>
                  <a:pt x="0" y="394716"/>
                </a:lnTo>
                <a:lnTo>
                  <a:pt x="68580" y="413828"/>
                </a:lnTo>
                <a:lnTo>
                  <a:pt x="68580" y="367284"/>
                </a:lnTo>
                <a:lnTo>
                  <a:pt x="81768" y="364644"/>
                </a:lnTo>
                <a:close/>
              </a:path>
              <a:path w="1908175" h="421005">
                <a:moveTo>
                  <a:pt x="87221" y="391911"/>
                </a:moveTo>
                <a:lnTo>
                  <a:pt x="81768" y="364644"/>
                </a:lnTo>
                <a:lnTo>
                  <a:pt x="68580" y="367284"/>
                </a:lnTo>
                <a:lnTo>
                  <a:pt x="73152" y="394716"/>
                </a:lnTo>
                <a:lnTo>
                  <a:pt x="87221" y="391911"/>
                </a:lnTo>
                <a:close/>
              </a:path>
              <a:path w="1908175" h="421005">
                <a:moveTo>
                  <a:pt x="92964" y="420624"/>
                </a:moveTo>
                <a:lnTo>
                  <a:pt x="87221" y="391911"/>
                </a:lnTo>
                <a:lnTo>
                  <a:pt x="73152" y="394716"/>
                </a:lnTo>
                <a:lnTo>
                  <a:pt x="68580" y="367284"/>
                </a:lnTo>
                <a:lnTo>
                  <a:pt x="68580" y="413828"/>
                </a:lnTo>
                <a:lnTo>
                  <a:pt x="92964" y="420624"/>
                </a:lnTo>
                <a:close/>
              </a:path>
              <a:path w="1908175" h="421005">
                <a:moveTo>
                  <a:pt x="1908048" y="28956"/>
                </a:moveTo>
                <a:lnTo>
                  <a:pt x="1903476" y="0"/>
                </a:lnTo>
                <a:lnTo>
                  <a:pt x="81768" y="364644"/>
                </a:lnTo>
                <a:lnTo>
                  <a:pt x="87221" y="391911"/>
                </a:lnTo>
                <a:lnTo>
                  <a:pt x="1908048" y="2895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7176" y="2653284"/>
            <a:ext cx="1983105" cy="421005"/>
          </a:xfrm>
          <a:custGeom>
            <a:avLst/>
            <a:gdLst/>
            <a:ahLst/>
            <a:cxnLst/>
            <a:rect l="l" t="t" r="r" b="b"/>
            <a:pathLst>
              <a:path w="1983104" h="421005">
                <a:moveTo>
                  <a:pt x="1902459" y="364745"/>
                </a:moveTo>
                <a:lnTo>
                  <a:pt x="4572" y="0"/>
                </a:lnTo>
                <a:lnTo>
                  <a:pt x="0" y="28956"/>
                </a:lnTo>
                <a:lnTo>
                  <a:pt x="1896713" y="393475"/>
                </a:lnTo>
                <a:lnTo>
                  <a:pt x="1902459" y="364745"/>
                </a:lnTo>
                <a:close/>
              </a:path>
              <a:path w="1983104" h="421005">
                <a:moveTo>
                  <a:pt x="1915668" y="413715"/>
                </a:moveTo>
                <a:lnTo>
                  <a:pt x="1915668" y="367284"/>
                </a:lnTo>
                <a:lnTo>
                  <a:pt x="1911096" y="396240"/>
                </a:lnTo>
                <a:lnTo>
                  <a:pt x="1896713" y="393475"/>
                </a:lnTo>
                <a:lnTo>
                  <a:pt x="1891284" y="420624"/>
                </a:lnTo>
                <a:lnTo>
                  <a:pt x="1915668" y="413715"/>
                </a:lnTo>
                <a:close/>
              </a:path>
              <a:path w="1983104" h="421005">
                <a:moveTo>
                  <a:pt x="1915668" y="367284"/>
                </a:moveTo>
                <a:lnTo>
                  <a:pt x="1902459" y="364745"/>
                </a:lnTo>
                <a:lnTo>
                  <a:pt x="1896713" y="393475"/>
                </a:lnTo>
                <a:lnTo>
                  <a:pt x="1911096" y="396240"/>
                </a:lnTo>
                <a:lnTo>
                  <a:pt x="1915668" y="367284"/>
                </a:lnTo>
                <a:close/>
              </a:path>
              <a:path w="1983104" h="421005">
                <a:moveTo>
                  <a:pt x="1982724" y="394716"/>
                </a:moveTo>
                <a:lnTo>
                  <a:pt x="1908048" y="336804"/>
                </a:lnTo>
                <a:lnTo>
                  <a:pt x="1902459" y="364745"/>
                </a:lnTo>
                <a:lnTo>
                  <a:pt x="1915668" y="367284"/>
                </a:lnTo>
                <a:lnTo>
                  <a:pt x="1915668" y="413715"/>
                </a:lnTo>
                <a:lnTo>
                  <a:pt x="1982724" y="39471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9600" y="3339084"/>
            <a:ext cx="486409" cy="547370"/>
          </a:xfrm>
          <a:custGeom>
            <a:avLst/>
            <a:gdLst/>
            <a:ahLst/>
            <a:cxnLst/>
            <a:rect l="l" t="t" r="r" b="b"/>
            <a:pathLst>
              <a:path w="486409" h="547370">
                <a:moveTo>
                  <a:pt x="486156" y="547115"/>
                </a:moveTo>
                <a:lnTo>
                  <a:pt x="486156" y="0"/>
                </a:lnTo>
                <a:lnTo>
                  <a:pt x="0" y="0"/>
                </a:lnTo>
                <a:lnTo>
                  <a:pt x="0" y="28956"/>
                </a:lnTo>
                <a:lnTo>
                  <a:pt x="457200" y="28956"/>
                </a:lnTo>
                <a:lnTo>
                  <a:pt x="457200" y="13716"/>
                </a:lnTo>
                <a:lnTo>
                  <a:pt x="472440" y="28956"/>
                </a:lnTo>
                <a:lnTo>
                  <a:pt x="472440" y="547115"/>
                </a:lnTo>
                <a:lnTo>
                  <a:pt x="486156" y="547115"/>
                </a:lnTo>
                <a:close/>
              </a:path>
              <a:path w="486409" h="547370">
                <a:moveTo>
                  <a:pt x="472440" y="28956"/>
                </a:moveTo>
                <a:lnTo>
                  <a:pt x="457200" y="13716"/>
                </a:lnTo>
                <a:lnTo>
                  <a:pt x="457200" y="28956"/>
                </a:lnTo>
                <a:lnTo>
                  <a:pt x="472440" y="28956"/>
                </a:lnTo>
                <a:close/>
              </a:path>
              <a:path w="486409" h="547370">
                <a:moveTo>
                  <a:pt x="472440" y="547115"/>
                </a:moveTo>
                <a:lnTo>
                  <a:pt x="472440" y="2895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0628" y="5786628"/>
            <a:ext cx="4658995" cy="544195"/>
          </a:xfrm>
          <a:custGeom>
            <a:avLst/>
            <a:gdLst/>
            <a:ahLst/>
            <a:cxnLst/>
            <a:rect l="l" t="t" r="r" b="b"/>
            <a:pathLst>
              <a:path w="4658995" h="544195">
                <a:moveTo>
                  <a:pt x="4658868" y="544068"/>
                </a:moveTo>
                <a:lnTo>
                  <a:pt x="46588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648200" y="10668"/>
                </a:lnTo>
                <a:lnTo>
                  <a:pt x="4648200" y="4572"/>
                </a:lnTo>
                <a:lnTo>
                  <a:pt x="4652772" y="10668"/>
                </a:lnTo>
                <a:lnTo>
                  <a:pt x="4652772" y="544068"/>
                </a:lnTo>
                <a:lnTo>
                  <a:pt x="4658868" y="544068"/>
                </a:lnTo>
                <a:close/>
              </a:path>
              <a:path w="46589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6589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4658995" h="544195">
                <a:moveTo>
                  <a:pt x="46527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4648200" y="544068"/>
                </a:lnTo>
                <a:lnTo>
                  <a:pt x="4648200" y="537972"/>
                </a:lnTo>
                <a:lnTo>
                  <a:pt x="4652772" y="533400"/>
                </a:lnTo>
                <a:close/>
              </a:path>
              <a:path w="46589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4658995" h="544195">
                <a:moveTo>
                  <a:pt x="4652772" y="10668"/>
                </a:moveTo>
                <a:lnTo>
                  <a:pt x="4648200" y="4572"/>
                </a:lnTo>
                <a:lnTo>
                  <a:pt x="4648200" y="10668"/>
                </a:lnTo>
                <a:lnTo>
                  <a:pt x="4652772" y="10668"/>
                </a:lnTo>
                <a:close/>
              </a:path>
              <a:path w="4658995" h="544195">
                <a:moveTo>
                  <a:pt x="4652772" y="533400"/>
                </a:moveTo>
                <a:lnTo>
                  <a:pt x="4652772" y="10668"/>
                </a:lnTo>
                <a:lnTo>
                  <a:pt x="4648200" y="10668"/>
                </a:lnTo>
                <a:lnTo>
                  <a:pt x="4648200" y="533400"/>
                </a:lnTo>
                <a:lnTo>
                  <a:pt x="4652772" y="533400"/>
                </a:lnTo>
                <a:close/>
              </a:path>
              <a:path w="4658995" h="544195">
                <a:moveTo>
                  <a:pt x="4652772" y="544068"/>
                </a:moveTo>
                <a:lnTo>
                  <a:pt x="4652772" y="533400"/>
                </a:lnTo>
                <a:lnTo>
                  <a:pt x="4648200" y="537972"/>
                </a:lnTo>
                <a:lnTo>
                  <a:pt x="4648200" y="544068"/>
                </a:lnTo>
                <a:lnTo>
                  <a:pt x="46527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7428" y="4034028"/>
            <a:ext cx="7402195" cy="544195"/>
          </a:xfrm>
          <a:custGeom>
            <a:avLst/>
            <a:gdLst/>
            <a:ahLst/>
            <a:cxnLst/>
            <a:rect l="l" t="t" r="r" b="b"/>
            <a:pathLst>
              <a:path w="7402195" h="544195">
                <a:moveTo>
                  <a:pt x="7402068" y="544068"/>
                </a:moveTo>
                <a:lnTo>
                  <a:pt x="74020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7391400" y="10668"/>
                </a:lnTo>
                <a:lnTo>
                  <a:pt x="7391400" y="4572"/>
                </a:lnTo>
                <a:lnTo>
                  <a:pt x="7395972" y="10668"/>
                </a:lnTo>
                <a:lnTo>
                  <a:pt x="7395972" y="544068"/>
                </a:lnTo>
                <a:lnTo>
                  <a:pt x="7402068" y="544068"/>
                </a:lnTo>
                <a:close/>
              </a:path>
              <a:path w="74021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74021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7402195" h="544195">
                <a:moveTo>
                  <a:pt x="73959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7391400" y="544068"/>
                </a:lnTo>
                <a:lnTo>
                  <a:pt x="7391400" y="537972"/>
                </a:lnTo>
                <a:lnTo>
                  <a:pt x="7395972" y="533400"/>
                </a:lnTo>
                <a:close/>
              </a:path>
              <a:path w="74021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7402195" h="544195">
                <a:moveTo>
                  <a:pt x="7395972" y="10668"/>
                </a:moveTo>
                <a:lnTo>
                  <a:pt x="7391400" y="4572"/>
                </a:lnTo>
                <a:lnTo>
                  <a:pt x="7391400" y="10668"/>
                </a:lnTo>
                <a:lnTo>
                  <a:pt x="7395972" y="10668"/>
                </a:lnTo>
                <a:close/>
              </a:path>
              <a:path w="7402195" h="544195">
                <a:moveTo>
                  <a:pt x="7395972" y="533400"/>
                </a:moveTo>
                <a:lnTo>
                  <a:pt x="7395972" y="10668"/>
                </a:lnTo>
                <a:lnTo>
                  <a:pt x="7391400" y="10668"/>
                </a:lnTo>
                <a:lnTo>
                  <a:pt x="7391400" y="533400"/>
                </a:lnTo>
                <a:lnTo>
                  <a:pt x="7395972" y="533400"/>
                </a:lnTo>
                <a:close/>
              </a:path>
              <a:path w="7402195" h="544195">
                <a:moveTo>
                  <a:pt x="7395972" y="544068"/>
                </a:moveTo>
                <a:lnTo>
                  <a:pt x="7395972" y="533400"/>
                </a:lnTo>
                <a:lnTo>
                  <a:pt x="7391400" y="537972"/>
                </a:lnTo>
                <a:lnTo>
                  <a:pt x="7391400" y="544068"/>
                </a:lnTo>
                <a:lnTo>
                  <a:pt x="73959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0228" y="5253228"/>
            <a:ext cx="4049395" cy="467995"/>
          </a:xfrm>
          <a:custGeom>
            <a:avLst/>
            <a:gdLst/>
            <a:ahLst/>
            <a:cxnLst/>
            <a:rect l="l" t="t" r="r" b="b"/>
            <a:pathLst>
              <a:path w="4049395" h="467995">
                <a:moveTo>
                  <a:pt x="4049268" y="467868"/>
                </a:moveTo>
                <a:lnTo>
                  <a:pt x="4049268" y="0"/>
                </a:lnTo>
                <a:lnTo>
                  <a:pt x="0" y="0"/>
                </a:lnTo>
                <a:lnTo>
                  <a:pt x="0" y="467868"/>
                </a:lnTo>
                <a:lnTo>
                  <a:pt x="4572" y="4678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038600" y="10668"/>
                </a:lnTo>
                <a:lnTo>
                  <a:pt x="4038600" y="4572"/>
                </a:lnTo>
                <a:lnTo>
                  <a:pt x="4043172" y="10668"/>
                </a:lnTo>
                <a:lnTo>
                  <a:pt x="4043172" y="467868"/>
                </a:lnTo>
                <a:lnTo>
                  <a:pt x="4049268" y="467868"/>
                </a:lnTo>
                <a:close/>
              </a:path>
              <a:path w="4049395" h="4679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049395" h="467995">
                <a:moveTo>
                  <a:pt x="10668" y="4572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457200"/>
                </a:lnTo>
                <a:lnTo>
                  <a:pt x="10668" y="457200"/>
                </a:lnTo>
                <a:close/>
              </a:path>
              <a:path w="4049395" h="467995">
                <a:moveTo>
                  <a:pt x="4043172" y="457200"/>
                </a:moveTo>
                <a:lnTo>
                  <a:pt x="4572" y="457200"/>
                </a:lnTo>
                <a:lnTo>
                  <a:pt x="10668" y="461772"/>
                </a:lnTo>
                <a:lnTo>
                  <a:pt x="10668" y="467868"/>
                </a:lnTo>
                <a:lnTo>
                  <a:pt x="4038600" y="467868"/>
                </a:lnTo>
                <a:lnTo>
                  <a:pt x="4038600" y="461772"/>
                </a:lnTo>
                <a:lnTo>
                  <a:pt x="4043172" y="457200"/>
                </a:lnTo>
                <a:close/>
              </a:path>
              <a:path w="4049395" h="467995">
                <a:moveTo>
                  <a:pt x="10668" y="467868"/>
                </a:moveTo>
                <a:lnTo>
                  <a:pt x="10668" y="461772"/>
                </a:lnTo>
                <a:lnTo>
                  <a:pt x="4572" y="457200"/>
                </a:lnTo>
                <a:lnTo>
                  <a:pt x="4572" y="467868"/>
                </a:lnTo>
                <a:lnTo>
                  <a:pt x="10668" y="467868"/>
                </a:lnTo>
                <a:close/>
              </a:path>
              <a:path w="4049395" h="467995">
                <a:moveTo>
                  <a:pt x="4043172" y="10668"/>
                </a:moveTo>
                <a:lnTo>
                  <a:pt x="4038600" y="4572"/>
                </a:lnTo>
                <a:lnTo>
                  <a:pt x="4038600" y="10668"/>
                </a:lnTo>
                <a:lnTo>
                  <a:pt x="4043172" y="10668"/>
                </a:lnTo>
                <a:close/>
              </a:path>
              <a:path w="4049395" h="467995">
                <a:moveTo>
                  <a:pt x="4043172" y="457200"/>
                </a:moveTo>
                <a:lnTo>
                  <a:pt x="4043172" y="10668"/>
                </a:lnTo>
                <a:lnTo>
                  <a:pt x="4038600" y="10668"/>
                </a:lnTo>
                <a:lnTo>
                  <a:pt x="4038600" y="457200"/>
                </a:lnTo>
                <a:lnTo>
                  <a:pt x="4043172" y="457200"/>
                </a:lnTo>
                <a:close/>
              </a:path>
              <a:path w="4049395" h="467995">
                <a:moveTo>
                  <a:pt x="4043172" y="467868"/>
                </a:moveTo>
                <a:lnTo>
                  <a:pt x="4043172" y="457200"/>
                </a:lnTo>
                <a:lnTo>
                  <a:pt x="4038600" y="461772"/>
                </a:lnTo>
                <a:lnTo>
                  <a:pt x="4038600" y="467868"/>
                </a:lnTo>
                <a:lnTo>
                  <a:pt x="4043172" y="4678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4400" y="46482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0"/>
                </a:moveTo>
                <a:lnTo>
                  <a:pt x="0" y="533400"/>
                </a:ln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9828" y="4643628"/>
            <a:ext cx="3439795" cy="544195"/>
          </a:xfrm>
          <a:custGeom>
            <a:avLst/>
            <a:gdLst/>
            <a:ahLst/>
            <a:cxnLst/>
            <a:rect l="l" t="t" r="r" b="b"/>
            <a:pathLst>
              <a:path w="3439795" h="544195">
                <a:moveTo>
                  <a:pt x="3439668" y="544068"/>
                </a:moveTo>
                <a:lnTo>
                  <a:pt x="34396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429000" y="10668"/>
                </a:lnTo>
                <a:lnTo>
                  <a:pt x="3429000" y="4572"/>
                </a:lnTo>
                <a:lnTo>
                  <a:pt x="3433572" y="10668"/>
                </a:lnTo>
                <a:lnTo>
                  <a:pt x="3433572" y="544068"/>
                </a:lnTo>
                <a:lnTo>
                  <a:pt x="3439668" y="544068"/>
                </a:lnTo>
                <a:close/>
              </a:path>
              <a:path w="34397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4397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3439795" h="544195">
                <a:moveTo>
                  <a:pt x="34335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3429000" y="544068"/>
                </a:lnTo>
                <a:lnTo>
                  <a:pt x="3429000" y="537972"/>
                </a:lnTo>
                <a:lnTo>
                  <a:pt x="3433572" y="533400"/>
                </a:lnTo>
                <a:close/>
              </a:path>
              <a:path w="34397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3439795" h="544195">
                <a:moveTo>
                  <a:pt x="3433572" y="10668"/>
                </a:moveTo>
                <a:lnTo>
                  <a:pt x="3429000" y="4572"/>
                </a:lnTo>
                <a:lnTo>
                  <a:pt x="3429000" y="10668"/>
                </a:lnTo>
                <a:lnTo>
                  <a:pt x="3433572" y="10668"/>
                </a:lnTo>
                <a:close/>
              </a:path>
              <a:path w="3439795" h="544195">
                <a:moveTo>
                  <a:pt x="3433572" y="533400"/>
                </a:moveTo>
                <a:lnTo>
                  <a:pt x="3433572" y="10668"/>
                </a:lnTo>
                <a:lnTo>
                  <a:pt x="3429000" y="10668"/>
                </a:lnTo>
                <a:lnTo>
                  <a:pt x="3429000" y="533400"/>
                </a:lnTo>
                <a:lnTo>
                  <a:pt x="3433572" y="533400"/>
                </a:lnTo>
                <a:close/>
              </a:path>
              <a:path w="3439795" h="544195">
                <a:moveTo>
                  <a:pt x="3433572" y="544068"/>
                </a:moveTo>
                <a:lnTo>
                  <a:pt x="3433572" y="533400"/>
                </a:lnTo>
                <a:lnTo>
                  <a:pt x="3429000" y="537972"/>
                </a:lnTo>
                <a:lnTo>
                  <a:pt x="3429000" y="544068"/>
                </a:lnTo>
                <a:lnTo>
                  <a:pt x="34335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46707" y="2158999"/>
            <a:ext cx="680720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94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Класична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криптографија</a:t>
            </a:r>
            <a:endParaRPr sz="2400">
              <a:latin typeface="Arial"/>
              <a:cs typeface="Arial"/>
            </a:endParaRPr>
          </a:p>
          <a:p>
            <a:pPr marL="161925" marR="252729" indent="-149860">
              <a:lnSpc>
                <a:spcPts val="7800"/>
              </a:lnSpc>
              <a:spcBef>
                <a:spcPts val="480"/>
              </a:spcBef>
              <a:tabLst>
                <a:tab pos="4398645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транспозиције	Шифре</a:t>
            </a:r>
            <a:r>
              <a:rPr sz="2400" spc="-9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  Шифре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просте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(моноалфабетске)</a:t>
            </a:r>
            <a:endParaRPr sz="2400">
              <a:latin typeface="Arial"/>
              <a:cs typeface="Arial"/>
            </a:endParaRPr>
          </a:p>
          <a:p>
            <a:pPr marL="3793490">
              <a:lnSpc>
                <a:spcPct val="100000"/>
              </a:lnSpc>
              <a:spcBef>
                <a:spcPts val="840"/>
              </a:spcBef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Хомофоне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endParaRPr sz="2400">
              <a:latin typeface="Arial"/>
              <a:cs typeface="Arial"/>
            </a:endParaRPr>
          </a:p>
          <a:p>
            <a:pPr marL="2714625" marR="543560" indent="603250">
              <a:lnSpc>
                <a:spcPct val="145800"/>
              </a:lnSpc>
              <a:spcBef>
                <a:spcPts val="6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Полиграмске</a:t>
            </a:r>
            <a:r>
              <a:rPr sz="2400" spc="-9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  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Полиалфабетске</a:t>
            </a:r>
            <a:r>
              <a:rPr sz="2400" spc="-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53400" y="3886199"/>
            <a:ext cx="548640" cy="463550"/>
          </a:xfrm>
          <a:custGeom>
            <a:avLst/>
            <a:gdLst/>
            <a:ahLst/>
            <a:cxnLst/>
            <a:rect l="l" t="t" r="r" b="b"/>
            <a:pathLst>
              <a:path w="548640" h="463550">
                <a:moveTo>
                  <a:pt x="143256" y="405384"/>
                </a:moveTo>
                <a:lnTo>
                  <a:pt x="143256" y="376428"/>
                </a:lnTo>
                <a:lnTo>
                  <a:pt x="0" y="419100"/>
                </a:lnTo>
                <a:lnTo>
                  <a:pt x="129540" y="459064"/>
                </a:lnTo>
                <a:lnTo>
                  <a:pt x="129540" y="405384"/>
                </a:lnTo>
                <a:lnTo>
                  <a:pt x="143256" y="405384"/>
                </a:lnTo>
                <a:close/>
              </a:path>
              <a:path w="548640" h="463550">
                <a:moveTo>
                  <a:pt x="533400" y="405384"/>
                </a:moveTo>
                <a:lnTo>
                  <a:pt x="129540" y="405384"/>
                </a:lnTo>
                <a:lnTo>
                  <a:pt x="129540" y="434340"/>
                </a:lnTo>
                <a:lnTo>
                  <a:pt x="519684" y="434340"/>
                </a:lnTo>
                <a:lnTo>
                  <a:pt x="519684" y="419100"/>
                </a:lnTo>
                <a:lnTo>
                  <a:pt x="533400" y="405384"/>
                </a:lnTo>
                <a:close/>
              </a:path>
              <a:path w="548640" h="463550">
                <a:moveTo>
                  <a:pt x="143256" y="463296"/>
                </a:moveTo>
                <a:lnTo>
                  <a:pt x="143256" y="434340"/>
                </a:lnTo>
                <a:lnTo>
                  <a:pt x="129540" y="434340"/>
                </a:lnTo>
                <a:lnTo>
                  <a:pt x="129540" y="459064"/>
                </a:lnTo>
                <a:lnTo>
                  <a:pt x="143256" y="463296"/>
                </a:lnTo>
                <a:close/>
              </a:path>
              <a:path w="548640" h="463550">
                <a:moveTo>
                  <a:pt x="548640" y="4343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405384"/>
                </a:lnTo>
                <a:lnTo>
                  <a:pt x="533400" y="405384"/>
                </a:lnTo>
                <a:lnTo>
                  <a:pt x="533400" y="434340"/>
                </a:lnTo>
                <a:lnTo>
                  <a:pt x="548640" y="434340"/>
                </a:lnTo>
                <a:close/>
              </a:path>
              <a:path w="548640" h="463550">
                <a:moveTo>
                  <a:pt x="533400" y="434340"/>
                </a:moveTo>
                <a:lnTo>
                  <a:pt x="533400" y="405384"/>
                </a:lnTo>
                <a:lnTo>
                  <a:pt x="519684" y="419100"/>
                </a:lnTo>
                <a:lnTo>
                  <a:pt x="519684" y="434340"/>
                </a:lnTo>
                <a:lnTo>
                  <a:pt x="533400" y="4343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400" y="3886199"/>
            <a:ext cx="548640" cy="1073150"/>
          </a:xfrm>
          <a:custGeom>
            <a:avLst/>
            <a:gdLst/>
            <a:ahLst/>
            <a:cxnLst/>
            <a:rect l="l" t="t" r="r" b="b"/>
            <a:pathLst>
              <a:path w="548640" h="1073150">
                <a:moveTo>
                  <a:pt x="143256" y="1014984"/>
                </a:moveTo>
                <a:lnTo>
                  <a:pt x="143256" y="986028"/>
                </a:lnTo>
                <a:lnTo>
                  <a:pt x="0" y="1028700"/>
                </a:lnTo>
                <a:lnTo>
                  <a:pt x="129540" y="1068664"/>
                </a:lnTo>
                <a:lnTo>
                  <a:pt x="129540" y="1014984"/>
                </a:lnTo>
                <a:lnTo>
                  <a:pt x="143256" y="1014984"/>
                </a:lnTo>
                <a:close/>
              </a:path>
              <a:path w="548640" h="1073150">
                <a:moveTo>
                  <a:pt x="533400" y="1014984"/>
                </a:moveTo>
                <a:lnTo>
                  <a:pt x="129540" y="1014984"/>
                </a:lnTo>
                <a:lnTo>
                  <a:pt x="129540" y="1043940"/>
                </a:lnTo>
                <a:lnTo>
                  <a:pt x="519684" y="1043940"/>
                </a:lnTo>
                <a:lnTo>
                  <a:pt x="519684" y="1028700"/>
                </a:lnTo>
                <a:lnTo>
                  <a:pt x="533400" y="1014984"/>
                </a:lnTo>
                <a:close/>
              </a:path>
              <a:path w="548640" h="1073150">
                <a:moveTo>
                  <a:pt x="143256" y="1072896"/>
                </a:moveTo>
                <a:lnTo>
                  <a:pt x="143256" y="1043940"/>
                </a:lnTo>
                <a:lnTo>
                  <a:pt x="129540" y="1043940"/>
                </a:lnTo>
                <a:lnTo>
                  <a:pt x="129540" y="1068664"/>
                </a:lnTo>
                <a:lnTo>
                  <a:pt x="143256" y="1072896"/>
                </a:lnTo>
                <a:close/>
              </a:path>
              <a:path w="548640" h="1073150">
                <a:moveTo>
                  <a:pt x="548640" y="10439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1014984"/>
                </a:lnTo>
                <a:lnTo>
                  <a:pt x="533400" y="1014984"/>
                </a:lnTo>
                <a:lnTo>
                  <a:pt x="533400" y="1043940"/>
                </a:lnTo>
                <a:lnTo>
                  <a:pt x="548640" y="1043940"/>
                </a:lnTo>
                <a:close/>
              </a:path>
              <a:path w="548640" h="1073150">
                <a:moveTo>
                  <a:pt x="533400" y="1043940"/>
                </a:moveTo>
                <a:lnTo>
                  <a:pt x="533400" y="1014984"/>
                </a:lnTo>
                <a:lnTo>
                  <a:pt x="519684" y="1028700"/>
                </a:lnTo>
                <a:lnTo>
                  <a:pt x="519684" y="1043940"/>
                </a:lnTo>
                <a:lnTo>
                  <a:pt x="533400" y="10439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3400" y="3886199"/>
            <a:ext cx="548640" cy="1644650"/>
          </a:xfrm>
          <a:custGeom>
            <a:avLst/>
            <a:gdLst/>
            <a:ahLst/>
            <a:cxnLst/>
            <a:rect l="l" t="t" r="r" b="b"/>
            <a:pathLst>
              <a:path w="548640" h="1644650">
                <a:moveTo>
                  <a:pt x="143256" y="1586484"/>
                </a:moveTo>
                <a:lnTo>
                  <a:pt x="143256" y="1557528"/>
                </a:lnTo>
                <a:lnTo>
                  <a:pt x="0" y="1600200"/>
                </a:lnTo>
                <a:lnTo>
                  <a:pt x="129540" y="1640164"/>
                </a:lnTo>
                <a:lnTo>
                  <a:pt x="129540" y="1586484"/>
                </a:lnTo>
                <a:lnTo>
                  <a:pt x="143256" y="1586484"/>
                </a:lnTo>
                <a:close/>
              </a:path>
              <a:path w="548640" h="1644650">
                <a:moveTo>
                  <a:pt x="533400" y="1586484"/>
                </a:moveTo>
                <a:lnTo>
                  <a:pt x="129540" y="1586484"/>
                </a:lnTo>
                <a:lnTo>
                  <a:pt x="129540" y="1615440"/>
                </a:lnTo>
                <a:lnTo>
                  <a:pt x="519684" y="1615440"/>
                </a:lnTo>
                <a:lnTo>
                  <a:pt x="519684" y="1600200"/>
                </a:lnTo>
                <a:lnTo>
                  <a:pt x="533400" y="1586484"/>
                </a:lnTo>
                <a:close/>
              </a:path>
              <a:path w="548640" h="1644650">
                <a:moveTo>
                  <a:pt x="143256" y="1644396"/>
                </a:moveTo>
                <a:lnTo>
                  <a:pt x="143256" y="1615440"/>
                </a:lnTo>
                <a:lnTo>
                  <a:pt x="129540" y="1615440"/>
                </a:lnTo>
                <a:lnTo>
                  <a:pt x="129540" y="1640164"/>
                </a:lnTo>
                <a:lnTo>
                  <a:pt x="143256" y="1644396"/>
                </a:lnTo>
                <a:close/>
              </a:path>
              <a:path w="548640" h="1644650">
                <a:moveTo>
                  <a:pt x="548640" y="16154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1586484"/>
                </a:lnTo>
                <a:lnTo>
                  <a:pt x="533400" y="1586484"/>
                </a:lnTo>
                <a:lnTo>
                  <a:pt x="533400" y="1615440"/>
                </a:lnTo>
                <a:lnTo>
                  <a:pt x="548640" y="1615440"/>
                </a:lnTo>
                <a:close/>
              </a:path>
              <a:path w="548640" h="1644650">
                <a:moveTo>
                  <a:pt x="533400" y="1615440"/>
                </a:moveTo>
                <a:lnTo>
                  <a:pt x="533400" y="1586484"/>
                </a:lnTo>
                <a:lnTo>
                  <a:pt x="519684" y="1600200"/>
                </a:lnTo>
                <a:lnTo>
                  <a:pt x="519684" y="1615440"/>
                </a:lnTo>
                <a:lnTo>
                  <a:pt x="533400" y="16154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3400" y="3886199"/>
            <a:ext cx="562610" cy="2216150"/>
          </a:xfrm>
          <a:custGeom>
            <a:avLst/>
            <a:gdLst/>
            <a:ahLst/>
            <a:cxnLst/>
            <a:rect l="l" t="t" r="r" b="b"/>
            <a:pathLst>
              <a:path w="562609" h="2216150">
                <a:moveTo>
                  <a:pt x="143256" y="2157984"/>
                </a:moveTo>
                <a:lnTo>
                  <a:pt x="143256" y="2129028"/>
                </a:lnTo>
                <a:lnTo>
                  <a:pt x="0" y="2171700"/>
                </a:lnTo>
                <a:lnTo>
                  <a:pt x="129540" y="2211664"/>
                </a:lnTo>
                <a:lnTo>
                  <a:pt x="129540" y="2157984"/>
                </a:lnTo>
                <a:lnTo>
                  <a:pt x="143256" y="2157984"/>
                </a:lnTo>
                <a:close/>
              </a:path>
              <a:path w="562609" h="2216150">
                <a:moveTo>
                  <a:pt x="548640" y="2157984"/>
                </a:moveTo>
                <a:lnTo>
                  <a:pt x="129540" y="2157984"/>
                </a:lnTo>
                <a:lnTo>
                  <a:pt x="129540" y="2186940"/>
                </a:lnTo>
                <a:lnTo>
                  <a:pt x="533400" y="2186940"/>
                </a:lnTo>
                <a:lnTo>
                  <a:pt x="533400" y="2171700"/>
                </a:lnTo>
                <a:lnTo>
                  <a:pt x="548640" y="2157984"/>
                </a:lnTo>
                <a:close/>
              </a:path>
              <a:path w="562609" h="2216150">
                <a:moveTo>
                  <a:pt x="143256" y="2215896"/>
                </a:moveTo>
                <a:lnTo>
                  <a:pt x="143256" y="2186940"/>
                </a:lnTo>
                <a:lnTo>
                  <a:pt x="129540" y="2186940"/>
                </a:lnTo>
                <a:lnTo>
                  <a:pt x="129540" y="2211664"/>
                </a:lnTo>
                <a:lnTo>
                  <a:pt x="143256" y="2215896"/>
                </a:lnTo>
                <a:close/>
              </a:path>
              <a:path w="562609" h="2216150">
                <a:moveTo>
                  <a:pt x="562356" y="2186940"/>
                </a:moveTo>
                <a:lnTo>
                  <a:pt x="562356" y="0"/>
                </a:lnTo>
                <a:lnTo>
                  <a:pt x="533400" y="0"/>
                </a:lnTo>
                <a:lnTo>
                  <a:pt x="533400" y="2157984"/>
                </a:lnTo>
                <a:lnTo>
                  <a:pt x="548640" y="2157984"/>
                </a:lnTo>
                <a:lnTo>
                  <a:pt x="548640" y="2186940"/>
                </a:lnTo>
                <a:lnTo>
                  <a:pt x="562356" y="2186940"/>
                </a:lnTo>
                <a:close/>
              </a:path>
              <a:path w="562609" h="2216150">
                <a:moveTo>
                  <a:pt x="548640" y="2186940"/>
                </a:moveTo>
                <a:lnTo>
                  <a:pt x="548640" y="2157984"/>
                </a:lnTo>
                <a:lnTo>
                  <a:pt x="533400" y="2171700"/>
                </a:lnTo>
                <a:lnTo>
                  <a:pt x="533400" y="2186940"/>
                </a:lnTo>
                <a:lnTo>
                  <a:pt x="548640" y="21869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39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6015" y="1072387"/>
            <a:ext cx="6244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Уговорени </a:t>
            </a:r>
            <a:r>
              <a:rPr spc="-5" dirty="0"/>
              <a:t>вид тајног</a:t>
            </a:r>
            <a:r>
              <a:rPr spc="-95" dirty="0"/>
              <a:t> </a:t>
            </a:r>
            <a:r>
              <a:rPr spc="-5" dirty="0"/>
              <a:t>писања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9704" y="2051304"/>
          <a:ext cx="8686800" cy="1483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/>
                <a:gridCol w="1905000"/>
                <a:gridCol w="1905000"/>
                <a:gridCol w="2057400"/>
                <a:gridCol w="609600"/>
              </a:tblGrid>
              <a:tr h="37109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Купити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5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упловити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Кућа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2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воз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3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Угаљ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1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Солун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Повољно-данас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1 -</a:t>
                      </a:r>
                      <a:r>
                        <a:rPr sz="1600" spc="-4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1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Дати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3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стићи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Плац -</a:t>
                      </a:r>
                      <a:r>
                        <a:rPr sz="1600" spc="-1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муниција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Дрва -</a:t>
                      </a:r>
                      <a:r>
                        <a:rPr sz="1600" spc="-1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Београд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1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Јефтино-сутра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2 -</a:t>
                      </a:r>
                      <a:r>
                        <a:rPr sz="1600" spc="-4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7109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Унајмити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1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одложити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3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Тона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2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брод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Жито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1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Лондон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Хитно-ноћас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3 -</a:t>
                      </a:r>
                      <a:r>
                        <a:rPr sz="1600" spc="-4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7109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......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..........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............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..................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7F0000"/>
                          </a:solidFill>
                          <a:latin typeface="Arial"/>
                          <a:cs typeface="Arial"/>
                        </a:rPr>
                        <a:t>.......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39" y="4368798"/>
            <a:ext cx="3860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70" dirty="0">
                <a:solidFill>
                  <a:srgbClr val="7F0000"/>
                </a:solidFill>
                <a:latin typeface="Arial"/>
                <a:cs typeface="Arial"/>
              </a:rPr>
              <a:t>Хитно </a:t>
            </a:r>
            <a:r>
              <a:rPr sz="2400" spc="5" dirty="0">
                <a:solidFill>
                  <a:srgbClr val="7F0000"/>
                </a:solidFill>
                <a:latin typeface="Arial"/>
                <a:cs typeface="Arial"/>
              </a:rPr>
              <a:t>купујем </a:t>
            </a:r>
            <a:r>
              <a:rPr sz="2400" spc="15" dirty="0">
                <a:solidFill>
                  <a:srgbClr val="7F0000"/>
                </a:solidFill>
                <a:latin typeface="Arial"/>
                <a:cs typeface="Arial"/>
              </a:rPr>
              <a:t>кућу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r>
              <a:rPr sz="2400" spc="-2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плац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4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5537" y="4368798"/>
            <a:ext cx="4363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Ноћас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стиже 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воз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са</a:t>
            </a:r>
            <a:r>
              <a:rPr sz="2400" spc="-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муницијом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39" y="5359397"/>
            <a:ext cx="3368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Купујем </a:t>
            </a:r>
            <a:r>
              <a:rPr sz="2400" spc="-55" dirty="0">
                <a:solidFill>
                  <a:srgbClr val="7F0000"/>
                </a:solidFill>
                <a:latin typeface="Arial"/>
                <a:cs typeface="Arial"/>
              </a:rPr>
              <a:t>две </a:t>
            </a:r>
            <a:r>
              <a:rPr sz="2400" spc="215" dirty="0">
                <a:solidFill>
                  <a:srgbClr val="7F0000"/>
                </a:solidFill>
                <a:latin typeface="Arial"/>
                <a:cs typeface="Arial"/>
              </a:rPr>
              <a:t>тоне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7F0000"/>
                </a:solidFill>
                <a:latin typeface="Arial"/>
                <a:cs typeface="Arial"/>
              </a:rPr>
              <a:t>угља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0738" y="5359397"/>
            <a:ext cx="4662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Упловило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шест 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бродова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Солун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178" y="1032763"/>
            <a:ext cx="3924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Xомофона</a:t>
            </a:r>
            <a:r>
              <a:rPr spc="-75" dirty="0"/>
              <a:t> </a:t>
            </a:r>
            <a:r>
              <a:rPr spc="-5" dirty="0"/>
              <a:t>шифра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1919121"/>
            <a:ext cx="8177530" cy="36652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Унапређење шифре просте</a:t>
            </a:r>
            <a:r>
              <a:rPr sz="2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Шифрат садржи више од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26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знакова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ts val="3190"/>
              </a:lnSpc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(отв. текст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из скупа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26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 слова)</a:t>
            </a:r>
            <a:endParaRPr sz="2800">
              <a:latin typeface="Arial"/>
              <a:cs typeface="Arial"/>
            </a:endParaRPr>
          </a:p>
          <a:p>
            <a:pPr marL="756285" marR="6350" lvl="1" indent="-286385">
              <a:lnSpc>
                <a:spcPts val="2590"/>
              </a:lnSpc>
              <a:spcBef>
                <a:spcPts val="635"/>
              </a:spcBef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Већина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слова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из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отв.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шифрату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замењују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једнозначно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(као и 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претходним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примерима)</a:t>
            </a:r>
            <a:endParaRPr sz="2400">
              <a:latin typeface="Arial"/>
              <a:cs typeface="Arial"/>
            </a:endParaRPr>
          </a:p>
          <a:p>
            <a:pPr marL="756285" marR="215265" lvl="1" indent="-286385">
              <a:lnSpc>
                <a:spcPts val="259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30" dirty="0">
                <a:solidFill>
                  <a:srgbClr val="7F0000"/>
                </a:solidFill>
                <a:latin typeface="Arial"/>
                <a:cs typeface="Arial"/>
              </a:rPr>
              <a:t>Нека </a:t>
            </a:r>
            <a:r>
              <a:rPr sz="2400" spc="110" dirty="0">
                <a:solidFill>
                  <a:srgbClr val="7F0000"/>
                </a:solidFill>
                <a:latin typeface="Arial"/>
                <a:cs typeface="Arial"/>
              </a:rPr>
              <a:t>слова </a:t>
            </a:r>
            <a:r>
              <a:rPr sz="2400" spc="90" dirty="0">
                <a:solidFill>
                  <a:srgbClr val="7F0000"/>
                </a:solidFill>
                <a:latin typeface="Arial"/>
                <a:cs typeface="Arial"/>
              </a:rPr>
              <a:t>отв</a:t>
            </a:r>
            <a:r>
              <a:rPr sz="2400" b="1" spc="90" dirty="0">
                <a:solidFill>
                  <a:srgbClr val="7F0000"/>
                </a:solidFill>
                <a:latin typeface="Arial"/>
                <a:cs typeface="Arial"/>
              </a:rPr>
              <a:t>. </a:t>
            </a:r>
            <a:r>
              <a:rPr sz="2400" spc="60" dirty="0">
                <a:solidFill>
                  <a:srgbClr val="7F0000"/>
                </a:solidFill>
                <a:latin typeface="Arial"/>
                <a:cs typeface="Arial"/>
              </a:rPr>
              <a:t>текста </a:t>
            </a:r>
            <a:r>
              <a:rPr sz="2400" spc="114" dirty="0">
                <a:solidFill>
                  <a:srgbClr val="7F0000"/>
                </a:solidFill>
                <a:latin typeface="Arial"/>
                <a:cs typeface="Arial"/>
              </a:rPr>
              <a:t>могу </a:t>
            </a:r>
            <a:r>
              <a:rPr sz="2400" spc="55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spc="105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400" spc="85" dirty="0">
                <a:solidFill>
                  <a:srgbClr val="7F0000"/>
                </a:solidFill>
                <a:latin typeface="Arial"/>
                <a:cs typeface="Arial"/>
              </a:rPr>
              <a:t>шифрату</a:t>
            </a:r>
            <a:r>
              <a:rPr sz="2400" spc="-38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7F0000"/>
                </a:solidFill>
                <a:latin typeface="Arial"/>
                <a:cs typeface="Arial"/>
              </a:rPr>
              <a:t>буду  </a:t>
            </a:r>
            <a:r>
              <a:rPr sz="2400" spc="85" dirty="0">
                <a:solidFill>
                  <a:srgbClr val="7F0000"/>
                </a:solidFill>
                <a:latin typeface="Arial"/>
                <a:cs typeface="Arial"/>
              </a:rPr>
              <a:t>представљена </a:t>
            </a:r>
            <a:r>
              <a:rPr sz="2400" spc="60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400" b="1" dirty="0">
                <a:solidFill>
                  <a:srgbClr val="7F0000"/>
                </a:solidFill>
                <a:latin typeface="Arial"/>
                <a:cs typeface="Arial"/>
              </a:rPr>
              <a:t>2 </a:t>
            </a:r>
            <a:r>
              <a:rPr sz="2400" spc="125" dirty="0">
                <a:solidFill>
                  <a:srgbClr val="7F0000"/>
                </a:solidFill>
                <a:latin typeface="Arial"/>
                <a:cs typeface="Arial"/>
              </a:rPr>
              <a:t>или </a:t>
            </a:r>
            <a:r>
              <a:rPr sz="2400" spc="100" dirty="0">
                <a:solidFill>
                  <a:srgbClr val="7F0000"/>
                </a:solidFill>
                <a:latin typeface="Arial"/>
                <a:cs typeface="Arial"/>
              </a:rPr>
              <a:t>више</a:t>
            </a:r>
            <a:r>
              <a:rPr sz="2400" spc="-29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7F0000"/>
                </a:solidFill>
                <a:latin typeface="Arial"/>
                <a:cs typeface="Arial"/>
              </a:rPr>
              <a:t>начина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302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Додатни знакови служе за увођење елемената  случајности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40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8915" y="956563"/>
            <a:ext cx="5711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 </a:t>
            </a:r>
            <a:r>
              <a:rPr spc="-5" dirty="0"/>
              <a:t>Хомофоне</a:t>
            </a:r>
            <a:r>
              <a:rPr spc="-95" dirty="0"/>
              <a:t> </a:t>
            </a:r>
            <a:r>
              <a:rPr spc="-5" dirty="0"/>
              <a:t>шифре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39" y="1709419"/>
            <a:ext cx="8929370" cy="2670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7632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Свако слово отвореног текста шифровати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са 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бројевима од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00, 01,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...,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31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(5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више)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Сваки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број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шифрату једнозначно одређује слово  отвореног текста али слова от. текста: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R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 и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T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могу да буду шифрована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два начина (два  броја)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9867" y="4648200"/>
            <a:ext cx="7600188" cy="1763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41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8915" y="958087"/>
            <a:ext cx="5711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 </a:t>
            </a:r>
            <a:r>
              <a:rPr spc="-5" dirty="0"/>
              <a:t>Хомофоне</a:t>
            </a:r>
            <a:r>
              <a:rPr spc="-95" dirty="0"/>
              <a:t> </a:t>
            </a:r>
            <a:r>
              <a:rPr spc="-5" dirty="0"/>
              <a:t>шифре</a:t>
            </a:r>
          </a:p>
        </p:txBody>
      </p:sp>
      <p:sp>
        <p:nvSpPr>
          <p:cNvPr id="4" name="object 4"/>
          <p:cNvSpPr/>
          <p:nvPr/>
        </p:nvSpPr>
        <p:spPr>
          <a:xfrm>
            <a:off x="2133600" y="3353561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38100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0" y="3353561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38100">
            <a:solidFill>
              <a:srgbClr val="7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7939" y="1733803"/>
            <a:ext cx="7778115" cy="4926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Отворени текст: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ts val="3190"/>
              </a:lnSpc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ТEЕТН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(поновљена слова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r>
              <a:rPr sz="2800" spc="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3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Шифрат:</a:t>
            </a:r>
            <a:endParaRPr sz="2400">
              <a:latin typeface="Arial"/>
              <a:cs typeface="Arial"/>
            </a:endParaRPr>
          </a:p>
          <a:p>
            <a:pPr marL="302260">
              <a:lnSpc>
                <a:spcPts val="2735"/>
              </a:lnSpc>
            </a:pPr>
            <a:r>
              <a:rPr sz="2400" u="heavy" spc="-250" dirty="0">
                <a:solidFill>
                  <a:srgbClr val="009999"/>
                </a:solidFill>
                <a:uFill>
                  <a:solidFill>
                    <a:srgbClr val="7F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7F0000"/>
                  </a:solidFill>
                </a:uFill>
                <a:latin typeface="Arial"/>
                <a:cs typeface="Arial"/>
              </a:rPr>
              <a:t>24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 1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7F0000"/>
                  </a:solidFill>
                </a:uFill>
                <a:latin typeface="Arial"/>
                <a:cs typeface="Arial"/>
              </a:rPr>
              <a:t>7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1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7F0000"/>
                  </a:solidFill>
                </a:uFill>
                <a:latin typeface="Arial"/>
                <a:cs typeface="Arial"/>
              </a:rPr>
              <a:t>3 0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8</a:t>
            </a:r>
            <a:r>
              <a:rPr sz="2400" spc="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7F0000"/>
                  </a:solidFill>
                </a:uFill>
                <a:latin typeface="Arial"/>
                <a:cs typeface="Arial"/>
              </a:rPr>
              <a:t>31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Правило избора „неких″</a:t>
            </a:r>
            <a:r>
              <a:rPr sz="28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слова?</a:t>
            </a:r>
            <a:endParaRPr sz="2800">
              <a:latin typeface="Arial"/>
              <a:cs typeface="Arial"/>
            </a:endParaRPr>
          </a:p>
          <a:p>
            <a:pPr marL="355600" marR="1408430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Правило када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доделити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коју од две  вредности за исто слово от.</a:t>
            </a:r>
            <a:r>
              <a:rPr sz="28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текста?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302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Овакви системи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су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отпорнији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статистичке  нападе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spcBef>
                <a:spcPts val="2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Ипак, остају рањиви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нападе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познатог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ts val="3190"/>
              </a:lnSpc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(дела) отвореног</a:t>
            </a:r>
            <a:r>
              <a:rPr sz="28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текста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42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3048000"/>
            <a:ext cx="8763000" cy="838200"/>
          </a:xfrm>
          <a:custGeom>
            <a:avLst/>
            <a:gdLst/>
            <a:ahLst/>
            <a:cxnLst/>
            <a:rect l="l" t="t" r="r" b="b"/>
            <a:pathLst>
              <a:path w="8763000" h="838200">
                <a:moveTo>
                  <a:pt x="0" y="0"/>
                </a:moveTo>
                <a:lnTo>
                  <a:pt x="0" y="838199"/>
                </a:lnTo>
                <a:lnTo>
                  <a:pt x="8763000" y="838199"/>
                </a:lnTo>
                <a:lnTo>
                  <a:pt x="8763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5884" y="3034284"/>
            <a:ext cx="8792210" cy="852169"/>
          </a:xfrm>
          <a:custGeom>
            <a:avLst/>
            <a:gdLst/>
            <a:ahLst/>
            <a:cxnLst/>
            <a:rect l="l" t="t" r="r" b="b"/>
            <a:pathLst>
              <a:path w="8792210" h="852170">
                <a:moveTo>
                  <a:pt x="8791956" y="851915"/>
                </a:moveTo>
                <a:lnTo>
                  <a:pt x="8791956" y="0"/>
                </a:lnTo>
                <a:lnTo>
                  <a:pt x="0" y="0"/>
                </a:lnTo>
                <a:lnTo>
                  <a:pt x="0" y="851915"/>
                </a:lnTo>
                <a:lnTo>
                  <a:pt x="13716" y="851915"/>
                </a:lnTo>
                <a:lnTo>
                  <a:pt x="13716" y="28956"/>
                </a:lnTo>
                <a:lnTo>
                  <a:pt x="28956" y="13716"/>
                </a:lnTo>
                <a:lnTo>
                  <a:pt x="28956" y="28956"/>
                </a:lnTo>
                <a:lnTo>
                  <a:pt x="8763000" y="28956"/>
                </a:lnTo>
                <a:lnTo>
                  <a:pt x="8763000" y="13716"/>
                </a:lnTo>
                <a:lnTo>
                  <a:pt x="8776716" y="28956"/>
                </a:lnTo>
                <a:lnTo>
                  <a:pt x="8776716" y="851915"/>
                </a:lnTo>
                <a:lnTo>
                  <a:pt x="8791956" y="851915"/>
                </a:lnTo>
                <a:close/>
              </a:path>
              <a:path w="8792210" h="852170">
                <a:moveTo>
                  <a:pt x="28956" y="28956"/>
                </a:moveTo>
                <a:lnTo>
                  <a:pt x="28956" y="13716"/>
                </a:lnTo>
                <a:lnTo>
                  <a:pt x="13716" y="28956"/>
                </a:lnTo>
                <a:lnTo>
                  <a:pt x="28956" y="28956"/>
                </a:lnTo>
                <a:close/>
              </a:path>
              <a:path w="8792210" h="852170">
                <a:moveTo>
                  <a:pt x="28956" y="851915"/>
                </a:moveTo>
                <a:lnTo>
                  <a:pt x="28956" y="28956"/>
                </a:lnTo>
                <a:lnTo>
                  <a:pt x="13716" y="28956"/>
                </a:lnTo>
                <a:lnTo>
                  <a:pt x="13716" y="851915"/>
                </a:lnTo>
                <a:lnTo>
                  <a:pt x="28956" y="851915"/>
                </a:lnTo>
                <a:close/>
              </a:path>
              <a:path w="8792210" h="852170">
                <a:moveTo>
                  <a:pt x="8776716" y="28956"/>
                </a:moveTo>
                <a:lnTo>
                  <a:pt x="8763000" y="13716"/>
                </a:lnTo>
                <a:lnTo>
                  <a:pt x="8763000" y="28956"/>
                </a:lnTo>
                <a:lnTo>
                  <a:pt x="8776716" y="28956"/>
                </a:lnTo>
                <a:close/>
              </a:path>
              <a:path w="8792210" h="852170">
                <a:moveTo>
                  <a:pt x="8776716" y="851915"/>
                </a:moveTo>
                <a:lnTo>
                  <a:pt x="8776716" y="28956"/>
                </a:lnTo>
                <a:lnTo>
                  <a:pt x="8763000" y="28956"/>
                </a:lnTo>
                <a:lnTo>
                  <a:pt x="8763000" y="851915"/>
                </a:lnTo>
                <a:lnTo>
                  <a:pt x="8776716" y="851915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4719" y="1072387"/>
            <a:ext cx="5646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Криптоанализа: </a:t>
            </a:r>
            <a:r>
              <a:rPr dirty="0"/>
              <a:t>Лекција</a:t>
            </a:r>
            <a:r>
              <a:rPr spc="-85" dirty="0"/>
              <a:t> </a:t>
            </a:r>
            <a:r>
              <a:rPr spc="-5" dirty="0"/>
              <a:t>III</a:t>
            </a:r>
          </a:p>
        </p:txBody>
      </p:sp>
      <p:sp>
        <p:nvSpPr>
          <p:cNvPr id="6" name="object 6"/>
          <p:cNvSpPr/>
          <p:nvPr/>
        </p:nvSpPr>
        <p:spPr>
          <a:xfrm>
            <a:off x="8763000" y="457200"/>
            <a:ext cx="838200" cy="76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3886199"/>
            <a:ext cx="8763000" cy="228600"/>
          </a:xfrm>
          <a:custGeom>
            <a:avLst/>
            <a:gdLst/>
            <a:ahLst/>
            <a:cxnLst/>
            <a:rect l="l" t="t" r="r" b="b"/>
            <a:pathLst>
              <a:path w="8763000" h="228600">
                <a:moveTo>
                  <a:pt x="0" y="0"/>
                </a:moveTo>
                <a:lnTo>
                  <a:pt x="0" y="228600"/>
                </a:lnTo>
                <a:lnTo>
                  <a:pt x="8763000" y="228600"/>
                </a:lnTo>
                <a:lnTo>
                  <a:pt x="8763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884" y="3886199"/>
            <a:ext cx="8792210" cy="243840"/>
          </a:xfrm>
          <a:custGeom>
            <a:avLst/>
            <a:gdLst/>
            <a:ahLst/>
            <a:cxnLst/>
            <a:rect l="l" t="t" r="r" b="b"/>
            <a:pathLst>
              <a:path w="8792210" h="243839">
                <a:moveTo>
                  <a:pt x="28956" y="214884"/>
                </a:moveTo>
                <a:lnTo>
                  <a:pt x="28956" y="0"/>
                </a:lnTo>
                <a:lnTo>
                  <a:pt x="0" y="0"/>
                </a:lnTo>
                <a:lnTo>
                  <a:pt x="0" y="243840"/>
                </a:lnTo>
                <a:lnTo>
                  <a:pt x="13716" y="243840"/>
                </a:lnTo>
                <a:lnTo>
                  <a:pt x="13716" y="214884"/>
                </a:lnTo>
                <a:lnTo>
                  <a:pt x="28956" y="214884"/>
                </a:lnTo>
                <a:close/>
              </a:path>
              <a:path w="8792210" h="243839">
                <a:moveTo>
                  <a:pt x="8776716" y="214884"/>
                </a:moveTo>
                <a:lnTo>
                  <a:pt x="13716" y="214884"/>
                </a:lnTo>
                <a:lnTo>
                  <a:pt x="28956" y="228600"/>
                </a:lnTo>
                <a:lnTo>
                  <a:pt x="28956" y="243840"/>
                </a:lnTo>
                <a:lnTo>
                  <a:pt x="8763000" y="243840"/>
                </a:lnTo>
                <a:lnTo>
                  <a:pt x="8763000" y="228600"/>
                </a:lnTo>
                <a:lnTo>
                  <a:pt x="8776716" y="214884"/>
                </a:lnTo>
                <a:close/>
              </a:path>
              <a:path w="8792210" h="243839">
                <a:moveTo>
                  <a:pt x="28956" y="243840"/>
                </a:moveTo>
                <a:lnTo>
                  <a:pt x="28956" y="228600"/>
                </a:lnTo>
                <a:lnTo>
                  <a:pt x="13716" y="214884"/>
                </a:lnTo>
                <a:lnTo>
                  <a:pt x="13716" y="243840"/>
                </a:lnTo>
                <a:lnTo>
                  <a:pt x="28956" y="243840"/>
                </a:lnTo>
                <a:close/>
              </a:path>
              <a:path w="8792210" h="243839">
                <a:moveTo>
                  <a:pt x="8791956" y="243840"/>
                </a:moveTo>
                <a:lnTo>
                  <a:pt x="8791956" y="0"/>
                </a:lnTo>
                <a:lnTo>
                  <a:pt x="8763000" y="0"/>
                </a:lnTo>
                <a:lnTo>
                  <a:pt x="8763000" y="214884"/>
                </a:lnTo>
                <a:lnTo>
                  <a:pt x="8776716" y="214884"/>
                </a:lnTo>
                <a:lnTo>
                  <a:pt x="8776716" y="243840"/>
                </a:lnTo>
                <a:lnTo>
                  <a:pt x="8791956" y="243840"/>
                </a:lnTo>
                <a:close/>
              </a:path>
              <a:path w="8792210" h="243839">
                <a:moveTo>
                  <a:pt x="8776716" y="243840"/>
                </a:moveTo>
                <a:lnTo>
                  <a:pt x="8776716" y="214884"/>
                </a:lnTo>
                <a:lnTo>
                  <a:pt x="8763000" y="228600"/>
                </a:lnTo>
                <a:lnTo>
                  <a:pt x="8763000" y="243840"/>
                </a:lnTo>
                <a:lnTo>
                  <a:pt x="8776716" y="24384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9600" y="1841106"/>
            <a:ext cx="8763000" cy="52336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1054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509905" algn="l"/>
                <a:tab pos="510540" algn="l"/>
              </a:tabLst>
            </a:pPr>
            <a:r>
              <a:rPr sz="2800" spc="90" dirty="0">
                <a:solidFill>
                  <a:srgbClr val="323299"/>
                </a:solidFill>
                <a:latin typeface="Arial"/>
                <a:cs typeface="Arial"/>
              </a:rPr>
              <a:t>Статистичка</a:t>
            </a:r>
            <a:r>
              <a:rPr sz="2800" spc="3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323299"/>
                </a:solidFill>
                <a:latin typeface="Arial"/>
                <a:cs typeface="Arial"/>
              </a:rPr>
              <a:t>анализа</a:t>
            </a:r>
            <a:endParaRPr sz="2800">
              <a:latin typeface="Arial"/>
              <a:cs typeface="Arial"/>
            </a:endParaRPr>
          </a:p>
          <a:p>
            <a:pPr marL="911225" marR="1967230" lvl="1" indent="-286385">
              <a:lnSpc>
                <a:spcPts val="2590"/>
              </a:lnSpc>
              <a:spcBef>
                <a:spcPts val="630"/>
              </a:spcBef>
              <a:buChar char="–"/>
              <a:tabLst>
                <a:tab pos="91186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Статистичком анализом се може доћи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до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информација о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кључу</a:t>
            </a:r>
            <a:endParaRPr sz="2400">
              <a:latin typeface="Arial"/>
              <a:cs typeface="Arial"/>
            </a:endParaRPr>
          </a:p>
          <a:p>
            <a:pPr marL="510540" marR="612140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509905" algn="l"/>
                <a:tab pos="510540" algn="l"/>
              </a:tabLst>
            </a:pPr>
            <a:r>
              <a:rPr sz="2400" spc="-5" dirty="0">
                <a:latin typeface="Arial"/>
                <a:cs typeface="Arial"/>
              </a:rPr>
              <a:t>Шифрат </a:t>
            </a:r>
            <a:r>
              <a:rPr sz="2400" dirty="0">
                <a:latin typeface="Arial"/>
                <a:cs typeface="Arial"/>
              </a:rPr>
              <a:t>би </a:t>
            </a:r>
            <a:r>
              <a:rPr sz="2400" spc="-5" dirty="0">
                <a:latin typeface="Arial"/>
                <a:cs typeface="Arial"/>
              </a:rPr>
              <a:t>требало </a:t>
            </a:r>
            <a:r>
              <a:rPr sz="2400" dirty="0">
                <a:latin typeface="Arial"/>
                <a:cs typeface="Arial"/>
              </a:rPr>
              <a:t>да </a:t>
            </a:r>
            <a:r>
              <a:rPr sz="2400" spc="-5" dirty="0">
                <a:latin typeface="Arial"/>
                <a:cs typeface="Arial"/>
              </a:rPr>
              <a:t>прикрије </a:t>
            </a:r>
            <a:r>
              <a:rPr sz="2400" dirty="0">
                <a:latin typeface="Arial"/>
                <a:cs typeface="Arial"/>
              </a:rPr>
              <a:t>статистичке </a:t>
            </a:r>
            <a:r>
              <a:rPr sz="2400" spc="-5" dirty="0">
                <a:latin typeface="Arial"/>
                <a:cs typeface="Arial"/>
              </a:rPr>
              <a:t>особине  отвореног </a:t>
            </a:r>
            <a:r>
              <a:rPr sz="2400" dirty="0">
                <a:latin typeface="Arial"/>
                <a:cs typeface="Arial"/>
              </a:rPr>
              <a:t>текста </a:t>
            </a:r>
            <a:r>
              <a:rPr sz="2400" spc="105" dirty="0">
                <a:latin typeface="Lucida Sans Unicode"/>
                <a:cs typeface="Lucida Sans Unicode"/>
              </a:rPr>
              <a:t>⇒ </a:t>
            </a:r>
            <a:r>
              <a:rPr sz="2400" spc="-5" dirty="0">
                <a:latin typeface="Arial"/>
                <a:cs typeface="Arial"/>
              </a:rPr>
              <a:t>шифрат треба </a:t>
            </a:r>
            <a:r>
              <a:rPr sz="2400" dirty="0">
                <a:latin typeface="Arial"/>
                <a:cs typeface="Arial"/>
              </a:rPr>
              <a:t>да има </a:t>
            </a:r>
            <a:r>
              <a:rPr sz="2400" spc="-5" dirty="0">
                <a:latin typeface="Arial"/>
                <a:cs typeface="Arial"/>
              </a:rPr>
              <a:t>особине  случајног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низа</a:t>
            </a:r>
            <a:endParaRPr sz="2400">
              <a:latin typeface="Arial"/>
              <a:cs typeface="Arial"/>
            </a:endParaRPr>
          </a:p>
          <a:p>
            <a:pPr marL="510540" marR="502920" indent="-342900">
              <a:lnSpc>
                <a:spcPts val="3020"/>
              </a:lnSpc>
              <a:spcBef>
                <a:spcPts val="670"/>
              </a:spcBef>
              <a:buChar char="•"/>
              <a:tabLst>
                <a:tab pos="509905" algn="l"/>
                <a:tab pos="51054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Постизање случајности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често веома сложен  посао</a:t>
            </a:r>
            <a:endParaRPr sz="2800">
              <a:latin typeface="Arial"/>
              <a:cs typeface="Arial"/>
            </a:endParaRPr>
          </a:p>
          <a:p>
            <a:pPr marL="911225" lvl="1" indent="-286385">
              <a:lnSpc>
                <a:spcPts val="3190"/>
              </a:lnSpc>
              <a:spcBef>
                <a:spcPts val="300"/>
              </a:spcBef>
              <a:buChar char="–"/>
              <a:tabLst>
                <a:tab pos="91186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Тешко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прецизно дефинисати</a:t>
            </a:r>
            <a:r>
              <a:rPr sz="28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случајност</a:t>
            </a:r>
            <a:endParaRPr sz="2800">
              <a:latin typeface="Arial"/>
              <a:cs typeface="Arial"/>
            </a:endParaRPr>
          </a:p>
          <a:p>
            <a:pPr marL="911225">
              <a:lnSpc>
                <a:spcPts val="3190"/>
              </a:lnSpc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(ентропију)</a:t>
            </a:r>
            <a:endParaRPr sz="2800">
              <a:latin typeface="Arial"/>
              <a:cs typeface="Arial"/>
            </a:endParaRPr>
          </a:p>
          <a:p>
            <a:pPr marL="510540" marR="1186815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509905" algn="l"/>
                <a:tab pos="51054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Криптографи улажу велике напоре 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 успешно носе са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нападима заснованим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 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статистици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43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dirty="0"/>
              <a:t>Шифре замене:</a:t>
            </a:r>
            <a:r>
              <a:rPr spc="-140" dirty="0"/>
              <a:t> </a:t>
            </a:r>
            <a:r>
              <a:rPr spc="-5" dirty="0"/>
              <a:t>подела</a:t>
            </a:r>
          </a:p>
        </p:txBody>
      </p:sp>
      <p:sp>
        <p:nvSpPr>
          <p:cNvPr id="4" name="object 4"/>
          <p:cNvSpPr/>
          <p:nvPr/>
        </p:nvSpPr>
        <p:spPr>
          <a:xfrm>
            <a:off x="833627" y="3043428"/>
            <a:ext cx="4201795" cy="620395"/>
          </a:xfrm>
          <a:custGeom>
            <a:avLst/>
            <a:gdLst/>
            <a:ahLst/>
            <a:cxnLst/>
            <a:rect l="l" t="t" r="r" b="b"/>
            <a:pathLst>
              <a:path w="4201795" h="620395">
                <a:moveTo>
                  <a:pt x="4201668" y="620268"/>
                </a:moveTo>
                <a:lnTo>
                  <a:pt x="4201668" y="0"/>
                </a:lnTo>
                <a:lnTo>
                  <a:pt x="0" y="0"/>
                </a:lnTo>
                <a:lnTo>
                  <a:pt x="0" y="620268"/>
                </a:lnTo>
                <a:lnTo>
                  <a:pt x="4572" y="620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191000" y="10668"/>
                </a:lnTo>
                <a:lnTo>
                  <a:pt x="4191000" y="4572"/>
                </a:lnTo>
                <a:lnTo>
                  <a:pt x="4195572" y="10668"/>
                </a:lnTo>
                <a:lnTo>
                  <a:pt x="4195572" y="620268"/>
                </a:lnTo>
                <a:lnTo>
                  <a:pt x="4201668" y="620268"/>
                </a:lnTo>
                <a:close/>
              </a:path>
              <a:path w="4201795" h="6203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201795" h="620395">
                <a:moveTo>
                  <a:pt x="10668" y="609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09600"/>
                </a:lnTo>
                <a:lnTo>
                  <a:pt x="10668" y="609600"/>
                </a:lnTo>
                <a:close/>
              </a:path>
              <a:path w="4201795" h="620395">
                <a:moveTo>
                  <a:pt x="4195572" y="609600"/>
                </a:moveTo>
                <a:lnTo>
                  <a:pt x="4572" y="609600"/>
                </a:lnTo>
                <a:lnTo>
                  <a:pt x="10668" y="614172"/>
                </a:lnTo>
                <a:lnTo>
                  <a:pt x="10668" y="620268"/>
                </a:lnTo>
                <a:lnTo>
                  <a:pt x="4191000" y="620268"/>
                </a:lnTo>
                <a:lnTo>
                  <a:pt x="4191000" y="614172"/>
                </a:lnTo>
                <a:lnTo>
                  <a:pt x="4195572" y="609600"/>
                </a:lnTo>
                <a:close/>
              </a:path>
              <a:path w="4201795" h="620395">
                <a:moveTo>
                  <a:pt x="10668" y="620268"/>
                </a:moveTo>
                <a:lnTo>
                  <a:pt x="10668" y="614172"/>
                </a:lnTo>
                <a:lnTo>
                  <a:pt x="4572" y="609600"/>
                </a:lnTo>
                <a:lnTo>
                  <a:pt x="4572" y="620268"/>
                </a:lnTo>
                <a:lnTo>
                  <a:pt x="10668" y="620268"/>
                </a:lnTo>
                <a:close/>
              </a:path>
              <a:path w="4201795" h="620395">
                <a:moveTo>
                  <a:pt x="4195572" y="10668"/>
                </a:moveTo>
                <a:lnTo>
                  <a:pt x="4191000" y="4572"/>
                </a:lnTo>
                <a:lnTo>
                  <a:pt x="4191000" y="10668"/>
                </a:lnTo>
                <a:lnTo>
                  <a:pt x="4195572" y="10668"/>
                </a:lnTo>
                <a:close/>
              </a:path>
              <a:path w="4201795" h="620395">
                <a:moveTo>
                  <a:pt x="4195572" y="609600"/>
                </a:moveTo>
                <a:lnTo>
                  <a:pt x="4195572" y="10668"/>
                </a:lnTo>
                <a:lnTo>
                  <a:pt x="4191000" y="10668"/>
                </a:lnTo>
                <a:lnTo>
                  <a:pt x="4191000" y="609600"/>
                </a:lnTo>
                <a:lnTo>
                  <a:pt x="4195572" y="609600"/>
                </a:lnTo>
                <a:close/>
              </a:path>
              <a:path w="4201795" h="620395">
                <a:moveTo>
                  <a:pt x="4195572" y="620268"/>
                </a:moveTo>
                <a:lnTo>
                  <a:pt x="4195572" y="609600"/>
                </a:lnTo>
                <a:lnTo>
                  <a:pt x="4191000" y="614172"/>
                </a:lnTo>
                <a:lnTo>
                  <a:pt x="4191000" y="620268"/>
                </a:lnTo>
                <a:lnTo>
                  <a:pt x="4195572" y="6202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3827" y="2129027"/>
            <a:ext cx="4811395" cy="544195"/>
          </a:xfrm>
          <a:custGeom>
            <a:avLst/>
            <a:gdLst/>
            <a:ahLst/>
            <a:cxnLst/>
            <a:rect l="l" t="t" r="r" b="b"/>
            <a:pathLst>
              <a:path w="4811395" h="544194">
                <a:moveTo>
                  <a:pt x="4811268" y="544068"/>
                </a:moveTo>
                <a:lnTo>
                  <a:pt x="48112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800600" y="10668"/>
                </a:lnTo>
                <a:lnTo>
                  <a:pt x="4800600" y="4572"/>
                </a:lnTo>
                <a:lnTo>
                  <a:pt x="4805172" y="10668"/>
                </a:lnTo>
                <a:lnTo>
                  <a:pt x="4805172" y="544068"/>
                </a:lnTo>
                <a:lnTo>
                  <a:pt x="4811268" y="544068"/>
                </a:lnTo>
                <a:close/>
              </a:path>
              <a:path w="4811395" h="544194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811395" h="544194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4811395" h="544194">
                <a:moveTo>
                  <a:pt x="48051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4800600" y="544068"/>
                </a:lnTo>
                <a:lnTo>
                  <a:pt x="4800600" y="537972"/>
                </a:lnTo>
                <a:lnTo>
                  <a:pt x="4805172" y="533400"/>
                </a:lnTo>
                <a:close/>
              </a:path>
              <a:path w="4811395" h="544194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4811395" h="544194">
                <a:moveTo>
                  <a:pt x="4805172" y="10668"/>
                </a:moveTo>
                <a:lnTo>
                  <a:pt x="4800600" y="4572"/>
                </a:lnTo>
                <a:lnTo>
                  <a:pt x="4800600" y="10668"/>
                </a:lnTo>
                <a:lnTo>
                  <a:pt x="4805172" y="10668"/>
                </a:lnTo>
                <a:close/>
              </a:path>
              <a:path w="4811395" h="544194">
                <a:moveTo>
                  <a:pt x="4805172" y="533400"/>
                </a:moveTo>
                <a:lnTo>
                  <a:pt x="4805172" y="10668"/>
                </a:lnTo>
                <a:lnTo>
                  <a:pt x="4800600" y="10668"/>
                </a:lnTo>
                <a:lnTo>
                  <a:pt x="4800600" y="533400"/>
                </a:lnTo>
                <a:lnTo>
                  <a:pt x="4805172" y="533400"/>
                </a:lnTo>
                <a:close/>
              </a:path>
              <a:path w="4811395" h="544194">
                <a:moveTo>
                  <a:pt x="4805172" y="544068"/>
                </a:moveTo>
                <a:lnTo>
                  <a:pt x="4805172" y="533400"/>
                </a:lnTo>
                <a:lnTo>
                  <a:pt x="4800600" y="537972"/>
                </a:lnTo>
                <a:lnTo>
                  <a:pt x="4800600" y="544068"/>
                </a:lnTo>
                <a:lnTo>
                  <a:pt x="48051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5628" y="3043428"/>
            <a:ext cx="2830195" cy="620395"/>
          </a:xfrm>
          <a:custGeom>
            <a:avLst/>
            <a:gdLst/>
            <a:ahLst/>
            <a:cxnLst/>
            <a:rect l="l" t="t" r="r" b="b"/>
            <a:pathLst>
              <a:path w="2830195" h="620395">
                <a:moveTo>
                  <a:pt x="2830068" y="620268"/>
                </a:moveTo>
                <a:lnTo>
                  <a:pt x="2830068" y="0"/>
                </a:lnTo>
                <a:lnTo>
                  <a:pt x="0" y="0"/>
                </a:lnTo>
                <a:lnTo>
                  <a:pt x="0" y="620268"/>
                </a:lnTo>
                <a:lnTo>
                  <a:pt x="4572" y="620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2819400" y="10668"/>
                </a:lnTo>
                <a:lnTo>
                  <a:pt x="2819400" y="4572"/>
                </a:lnTo>
                <a:lnTo>
                  <a:pt x="2823972" y="10668"/>
                </a:lnTo>
                <a:lnTo>
                  <a:pt x="2823972" y="620268"/>
                </a:lnTo>
                <a:lnTo>
                  <a:pt x="2830068" y="620268"/>
                </a:lnTo>
                <a:close/>
              </a:path>
              <a:path w="2830195" h="6203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2830195" h="620395">
                <a:moveTo>
                  <a:pt x="10668" y="609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09600"/>
                </a:lnTo>
                <a:lnTo>
                  <a:pt x="10668" y="609600"/>
                </a:lnTo>
                <a:close/>
              </a:path>
              <a:path w="2830195" h="620395">
                <a:moveTo>
                  <a:pt x="2823972" y="609600"/>
                </a:moveTo>
                <a:lnTo>
                  <a:pt x="4572" y="609600"/>
                </a:lnTo>
                <a:lnTo>
                  <a:pt x="10668" y="614172"/>
                </a:lnTo>
                <a:lnTo>
                  <a:pt x="10668" y="620268"/>
                </a:lnTo>
                <a:lnTo>
                  <a:pt x="2819400" y="620268"/>
                </a:lnTo>
                <a:lnTo>
                  <a:pt x="2819400" y="614172"/>
                </a:lnTo>
                <a:lnTo>
                  <a:pt x="2823972" y="609600"/>
                </a:lnTo>
                <a:close/>
              </a:path>
              <a:path w="2830195" h="620395">
                <a:moveTo>
                  <a:pt x="10668" y="620268"/>
                </a:moveTo>
                <a:lnTo>
                  <a:pt x="10668" y="614172"/>
                </a:lnTo>
                <a:lnTo>
                  <a:pt x="4572" y="609600"/>
                </a:lnTo>
                <a:lnTo>
                  <a:pt x="4572" y="620268"/>
                </a:lnTo>
                <a:lnTo>
                  <a:pt x="10668" y="620268"/>
                </a:lnTo>
                <a:close/>
              </a:path>
              <a:path w="2830195" h="620395">
                <a:moveTo>
                  <a:pt x="2823972" y="10668"/>
                </a:moveTo>
                <a:lnTo>
                  <a:pt x="2819400" y="4572"/>
                </a:lnTo>
                <a:lnTo>
                  <a:pt x="2819400" y="10668"/>
                </a:lnTo>
                <a:lnTo>
                  <a:pt x="2823972" y="10668"/>
                </a:lnTo>
                <a:close/>
              </a:path>
              <a:path w="2830195" h="620395">
                <a:moveTo>
                  <a:pt x="2823972" y="609600"/>
                </a:moveTo>
                <a:lnTo>
                  <a:pt x="2823972" y="10668"/>
                </a:lnTo>
                <a:lnTo>
                  <a:pt x="2819400" y="10668"/>
                </a:lnTo>
                <a:lnTo>
                  <a:pt x="2819400" y="609600"/>
                </a:lnTo>
                <a:lnTo>
                  <a:pt x="2823972" y="609600"/>
                </a:lnTo>
                <a:close/>
              </a:path>
              <a:path w="2830195" h="620395">
                <a:moveTo>
                  <a:pt x="2823972" y="620268"/>
                </a:moveTo>
                <a:lnTo>
                  <a:pt x="2823972" y="609600"/>
                </a:lnTo>
                <a:lnTo>
                  <a:pt x="2819400" y="614172"/>
                </a:lnTo>
                <a:lnTo>
                  <a:pt x="2819400" y="620268"/>
                </a:lnTo>
                <a:lnTo>
                  <a:pt x="2823972" y="6202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3700" y="2653284"/>
            <a:ext cx="1908175" cy="421005"/>
          </a:xfrm>
          <a:custGeom>
            <a:avLst/>
            <a:gdLst/>
            <a:ahLst/>
            <a:cxnLst/>
            <a:rect l="l" t="t" r="r" b="b"/>
            <a:pathLst>
              <a:path w="1908175" h="421005">
                <a:moveTo>
                  <a:pt x="81768" y="364644"/>
                </a:moveTo>
                <a:lnTo>
                  <a:pt x="76200" y="336804"/>
                </a:lnTo>
                <a:lnTo>
                  <a:pt x="0" y="394716"/>
                </a:lnTo>
                <a:lnTo>
                  <a:pt x="68580" y="413828"/>
                </a:lnTo>
                <a:lnTo>
                  <a:pt x="68580" y="367284"/>
                </a:lnTo>
                <a:lnTo>
                  <a:pt x="81768" y="364644"/>
                </a:lnTo>
                <a:close/>
              </a:path>
              <a:path w="1908175" h="421005">
                <a:moveTo>
                  <a:pt x="87221" y="391911"/>
                </a:moveTo>
                <a:lnTo>
                  <a:pt x="81768" y="364644"/>
                </a:lnTo>
                <a:lnTo>
                  <a:pt x="68580" y="367284"/>
                </a:lnTo>
                <a:lnTo>
                  <a:pt x="73152" y="394716"/>
                </a:lnTo>
                <a:lnTo>
                  <a:pt x="87221" y="391911"/>
                </a:lnTo>
                <a:close/>
              </a:path>
              <a:path w="1908175" h="421005">
                <a:moveTo>
                  <a:pt x="92964" y="420624"/>
                </a:moveTo>
                <a:lnTo>
                  <a:pt x="87221" y="391911"/>
                </a:lnTo>
                <a:lnTo>
                  <a:pt x="73152" y="394716"/>
                </a:lnTo>
                <a:lnTo>
                  <a:pt x="68580" y="367284"/>
                </a:lnTo>
                <a:lnTo>
                  <a:pt x="68580" y="413828"/>
                </a:lnTo>
                <a:lnTo>
                  <a:pt x="92964" y="420624"/>
                </a:lnTo>
                <a:close/>
              </a:path>
              <a:path w="1908175" h="421005">
                <a:moveTo>
                  <a:pt x="1908048" y="28956"/>
                </a:moveTo>
                <a:lnTo>
                  <a:pt x="1903476" y="0"/>
                </a:lnTo>
                <a:lnTo>
                  <a:pt x="81768" y="364644"/>
                </a:lnTo>
                <a:lnTo>
                  <a:pt x="87221" y="391911"/>
                </a:lnTo>
                <a:lnTo>
                  <a:pt x="1908048" y="2895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7176" y="2653284"/>
            <a:ext cx="1983105" cy="421005"/>
          </a:xfrm>
          <a:custGeom>
            <a:avLst/>
            <a:gdLst/>
            <a:ahLst/>
            <a:cxnLst/>
            <a:rect l="l" t="t" r="r" b="b"/>
            <a:pathLst>
              <a:path w="1983104" h="421005">
                <a:moveTo>
                  <a:pt x="1902459" y="364745"/>
                </a:moveTo>
                <a:lnTo>
                  <a:pt x="4572" y="0"/>
                </a:lnTo>
                <a:lnTo>
                  <a:pt x="0" y="28956"/>
                </a:lnTo>
                <a:lnTo>
                  <a:pt x="1896713" y="393475"/>
                </a:lnTo>
                <a:lnTo>
                  <a:pt x="1902459" y="364745"/>
                </a:lnTo>
                <a:close/>
              </a:path>
              <a:path w="1983104" h="421005">
                <a:moveTo>
                  <a:pt x="1915668" y="413715"/>
                </a:moveTo>
                <a:lnTo>
                  <a:pt x="1915668" y="367284"/>
                </a:lnTo>
                <a:lnTo>
                  <a:pt x="1911096" y="396240"/>
                </a:lnTo>
                <a:lnTo>
                  <a:pt x="1896713" y="393475"/>
                </a:lnTo>
                <a:lnTo>
                  <a:pt x="1891284" y="420624"/>
                </a:lnTo>
                <a:lnTo>
                  <a:pt x="1915668" y="413715"/>
                </a:lnTo>
                <a:close/>
              </a:path>
              <a:path w="1983104" h="421005">
                <a:moveTo>
                  <a:pt x="1915668" y="367284"/>
                </a:moveTo>
                <a:lnTo>
                  <a:pt x="1902459" y="364745"/>
                </a:lnTo>
                <a:lnTo>
                  <a:pt x="1896713" y="393475"/>
                </a:lnTo>
                <a:lnTo>
                  <a:pt x="1911096" y="396240"/>
                </a:lnTo>
                <a:lnTo>
                  <a:pt x="1915668" y="367284"/>
                </a:lnTo>
                <a:close/>
              </a:path>
              <a:path w="1983104" h="421005">
                <a:moveTo>
                  <a:pt x="1982724" y="394716"/>
                </a:moveTo>
                <a:lnTo>
                  <a:pt x="1908048" y="336804"/>
                </a:lnTo>
                <a:lnTo>
                  <a:pt x="1902459" y="364745"/>
                </a:lnTo>
                <a:lnTo>
                  <a:pt x="1915668" y="367284"/>
                </a:lnTo>
                <a:lnTo>
                  <a:pt x="1915668" y="413715"/>
                </a:lnTo>
                <a:lnTo>
                  <a:pt x="1982724" y="39471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9600" y="3339084"/>
            <a:ext cx="486409" cy="547370"/>
          </a:xfrm>
          <a:custGeom>
            <a:avLst/>
            <a:gdLst/>
            <a:ahLst/>
            <a:cxnLst/>
            <a:rect l="l" t="t" r="r" b="b"/>
            <a:pathLst>
              <a:path w="486409" h="547370">
                <a:moveTo>
                  <a:pt x="486156" y="547115"/>
                </a:moveTo>
                <a:lnTo>
                  <a:pt x="486156" y="0"/>
                </a:lnTo>
                <a:lnTo>
                  <a:pt x="0" y="0"/>
                </a:lnTo>
                <a:lnTo>
                  <a:pt x="0" y="28956"/>
                </a:lnTo>
                <a:lnTo>
                  <a:pt x="457200" y="28956"/>
                </a:lnTo>
                <a:lnTo>
                  <a:pt x="457200" y="13716"/>
                </a:lnTo>
                <a:lnTo>
                  <a:pt x="472440" y="28956"/>
                </a:lnTo>
                <a:lnTo>
                  <a:pt x="472440" y="547115"/>
                </a:lnTo>
                <a:lnTo>
                  <a:pt x="486156" y="547115"/>
                </a:lnTo>
                <a:close/>
              </a:path>
              <a:path w="486409" h="547370">
                <a:moveTo>
                  <a:pt x="472440" y="28956"/>
                </a:moveTo>
                <a:lnTo>
                  <a:pt x="457200" y="13716"/>
                </a:lnTo>
                <a:lnTo>
                  <a:pt x="457200" y="28956"/>
                </a:lnTo>
                <a:lnTo>
                  <a:pt x="472440" y="28956"/>
                </a:lnTo>
                <a:close/>
              </a:path>
              <a:path w="486409" h="547370">
                <a:moveTo>
                  <a:pt x="472440" y="547115"/>
                </a:moveTo>
                <a:lnTo>
                  <a:pt x="472440" y="2895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0628" y="5786628"/>
            <a:ext cx="4658995" cy="544195"/>
          </a:xfrm>
          <a:custGeom>
            <a:avLst/>
            <a:gdLst/>
            <a:ahLst/>
            <a:cxnLst/>
            <a:rect l="l" t="t" r="r" b="b"/>
            <a:pathLst>
              <a:path w="4658995" h="544195">
                <a:moveTo>
                  <a:pt x="4658868" y="544068"/>
                </a:moveTo>
                <a:lnTo>
                  <a:pt x="46588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648200" y="10668"/>
                </a:lnTo>
                <a:lnTo>
                  <a:pt x="4648200" y="4572"/>
                </a:lnTo>
                <a:lnTo>
                  <a:pt x="4652772" y="10668"/>
                </a:lnTo>
                <a:lnTo>
                  <a:pt x="4652772" y="544068"/>
                </a:lnTo>
                <a:lnTo>
                  <a:pt x="4658868" y="544068"/>
                </a:lnTo>
                <a:close/>
              </a:path>
              <a:path w="46589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6589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4658995" h="544195">
                <a:moveTo>
                  <a:pt x="46527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4648200" y="544068"/>
                </a:lnTo>
                <a:lnTo>
                  <a:pt x="4648200" y="537972"/>
                </a:lnTo>
                <a:lnTo>
                  <a:pt x="4652772" y="533400"/>
                </a:lnTo>
                <a:close/>
              </a:path>
              <a:path w="46589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4658995" h="544195">
                <a:moveTo>
                  <a:pt x="4652772" y="10668"/>
                </a:moveTo>
                <a:lnTo>
                  <a:pt x="4648200" y="4572"/>
                </a:lnTo>
                <a:lnTo>
                  <a:pt x="4648200" y="10668"/>
                </a:lnTo>
                <a:lnTo>
                  <a:pt x="4652772" y="10668"/>
                </a:lnTo>
                <a:close/>
              </a:path>
              <a:path w="4658995" h="544195">
                <a:moveTo>
                  <a:pt x="4652772" y="533400"/>
                </a:moveTo>
                <a:lnTo>
                  <a:pt x="4652772" y="10668"/>
                </a:lnTo>
                <a:lnTo>
                  <a:pt x="4648200" y="10668"/>
                </a:lnTo>
                <a:lnTo>
                  <a:pt x="4648200" y="533400"/>
                </a:lnTo>
                <a:lnTo>
                  <a:pt x="4652772" y="533400"/>
                </a:lnTo>
                <a:close/>
              </a:path>
              <a:path w="4658995" h="544195">
                <a:moveTo>
                  <a:pt x="4652772" y="544068"/>
                </a:moveTo>
                <a:lnTo>
                  <a:pt x="4652772" y="533400"/>
                </a:lnTo>
                <a:lnTo>
                  <a:pt x="4648200" y="537972"/>
                </a:lnTo>
                <a:lnTo>
                  <a:pt x="4648200" y="544068"/>
                </a:lnTo>
                <a:lnTo>
                  <a:pt x="46527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7428" y="4034028"/>
            <a:ext cx="7402195" cy="544195"/>
          </a:xfrm>
          <a:custGeom>
            <a:avLst/>
            <a:gdLst/>
            <a:ahLst/>
            <a:cxnLst/>
            <a:rect l="l" t="t" r="r" b="b"/>
            <a:pathLst>
              <a:path w="7402195" h="544195">
                <a:moveTo>
                  <a:pt x="7402068" y="544068"/>
                </a:moveTo>
                <a:lnTo>
                  <a:pt x="74020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7391400" y="10668"/>
                </a:lnTo>
                <a:lnTo>
                  <a:pt x="7391400" y="4572"/>
                </a:lnTo>
                <a:lnTo>
                  <a:pt x="7395972" y="10668"/>
                </a:lnTo>
                <a:lnTo>
                  <a:pt x="7395972" y="544068"/>
                </a:lnTo>
                <a:lnTo>
                  <a:pt x="7402068" y="544068"/>
                </a:lnTo>
                <a:close/>
              </a:path>
              <a:path w="74021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74021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7402195" h="544195">
                <a:moveTo>
                  <a:pt x="73959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7391400" y="544068"/>
                </a:lnTo>
                <a:lnTo>
                  <a:pt x="7391400" y="537972"/>
                </a:lnTo>
                <a:lnTo>
                  <a:pt x="7395972" y="533400"/>
                </a:lnTo>
                <a:close/>
              </a:path>
              <a:path w="74021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7402195" h="544195">
                <a:moveTo>
                  <a:pt x="7395972" y="10668"/>
                </a:moveTo>
                <a:lnTo>
                  <a:pt x="7391400" y="4572"/>
                </a:lnTo>
                <a:lnTo>
                  <a:pt x="7391400" y="10668"/>
                </a:lnTo>
                <a:lnTo>
                  <a:pt x="7395972" y="10668"/>
                </a:lnTo>
                <a:close/>
              </a:path>
              <a:path w="7402195" h="544195">
                <a:moveTo>
                  <a:pt x="7395972" y="533400"/>
                </a:moveTo>
                <a:lnTo>
                  <a:pt x="7395972" y="10668"/>
                </a:lnTo>
                <a:lnTo>
                  <a:pt x="7391400" y="10668"/>
                </a:lnTo>
                <a:lnTo>
                  <a:pt x="7391400" y="533400"/>
                </a:lnTo>
                <a:lnTo>
                  <a:pt x="7395972" y="533400"/>
                </a:lnTo>
                <a:close/>
              </a:path>
              <a:path w="7402195" h="544195">
                <a:moveTo>
                  <a:pt x="7395972" y="544068"/>
                </a:moveTo>
                <a:lnTo>
                  <a:pt x="7395972" y="533400"/>
                </a:lnTo>
                <a:lnTo>
                  <a:pt x="7391400" y="537972"/>
                </a:lnTo>
                <a:lnTo>
                  <a:pt x="7391400" y="544068"/>
                </a:lnTo>
                <a:lnTo>
                  <a:pt x="73959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0" y="5257800"/>
            <a:ext cx="4038600" cy="457200"/>
          </a:xfrm>
          <a:custGeom>
            <a:avLst/>
            <a:gdLst/>
            <a:ahLst/>
            <a:cxnLst/>
            <a:rect l="l" t="t" r="r" b="b"/>
            <a:pathLst>
              <a:path w="4038600" h="457200">
                <a:moveTo>
                  <a:pt x="0" y="0"/>
                </a:moveTo>
                <a:lnTo>
                  <a:pt x="0" y="457200"/>
                </a:lnTo>
                <a:lnTo>
                  <a:pt x="4038600" y="457200"/>
                </a:lnTo>
                <a:lnTo>
                  <a:pt x="403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0228" y="5253228"/>
            <a:ext cx="4049395" cy="467995"/>
          </a:xfrm>
          <a:custGeom>
            <a:avLst/>
            <a:gdLst/>
            <a:ahLst/>
            <a:cxnLst/>
            <a:rect l="l" t="t" r="r" b="b"/>
            <a:pathLst>
              <a:path w="4049395" h="467995">
                <a:moveTo>
                  <a:pt x="4049268" y="467868"/>
                </a:moveTo>
                <a:lnTo>
                  <a:pt x="4049268" y="0"/>
                </a:lnTo>
                <a:lnTo>
                  <a:pt x="0" y="0"/>
                </a:lnTo>
                <a:lnTo>
                  <a:pt x="0" y="467868"/>
                </a:lnTo>
                <a:lnTo>
                  <a:pt x="4572" y="4678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038600" y="10668"/>
                </a:lnTo>
                <a:lnTo>
                  <a:pt x="4038600" y="4572"/>
                </a:lnTo>
                <a:lnTo>
                  <a:pt x="4043172" y="10668"/>
                </a:lnTo>
                <a:lnTo>
                  <a:pt x="4043172" y="467868"/>
                </a:lnTo>
                <a:lnTo>
                  <a:pt x="4049268" y="467868"/>
                </a:lnTo>
                <a:close/>
              </a:path>
              <a:path w="4049395" h="4679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049395" h="467995">
                <a:moveTo>
                  <a:pt x="10668" y="4572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457200"/>
                </a:lnTo>
                <a:lnTo>
                  <a:pt x="10668" y="457200"/>
                </a:lnTo>
                <a:close/>
              </a:path>
              <a:path w="4049395" h="467995">
                <a:moveTo>
                  <a:pt x="4043172" y="457200"/>
                </a:moveTo>
                <a:lnTo>
                  <a:pt x="4572" y="457200"/>
                </a:lnTo>
                <a:lnTo>
                  <a:pt x="10668" y="461772"/>
                </a:lnTo>
                <a:lnTo>
                  <a:pt x="10668" y="467868"/>
                </a:lnTo>
                <a:lnTo>
                  <a:pt x="4038600" y="467868"/>
                </a:lnTo>
                <a:lnTo>
                  <a:pt x="4038600" y="461772"/>
                </a:lnTo>
                <a:lnTo>
                  <a:pt x="4043172" y="457200"/>
                </a:lnTo>
                <a:close/>
              </a:path>
              <a:path w="4049395" h="467995">
                <a:moveTo>
                  <a:pt x="10668" y="467868"/>
                </a:moveTo>
                <a:lnTo>
                  <a:pt x="10668" y="461772"/>
                </a:lnTo>
                <a:lnTo>
                  <a:pt x="4572" y="457200"/>
                </a:lnTo>
                <a:lnTo>
                  <a:pt x="4572" y="467868"/>
                </a:lnTo>
                <a:lnTo>
                  <a:pt x="10668" y="467868"/>
                </a:lnTo>
                <a:close/>
              </a:path>
              <a:path w="4049395" h="467995">
                <a:moveTo>
                  <a:pt x="4043172" y="10668"/>
                </a:moveTo>
                <a:lnTo>
                  <a:pt x="4038600" y="4572"/>
                </a:lnTo>
                <a:lnTo>
                  <a:pt x="4038600" y="10668"/>
                </a:lnTo>
                <a:lnTo>
                  <a:pt x="4043172" y="10668"/>
                </a:lnTo>
                <a:close/>
              </a:path>
              <a:path w="4049395" h="467995">
                <a:moveTo>
                  <a:pt x="4043172" y="457200"/>
                </a:moveTo>
                <a:lnTo>
                  <a:pt x="4043172" y="10668"/>
                </a:lnTo>
                <a:lnTo>
                  <a:pt x="4038600" y="10668"/>
                </a:lnTo>
                <a:lnTo>
                  <a:pt x="4038600" y="457200"/>
                </a:lnTo>
                <a:lnTo>
                  <a:pt x="4043172" y="457200"/>
                </a:lnTo>
                <a:close/>
              </a:path>
              <a:path w="4049395" h="467995">
                <a:moveTo>
                  <a:pt x="4043172" y="467868"/>
                </a:moveTo>
                <a:lnTo>
                  <a:pt x="4043172" y="457200"/>
                </a:lnTo>
                <a:lnTo>
                  <a:pt x="4038600" y="461772"/>
                </a:lnTo>
                <a:lnTo>
                  <a:pt x="4038600" y="467868"/>
                </a:lnTo>
                <a:lnTo>
                  <a:pt x="4043172" y="4678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9828" y="4643628"/>
            <a:ext cx="3439795" cy="544195"/>
          </a:xfrm>
          <a:custGeom>
            <a:avLst/>
            <a:gdLst/>
            <a:ahLst/>
            <a:cxnLst/>
            <a:rect l="l" t="t" r="r" b="b"/>
            <a:pathLst>
              <a:path w="3439795" h="544195">
                <a:moveTo>
                  <a:pt x="3439668" y="544068"/>
                </a:moveTo>
                <a:lnTo>
                  <a:pt x="34396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429000" y="10668"/>
                </a:lnTo>
                <a:lnTo>
                  <a:pt x="3429000" y="4572"/>
                </a:lnTo>
                <a:lnTo>
                  <a:pt x="3433572" y="10668"/>
                </a:lnTo>
                <a:lnTo>
                  <a:pt x="3433572" y="544068"/>
                </a:lnTo>
                <a:lnTo>
                  <a:pt x="3439668" y="544068"/>
                </a:lnTo>
                <a:close/>
              </a:path>
              <a:path w="34397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4397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3439795" h="544195">
                <a:moveTo>
                  <a:pt x="34335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3429000" y="544068"/>
                </a:lnTo>
                <a:lnTo>
                  <a:pt x="3429000" y="537972"/>
                </a:lnTo>
                <a:lnTo>
                  <a:pt x="3433572" y="533400"/>
                </a:lnTo>
                <a:close/>
              </a:path>
              <a:path w="34397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3439795" h="544195">
                <a:moveTo>
                  <a:pt x="3433572" y="10668"/>
                </a:moveTo>
                <a:lnTo>
                  <a:pt x="3429000" y="4572"/>
                </a:lnTo>
                <a:lnTo>
                  <a:pt x="3429000" y="10668"/>
                </a:lnTo>
                <a:lnTo>
                  <a:pt x="3433572" y="10668"/>
                </a:lnTo>
                <a:close/>
              </a:path>
              <a:path w="3439795" h="544195">
                <a:moveTo>
                  <a:pt x="3433572" y="533400"/>
                </a:moveTo>
                <a:lnTo>
                  <a:pt x="3433572" y="10668"/>
                </a:lnTo>
                <a:lnTo>
                  <a:pt x="3429000" y="10668"/>
                </a:lnTo>
                <a:lnTo>
                  <a:pt x="3429000" y="533400"/>
                </a:lnTo>
                <a:lnTo>
                  <a:pt x="3433572" y="533400"/>
                </a:lnTo>
                <a:close/>
              </a:path>
              <a:path w="3439795" h="544195">
                <a:moveTo>
                  <a:pt x="3433572" y="544068"/>
                </a:moveTo>
                <a:lnTo>
                  <a:pt x="3433572" y="533400"/>
                </a:lnTo>
                <a:lnTo>
                  <a:pt x="3429000" y="537972"/>
                </a:lnTo>
                <a:lnTo>
                  <a:pt x="3429000" y="544068"/>
                </a:lnTo>
                <a:lnTo>
                  <a:pt x="34335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46707" y="2158999"/>
            <a:ext cx="680720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94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Класична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криптографија</a:t>
            </a:r>
            <a:endParaRPr sz="2400">
              <a:latin typeface="Arial"/>
              <a:cs typeface="Arial"/>
            </a:endParaRPr>
          </a:p>
          <a:p>
            <a:pPr marL="161925" marR="252729" indent="-149860">
              <a:lnSpc>
                <a:spcPts val="7800"/>
              </a:lnSpc>
              <a:spcBef>
                <a:spcPts val="480"/>
              </a:spcBef>
              <a:tabLst>
                <a:tab pos="4398645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транспозиције	Шифре</a:t>
            </a:r>
            <a:r>
              <a:rPr sz="2400" spc="-9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  Шифре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просте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(моноалфабетске)</a:t>
            </a:r>
            <a:endParaRPr sz="2400">
              <a:latin typeface="Arial"/>
              <a:cs typeface="Arial"/>
            </a:endParaRPr>
          </a:p>
          <a:p>
            <a:pPr marL="3793490">
              <a:lnSpc>
                <a:spcPct val="100000"/>
              </a:lnSpc>
              <a:spcBef>
                <a:spcPts val="840"/>
              </a:spcBef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Хомофоне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endParaRPr sz="2400">
              <a:latin typeface="Arial"/>
              <a:cs typeface="Arial"/>
            </a:endParaRPr>
          </a:p>
          <a:p>
            <a:pPr marL="2714625" marR="543560" indent="603250">
              <a:lnSpc>
                <a:spcPct val="145800"/>
              </a:lnSpc>
              <a:spcBef>
                <a:spcPts val="6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Полиграмске</a:t>
            </a:r>
            <a:r>
              <a:rPr sz="2400" spc="-9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  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Полиалфабетске</a:t>
            </a:r>
            <a:r>
              <a:rPr sz="2400" spc="-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53400" y="3886199"/>
            <a:ext cx="548640" cy="463550"/>
          </a:xfrm>
          <a:custGeom>
            <a:avLst/>
            <a:gdLst/>
            <a:ahLst/>
            <a:cxnLst/>
            <a:rect l="l" t="t" r="r" b="b"/>
            <a:pathLst>
              <a:path w="548640" h="463550">
                <a:moveTo>
                  <a:pt x="143256" y="405384"/>
                </a:moveTo>
                <a:lnTo>
                  <a:pt x="143256" y="376428"/>
                </a:lnTo>
                <a:lnTo>
                  <a:pt x="0" y="419100"/>
                </a:lnTo>
                <a:lnTo>
                  <a:pt x="129540" y="459064"/>
                </a:lnTo>
                <a:lnTo>
                  <a:pt x="129540" y="405384"/>
                </a:lnTo>
                <a:lnTo>
                  <a:pt x="143256" y="405384"/>
                </a:lnTo>
                <a:close/>
              </a:path>
              <a:path w="548640" h="463550">
                <a:moveTo>
                  <a:pt x="533400" y="405384"/>
                </a:moveTo>
                <a:lnTo>
                  <a:pt x="129540" y="405384"/>
                </a:lnTo>
                <a:lnTo>
                  <a:pt x="129540" y="434340"/>
                </a:lnTo>
                <a:lnTo>
                  <a:pt x="519684" y="434340"/>
                </a:lnTo>
                <a:lnTo>
                  <a:pt x="519684" y="419100"/>
                </a:lnTo>
                <a:lnTo>
                  <a:pt x="533400" y="405384"/>
                </a:lnTo>
                <a:close/>
              </a:path>
              <a:path w="548640" h="463550">
                <a:moveTo>
                  <a:pt x="143256" y="463296"/>
                </a:moveTo>
                <a:lnTo>
                  <a:pt x="143256" y="434340"/>
                </a:lnTo>
                <a:lnTo>
                  <a:pt x="129540" y="434340"/>
                </a:lnTo>
                <a:lnTo>
                  <a:pt x="129540" y="459064"/>
                </a:lnTo>
                <a:lnTo>
                  <a:pt x="143256" y="463296"/>
                </a:lnTo>
                <a:close/>
              </a:path>
              <a:path w="548640" h="463550">
                <a:moveTo>
                  <a:pt x="548640" y="4343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405384"/>
                </a:lnTo>
                <a:lnTo>
                  <a:pt x="533400" y="405384"/>
                </a:lnTo>
                <a:lnTo>
                  <a:pt x="533400" y="434340"/>
                </a:lnTo>
                <a:lnTo>
                  <a:pt x="548640" y="434340"/>
                </a:lnTo>
                <a:close/>
              </a:path>
              <a:path w="548640" h="463550">
                <a:moveTo>
                  <a:pt x="533400" y="434340"/>
                </a:moveTo>
                <a:lnTo>
                  <a:pt x="533400" y="405384"/>
                </a:lnTo>
                <a:lnTo>
                  <a:pt x="519684" y="419100"/>
                </a:lnTo>
                <a:lnTo>
                  <a:pt x="519684" y="434340"/>
                </a:lnTo>
                <a:lnTo>
                  <a:pt x="533400" y="4343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400" y="3886199"/>
            <a:ext cx="548640" cy="1073150"/>
          </a:xfrm>
          <a:custGeom>
            <a:avLst/>
            <a:gdLst/>
            <a:ahLst/>
            <a:cxnLst/>
            <a:rect l="l" t="t" r="r" b="b"/>
            <a:pathLst>
              <a:path w="548640" h="1073150">
                <a:moveTo>
                  <a:pt x="143256" y="1014984"/>
                </a:moveTo>
                <a:lnTo>
                  <a:pt x="143256" y="986028"/>
                </a:lnTo>
                <a:lnTo>
                  <a:pt x="0" y="1028700"/>
                </a:lnTo>
                <a:lnTo>
                  <a:pt x="129540" y="1068664"/>
                </a:lnTo>
                <a:lnTo>
                  <a:pt x="129540" y="1014984"/>
                </a:lnTo>
                <a:lnTo>
                  <a:pt x="143256" y="1014984"/>
                </a:lnTo>
                <a:close/>
              </a:path>
              <a:path w="548640" h="1073150">
                <a:moveTo>
                  <a:pt x="533400" y="1014984"/>
                </a:moveTo>
                <a:lnTo>
                  <a:pt x="129540" y="1014984"/>
                </a:lnTo>
                <a:lnTo>
                  <a:pt x="129540" y="1043940"/>
                </a:lnTo>
                <a:lnTo>
                  <a:pt x="519684" y="1043940"/>
                </a:lnTo>
                <a:lnTo>
                  <a:pt x="519684" y="1028700"/>
                </a:lnTo>
                <a:lnTo>
                  <a:pt x="533400" y="1014984"/>
                </a:lnTo>
                <a:close/>
              </a:path>
              <a:path w="548640" h="1073150">
                <a:moveTo>
                  <a:pt x="143256" y="1072896"/>
                </a:moveTo>
                <a:lnTo>
                  <a:pt x="143256" y="1043940"/>
                </a:lnTo>
                <a:lnTo>
                  <a:pt x="129540" y="1043940"/>
                </a:lnTo>
                <a:lnTo>
                  <a:pt x="129540" y="1068664"/>
                </a:lnTo>
                <a:lnTo>
                  <a:pt x="143256" y="1072896"/>
                </a:lnTo>
                <a:close/>
              </a:path>
              <a:path w="548640" h="1073150">
                <a:moveTo>
                  <a:pt x="548640" y="10439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1014984"/>
                </a:lnTo>
                <a:lnTo>
                  <a:pt x="533400" y="1014984"/>
                </a:lnTo>
                <a:lnTo>
                  <a:pt x="533400" y="1043940"/>
                </a:lnTo>
                <a:lnTo>
                  <a:pt x="548640" y="1043940"/>
                </a:lnTo>
                <a:close/>
              </a:path>
              <a:path w="548640" h="1073150">
                <a:moveTo>
                  <a:pt x="533400" y="1043940"/>
                </a:moveTo>
                <a:lnTo>
                  <a:pt x="533400" y="1014984"/>
                </a:lnTo>
                <a:lnTo>
                  <a:pt x="519684" y="1028700"/>
                </a:lnTo>
                <a:lnTo>
                  <a:pt x="519684" y="1043940"/>
                </a:lnTo>
                <a:lnTo>
                  <a:pt x="533400" y="10439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3400" y="3886199"/>
            <a:ext cx="548640" cy="1644650"/>
          </a:xfrm>
          <a:custGeom>
            <a:avLst/>
            <a:gdLst/>
            <a:ahLst/>
            <a:cxnLst/>
            <a:rect l="l" t="t" r="r" b="b"/>
            <a:pathLst>
              <a:path w="548640" h="1644650">
                <a:moveTo>
                  <a:pt x="143256" y="1586484"/>
                </a:moveTo>
                <a:lnTo>
                  <a:pt x="143256" y="1557528"/>
                </a:lnTo>
                <a:lnTo>
                  <a:pt x="0" y="1600200"/>
                </a:lnTo>
                <a:lnTo>
                  <a:pt x="129540" y="1640164"/>
                </a:lnTo>
                <a:lnTo>
                  <a:pt x="129540" y="1586484"/>
                </a:lnTo>
                <a:lnTo>
                  <a:pt x="143256" y="1586484"/>
                </a:lnTo>
                <a:close/>
              </a:path>
              <a:path w="548640" h="1644650">
                <a:moveTo>
                  <a:pt x="533400" y="1586484"/>
                </a:moveTo>
                <a:lnTo>
                  <a:pt x="129540" y="1586484"/>
                </a:lnTo>
                <a:lnTo>
                  <a:pt x="129540" y="1615440"/>
                </a:lnTo>
                <a:lnTo>
                  <a:pt x="519684" y="1615440"/>
                </a:lnTo>
                <a:lnTo>
                  <a:pt x="519684" y="1600200"/>
                </a:lnTo>
                <a:lnTo>
                  <a:pt x="533400" y="1586484"/>
                </a:lnTo>
                <a:close/>
              </a:path>
              <a:path w="548640" h="1644650">
                <a:moveTo>
                  <a:pt x="143256" y="1644396"/>
                </a:moveTo>
                <a:lnTo>
                  <a:pt x="143256" y="1615440"/>
                </a:lnTo>
                <a:lnTo>
                  <a:pt x="129540" y="1615440"/>
                </a:lnTo>
                <a:lnTo>
                  <a:pt x="129540" y="1640164"/>
                </a:lnTo>
                <a:lnTo>
                  <a:pt x="143256" y="1644396"/>
                </a:lnTo>
                <a:close/>
              </a:path>
              <a:path w="548640" h="1644650">
                <a:moveTo>
                  <a:pt x="548640" y="16154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1586484"/>
                </a:lnTo>
                <a:lnTo>
                  <a:pt x="533400" y="1586484"/>
                </a:lnTo>
                <a:lnTo>
                  <a:pt x="533400" y="1615440"/>
                </a:lnTo>
                <a:lnTo>
                  <a:pt x="548640" y="1615440"/>
                </a:lnTo>
                <a:close/>
              </a:path>
              <a:path w="548640" h="1644650">
                <a:moveTo>
                  <a:pt x="533400" y="1615440"/>
                </a:moveTo>
                <a:lnTo>
                  <a:pt x="533400" y="1586484"/>
                </a:lnTo>
                <a:lnTo>
                  <a:pt x="519684" y="1600200"/>
                </a:lnTo>
                <a:lnTo>
                  <a:pt x="519684" y="1615440"/>
                </a:lnTo>
                <a:lnTo>
                  <a:pt x="533400" y="16154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3400" y="3886199"/>
            <a:ext cx="562610" cy="2216150"/>
          </a:xfrm>
          <a:custGeom>
            <a:avLst/>
            <a:gdLst/>
            <a:ahLst/>
            <a:cxnLst/>
            <a:rect l="l" t="t" r="r" b="b"/>
            <a:pathLst>
              <a:path w="562609" h="2216150">
                <a:moveTo>
                  <a:pt x="143256" y="2157984"/>
                </a:moveTo>
                <a:lnTo>
                  <a:pt x="143256" y="2129028"/>
                </a:lnTo>
                <a:lnTo>
                  <a:pt x="0" y="2171700"/>
                </a:lnTo>
                <a:lnTo>
                  <a:pt x="129540" y="2211664"/>
                </a:lnTo>
                <a:lnTo>
                  <a:pt x="129540" y="2157984"/>
                </a:lnTo>
                <a:lnTo>
                  <a:pt x="143256" y="2157984"/>
                </a:lnTo>
                <a:close/>
              </a:path>
              <a:path w="562609" h="2216150">
                <a:moveTo>
                  <a:pt x="548640" y="2157984"/>
                </a:moveTo>
                <a:lnTo>
                  <a:pt x="129540" y="2157984"/>
                </a:lnTo>
                <a:lnTo>
                  <a:pt x="129540" y="2186940"/>
                </a:lnTo>
                <a:lnTo>
                  <a:pt x="533400" y="2186940"/>
                </a:lnTo>
                <a:lnTo>
                  <a:pt x="533400" y="2171700"/>
                </a:lnTo>
                <a:lnTo>
                  <a:pt x="548640" y="2157984"/>
                </a:lnTo>
                <a:close/>
              </a:path>
              <a:path w="562609" h="2216150">
                <a:moveTo>
                  <a:pt x="143256" y="2215896"/>
                </a:moveTo>
                <a:lnTo>
                  <a:pt x="143256" y="2186940"/>
                </a:lnTo>
                <a:lnTo>
                  <a:pt x="129540" y="2186940"/>
                </a:lnTo>
                <a:lnTo>
                  <a:pt x="129540" y="2211664"/>
                </a:lnTo>
                <a:lnTo>
                  <a:pt x="143256" y="2215896"/>
                </a:lnTo>
                <a:close/>
              </a:path>
              <a:path w="562609" h="2216150">
                <a:moveTo>
                  <a:pt x="562356" y="2186940"/>
                </a:moveTo>
                <a:lnTo>
                  <a:pt x="562356" y="0"/>
                </a:lnTo>
                <a:lnTo>
                  <a:pt x="533400" y="0"/>
                </a:lnTo>
                <a:lnTo>
                  <a:pt x="533400" y="2157984"/>
                </a:lnTo>
                <a:lnTo>
                  <a:pt x="548640" y="2157984"/>
                </a:lnTo>
                <a:lnTo>
                  <a:pt x="548640" y="2186940"/>
                </a:lnTo>
                <a:lnTo>
                  <a:pt x="562356" y="2186940"/>
                </a:lnTo>
                <a:close/>
              </a:path>
              <a:path w="562609" h="2216150">
                <a:moveTo>
                  <a:pt x="548640" y="2186940"/>
                </a:moveTo>
                <a:lnTo>
                  <a:pt x="548640" y="2157984"/>
                </a:lnTo>
                <a:lnTo>
                  <a:pt x="533400" y="2171700"/>
                </a:lnTo>
                <a:lnTo>
                  <a:pt x="533400" y="2186940"/>
                </a:lnTo>
                <a:lnTo>
                  <a:pt x="548640" y="21869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44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1938" y="1110487"/>
            <a:ext cx="4436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Полиграмске</a:t>
            </a:r>
            <a:r>
              <a:rPr spc="-65" dirty="0"/>
              <a:t> </a:t>
            </a:r>
            <a:r>
              <a:rPr spc="-5" dirty="0"/>
              <a:t>шифре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2005075"/>
            <a:ext cx="8286115" cy="436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8453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Отв. текст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подели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блокове (скупове)  симбола и сваки блок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шифрује као једна  целина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  <a:tab pos="1943100" algn="l"/>
                <a:tab pos="685038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Пример:	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“ABA”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шифрује</a:t>
            </a:r>
            <a:r>
              <a:rPr sz="2800" spc="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са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 “RTQ,”,	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“ABB”</a:t>
            </a:r>
            <a:r>
              <a:rPr sz="2800" spc="-6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шифрује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“SLL,” ,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итд.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Представници:</a:t>
            </a:r>
            <a:endParaRPr sz="2800">
              <a:latin typeface="Arial"/>
              <a:cs typeface="Arial"/>
            </a:endParaRPr>
          </a:p>
          <a:p>
            <a:pPr marL="756285" marR="579120" lvl="1" indent="-286385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i="1" spc="-5" dirty="0">
                <a:solidFill>
                  <a:srgbClr val="7F0000"/>
                </a:solidFill>
                <a:latin typeface="Arial"/>
                <a:cs typeface="Arial"/>
              </a:rPr>
              <a:t>Playfair </a:t>
            </a:r>
            <a:r>
              <a:rPr sz="2400" spc="70" dirty="0">
                <a:solidFill>
                  <a:srgbClr val="7F0000"/>
                </a:solidFill>
                <a:latin typeface="Arial"/>
                <a:cs typeface="Arial"/>
              </a:rPr>
              <a:t>шифра,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пронађена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1854, Британци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користили у I</a:t>
            </a:r>
            <a:r>
              <a:rPr sz="2400" spc="-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с.р.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Шифрује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парове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слова (диграме)</a:t>
            </a:r>
            <a:r>
              <a:rPr sz="24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заједно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80" dirty="0">
                <a:solidFill>
                  <a:srgbClr val="7F0000"/>
                </a:solidFill>
                <a:latin typeface="Arial"/>
                <a:cs typeface="Arial"/>
              </a:rPr>
              <a:t>Хилова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7F0000"/>
                </a:solidFill>
                <a:latin typeface="Arial"/>
                <a:cs typeface="Arial"/>
              </a:rPr>
              <a:t>шифра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45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870" y="1148587"/>
            <a:ext cx="3238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Хилова</a:t>
            </a:r>
            <a:r>
              <a:rPr spc="-70" dirty="0"/>
              <a:t> </a:t>
            </a:r>
            <a:r>
              <a:rPr spc="-5" dirty="0"/>
              <a:t>шифра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2157475"/>
            <a:ext cx="8322309" cy="37071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Пронашао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Лестер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Хил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sz="2800" i="1" dirty="0">
                <a:solidFill>
                  <a:srgbClr val="7F0000"/>
                </a:solidFill>
                <a:latin typeface="Arial"/>
                <a:cs typeface="Arial"/>
              </a:rPr>
              <a:t>Lester </a:t>
            </a:r>
            <a:r>
              <a:rPr sz="2800" i="1" spc="-5" dirty="0">
                <a:solidFill>
                  <a:srgbClr val="7F0000"/>
                </a:solidFill>
                <a:latin typeface="Arial"/>
                <a:cs typeface="Arial"/>
              </a:rPr>
              <a:t>Hill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)</a:t>
            </a:r>
            <a:r>
              <a:rPr sz="2800" spc="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1929.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године</a:t>
            </a:r>
            <a:endParaRPr sz="2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– </a:t>
            </a:r>
            <a:r>
              <a:rPr sz="2400" spc="40" dirty="0">
                <a:solidFill>
                  <a:srgbClr val="7F0000"/>
                </a:solidFill>
                <a:latin typeface="Arial"/>
                <a:cs typeface="Arial"/>
              </a:rPr>
              <a:t>Претеча </a:t>
            </a:r>
            <a:r>
              <a:rPr sz="2400" spc="65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400" spc="90" dirty="0">
                <a:solidFill>
                  <a:srgbClr val="7F0000"/>
                </a:solidFill>
                <a:latin typeface="Arial"/>
                <a:cs typeface="Arial"/>
              </a:rPr>
              <a:t>савремених </a:t>
            </a:r>
            <a:r>
              <a:rPr sz="2400" spc="125" dirty="0">
                <a:solidFill>
                  <a:srgbClr val="7F0000"/>
                </a:solidFill>
                <a:latin typeface="Arial"/>
                <a:cs typeface="Arial"/>
              </a:rPr>
              <a:t>блок</a:t>
            </a:r>
            <a:r>
              <a:rPr sz="2400" spc="6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7F0000"/>
                </a:solidFill>
                <a:latin typeface="Arial"/>
                <a:cs typeface="Arial"/>
              </a:rPr>
              <a:t>шифри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Основна идјеа: шифра замене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са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великим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„алфабетом″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Користи једноставне линеарне</a:t>
            </a:r>
            <a:r>
              <a:rPr sz="2800" spc="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једначине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Требало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би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да буде унапређење шифре просте  замене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46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790" y="1148587"/>
            <a:ext cx="4519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Хилова шифра</a:t>
            </a:r>
            <a:r>
              <a:rPr spc="-55" dirty="0"/>
              <a:t> </a:t>
            </a:r>
            <a:r>
              <a:rPr sz="2000" spc="95" dirty="0">
                <a:solidFill>
                  <a:srgbClr val="7F7F7F"/>
                </a:solidFill>
              </a:rPr>
              <a:t>наставак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1941690"/>
            <a:ext cx="7587615" cy="35629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Обележимо отворени текст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са: p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, p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1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, p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,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 …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представља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блок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(низ) од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n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узастопних</a:t>
            </a:r>
            <a:r>
              <a:rPr sz="2400" spc="-2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слова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  <a:tab pos="375539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Свако p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i</a:t>
            </a:r>
            <a:r>
              <a:rPr sz="2400" spc="345" baseline="-20833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</a:t>
            </a:r>
            <a:r>
              <a:rPr sz="24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записује	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једној колони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матрице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Ако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A матрица димензија n x</a:t>
            </a:r>
            <a:r>
              <a:rPr sz="2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Шифрат: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c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= A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(mod</a:t>
            </a:r>
            <a:r>
              <a:rPr sz="2800" spc="2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26)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Дешифровање: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=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A</a:t>
            </a:r>
            <a:r>
              <a:rPr sz="2775" baseline="25525" dirty="0">
                <a:solidFill>
                  <a:srgbClr val="7F0000"/>
                </a:solidFill>
                <a:latin typeface="Arial"/>
                <a:cs typeface="Arial"/>
              </a:rPr>
              <a:t>–1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c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(mod</a:t>
            </a:r>
            <a:r>
              <a:rPr sz="2800" spc="-509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26)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ts val="3190"/>
              </a:lnSpc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матрица A мора бити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инвертибилна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  <a:tab pos="3552825" algn="l"/>
              </a:tabLst>
            </a:pPr>
            <a:r>
              <a:rPr sz="2800" spc="100" dirty="0">
                <a:solidFill>
                  <a:srgbClr val="7F0000"/>
                </a:solidFill>
                <a:latin typeface="Arial"/>
                <a:cs typeface="Arial"/>
              </a:rPr>
              <a:t>Кључ:</a:t>
            </a:r>
            <a:r>
              <a:rPr sz="2800" spc="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матрица</a:t>
            </a:r>
            <a:r>
              <a:rPr sz="2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A	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(26</a:t>
            </a:r>
            <a:r>
              <a:rPr sz="2775" baseline="25525" dirty="0">
                <a:solidFill>
                  <a:srgbClr val="7F0000"/>
                </a:solidFill>
                <a:latin typeface="Arial"/>
                <a:cs typeface="Arial"/>
              </a:rPr>
              <a:t>n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могућих</a:t>
            </a:r>
            <a:r>
              <a:rPr sz="2800" spc="-27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кључева)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47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0562" y="1034287"/>
            <a:ext cx="4944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Хилова шифра</a:t>
            </a:r>
            <a:r>
              <a:rPr spc="-70" dirty="0"/>
              <a:t> </a:t>
            </a:r>
            <a:r>
              <a:rPr spc="-5" dirty="0"/>
              <a:t>пример</a:t>
            </a:r>
          </a:p>
        </p:txBody>
      </p:sp>
      <p:sp>
        <p:nvSpPr>
          <p:cNvPr id="4" name="object 4"/>
          <p:cNvSpPr/>
          <p:nvPr/>
        </p:nvSpPr>
        <p:spPr>
          <a:xfrm>
            <a:off x="1975486" y="3349752"/>
            <a:ext cx="6796497" cy="536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9789" y="1874728"/>
            <a:ext cx="1804791" cy="75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39" y="1690521"/>
            <a:ext cx="7733030" cy="46342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Нека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n = 2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Отворени текст</a:t>
            </a:r>
            <a:endParaRPr sz="2800">
              <a:latin typeface="Arial"/>
              <a:cs typeface="Arial"/>
            </a:endParaRPr>
          </a:p>
          <a:p>
            <a:pPr marL="452755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MEET</a:t>
            </a:r>
            <a:r>
              <a:rPr sz="2800" spc="-10" dirty="0">
                <a:solidFill>
                  <a:srgbClr val="653200"/>
                </a:solidFill>
                <a:latin typeface="Arial"/>
                <a:cs typeface="Arial"/>
              </a:rPr>
              <a:t>ME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HERE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=</a:t>
            </a:r>
            <a:r>
              <a:rPr sz="2800" spc="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(12,4,4,19,12,4,7,4,17,4)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Онда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7F00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7F00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Шифрат: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(4,22,23,9,4,22,24,19,10,25)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=</a:t>
            </a:r>
            <a:r>
              <a:rPr sz="28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4F"/>
                </a:solidFill>
                <a:latin typeface="Arial"/>
                <a:cs typeface="Arial"/>
              </a:rPr>
              <a:t>EWXJEWYTKZ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52600" y="4114800"/>
            <a:ext cx="6934200" cy="880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3886200"/>
            <a:ext cx="7004304" cy="234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48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1631" y="1032763"/>
            <a:ext cx="6598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Криптоанализа Хилове</a:t>
            </a:r>
            <a:r>
              <a:rPr spc="-50" dirty="0"/>
              <a:t> </a:t>
            </a:r>
            <a:r>
              <a:rPr spc="-5" dirty="0"/>
              <a:t>шифре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1928875"/>
            <a:ext cx="7900034" cy="4170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Труди сумња да Алиса и Боб користе Хилову  шифру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n x n матрицом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Труди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зна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n блокова отвореног</a:t>
            </a:r>
            <a:r>
              <a:rPr sz="2800" spc="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текста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Блокови отв.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текста: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, p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,…,</a:t>
            </a:r>
            <a:r>
              <a:rPr sz="24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n-1</a:t>
            </a:r>
            <a:endParaRPr sz="2400" baseline="-20833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Блокови шифрата: c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, c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,…,</a:t>
            </a:r>
            <a:r>
              <a:rPr sz="24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c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n-1</a:t>
            </a:r>
            <a:endParaRPr sz="2400" baseline="-20833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Формира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матрица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P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са колонама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,p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,…,p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n-1</a:t>
            </a:r>
            <a:endParaRPr sz="2400" baseline="-20833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матрица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C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са колонама c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0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,c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,…,c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n-1</a:t>
            </a:r>
            <a:endParaRPr sz="2400" baseline="-20833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Следи AP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= C и A =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CP</a:t>
            </a:r>
            <a:r>
              <a:rPr sz="2775" baseline="25525" dirty="0">
                <a:solidFill>
                  <a:srgbClr val="7F0000"/>
                </a:solidFill>
                <a:latin typeface="Arial"/>
                <a:cs typeface="Arial"/>
              </a:rPr>
              <a:t>–1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ако постоји</a:t>
            </a:r>
            <a:r>
              <a:rPr sz="2800" spc="-204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2775" spc="7" baseline="25525" dirty="0">
                <a:solidFill>
                  <a:srgbClr val="7F0000"/>
                </a:solidFill>
                <a:latin typeface="Arial"/>
                <a:cs typeface="Arial"/>
              </a:rPr>
              <a:t>–1</a:t>
            </a:r>
            <a:endParaRPr sz="2775" baseline="25525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49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178" y="1072387"/>
            <a:ext cx="3619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Квалитет</a:t>
            </a:r>
            <a:r>
              <a:rPr spc="-55" dirty="0"/>
              <a:t> </a:t>
            </a:r>
            <a:r>
              <a:rPr spc="-5" dirty="0"/>
              <a:t>шифре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1993568"/>
            <a:ext cx="6447790" cy="46386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Практичност</a:t>
            </a:r>
            <a:endParaRPr sz="2800">
              <a:latin typeface="Arial"/>
              <a:cs typeface="Arial"/>
            </a:endParaRPr>
          </a:p>
          <a:p>
            <a:pPr marL="553085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Брзина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лакоћа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рада</a:t>
            </a:r>
            <a:endParaRPr sz="2400">
              <a:latin typeface="Arial"/>
              <a:cs typeface="Arial"/>
            </a:endParaRPr>
          </a:p>
          <a:p>
            <a:pPr marL="527685" marR="2369820" indent="-527685">
              <a:lnSpc>
                <a:spcPct val="118800"/>
              </a:lnSpc>
              <a:spcBef>
                <a:spcPts val="2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Економичност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E=N(ST)/N(OT)  Економична шифра:</a:t>
            </a:r>
            <a:r>
              <a:rPr sz="2400" spc="-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7F0000"/>
                </a:solidFill>
                <a:latin typeface="Symbol"/>
                <a:cs typeface="Symbol"/>
              </a:rPr>
              <a:t>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55308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Неекономична шифра:</a:t>
            </a:r>
            <a:r>
              <a:rPr sz="24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E&gt;&gt;1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6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Осетљивост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грешке</a:t>
            </a:r>
            <a:endParaRPr sz="2800">
              <a:latin typeface="Arial"/>
              <a:cs typeface="Arial"/>
            </a:endParaRPr>
          </a:p>
          <a:p>
            <a:pPr marL="553085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Грешке са последицама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без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последица</a:t>
            </a:r>
            <a:endParaRPr sz="24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55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Криптолошка</a:t>
            </a:r>
            <a:r>
              <a:rPr sz="2800" spc="-5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вредност</a:t>
            </a:r>
            <a:endParaRPr sz="2800">
              <a:latin typeface="Arial"/>
              <a:cs typeface="Arial"/>
            </a:endParaRPr>
          </a:p>
          <a:p>
            <a:pPr marL="553085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Сигурност шифре у односу 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на</a:t>
            </a:r>
            <a:r>
              <a:rPr sz="2000" spc="-10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напад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5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7411" y="1072387"/>
            <a:ext cx="5697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Криптоанализа: </a:t>
            </a:r>
            <a:r>
              <a:rPr dirty="0"/>
              <a:t>Лекција</a:t>
            </a:r>
            <a:r>
              <a:rPr spc="-85" dirty="0"/>
              <a:t> </a:t>
            </a:r>
            <a:r>
              <a:rPr spc="-5" dirty="0"/>
              <a:t>IV</a:t>
            </a:r>
          </a:p>
        </p:txBody>
      </p:sp>
      <p:sp>
        <p:nvSpPr>
          <p:cNvPr id="4" name="object 4"/>
          <p:cNvSpPr/>
          <p:nvPr/>
        </p:nvSpPr>
        <p:spPr>
          <a:xfrm>
            <a:off x="8763000" y="457200"/>
            <a:ext cx="838200" cy="76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39" y="1764906"/>
            <a:ext cx="8420100" cy="34639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85" dirty="0">
                <a:solidFill>
                  <a:srgbClr val="323299"/>
                </a:solidFill>
                <a:latin typeface="Arial"/>
                <a:cs typeface="Arial"/>
              </a:rPr>
              <a:t>Линеарне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шифре имају</a:t>
            </a:r>
            <a:r>
              <a:rPr sz="2800" spc="-7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слабости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Линеарне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једначине се релативно лако</a:t>
            </a:r>
            <a:r>
              <a:rPr sz="2400" spc="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решавају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Јаке шифре треба да имају</a:t>
            </a:r>
            <a:r>
              <a:rPr sz="2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нелинеарности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Линеарне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компоненте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су</a:t>
            </a:r>
            <a:r>
              <a:rPr sz="24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корисне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Али шифра не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сме да буде 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потпуности</a:t>
            </a:r>
            <a:r>
              <a:rPr sz="2400" spc="-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линеарна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8970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Криптоаналитичари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ће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покушати да нелинеарне  компоненте алгоритма апроксимирају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са 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линеарним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једначинама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!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50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dirty="0"/>
              <a:t>Шифре замене:</a:t>
            </a:r>
            <a:r>
              <a:rPr spc="-140" dirty="0"/>
              <a:t> </a:t>
            </a:r>
            <a:r>
              <a:rPr spc="-5" dirty="0"/>
              <a:t>подела</a:t>
            </a:r>
          </a:p>
        </p:txBody>
      </p:sp>
      <p:sp>
        <p:nvSpPr>
          <p:cNvPr id="4" name="object 4"/>
          <p:cNvSpPr/>
          <p:nvPr/>
        </p:nvSpPr>
        <p:spPr>
          <a:xfrm>
            <a:off x="833627" y="3043428"/>
            <a:ext cx="4201795" cy="620395"/>
          </a:xfrm>
          <a:custGeom>
            <a:avLst/>
            <a:gdLst/>
            <a:ahLst/>
            <a:cxnLst/>
            <a:rect l="l" t="t" r="r" b="b"/>
            <a:pathLst>
              <a:path w="4201795" h="620395">
                <a:moveTo>
                  <a:pt x="4201668" y="620268"/>
                </a:moveTo>
                <a:lnTo>
                  <a:pt x="4201668" y="0"/>
                </a:lnTo>
                <a:lnTo>
                  <a:pt x="0" y="0"/>
                </a:lnTo>
                <a:lnTo>
                  <a:pt x="0" y="620268"/>
                </a:lnTo>
                <a:lnTo>
                  <a:pt x="4572" y="620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191000" y="10668"/>
                </a:lnTo>
                <a:lnTo>
                  <a:pt x="4191000" y="4572"/>
                </a:lnTo>
                <a:lnTo>
                  <a:pt x="4195572" y="10668"/>
                </a:lnTo>
                <a:lnTo>
                  <a:pt x="4195572" y="620268"/>
                </a:lnTo>
                <a:lnTo>
                  <a:pt x="4201668" y="620268"/>
                </a:lnTo>
                <a:close/>
              </a:path>
              <a:path w="4201795" h="6203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201795" h="620395">
                <a:moveTo>
                  <a:pt x="10668" y="609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09600"/>
                </a:lnTo>
                <a:lnTo>
                  <a:pt x="10668" y="609600"/>
                </a:lnTo>
                <a:close/>
              </a:path>
              <a:path w="4201795" h="620395">
                <a:moveTo>
                  <a:pt x="4195572" y="609600"/>
                </a:moveTo>
                <a:lnTo>
                  <a:pt x="4572" y="609600"/>
                </a:lnTo>
                <a:lnTo>
                  <a:pt x="10668" y="614172"/>
                </a:lnTo>
                <a:lnTo>
                  <a:pt x="10668" y="620268"/>
                </a:lnTo>
                <a:lnTo>
                  <a:pt x="4191000" y="620268"/>
                </a:lnTo>
                <a:lnTo>
                  <a:pt x="4191000" y="614172"/>
                </a:lnTo>
                <a:lnTo>
                  <a:pt x="4195572" y="609600"/>
                </a:lnTo>
                <a:close/>
              </a:path>
              <a:path w="4201795" h="620395">
                <a:moveTo>
                  <a:pt x="10668" y="620268"/>
                </a:moveTo>
                <a:lnTo>
                  <a:pt x="10668" y="614172"/>
                </a:lnTo>
                <a:lnTo>
                  <a:pt x="4572" y="609600"/>
                </a:lnTo>
                <a:lnTo>
                  <a:pt x="4572" y="620268"/>
                </a:lnTo>
                <a:lnTo>
                  <a:pt x="10668" y="620268"/>
                </a:lnTo>
                <a:close/>
              </a:path>
              <a:path w="4201795" h="620395">
                <a:moveTo>
                  <a:pt x="4195572" y="10668"/>
                </a:moveTo>
                <a:lnTo>
                  <a:pt x="4191000" y="4572"/>
                </a:lnTo>
                <a:lnTo>
                  <a:pt x="4191000" y="10668"/>
                </a:lnTo>
                <a:lnTo>
                  <a:pt x="4195572" y="10668"/>
                </a:lnTo>
                <a:close/>
              </a:path>
              <a:path w="4201795" h="620395">
                <a:moveTo>
                  <a:pt x="4195572" y="609600"/>
                </a:moveTo>
                <a:lnTo>
                  <a:pt x="4195572" y="10668"/>
                </a:lnTo>
                <a:lnTo>
                  <a:pt x="4191000" y="10668"/>
                </a:lnTo>
                <a:lnTo>
                  <a:pt x="4191000" y="609600"/>
                </a:lnTo>
                <a:lnTo>
                  <a:pt x="4195572" y="609600"/>
                </a:lnTo>
                <a:close/>
              </a:path>
              <a:path w="4201795" h="620395">
                <a:moveTo>
                  <a:pt x="4195572" y="620268"/>
                </a:moveTo>
                <a:lnTo>
                  <a:pt x="4195572" y="609600"/>
                </a:lnTo>
                <a:lnTo>
                  <a:pt x="4191000" y="614172"/>
                </a:lnTo>
                <a:lnTo>
                  <a:pt x="4191000" y="620268"/>
                </a:lnTo>
                <a:lnTo>
                  <a:pt x="4195572" y="6202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3827" y="2129027"/>
            <a:ext cx="4811395" cy="544195"/>
          </a:xfrm>
          <a:custGeom>
            <a:avLst/>
            <a:gdLst/>
            <a:ahLst/>
            <a:cxnLst/>
            <a:rect l="l" t="t" r="r" b="b"/>
            <a:pathLst>
              <a:path w="4811395" h="544194">
                <a:moveTo>
                  <a:pt x="4811268" y="544068"/>
                </a:moveTo>
                <a:lnTo>
                  <a:pt x="48112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800600" y="10668"/>
                </a:lnTo>
                <a:lnTo>
                  <a:pt x="4800600" y="4572"/>
                </a:lnTo>
                <a:lnTo>
                  <a:pt x="4805172" y="10668"/>
                </a:lnTo>
                <a:lnTo>
                  <a:pt x="4805172" y="544068"/>
                </a:lnTo>
                <a:lnTo>
                  <a:pt x="4811268" y="544068"/>
                </a:lnTo>
                <a:close/>
              </a:path>
              <a:path w="4811395" h="544194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811395" h="544194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4811395" h="544194">
                <a:moveTo>
                  <a:pt x="48051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4800600" y="544068"/>
                </a:lnTo>
                <a:lnTo>
                  <a:pt x="4800600" y="537972"/>
                </a:lnTo>
                <a:lnTo>
                  <a:pt x="4805172" y="533400"/>
                </a:lnTo>
                <a:close/>
              </a:path>
              <a:path w="4811395" h="544194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4811395" h="544194">
                <a:moveTo>
                  <a:pt x="4805172" y="10668"/>
                </a:moveTo>
                <a:lnTo>
                  <a:pt x="4800600" y="4572"/>
                </a:lnTo>
                <a:lnTo>
                  <a:pt x="4800600" y="10668"/>
                </a:lnTo>
                <a:lnTo>
                  <a:pt x="4805172" y="10668"/>
                </a:lnTo>
                <a:close/>
              </a:path>
              <a:path w="4811395" h="544194">
                <a:moveTo>
                  <a:pt x="4805172" y="533400"/>
                </a:moveTo>
                <a:lnTo>
                  <a:pt x="4805172" y="10668"/>
                </a:lnTo>
                <a:lnTo>
                  <a:pt x="4800600" y="10668"/>
                </a:lnTo>
                <a:lnTo>
                  <a:pt x="4800600" y="533400"/>
                </a:lnTo>
                <a:lnTo>
                  <a:pt x="4805172" y="533400"/>
                </a:lnTo>
                <a:close/>
              </a:path>
              <a:path w="4811395" h="544194">
                <a:moveTo>
                  <a:pt x="4805172" y="544068"/>
                </a:moveTo>
                <a:lnTo>
                  <a:pt x="4805172" y="533400"/>
                </a:lnTo>
                <a:lnTo>
                  <a:pt x="4800600" y="537972"/>
                </a:lnTo>
                <a:lnTo>
                  <a:pt x="4800600" y="544068"/>
                </a:lnTo>
                <a:lnTo>
                  <a:pt x="48051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5628" y="3043428"/>
            <a:ext cx="2830195" cy="620395"/>
          </a:xfrm>
          <a:custGeom>
            <a:avLst/>
            <a:gdLst/>
            <a:ahLst/>
            <a:cxnLst/>
            <a:rect l="l" t="t" r="r" b="b"/>
            <a:pathLst>
              <a:path w="2830195" h="620395">
                <a:moveTo>
                  <a:pt x="2830068" y="620268"/>
                </a:moveTo>
                <a:lnTo>
                  <a:pt x="2830068" y="0"/>
                </a:lnTo>
                <a:lnTo>
                  <a:pt x="0" y="0"/>
                </a:lnTo>
                <a:lnTo>
                  <a:pt x="0" y="620268"/>
                </a:lnTo>
                <a:lnTo>
                  <a:pt x="4572" y="6202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2819400" y="10668"/>
                </a:lnTo>
                <a:lnTo>
                  <a:pt x="2819400" y="4572"/>
                </a:lnTo>
                <a:lnTo>
                  <a:pt x="2823972" y="10668"/>
                </a:lnTo>
                <a:lnTo>
                  <a:pt x="2823972" y="620268"/>
                </a:lnTo>
                <a:lnTo>
                  <a:pt x="2830068" y="620268"/>
                </a:lnTo>
                <a:close/>
              </a:path>
              <a:path w="2830195" h="6203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2830195" h="620395">
                <a:moveTo>
                  <a:pt x="10668" y="6096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09600"/>
                </a:lnTo>
                <a:lnTo>
                  <a:pt x="10668" y="609600"/>
                </a:lnTo>
                <a:close/>
              </a:path>
              <a:path w="2830195" h="620395">
                <a:moveTo>
                  <a:pt x="2823972" y="609600"/>
                </a:moveTo>
                <a:lnTo>
                  <a:pt x="4572" y="609600"/>
                </a:lnTo>
                <a:lnTo>
                  <a:pt x="10668" y="614172"/>
                </a:lnTo>
                <a:lnTo>
                  <a:pt x="10668" y="620268"/>
                </a:lnTo>
                <a:lnTo>
                  <a:pt x="2819400" y="620268"/>
                </a:lnTo>
                <a:lnTo>
                  <a:pt x="2819400" y="614172"/>
                </a:lnTo>
                <a:lnTo>
                  <a:pt x="2823972" y="609600"/>
                </a:lnTo>
                <a:close/>
              </a:path>
              <a:path w="2830195" h="620395">
                <a:moveTo>
                  <a:pt x="10668" y="620268"/>
                </a:moveTo>
                <a:lnTo>
                  <a:pt x="10668" y="614172"/>
                </a:lnTo>
                <a:lnTo>
                  <a:pt x="4572" y="609600"/>
                </a:lnTo>
                <a:lnTo>
                  <a:pt x="4572" y="620268"/>
                </a:lnTo>
                <a:lnTo>
                  <a:pt x="10668" y="620268"/>
                </a:lnTo>
                <a:close/>
              </a:path>
              <a:path w="2830195" h="620395">
                <a:moveTo>
                  <a:pt x="2823972" y="10668"/>
                </a:moveTo>
                <a:lnTo>
                  <a:pt x="2819400" y="4572"/>
                </a:lnTo>
                <a:lnTo>
                  <a:pt x="2819400" y="10668"/>
                </a:lnTo>
                <a:lnTo>
                  <a:pt x="2823972" y="10668"/>
                </a:lnTo>
                <a:close/>
              </a:path>
              <a:path w="2830195" h="620395">
                <a:moveTo>
                  <a:pt x="2823972" y="609600"/>
                </a:moveTo>
                <a:lnTo>
                  <a:pt x="2823972" y="10668"/>
                </a:lnTo>
                <a:lnTo>
                  <a:pt x="2819400" y="10668"/>
                </a:lnTo>
                <a:lnTo>
                  <a:pt x="2819400" y="609600"/>
                </a:lnTo>
                <a:lnTo>
                  <a:pt x="2823972" y="609600"/>
                </a:lnTo>
                <a:close/>
              </a:path>
              <a:path w="2830195" h="620395">
                <a:moveTo>
                  <a:pt x="2823972" y="620268"/>
                </a:moveTo>
                <a:lnTo>
                  <a:pt x="2823972" y="609600"/>
                </a:lnTo>
                <a:lnTo>
                  <a:pt x="2819400" y="614172"/>
                </a:lnTo>
                <a:lnTo>
                  <a:pt x="2819400" y="620268"/>
                </a:lnTo>
                <a:lnTo>
                  <a:pt x="2823972" y="6202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3700" y="2653284"/>
            <a:ext cx="1908175" cy="421005"/>
          </a:xfrm>
          <a:custGeom>
            <a:avLst/>
            <a:gdLst/>
            <a:ahLst/>
            <a:cxnLst/>
            <a:rect l="l" t="t" r="r" b="b"/>
            <a:pathLst>
              <a:path w="1908175" h="421005">
                <a:moveTo>
                  <a:pt x="81768" y="364644"/>
                </a:moveTo>
                <a:lnTo>
                  <a:pt x="76200" y="336804"/>
                </a:lnTo>
                <a:lnTo>
                  <a:pt x="0" y="394716"/>
                </a:lnTo>
                <a:lnTo>
                  <a:pt x="68580" y="413828"/>
                </a:lnTo>
                <a:lnTo>
                  <a:pt x="68580" y="367284"/>
                </a:lnTo>
                <a:lnTo>
                  <a:pt x="81768" y="364644"/>
                </a:lnTo>
                <a:close/>
              </a:path>
              <a:path w="1908175" h="421005">
                <a:moveTo>
                  <a:pt x="87221" y="391911"/>
                </a:moveTo>
                <a:lnTo>
                  <a:pt x="81768" y="364644"/>
                </a:lnTo>
                <a:lnTo>
                  <a:pt x="68580" y="367284"/>
                </a:lnTo>
                <a:lnTo>
                  <a:pt x="73152" y="394716"/>
                </a:lnTo>
                <a:lnTo>
                  <a:pt x="87221" y="391911"/>
                </a:lnTo>
                <a:close/>
              </a:path>
              <a:path w="1908175" h="421005">
                <a:moveTo>
                  <a:pt x="92964" y="420624"/>
                </a:moveTo>
                <a:lnTo>
                  <a:pt x="87221" y="391911"/>
                </a:lnTo>
                <a:lnTo>
                  <a:pt x="73152" y="394716"/>
                </a:lnTo>
                <a:lnTo>
                  <a:pt x="68580" y="367284"/>
                </a:lnTo>
                <a:lnTo>
                  <a:pt x="68580" y="413828"/>
                </a:lnTo>
                <a:lnTo>
                  <a:pt x="92964" y="420624"/>
                </a:lnTo>
                <a:close/>
              </a:path>
              <a:path w="1908175" h="421005">
                <a:moveTo>
                  <a:pt x="1908048" y="28956"/>
                </a:moveTo>
                <a:lnTo>
                  <a:pt x="1903476" y="0"/>
                </a:lnTo>
                <a:lnTo>
                  <a:pt x="81768" y="364644"/>
                </a:lnTo>
                <a:lnTo>
                  <a:pt x="87221" y="391911"/>
                </a:lnTo>
                <a:lnTo>
                  <a:pt x="1908048" y="2895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7176" y="2653284"/>
            <a:ext cx="1983105" cy="421005"/>
          </a:xfrm>
          <a:custGeom>
            <a:avLst/>
            <a:gdLst/>
            <a:ahLst/>
            <a:cxnLst/>
            <a:rect l="l" t="t" r="r" b="b"/>
            <a:pathLst>
              <a:path w="1983104" h="421005">
                <a:moveTo>
                  <a:pt x="1902459" y="364745"/>
                </a:moveTo>
                <a:lnTo>
                  <a:pt x="4572" y="0"/>
                </a:lnTo>
                <a:lnTo>
                  <a:pt x="0" y="28956"/>
                </a:lnTo>
                <a:lnTo>
                  <a:pt x="1896713" y="393475"/>
                </a:lnTo>
                <a:lnTo>
                  <a:pt x="1902459" y="364745"/>
                </a:lnTo>
                <a:close/>
              </a:path>
              <a:path w="1983104" h="421005">
                <a:moveTo>
                  <a:pt x="1915668" y="413715"/>
                </a:moveTo>
                <a:lnTo>
                  <a:pt x="1915668" y="367284"/>
                </a:lnTo>
                <a:lnTo>
                  <a:pt x="1911096" y="396240"/>
                </a:lnTo>
                <a:lnTo>
                  <a:pt x="1896713" y="393475"/>
                </a:lnTo>
                <a:lnTo>
                  <a:pt x="1891284" y="420624"/>
                </a:lnTo>
                <a:lnTo>
                  <a:pt x="1915668" y="413715"/>
                </a:lnTo>
                <a:close/>
              </a:path>
              <a:path w="1983104" h="421005">
                <a:moveTo>
                  <a:pt x="1915668" y="367284"/>
                </a:moveTo>
                <a:lnTo>
                  <a:pt x="1902459" y="364745"/>
                </a:lnTo>
                <a:lnTo>
                  <a:pt x="1896713" y="393475"/>
                </a:lnTo>
                <a:lnTo>
                  <a:pt x="1911096" y="396240"/>
                </a:lnTo>
                <a:lnTo>
                  <a:pt x="1915668" y="367284"/>
                </a:lnTo>
                <a:close/>
              </a:path>
              <a:path w="1983104" h="421005">
                <a:moveTo>
                  <a:pt x="1982724" y="394716"/>
                </a:moveTo>
                <a:lnTo>
                  <a:pt x="1908048" y="336804"/>
                </a:lnTo>
                <a:lnTo>
                  <a:pt x="1902459" y="364745"/>
                </a:lnTo>
                <a:lnTo>
                  <a:pt x="1915668" y="367284"/>
                </a:lnTo>
                <a:lnTo>
                  <a:pt x="1915668" y="413715"/>
                </a:lnTo>
                <a:lnTo>
                  <a:pt x="1982724" y="39471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3339084"/>
            <a:ext cx="472440" cy="547370"/>
          </a:xfrm>
          <a:custGeom>
            <a:avLst/>
            <a:gdLst/>
            <a:ahLst/>
            <a:cxnLst/>
            <a:rect l="l" t="t" r="r" b="b"/>
            <a:pathLst>
              <a:path w="472440" h="547370">
                <a:moveTo>
                  <a:pt x="472440" y="547115"/>
                </a:moveTo>
                <a:lnTo>
                  <a:pt x="472440" y="0"/>
                </a:lnTo>
                <a:lnTo>
                  <a:pt x="0" y="0"/>
                </a:lnTo>
                <a:lnTo>
                  <a:pt x="0" y="28956"/>
                </a:lnTo>
                <a:lnTo>
                  <a:pt x="443484" y="28956"/>
                </a:lnTo>
                <a:lnTo>
                  <a:pt x="443484" y="1371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  <a:path w="472440" h="547370">
                <a:moveTo>
                  <a:pt x="457200" y="28956"/>
                </a:moveTo>
                <a:lnTo>
                  <a:pt x="443484" y="13716"/>
                </a:lnTo>
                <a:lnTo>
                  <a:pt x="443484" y="28956"/>
                </a:lnTo>
                <a:lnTo>
                  <a:pt x="457200" y="28956"/>
                </a:lnTo>
                <a:close/>
              </a:path>
              <a:path w="472440" h="547370">
                <a:moveTo>
                  <a:pt x="457200" y="547115"/>
                </a:moveTo>
                <a:lnTo>
                  <a:pt x="457200" y="28956"/>
                </a:lnTo>
                <a:lnTo>
                  <a:pt x="443484" y="28956"/>
                </a:lnTo>
                <a:lnTo>
                  <a:pt x="443484" y="547115"/>
                </a:lnTo>
                <a:lnTo>
                  <a:pt x="45720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9600" y="3339084"/>
            <a:ext cx="486409" cy="547370"/>
          </a:xfrm>
          <a:custGeom>
            <a:avLst/>
            <a:gdLst/>
            <a:ahLst/>
            <a:cxnLst/>
            <a:rect l="l" t="t" r="r" b="b"/>
            <a:pathLst>
              <a:path w="486409" h="547370">
                <a:moveTo>
                  <a:pt x="486156" y="547115"/>
                </a:moveTo>
                <a:lnTo>
                  <a:pt x="486156" y="0"/>
                </a:lnTo>
                <a:lnTo>
                  <a:pt x="0" y="0"/>
                </a:lnTo>
                <a:lnTo>
                  <a:pt x="0" y="28956"/>
                </a:lnTo>
                <a:lnTo>
                  <a:pt x="457200" y="28956"/>
                </a:lnTo>
                <a:lnTo>
                  <a:pt x="457200" y="13716"/>
                </a:lnTo>
                <a:lnTo>
                  <a:pt x="472440" y="28956"/>
                </a:lnTo>
                <a:lnTo>
                  <a:pt x="472440" y="547115"/>
                </a:lnTo>
                <a:lnTo>
                  <a:pt x="486156" y="547115"/>
                </a:lnTo>
                <a:close/>
              </a:path>
              <a:path w="486409" h="547370">
                <a:moveTo>
                  <a:pt x="472440" y="28956"/>
                </a:moveTo>
                <a:lnTo>
                  <a:pt x="457200" y="13716"/>
                </a:lnTo>
                <a:lnTo>
                  <a:pt x="457200" y="28956"/>
                </a:lnTo>
                <a:lnTo>
                  <a:pt x="472440" y="28956"/>
                </a:lnTo>
                <a:close/>
              </a:path>
              <a:path w="486409" h="547370">
                <a:moveTo>
                  <a:pt x="472440" y="547115"/>
                </a:moveTo>
                <a:lnTo>
                  <a:pt x="472440" y="28956"/>
                </a:lnTo>
                <a:lnTo>
                  <a:pt x="457200" y="28956"/>
                </a:lnTo>
                <a:lnTo>
                  <a:pt x="457200" y="547115"/>
                </a:lnTo>
                <a:lnTo>
                  <a:pt x="472440" y="547115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5200" y="5791200"/>
            <a:ext cx="4648200" cy="533400"/>
          </a:xfrm>
          <a:custGeom>
            <a:avLst/>
            <a:gdLst/>
            <a:ahLst/>
            <a:cxnLst/>
            <a:rect l="l" t="t" r="r" b="b"/>
            <a:pathLst>
              <a:path w="4648200" h="533400">
                <a:moveTo>
                  <a:pt x="0" y="0"/>
                </a:moveTo>
                <a:lnTo>
                  <a:pt x="0" y="533400"/>
                </a:lnTo>
                <a:lnTo>
                  <a:pt x="4648200" y="533400"/>
                </a:lnTo>
                <a:lnTo>
                  <a:pt x="464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0628" y="5786628"/>
            <a:ext cx="4658995" cy="544195"/>
          </a:xfrm>
          <a:custGeom>
            <a:avLst/>
            <a:gdLst/>
            <a:ahLst/>
            <a:cxnLst/>
            <a:rect l="l" t="t" r="r" b="b"/>
            <a:pathLst>
              <a:path w="4658995" h="544195">
                <a:moveTo>
                  <a:pt x="4658868" y="544068"/>
                </a:moveTo>
                <a:lnTo>
                  <a:pt x="46588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648200" y="10668"/>
                </a:lnTo>
                <a:lnTo>
                  <a:pt x="4648200" y="4572"/>
                </a:lnTo>
                <a:lnTo>
                  <a:pt x="4652772" y="10668"/>
                </a:lnTo>
                <a:lnTo>
                  <a:pt x="4652772" y="544068"/>
                </a:lnTo>
                <a:lnTo>
                  <a:pt x="4658868" y="544068"/>
                </a:lnTo>
                <a:close/>
              </a:path>
              <a:path w="46589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6589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4658995" h="544195">
                <a:moveTo>
                  <a:pt x="46527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4648200" y="544068"/>
                </a:lnTo>
                <a:lnTo>
                  <a:pt x="4648200" y="537972"/>
                </a:lnTo>
                <a:lnTo>
                  <a:pt x="4652772" y="533400"/>
                </a:lnTo>
                <a:close/>
              </a:path>
              <a:path w="46589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4658995" h="544195">
                <a:moveTo>
                  <a:pt x="4652772" y="10668"/>
                </a:moveTo>
                <a:lnTo>
                  <a:pt x="4648200" y="4572"/>
                </a:lnTo>
                <a:lnTo>
                  <a:pt x="4648200" y="10668"/>
                </a:lnTo>
                <a:lnTo>
                  <a:pt x="4652772" y="10668"/>
                </a:lnTo>
                <a:close/>
              </a:path>
              <a:path w="4658995" h="544195">
                <a:moveTo>
                  <a:pt x="4652772" y="533400"/>
                </a:moveTo>
                <a:lnTo>
                  <a:pt x="4652772" y="10668"/>
                </a:lnTo>
                <a:lnTo>
                  <a:pt x="4648200" y="10668"/>
                </a:lnTo>
                <a:lnTo>
                  <a:pt x="4648200" y="533400"/>
                </a:lnTo>
                <a:lnTo>
                  <a:pt x="4652772" y="533400"/>
                </a:lnTo>
                <a:close/>
              </a:path>
              <a:path w="4658995" h="544195">
                <a:moveTo>
                  <a:pt x="4652772" y="544068"/>
                </a:moveTo>
                <a:lnTo>
                  <a:pt x="4652772" y="533400"/>
                </a:lnTo>
                <a:lnTo>
                  <a:pt x="4648200" y="537972"/>
                </a:lnTo>
                <a:lnTo>
                  <a:pt x="4648200" y="544068"/>
                </a:lnTo>
                <a:lnTo>
                  <a:pt x="46527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7428" y="4034028"/>
            <a:ext cx="7402195" cy="544195"/>
          </a:xfrm>
          <a:custGeom>
            <a:avLst/>
            <a:gdLst/>
            <a:ahLst/>
            <a:cxnLst/>
            <a:rect l="l" t="t" r="r" b="b"/>
            <a:pathLst>
              <a:path w="7402195" h="544195">
                <a:moveTo>
                  <a:pt x="7402068" y="544068"/>
                </a:moveTo>
                <a:lnTo>
                  <a:pt x="74020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7391400" y="10668"/>
                </a:lnTo>
                <a:lnTo>
                  <a:pt x="7391400" y="4572"/>
                </a:lnTo>
                <a:lnTo>
                  <a:pt x="7395972" y="10668"/>
                </a:lnTo>
                <a:lnTo>
                  <a:pt x="7395972" y="544068"/>
                </a:lnTo>
                <a:lnTo>
                  <a:pt x="7402068" y="544068"/>
                </a:lnTo>
                <a:close/>
              </a:path>
              <a:path w="74021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74021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7402195" h="544195">
                <a:moveTo>
                  <a:pt x="73959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7391400" y="544068"/>
                </a:lnTo>
                <a:lnTo>
                  <a:pt x="7391400" y="537972"/>
                </a:lnTo>
                <a:lnTo>
                  <a:pt x="7395972" y="533400"/>
                </a:lnTo>
                <a:close/>
              </a:path>
              <a:path w="74021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7402195" h="544195">
                <a:moveTo>
                  <a:pt x="7395972" y="10668"/>
                </a:moveTo>
                <a:lnTo>
                  <a:pt x="7391400" y="4572"/>
                </a:lnTo>
                <a:lnTo>
                  <a:pt x="7391400" y="10668"/>
                </a:lnTo>
                <a:lnTo>
                  <a:pt x="7395972" y="10668"/>
                </a:lnTo>
                <a:close/>
              </a:path>
              <a:path w="7402195" h="544195">
                <a:moveTo>
                  <a:pt x="7395972" y="533400"/>
                </a:moveTo>
                <a:lnTo>
                  <a:pt x="7395972" y="10668"/>
                </a:lnTo>
                <a:lnTo>
                  <a:pt x="7391400" y="10668"/>
                </a:lnTo>
                <a:lnTo>
                  <a:pt x="7391400" y="533400"/>
                </a:lnTo>
                <a:lnTo>
                  <a:pt x="7395972" y="533400"/>
                </a:lnTo>
                <a:close/>
              </a:path>
              <a:path w="7402195" h="544195">
                <a:moveTo>
                  <a:pt x="7395972" y="544068"/>
                </a:moveTo>
                <a:lnTo>
                  <a:pt x="7395972" y="533400"/>
                </a:lnTo>
                <a:lnTo>
                  <a:pt x="7391400" y="537972"/>
                </a:lnTo>
                <a:lnTo>
                  <a:pt x="7391400" y="544068"/>
                </a:lnTo>
                <a:lnTo>
                  <a:pt x="73959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0228" y="5253228"/>
            <a:ext cx="4049395" cy="467995"/>
          </a:xfrm>
          <a:custGeom>
            <a:avLst/>
            <a:gdLst/>
            <a:ahLst/>
            <a:cxnLst/>
            <a:rect l="l" t="t" r="r" b="b"/>
            <a:pathLst>
              <a:path w="4049395" h="467995">
                <a:moveTo>
                  <a:pt x="4049268" y="467868"/>
                </a:moveTo>
                <a:lnTo>
                  <a:pt x="4049268" y="0"/>
                </a:lnTo>
                <a:lnTo>
                  <a:pt x="0" y="0"/>
                </a:lnTo>
                <a:lnTo>
                  <a:pt x="0" y="467868"/>
                </a:lnTo>
                <a:lnTo>
                  <a:pt x="4572" y="4678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038600" y="10668"/>
                </a:lnTo>
                <a:lnTo>
                  <a:pt x="4038600" y="4572"/>
                </a:lnTo>
                <a:lnTo>
                  <a:pt x="4043172" y="10668"/>
                </a:lnTo>
                <a:lnTo>
                  <a:pt x="4043172" y="467868"/>
                </a:lnTo>
                <a:lnTo>
                  <a:pt x="4049268" y="467868"/>
                </a:lnTo>
                <a:close/>
              </a:path>
              <a:path w="4049395" h="4679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049395" h="467995">
                <a:moveTo>
                  <a:pt x="10668" y="4572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457200"/>
                </a:lnTo>
                <a:lnTo>
                  <a:pt x="10668" y="457200"/>
                </a:lnTo>
                <a:close/>
              </a:path>
              <a:path w="4049395" h="467995">
                <a:moveTo>
                  <a:pt x="4043172" y="457200"/>
                </a:moveTo>
                <a:lnTo>
                  <a:pt x="4572" y="457200"/>
                </a:lnTo>
                <a:lnTo>
                  <a:pt x="10668" y="461772"/>
                </a:lnTo>
                <a:lnTo>
                  <a:pt x="10668" y="467868"/>
                </a:lnTo>
                <a:lnTo>
                  <a:pt x="4038600" y="467868"/>
                </a:lnTo>
                <a:lnTo>
                  <a:pt x="4038600" y="461772"/>
                </a:lnTo>
                <a:lnTo>
                  <a:pt x="4043172" y="457200"/>
                </a:lnTo>
                <a:close/>
              </a:path>
              <a:path w="4049395" h="467995">
                <a:moveTo>
                  <a:pt x="10668" y="467868"/>
                </a:moveTo>
                <a:lnTo>
                  <a:pt x="10668" y="461772"/>
                </a:lnTo>
                <a:lnTo>
                  <a:pt x="4572" y="457200"/>
                </a:lnTo>
                <a:lnTo>
                  <a:pt x="4572" y="467868"/>
                </a:lnTo>
                <a:lnTo>
                  <a:pt x="10668" y="467868"/>
                </a:lnTo>
                <a:close/>
              </a:path>
              <a:path w="4049395" h="467995">
                <a:moveTo>
                  <a:pt x="4043172" y="10668"/>
                </a:moveTo>
                <a:lnTo>
                  <a:pt x="4038600" y="4572"/>
                </a:lnTo>
                <a:lnTo>
                  <a:pt x="4038600" y="10668"/>
                </a:lnTo>
                <a:lnTo>
                  <a:pt x="4043172" y="10668"/>
                </a:lnTo>
                <a:close/>
              </a:path>
              <a:path w="4049395" h="467995">
                <a:moveTo>
                  <a:pt x="4043172" y="457200"/>
                </a:moveTo>
                <a:lnTo>
                  <a:pt x="4043172" y="10668"/>
                </a:lnTo>
                <a:lnTo>
                  <a:pt x="4038600" y="10668"/>
                </a:lnTo>
                <a:lnTo>
                  <a:pt x="4038600" y="457200"/>
                </a:lnTo>
                <a:lnTo>
                  <a:pt x="4043172" y="457200"/>
                </a:lnTo>
                <a:close/>
              </a:path>
              <a:path w="4049395" h="467995">
                <a:moveTo>
                  <a:pt x="4043172" y="467868"/>
                </a:moveTo>
                <a:lnTo>
                  <a:pt x="4043172" y="457200"/>
                </a:lnTo>
                <a:lnTo>
                  <a:pt x="4038600" y="461772"/>
                </a:lnTo>
                <a:lnTo>
                  <a:pt x="4038600" y="467868"/>
                </a:lnTo>
                <a:lnTo>
                  <a:pt x="4043172" y="4678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9828" y="4643628"/>
            <a:ext cx="3439795" cy="544195"/>
          </a:xfrm>
          <a:custGeom>
            <a:avLst/>
            <a:gdLst/>
            <a:ahLst/>
            <a:cxnLst/>
            <a:rect l="l" t="t" r="r" b="b"/>
            <a:pathLst>
              <a:path w="3439795" h="544195">
                <a:moveTo>
                  <a:pt x="3439668" y="544068"/>
                </a:moveTo>
                <a:lnTo>
                  <a:pt x="3439668" y="0"/>
                </a:lnTo>
                <a:lnTo>
                  <a:pt x="0" y="0"/>
                </a:lnTo>
                <a:lnTo>
                  <a:pt x="0" y="544068"/>
                </a:lnTo>
                <a:lnTo>
                  <a:pt x="4572" y="5440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429000" y="10668"/>
                </a:lnTo>
                <a:lnTo>
                  <a:pt x="3429000" y="4572"/>
                </a:lnTo>
                <a:lnTo>
                  <a:pt x="3433572" y="10668"/>
                </a:lnTo>
                <a:lnTo>
                  <a:pt x="3433572" y="544068"/>
                </a:lnTo>
                <a:lnTo>
                  <a:pt x="3439668" y="544068"/>
                </a:lnTo>
                <a:close/>
              </a:path>
              <a:path w="3439795" h="5441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439795" h="544195">
                <a:moveTo>
                  <a:pt x="10668" y="5334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533400"/>
                </a:lnTo>
                <a:lnTo>
                  <a:pt x="10668" y="533400"/>
                </a:lnTo>
                <a:close/>
              </a:path>
              <a:path w="3439795" h="544195">
                <a:moveTo>
                  <a:pt x="3433572" y="533400"/>
                </a:moveTo>
                <a:lnTo>
                  <a:pt x="4572" y="533400"/>
                </a:lnTo>
                <a:lnTo>
                  <a:pt x="10668" y="537972"/>
                </a:lnTo>
                <a:lnTo>
                  <a:pt x="10668" y="544068"/>
                </a:lnTo>
                <a:lnTo>
                  <a:pt x="3429000" y="544068"/>
                </a:lnTo>
                <a:lnTo>
                  <a:pt x="3429000" y="537972"/>
                </a:lnTo>
                <a:lnTo>
                  <a:pt x="3433572" y="533400"/>
                </a:lnTo>
                <a:close/>
              </a:path>
              <a:path w="3439795" h="544195">
                <a:moveTo>
                  <a:pt x="10668" y="544068"/>
                </a:moveTo>
                <a:lnTo>
                  <a:pt x="10668" y="537972"/>
                </a:lnTo>
                <a:lnTo>
                  <a:pt x="4572" y="533400"/>
                </a:lnTo>
                <a:lnTo>
                  <a:pt x="4572" y="544068"/>
                </a:lnTo>
                <a:lnTo>
                  <a:pt x="10668" y="544068"/>
                </a:lnTo>
                <a:close/>
              </a:path>
              <a:path w="3439795" h="544195">
                <a:moveTo>
                  <a:pt x="3433572" y="10668"/>
                </a:moveTo>
                <a:lnTo>
                  <a:pt x="3429000" y="4572"/>
                </a:lnTo>
                <a:lnTo>
                  <a:pt x="3429000" y="10668"/>
                </a:lnTo>
                <a:lnTo>
                  <a:pt x="3433572" y="10668"/>
                </a:lnTo>
                <a:close/>
              </a:path>
              <a:path w="3439795" h="544195">
                <a:moveTo>
                  <a:pt x="3433572" y="533400"/>
                </a:moveTo>
                <a:lnTo>
                  <a:pt x="3433572" y="10668"/>
                </a:lnTo>
                <a:lnTo>
                  <a:pt x="3429000" y="10668"/>
                </a:lnTo>
                <a:lnTo>
                  <a:pt x="3429000" y="533400"/>
                </a:lnTo>
                <a:lnTo>
                  <a:pt x="3433572" y="533400"/>
                </a:lnTo>
                <a:close/>
              </a:path>
              <a:path w="3439795" h="544195">
                <a:moveTo>
                  <a:pt x="3433572" y="544068"/>
                </a:moveTo>
                <a:lnTo>
                  <a:pt x="3433572" y="533400"/>
                </a:lnTo>
                <a:lnTo>
                  <a:pt x="3429000" y="537972"/>
                </a:lnTo>
                <a:lnTo>
                  <a:pt x="3429000" y="544068"/>
                </a:lnTo>
                <a:lnTo>
                  <a:pt x="3433572" y="5440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46707" y="2158999"/>
            <a:ext cx="680720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94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Класична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криптографија</a:t>
            </a:r>
            <a:endParaRPr sz="2400">
              <a:latin typeface="Arial"/>
              <a:cs typeface="Arial"/>
            </a:endParaRPr>
          </a:p>
          <a:p>
            <a:pPr marL="161925" marR="252729" indent="-149860">
              <a:lnSpc>
                <a:spcPts val="7800"/>
              </a:lnSpc>
              <a:spcBef>
                <a:spcPts val="480"/>
              </a:spcBef>
              <a:tabLst>
                <a:tab pos="4398645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транспозиције	Шифре</a:t>
            </a:r>
            <a:r>
              <a:rPr sz="2400" spc="-9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  Шифре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просте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(моноалфабетске)</a:t>
            </a:r>
            <a:endParaRPr sz="2400">
              <a:latin typeface="Arial"/>
              <a:cs typeface="Arial"/>
            </a:endParaRPr>
          </a:p>
          <a:p>
            <a:pPr marL="3793490">
              <a:lnSpc>
                <a:spcPct val="100000"/>
              </a:lnSpc>
              <a:spcBef>
                <a:spcPts val="840"/>
              </a:spcBef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Хомофоне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endParaRPr sz="2400">
              <a:latin typeface="Arial"/>
              <a:cs typeface="Arial"/>
            </a:endParaRPr>
          </a:p>
          <a:p>
            <a:pPr marL="2714625" marR="543560" indent="603250">
              <a:lnSpc>
                <a:spcPct val="145800"/>
              </a:lnSpc>
              <a:spcBef>
                <a:spcPts val="6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Полиграмске</a:t>
            </a:r>
            <a:r>
              <a:rPr sz="2400" spc="-9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шифре  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Полиалфабетске</a:t>
            </a:r>
            <a:r>
              <a:rPr sz="2400" spc="-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53400" y="3886199"/>
            <a:ext cx="548640" cy="463550"/>
          </a:xfrm>
          <a:custGeom>
            <a:avLst/>
            <a:gdLst/>
            <a:ahLst/>
            <a:cxnLst/>
            <a:rect l="l" t="t" r="r" b="b"/>
            <a:pathLst>
              <a:path w="548640" h="463550">
                <a:moveTo>
                  <a:pt x="143256" y="405384"/>
                </a:moveTo>
                <a:lnTo>
                  <a:pt x="143256" y="376428"/>
                </a:lnTo>
                <a:lnTo>
                  <a:pt x="0" y="419100"/>
                </a:lnTo>
                <a:lnTo>
                  <a:pt x="129540" y="459064"/>
                </a:lnTo>
                <a:lnTo>
                  <a:pt x="129540" y="405384"/>
                </a:lnTo>
                <a:lnTo>
                  <a:pt x="143256" y="405384"/>
                </a:lnTo>
                <a:close/>
              </a:path>
              <a:path w="548640" h="463550">
                <a:moveTo>
                  <a:pt x="533400" y="405384"/>
                </a:moveTo>
                <a:lnTo>
                  <a:pt x="129540" y="405384"/>
                </a:lnTo>
                <a:lnTo>
                  <a:pt x="129540" y="434340"/>
                </a:lnTo>
                <a:lnTo>
                  <a:pt x="519684" y="434340"/>
                </a:lnTo>
                <a:lnTo>
                  <a:pt x="519684" y="419100"/>
                </a:lnTo>
                <a:lnTo>
                  <a:pt x="533400" y="405384"/>
                </a:lnTo>
                <a:close/>
              </a:path>
              <a:path w="548640" h="463550">
                <a:moveTo>
                  <a:pt x="143256" y="463296"/>
                </a:moveTo>
                <a:lnTo>
                  <a:pt x="143256" y="434340"/>
                </a:lnTo>
                <a:lnTo>
                  <a:pt x="129540" y="434340"/>
                </a:lnTo>
                <a:lnTo>
                  <a:pt x="129540" y="459064"/>
                </a:lnTo>
                <a:lnTo>
                  <a:pt x="143256" y="463296"/>
                </a:lnTo>
                <a:close/>
              </a:path>
              <a:path w="548640" h="463550">
                <a:moveTo>
                  <a:pt x="548640" y="4343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405384"/>
                </a:lnTo>
                <a:lnTo>
                  <a:pt x="533400" y="405384"/>
                </a:lnTo>
                <a:lnTo>
                  <a:pt x="533400" y="434340"/>
                </a:lnTo>
                <a:lnTo>
                  <a:pt x="548640" y="434340"/>
                </a:lnTo>
                <a:close/>
              </a:path>
              <a:path w="548640" h="463550">
                <a:moveTo>
                  <a:pt x="533400" y="434340"/>
                </a:moveTo>
                <a:lnTo>
                  <a:pt x="533400" y="405384"/>
                </a:lnTo>
                <a:lnTo>
                  <a:pt x="519684" y="419100"/>
                </a:lnTo>
                <a:lnTo>
                  <a:pt x="519684" y="434340"/>
                </a:lnTo>
                <a:lnTo>
                  <a:pt x="533400" y="4343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400" y="3886199"/>
            <a:ext cx="548640" cy="1073150"/>
          </a:xfrm>
          <a:custGeom>
            <a:avLst/>
            <a:gdLst/>
            <a:ahLst/>
            <a:cxnLst/>
            <a:rect l="l" t="t" r="r" b="b"/>
            <a:pathLst>
              <a:path w="548640" h="1073150">
                <a:moveTo>
                  <a:pt x="143256" y="1014984"/>
                </a:moveTo>
                <a:lnTo>
                  <a:pt x="143256" y="986028"/>
                </a:lnTo>
                <a:lnTo>
                  <a:pt x="0" y="1028700"/>
                </a:lnTo>
                <a:lnTo>
                  <a:pt x="129540" y="1068664"/>
                </a:lnTo>
                <a:lnTo>
                  <a:pt x="129540" y="1014984"/>
                </a:lnTo>
                <a:lnTo>
                  <a:pt x="143256" y="1014984"/>
                </a:lnTo>
                <a:close/>
              </a:path>
              <a:path w="548640" h="1073150">
                <a:moveTo>
                  <a:pt x="533400" y="1014984"/>
                </a:moveTo>
                <a:lnTo>
                  <a:pt x="129540" y="1014984"/>
                </a:lnTo>
                <a:lnTo>
                  <a:pt x="129540" y="1043940"/>
                </a:lnTo>
                <a:lnTo>
                  <a:pt x="519684" y="1043940"/>
                </a:lnTo>
                <a:lnTo>
                  <a:pt x="519684" y="1028700"/>
                </a:lnTo>
                <a:lnTo>
                  <a:pt x="533400" y="1014984"/>
                </a:lnTo>
                <a:close/>
              </a:path>
              <a:path w="548640" h="1073150">
                <a:moveTo>
                  <a:pt x="143256" y="1072896"/>
                </a:moveTo>
                <a:lnTo>
                  <a:pt x="143256" y="1043940"/>
                </a:lnTo>
                <a:lnTo>
                  <a:pt x="129540" y="1043940"/>
                </a:lnTo>
                <a:lnTo>
                  <a:pt x="129540" y="1068664"/>
                </a:lnTo>
                <a:lnTo>
                  <a:pt x="143256" y="1072896"/>
                </a:lnTo>
                <a:close/>
              </a:path>
              <a:path w="548640" h="1073150">
                <a:moveTo>
                  <a:pt x="548640" y="10439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1014984"/>
                </a:lnTo>
                <a:lnTo>
                  <a:pt x="533400" y="1014984"/>
                </a:lnTo>
                <a:lnTo>
                  <a:pt x="533400" y="1043940"/>
                </a:lnTo>
                <a:lnTo>
                  <a:pt x="548640" y="1043940"/>
                </a:lnTo>
                <a:close/>
              </a:path>
              <a:path w="548640" h="1073150">
                <a:moveTo>
                  <a:pt x="533400" y="1043940"/>
                </a:moveTo>
                <a:lnTo>
                  <a:pt x="533400" y="1014984"/>
                </a:lnTo>
                <a:lnTo>
                  <a:pt x="519684" y="1028700"/>
                </a:lnTo>
                <a:lnTo>
                  <a:pt x="519684" y="1043940"/>
                </a:lnTo>
                <a:lnTo>
                  <a:pt x="533400" y="10439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3400" y="3886199"/>
            <a:ext cx="548640" cy="1644650"/>
          </a:xfrm>
          <a:custGeom>
            <a:avLst/>
            <a:gdLst/>
            <a:ahLst/>
            <a:cxnLst/>
            <a:rect l="l" t="t" r="r" b="b"/>
            <a:pathLst>
              <a:path w="548640" h="1644650">
                <a:moveTo>
                  <a:pt x="143256" y="1586484"/>
                </a:moveTo>
                <a:lnTo>
                  <a:pt x="143256" y="1557528"/>
                </a:lnTo>
                <a:lnTo>
                  <a:pt x="0" y="1600200"/>
                </a:lnTo>
                <a:lnTo>
                  <a:pt x="129540" y="1640164"/>
                </a:lnTo>
                <a:lnTo>
                  <a:pt x="129540" y="1586484"/>
                </a:lnTo>
                <a:lnTo>
                  <a:pt x="143256" y="1586484"/>
                </a:lnTo>
                <a:close/>
              </a:path>
              <a:path w="548640" h="1644650">
                <a:moveTo>
                  <a:pt x="533400" y="1586484"/>
                </a:moveTo>
                <a:lnTo>
                  <a:pt x="129540" y="1586484"/>
                </a:lnTo>
                <a:lnTo>
                  <a:pt x="129540" y="1615440"/>
                </a:lnTo>
                <a:lnTo>
                  <a:pt x="519684" y="1615440"/>
                </a:lnTo>
                <a:lnTo>
                  <a:pt x="519684" y="1600200"/>
                </a:lnTo>
                <a:lnTo>
                  <a:pt x="533400" y="1586484"/>
                </a:lnTo>
                <a:close/>
              </a:path>
              <a:path w="548640" h="1644650">
                <a:moveTo>
                  <a:pt x="143256" y="1644396"/>
                </a:moveTo>
                <a:lnTo>
                  <a:pt x="143256" y="1615440"/>
                </a:lnTo>
                <a:lnTo>
                  <a:pt x="129540" y="1615440"/>
                </a:lnTo>
                <a:lnTo>
                  <a:pt x="129540" y="1640164"/>
                </a:lnTo>
                <a:lnTo>
                  <a:pt x="143256" y="1644396"/>
                </a:lnTo>
                <a:close/>
              </a:path>
              <a:path w="548640" h="1644650">
                <a:moveTo>
                  <a:pt x="548640" y="1615440"/>
                </a:moveTo>
                <a:lnTo>
                  <a:pt x="548640" y="0"/>
                </a:lnTo>
                <a:lnTo>
                  <a:pt x="519684" y="0"/>
                </a:lnTo>
                <a:lnTo>
                  <a:pt x="519684" y="1586484"/>
                </a:lnTo>
                <a:lnTo>
                  <a:pt x="533400" y="1586484"/>
                </a:lnTo>
                <a:lnTo>
                  <a:pt x="533400" y="1615440"/>
                </a:lnTo>
                <a:lnTo>
                  <a:pt x="548640" y="1615440"/>
                </a:lnTo>
                <a:close/>
              </a:path>
              <a:path w="548640" h="1644650">
                <a:moveTo>
                  <a:pt x="533400" y="1615440"/>
                </a:moveTo>
                <a:lnTo>
                  <a:pt x="533400" y="1586484"/>
                </a:lnTo>
                <a:lnTo>
                  <a:pt x="519684" y="1600200"/>
                </a:lnTo>
                <a:lnTo>
                  <a:pt x="519684" y="1615440"/>
                </a:lnTo>
                <a:lnTo>
                  <a:pt x="533400" y="16154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3400" y="3886199"/>
            <a:ext cx="562610" cy="2216150"/>
          </a:xfrm>
          <a:custGeom>
            <a:avLst/>
            <a:gdLst/>
            <a:ahLst/>
            <a:cxnLst/>
            <a:rect l="l" t="t" r="r" b="b"/>
            <a:pathLst>
              <a:path w="562609" h="2216150">
                <a:moveTo>
                  <a:pt x="143256" y="2157984"/>
                </a:moveTo>
                <a:lnTo>
                  <a:pt x="143256" y="2129028"/>
                </a:lnTo>
                <a:lnTo>
                  <a:pt x="0" y="2171700"/>
                </a:lnTo>
                <a:lnTo>
                  <a:pt x="129540" y="2211664"/>
                </a:lnTo>
                <a:lnTo>
                  <a:pt x="129540" y="2157984"/>
                </a:lnTo>
                <a:lnTo>
                  <a:pt x="143256" y="2157984"/>
                </a:lnTo>
                <a:close/>
              </a:path>
              <a:path w="562609" h="2216150">
                <a:moveTo>
                  <a:pt x="548640" y="2157984"/>
                </a:moveTo>
                <a:lnTo>
                  <a:pt x="129540" y="2157984"/>
                </a:lnTo>
                <a:lnTo>
                  <a:pt x="129540" y="2186940"/>
                </a:lnTo>
                <a:lnTo>
                  <a:pt x="533400" y="2186940"/>
                </a:lnTo>
                <a:lnTo>
                  <a:pt x="533400" y="2171700"/>
                </a:lnTo>
                <a:lnTo>
                  <a:pt x="548640" y="2157984"/>
                </a:lnTo>
                <a:close/>
              </a:path>
              <a:path w="562609" h="2216150">
                <a:moveTo>
                  <a:pt x="143256" y="2215896"/>
                </a:moveTo>
                <a:lnTo>
                  <a:pt x="143256" y="2186940"/>
                </a:lnTo>
                <a:lnTo>
                  <a:pt x="129540" y="2186940"/>
                </a:lnTo>
                <a:lnTo>
                  <a:pt x="129540" y="2211664"/>
                </a:lnTo>
                <a:lnTo>
                  <a:pt x="143256" y="2215896"/>
                </a:lnTo>
                <a:close/>
              </a:path>
              <a:path w="562609" h="2216150">
                <a:moveTo>
                  <a:pt x="562356" y="2186940"/>
                </a:moveTo>
                <a:lnTo>
                  <a:pt x="562356" y="0"/>
                </a:lnTo>
                <a:lnTo>
                  <a:pt x="533400" y="0"/>
                </a:lnTo>
                <a:lnTo>
                  <a:pt x="533400" y="2157984"/>
                </a:lnTo>
                <a:lnTo>
                  <a:pt x="548640" y="2157984"/>
                </a:lnTo>
                <a:lnTo>
                  <a:pt x="548640" y="2186940"/>
                </a:lnTo>
                <a:lnTo>
                  <a:pt x="562356" y="2186940"/>
                </a:lnTo>
                <a:close/>
              </a:path>
              <a:path w="562609" h="2216150">
                <a:moveTo>
                  <a:pt x="548640" y="2186940"/>
                </a:moveTo>
                <a:lnTo>
                  <a:pt x="548640" y="2157984"/>
                </a:lnTo>
                <a:lnTo>
                  <a:pt x="533400" y="2171700"/>
                </a:lnTo>
                <a:lnTo>
                  <a:pt x="533400" y="2186940"/>
                </a:lnTo>
                <a:lnTo>
                  <a:pt x="548640" y="218694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51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9499" y="1261363"/>
            <a:ext cx="5356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Полиалфабетске</a:t>
            </a:r>
            <a:r>
              <a:rPr spc="-70" dirty="0"/>
              <a:t> </a:t>
            </a:r>
            <a:r>
              <a:rPr dirty="0"/>
              <a:t>замене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2309874"/>
            <a:ext cx="8195945" cy="3207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Сличне шифрама просте замене, али постоји  више алфабета који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користе за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шифровање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Може се применити нови алфабет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свако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слово</a:t>
            </a:r>
            <a:endParaRPr sz="2400">
              <a:latin typeface="Arial"/>
              <a:cs typeface="Arial"/>
            </a:endParaRPr>
          </a:p>
          <a:p>
            <a:pPr marL="355600" marR="67691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Велика примена код класичних шифарских  система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Пример је </a:t>
            </a:r>
            <a:r>
              <a:rPr sz="2400" spc="100" dirty="0">
                <a:solidFill>
                  <a:srgbClr val="7F0000"/>
                </a:solidFill>
                <a:latin typeface="Arial"/>
                <a:cs typeface="Arial"/>
              </a:rPr>
              <a:t>Вижнерова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7F0000"/>
                </a:solidFill>
                <a:latin typeface="Arial"/>
                <a:cs typeface="Arial"/>
              </a:rPr>
              <a:t>шифра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Коришћена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II светском</a:t>
            </a: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рату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52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711" y="996187"/>
            <a:ext cx="5926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Вижнерова </a:t>
            </a:r>
            <a:r>
              <a:rPr spc="-5" dirty="0"/>
              <a:t>шифра </a:t>
            </a:r>
            <a:r>
              <a:rPr dirty="0"/>
              <a:t>(16.</a:t>
            </a:r>
            <a:r>
              <a:rPr spc="-125" dirty="0"/>
              <a:t> </a:t>
            </a:r>
            <a:r>
              <a:rPr spc="-5" dirty="0"/>
              <a:t>век)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6235" algn="l"/>
              </a:tabLst>
            </a:pPr>
            <a:r>
              <a:rPr spc="-5" dirty="0"/>
              <a:t>"Mулти-Цезарова"</a:t>
            </a:r>
            <a:r>
              <a:rPr spc="-25" dirty="0"/>
              <a:t> </a:t>
            </a:r>
            <a:r>
              <a:rPr spc="-5" dirty="0"/>
              <a:t>шифра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Кључ: </a:t>
            </a:r>
            <a:r>
              <a:rPr dirty="0"/>
              <a:t>K =</a:t>
            </a:r>
            <a:r>
              <a:rPr spc="-35" dirty="0"/>
              <a:t> </a:t>
            </a:r>
            <a:r>
              <a:rPr spc="-5" dirty="0"/>
              <a:t>(k</a:t>
            </a:r>
            <a:r>
              <a:rPr sz="2400" spc="-7" baseline="-20833" dirty="0"/>
              <a:t>0</a:t>
            </a:r>
            <a:r>
              <a:rPr sz="2400" spc="-5" dirty="0"/>
              <a:t>,k</a:t>
            </a:r>
            <a:r>
              <a:rPr sz="2400" spc="-7" baseline="-20833" dirty="0"/>
              <a:t>1</a:t>
            </a:r>
            <a:r>
              <a:rPr sz="2400" spc="-5" dirty="0"/>
              <a:t>,…,k</a:t>
            </a:r>
            <a:r>
              <a:rPr sz="2400" spc="-7" baseline="-20833" dirty="0"/>
              <a:t>m-1</a:t>
            </a:r>
            <a:r>
              <a:rPr sz="2400" spc="-5" dirty="0"/>
              <a:t>)</a:t>
            </a:r>
            <a:endParaRPr sz="2400"/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Скуп од </a:t>
            </a:r>
            <a:r>
              <a:rPr sz="2000" dirty="0">
                <a:latin typeface="Arial"/>
                <a:cs typeface="Arial"/>
              </a:rPr>
              <a:t>m бројева </a:t>
            </a:r>
            <a:r>
              <a:rPr sz="2000" spc="-5" dirty="0">
                <a:latin typeface="Arial"/>
                <a:cs typeface="Arial"/>
              </a:rPr>
              <a:t>чије </a:t>
            </a:r>
            <a:r>
              <a:rPr sz="2000" dirty="0">
                <a:latin typeface="Arial"/>
                <a:cs typeface="Arial"/>
              </a:rPr>
              <a:t>су </a:t>
            </a:r>
            <a:r>
              <a:rPr sz="2000" spc="-5" dirty="0">
                <a:latin typeface="Arial"/>
                <a:cs typeface="Arial"/>
              </a:rPr>
              <a:t>вредности од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0 </a:t>
            </a:r>
            <a:r>
              <a:rPr sz="2000" spc="-5" dirty="0">
                <a:latin typeface="Arial"/>
                <a:cs typeface="Arial"/>
              </a:rPr>
              <a:t>до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25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Шифровање:</a:t>
            </a: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1. </a:t>
            </a:r>
            <a:r>
              <a:rPr sz="2000" dirty="0">
                <a:latin typeface="Arial"/>
                <a:cs typeface="Arial"/>
              </a:rPr>
              <a:t>слово </a:t>
            </a:r>
            <a:r>
              <a:rPr sz="2000" spc="-5" dirty="0">
                <a:latin typeface="Arial"/>
                <a:cs typeface="Arial"/>
              </a:rPr>
              <a:t>от.текста </a:t>
            </a:r>
            <a:r>
              <a:rPr sz="2000" dirty="0">
                <a:latin typeface="Arial"/>
                <a:cs typeface="Arial"/>
              </a:rPr>
              <a:t>као </a:t>
            </a:r>
            <a:r>
              <a:rPr sz="2000" spc="-5" dirty="0">
                <a:latin typeface="Arial"/>
                <a:cs typeface="Arial"/>
              </a:rPr>
              <a:t>код </a:t>
            </a:r>
            <a:r>
              <a:rPr sz="2000" dirty="0">
                <a:latin typeface="Arial"/>
                <a:cs typeface="Arial"/>
              </a:rPr>
              <a:t>Цезарове шиф.: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1950" baseline="-21367" dirty="0">
                <a:solidFill>
                  <a:srgbClr val="323299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=p</a:t>
            </a:r>
            <a:r>
              <a:rPr sz="1950" baseline="-21367" dirty="0">
                <a:solidFill>
                  <a:srgbClr val="323299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+k</a:t>
            </a:r>
            <a:r>
              <a:rPr sz="1950" b="1" baseline="-21367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950" b="1" spc="-30" baseline="-213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(mod26)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2. </a:t>
            </a:r>
            <a:r>
              <a:rPr sz="2000" dirty="0">
                <a:latin typeface="Arial"/>
                <a:cs typeface="Arial"/>
              </a:rPr>
              <a:t>слово </a:t>
            </a:r>
            <a:r>
              <a:rPr sz="2000" spc="-5" dirty="0">
                <a:latin typeface="Arial"/>
                <a:cs typeface="Arial"/>
              </a:rPr>
              <a:t>от.текста </a:t>
            </a:r>
            <a:r>
              <a:rPr sz="2000" dirty="0">
                <a:latin typeface="Arial"/>
                <a:cs typeface="Arial"/>
              </a:rPr>
              <a:t>као </a:t>
            </a:r>
            <a:r>
              <a:rPr sz="2000" spc="-5" dirty="0">
                <a:latin typeface="Arial"/>
                <a:cs typeface="Arial"/>
              </a:rPr>
              <a:t>код </a:t>
            </a:r>
            <a:r>
              <a:rPr sz="2000" dirty="0">
                <a:latin typeface="Arial"/>
                <a:cs typeface="Arial"/>
              </a:rPr>
              <a:t>Цезарове шиф.: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1950" baseline="-21367" dirty="0">
                <a:solidFill>
                  <a:srgbClr val="323299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=p</a:t>
            </a:r>
            <a:r>
              <a:rPr sz="1950" baseline="-21367" dirty="0">
                <a:solidFill>
                  <a:srgbClr val="323299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+k</a:t>
            </a:r>
            <a:r>
              <a:rPr sz="1950" b="1" baseline="-21367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950" b="1" spc="-30" baseline="-213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(mod26)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dirty="0">
                <a:solidFill>
                  <a:srgbClr val="FF0000"/>
                </a:solidFill>
              </a:rPr>
              <a:t>–	</a:t>
            </a:r>
            <a:r>
              <a:rPr sz="2000" spc="-10" dirty="0">
                <a:solidFill>
                  <a:srgbClr val="FF0000"/>
                </a:solidFill>
              </a:rPr>
              <a:t>...</a:t>
            </a:r>
            <a:endParaRPr sz="2000"/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m. </a:t>
            </a:r>
            <a:r>
              <a:rPr sz="2000" dirty="0">
                <a:latin typeface="Arial"/>
                <a:cs typeface="Arial"/>
              </a:rPr>
              <a:t>слово </a:t>
            </a:r>
            <a:r>
              <a:rPr sz="2000" spc="-5" dirty="0">
                <a:latin typeface="Arial"/>
                <a:cs typeface="Arial"/>
              </a:rPr>
              <a:t>от.текста </a:t>
            </a:r>
            <a:r>
              <a:rPr sz="2000" dirty="0">
                <a:latin typeface="Arial"/>
                <a:cs typeface="Arial"/>
              </a:rPr>
              <a:t>као </a:t>
            </a:r>
            <a:r>
              <a:rPr sz="2000" spc="-5" dirty="0">
                <a:latin typeface="Arial"/>
                <a:cs typeface="Arial"/>
              </a:rPr>
              <a:t>код </a:t>
            </a:r>
            <a:r>
              <a:rPr sz="2000" dirty="0">
                <a:latin typeface="Arial"/>
                <a:cs typeface="Arial"/>
              </a:rPr>
              <a:t>Цезарове </a:t>
            </a:r>
            <a:r>
              <a:rPr sz="2000" spc="5" dirty="0">
                <a:latin typeface="Arial"/>
                <a:cs typeface="Arial"/>
              </a:rPr>
              <a:t>шиф.:</a:t>
            </a:r>
            <a:r>
              <a:rPr sz="2000" spc="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1950" spc="7" baseline="-21367" dirty="0">
                <a:solidFill>
                  <a:srgbClr val="323299"/>
                </a:solidFill>
                <a:latin typeface="Arial"/>
                <a:cs typeface="Arial"/>
              </a:rPr>
              <a:t>m-1</a:t>
            </a:r>
            <a:r>
              <a:rPr sz="2000" spc="5" dirty="0">
                <a:solidFill>
                  <a:srgbClr val="323299"/>
                </a:solidFill>
                <a:latin typeface="Arial"/>
                <a:cs typeface="Arial"/>
              </a:rPr>
              <a:t>=p</a:t>
            </a:r>
            <a:r>
              <a:rPr sz="1950" spc="7" baseline="-21367" dirty="0">
                <a:solidFill>
                  <a:srgbClr val="323299"/>
                </a:solidFill>
                <a:latin typeface="Arial"/>
                <a:cs typeface="Arial"/>
              </a:rPr>
              <a:t>m-1</a:t>
            </a:r>
            <a:r>
              <a:rPr sz="2000" spc="5" dirty="0">
                <a:solidFill>
                  <a:srgbClr val="323299"/>
                </a:solidFill>
                <a:latin typeface="Arial"/>
                <a:cs typeface="Arial"/>
              </a:rPr>
              <a:t>+k</a:t>
            </a:r>
            <a:r>
              <a:rPr sz="1950" b="1" spc="7" baseline="-21367" dirty="0">
                <a:solidFill>
                  <a:srgbClr val="FF0000"/>
                </a:solidFill>
                <a:latin typeface="Arial"/>
                <a:cs typeface="Arial"/>
              </a:rPr>
              <a:t>m-1</a:t>
            </a:r>
            <a:r>
              <a:rPr sz="1950" b="1" spc="52" baseline="-213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(mod26)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  <a:tab pos="5795645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m+1. </a:t>
            </a:r>
            <a:r>
              <a:rPr sz="2000" dirty="0">
                <a:latin typeface="Arial"/>
                <a:cs typeface="Arial"/>
              </a:rPr>
              <a:t>слово </a:t>
            </a:r>
            <a:r>
              <a:rPr sz="2000" spc="-5" dirty="0">
                <a:latin typeface="Arial"/>
                <a:cs typeface="Arial"/>
              </a:rPr>
              <a:t>от.текста </a:t>
            </a:r>
            <a:r>
              <a:rPr sz="2000" dirty="0">
                <a:latin typeface="Arial"/>
                <a:cs typeface="Arial"/>
              </a:rPr>
              <a:t>као </a:t>
            </a:r>
            <a:r>
              <a:rPr sz="2000" spc="-5" dirty="0">
                <a:latin typeface="Arial"/>
                <a:cs typeface="Arial"/>
              </a:rPr>
              <a:t>код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Цезарове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ш	</a:t>
            </a:r>
            <a:r>
              <a:rPr sz="2000" spc="5" dirty="0">
                <a:latin typeface="Arial"/>
                <a:cs typeface="Arial"/>
              </a:rPr>
              <a:t>:</a:t>
            </a:r>
            <a:r>
              <a:rPr sz="2000" spc="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1950" spc="7" baseline="-21367" dirty="0">
                <a:solidFill>
                  <a:srgbClr val="323299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323299"/>
                </a:solidFill>
                <a:latin typeface="Arial"/>
                <a:cs typeface="Arial"/>
              </a:rPr>
              <a:t>=p</a:t>
            </a:r>
            <a:r>
              <a:rPr sz="1950" spc="7" baseline="-21367" dirty="0">
                <a:solidFill>
                  <a:srgbClr val="323299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323299"/>
                </a:solidFill>
                <a:latin typeface="Arial"/>
                <a:cs typeface="Arial"/>
              </a:rPr>
              <a:t>+k</a:t>
            </a:r>
            <a:r>
              <a:rPr sz="1950" b="1" spc="7" baseline="-21367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950" b="1" spc="225" baseline="-213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(mod26)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  <a:tab pos="3072765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i.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слово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от.текста:	</a:t>
            </a:r>
            <a:r>
              <a:rPr sz="2000" spc="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1950" spc="7" baseline="-21367" dirty="0">
                <a:solidFill>
                  <a:srgbClr val="323299"/>
                </a:solidFill>
                <a:latin typeface="Arial"/>
                <a:cs typeface="Arial"/>
              </a:rPr>
              <a:t>i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= p</a:t>
            </a:r>
            <a:r>
              <a:rPr sz="1950" baseline="-21367" dirty="0">
                <a:solidFill>
                  <a:srgbClr val="323299"/>
                </a:solidFill>
                <a:latin typeface="Arial"/>
                <a:cs typeface="Arial"/>
              </a:rPr>
              <a:t>i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+ </a:t>
            </a:r>
            <a:r>
              <a:rPr sz="2000" spc="5" dirty="0">
                <a:solidFill>
                  <a:srgbClr val="323299"/>
                </a:solidFill>
                <a:latin typeface="Arial"/>
                <a:cs typeface="Arial"/>
              </a:rPr>
              <a:t>k</a:t>
            </a:r>
            <a:r>
              <a:rPr sz="1950" b="1" spc="7" baseline="-21367" dirty="0">
                <a:solidFill>
                  <a:srgbClr val="FF0000"/>
                </a:solidFill>
                <a:latin typeface="Arial"/>
                <a:cs typeface="Arial"/>
              </a:rPr>
              <a:t>(i </a:t>
            </a:r>
            <a:r>
              <a:rPr sz="1950" b="1" spc="30" baseline="-21367" dirty="0">
                <a:solidFill>
                  <a:srgbClr val="FF0000"/>
                </a:solidFill>
                <a:latin typeface="Arial"/>
                <a:cs typeface="Arial"/>
              </a:rPr>
              <a:t>mod </a:t>
            </a:r>
            <a:r>
              <a:rPr sz="1950" b="1" spc="22" baseline="-21367" dirty="0">
                <a:solidFill>
                  <a:srgbClr val="FF0000"/>
                </a:solidFill>
                <a:latin typeface="Arial"/>
                <a:cs typeface="Arial"/>
              </a:rPr>
              <a:t>m)</a:t>
            </a:r>
            <a:r>
              <a:rPr sz="1950" b="1" spc="247" baseline="-213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23299"/>
                </a:solidFill>
                <a:latin typeface="Arial"/>
                <a:cs typeface="Arial"/>
              </a:rPr>
              <a:t>(mod26)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5484" y="5015484"/>
            <a:ext cx="6963409" cy="486409"/>
          </a:xfrm>
          <a:custGeom>
            <a:avLst/>
            <a:gdLst/>
            <a:ahLst/>
            <a:cxnLst/>
            <a:rect l="l" t="t" r="r" b="b"/>
            <a:pathLst>
              <a:path w="6963409" h="486410">
                <a:moveTo>
                  <a:pt x="6963156" y="486156"/>
                </a:moveTo>
                <a:lnTo>
                  <a:pt x="6963156" y="0"/>
                </a:lnTo>
                <a:lnTo>
                  <a:pt x="0" y="0"/>
                </a:lnTo>
                <a:lnTo>
                  <a:pt x="0" y="486156"/>
                </a:lnTo>
                <a:lnTo>
                  <a:pt x="13716" y="486156"/>
                </a:lnTo>
                <a:lnTo>
                  <a:pt x="13716" y="28956"/>
                </a:lnTo>
                <a:lnTo>
                  <a:pt x="28956" y="13716"/>
                </a:lnTo>
                <a:lnTo>
                  <a:pt x="28956" y="28956"/>
                </a:lnTo>
                <a:lnTo>
                  <a:pt x="6934200" y="28956"/>
                </a:lnTo>
                <a:lnTo>
                  <a:pt x="6934200" y="13716"/>
                </a:lnTo>
                <a:lnTo>
                  <a:pt x="6947916" y="28956"/>
                </a:lnTo>
                <a:lnTo>
                  <a:pt x="6947916" y="486156"/>
                </a:lnTo>
                <a:lnTo>
                  <a:pt x="6963156" y="486156"/>
                </a:lnTo>
                <a:close/>
              </a:path>
              <a:path w="6963409" h="486410">
                <a:moveTo>
                  <a:pt x="28956" y="28956"/>
                </a:moveTo>
                <a:lnTo>
                  <a:pt x="28956" y="13716"/>
                </a:lnTo>
                <a:lnTo>
                  <a:pt x="13716" y="28956"/>
                </a:lnTo>
                <a:lnTo>
                  <a:pt x="28956" y="28956"/>
                </a:lnTo>
                <a:close/>
              </a:path>
              <a:path w="6963409" h="486410">
                <a:moveTo>
                  <a:pt x="28956" y="457200"/>
                </a:moveTo>
                <a:lnTo>
                  <a:pt x="28956" y="28956"/>
                </a:lnTo>
                <a:lnTo>
                  <a:pt x="13716" y="28956"/>
                </a:lnTo>
                <a:lnTo>
                  <a:pt x="13716" y="457200"/>
                </a:lnTo>
                <a:lnTo>
                  <a:pt x="28956" y="457200"/>
                </a:lnTo>
                <a:close/>
              </a:path>
              <a:path w="6963409" h="486410">
                <a:moveTo>
                  <a:pt x="6947916" y="457200"/>
                </a:moveTo>
                <a:lnTo>
                  <a:pt x="13716" y="457200"/>
                </a:lnTo>
                <a:lnTo>
                  <a:pt x="28956" y="470916"/>
                </a:lnTo>
                <a:lnTo>
                  <a:pt x="28956" y="486156"/>
                </a:lnTo>
                <a:lnTo>
                  <a:pt x="6934200" y="486156"/>
                </a:lnTo>
                <a:lnTo>
                  <a:pt x="6934200" y="470916"/>
                </a:lnTo>
                <a:lnTo>
                  <a:pt x="6947916" y="457200"/>
                </a:lnTo>
                <a:close/>
              </a:path>
              <a:path w="6963409" h="486410">
                <a:moveTo>
                  <a:pt x="28956" y="486156"/>
                </a:moveTo>
                <a:lnTo>
                  <a:pt x="28956" y="470916"/>
                </a:lnTo>
                <a:lnTo>
                  <a:pt x="13716" y="457200"/>
                </a:lnTo>
                <a:lnTo>
                  <a:pt x="13716" y="486156"/>
                </a:lnTo>
                <a:lnTo>
                  <a:pt x="28956" y="486156"/>
                </a:lnTo>
                <a:close/>
              </a:path>
              <a:path w="6963409" h="486410">
                <a:moveTo>
                  <a:pt x="6947916" y="28956"/>
                </a:moveTo>
                <a:lnTo>
                  <a:pt x="6934200" y="13716"/>
                </a:lnTo>
                <a:lnTo>
                  <a:pt x="6934200" y="28956"/>
                </a:lnTo>
                <a:lnTo>
                  <a:pt x="6947916" y="28956"/>
                </a:lnTo>
                <a:close/>
              </a:path>
              <a:path w="6963409" h="486410">
                <a:moveTo>
                  <a:pt x="6947916" y="457200"/>
                </a:moveTo>
                <a:lnTo>
                  <a:pt x="6947916" y="28956"/>
                </a:lnTo>
                <a:lnTo>
                  <a:pt x="6934200" y="28956"/>
                </a:lnTo>
                <a:lnTo>
                  <a:pt x="6934200" y="457200"/>
                </a:lnTo>
                <a:lnTo>
                  <a:pt x="6947916" y="457200"/>
                </a:lnTo>
                <a:close/>
              </a:path>
              <a:path w="6963409" h="486410">
                <a:moveTo>
                  <a:pt x="6947916" y="486156"/>
                </a:moveTo>
                <a:lnTo>
                  <a:pt x="6947916" y="457200"/>
                </a:lnTo>
                <a:lnTo>
                  <a:pt x="6934200" y="470916"/>
                </a:lnTo>
                <a:lnTo>
                  <a:pt x="6934200" y="486156"/>
                </a:lnTo>
                <a:lnTo>
                  <a:pt x="6947916" y="486156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53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358" y="1139443"/>
            <a:ext cx="48552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Вижнерова шифра</a:t>
            </a:r>
            <a:r>
              <a:rPr sz="3200" spc="-95" dirty="0"/>
              <a:t> </a:t>
            </a:r>
            <a:r>
              <a:rPr sz="2000" spc="95" dirty="0">
                <a:solidFill>
                  <a:srgbClr val="7F7F7F"/>
                </a:solidFill>
              </a:rPr>
              <a:t>наставак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1776475"/>
            <a:ext cx="8360409" cy="348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Дешифровање</a:t>
            </a:r>
            <a:endParaRPr sz="2800">
              <a:latin typeface="Arial"/>
              <a:cs typeface="Arial"/>
            </a:endParaRPr>
          </a:p>
          <a:p>
            <a:pPr marL="551815">
              <a:lnSpc>
                <a:spcPct val="100000"/>
              </a:lnSpc>
            </a:pP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323299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=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2775" baseline="-21021" dirty="0">
                <a:solidFill>
                  <a:srgbClr val="323299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– </a:t>
            </a:r>
            <a:r>
              <a:rPr sz="2800" spc="5" dirty="0">
                <a:solidFill>
                  <a:srgbClr val="323299"/>
                </a:solidFill>
                <a:latin typeface="Arial"/>
                <a:cs typeface="Arial"/>
              </a:rPr>
              <a:t>k</a:t>
            </a:r>
            <a:r>
              <a:rPr sz="2775" b="1" spc="7" baseline="-21021" dirty="0">
                <a:solidFill>
                  <a:srgbClr val="FF0000"/>
                </a:solidFill>
                <a:latin typeface="Arial"/>
                <a:cs typeface="Arial"/>
              </a:rPr>
              <a:t>(i </a:t>
            </a:r>
            <a:r>
              <a:rPr sz="2775" b="1" spc="15" baseline="-21021" dirty="0">
                <a:solidFill>
                  <a:srgbClr val="FF0000"/>
                </a:solidFill>
                <a:latin typeface="Arial"/>
                <a:cs typeface="Arial"/>
              </a:rPr>
              <a:t>mod m) </a:t>
            </a:r>
            <a:r>
              <a:rPr sz="2800" spc="-5" dirty="0">
                <a:solidFill>
                  <a:srgbClr val="323299"/>
                </a:solidFill>
                <a:latin typeface="Arial"/>
                <a:cs typeface="Arial"/>
              </a:rPr>
              <a:t>(mod</a:t>
            </a:r>
            <a:r>
              <a:rPr sz="2800" spc="-33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23299"/>
                </a:solidFill>
                <a:latin typeface="Arial"/>
                <a:cs typeface="Arial"/>
              </a:rPr>
              <a:t>26)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05" dirty="0">
                <a:solidFill>
                  <a:srgbClr val="7F0000"/>
                </a:solidFill>
                <a:latin typeface="Arial"/>
                <a:cs typeface="Arial"/>
              </a:rPr>
              <a:t>Важно </a:t>
            </a:r>
            <a:r>
              <a:rPr sz="2800" spc="140" dirty="0">
                <a:solidFill>
                  <a:srgbClr val="7F0000"/>
                </a:solidFill>
                <a:latin typeface="Arial"/>
                <a:cs typeface="Arial"/>
              </a:rPr>
              <a:t>својство: </a:t>
            </a:r>
            <a:r>
              <a:rPr sz="2800" spc="114" dirty="0">
                <a:solidFill>
                  <a:srgbClr val="7F0000"/>
                </a:solidFill>
                <a:latin typeface="Arial"/>
                <a:cs typeface="Arial"/>
              </a:rPr>
              <a:t>Вижнерова </a:t>
            </a:r>
            <a:r>
              <a:rPr sz="2800" spc="100" dirty="0">
                <a:solidFill>
                  <a:srgbClr val="7F0000"/>
                </a:solidFill>
                <a:latin typeface="Arial"/>
                <a:cs typeface="Arial"/>
              </a:rPr>
              <a:t>шифра </a:t>
            </a:r>
            <a:r>
              <a:rPr sz="2800" spc="75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70" dirty="0">
                <a:solidFill>
                  <a:srgbClr val="7F0000"/>
                </a:solidFill>
                <a:latin typeface="Arial"/>
                <a:cs typeface="Arial"/>
              </a:rPr>
              <a:t>не  </a:t>
            </a:r>
            <a:r>
              <a:rPr sz="2800" spc="95" dirty="0">
                <a:solidFill>
                  <a:srgbClr val="7F0000"/>
                </a:solidFill>
                <a:latin typeface="Arial"/>
                <a:cs typeface="Arial"/>
              </a:rPr>
              <a:t>може </a:t>
            </a:r>
            <a:r>
              <a:rPr sz="2800" spc="100" dirty="0">
                <a:solidFill>
                  <a:srgbClr val="7F0000"/>
                </a:solidFill>
                <a:latin typeface="Arial"/>
                <a:cs typeface="Arial"/>
              </a:rPr>
              <a:t>разбити </a:t>
            </a:r>
            <a:r>
              <a:rPr sz="2800" spc="125" dirty="0">
                <a:solidFill>
                  <a:srgbClr val="7F0000"/>
                </a:solidFill>
                <a:latin typeface="Arial"/>
                <a:cs typeface="Arial"/>
              </a:rPr>
              <a:t>статистичком </a:t>
            </a:r>
            <a:r>
              <a:rPr sz="2800" spc="100" dirty="0">
                <a:solidFill>
                  <a:srgbClr val="7F0000"/>
                </a:solidFill>
                <a:latin typeface="Arial"/>
                <a:cs typeface="Arial"/>
              </a:rPr>
              <a:t>анализом </a:t>
            </a:r>
            <a:r>
              <a:rPr sz="2800" spc="70" dirty="0">
                <a:solidFill>
                  <a:srgbClr val="7F0000"/>
                </a:solidFill>
                <a:latin typeface="Arial"/>
                <a:cs typeface="Arial"/>
              </a:rPr>
              <a:t>на  </a:t>
            </a:r>
            <a:r>
              <a:rPr sz="2800" spc="120" dirty="0">
                <a:solidFill>
                  <a:srgbClr val="7F0000"/>
                </a:solidFill>
                <a:latin typeface="Arial"/>
                <a:cs typeface="Arial"/>
              </a:rPr>
              <a:t>начин </a:t>
            </a:r>
            <a:r>
              <a:rPr sz="2800" spc="155" dirty="0">
                <a:solidFill>
                  <a:srgbClr val="7F0000"/>
                </a:solidFill>
                <a:latin typeface="Arial"/>
                <a:cs typeface="Arial"/>
              </a:rPr>
              <a:t>који </a:t>
            </a:r>
            <a:r>
              <a:rPr sz="2800" spc="75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125" dirty="0">
                <a:solidFill>
                  <a:srgbClr val="7F0000"/>
                </a:solidFill>
                <a:latin typeface="Arial"/>
                <a:cs typeface="Arial"/>
              </a:rPr>
              <a:t>примењује </a:t>
            </a:r>
            <a:r>
              <a:rPr sz="2800" spc="150" dirty="0">
                <a:solidFill>
                  <a:srgbClr val="7F0000"/>
                </a:solidFill>
                <a:latin typeface="Arial"/>
                <a:cs typeface="Arial"/>
              </a:rPr>
              <a:t>код</a:t>
            </a:r>
            <a:r>
              <a:rPr sz="2800" spc="-50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85" dirty="0">
                <a:solidFill>
                  <a:srgbClr val="7F0000"/>
                </a:solidFill>
                <a:latin typeface="Arial"/>
                <a:cs typeface="Arial"/>
              </a:rPr>
              <a:t>шифара </a:t>
            </a:r>
            <a:r>
              <a:rPr sz="2800" spc="60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endParaRPr sz="2800">
              <a:latin typeface="Arial"/>
              <a:cs typeface="Arial"/>
            </a:endParaRPr>
          </a:p>
          <a:p>
            <a:pPr marL="756285" marR="452755" lvl="1" indent="-28638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Нпр.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слово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шифрује као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е+k</a:t>
            </a:r>
            <a:r>
              <a:rPr sz="2400" spc="-7" baseline="-20833" dirty="0">
                <a:solidFill>
                  <a:srgbClr val="323299"/>
                </a:solidFill>
                <a:latin typeface="Arial"/>
                <a:cs typeface="Arial"/>
              </a:rPr>
              <a:t>1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е+k</a:t>
            </a:r>
            <a:r>
              <a:rPr sz="2400" spc="-7" baseline="-20833" dirty="0">
                <a:solidFill>
                  <a:srgbClr val="323299"/>
                </a:solidFill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, ...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е+k</a:t>
            </a:r>
            <a:r>
              <a:rPr sz="2400" spc="-7" baseline="-20833" dirty="0">
                <a:solidFill>
                  <a:srgbClr val="323299"/>
                </a:solidFill>
                <a:latin typeface="Arial"/>
                <a:cs typeface="Arial"/>
              </a:rPr>
              <a:t>m 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зависности од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места 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отвореном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тексту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Остала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неразбијена 300 год. (Babbage, Kasiski</a:t>
            </a:r>
            <a:r>
              <a:rPr sz="24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1850)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54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539" y="917549"/>
            <a:ext cx="7244715" cy="1217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73100">
              <a:lnSpc>
                <a:spcPct val="122200"/>
              </a:lnSpc>
              <a:spcBef>
                <a:spcPts val="95"/>
              </a:spcBef>
            </a:pPr>
            <a:r>
              <a:rPr sz="3200" spc="-5" dirty="0"/>
              <a:t>Криптоанализа Вижнерове</a:t>
            </a:r>
            <a:r>
              <a:rPr sz="3200" spc="-130" dirty="0"/>
              <a:t> </a:t>
            </a:r>
            <a:r>
              <a:rPr sz="3200" spc="-5" dirty="0"/>
              <a:t>шифре  Шифрат: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972055" y="2286000"/>
            <a:ext cx="105410" cy="1600200"/>
          </a:xfrm>
          <a:custGeom>
            <a:avLst/>
            <a:gdLst/>
            <a:ahLst/>
            <a:cxnLst/>
            <a:rect l="l" t="t" r="r" b="b"/>
            <a:pathLst>
              <a:path w="105410" h="1600200">
                <a:moveTo>
                  <a:pt x="0" y="1600199"/>
                </a:moveTo>
                <a:lnTo>
                  <a:pt x="105156" y="1600199"/>
                </a:lnTo>
                <a:lnTo>
                  <a:pt x="105156" y="0"/>
                </a:lnTo>
                <a:lnTo>
                  <a:pt x="0" y="0"/>
                </a:lnTo>
                <a:lnTo>
                  <a:pt x="0" y="1600199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7211" y="2286000"/>
            <a:ext cx="154305" cy="1600200"/>
          </a:xfrm>
          <a:custGeom>
            <a:avLst/>
            <a:gdLst/>
            <a:ahLst/>
            <a:cxnLst/>
            <a:rect l="l" t="t" r="r" b="b"/>
            <a:pathLst>
              <a:path w="154305" h="1600200">
                <a:moveTo>
                  <a:pt x="0" y="0"/>
                </a:moveTo>
                <a:lnTo>
                  <a:pt x="0" y="1600199"/>
                </a:lnTo>
                <a:lnTo>
                  <a:pt x="153924" y="1600199"/>
                </a:lnTo>
                <a:lnTo>
                  <a:pt x="153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3372" y="2286000"/>
            <a:ext cx="139065" cy="1600200"/>
          </a:xfrm>
          <a:custGeom>
            <a:avLst/>
            <a:gdLst/>
            <a:ahLst/>
            <a:cxnLst/>
            <a:rect l="l" t="t" r="r" b="b"/>
            <a:pathLst>
              <a:path w="139064" h="1600200">
                <a:moveTo>
                  <a:pt x="0" y="1600199"/>
                </a:moveTo>
                <a:lnTo>
                  <a:pt x="138684" y="1600199"/>
                </a:lnTo>
                <a:lnTo>
                  <a:pt x="138684" y="0"/>
                </a:lnTo>
                <a:lnTo>
                  <a:pt x="0" y="0"/>
                </a:lnTo>
                <a:lnTo>
                  <a:pt x="0" y="1600199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9260" y="2286000"/>
            <a:ext cx="134620" cy="1600200"/>
          </a:xfrm>
          <a:custGeom>
            <a:avLst/>
            <a:gdLst/>
            <a:ahLst/>
            <a:cxnLst/>
            <a:rect l="l" t="t" r="r" b="b"/>
            <a:pathLst>
              <a:path w="134619" h="1600200">
                <a:moveTo>
                  <a:pt x="0" y="1600199"/>
                </a:moveTo>
                <a:lnTo>
                  <a:pt x="134112" y="1600199"/>
                </a:lnTo>
                <a:lnTo>
                  <a:pt x="134112" y="0"/>
                </a:lnTo>
                <a:lnTo>
                  <a:pt x="0" y="0"/>
                </a:lnTo>
                <a:lnTo>
                  <a:pt x="0" y="1600199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2936" y="2286000"/>
            <a:ext cx="152400" cy="1600200"/>
          </a:xfrm>
          <a:custGeom>
            <a:avLst/>
            <a:gdLst/>
            <a:ahLst/>
            <a:cxnLst/>
            <a:rect l="l" t="t" r="r" b="b"/>
            <a:pathLst>
              <a:path w="152400" h="1600200">
                <a:moveTo>
                  <a:pt x="0" y="1600199"/>
                </a:moveTo>
                <a:lnTo>
                  <a:pt x="152400" y="1600199"/>
                </a:lnTo>
                <a:lnTo>
                  <a:pt x="152400" y="0"/>
                </a:lnTo>
                <a:lnTo>
                  <a:pt x="0" y="0"/>
                </a:lnTo>
                <a:lnTo>
                  <a:pt x="0" y="1600199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5336" y="2286000"/>
            <a:ext cx="154305" cy="1600200"/>
          </a:xfrm>
          <a:custGeom>
            <a:avLst/>
            <a:gdLst/>
            <a:ahLst/>
            <a:cxnLst/>
            <a:rect l="l" t="t" r="r" b="b"/>
            <a:pathLst>
              <a:path w="154305" h="1600200">
                <a:moveTo>
                  <a:pt x="0" y="0"/>
                </a:moveTo>
                <a:lnTo>
                  <a:pt x="0" y="1600199"/>
                </a:lnTo>
                <a:lnTo>
                  <a:pt x="153924" y="1600199"/>
                </a:lnTo>
                <a:lnTo>
                  <a:pt x="153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90903" y="2291586"/>
            <a:ext cx="6713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9965"/>
                </a:solidFill>
                <a:latin typeface="Courier New"/>
                <a:cs typeface="Courier New"/>
              </a:rPr>
              <a:t>LIVITCSWPIYVEWHEVSRIQMXLEYVEOIEWHRXEXIPFEM</a:t>
            </a:r>
            <a:r>
              <a:rPr sz="1800" b="1" spc="-819" dirty="0">
                <a:solidFill>
                  <a:srgbClr val="FF9965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FF9965"/>
                </a:solidFill>
                <a:latin typeface="Courier New"/>
                <a:cs typeface="Courier New"/>
              </a:rPr>
              <a:t>VEWHKV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2055" y="3886199"/>
            <a:ext cx="105410" cy="381000"/>
          </a:xfrm>
          <a:custGeom>
            <a:avLst/>
            <a:gdLst/>
            <a:ahLst/>
            <a:cxnLst/>
            <a:rect l="l" t="t" r="r" b="b"/>
            <a:pathLst>
              <a:path w="105410" h="381000">
                <a:moveTo>
                  <a:pt x="0" y="381000"/>
                </a:moveTo>
                <a:lnTo>
                  <a:pt x="105156" y="381000"/>
                </a:lnTo>
                <a:lnTo>
                  <a:pt x="10515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77211" y="3886199"/>
            <a:ext cx="154305" cy="381000"/>
          </a:xfrm>
          <a:custGeom>
            <a:avLst/>
            <a:gdLst/>
            <a:ahLst/>
            <a:cxnLst/>
            <a:rect l="l" t="t" r="r" b="b"/>
            <a:pathLst>
              <a:path w="154305" h="381000">
                <a:moveTo>
                  <a:pt x="153924" y="0"/>
                </a:moveTo>
                <a:lnTo>
                  <a:pt x="0" y="0"/>
                </a:lnTo>
                <a:lnTo>
                  <a:pt x="0" y="381000"/>
                </a:lnTo>
                <a:lnTo>
                  <a:pt x="153924" y="381000"/>
                </a:lnTo>
                <a:lnTo>
                  <a:pt x="153924" y="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3372" y="3886199"/>
            <a:ext cx="139065" cy="381000"/>
          </a:xfrm>
          <a:custGeom>
            <a:avLst/>
            <a:gdLst/>
            <a:ahLst/>
            <a:cxnLst/>
            <a:rect l="l" t="t" r="r" b="b"/>
            <a:pathLst>
              <a:path w="139064" h="381000">
                <a:moveTo>
                  <a:pt x="0" y="381000"/>
                </a:moveTo>
                <a:lnTo>
                  <a:pt x="138684" y="381000"/>
                </a:lnTo>
                <a:lnTo>
                  <a:pt x="138684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99260" y="3886199"/>
            <a:ext cx="134620" cy="381000"/>
          </a:xfrm>
          <a:custGeom>
            <a:avLst/>
            <a:gdLst/>
            <a:ahLst/>
            <a:cxnLst/>
            <a:rect l="l" t="t" r="r" b="b"/>
            <a:pathLst>
              <a:path w="134619" h="381000">
                <a:moveTo>
                  <a:pt x="0" y="381000"/>
                </a:moveTo>
                <a:lnTo>
                  <a:pt x="134112" y="381000"/>
                </a:lnTo>
                <a:lnTo>
                  <a:pt x="134112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2936" y="3886199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381000"/>
                </a:moveTo>
                <a:lnTo>
                  <a:pt x="152400" y="381000"/>
                </a:lnTo>
                <a:lnTo>
                  <a:pt x="152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5336" y="3886199"/>
            <a:ext cx="154305" cy="381000"/>
          </a:xfrm>
          <a:custGeom>
            <a:avLst/>
            <a:gdLst/>
            <a:ahLst/>
            <a:cxnLst/>
            <a:rect l="l" t="t" r="r" b="b"/>
            <a:pathLst>
              <a:path w="154305" h="381000">
                <a:moveTo>
                  <a:pt x="153924" y="0"/>
                </a:moveTo>
                <a:lnTo>
                  <a:pt x="0" y="0"/>
                </a:lnTo>
                <a:lnTo>
                  <a:pt x="0" y="381000"/>
                </a:lnTo>
                <a:lnTo>
                  <a:pt x="153924" y="381000"/>
                </a:lnTo>
                <a:lnTo>
                  <a:pt x="153924" y="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45539" y="3303522"/>
            <a:ext cx="7910830" cy="2991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0" indent="-342900">
              <a:lnSpc>
                <a:spcPct val="100000"/>
              </a:lnSpc>
              <a:spcBef>
                <a:spcPts val="100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1497965" algn="l"/>
                <a:tab pos="1498600" algn="l"/>
              </a:tabLst>
            </a:pP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Корак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1: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Погодити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дужину кључа</a:t>
            </a:r>
            <a:r>
              <a:rPr sz="1800" spc="7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1498600" indent="-342900">
              <a:lnSpc>
                <a:spcPct val="100000"/>
              </a:lnSpc>
              <a:spcBef>
                <a:spcPts val="1440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1497965" algn="l"/>
                <a:tab pos="1498600" algn="l"/>
              </a:tabLst>
            </a:pP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Корак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2: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груписати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позиције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{1, m+1, 2m+1,</a:t>
            </a:r>
            <a:r>
              <a:rPr sz="1800" spc="7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3m+1,…}</a:t>
            </a:r>
            <a:endParaRPr sz="1800">
              <a:latin typeface="Arial"/>
              <a:cs typeface="Arial"/>
            </a:endParaRPr>
          </a:p>
          <a:p>
            <a:pPr marL="5117465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{2, m+2, 2m+2,</a:t>
            </a:r>
            <a:r>
              <a:rPr sz="18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3m+2,…}</a:t>
            </a:r>
            <a:endParaRPr sz="1800">
              <a:latin typeface="Arial"/>
              <a:cs typeface="Arial"/>
            </a:endParaRPr>
          </a:p>
          <a:p>
            <a:pPr marR="1716405" algn="r">
              <a:lnSpc>
                <a:spcPct val="100000"/>
              </a:lnSpc>
              <a:spcBef>
                <a:spcPts val="190"/>
              </a:spcBef>
            </a:pPr>
            <a:r>
              <a:rPr sz="1800" spc="-590" dirty="0">
                <a:solidFill>
                  <a:srgbClr val="CC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5117465">
              <a:lnSpc>
                <a:spcPct val="100000"/>
              </a:lnSpc>
              <a:spcBef>
                <a:spcPts val="290"/>
              </a:spcBef>
            </a:pP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{m-1, 2m+m-1,</a:t>
            </a:r>
            <a:r>
              <a:rPr sz="18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3m+m-1,…}</a:t>
            </a:r>
            <a:endParaRPr sz="1800">
              <a:latin typeface="Arial"/>
              <a:cs typeface="Arial"/>
            </a:endParaRPr>
          </a:p>
          <a:p>
            <a:pPr marL="1002665">
              <a:lnSpc>
                <a:spcPct val="100000"/>
              </a:lnSpc>
              <a:spcBef>
                <a:spcPts val="1440"/>
              </a:spcBef>
            </a:pP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Корак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3: Статистичка анализа сваке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групе</a:t>
            </a:r>
            <a:r>
              <a:rPr sz="1800" spc="6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појединачно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Како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погодити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дужину</a:t>
            </a:r>
            <a:r>
              <a:rPr sz="1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кључа?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55" dirty="0">
                <a:solidFill>
                  <a:srgbClr val="323299"/>
                </a:solidFill>
                <a:latin typeface="Arial"/>
                <a:cs typeface="Arial"/>
              </a:rPr>
              <a:t>Индекс</a:t>
            </a:r>
            <a:r>
              <a:rPr sz="1800" spc="-1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323299"/>
                </a:solidFill>
                <a:latin typeface="Arial"/>
                <a:cs typeface="Arial"/>
              </a:rPr>
              <a:t>коинциденције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55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5347" y="987043"/>
            <a:ext cx="65709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Криптоанализа Вижнерове</a:t>
            </a:r>
            <a:r>
              <a:rPr sz="3200" spc="-125" dirty="0"/>
              <a:t> </a:t>
            </a:r>
            <a:r>
              <a:rPr sz="3200" spc="-5" dirty="0"/>
              <a:t>шифре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143000" y="3124200"/>
            <a:ext cx="152400" cy="762000"/>
          </a:xfrm>
          <a:custGeom>
            <a:avLst/>
            <a:gdLst/>
            <a:ahLst/>
            <a:cxnLst/>
            <a:rect l="l" t="t" r="r" b="b"/>
            <a:pathLst>
              <a:path w="152400" h="762000">
                <a:moveTo>
                  <a:pt x="0" y="0"/>
                </a:moveTo>
                <a:lnTo>
                  <a:pt x="0" y="761999"/>
                </a:lnTo>
                <a:lnTo>
                  <a:pt x="152400" y="761999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427" y="3119628"/>
            <a:ext cx="163195" cy="767080"/>
          </a:xfrm>
          <a:custGeom>
            <a:avLst/>
            <a:gdLst/>
            <a:ahLst/>
            <a:cxnLst/>
            <a:rect l="l" t="t" r="r" b="b"/>
            <a:pathLst>
              <a:path w="163194" h="767079">
                <a:moveTo>
                  <a:pt x="163068" y="766571"/>
                </a:moveTo>
                <a:lnTo>
                  <a:pt x="163068" y="0"/>
                </a:lnTo>
                <a:lnTo>
                  <a:pt x="0" y="0"/>
                </a:lnTo>
                <a:lnTo>
                  <a:pt x="0" y="766571"/>
                </a:lnTo>
                <a:lnTo>
                  <a:pt x="4572" y="766571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152400" y="10668"/>
                </a:lnTo>
                <a:lnTo>
                  <a:pt x="152400" y="4572"/>
                </a:lnTo>
                <a:lnTo>
                  <a:pt x="156972" y="10668"/>
                </a:lnTo>
                <a:lnTo>
                  <a:pt x="156972" y="766571"/>
                </a:lnTo>
                <a:lnTo>
                  <a:pt x="163068" y="766571"/>
                </a:lnTo>
                <a:close/>
              </a:path>
              <a:path w="163194" h="767079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163194" h="767079">
                <a:moveTo>
                  <a:pt x="10668" y="766571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766571"/>
                </a:lnTo>
                <a:lnTo>
                  <a:pt x="10668" y="766571"/>
                </a:lnTo>
                <a:close/>
              </a:path>
              <a:path w="163194" h="767079">
                <a:moveTo>
                  <a:pt x="156972" y="10668"/>
                </a:moveTo>
                <a:lnTo>
                  <a:pt x="152400" y="4572"/>
                </a:lnTo>
                <a:lnTo>
                  <a:pt x="152400" y="10668"/>
                </a:lnTo>
                <a:lnTo>
                  <a:pt x="156972" y="10668"/>
                </a:lnTo>
                <a:close/>
              </a:path>
              <a:path w="163194" h="767079">
                <a:moveTo>
                  <a:pt x="156972" y="766571"/>
                </a:moveTo>
                <a:lnTo>
                  <a:pt x="156972" y="10668"/>
                </a:lnTo>
                <a:lnTo>
                  <a:pt x="152400" y="10668"/>
                </a:lnTo>
                <a:lnTo>
                  <a:pt x="152400" y="766571"/>
                </a:lnTo>
                <a:lnTo>
                  <a:pt x="156972" y="766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939" y="1706371"/>
            <a:ext cx="7094855" cy="112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Шифрат:</a:t>
            </a:r>
            <a:endParaRPr sz="3200">
              <a:latin typeface="Arial"/>
              <a:cs typeface="Arial"/>
            </a:endParaRPr>
          </a:p>
          <a:p>
            <a:pPr marL="393065">
              <a:lnSpc>
                <a:spcPct val="100000"/>
              </a:lnSpc>
              <a:spcBef>
                <a:spcPts val="2685"/>
              </a:spcBef>
            </a:pPr>
            <a:r>
              <a:rPr sz="1800" b="1" spc="10" dirty="0">
                <a:solidFill>
                  <a:srgbClr val="FF9965"/>
                </a:solidFill>
                <a:latin typeface="Courier New"/>
                <a:cs typeface="Courier New"/>
              </a:rPr>
              <a:t>LIVITCSWPIYVEWHEVSRIQMXLEYVEOIEWHRXEXIPFEM</a:t>
            </a:r>
            <a:r>
              <a:rPr sz="1800" b="1" spc="-830" dirty="0">
                <a:solidFill>
                  <a:srgbClr val="FF9965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FF9965"/>
                </a:solidFill>
                <a:latin typeface="Courier New"/>
                <a:cs typeface="Courier New"/>
              </a:rPr>
              <a:t>VEWHKV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39" y="3129786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LI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V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I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T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39" y="3373626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SW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P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I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Y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V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539" y="3602226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EW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H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E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V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S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0" y="3886199"/>
            <a:ext cx="152400" cy="1371600"/>
          </a:xfrm>
          <a:custGeom>
            <a:avLst/>
            <a:gdLst/>
            <a:ahLst/>
            <a:cxnLst/>
            <a:rect l="l" t="t" r="r" b="b"/>
            <a:pathLst>
              <a:path w="152400" h="1371600">
                <a:moveTo>
                  <a:pt x="152400" y="0"/>
                </a:moveTo>
                <a:lnTo>
                  <a:pt x="0" y="0"/>
                </a:lnTo>
                <a:lnTo>
                  <a:pt x="0" y="1371600"/>
                </a:lnTo>
                <a:lnTo>
                  <a:pt x="152400" y="1371600"/>
                </a:lnTo>
                <a:lnTo>
                  <a:pt x="152400" y="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8427" y="3886199"/>
            <a:ext cx="163195" cy="1377950"/>
          </a:xfrm>
          <a:custGeom>
            <a:avLst/>
            <a:gdLst/>
            <a:ahLst/>
            <a:cxnLst/>
            <a:rect l="l" t="t" r="r" b="b"/>
            <a:pathLst>
              <a:path w="163194" h="1377950">
                <a:moveTo>
                  <a:pt x="10668" y="1367028"/>
                </a:moveTo>
                <a:lnTo>
                  <a:pt x="10668" y="0"/>
                </a:lnTo>
                <a:lnTo>
                  <a:pt x="0" y="0"/>
                </a:lnTo>
                <a:lnTo>
                  <a:pt x="0" y="1377696"/>
                </a:lnTo>
                <a:lnTo>
                  <a:pt x="4572" y="1377696"/>
                </a:lnTo>
                <a:lnTo>
                  <a:pt x="4572" y="1367028"/>
                </a:lnTo>
                <a:lnTo>
                  <a:pt x="10668" y="1367028"/>
                </a:lnTo>
                <a:close/>
              </a:path>
              <a:path w="163194" h="1377950">
                <a:moveTo>
                  <a:pt x="156972" y="1367028"/>
                </a:moveTo>
                <a:lnTo>
                  <a:pt x="4572" y="1367028"/>
                </a:lnTo>
                <a:lnTo>
                  <a:pt x="10668" y="1371600"/>
                </a:lnTo>
                <a:lnTo>
                  <a:pt x="10668" y="1377696"/>
                </a:lnTo>
                <a:lnTo>
                  <a:pt x="152400" y="1377696"/>
                </a:lnTo>
                <a:lnTo>
                  <a:pt x="152400" y="1371600"/>
                </a:lnTo>
                <a:lnTo>
                  <a:pt x="156972" y="1367028"/>
                </a:lnTo>
                <a:close/>
              </a:path>
              <a:path w="163194" h="1377950">
                <a:moveTo>
                  <a:pt x="10668" y="1377696"/>
                </a:moveTo>
                <a:lnTo>
                  <a:pt x="10668" y="1371600"/>
                </a:lnTo>
                <a:lnTo>
                  <a:pt x="4572" y="1367028"/>
                </a:lnTo>
                <a:lnTo>
                  <a:pt x="4572" y="1377696"/>
                </a:lnTo>
                <a:lnTo>
                  <a:pt x="10668" y="1377696"/>
                </a:lnTo>
                <a:close/>
              </a:path>
              <a:path w="163194" h="1377950">
                <a:moveTo>
                  <a:pt x="163068" y="1377696"/>
                </a:moveTo>
                <a:lnTo>
                  <a:pt x="163068" y="0"/>
                </a:lnTo>
                <a:lnTo>
                  <a:pt x="152400" y="0"/>
                </a:lnTo>
                <a:lnTo>
                  <a:pt x="152400" y="1367028"/>
                </a:lnTo>
                <a:lnTo>
                  <a:pt x="156972" y="1367028"/>
                </a:lnTo>
                <a:lnTo>
                  <a:pt x="156972" y="1377696"/>
                </a:lnTo>
                <a:lnTo>
                  <a:pt x="163068" y="1377696"/>
                </a:lnTo>
                <a:close/>
              </a:path>
              <a:path w="163194" h="1377950">
                <a:moveTo>
                  <a:pt x="156972" y="1377696"/>
                </a:moveTo>
                <a:lnTo>
                  <a:pt x="156972" y="1367028"/>
                </a:lnTo>
                <a:lnTo>
                  <a:pt x="152400" y="1371600"/>
                </a:lnTo>
                <a:lnTo>
                  <a:pt x="152400" y="1377696"/>
                </a:lnTo>
                <a:lnTo>
                  <a:pt x="156972" y="1377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88538" y="3074922"/>
            <a:ext cx="6767830" cy="220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Корак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1: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Погодити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дужину кључа</a:t>
            </a:r>
            <a:r>
              <a:rPr sz="1800" spc="7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Корак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2: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груписати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позиције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{1, m+1, 2m+1,</a:t>
            </a:r>
            <a:r>
              <a:rPr sz="1800" spc="7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3m+1,…}</a:t>
            </a:r>
            <a:endParaRPr sz="1800">
              <a:latin typeface="Arial"/>
              <a:cs typeface="Arial"/>
            </a:endParaRPr>
          </a:p>
          <a:p>
            <a:pPr marL="3974465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{2, m+2, 2m+2,</a:t>
            </a:r>
            <a:r>
              <a:rPr sz="18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3m+2,…}</a:t>
            </a:r>
            <a:endParaRPr sz="1800">
              <a:latin typeface="Arial"/>
              <a:cs typeface="Arial"/>
            </a:endParaRPr>
          </a:p>
          <a:p>
            <a:pPr marR="1716405" algn="r">
              <a:lnSpc>
                <a:spcPct val="100000"/>
              </a:lnSpc>
              <a:spcBef>
                <a:spcPts val="190"/>
              </a:spcBef>
            </a:pPr>
            <a:r>
              <a:rPr sz="1800" spc="-590" dirty="0">
                <a:solidFill>
                  <a:srgbClr val="CC000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3974465">
              <a:lnSpc>
                <a:spcPct val="100000"/>
              </a:lnSpc>
              <a:spcBef>
                <a:spcPts val="290"/>
              </a:spcBef>
            </a:pP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{m-1, 2m+m-1,</a:t>
            </a:r>
            <a:r>
              <a:rPr sz="18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3m+m-1,…}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Корак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3: Статистичка анализа сваке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групе</a:t>
            </a:r>
            <a:r>
              <a:rPr sz="1800" spc="6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појединачно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56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539" y="3891786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RI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Q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M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X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L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5539" y="4120386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EY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V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E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O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I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5539" y="4364226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EW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H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R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X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E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5539" y="4592826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XI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P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F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E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M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5539" y="4821426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VE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W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H</a:t>
            </a:r>
            <a:r>
              <a:rPr sz="1800" b="1" spc="-15" dirty="0">
                <a:solidFill>
                  <a:srgbClr val="FF9965"/>
                </a:solidFill>
                <a:latin typeface="Courier New"/>
                <a:cs typeface="Courier New"/>
              </a:rPr>
              <a:t>K</a:t>
            </a:r>
            <a:r>
              <a:rPr sz="1800" b="1" dirty="0">
                <a:solidFill>
                  <a:srgbClr val="FF9965"/>
                </a:solidFill>
                <a:latin typeface="Courier New"/>
                <a:cs typeface="Courier New"/>
              </a:rPr>
              <a:t>V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5539" y="5674866"/>
            <a:ext cx="4236085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23299"/>
              </a:buClr>
              <a:buSzPct val="75000"/>
              <a:buFont typeface="Segoe UI Symbol"/>
              <a:buChar char="❑"/>
              <a:tabLst>
                <a:tab pos="354965" algn="l"/>
                <a:tab pos="355600" algn="l"/>
              </a:tabLst>
            </a:pPr>
            <a:r>
              <a:rPr sz="1800" spc="120" dirty="0">
                <a:solidFill>
                  <a:srgbClr val="7F0000"/>
                </a:solidFill>
                <a:latin typeface="Arial"/>
                <a:cs typeface="Arial"/>
              </a:rPr>
              <a:t>Али </a:t>
            </a:r>
            <a:r>
              <a:rPr sz="1800" spc="45" dirty="0">
                <a:solidFill>
                  <a:srgbClr val="7F0000"/>
                </a:solidFill>
                <a:latin typeface="Arial"/>
                <a:cs typeface="Arial"/>
              </a:rPr>
              <a:t>како </a:t>
            </a:r>
            <a:r>
              <a:rPr sz="1800" spc="100" dirty="0">
                <a:solidFill>
                  <a:srgbClr val="7F0000"/>
                </a:solidFill>
                <a:latin typeface="Arial"/>
                <a:cs typeface="Arial"/>
              </a:rPr>
              <a:t>погодити </a:t>
            </a:r>
            <a:r>
              <a:rPr sz="1800" spc="40" dirty="0">
                <a:solidFill>
                  <a:srgbClr val="7F0000"/>
                </a:solidFill>
                <a:latin typeface="Arial"/>
                <a:cs typeface="Arial"/>
              </a:rPr>
              <a:t>дужину</a:t>
            </a:r>
            <a:r>
              <a:rPr sz="1800" spc="-19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кључа?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spc="55" dirty="0">
                <a:solidFill>
                  <a:srgbClr val="323299"/>
                </a:solidFill>
                <a:latin typeface="Arial"/>
                <a:cs typeface="Arial"/>
              </a:rPr>
              <a:t>Индекс</a:t>
            </a:r>
            <a:r>
              <a:rPr sz="1800" spc="-1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323299"/>
                </a:solidFill>
                <a:latin typeface="Arial"/>
                <a:cs typeface="Arial"/>
              </a:rPr>
              <a:t>коинциденције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494" y="1032763"/>
            <a:ext cx="4812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Индекс</a:t>
            </a:r>
            <a:r>
              <a:rPr spc="-40" dirty="0"/>
              <a:t> </a:t>
            </a:r>
            <a:r>
              <a:rPr spc="-5" dirty="0"/>
              <a:t>коинциденције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1776475"/>
            <a:ext cx="8385809" cy="4145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0040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Како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би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одредили вероватноћу да из шипла  карата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(52)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извучете 2</a:t>
            </a:r>
            <a:r>
              <a:rPr sz="28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пика?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шпилу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има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13</a:t>
            </a:r>
            <a:r>
              <a:rPr sz="2400" spc="-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пикова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Вероватноћа 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први пут извуче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пик</a:t>
            </a:r>
            <a:r>
              <a:rPr sz="28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13/52=1/4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Након тога остане 12 пикова (51</a:t>
            </a:r>
            <a:r>
              <a:rPr sz="24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карта)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Вероватноћа 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други пут извуче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пик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r>
              <a:rPr sz="2800" spc="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12/51</a:t>
            </a:r>
            <a:endParaRPr sz="2800">
              <a:latin typeface="Arial"/>
              <a:cs typeface="Arial"/>
            </a:endParaRPr>
          </a:p>
          <a:p>
            <a:pPr marL="355600" marR="40830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Вероватноћа 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десе оба случаја (један за  другим)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1/4 *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12/51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=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0.059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57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5951" y="1180591"/>
            <a:ext cx="5768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Индекс </a:t>
            </a:r>
            <a:r>
              <a:rPr sz="3200" spc="-5" dirty="0"/>
              <a:t>коинциденције</a:t>
            </a:r>
            <a:r>
              <a:rPr sz="3200" spc="-135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8551" y="6129527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197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0991" y="6129527"/>
            <a:ext cx="904240" cy="0"/>
          </a:xfrm>
          <a:custGeom>
            <a:avLst/>
            <a:gdLst/>
            <a:ahLst/>
            <a:cxnLst/>
            <a:rect l="l" t="t" r="r" b="b"/>
            <a:pathLst>
              <a:path w="904240">
                <a:moveTo>
                  <a:pt x="0" y="0"/>
                </a:moveTo>
                <a:lnTo>
                  <a:pt x="903731" y="0"/>
                </a:lnTo>
              </a:path>
            </a:pathLst>
          </a:custGeom>
          <a:ln w="197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39" y="1925827"/>
            <a:ext cx="7944484" cy="472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Вероватноћа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да из шифрата насумично  одаберемо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два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иста</a:t>
            </a:r>
            <a:r>
              <a:rPr sz="3200" spc="-7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слова?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Нека </a:t>
            </a: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3200" i="1" spc="1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r>
              <a:rPr sz="3150" i="1" spc="15" baseline="-21164" dirty="0">
                <a:solidFill>
                  <a:srgbClr val="7F0000"/>
                </a:solidFill>
                <a:latin typeface="Times New Roman"/>
                <a:cs typeface="Times New Roman"/>
              </a:rPr>
              <a:t>0 </a:t>
            </a: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број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слова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A </a:t>
            </a:r>
            <a:r>
              <a:rPr sz="3200" spc="5" dirty="0">
                <a:solidFill>
                  <a:srgbClr val="7F0000"/>
                </a:solidFill>
                <a:latin typeface="Arial"/>
                <a:cs typeface="Arial"/>
              </a:rPr>
              <a:t>у</a:t>
            </a:r>
            <a:r>
              <a:rPr sz="3200" spc="-2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шифрату,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3200" i="1" spc="1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r>
              <a:rPr sz="3150" i="1" spc="15" baseline="-21164" dirty="0">
                <a:solidFill>
                  <a:srgbClr val="7F0000"/>
                </a:solidFill>
                <a:latin typeface="Times New Roman"/>
                <a:cs typeface="Times New Roman"/>
              </a:rPr>
              <a:t>1 </a:t>
            </a: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број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слова B,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…, </a:t>
            </a:r>
            <a:r>
              <a:rPr sz="3200" i="1" spc="1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r>
              <a:rPr sz="3150" i="1" spc="15" baseline="-21164" dirty="0">
                <a:solidFill>
                  <a:srgbClr val="7F0000"/>
                </a:solidFill>
                <a:latin typeface="Times New Roman"/>
                <a:cs typeface="Times New Roman"/>
              </a:rPr>
              <a:t>25 </a:t>
            </a: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број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слова</a:t>
            </a:r>
            <a:r>
              <a:rPr sz="3200" spc="-4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Z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Нека </a:t>
            </a: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3200" i="1" dirty="0">
                <a:solidFill>
                  <a:srgbClr val="7F0000"/>
                </a:solidFill>
                <a:latin typeface="Times New Roman"/>
                <a:cs typeface="Times New Roman"/>
              </a:rPr>
              <a:t>n = </a:t>
            </a:r>
            <a:r>
              <a:rPr sz="3200" i="1" spc="1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r>
              <a:rPr sz="3150" i="1" spc="15" baseline="-21164" dirty="0">
                <a:solidFill>
                  <a:srgbClr val="7F0000"/>
                </a:solidFill>
                <a:latin typeface="Times New Roman"/>
                <a:cs typeface="Times New Roman"/>
              </a:rPr>
              <a:t>0 </a:t>
            </a:r>
            <a:r>
              <a:rPr sz="3200" i="1" dirty="0">
                <a:solidFill>
                  <a:srgbClr val="7F0000"/>
                </a:solidFill>
                <a:latin typeface="Times New Roman"/>
                <a:cs typeface="Times New Roman"/>
              </a:rPr>
              <a:t>+ </a:t>
            </a:r>
            <a:r>
              <a:rPr sz="3200" i="1" spc="1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r>
              <a:rPr sz="3150" i="1" spc="15" baseline="-21164" dirty="0">
                <a:solidFill>
                  <a:srgbClr val="7F0000"/>
                </a:solidFill>
                <a:latin typeface="Times New Roman"/>
                <a:cs typeface="Times New Roman"/>
              </a:rPr>
              <a:t>1 </a:t>
            </a:r>
            <a:r>
              <a:rPr sz="3200" i="1" dirty="0">
                <a:solidFill>
                  <a:srgbClr val="7F0000"/>
                </a:solidFill>
                <a:latin typeface="Times New Roman"/>
                <a:cs typeface="Times New Roman"/>
              </a:rPr>
              <a:t>+ … +</a:t>
            </a:r>
            <a:r>
              <a:rPr sz="3200" i="1" spc="45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200" i="1" spc="10" dirty="0">
                <a:solidFill>
                  <a:srgbClr val="7F0000"/>
                </a:solidFill>
                <a:latin typeface="Times New Roman"/>
                <a:cs typeface="Times New Roman"/>
              </a:rPr>
              <a:t>n</a:t>
            </a:r>
            <a:r>
              <a:rPr sz="3150" i="1" spc="15" baseline="-21164" dirty="0">
                <a:solidFill>
                  <a:srgbClr val="7F0000"/>
                </a:solidFill>
                <a:latin typeface="Times New Roman"/>
                <a:cs typeface="Times New Roman"/>
              </a:rPr>
              <a:t>25</a:t>
            </a:r>
            <a:endParaRPr sz="3150" baseline="-21164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15"/>
              </a:spcBef>
            </a:pP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укупан </a:t>
            </a: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број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слова </a:t>
            </a:r>
            <a:r>
              <a:rPr sz="3200" spc="5" dirty="0">
                <a:solidFill>
                  <a:srgbClr val="7F0000"/>
                </a:solidFill>
                <a:latin typeface="Arial"/>
                <a:cs typeface="Arial"/>
              </a:rPr>
              <a:t>у</a:t>
            </a:r>
            <a:r>
              <a:rPr sz="3200" spc="-7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шифрату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504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Решење </a:t>
            </a: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два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слова</a:t>
            </a:r>
            <a:r>
              <a:rPr sz="3200" spc="-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А:</a:t>
            </a:r>
            <a:endParaRPr sz="3200">
              <a:latin typeface="Arial"/>
              <a:cs typeface="Arial"/>
            </a:endParaRPr>
          </a:p>
          <a:p>
            <a:pPr marL="2763520" algn="ctr">
              <a:lnSpc>
                <a:spcPts val="3504"/>
              </a:lnSpc>
              <a:tabLst>
                <a:tab pos="3235960" algn="l"/>
              </a:tabLst>
            </a:pPr>
            <a:r>
              <a:rPr sz="3200" i="1" spc="-30" dirty="0">
                <a:latin typeface="Times New Roman"/>
                <a:cs typeface="Times New Roman"/>
              </a:rPr>
              <a:t>n</a:t>
            </a:r>
            <a:r>
              <a:rPr sz="2775" spc="-44" baseline="-25525" dirty="0">
                <a:latin typeface="Times New Roman"/>
                <a:cs typeface="Times New Roman"/>
              </a:rPr>
              <a:t>0	</a:t>
            </a:r>
            <a:r>
              <a:rPr sz="3200" i="1" spc="-35" dirty="0">
                <a:latin typeface="Times New Roman"/>
                <a:cs typeface="Times New Roman"/>
              </a:rPr>
              <a:t>n</a:t>
            </a:r>
            <a:r>
              <a:rPr sz="2775" spc="-52" baseline="-25525" dirty="0">
                <a:latin typeface="Times New Roman"/>
                <a:cs typeface="Times New Roman"/>
              </a:rPr>
              <a:t>0 </a:t>
            </a:r>
            <a:r>
              <a:rPr sz="2775" spc="82" baseline="-25525" dirty="0">
                <a:latin typeface="Times New Roman"/>
                <a:cs typeface="Times New Roman"/>
              </a:rPr>
              <a:t> </a:t>
            </a:r>
            <a:r>
              <a:rPr sz="3200" spc="135" dirty="0">
                <a:latin typeface="Symbol"/>
                <a:cs typeface="Symbol"/>
              </a:rPr>
              <a:t></a:t>
            </a:r>
            <a:r>
              <a:rPr sz="3200" spc="135" dirty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  <a:p>
            <a:pPr marL="2764790" algn="ctr">
              <a:lnSpc>
                <a:spcPct val="100000"/>
              </a:lnSpc>
              <a:spcBef>
                <a:spcPts val="795"/>
              </a:spcBef>
              <a:tabLst>
                <a:tab pos="3235960" algn="l"/>
              </a:tabLst>
            </a:pPr>
            <a:r>
              <a:rPr sz="3200" i="1" spc="15" dirty="0">
                <a:latin typeface="Times New Roman"/>
                <a:cs typeface="Times New Roman"/>
              </a:rPr>
              <a:t>n	n</a:t>
            </a:r>
            <a:r>
              <a:rPr sz="3200" i="1" spc="-190" dirty="0">
                <a:latin typeface="Times New Roman"/>
                <a:cs typeface="Times New Roman"/>
              </a:rPr>
              <a:t> </a:t>
            </a:r>
            <a:r>
              <a:rPr sz="3200" spc="140" dirty="0">
                <a:latin typeface="Symbol"/>
                <a:cs typeface="Symbol"/>
              </a:rPr>
              <a:t></a:t>
            </a:r>
            <a:r>
              <a:rPr sz="3200" spc="140" dirty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58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39" y="1008379"/>
            <a:ext cx="8112759" cy="140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653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Индекс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коинциденције</a:t>
            </a:r>
            <a:r>
              <a:rPr sz="3200" spc="2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7F7F7F"/>
                </a:solidFill>
                <a:latin typeface="Arial"/>
                <a:cs typeface="Arial"/>
              </a:rPr>
              <a:t>наставак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Вероватноћа да то буду било која два иста</a:t>
            </a:r>
            <a:r>
              <a:rPr sz="2600" spc="-114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слова: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4509" y="2892555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388" y="0"/>
                </a:lnTo>
              </a:path>
            </a:pathLst>
          </a:custGeom>
          <a:ln w="18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1907" y="2892555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8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6527" y="289255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7" y="0"/>
                </a:lnTo>
              </a:path>
            </a:pathLst>
          </a:custGeom>
          <a:ln w="18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5814" y="2892555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4" y="0"/>
                </a:lnTo>
              </a:path>
            </a:pathLst>
          </a:custGeom>
          <a:ln w="18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9760" y="2892555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2" y="0"/>
                </a:lnTo>
              </a:path>
            </a:pathLst>
          </a:custGeom>
          <a:ln w="18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6872" y="2892555"/>
            <a:ext cx="948055" cy="0"/>
          </a:xfrm>
          <a:custGeom>
            <a:avLst/>
            <a:gdLst/>
            <a:ahLst/>
            <a:cxnLst/>
            <a:rect l="l" t="t" r="r" b="b"/>
            <a:pathLst>
              <a:path w="948054">
                <a:moveTo>
                  <a:pt x="0" y="0"/>
                </a:moveTo>
                <a:lnTo>
                  <a:pt x="947929" y="0"/>
                </a:lnTo>
              </a:path>
            </a:pathLst>
          </a:custGeom>
          <a:ln w="18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90093" y="2441731"/>
            <a:ext cx="429259" cy="485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0" i="1" spc="-97" baseline="13888" dirty="0">
                <a:latin typeface="Times New Roman"/>
                <a:cs typeface="Times New Roman"/>
              </a:rPr>
              <a:t>n</a:t>
            </a:r>
            <a:r>
              <a:rPr sz="1750" spc="-15" dirty="0">
                <a:latin typeface="Times New Roman"/>
                <a:cs typeface="Times New Roman"/>
              </a:rPr>
              <a:t>2</a:t>
            </a:r>
            <a:r>
              <a:rPr sz="1750" dirty="0">
                <a:latin typeface="Times New Roman"/>
                <a:cs typeface="Times New Roman"/>
              </a:rPr>
              <a:t>5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3177" y="2594131"/>
            <a:ext cx="891540" cy="485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i="1" spc="5" dirty="0">
                <a:latin typeface="Times New Roman"/>
                <a:cs typeface="Times New Roman"/>
              </a:rPr>
              <a:t>I </a:t>
            </a:r>
            <a:r>
              <a:rPr sz="3000" spc="10" dirty="0">
                <a:latin typeface="Symbol"/>
                <a:cs typeface="Symbol"/>
              </a:rPr>
              <a:t></a:t>
            </a:r>
            <a:r>
              <a:rPr sz="3000" spc="254" dirty="0">
                <a:latin typeface="Times New Roman"/>
                <a:cs typeface="Times New Roman"/>
              </a:rPr>
              <a:t> </a:t>
            </a:r>
            <a:r>
              <a:rPr sz="4500" i="1" spc="-67" baseline="36111" dirty="0">
                <a:latin typeface="Times New Roman"/>
                <a:cs typeface="Times New Roman"/>
              </a:rPr>
              <a:t>n</a:t>
            </a:r>
            <a:r>
              <a:rPr sz="2625" spc="-67" baseline="38095" dirty="0">
                <a:latin typeface="Times New Roman"/>
                <a:cs typeface="Times New Roman"/>
              </a:rPr>
              <a:t>0</a:t>
            </a:r>
            <a:endParaRPr sz="2625" baseline="3809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5112" y="2347243"/>
            <a:ext cx="4902200" cy="485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626235" algn="l"/>
                <a:tab pos="4459605" algn="l"/>
              </a:tabLst>
            </a:pPr>
            <a:r>
              <a:rPr sz="3000" i="1" spc="-90" dirty="0">
                <a:latin typeface="Times New Roman"/>
                <a:cs typeface="Times New Roman"/>
              </a:rPr>
              <a:t>n</a:t>
            </a:r>
            <a:r>
              <a:rPr sz="2625" baseline="-23809" dirty="0">
                <a:latin typeface="Times New Roman"/>
                <a:cs typeface="Times New Roman"/>
              </a:rPr>
              <a:t>0  </a:t>
            </a:r>
            <a:r>
              <a:rPr sz="3000" spc="220" dirty="0">
                <a:latin typeface="Symbol"/>
                <a:cs typeface="Symbol"/>
              </a:rPr>
              <a:t></a:t>
            </a:r>
            <a:r>
              <a:rPr sz="3000" spc="10" dirty="0">
                <a:latin typeface="Times New Roman"/>
                <a:cs typeface="Times New Roman"/>
              </a:rPr>
              <a:t>1</a:t>
            </a:r>
            <a:r>
              <a:rPr sz="3000" spc="-235" dirty="0">
                <a:latin typeface="Times New Roman"/>
                <a:cs typeface="Times New Roman"/>
              </a:rPr>
              <a:t> </a:t>
            </a:r>
            <a:r>
              <a:rPr sz="4500" spc="15" baseline="-36111" dirty="0">
                <a:latin typeface="Symbol"/>
                <a:cs typeface="Symbol"/>
              </a:rPr>
              <a:t></a:t>
            </a:r>
            <a:r>
              <a:rPr sz="4500" spc="127" baseline="-36111" dirty="0">
                <a:latin typeface="Times New Roman"/>
                <a:cs typeface="Times New Roman"/>
              </a:rPr>
              <a:t> </a:t>
            </a:r>
            <a:r>
              <a:rPr sz="3000" i="1" spc="-245" dirty="0">
                <a:latin typeface="Times New Roman"/>
                <a:cs typeface="Times New Roman"/>
              </a:rPr>
              <a:t>n</a:t>
            </a:r>
            <a:r>
              <a:rPr sz="2625" baseline="-23809" dirty="0">
                <a:latin typeface="Times New Roman"/>
                <a:cs typeface="Times New Roman"/>
              </a:rPr>
              <a:t>1	</a:t>
            </a:r>
            <a:r>
              <a:rPr sz="3000" i="1" spc="-245" dirty="0">
                <a:latin typeface="Times New Roman"/>
                <a:cs typeface="Times New Roman"/>
              </a:rPr>
              <a:t>n</a:t>
            </a:r>
            <a:r>
              <a:rPr sz="2625" baseline="-23809" dirty="0">
                <a:latin typeface="Times New Roman"/>
                <a:cs typeface="Times New Roman"/>
              </a:rPr>
              <a:t>1 </a:t>
            </a:r>
            <a:r>
              <a:rPr sz="2625" spc="-202" baseline="-23809" dirty="0">
                <a:latin typeface="Times New Roman"/>
                <a:cs typeface="Times New Roman"/>
              </a:rPr>
              <a:t> </a:t>
            </a:r>
            <a:r>
              <a:rPr sz="3000" spc="220" dirty="0">
                <a:latin typeface="Symbol"/>
                <a:cs typeface="Symbol"/>
              </a:rPr>
              <a:t></a:t>
            </a:r>
            <a:r>
              <a:rPr sz="3000" spc="10" dirty="0">
                <a:latin typeface="Times New Roman"/>
                <a:cs typeface="Times New Roman"/>
              </a:rPr>
              <a:t>1</a:t>
            </a:r>
            <a:r>
              <a:rPr sz="3000" spc="-235" dirty="0">
                <a:latin typeface="Times New Roman"/>
                <a:cs typeface="Times New Roman"/>
              </a:rPr>
              <a:t> </a:t>
            </a:r>
            <a:r>
              <a:rPr sz="4500" spc="15" baseline="-36111" dirty="0">
                <a:latin typeface="Symbol"/>
                <a:cs typeface="Symbol"/>
              </a:rPr>
              <a:t></a:t>
            </a:r>
            <a:r>
              <a:rPr sz="4500" spc="-517" baseline="-36111" dirty="0">
                <a:latin typeface="Times New Roman"/>
                <a:cs typeface="Times New Roman"/>
              </a:rPr>
              <a:t> </a:t>
            </a:r>
            <a:r>
              <a:rPr sz="4500" spc="-15" baseline="-36111" dirty="0">
                <a:latin typeface="Times New Roman"/>
                <a:cs typeface="Times New Roman"/>
              </a:rPr>
              <a:t>.</a:t>
            </a:r>
            <a:r>
              <a:rPr sz="4500" spc="7" baseline="-36111" dirty="0">
                <a:latin typeface="Times New Roman"/>
                <a:cs typeface="Times New Roman"/>
              </a:rPr>
              <a:t>..</a:t>
            </a:r>
            <a:r>
              <a:rPr sz="4500" spc="-569" baseline="-36111" dirty="0">
                <a:latin typeface="Times New Roman"/>
                <a:cs typeface="Times New Roman"/>
              </a:rPr>
              <a:t> </a:t>
            </a:r>
            <a:r>
              <a:rPr sz="4500" spc="15" baseline="-36111" dirty="0">
                <a:latin typeface="Symbol"/>
                <a:cs typeface="Symbol"/>
              </a:rPr>
              <a:t></a:t>
            </a:r>
            <a:r>
              <a:rPr sz="4500" spc="127" baseline="-36111" dirty="0">
                <a:latin typeface="Times New Roman"/>
                <a:cs typeface="Times New Roman"/>
              </a:rPr>
              <a:t> </a:t>
            </a:r>
            <a:r>
              <a:rPr sz="3000" i="1" spc="-65" dirty="0">
                <a:latin typeface="Times New Roman"/>
                <a:cs typeface="Times New Roman"/>
              </a:rPr>
              <a:t>n</a:t>
            </a:r>
            <a:r>
              <a:rPr sz="2625" spc="-22" baseline="-23809" dirty="0">
                <a:latin typeface="Times New Roman"/>
                <a:cs typeface="Times New Roman"/>
              </a:rPr>
              <a:t>2</a:t>
            </a:r>
            <a:r>
              <a:rPr sz="2625" baseline="-23809" dirty="0">
                <a:latin typeface="Times New Roman"/>
                <a:cs typeface="Times New Roman"/>
              </a:rPr>
              <a:t>5	</a:t>
            </a:r>
            <a:r>
              <a:rPr sz="3000" spc="220" dirty="0">
                <a:latin typeface="Symbol"/>
                <a:cs typeface="Symbol"/>
              </a:rPr>
              <a:t></a:t>
            </a:r>
            <a:r>
              <a:rPr sz="3000" spc="10" dirty="0">
                <a:latin typeface="Times New Roman"/>
                <a:cs typeface="Times New Roman"/>
              </a:rPr>
              <a:t>1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7826" y="2894359"/>
            <a:ext cx="5144770" cy="485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49580" algn="l"/>
                <a:tab pos="1644650" algn="l"/>
                <a:tab pos="2044064" algn="l"/>
                <a:tab pos="3892550" algn="l"/>
                <a:tab pos="4439285" algn="l"/>
              </a:tabLst>
            </a:pPr>
            <a:r>
              <a:rPr sz="3000" i="1" spc="10" dirty="0">
                <a:latin typeface="Times New Roman"/>
                <a:cs typeface="Times New Roman"/>
              </a:rPr>
              <a:t>n	n</a:t>
            </a:r>
            <a:r>
              <a:rPr sz="3000" i="1" spc="-200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Symbol"/>
                <a:cs typeface="Symbol"/>
              </a:rPr>
              <a:t></a:t>
            </a:r>
            <a:r>
              <a:rPr sz="3000" spc="114" dirty="0">
                <a:latin typeface="Times New Roman"/>
                <a:cs typeface="Times New Roman"/>
              </a:rPr>
              <a:t>1	</a:t>
            </a:r>
            <a:r>
              <a:rPr sz="3000" i="1" spc="10" dirty="0">
                <a:latin typeface="Times New Roman"/>
                <a:cs typeface="Times New Roman"/>
              </a:rPr>
              <a:t>n	n</a:t>
            </a:r>
            <a:r>
              <a:rPr sz="3000" i="1" spc="-190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Symbol"/>
                <a:cs typeface="Symbol"/>
              </a:rPr>
              <a:t></a:t>
            </a:r>
            <a:r>
              <a:rPr sz="3000" spc="114" dirty="0">
                <a:latin typeface="Times New Roman"/>
                <a:cs typeface="Times New Roman"/>
              </a:rPr>
              <a:t>1	</a:t>
            </a:r>
            <a:r>
              <a:rPr sz="3000" i="1" spc="10" dirty="0">
                <a:latin typeface="Times New Roman"/>
                <a:cs typeface="Times New Roman"/>
              </a:rPr>
              <a:t>n	n</a:t>
            </a:r>
            <a:r>
              <a:rPr sz="3000" i="1" spc="-275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Symbol"/>
                <a:cs typeface="Symbol"/>
              </a:rPr>
              <a:t></a:t>
            </a:r>
            <a:r>
              <a:rPr sz="3000" spc="114" dirty="0">
                <a:latin typeface="Times New Roman"/>
                <a:cs typeface="Times New Roman"/>
              </a:rPr>
              <a:t>1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8339" y="3359910"/>
            <a:ext cx="6703059" cy="830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Величина </a:t>
            </a:r>
            <a:r>
              <a:rPr sz="2400" i="1" dirty="0">
                <a:solidFill>
                  <a:srgbClr val="7F0000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назива индекс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коинциденције.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Може се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добити из</a:t>
            </a:r>
            <a:r>
              <a:rPr sz="2400" spc="18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6495" y="6078725"/>
            <a:ext cx="7152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вероватноћа појављивања i-тог слова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</a:t>
            </a:r>
            <a:r>
              <a:rPr sz="24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шифрату: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78455" y="4083810"/>
            <a:ext cx="236347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143125" algn="l"/>
              </a:tabLst>
            </a:pPr>
            <a:r>
              <a:rPr sz="1600" spc="10" dirty="0">
                <a:latin typeface="Times New Roman"/>
                <a:cs typeface="Times New Roman"/>
              </a:rPr>
              <a:t>2</a:t>
            </a:r>
            <a:r>
              <a:rPr sz="1600" spc="15" dirty="0">
                <a:latin typeface="Times New Roman"/>
                <a:cs typeface="Times New Roman"/>
              </a:rPr>
              <a:t>5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" dirty="0">
                <a:latin typeface="Times New Roman"/>
                <a:cs typeface="Times New Roman"/>
              </a:rPr>
              <a:t>2</a:t>
            </a:r>
            <a:r>
              <a:rPr sz="1600" spc="15" dirty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1187" y="4284977"/>
            <a:ext cx="129539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03836" y="4563870"/>
            <a:ext cx="23304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Times New Roman"/>
                <a:cs typeface="Times New Roman"/>
              </a:rPr>
              <a:t>2</a:t>
            </a:r>
            <a:r>
              <a:rPr sz="1600" spc="15" dirty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27612" y="4563870"/>
            <a:ext cx="23304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Times New Roman"/>
                <a:cs typeface="Times New Roman"/>
              </a:rPr>
              <a:t>2</a:t>
            </a:r>
            <a:r>
              <a:rPr sz="1600" spc="15" dirty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58529" y="4766562"/>
            <a:ext cx="129539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79850" y="4537962"/>
            <a:ext cx="53467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63550" algn="l"/>
              </a:tabLst>
            </a:pPr>
            <a:r>
              <a:rPr sz="1600" i="1" spc="5" dirty="0">
                <a:latin typeface="Times New Roman"/>
                <a:cs typeface="Times New Roman"/>
              </a:rPr>
              <a:t>i	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10338" y="4537962"/>
            <a:ext cx="8318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i="1" spc="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44295" y="4296157"/>
            <a:ext cx="205104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i="1" spc="10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68071" y="4383025"/>
            <a:ext cx="376555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200" i="1" spc="15" baseline="-24801" dirty="0">
                <a:latin typeface="Times New Roman"/>
                <a:cs typeface="Times New Roman"/>
              </a:rPr>
              <a:t>n</a:t>
            </a:r>
            <a:r>
              <a:rPr sz="4200" i="1" spc="-382" baseline="-24801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07112" y="4776217"/>
            <a:ext cx="205104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i="1" spc="10" dirty="0">
                <a:latin typeface="Times New Roman"/>
                <a:cs typeface="Times New Roman"/>
              </a:rPr>
              <a:t>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43675" y="4784850"/>
            <a:ext cx="454025" cy="566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390"/>
              </a:lnSpc>
              <a:spcBef>
                <a:spcPts val="130"/>
              </a:spcBef>
              <a:tabLst>
                <a:tab pos="202565" algn="l"/>
                <a:tab pos="440690" algn="l"/>
              </a:tabLst>
            </a:pPr>
            <a:r>
              <a:rPr sz="1600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i	</a:t>
            </a:r>
            <a:endParaRPr sz="1600">
              <a:latin typeface="Times New Roman"/>
              <a:cs typeface="Times New Roman"/>
            </a:endParaRPr>
          </a:p>
          <a:p>
            <a:pPr marL="64135">
              <a:lnSpc>
                <a:spcPts val="2830"/>
              </a:lnSpc>
            </a:pPr>
            <a:r>
              <a:rPr sz="4200" i="1" spc="89" baseline="-24801" dirty="0">
                <a:latin typeface="Times New Roman"/>
                <a:cs typeface="Times New Roman"/>
              </a:rPr>
              <a:t>n</a:t>
            </a:r>
            <a:r>
              <a:rPr sz="1600" spc="60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75745" y="5266433"/>
            <a:ext cx="33083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i="1" spc="5" dirty="0">
                <a:latin typeface="Times New Roman"/>
                <a:cs typeface="Times New Roman"/>
              </a:rPr>
              <a:t>i</a:t>
            </a:r>
            <a:r>
              <a:rPr sz="1600" i="1" spc="-31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Symbol"/>
                <a:cs typeface="Symbol"/>
              </a:rPr>
              <a:t></a:t>
            </a:r>
            <a:r>
              <a:rPr sz="1600" spc="6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49043" y="4776217"/>
            <a:ext cx="2590800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380615" algn="l"/>
              </a:tabLst>
            </a:pPr>
            <a:r>
              <a:rPr sz="2800" i="1" spc="5" dirty="0">
                <a:latin typeface="Times New Roman"/>
                <a:cs typeface="Times New Roman"/>
              </a:rPr>
              <a:t>I</a:t>
            </a:r>
            <a:r>
              <a:rPr sz="2800" i="1" spc="229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Symbol"/>
                <a:cs typeface="Symbol"/>
              </a:rPr>
              <a:t>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Symbol"/>
                <a:cs typeface="Symbol"/>
              </a:rPr>
              <a:t>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41000" y="4776217"/>
            <a:ext cx="222250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10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64717" y="4776217"/>
            <a:ext cx="222250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10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67203" y="4784850"/>
            <a:ext cx="3006725" cy="74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30"/>
              </a:spcBef>
              <a:tabLst>
                <a:tab pos="1757045" algn="l"/>
                <a:tab pos="2130425" algn="l"/>
                <a:tab pos="2980690" algn="l"/>
              </a:tabLst>
            </a:pPr>
            <a:r>
              <a:rPr sz="1600" i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i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600" u="heavy" spc="9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</a:t>
            </a:r>
            <a:r>
              <a:rPr sz="1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	</a:t>
            </a:r>
            <a:r>
              <a:rPr sz="1600" spc="90" dirty="0">
                <a:latin typeface="Times New Roman"/>
                <a:cs typeface="Times New Roman"/>
              </a:rPr>
              <a:t>	</a:t>
            </a:r>
            <a:r>
              <a:rPr sz="1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i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600" u="heavy" spc="9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</a:t>
            </a:r>
            <a:r>
              <a:rPr sz="160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	</a:t>
            </a:r>
            <a:endParaRPr sz="1600">
              <a:latin typeface="Times New Roman"/>
              <a:cs typeface="Times New Roman"/>
            </a:endParaRPr>
          </a:p>
          <a:p>
            <a:pPr marL="34925" algn="ctr">
              <a:lnSpc>
                <a:spcPts val="4054"/>
              </a:lnSpc>
              <a:tabLst>
                <a:tab pos="2101215" algn="l"/>
              </a:tabLst>
            </a:pPr>
            <a:r>
              <a:rPr sz="2800" i="1" spc="10" dirty="0">
                <a:latin typeface="Times New Roman"/>
                <a:cs typeface="Times New Roman"/>
              </a:rPr>
              <a:t>n</a:t>
            </a:r>
            <a:r>
              <a:rPr sz="2800" i="1" spc="-445" dirty="0">
                <a:latin typeface="Times New Roman"/>
                <a:cs typeface="Times New Roman"/>
              </a:rPr>
              <a:t> </a:t>
            </a:r>
            <a:r>
              <a:rPr sz="5475" spc="-37" baseline="-3044" dirty="0">
                <a:latin typeface="Symbol"/>
                <a:cs typeface="Symbol"/>
              </a:rPr>
              <a:t></a:t>
            </a:r>
            <a:r>
              <a:rPr sz="2800" i="1" spc="-25" dirty="0">
                <a:latin typeface="Times New Roman"/>
                <a:cs typeface="Times New Roman"/>
              </a:rPr>
              <a:t>n</a:t>
            </a:r>
            <a:r>
              <a:rPr sz="2800" i="1" spc="-15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Symbol"/>
                <a:cs typeface="Symbol"/>
              </a:rPr>
              <a:t></a:t>
            </a:r>
            <a:r>
              <a:rPr sz="2800" spc="-45" dirty="0">
                <a:latin typeface="Times New Roman"/>
                <a:cs typeface="Times New Roman"/>
              </a:rPr>
              <a:t>1</a:t>
            </a:r>
            <a:r>
              <a:rPr sz="5475" spc="-67" baseline="-3044" dirty="0">
                <a:latin typeface="Symbol"/>
                <a:cs typeface="Symbol"/>
              </a:rPr>
              <a:t></a:t>
            </a:r>
            <a:r>
              <a:rPr sz="5475" spc="-67" baseline="-3044" dirty="0">
                <a:latin typeface="Times New Roman"/>
                <a:cs typeface="Times New Roman"/>
              </a:rPr>
              <a:t>	</a:t>
            </a:r>
            <a:r>
              <a:rPr sz="2800" i="1" spc="65" dirty="0">
                <a:latin typeface="Times New Roman"/>
                <a:cs typeface="Times New Roman"/>
              </a:rPr>
              <a:t>n</a:t>
            </a:r>
            <a:r>
              <a:rPr sz="2400" spc="97" baseline="43402" dirty="0">
                <a:latin typeface="Times New Roman"/>
                <a:cs typeface="Times New Roman"/>
              </a:rPr>
              <a:t>2</a:t>
            </a:r>
            <a:endParaRPr sz="2400" baseline="43402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8538" y="4117338"/>
            <a:ext cx="1750695" cy="669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25550" algn="l"/>
              </a:tabLst>
            </a:pPr>
            <a:r>
              <a:rPr sz="6300" spc="1214" baseline="-8597" dirty="0">
                <a:latin typeface="Courier New"/>
                <a:cs typeface="Courier New"/>
              </a:rPr>
              <a:t>∑</a:t>
            </a:r>
            <a:r>
              <a:rPr sz="2800" i="1" spc="10" dirty="0">
                <a:latin typeface="Times New Roman"/>
                <a:cs typeface="Times New Roman"/>
              </a:rPr>
              <a:t>n</a:t>
            </a:r>
            <a:r>
              <a:rPr sz="2800" i="1" spc="275" dirty="0">
                <a:latin typeface="Times New Roman"/>
                <a:cs typeface="Times New Roman"/>
              </a:rPr>
              <a:t> </a:t>
            </a:r>
            <a:r>
              <a:rPr sz="5475" spc="-82" baseline="-3044" dirty="0">
                <a:latin typeface="Symbol"/>
                <a:cs typeface="Symbol"/>
              </a:rPr>
              <a:t></a:t>
            </a:r>
            <a:r>
              <a:rPr sz="2800" i="1" spc="10" dirty="0">
                <a:latin typeface="Times New Roman"/>
                <a:cs typeface="Times New Roman"/>
              </a:rPr>
              <a:t>n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235" dirty="0">
                <a:latin typeface="Symbol"/>
                <a:cs typeface="Symbol"/>
              </a:rPr>
              <a:t></a:t>
            </a:r>
            <a:r>
              <a:rPr sz="2800" spc="-70" dirty="0">
                <a:latin typeface="Times New Roman"/>
                <a:cs typeface="Times New Roman"/>
              </a:rPr>
              <a:t>1</a:t>
            </a:r>
            <a:r>
              <a:rPr sz="5475" spc="-442" baseline="-3044" dirty="0">
                <a:latin typeface="Symbol"/>
                <a:cs typeface="Symbol"/>
              </a:rPr>
              <a:t></a:t>
            </a:r>
            <a:endParaRPr sz="5475" baseline="-3044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19144" y="4199634"/>
            <a:ext cx="408305" cy="669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00" spc="490" dirty="0">
                <a:latin typeface="Courier New"/>
                <a:cs typeface="Courier New"/>
              </a:rPr>
              <a:t>∑</a:t>
            </a:r>
            <a:endParaRPr sz="420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15429" y="4679694"/>
            <a:ext cx="408305" cy="8610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835"/>
              </a:lnSpc>
              <a:spcBef>
                <a:spcPts val="120"/>
              </a:spcBef>
            </a:pPr>
            <a:r>
              <a:rPr sz="4200" spc="490" dirty="0">
                <a:latin typeface="Courier New"/>
                <a:cs typeface="Courier New"/>
              </a:rPr>
              <a:t>∑</a:t>
            </a:r>
            <a:endParaRPr sz="4200">
              <a:latin typeface="Courier New"/>
              <a:cs typeface="Courier New"/>
            </a:endParaRPr>
          </a:p>
          <a:p>
            <a:pPr marL="47625">
              <a:lnSpc>
                <a:spcPts val="1714"/>
              </a:lnSpc>
            </a:pPr>
            <a:r>
              <a:rPr sz="1600" i="1" spc="5" dirty="0">
                <a:latin typeface="Times New Roman"/>
                <a:cs typeface="Times New Roman"/>
              </a:rPr>
              <a:t>i</a:t>
            </a:r>
            <a:r>
              <a:rPr sz="1600" i="1" spc="-28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Symbol"/>
                <a:cs typeface="Symbol"/>
              </a:rPr>
              <a:t></a:t>
            </a:r>
            <a:r>
              <a:rPr sz="1600" spc="60" dirty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39251" y="4688838"/>
            <a:ext cx="721995" cy="669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00" spc="490" dirty="0">
                <a:latin typeface="Courier New"/>
                <a:cs typeface="Courier New"/>
              </a:rPr>
              <a:t>∑</a:t>
            </a:r>
            <a:r>
              <a:rPr sz="4200" spc="-600" dirty="0">
                <a:latin typeface="Courier New"/>
                <a:cs typeface="Courier New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45539" y="6024433"/>
            <a:ext cx="64579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56870" algn="l"/>
              </a:tabLst>
            </a:pPr>
            <a:r>
              <a:rPr sz="3600" baseline="1157" dirty="0">
                <a:solidFill>
                  <a:srgbClr val="7F0000"/>
                </a:solidFill>
                <a:latin typeface="Arial"/>
                <a:cs typeface="Arial"/>
              </a:rPr>
              <a:t>–	</a:t>
            </a:r>
            <a:r>
              <a:rPr sz="4275" i="1" spc="412" baseline="14619" dirty="0">
                <a:latin typeface="Times New Roman"/>
                <a:cs typeface="Times New Roman"/>
              </a:rPr>
              <a:t>p</a:t>
            </a:r>
            <a:r>
              <a:rPr sz="1650" i="1" spc="5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5031" y="1188211"/>
            <a:ext cx="5252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Класична</a:t>
            </a:r>
            <a:r>
              <a:rPr spc="-50" dirty="0"/>
              <a:t> </a:t>
            </a:r>
            <a:r>
              <a:rPr spc="-5" dirty="0"/>
              <a:t>криптографија</a:t>
            </a:r>
          </a:p>
        </p:txBody>
      </p:sp>
      <p:sp>
        <p:nvSpPr>
          <p:cNvPr id="4" name="object 4"/>
          <p:cNvSpPr/>
          <p:nvPr/>
        </p:nvSpPr>
        <p:spPr>
          <a:xfrm>
            <a:off x="2357627" y="2738627"/>
            <a:ext cx="6030595" cy="696595"/>
          </a:xfrm>
          <a:custGeom>
            <a:avLst/>
            <a:gdLst/>
            <a:ahLst/>
            <a:cxnLst/>
            <a:rect l="l" t="t" r="r" b="b"/>
            <a:pathLst>
              <a:path w="6030595" h="696595">
                <a:moveTo>
                  <a:pt x="6030468" y="696468"/>
                </a:moveTo>
                <a:lnTo>
                  <a:pt x="6030468" y="0"/>
                </a:lnTo>
                <a:lnTo>
                  <a:pt x="0" y="0"/>
                </a:lnTo>
                <a:lnTo>
                  <a:pt x="0" y="696468"/>
                </a:lnTo>
                <a:lnTo>
                  <a:pt x="4572" y="6964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6019800" y="10668"/>
                </a:lnTo>
                <a:lnTo>
                  <a:pt x="6019800" y="4572"/>
                </a:lnTo>
                <a:lnTo>
                  <a:pt x="6024372" y="10668"/>
                </a:lnTo>
                <a:lnTo>
                  <a:pt x="6024372" y="696468"/>
                </a:lnTo>
                <a:lnTo>
                  <a:pt x="6030468" y="696468"/>
                </a:lnTo>
                <a:close/>
              </a:path>
              <a:path w="6030595" h="6965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6030595" h="696595">
                <a:moveTo>
                  <a:pt x="10668" y="6858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85800"/>
                </a:lnTo>
                <a:lnTo>
                  <a:pt x="10668" y="685800"/>
                </a:lnTo>
                <a:close/>
              </a:path>
              <a:path w="6030595" h="696595">
                <a:moveTo>
                  <a:pt x="6024372" y="685800"/>
                </a:moveTo>
                <a:lnTo>
                  <a:pt x="4572" y="685800"/>
                </a:lnTo>
                <a:lnTo>
                  <a:pt x="10668" y="690372"/>
                </a:lnTo>
                <a:lnTo>
                  <a:pt x="10668" y="696468"/>
                </a:lnTo>
                <a:lnTo>
                  <a:pt x="6019800" y="696468"/>
                </a:lnTo>
                <a:lnTo>
                  <a:pt x="6019800" y="690372"/>
                </a:lnTo>
                <a:lnTo>
                  <a:pt x="6024372" y="685800"/>
                </a:lnTo>
                <a:close/>
              </a:path>
              <a:path w="6030595" h="696595">
                <a:moveTo>
                  <a:pt x="10668" y="696468"/>
                </a:moveTo>
                <a:lnTo>
                  <a:pt x="10668" y="690372"/>
                </a:lnTo>
                <a:lnTo>
                  <a:pt x="4572" y="685800"/>
                </a:lnTo>
                <a:lnTo>
                  <a:pt x="4572" y="696468"/>
                </a:lnTo>
                <a:lnTo>
                  <a:pt x="10668" y="696468"/>
                </a:lnTo>
                <a:close/>
              </a:path>
              <a:path w="6030595" h="696595">
                <a:moveTo>
                  <a:pt x="6024372" y="10668"/>
                </a:moveTo>
                <a:lnTo>
                  <a:pt x="6019800" y="4572"/>
                </a:lnTo>
                <a:lnTo>
                  <a:pt x="6019800" y="10668"/>
                </a:lnTo>
                <a:lnTo>
                  <a:pt x="6024372" y="10668"/>
                </a:lnTo>
                <a:close/>
              </a:path>
              <a:path w="6030595" h="696595">
                <a:moveTo>
                  <a:pt x="6024372" y="685800"/>
                </a:moveTo>
                <a:lnTo>
                  <a:pt x="6024372" y="10668"/>
                </a:lnTo>
                <a:lnTo>
                  <a:pt x="6019800" y="10668"/>
                </a:lnTo>
                <a:lnTo>
                  <a:pt x="6019800" y="685800"/>
                </a:lnTo>
                <a:lnTo>
                  <a:pt x="6024372" y="685800"/>
                </a:lnTo>
                <a:close/>
              </a:path>
              <a:path w="6030595" h="696595">
                <a:moveTo>
                  <a:pt x="6024372" y="696468"/>
                </a:moveTo>
                <a:lnTo>
                  <a:pt x="6024372" y="685800"/>
                </a:lnTo>
                <a:lnTo>
                  <a:pt x="6019800" y="690372"/>
                </a:lnTo>
                <a:lnTo>
                  <a:pt x="6019800" y="696468"/>
                </a:lnTo>
                <a:lnTo>
                  <a:pt x="6024372" y="6964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2002027"/>
            <a:ext cx="6421755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Подела:</a:t>
            </a:r>
            <a:endParaRPr sz="3200">
              <a:latin typeface="Arial"/>
              <a:cs typeface="Arial"/>
            </a:endParaRPr>
          </a:p>
          <a:p>
            <a:pPr marL="2346960">
              <a:lnSpc>
                <a:spcPct val="100000"/>
              </a:lnSpc>
              <a:spcBef>
                <a:spcPts val="2180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Класична</a:t>
            </a:r>
            <a:r>
              <a:rPr sz="28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криптографија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18476" y="3416808"/>
            <a:ext cx="861694" cy="469900"/>
          </a:xfrm>
          <a:custGeom>
            <a:avLst/>
            <a:gdLst/>
            <a:ahLst/>
            <a:cxnLst/>
            <a:rect l="l" t="t" r="r" b="b"/>
            <a:pathLst>
              <a:path w="861695" h="469900">
                <a:moveTo>
                  <a:pt x="861243" y="25908"/>
                </a:moveTo>
                <a:lnTo>
                  <a:pt x="847527" y="0"/>
                </a:lnTo>
                <a:lnTo>
                  <a:pt x="0" y="469391"/>
                </a:lnTo>
                <a:lnTo>
                  <a:pt x="60495" y="469391"/>
                </a:lnTo>
                <a:lnTo>
                  <a:pt x="861243" y="25908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4480" y="3418332"/>
            <a:ext cx="757555" cy="467995"/>
          </a:xfrm>
          <a:custGeom>
            <a:avLst/>
            <a:gdLst/>
            <a:ahLst/>
            <a:cxnLst/>
            <a:rect l="l" t="t" r="r" b="b"/>
            <a:pathLst>
              <a:path w="757554" h="467995">
                <a:moveTo>
                  <a:pt x="757034" y="467867"/>
                </a:moveTo>
                <a:lnTo>
                  <a:pt x="15240" y="0"/>
                </a:lnTo>
                <a:lnTo>
                  <a:pt x="0" y="22860"/>
                </a:lnTo>
                <a:lnTo>
                  <a:pt x="704725" y="467867"/>
                </a:lnTo>
                <a:lnTo>
                  <a:pt x="757034" y="46786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9028" y="4796028"/>
            <a:ext cx="3211195" cy="696595"/>
          </a:xfrm>
          <a:custGeom>
            <a:avLst/>
            <a:gdLst/>
            <a:ahLst/>
            <a:cxnLst/>
            <a:rect l="l" t="t" r="r" b="b"/>
            <a:pathLst>
              <a:path w="3211195" h="696595">
                <a:moveTo>
                  <a:pt x="3211068" y="696468"/>
                </a:moveTo>
                <a:lnTo>
                  <a:pt x="3211068" y="0"/>
                </a:lnTo>
                <a:lnTo>
                  <a:pt x="0" y="0"/>
                </a:lnTo>
                <a:lnTo>
                  <a:pt x="0" y="696468"/>
                </a:lnTo>
                <a:lnTo>
                  <a:pt x="4572" y="6964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200400" y="10668"/>
                </a:lnTo>
                <a:lnTo>
                  <a:pt x="3200400" y="4572"/>
                </a:lnTo>
                <a:lnTo>
                  <a:pt x="3204972" y="10668"/>
                </a:lnTo>
                <a:lnTo>
                  <a:pt x="3204972" y="696468"/>
                </a:lnTo>
                <a:lnTo>
                  <a:pt x="3211068" y="696468"/>
                </a:lnTo>
                <a:close/>
              </a:path>
              <a:path w="3211195" h="6965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211195" h="696595">
                <a:moveTo>
                  <a:pt x="10668" y="6858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85800"/>
                </a:lnTo>
                <a:lnTo>
                  <a:pt x="10668" y="685800"/>
                </a:lnTo>
                <a:close/>
              </a:path>
              <a:path w="3211195" h="696595">
                <a:moveTo>
                  <a:pt x="3204972" y="685800"/>
                </a:moveTo>
                <a:lnTo>
                  <a:pt x="4572" y="685800"/>
                </a:lnTo>
                <a:lnTo>
                  <a:pt x="10668" y="690372"/>
                </a:lnTo>
                <a:lnTo>
                  <a:pt x="10668" y="696468"/>
                </a:lnTo>
                <a:lnTo>
                  <a:pt x="3200400" y="696468"/>
                </a:lnTo>
                <a:lnTo>
                  <a:pt x="3200400" y="690372"/>
                </a:lnTo>
                <a:lnTo>
                  <a:pt x="3204972" y="685800"/>
                </a:lnTo>
                <a:close/>
              </a:path>
              <a:path w="3211195" h="696595">
                <a:moveTo>
                  <a:pt x="10668" y="696468"/>
                </a:moveTo>
                <a:lnTo>
                  <a:pt x="10668" y="690372"/>
                </a:lnTo>
                <a:lnTo>
                  <a:pt x="4572" y="685800"/>
                </a:lnTo>
                <a:lnTo>
                  <a:pt x="4572" y="696468"/>
                </a:lnTo>
                <a:lnTo>
                  <a:pt x="10668" y="696468"/>
                </a:lnTo>
                <a:close/>
              </a:path>
              <a:path w="3211195" h="696595">
                <a:moveTo>
                  <a:pt x="3204972" y="10668"/>
                </a:moveTo>
                <a:lnTo>
                  <a:pt x="3200400" y="4572"/>
                </a:lnTo>
                <a:lnTo>
                  <a:pt x="3200400" y="10668"/>
                </a:lnTo>
                <a:lnTo>
                  <a:pt x="3204972" y="10668"/>
                </a:lnTo>
                <a:close/>
              </a:path>
              <a:path w="3211195" h="696595">
                <a:moveTo>
                  <a:pt x="3204972" y="685800"/>
                </a:moveTo>
                <a:lnTo>
                  <a:pt x="3204972" y="10668"/>
                </a:lnTo>
                <a:lnTo>
                  <a:pt x="3200400" y="10668"/>
                </a:lnTo>
                <a:lnTo>
                  <a:pt x="3200400" y="685800"/>
                </a:lnTo>
                <a:lnTo>
                  <a:pt x="3204972" y="685800"/>
                </a:lnTo>
                <a:close/>
              </a:path>
              <a:path w="3211195" h="696595">
                <a:moveTo>
                  <a:pt x="3204972" y="696468"/>
                </a:moveTo>
                <a:lnTo>
                  <a:pt x="3204972" y="685800"/>
                </a:lnTo>
                <a:lnTo>
                  <a:pt x="3200400" y="690372"/>
                </a:lnTo>
                <a:lnTo>
                  <a:pt x="3200400" y="696468"/>
                </a:lnTo>
                <a:lnTo>
                  <a:pt x="3204972" y="6964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76845" y="4824474"/>
            <a:ext cx="253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r>
              <a:rPr sz="2800" spc="-8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" y="4800600"/>
            <a:ext cx="4267200" cy="685800"/>
          </a:xfrm>
          <a:custGeom>
            <a:avLst/>
            <a:gdLst/>
            <a:ahLst/>
            <a:cxnLst/>
            <a:rect l="l" t="t" r="r" b="b"/>
            <a:pathLst>
              <a:path w="4267200" h="685800">
                <a:moveTo>
                  <a:pt x="0" y="0"/>
                </a:moveTo>
                <a:lnTo>
                  <a:pt x="0" y="685800"/>
                </a:lnTo>
                <a:lnTo>
                  <a:pt x="4267200" y="6858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7428" y="4796028"/>
            <a:ext cx="4277995" cy="696595"/>
          </a:xfrm>
          <a:custGeom>
            <a:avLst/>
            <a:gdLst/>
            <a:ahLst/>
            <a:cxnLst/>
            <a:rect l="l" t="t" r="r" b="b"/>
            <a:pathLst>
              <a:path w="4277995" h="696595">
                <a:moveTo>
                  <a:pt x="4277868" y="696468"/>
                </a:moveTo>
                <a:lnTo>
                  <a:pt x="4277868" y="0"/>
                </a:lnTo>
                <a:lnTo>
                  <a:pt x="0" y="0"/>
                </a:lnTo>
                <a:lnTo>
                  <a:pt x="0" y="696468"/>
                </a:lnTo>
                <a:lnTo>
                  <a:pt x="4572" y="6964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267200" y="10668"/>
                </a:lnTo>
                <a:lnTo>
                  <a:pt x="4267200" y="4572"/>
                </a:lnTo>
                <a:lnTo>
                  <a:pt x="4271772" y="10668"/>
                </a:lnTo>
                <a:lnTo>
                  <a:pt x="4271772" y="696468"/>
                </a:lnTo>
                <a:lnTo>
                  <a:pt x="4277868" y="696468"/>
                </a:lnTo>
                <a:close/>
              </a:path>
              <a:path w="4277995" h="6965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277995" h="696595">
                <a:moveTo>
                  <a:pt x="10668" y="6858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85800"/>
                </a:lnTo>
                <a:lnTo>
                  <a:pt x="10668" y="685800"/>
                </a:lnTo>
                <a:close/>
              </a:path>
              <a:path w="4277995" h="696595">
                <a:moveTo>
                  <a:pt x="4271772" y="685800"/>
                </a:moveTo>
                <a:lnTo>
                  <a:pt x="4572" y="685800"/>
                </a:lnTo>
                <a:lnTo>
                  <a:pt x="10668" y="690372"/>
                </a:lnTo>
                <a:lnTo>
                  <a:pt x="10668" y="696468"/>
                </a:lnTo>
                <a:lnTo>
                  <a:pt x="4267200" y="696468"/>
                </a:lnTo>
                <a:lnTo>
                  <a:pt x="4267200" y="690372"/>
                </a:lnTo>
                <a:lnTo>
                  <a:pt x="4271772" y="685800"/>
                </a:lnTo>
                <a:close/>
              </a:path>
              <a:path w="4277995" h="696595">
                <a:moveTo>
                  <a:pt x="10668" y="696468"/>
                </a:moveTo>
                <a:lnTo>
                  <a:pt x="10668" y="690372"/>
                </a:lnTo>
                <a:lnTo>
                  <a:pt x="4572" y="685800"/>
                </a:lnTo>
                <a:lnTo>
                  <a:pt x="4572" y="696468"/>
                </a:lnTo>
                <a:lnTo>
                  <a:pt x="10668" y="696468"/>
                </a:lnTo>
                <a:close/>
              </a:path>
              <a:path w="4277995" h="696595">
                <a:moveTo>
                  <a:pt x="4271772" y="10668"/>
                </a:moveTo>
                <a:lnTo>
                  <a:pt x="4267200" y="4572"/>
                </a:lnTo>
                <a:lnTo>
                  <a:pt x="4267200" y="10668"/>
                </a:lnTo>
                <a:lnTo>
                  <a:pt x="4271772" y="10668"/>
                </a:lnTo>
                <a:close/>
              </a:path>
              <a:path w="4277995" h="696595">
                <a:moveTo>
                  <a:pt x="4271772" y="685800"/>
                </a:moveTo>
                <a:lnTo>
                  <a:pt x="4271772" y="10668"/>
                </a:lnTo>
                <a:lnTo>
                  <a:pt x="4267200" y="10668"/>
                </a:lnTo>
                <a:lnTo>
                  <a:pt x="4267200" y="685800"/>
                </a:lnTo>
                <a:lnTo>
                  <a:pt x="4271772" y="685800"/>
                </a:lnTo>
                <a:close/>
              </a:path>
              <a:path w="4277995" h="696595">
                <a:moveTo>
                  <a:pt x="4271772" y="696468"/>
                </a:moveTo>
                <a:lnTo>
                  <a:pt x="4271772" y="685800"/>
                </a:lnTo>
                <a:lnTo>
                  <a:pt x="4267200" y="690372"/>
                </a:lnTo>
                <a:lnTo>
                  <a:pt x="4267200" y="696468"/>
                </a:lnTo>
                <a:lnTo>
                  <a:pt x="4271772" y="6964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2000" y="4824474"/>
            <a:ext cx="4267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r>
              <a:rPr sz="28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транспозиције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95600" y="3886199"/>
            <a:ext cx="1683385" cy="914400"/>
          </a:xfrm>
          <a:custGeom>
            <a:avLst/>
            <a:gdLst/>
            <a:ahLst/>
            <a:cxnLst/>
            <a:rect l="l" t="t" r="r" b="b"/>
            <a:pathLst>
              <a:path w="1683385" h="914400">
                <a:moveTo>
                  <a:pt x="118810" y="833006"/>
                </a:moveTo>
                <a:lnTo>
                  <a:pt x="105156" y="807720"/>
                </a:lnTo>
                <a:lnTo>
                  <a:pt x="0" y="914400"/>
                </a:lnTo>
                <a:lnTo>
                  <a:pt x="106680" y="892175"/>
                </a:lnTo>
                <a:lnTo>
                  <a:pt x="106680" y="839724"/>
                </a:lnTo>
                <a:lnTo>
                  <a:pt x="118810" y="833006"/>
                </a:lnTo>
                <a:close/>
              </a:path>
              <a:path w="1683385" h="914400">
                <a:moveTo>
                  <a:pt x="132737" y="858797"/>
                </a:moveTo>
                <a:lnTo>
                  <a:pt x="118810" y="833006"/>
                </a:lnTo>
                <a:lnTo>
                  <a:pt x="106680" y="839724"/>
                </a:lnTo>
                <a:lnTo>
                  <a:pt x="120396" y="865632"/>
                </a:lnTo>
                <a:lnTo>
                  <a:pt x="132737" y="858797"/>
                </a:lnTo>
                <a:close/>
              </a:path>
              <a:path w="1683385" h="914400">
                <a:moveTo>
                  <a:pt x="146304" y="883920"/>
                </a:moveTo>
                <a:lnTo>
                  <a:pt x="132737" y="858797"/>
                </a:lnTo>
                <a:lnTo>
                  <a:pt x="120396" y="865632"/>
                </a:lnTo>
                <a:lnTo>
                  <a:pt x="106680" y="839724"/>
                </a:lnTo>
                <a:lnTo>
                  <a:pt x="106680" y="892175"/>
                </a:lnTo>
                <a:lnTo>
                  <a:pt x="146304" y="883920"/>
                </a:lnTo>
                <a:close/>
              </a:path>
              <a:path w="1683385" h="914400">
                <a:moveTo>
                  <a:pt x="1683371" y="0"/>
                </a:moveTo>
                <a:lnTo>
                  <a:pt x="1622876" y="0"/>
                </a:lnTo>
                <a:lnTo>
                  <a:pt x="118810" y="833006"/>
                </a:lnTo>
                <a:lnTo>
                  <a:pt x="132737" y="858797"/>
                </a:lnTo>
                <a:lnTo>
                  <a:pt x="1683371" y="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69205" y="3886199"/>
            <a:ext cx="1475105" cy="914400"/>
          </a:xfrm>
          <a:custGeom>
            <a:avLst/>
            <a:gdLst/>
            <a:ahLst/>
            <a:cxnLst/>
            <a:rect l="l" t="t" r="r" b="b"/>
            <a:pathLst>
              <a:path w="1475104" h="914400">
                <a:moveTo>
                  <a:pt x="1362312" y="826250"/>
                </a:moveTo>
                <a:lnTo>
                  <a:pt x="52309" y="0"/>
                </a:lnTo>
                <a:lnTo>
                  <a:pt x="0" y="0"/>
                </a:lnTo>
                <a:lnTo>
                  <a:pt x="1346845" y="850482"/>
                </a:lnTo>
                <a:lnTo>
                  <a:pt x="1362312" y="826250"/>
                </a:lnTo>
                <a:close/>
              </a:path>
              <a:path w="1475104" h="914400">
                <a:moveTo>
                  <a:pt x="1374010" y="886579"/>
                </a:moveTo>
                <a:lnTo>
                  <a:pt x="1374010" y="833628"/>
                </a:lnTo>
                <a:lnTo>
                  <a:pt x="1358770" y="858012"/>
                </a:lnTo>
                <a:lnTo>
                  <a:pt x="1346845" y="850482"/>
                </a:lnTo>
                <a:lnTo>
                  <a:pt x="1331338" y="874776"/>
                </a:lnTo>
                <a:lnTo>
                  <a:pt x="1374010" y="886579"/>
                </a:lnTo>
                <a:close/>
              </a:path>
              <a:path w="1475104" h="914400">
                <a:moveTo>
                  <a:pt x="1374010" y="833628"/>
                </a:moveTo>
                <a:lnTo>
                  <a:pt x="1362312" y="826250"/>
                </a:lnTo>
                <a:lnTo>
                  <a:pt x="1346845" y="850482"/>
                </a:lnTo>
                <a:lnTo>
                  <a:pt x="1358770" y="858012"/>
                </a:lnTo>
                <a:lnTo>
                  <a:pt x="1374010" y="833628"/>
                </a:lnTo>
                <a:close/>
              </a:path>
              <a:path w="1475104" h="914400">
                <a:moveTo>
                  <a:pt x="1474594" y="914400"/>
                </a:moveTo>
                <a:lnTo>
                  <a:pt x="1377058" y="803148"/>
                </a:lnTo>
                <a:lnTo>
                  <a:pt x="1362312" y="826250"/>
                </a:lnTo>
                <a:lnTo>
                  <a:pt x="1374010" y="833628"/>
                </a:lnTo>
                <a:lnTo>
                  <a:pt x="1374010" y="886579"/>
                </a:lnTo>
                <a:lnTo>
                  <a:pt x="1474594" y="914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6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615" y="919987"/>
            <a:ext cx="6550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Индекс коинциденције</a:t>
            </a:r>
            <a:r>
              <a:rPr spc="-60" dirty="0"/>
              <a:t> </a:t>
            </a:r>
            <a:r>
              <a:rPr sz="2800" spc="120" dirty="0">
                <a:solidFill>
                  <a:srgbClr val="7F7F7F"/>
                </a:solidFill>
              </a:rPr>
              <a:t>наставак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1549399"/>
            <a:ext cx="8163559" cy="330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отв.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(енглески</a:t>
            </a:r>
            <a:r>
              <a:rPr sz="2400" spc="-5" dirty="0">
                <a:latin typeface="Arial"/>
                <a:cs typeface="Arial"/>
              </a:rPr>
              <a:t>),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вероватноћа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да су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једнака</a:t>
            </a:r>
            <a:r>
              <a:rPr sz="240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случајно изабрана слова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је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55"/>
              </a:spcBef>
              <a:tabLst>
                <a:tab pos="853440" algn="l"/>
              </a:tabLst>
            </a:pPr>
            <a:r>
              <a:rPr sz="2800" spc="-5" dirty="0">
                <a:latin typeface="Arial"/>
                <a:cs typeface="Arial"/>
              </a:rPr>
              <a:t>–	</a:t>
            </a:r>
            <a:r>
              <a:rPr sz="2800" spc="5" dirty="0">
                <a:latin typeface="Arial"/>
                <a:cs typeface="Arial"/>
              </a:rPr>
              <a:t>p</a:t>
            </a:r>
            <a:r>
              <a:rPr sz="2775" spc="7" baseline="-21021" dirty="0">
                <a:latin typeface="Arial"/>
                <a:cs typeface="Arial"/>
              </a:rPr>
              <a:t>0</a:t>
            </a:r>
            <a:r>
              <a:rPr sz="2775" spc="7" baseline="25525" dirty="0"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+ </a:t>
            </a:r>
            <a:r>
              <a:rPr sz="2800" spc="5" dirty="0">
                <a:latin typeface="Arial"/>
                <a:cs typeface="Arial"/>
              </a:rPr>
              <a:t>p</a:t>
            </a:r>
            <a:r>
              <a:rPr sz="2775" spc="7" baseline="-21021" dirty="0">
                <a:latin typeface="Arial"/>
                <a:cs typeface="Arial"/>
              </a:rPr>
              <a:t>1</a:t>
            </a:r>
            <a:r>
              <a:rPr sz="2775" spc="7" baseline="25525" dirty="0">
                <a:latin typeface="Arial"/>
                <a:cs typeface="Arial"/>
              </a:rPr>
              <a:t>2 </a:t>
            </a:r>
            <a:r>
              <a:rPr sz="2800" spc="-5" dirty="0">
                <a:latin typeface="Arial"/>
                <a:cs typeface="Arial"/>
              </a:rPr>
              <a:t>+ … + </a:t>
            </a:r>
            <a:r>
              <a:rPr sz="2800" spc="5" dirty="0">
                <a:latin typeface="Arial"/>
                <a:cs typeface="Arial"/>
              </a:rPr>
              <a:t>p</a:t>
            </a:r>
            <a:r>
              <a:rPr sz="2775" spc="7" baseline="-21021" dirty="0">
                <a:latin typeface="Arial"/>
                <a:cs typeface="Arial"/>
              </a:rPr>
              <a:t>25</a:t>
            </a:r>
            <a:r>
              <a:rPr sz="2775" spc="7" baseline="25525" dirty="0">
                <a:latin typeface="Arial"/>
                <a:cs typeface="Arial"/>
              </a:rPr>
              <a:t>2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≈</a:t>
            </a:r>
            <a:r>
              <a:rPr sz="2800" spc="7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0.065,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i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вероватноћа појаве i -тог</a:t>
            </a:r>
            <a:r>
              <a:rPr sz="2800" spc="-229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слова</a:t>
            </a:r>
            <a:endParaRPr sz="2800">
              <a:latin typeface="Arial"/>
              <a:cs typeface="Arial"/>
            </a:endParaRPr>
          </a:p>
          <a:p>
            <a:pPr marL="355600" marR="86360" indent="-342900">
              <a:lnSpc>
                <a:spcPct val="10000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Одавде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следи да 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 настао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простом заменом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имамо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I ≈</a:t>
            </a:r>
            <a:r>
              <a:rPr sz="2400" spc="-5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0.065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Проста замена не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мења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фреквенцију</a:t>
            </a:r>
            <a:r>
              <a:rPr sz="2400" spc="-434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(вероватноћу)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појављивања слова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9284" y="4024884"/>
            <a:ext cx="7801609" cy="943610"/>
          </a:xfrm>
          <a:custGeom>
            <a:avLst/>
            <a:gdLst/>
            <a:ahLst/>
            <a:cxnLst/>
            <a:rect l="l" t="t" r="r" b="b"/>
            <a:pathLst>
              <a:path w="7801609" h="943610">
                <a:moveTo>
                  <a:pt x="7801356" y="943356"/>
                </a:moveTo>
                <a:lnTo>
                  <a:pt x="7801356" y="0"/>
                </a:lnTo>
                <a:lnTo>
                  <a:pt x="0" y="0"/>
                </a:lnTo>
                <a:lnTo>
                  <a:pt x="0" y="943356"/>
                </a:lnTo>
                <a:lnTo>
                  <a:pt x="13716" y="943356"/>
                </a:lnTo>
                <a:lnTo>
                  <a:pt x="13716" y="28956"/>
                </a:lnTo>
                <a:lnTo>
                  <a:pt x="28956" y="13716"/>
                </a:lnTo>
                <a:lnTo>
                  <a:pt x="28956" y="28956"/>
                </a:lnTo>
                <a:lnTo>
                  <a:pt x="7772400" y="28956"/>
                </a:lnTo>
                <a:lnTo>
                  <a:pt x="7772400" y="13716"/>
                </a:lnTo>
                <a:lnTo>
                  <a:pt x="7786116" y="28956"/>
                </a:lnTo>
                <a:lnTo>
                  <a:pt x="7786116" y="943356"/>
                </a:lnTo>
                <a:lnTo>
                  <a:pt x="7801356" y="943356"/>
                </a:lnTo>
                <a:close/>
              </a:path>
              <a:path w="7801609" h="943610">
                <a:moveTo>
                  <a:pt x="28956" y="28956"/>
                </a:moveTo>
                <a:lnTo>
                  <a:pt x="28956" y="13716"/>
                </a:lnTo>
                <a:lnTo>
                  <a:pt x="13716" y="28956"/>
                </a:lnTo>
                <a:lnTo>
                  <a:pt x="28956" y="28956"/>
                </a:lnTo>
                <a:close/>
              </a:path>
              <a:path w="7801609" h="943610">
                <a:moveTo>
                  <a:pt x="28956" y="914400"/>
                </a:moveTo>
                <a:lnTo>
                  <a:pt x="28956" y="28956"/>
                </a:lnTo>
                <a:lnTo>
                  <a:pt x="13716" y="28956"/>
                </a:lnTo>
                <a:lnTo>
                  <a:pt x="13716" y="914400"/>
                </a:lnTo>
                <a:lnTo>
                  <a:pt x="28956" y="914400"/>
                </a:lnTo>
                <a:close/>
              </a:path>
              <a:path w="7801609" h="943610">
                <a:moveTo>
                  <a:pt x="7786116" y="914400"/>
                </a:moveTo>
                <a:lnTo>
                  <a:pt x="13716" y="914400"/>
                </a:lnTo>
                <a:lnTo>
                  <a:pt x="28956" y="928116"/>
                </a:lnTo>
                <a:lnTo>
                  <a:pt x="28956" y="943356"/>
                </a:lnTo>
                <a:lnTo>
                  <a:pt x="7772400" y="943356"/>
                </a:lnTo>
                <a:lnTo>
                  <a:pt x="7772400" y="928116"/>
                </a:lnTo>
                <a:lnTo>
                  <a:pt x="7786116" y="914400"/>
                </a:lnTo>
                <a:close/>
              </a:path>
              <a:path w="7801609" h="943610">
                <a:moveTo>
                  <a:pt x="28956" y="943356"/>
                </a:moveTo>
                <a:lnTo>
                  <a:pt x="28956" y="928116"/>
                </a:lnTo>
                <a:lnTo>
                  <a:pt x="13716" y="914400"/>
                </a:lnTo>
                <a:lnTo>
                  <a:pt x="13716" y="943356"/>
                </a:lnTo>
                <a:lnTo>
                  <a:pt x="28956" y="943356"/>
                </a:lnTo>
                <a:close/>
              </a:path>
              <a:path w="7801609" h="943610">
                <a:moveTo>
                  <a:pt x="7786116" y="28956"/>
                </a:moveTo>
                <a:lnTo>
                  <a:pt x="7772400" y="13716"/>
                </a:lnTo>
                <a:lnTo>
                  <a:pt x="7772400" y="28956"/>
                </a:lnTo>
                <a:lnTo>
                  <a:pt x="7786116" y="28956"/>
                </a:lnTo>
                <a:close/>
              </a:path>
              <a:path w="7801609" h="943610">
                <a:moveTo>
                  <a:pt x="7786116" y="914400"/>
                </a:moveTo>
                <a:lnTo>
                  <a:pt x="7786116" y="28956"/>
                </a:lnTo>
                <a:lnTo>
                  <a:pt x="7772400" y="28956"/>
                </a:lnTo>
                <a:lnTo>
                  <a:pt x="7772400" y="914400"/>
                </a:lnTo>
                <a:lnTo>
                  <a:pt x="7786116" y="914400"/>
                </a:lnTo>
                <a:close/>
              </a:path>
              <a:path w="7801609" h="943610">
                <a:moveTo>
                  <a:pt x="7786116" y="943356"/>
                </a:moveTo>
                <a:lnTo>
                  <a:pt x="7786116" y="914400"/>
                </a:lnTo>
                <a:lnTo>
                  <a:pt x="7772400" y="928116"/>
                </a:lnTo>
                <a:lnTo>
                  <a:pt x="7772400" y="943356"/>
                </a:lnTo>
                <a:lnTo>
                  <a:pt x="7786116" y="943356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5410200"/>
            <a:ext cx="7848600" cy="1700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60</a:t>
            </a:fld>
            <a:endParaRPr spc="-5" dirty="0"/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5951" y="1180591"/>
            <a:ext cx="5768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Индекс </a:t>
            </a:r>
            <a:r>
              <a:rPr sz="3200" spc="-5" dirty="0"/>
              <a:t>коинциденције</a:t>
            </a:r>
            <a:r>
              <a:rPr sz="3200" spc="-135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76884" y="3643884"/>
            <a:ext cx="7954009" cy="242570"/>
          </a:xfrm>
          <a:custGeom>
            <a:avLst/>
            <a:gdLst/>
            <a:ahLst/>
            <a:cxnLst/>
            <a:rect l="l" t="t" r="r" b="b"/>
            <a:pathLst>
              <a:path w="7954009" h="242570">
                <a:moveTo>
                  <a:pt x="7953756" y="242315"/>
                </a:moveTo>
                <a:lnTo>
                  <a:pt x="7953756" y="0"/>
                </a:lnTo>
                <a:lnTo>
                  <a:pt x="0" y="0"/>
                </a:lnTo>
                <a:lnTo>
                  <a:pt x="0" y="242315"/>
                </a:lnTo>
                <a:lnTo>
                  <a:pt x="13716" y="242315"/>
                </a:lnTo>
                <a:lnTo>
                  <a:pt x="13716" y="28956"/>
                </a:lnTo>
                <a:lnTo>
                  <a:pt x="28956" y="13716"/>
                </a:lnTo>
                <a:lnTo>
                  <a:pt x="28956" y="28956"/>
                </a:lnTo>
                <a:lnTo>
                  <a:pt x="7924800" y="28956"/>
                </a:lnTo>
                <a:lnTo>
                  <a:pt x="7924800" y="13716"/>
                </a:lnTo>
                <a:lnTo>
                  <a:pt x="7938516" y="28956"/>
                </a:lnTo>
                <a:lnTo>
                  <a:pt x="7938516" y="242315"/>
                </a:lnTo>
                <a:lnTo>
                  <a:pt x="7953756" y="242315"/>
                </a:lnTo>
                <a:close/>
              </a:path>
              <a:path w="7954009" h="242570">
                <a:moveTo>
                  <a:pt x="28956" y="28956"/>
                </a:moveTo>
                <a:lnTo>
                  <a:pt x="28956" y="13716"/>
                </a:lnTo>
                <a:lnTo>
                  <a:pt x="13716" y="28956"/>
                </a:lnTo>
                <a:lnTo>
                  <a:pt x="28956" y="28956"/>
                </a:lnTo>
                <a:close/>
              </a:path>
              <a:path w="7954009" h="242570">
                <a:moveTo>
                  <a:pt x="28956" y="242315"/>
                </a:moveTo>
                <a:lnTo>
                  <a:pt x="28956" y="28956"/>
                </a:lnTo>
                <a:lnTo>
                  <a:pt x="13716" y="28956"/>
                </a:lnTo>
                <a:lnTo>
                  <a:pt x="13716" y="242315"/>
                </a:lnTo>
                <a:lnTo>
                  <a:pt x="28956" y="242315"/>
                </a:lnTo>
                <a:close/>
              </a:path>
              <a:path w="7954009" h="242570">
                <a:moveTo>
                  <a:pt x="7938516" y="28956"/>
                </a:moveTo>
                <a:lnTo>
                  <a:pt x="7924800" y="13716"/>
                </a:lnTo>
                <a:lnTo>
                  <a:pt x="7924800" y="28956"/>
                </a:lnTo>
                <a:lnTo>
                  <a:pt x="7938516" y="28956"/>
                </a:lnTo>
                <a:close/>
              </a:path>
              <a:path w="7954009" h="242570">
                <a:moveTo>
                  <a:pt x="7938516" y="242315"/>
                </a:moveTo>
                <a:lnTo>
                  <a:pt x="7938516" y="28956"/>
                </a:lnTo>
                <a:lnTo>
                  <a:pt x="7924800" y="28956"/>
                </a:lnTo>
                <a:lnTo>
                  <a:pt x="7924800" y="242315"/>
                </a:lnTo>
                <a:lnTo>
                  <a:pt x="7938516" y="242315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2002027"/>
            <a:ext cx="7868284" cy="4025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Ако </a:t>
            </a:r>
            <a:r>
              <a:rPr sz="3200" spc="5" dirty="0">
                <a:solidFill>
                  <a:srgbClr val="C00000"/>
                </a:solidFill>
                <a:latin typeface="Arial"/>
                <a:cs typeface="Arial"/>
              </a:rPr>
              <a:t>су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сва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слова подједнако</a:t>
            </a:r>
            <a:r>
              <a:rPr sz="3200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вероватна</a:t>
            </a:r>
            <a:endParaRPr sz="3200" dirty="0">
              <a:latin typeface="Arial"/>
              <a:cs typeface="Arial"/>
            </a:endParaRPr>
          </a:p>
          <a:p>
            <a:pPr marL="2156460">
              <a:lnSpc>
                <a:spcPct val="100000"/>
              </a:lnSpc>
            </a:pP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3150" baseline="-21164" dirty="0">
                <a:solidFill>
                  <a:srgbClr val="C00000"/>
                </a:solidFill>
                <a:latin typeface="Arial"/>
                <a:cs typeface="Arial"/>
              </a:rPr>
              <a:t>i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3200" spc="-2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1/26</a:t>
            </a:r>
            <a:endParaRPr sz="3200" dirty="0">
              <a:latin typeface="Arial"/>
              <a:cs typeface="Arial"/>
            </a:endParaRPr>
          </a:p>
          <a:p>
            <a:pPr marL="469265">
              <a:lnSpc>
                <a:spcPts val="1415"/>
              </a:lnSpc>
              <a:spcBef>
                <a:spcPts val="770"/>
              </a:spcBef>
              <a:tabLst>
                <a:tab pos="5728970" algn="l"/>
              </a:tabLst>
            </a:pPr>
            <a:r>
              <a:rPr sz="3200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Следи </a:t>
            </a:r>
            <a:r>
              <a:rPr sz="3200" spc="10" dirty="0">
                <a:latin typeface="Arial"/>
                <a:cs typeface="Arial"/>
              </a:rPr>
              <a:t>p</a:t>
            </a:r>
            <a:r>
              <a:rPr sz="3150" spc="15" baseline="-21164" dirty="0">
                <a:latin typeface="Arial"/>
                <a:cs typeface="Arial"/>
              </a:rPr>
              <a:t>0</a:t>
            </a:r>
            <a:r>
              <a:rPr sz="3150" spc="15" baseline="25132" dirty="0">
                <a:latin typeface="Arial"/>
                <a:cs typeface="Arial"/>
              </a:rPr>
              <a:t>2 </a:t>
            </a:r>
            <a:r>
              <a:rPr sz="3200" dirty="0">
                <a:latin typeface="Arial"/>
                <a:cs typeface="Arial"/>
              </a:rPr>
              <a:t>+ </a:t>
            </a:r>
            <a:r>
              <a:rPr sz="3200" spc="10" dirty="0">
                <a:latin typeface="Arial"/>
                <a:cs typeface="Arial"/>
              </a:rPr>
              <a:t>p</a:t>
            </a:r>
            <a:r>
              <a:rPr sz="3150" spc="15" baseline="-21164" dirty="0">
                <a:latin typeface="Arial"/>
                <a:cs typeface="Arial"/>
              </a:rPr>
              <a:t>1</a:t>
            </a:r>
            <a:r>
              <a:rPr sz="3150" spc="15" baseline="25132" dirty="0">
                <a:latin typeface="Arial"/>
                <a:cs typeface="Arial"/>
              </a:rPr>
              <a:t>2 </a:t>
            </a:r>
            <a:r>
              <a:rPr sz="3200" dirty="0">
                <a:latin typeface="Arial"/>
                <a:cs typeface="Arial"/>
              </a:rPr>
              <a:t>+ …</a:t>
            </a:r>
            <a:r>
              <a:rPr sz="3200" spc="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+ </a:t>
            </a:r>
            <a:r>
              <a:rPr sz="3200" spc="10" dirty="0">
                <a:latin typeface="Arial"/>
                <a:cs typeface="Arial"/>
              </a:rPr>
              <a:t>p</a:t>
            </a:r>
            <a:r>
              <a:rPr sz="3150" spc="15" baseline="-21164" dirty="0">
                <a:latin typeface="Arial"/>
                <a:cs typeface="Arial"/>
              </a:rPr>
              <a:t>25	</a:t>
            </a:r>
            <a:r>
              <a:rPr sz="3200" spc="5" dirty="0">
                <a:latin typeface="Arial"/>
                <a:cs typeface="Arial"/>
              </a:rPr>
              <a:t>≈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Arial"/>
                <a:cs typeface="Arial"/>
              </a:rPr>
              <a:t>0.03846</a:t>
            </a:r>
            <a:endParaRPr sz="3200" dirty="0">
              <a:latin typeface="Arial"/>
              <a:cs typeface="Arial"/>
            </a:endParaRPr>
          </a:p>
          <a:p>
            <a:pPr marR="2243455" algn="r">
              <a:lnSpc>
                <a:spcPts val="1245"/>
              </a:lnSpc>
            </a:pPr>
            <a:r>
              <a:rPr sz="2100" spc="20" dirty="0">
                <a:latin typeface="Arial"/>
                <a:cs typeface="Arial"/>
              </a:rPr>
              <a:t>2</a:t>
            </a:r>
            <a:endParaRPr sz="21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8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Код полиалфабетских шифара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тежи 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уједначи фреквенција појављивања  различитих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слова</a:t>
            </a:r>
            <a:endParaRPr sz="2800" dirty="0">
              <a:latin typeface="Arial"/>
              <a:cs typeface="Arial"/>
            </a:endParaRPr>
          </a:p>
          <a:p>
            <a:pPr marL="355600" marR="59563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  <a:tab pos="1917064" algn="l"/>
              </a:tabLst>
            </a:pP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Па </a:t>
            </a: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3200" b="1" dirty="0">
                <a:solidFill>
                  <a:srgbClr val="C00000"/>
                </a:solidFill>
                <a:latin typeface="Arial"/>
                <a:cs typeface="Arial"/>
              </a:rPr>
              <a:t>I </a:t>
            </a:r>
            <a:r>
              <a:rPr sz="3200" spc="5" dirty="0">
                <a:solidFill>
                  <a:srgbClr val="C00000"/>
                </a:solidFill>
                <a:latin typeface="Arial"/>
                <a:cs typeface="Arial"/>
              </a:rPr>
              <a:t>≈ </a:t>
            </a:r>
            <a:r>
              <a:rPr sz="3200" b="1" spc="-10" dirty="0">
                <a:solidFill>
                  <a:srgbClr val="C00000"/>
                </a:solidFill>
                <a:latin typeface="Arial"/>
                <a:cs typeface="Arial"/>
              </a:rPr>
              <a:t>0.03846 </a:t>
            </a: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3200" spc="-5" dirty="0">
                <a:solidFill>
                  <a:srgbClr val="323299"/>
                </a:solidFill>
                <a:latin typeface="Arial"/>
                <a:cs typeface="Arial"/>
              </a:rPr>
              <a:t>полиалфабетске  шифре	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дугих</a:t>
            </a:r>
            <a:r>
              <a:rPr sz="32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кључева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6884" y="3886199"/>
            <a:ext cx="7954009" cy="1082040"/>
          </a:xfrm>
          <a:custGeom>
            <a:avLst/>
            <a:gdLst/>
            <a:ahLst/>
            <a:cxnLst/>
            <a:rect l="l" t="t" r="r" b="b"/>
            <a:pathLst>
              <a:path w="7954009" h="1082039">
                <a:moveTo>
                  <a:pt x="28956" y="1053084"/>
                </a:moveTo>
                <a:lnTo>
                  <a:pt x="28956" y="0"/>
                </a:lnTo>
                <a:lnTo>
                  <a:pt x="0" y="0"/>
                </a:lnTo>
                <a:lnTo>
                  <a:pt x="0" y="1082040"/>
                </a:lnTo>
                <a:lnTo>
                  <a:pt x="13716" y="1082040"/>
                </a:lnTo>
                <a:lnTo>
                  <a:pt x="13716" y="1053084"/>
                </a:lnTo>
                <a:lnTo>
                  <a:pt x="28956" y="1053084"/>
                </a:lnTo>
                <a:close/>
              </a:path>
              <a:path w="7954009" h="1082039">
                <a:moveTo>
                  <a:pt x="7938516" y="1053084"/>
                </a:moveTo>
                <a:lnTo>
                  <a:pt x="13716" y="1053084"/>
                </a:lnTo>
                <a:lnTo>
                  <a:pt x="28956" y="1066800"/>
                </a:lnTo>
                <a:lnTo>
                  <a:pt x="28956" y="1082040"/>
                </a:lnTo>
                <a:lnTo>
                  <a:pt x="7924800" y="1082040"/>
                </a:lnTo>
                <a:lnTo>
                  <a:pt x="7924800" y="1066800"/>
                </a:lnTo>
                <a:lnTo>
                  <a:pt x="7938516" y="1053084"/>
                </a:lnTo>
                <a:close/>
              </a:path>
              <a:path w="7954009" h="1082039">
                <a:moveTo>
                  <a:pt x="28956" y="1082040"/>
                </a:moveTo>
                <a:lnTo>
                  <a:pt x="28956" y="1066800"/>
                </a:lnTo>
                <a:lnTo>
                  <a:pt x="13716" y="1053084"/>
                </a:lnTo>
                <a:lnTo>
                  <a:pt x="13716" y="1082040"/>
                </a:lnTo>
                <a:lnTo>
                  <a:pt x="28956" y="1082040"/>
                </a:lnTo>
                <a:close/>
              </a:path>
              <a:path w="7954009" h="1082039">
                <a:moveTo>
                  <a:pt x="7953756" y="1082040"/>
                </a:moveTo>
                <a:lnTo>
                  <a:pt x="7953756" y="0"/>
                </a:lnTo>
                <a:lnTo>
                  <a:pt x="7924800" y="0"/>
                </a:lnTo>
                <a:lnTo>
                  <a:pt x="7924800" y="1053084"/>
                </a:lnTo>
                <a:lnTo>
                  <a:pt x="7938516" y="1053084"/>
                </a:lnTo>
                <a:lnTo>
                  <a:pt x="7938516" y="1082040"/>
                </a:lnTo>
                <a:lnTo>
                  <a:pt x="7953756" y="1082040"/>
                </a:lnTo>
                <a:close/>
              </a:path>
              <a:path w="7954009" h="1082039">
                <a:moveTo>
                  <a:pt x="7938516" y="1082040"/>
                </a:moveTo>
                <a:lnTo>
                  <a:pt x="7938516" y="1053084"/>
                </a:lnTo>
                <a:lnTo>
                  <a:pt x="7924800" y="1066800"/>
                </a:lnTo>
                <a:lnTo>
                  <a:pt x="7924800" y="1082040"/>
                </a:lnTo>
                <a:lnTo>
                  <a:pt x="7938516" y="108204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61</a:t>
            </a:fld>
            <a:endParaRPr spc="-5" dirty="0"/>
          </a:p>
        </p:txBody>
      </p:sp>
      <p:sp>
        <p:nvSpPr>
          <p:cNvPr id="9" name="Rectangle 8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5179" y="1064767"/>
            <a:ext cx="57543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Индекс </a:t>
            </a:r>
            <a:r>
              <a:rPr sz="3200" spc="-5" dirty="0"/>
              <a:t>коинциденције</a:t>
            </a:r>
            <a:r>
              <a:rPr sz="3200" spc="-240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1700275"/>
            <a:ext cx="8413750" cy="4806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13130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Како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ове вредности могу употребити за  одређивање дужине кључа код Вижнерове  шифре?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Претпоставимо 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 дужине</a:t>
            </a:r>
            <a:r>
              <a:rPr sz="2800" spc="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k,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шифрат дужине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Упише се шифрат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матрицу са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k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колона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n/k</a:t>
            </a:r>
            <a:r>
              <a:rPr sz="2400" spc="-5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редова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Насумично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изаберу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2 слова, могуће</a:t>
            </a:r>
            <a:r>
              <a:rPr sz="2800" spc="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је: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су из исте</a:t>
            </a:r>
            <a:r>
              <a:rPr sz="2400" spc="-5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колоне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оквиру колоне је шифра просте замене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су из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различитих</a:t>
            </a:r>
            <a:r>
              <a:rPr sz="24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колона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Подједнака вероватноћа</a:t>
            </a:r>
            <a:r>
              <a:rPr sz="24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појављивања...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62</a:t>
            </a:fld>
            <a:endParaRPr spc="-5" dirty="0"/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959" y="1139443"/>
            <a:ext cx="5768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Индекс </a:t>
            </a:r>
            <a:r>
              <a:rPr sz="3200" spc="-5" dirty="0"/>
              <a:t>коинциденције</a:t>
            </a:r>
            <a:r>
              <a:rPr sz="3200" spc="-135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16939" y="1777999"/>
            <a:ext cx="8282940" cy="215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458595" algn="l"/>
              </a:tabLst>
            </a:pPr>
            <a:r>
              <a:rPr sz="2400" spc="-5" dirty="0">
                <a:solidFill>
                  <a:srgbClr val="006500"/>
                </a:solidFill>
                <a:latin typeface="Arial"/>
                <a:cs typeface="Arial"/>
              </a:rPr>
              <a:t>Питање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Колика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вероватноћа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су 2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изабрана слова 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иста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	из исте</a:t>
            </a:r>
            <a:r>
              <a:rPr sz="24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колоне?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Одабере се једно слово (одређена је</a:t>
            </a:r>
            <a:r>
              <a:rPr sz="24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колона)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Вероватноћа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друго слово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из исте</a:t>
            </a:r>
            <a:r>
              <a:rPr sz="2400" spc="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колоне:</a:t>
            </a:r>
            <a:endParaRPr sz="2400">
              <a:latin typeface="Arial"/>
              <a:cs typeface="Arial"/>
            </a:endParaRPr>
          </a:p>
          <a:p>
            <a:pPr marR="1327785" algn="ctr">
              <a:lnSpc>
                <a:spcPct val="100000"/>
              </a:lnSpc>
              <a:spcBef>
                <a:spcPts val="850"/>
              </a:spcBef>
            </a:pPr>
            <a:r>
              <a:rPr sz="2700" i="1" spc="10" dirty="0">
                <a:latin typeface="Times New Roman"/>
                <a:cs typeface="Times New Roman"/>
              </a:rPr>
              <a:t>n</a:t>
            </a:r>
            <a:r>
              <a:rPr sz="2700" i="1" spc="-33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/</a:t>
            </a:r>
            <a:r>
              <a:rPr sz="2700" spc="-270" dirty="0">
                <a:latin typeface="Times New Roman"/>
                <a:cs typeface="Times New Roman"/>
              </a:rPr>
              <a:t> </a:t>
            </a:r>
            <a:r>
              <a:rPr sz="2700" i="1" spc="10" dirty="0">
                <a:latin typeface="Times New Roman"/>
                <a:cs typeface="Times New Roman"/>
              </a:rPr>
              <a:t>k</a:t>
            </a:r>
            <a:r>
              <a:rPr sz="2700" i="1" spc="5" dirty="0">
                <a:latin typeface="Times New Roman"/>
                <a:cs typeface="Times New Roman"/>
              </a:rPr>
              <a:t> </a:t>
            </a:r>
            <a:r>
              <a:rPr sz="2700" spc="100" dirty="0">
                <a:latin typeface="Symbol"/>
                <a:cs typeface="Symbol"/>
              </a:rPr>
              <a:t></a:t>
            </a:r>
            <a:r>
              <a:rPr sz="2700" spc="10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0961" y="3982207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692" y="0"/>
                </a:lnTo>
              </a:path>
            </a:pathLst>
          </a:custGeom>
          <a:ln w="1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939" y="3982547"/>
            <a:ext cx="8011159" cy="1551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1056640" algn="ctr">
              <a:lnSpc>
                <a:spcPts val="3010"/>
              </a:lnSpc>
              <a:spcBef>
                <a:spcPts val="114"/>
              </a:spcBef>
            </a:pPr>
            <a:r>
              <a:rPr sz="2700" i="1" spc="10" dirty="0">
                <a:latin typeface="Times New Roman"/>
                <a:cs typeface="Times New Roman"/>
              </a:rPr>
              <a:t>n</a:t>
            </a:r>
            <a:r>
              <a:rPr sz="2700" i="1" spc="-195" dirty="0">
                <a:latin typeface="Times New Roman"/>
                <a:cs typeface="Times New Roman"/>
              </a:rPr>
              <a:t> </a:t>
            </a:r>
            <a:r>
              <a:rPr sz="2700" spc="100" dirty="0">
                <a:latin typeface="Symbol"/>
                <a:cs typeface="Symbol"/>
              </a:rPr>
              <a:t></a:t>
            </a:r>
            <a:r>
              <a:rPr sz="2700" spc="100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  <a:p>
            <a:pPr marL="469265">
              <a:lnSpc>
                <a:spcPts val="2650"/>
              </a:lnSpc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– Како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оба слова припадају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истој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(колони)</a:t>
            </a:r>
            <a:r>
              <a:rPr sz="2400" spc="-45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Цезаровој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шифри, вероватноћа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су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слова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иста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0.065: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Одговор: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2635" y="5833871"/>
            <a:ext cx="966469" cy="0"/>
          </a:xfrm>
          <a:custGeom>
            <a:avLst/>
            <a:gdLst/>
            <a:ahLst/>
            <a:cxnLst/>
            <a:rect l="l" t="t" r="r" b="b"/>
            <a:pathLst>
              <a:path w="966470">
                <a:moveTo>
                  <a:pt x="0" y="0"/>
                </a:moveTo>
                <a:lnTo>
                  <a:pt x="966215" y="0"/>
                </a:lnTo>
              </a:path>
            </a:pathLst>
          </a:custGeom>
          <a:ln w="15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11270" y="5365547"/>
            <a:ext cx="17595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dirty="0">
                <a:latin typeface="Times New Roman"/>
                <a:cs typeface="Times New Roman"/>
              </a:rPr>
              <a:t>n</a:t>
            </a:r>
            <a:r>
              <a:rPr sz="2600" i="1" spc="-3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/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k</a:t>
            </a:r>
            <a:r>
              <a:rPr sz="2600" i="1" spc="-1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Symbol"/>
                <a:cs typeface="Symbol"/>
              </a:rPr>
              <a:t></a:t>
            </a:r>
            <a:r>
              <a:rPr sz="2600" spc="60" dirty="0">
                <a:latin typeface="Times New Roman"/>
                <a:cs typeface="Times New Roman"/>
              </a:rPr>
              <a:t>1</a:t>
            </a:r>
            <a:r>
              <a:rPr sz="3900" spc="89" baseline="-35256" dirty="0">
                <a:latin typeface="Times New Roman"/>
                <a:cs typeface="Times New Roman"/>
              </a:rPr>
              <a:t>0.065</a:t>
            </a:r>
            <a:endParaRPr sz="3900" baseline="-35256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1102" y="5833414"/>
            <a:ext cx="62738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dirty="0">
                <a:latin typeface="Times New Roman"/>
                <a:cs typeface="Times New Roman"/>
              </a:rPr>
              <a:t>n</a:t>
            </a:r>
            <a:r>
              <a:rPr sz="2600" i="1" spc="-229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Symbol"/>
                <a:cs typeface="Symbol"/>
              </a:rPr>
              <a:t></a:t>
            </a:r>
            <a:r>
              <a:rPr sz="2600" spc="100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38627" y="5370576"/>
            <a:ext cx="1866900" cy="883919"/>
          </a:xfrm>
          <a:custGeom>
            <a:avLst/>
            <a:gdLst/>
            <a:ahLst/>
            <a:cxnLst/>
            <a:rect l="l" t="t" r="r" b="b"/>
            <a:pathLst>
              <a:path w="1866900" h="883920">
                <a:moveTo>
                  <a:pt x="1866900" y="883920"/>
                </a:moveTo>
                <a:lnTo>
                  <a:pt x="1866900" y="0"/>
                </a:lnTo>
                <a:lnTo>
                  <a:pt x="0" y="0"/>
                </a:lnTo>
                <a:lnTo>
                  <a:pt x="0" y="883920"/>
                </a:lnTo>
                <a:lnTo>
                  <a:pt x="4572" y="883920"/>
                </a:lnTo>
                <a:lnTo>
                  <a:pt x="4572" y="10668"/>
                </a:lnTo>
                <a:lnTo>
                  <a:pt x="10668" y="6096"/>
                </a:lnTo>
                <a:lnTo>
                  <a:pt x="10668" y="10668"/>
                </a:lnTo>
                <a:lnTo>
                  <a:pt x="1857756" y="10668"/>
                </a:lnTo>
                <a:lnTo>
                  <a:pt x="1857756" y="6096"/>
                </a:lnTo>
                <a:lnTo>
                  <a:pt x="1862328" y="10668"/>
                </a:lnTo>
                <a:lnTo>
                  <a:pt x="1862328" y="883920"/>
                </a:lnTo>
                <a:lnTo>
                  <a:pt x="1866900" y="883920"/>
                </a:lnTo>
                <a:close/>
              </a:path>
              <a:path w="1866900" h="883920">
                <a:moveTo>
                  <a:pt x="10668" y="10668"/>
                </a:moveTo>
                <a:lnTo>
                  <a:pt x="10668" y="6096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1866900" h="883920">
                <a:moveTo>
                  <a:pt x="10668" y="873252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873252"/>
                </a:lnTo>
                <a:lnTo>
                  <a:pt x="10668" y="873252"/>
                </a:lnTo>
                <a:close/>
              </a:path>
              <a:path w="1866900" h="883920">
                <a:moveTo>
                  <a:pt x="1862328" y="873252"/>
                </a:moveTo>
                <a:lnTo>
                  <a:pt x="4572" y="873252"/>
                </a:lnTo>
                <a:lnTo>
                  <a:pt x="10668" y="877824"/>
                </a:lnTo>
                <a:lnTo>
                  <a:pt x="10668" y="883920"/>
                </a:lnTo>
                <a:lnTo>
                  <a:pt x="1857756" y="883920"/>
                </a:lnTo>
                <a:lnTo>
                  <a:pt x="1857756" y="877824"/>
                </a:lnTo>
                <a:lnTo>
                  <a:pt x="1862328" y="873252"/>
                </a:lnTo>
                <a:close/>
              </a:path>
              <a:path w="1866900" h="883920">
                <a:moveTo>
                  <a:pt x="10668" y="883920"/>
                </a:moveTo>
                <a:lnTo>
                  <a:pt x="10668" y="877824"/>
                </a:lnTo>
                <a:lnTo>
                  <a:pt x="4572" y="873252"/>
                </a:lnTo>
                <a:lnTo>
                  <a:pt x="4572" y="883920"/>
                </a:lnTo>
                <a:lnTo>
                  <a:pt x="10668" y="883920"/>
                </a:lnTo>
                <a:close/>
              </a:path>
              <a:path w="1866900" h="883920">
                <a:moveTo>
                  <a:pt x="1862328" y="10668"/>
                </a:moveTo>
                <a:lnTo>
                  <a:pt x="1857756" y="6096"/>
                </a:lnTo>
                <a:lnTo>
                  <a:pt x="1857756" y="10668"/>
                </a:lnTo>
                <a:lnTo>
                  <a:pt x="1862328" y="10668"/>
                </a:lnTo>
                <a:close/>
              </a:path>
              <a:path w="1866900" h="883920">
                <a:moveTo>
                  <a:pt x="1862328" y="873252"/>
                </a:moveTo>
                <a:lnTo>
                  <a:pt x="1862328" y="10668"/>
                </a:lnTo>
                <a:lnTo>
                  <a:pt x="1857756" y="10668"/>
                </a:lnTo>
                <a:lnTo>
                  <a:pt x="1857756" y="873252"/>
                </a:lnTo>
                <a:lnTo>
                  <a:pt x="1862328" y="873252"/>
                </a:lnTo>
                <a:close/>
              </a:path>
              <a:path w="1866900" h="883920">
                <a:moveTo>
                  <a:pt x="1862328" y="883920"/>
                </a:moveTo>
                <a:lnTo>
                  <a:pt x="1862328" y="873252"/>
                </a:lnTo>
                <a:lnTo>
                  <a:pt x="1857756" y="877824"/>
                </a:lnTo>
                <a:lnTo>
                  <a:pt x="1857756" y="883920"/>
                </a:lnTo>
                <a:lnTo>
                  <a:pt x="1862328" y="88392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63</a:t>
            </a:fld>
            <a:endParaRPr spc="-5" dirty="0"/>
          </a:p>
        </p:txBody>
      </p:sp>
      <p:sp>
        <p:nvSpPr>
          <p:cNvPr id="12" name="Rectangle 11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959" y="948943"/>
            <a:ext cx="5768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Индекс </a:t>
            </a:r>
            <a:r>
              <a:rPr sz="3200" spc="-5" dirty="0"/>
              <a:t>коинциденције</a:t>
            </a:r>
            <a:r>
              <a:rPr sz="3200" spc="-135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024885" y="3756663"/>
            <a:ext cx="1077595" cy="0"/>
          </a:xfrm>
          <a:custGeom>
            <a:avLst/>
            <a:gdLst/>
            <a:ahLst/>
            <a:cxnLst/>
            <a:rect l="l" t="t" r="r" b="b"/>
            <a:pathLst>
              <a:path w="1077595">
                <a:moveTo>
                  <a:pt x="0" y="0"/>
                </a:moveTo>
                <a:lnTo>
                  <a:pt x="1077474" y="0"/>
                </a:lnTo>
              </a:path>
            </a:pathLst>
          </a:custGeom>
          <a:ln w="16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339" y="1625599"/>
            <a:ext cx="8335645" cy="375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458595" algn="l"/>
              </a:tabLst>
            </a:pPr>
            <a:r>
              <a:rPr sz="2400" spc="-5" dirty="0">
                <a:solidFill>
                  <a:srgbClr val="006500"/>
                </a:solidFill>
                <a:latin typeface="Arial"/>
                <a:cs typeface="Arial"/>
              </a:rPr>
              <a:t>Питање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Колика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вероватноћа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су 2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изабрана слова 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иста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	из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различитих</a:t>
            </a:r>
            <a:r>
              <a:rPr sz="24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колона?</a:t>
            </a:r>
            <a:endParaRPr sz="2400">
              <a:latin typeface="Arial"/>
              <a:cs typeface="Arial"/>
            </a:endParaRPr>
          </a:p>
          <a:p>
            <a:pPr marL="756285" marR="627380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Одабере се једно слово (одређена је</a:t>
            </a:r>
            <a:r>
              <a:rPr sz="24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колона)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Вероватноћа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друго слово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из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различите</a:t>
            </a:r>
            <a:r>
              <a:rPr sz="2400" spc="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колоне:</a:t>
            </a:r>
            <a:endParaRPr sz="2400">
              <a:latin typeface="Arial"/>
              <a:cs typeface="Arial"/>
            </a:endParaRPr>
          </a:p>
          <a:p>
            <a:pPr marR="591820" algn="ctr">
              <a:lnSpc>
                <a:spcPct val="100000"/>
              </a:lnSpc>
              <a:spcBef>
                <a:spcPts val="265"/>
              </a:spcBef>
            </a:pPr>
            <a:r>
              <a:rPr sz="2700" i="1" spc="15" dirty="0">
                <a:latin typeface="Times New Roman"/>
                <a:cs typeface="Times New Roman"/>
              </a:rPr>
              <a:t>n</a:t>
            </a:r>
            <a:r>
              <a:rPr sz="2700" i="1" spc="-180" dirty="0">
                <a:latin typeface="Times New Roman"/>
                <a:cs typeface="Times New Roman"/>
              </a:rPr>
              <a:t> </a:t>
            </a:r>
            <a:r>
              <a:rPr sz="2700" spc="15" dirty="0">
                <a:latin typeface="Symbol"/>
                <a:cs typeface="Symbol"/>
              </a:rPr>
              <a:t></a:t>
            </a:r>
            <a:r>
              <a:rPr sz="2700" spc="-175" dirty="0">
                <a:latin typeface="Times New Roman"/>
                <a:cs typeface="Times New Roman"/>
              </a:rPr>
              <a:t> </a:t>
            </a:r>
            <a:r>
              <a:rPr sz="2700" i="1" spc="15" dirty="0">
                <a:latin typeface="Times New Roman"/>
                <a:cs typeface="Times New Roman"/>
              </a:rPr>
              <a:t>n</a:t>
            </a:r>
            <a:r>
              <a:rPr sz="2700" i="1" spc="-320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/</a:t>
            </a:r>
            <a:r>
              <a:rPr sz="2700" spc="-254" dirty="0">
                <a:latin typeface="Times New Roman"/>
                <a:cs typeface="Times New Roman"/>
              </a:rPr>
              <a:t> </a:t>
            </a:r>
            <a:r>
              <a:rPr sz="2700" i="1" spc="15" dirty="0">
                <a:latin typeface="Times New Roman"/>
                <a:cs typeface="Times New Roman"/>
              </a:rPr>
              <a:t>k</a:t>
            </a:r>
            <a:endParaRPr sz="2700">
              <a:latin typeface="Times New Roman"/>
              <a:cs typeface="Times New Roman"/>
            </a:endParaRPr>
          </a:p>
          <a:p>
            <a:pPr marR="535305" algn="ctr">
              <a:lnSpc>
                <a:spcPct val="100000"/>
              </a:lnSpc>
              <a:spcBef>
                <a:spcPts val="635"/>
              </a:spcBef>
            </a:pPr>
            <a:r>
              <a:rPr sz="2700" i="1" spc="15" dirty="0">
                <a:latin typeface="Times New Roman"/>
                <a:cs typeface="Times New Roman"/>
              </a:rPr>
              <a:t>n</a:t>
            </a:r>
            <a:r>
              <a:rPr sz="2700" i="1" spc="-180" dirty="0">
                <a:latin typeface="Times New Roman"/>
                <a:cs typeface="Times New Roman"/>
              </a:rPr>
              <a:t> </a:t>
            </a:r>
            <a:r>
              <a:rPr sz="2700" spc="114" dirty="0">
                <a:latin typeface="Symbol"/>
                <a:cs typeface="Symbol"/>
              </a:rPr>
              <a:t></a:t>
            </a:r>
            <a:r>
              <a:rPr sz="2700" spc="114" dirty="0">
                <a:latin typeface="Times New Roman"/>
                <a:cs typeface="Times New Roman"/>
              </a:rPr>
              <a:t>1</a:t>
            </a:r>
            <a:endParaRPr sz="27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1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Како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оба слова не припадају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истој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Цезаровој шифри,  вероватноћа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су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слова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иста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0.03846: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6500"/>
                </a:solidFill>
                <a:latin typeface="Arial"/>
                <a:cs typeface="Arial"/>
              </a:rPr>
              <a:t>Одговор: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2909" y="5876523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10">
                <a:moveTo>
                  <a:pt x="0" y="0"/>
                </a:moveTo>
                <a:lnTo>
                  <a:pt x="1210044" y="0"/>
                </a:lnTo>
              </a:path>
            </a:pathLst>
          </a:custGeom>
          <a:ln w="18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36110" y="5570024"/>
            <a:ext cx="252158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75" i="1" spc="22" baseline="35519" dirty="0">
                <a:latin typeface="Times New Roman"/>
                <a:cs typeface="Times New Roman"/>
              </a:rPr>
              <a:t>n</a:t>
            </a:r>
            <a:r>
              <a:rPr sz="4575" i="1" spc="-345" baseline="35519" dirty="0">
                <a:latin typeface="Times New Roman"/>
                <a:cs typeface="Times New Roman"/>
              </a:rPr>
              <a:t> </a:t>
            </a:r>
            <a:r>
              <a:rPr sz="4575" spc="30" baseline="35519" dirty="0">
                <a:latin typeface="Symbol"/>
                <a:cs typeface="Symbol"/>
              </a:rPr>
              <a:t></a:t>
            </a:r>
            <a:r>
              <a:rPr sz="4575" spc="-345" baseline="35519" dirty="0">
                <a:latin typeface="Times New Roman"/>
                <a:cs typeface="Times New Roman"/>
              </a:rPr>
              <a:t> </a:t>
            </a:r>
            <a:r>
              <a:rPr sz="4575" i="1" spc="22" baseline="35519" dirty="0">
                <a:latin typeface="Times New Roman"/>
                <a:cs typeface="Times New Roman"/>
              </a:rPr>
              <a:t>n</a:t>
            </a:r>
            <a:r>
              <a:rPr sz="4575" i="1" spc="-562" baseline="35519" dirty="0">
                <a:latin typeface="Times New Roman"/>
                <a:cs typeface="Times New Roman"/>
              </a:rPr>
              <a:t> </a:t>
            </a:r>
            <a:r>
              <a:rPr sz="4575" spc="15" baseline="35519" dirty="0">
                <a:latin typeface="Times New Roman"/>
                <a:cs typeface="Times New Roman"/>
              </a:rPr>
              <a:t>/</a:t>
            </a:r>
            <a:r>
              <a:rPr sz="4575" spc="-457" baseline="35519" dirty="0">
                <a:latin typeface="Times New Roman"/>
                <a:cs typeface="Times New Roman"/>
              </a:rPr>
              <a:t> </a:t>
            </a:r>
            <a:r>
              <a:rPr sz="4575" i="1" spc="22" baseline="35519" dirty="0">
                <a:latin typeface="Times New Roman"/>
                <a:cs typeface="Times New Roman"/>
              </a:rPr>
              <a:t>k</a:t>
            </a:r>
            <a:r>
              <a:rPr sz="4575" i="1" spc="-37" baseline="35519" dirty="0">
                <a:latin typeface="Times New Roman"/>
                <a:cs typeface="Times New Roman"/>
              </a:rPr>
              <a:t> </a:t>
            </a:r>
            <a:r>
              <a:rPr sz="3050" spc="-5" dirty="0">
                <a:latin typeface="Times New Roman"/>
                <a:cs typeface="Times New Roman"/>
              </a:rPr>
              <a:t>0.03846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6046" y="5877872"/>
            <a:ext cx="73088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i="1" spc="15" dirty="0">
                <a:latin typeface="Times New Roman"/>
                <a:cs typeface="Times New Roman"/>
              </a:rPr>
              <a:t>n</a:t>
            </a:r>
            <a:r>
              <a:rPr sz="3050" i="1" spc="-285" dirty="0">
                <a:latin typeface="Times New Roman"/>
                <a:cs typeface="Times New Roman"/>
              </a:rPr>
              <a:t> </a:t>
            </a:r>
            <a:r>
              <a:rPr sz="3050" spc="120" dirty="0">
                <a:latin typeface="Symbol"/>
                <a:cs typeface="Symbol"/>
              </a:rPr>
              <a:t></a:t>
            </a:r>
            <a:r>
              <a:rPr sz="3050" spc="120" dirty="0">
                <a:latin typeface="Times New Roman"/>
                <a:cs typeface="Times New Roman"/>
              </a:rPr>
              <a:t>1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8228" y="5329428"/>
            <a:ext cx="2677795" cy="1041400"/>
          </a:xfrm>
          <a:custGeom>
            <a:avLst/>
            <a:gdLst/>
            <a:ahLst/>
            <a:cxnLst/>
            <a:rect l="l" t="t" r="r" b="b"/>
            <a:pathLst>
              <a:path w="2677795" h="1041400">
                <a:moveTo>
                  <a:pt x="2677668" y="1040892"/>
                </a:moveTo>
                <a:lnTo>
                  <a:pt x="2677668" y="0"/>
                </a:lnTo>
                <a:lnTo>
                  <a:pt x="0" y="0"/>
                </a:lnTo>
                <a:lnTo>
                  <a:pt x="0" y="1040892"/>
                </a:lnTo>
                <a:lnTo>
                  <a:pt x="4572" y="1040892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2667000" y="10668"/>
                </a:lnTo>
                <a:lnTo>
                  <a:pt x="2667000" y="4572"/>
                </a:lnTo>
                <a:lnTo>
                  <a:pt x="2671572" y="10668"/>
                </a:lnTo>
                <a:lnTo>
                  <a:pt x="2671572" y="1040892"/>
                </a:lnTo>
                <a:lnTo>
                  <a:pt x="2677668" y="1040892"/>
                </a:lnTo>
                <a:close/>
              </a:path>
              <a:path w="2677795" h="1041400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2677795" h="1041400">
                <a:moveTo>
                  <a:pt x="10668" y="1030224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030224"/>
                </a:lnTo>
                <a:lnTo>
                  <a:pt x="10668" y="1030224"/>
                </a:lnTo>
                <a:close/>
              </a:path>
              <a:path w="2677795" h="1041400">
                <a:moveTo>
                  <a:pt x="2671572" y="1030224"/>
                </a:moveTo>
                <a:lnTo>
                  <a:pt x="4572" y="1030224"/>
                </a:lnTo>
                <a:lnTo>
                  <a:pt x="10668" y="1036320"/>
                </a:lnTo>
                <a:lnTo>
                  <a:pt x="10668" y="1040892"/>
                </a:lnTo>
                <a:lnTo>
                  <a:pt x="2667000" y="1040892"/>
                </a:lnTo>
                <a:lnTo>
                  <a:pt x="2667000" y="1036320"/>
                </a:lnTo>
                <a:lnTo>
                  <a:pt x="2671572" y="1030224"/>
                </a:lnTo>
                <a:close/>
              </a:path>
              <a:path w="2677795" h="1041400">
                <a:moveTo>
                  <a:pt x="10668" y="1040892"/>
                </a:moveTo>
                <a:lnTo>
                  <a:pt x="10668" y="1036320"/>
                </a:lnTo>
                <a:lnTo>
                  <a:pt x="4572" y="1030224"/>
                </a:lnTo>
                <a:lnTo>
                  <a:pt x="4572" y="1040892"/>
                </a:lnTo>
                <a:lnTo>
                  <a:pt x="10668" y="1040892"/>
                </a:lnTo>
                <a:close/>
              </a:path>
              <a:path w="2677795" h="1041400">
                <a:moveTo>
                  <a:pt x="2671572" y="10668"/>
                </a:moveTo>
                <a:lnTo>
                  <a:pt x="2667000" y="4572"/>
                </a:lnTo>
                <a:lnTo>
                  <a:pt x="2667000" y="10668"/>
                </a:lnTo>
                <a:lnTo>
                  <a:pt x="2671572" y="10668"/>
                </a:lnTo>
                <a:close/>
              </a:path>
              <a:path w="2677795" h="1041400">
                <a:moveTo>
                  <a:pt x="2671572" y="1030224"/>
                </a:moveTo>
                <a:lnTo>
                  <a:pt x="2671572" y="10668"/>
                </a:lnTo>
                <a:lnTo>
                  <a:pt x="2667000" y="10668"/>
                </a:lnTo>
                <a:lnTo>
                  <a:pt x="2667000" y="1030224"/>
                </a:lnTo>
                <a:lnTo>
                  <a:pt x="2671572" y="1030224"/>
                </a:lnTo>
                <a:close/>
              </a:path>
              <a:path w="2677795" h="1041400">
                <a:moveTo>
                  <a:pt x="2671572" y="1040892"/>
                </a:moveTo>
                <a:lnTo>
                  <a:pt x="2671572" y="1030224"/>
                </a:lnTo>
                <a:lnTo>
                  <a:pt x="2667000" y="1036320"/>
                </a:lnTo>
                <a:lnTo>
                  <a:pt x="2667000" y="1040892"/>
                </a:lnTo>
                <a:lnTo>
                  <a:pt x="2671572" y="1040892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64</a:t>
            </a:fld>
            <a:endParaRPr spc="-5" dirty="0"/>
          </a:p>
        </p:txBody>
      </p:sp>
      <p:sp>
        <p:nvSpPr>
          <p:cNvPr id="12" name="Rectangle 11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223" y="932179"/>
            <a:ext cx="5812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Индекс </a:t>
            </a:r>
            <a:r>
              <a:rPr sz="3200" spc="-5" dirty="0"/>
              <a:t>коинциденције</a:t>
            </a:r>
            <a:r>
              <a:rPr sz="3200" spc="215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35939" y="1469237"/>
            <a:ext cx="5250180" cy="19278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Случајни избор два иста</a:t>
            </a:r>
            <a:r>
              <a:rPr sz="2600" spc="-1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слова: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25"/>
              </a:spcBef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7F0000"/>
                </a:solidFill>
                <a:latin typeface="Arial"/>
                <a:cs typeface="Arial"/>
              </a:rPr>
              <a:t>Из </a:t>
            </a: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исте колоне</a:t>
            </a:r>
            <a:r>
              <a:rPr sz="26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23299"/>
                </a:solidFill>
                <a:latin typeface="Arial"/>
                <a:cs typeface="Arial"/>
              </a:rPr>
              <a:t>или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25"/>
              </a:spcBef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7F0000"/>
                </a:solidFill>
                <a:latin typeface="Arial"/>
                <a:cs typeface="Arial"/>
              </a:rPr>
              <a:t>Из </a:t>
            </a: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различитих</a:t>
            </a:r>
            <a:r>
              <a:rPr sz="2600" spc="-6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колона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Индекс коинциденције </a:t>
            </a:r>
            <a:r>
              <a:rPr sz="2600" spc="-5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r>
              <a:rPr sz="2600" spc="-1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7F0000"/>
                </a:solidFill>
                <a:latin typeface="Arial"/>
                <a:cs typeface="Arial"/>
              </a:rPr>
              <a:t>збир: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7293" y="3809982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640" y="0"/>
                </a:lnTo>
              </a:path>
            </a:pathLst>
          </a:custGeom>
          <a:ln w="15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596" y="3809982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705" y="0"/>
                </a:lnTo>
              </a:path>
            </a:pathLst>
          </a:custGeom>
          <a:ln w="15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9107" y="3550463"/>
            <a:ext cx="46945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1" dirty="0">
                <a:latin typeface="Times New Roman"/>
                <a:cs typeface="Times New Roman"/>
              </a:rPr>
              <a:t>I</a:t>
            </a:r>
            <a:r>
              <a:rPr sz="2600" i="1" spc="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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3900" i="1" baseline="35256" dirty="0">
                <a:latin typeface="Times New Roman"/>
                <a:cs typeface="Times New Roman"/>
              </a:rPr>
              <a:t>n</a:t>
            </a:r>
            <a:r>
              <a:rPr sz="3900" i="1" spc="-480" baseline="35256" dirty="0">
                <a:latin typeface="Times New Roman"/>
                <a:cs typeface="Times New Roman"/>
              </a:rPr>
              <a:t> </a:t>
            </a:r>
            <a:r>
              <a:rPr sz="3900" baseline="35256" dirty="0">
                <a:latin typeface="Times New Roman"/>
                <a:cs typeface="Times New Roman"/>
              </a:rPr>
              <a:t>/</a:t>
            </a:r>
            <a:r>
              <a:rPr sz="3900" spc="-375" baseline="35256" dirty="0">
                <a:latin typeface="Times New Roman"/>
                <a:cs typeface="Times New Roman"/>
              </a:rPr>
              <a:t> </a:t>
            </a:r>
            <a:r>
              <a:rPr sz="3900" i="1" baseline="35256" dirty="0">
                <a:latin typeface="Times New Roman"/>
                <a:cs typeface="Times New Roman"/>
              </a:rPr>
              <a:t>k</a:t>
            </a:r>
            <a:r>
              <a:rPr sz="3900" i="1" spc="37" baseline="35256" dirty="0">
                <a:latin typeface="Times New Roman"/>
                <a:cs typeface="Times New Roman"/>
              </a:rPr>
              <a:t> </a:t>
            </a:r>
            <a:r>
              <a:rPr sz="3900" spc="75" baseline="35256" dirty="0">
                <a:latin typeface="Symbol"/>
                <a:cs typeface="Symbol"/>
              </a:rPr>
              <a:t></a:t>
            </a:r>
            <a:r>
              <a:rPr sz="3900" spc="75" baseline="35256" dirty="0">
                <a:latin typeface="Times New Roman"/>
                <a:cs typeface="Times New Roman"/>
              </a:rPr>
              <a:t>1</a:t>
            </a:r>
            <a:r>
              <a:rPr sz="2600" spc="50" dirty="0">
                <a:latin typeface="Times New Roman"/>
                <a:cs typeface="Times New Roman"/>
              </a:rPr>
              <a:t>0.065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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3900" i="1" baseline="35256" dirty="0">
                <a:latin typeface="Times New Roman"/>
                <a:cs typeface="Times New Roman"/>
              </a:rPr>
              <a:t>n</a:t>
            </a:r>
            <a:r>
              <a:rPr sz="3900" i="1" spc="-232" baseline="35256" dirty="0">
                <a:latin typeface="Times New Roman"/>
                <a:cs typeface="Times New Roman"/>
              </a:rPr>
              <a:t> </a:t>
            </a:r>
            <a:r>
              <a:rPr sz="3900" baseline="35256" dirty="0">
                <a:latin typeface="Symbol"/>
                <a:cs typeface="Symbol"/>
              </a:rPr>
              <a:t></a:t>
            </a:r>
            <a:r>
              <a:rPr sz="3900" spc="-262" baseline="35256" dirty="0">
                <a:latin typeface="Times New Roman"/>
                <a:cs typeface="Times New Roman"/>
              </a:rPr>
              <a:t> </a:t>
            </a:r>
            <a:r>
              <a:rPr sz="3900" i="1" baseline="35256" dirty="0">
                <a:latin typeface="Times New Roman"/>
                <a:cs typeface="Times New Roman"/>
              </a:rPr>
              <a:t>n</a:t>
            </a:r>
            <a:r>
              <a:rPr sz="3900" i="1" spc="-472" baseline="35256" dirty="0">
                <a:latin typeface="Times New Roman"/>
                <a:cs typeface="Times New Roman"/>
              </a:rPr>
              <a:t> </a:t>
            </a:r>
            <a:r>
              <a:rPr sz="3900" baseline="35256" dirty="0">
                <a:latin typeface="Times New Roman"/>
                <a:cs typeface="Times New Roman"/>
              </a:rPr>
              <a:t>/</a:t>
            </a:r>
            <a:r>
              <a:rPr sz="3900" spc="-382" baseline="35256" dirty="0">
                <a:latin typeface="Times New Roman"/>
                <a:cs typeface="Times New Roman"/>
              </a:rPr>
              <a:t> </a:t>
            </a:r>
            <a:r>
              <a:rPr sz="3900" i="1" baseline="35256" dirty="0">
                <a:latin typeface="Times New Roman"/>
                <a:cs typeface="Times New Roman"/>
              </a:rPr>
              <a:t>k </a:t>
            </a:r>
            <a:r>
              <a:rPr sz="2600" spc="-10" dirty="0">
                <a:latin typeface="Times New Roman"/>
                <a:cs typeface="Times New Roman"/>
              </a:rPr>
              <a:t>0.03846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39" y="5350254"/>
            <a:ext cx="8048625" cy="8204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00400"/>
              </a:lnSpc>
              <a:spcBef>
                <a:spcPts val="9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Узети </a:t>
            </a:r>
            <a:r>
              <a:rPr sz="2600" i="1" dirty="0">
                <a:solidFill>
                  <a:srgbClr val="7F0000"/>
                </a:solidFill>
                <a:latin typeface="Times New Roman"/>
                <a:cs typeface="Times New Roman"/>
              </a:rPr>
              <a:t>n </a:t>
            </a:r>
            <a:r>
              <a:rPr sz="2600" spc="-5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600" i="1" dirty="0">
                <a:solidFill>
                  <a:srgbClr val="7F0000"/>
                </a:solidFill>
                <a:latin typeface="Times New Roman"/>
                <a:cs typeface="Times New Roman"/>
              </a:rPr>
              <a:t>I </a:t>
            </a: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(познато </a:t>
            </a:r>
            <a:r>
              <a:rPr sz="2600" spc="-5" dirty="0">
                <a:solidFill>
                  <a:srgbClr val="7F0000"/>
                </a:solidFill>
                <a:latin typeface="Arial"/>
                <a:cs typeface="Arial"/>
              </a:rPr>
              <a:t>из </a:t>
            </a: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шифрата) да </a:t>
            </a:r>
            <a:r>
              <a:rPr sz="2600" spc="-5" dirty="0">
                <a:solidFill>
                  <a:srgbClr val="7F0000"/>
                </a:solidFill>
                <a:latin typeface="Arial"/>
                <a:cs typeface="Arial"/>
              </a:rPr>
              <a:t>би </a:t>
            </a: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се добила  приближна дужина кључа Вижнерове</a:t>
            </a:r>
            <a:r>
              <a:rPr sz="2600" spc="-1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39" y="3616626"/>
            <a:ext cx="3094990" cy="120523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652270">
              <a:lnSpc>
                <a:spcPct val="100000"/>
              </a:lnSpc>
              <a:spcBef>
                <a:spcPts val="1620"/>
              </a:spcBef>
            </a:pPr>
            <a:r>
              <a:rPr sz="2600" i="1" dirty="0">
                <a:latin typeface="Times New Roman"/>
                <a:cs typeface="Times New Roman"/>
              </a:rPr>
              <a:t>n</a:t>
            </a:r>
            <a:r>
              <a:rPr sz="2600" i="1" spc="-18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Symbol"/>
                <a:cs typeface="Symbol"/>
              </a:rPr>
              <a:t></a:t>
            </a:r>
            <a:r>
              <a:rPr sz="2600" spc="95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Решење по </a:t>
            </a:r>
            <a:r>
              <a:rPr sz="2600" i="1" dirty="0">
                <a:solidFill>
                  <a:srgbClr val="7F0000"/>
                </a:solidFill>
                <a:latin typeface="Times New Roman"/>
                <a:cs typeface="Times New Roman"/>
              </a:rPr>
              <a:t>k</a:t>
            </a:r>
            <a:r>
              <a:rPr sz="2600" i="1" spc="-1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7F0000"/>
                </a:solidFill>
                <a:latin typeface="Arial"/>
                <a:cs typeface="Arial"/>
              </a:rPr>
              <a:t>даје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98135" y="4719827"/>
            <a:ext cx="3618229" cy="0"/>
          </a:xfrm>
          <a:custGeom>
            <a:avLst/>
            <a:gdLst/>
            <a:ahLst/>
            <a:cxnLst/>
            <a:rect l="l" t="t" r="r" b="b"/>
            <a:pathLst>
              <a:path w="3618229">
                <a:moveTo>
                  <a:pt x="0" y="0"/>
                </a:moveTo>
                <a:lnTo>
                  <a:pt x="3617975" y="0"/>
                </a:lnTo>
              </a:path>
            </a:pathLst>
          </a:custGeom>
          <a:ln w="15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60594" y="3809543"/>
            <a:ext cx="624205" cy="107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i="1" dirty="0">
                <a:latin typeface="Times New Roman"/>
                <a:cs typeface="Times New Roman"/>
              </a:rPr>
              <a:t>n</a:t>
            </a:r>
            <a:r>
              <a:rPr sz="2600" i="1" spc="-25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Symbol"/>
                <a:cs typeface="Symbol"/>
              </a:rPr>
              <a:t></a:t>
            </a:r>
            <a:r>
              <a:rPr sz="2600" spc="95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  <a:p>
            <a:pPr marL="73660" algn="ctr">
              <a:lnSpc>
                <a:spcPct val="100000"/>
              </a:lnSpc>
              <a:spcBef>
                <a:spcPts val="2045"/>
              </a:spcBef>
            </a:pPr>
            <a:r>
              <a:rPr sz="2550" i="1" spc="10" dirty="0">
                <a:latin typeface="Times New Roman"/>
                <a:cs typeface="Times New Roman"/>
              </a:rPr>
              <a:t>k</a:t>
            </a:r>
            <a:r>
              <a:rPr sz="2550" i="1" spc="60" dirty="0">
                <a:latin typeface="Times New Roman"/>
                <a:cs typeface="Times New Roman"/>
              </a:rPr>
              <a:t> </a:t>
            </a:r>
            <a:r>
              <a:rPr sz="2550" spc="15" dirty="0">
                <a:latin typeface="Symbol"/>
                <a:cs typeface="Symbol"/>
              </a:rPr>
              <a:t>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97625" y="4255010"/>
            <a:ext cx="3616960" cy="903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" algn="ctr">
              <a:lnSpc>
                <a:spcPts val="2960"/>
              </a:lnSpc>
              <a:spcBef>
                <a:spcPts val="125"/>
              </a:spcBef>
            </a:pPr>
            <a:r>
              <a:rPr sz="2550" spc="25" dirty="0">
                <a:latin typeface="Times New Roman"/>
                <a:cs typeface="Times New Roman"/>
              </a:rPr>
              <a:t>0.027</a:t>
            </a:r>
            <a:r>
              <a:rPr sz="2550" i="1" spc="25" dirty="0">
                <a:latin typeface="Times New Roman"/>
                <a:cs typeface="Times New Roman"/>
              </a:rPr>
              <a:t>n</a:t>
            </a:r>
            <a:endParaRPr sz="2550">
              <a:latin typeface="Times New Roman"/>
              <a:cs typeface="Times New Roman"/>
            </a:endParaRPr>
          </a:p>
          <a:p>
            <a:pPr algn="ctr">
              <a:lnSpc>
                <a:spcPts val="3920"/>
              </a:lnSpc>
            </a:pPr>
            <a:r>
              <a:rPr sz="5025" spc="-30" baseline="-3316" dirty="0">
                <a:latin typeface="Symbol"/>
                <a:cs typeface="Symbol"/>
              </a:rPr>
              <a:t></a:t>
            </a:r>
            <a:r>
              <a:rPr sz="2550" i="1" spc="-20" dirty="0">
                <a:latin typeface="Times New Roman"/>
                <a:cs typeface="Times New Roman"/>
              </a:rPr>
              <a:t>n</a:t>
            </a:r>
            <a:r>
              <a:rPr sz="2550" i="1" spc="-150" dirty="0">
                <a:latin typeface="Times New Roman"/>
                <a:cs typeface="Times New Roman"/>
              </a:rPr>
              <a:t> </a:t>
            </a:r>
            <a:r>
              <a:rPr sz="2550" spc="-40" dirty="0">
                <a:latin typeface="Symbol"/>
                <a:cs typeface="Symbol"/>
              </a:rPr>
              <a:t></a:t>
            </a:r>
            <a:r>
              <a:rPr sz="2550" spc="-40" dirty="0">
                <a:latin typeface="Times New Roman"/>
                <a:cs typeface="Times New Roman"/>
              </a:rPr>
              <a:t>1</a:t>
            </a:r>
            <a:r>
              <a:rPr sz="5025" spc="-60" baseline="-3316" dirty="0">
                <a:latin typeface="Symbol"/>
                <a:cs typeface="Symbol"/>
              </a:rPr>
              <a:t></a:t>
            </a:r>
            <a:r>
              <a:rPr sz="5025" spc="-735" baseline="-3316" dirty="0">
                <a:latin typeface="Times New Roman"/>
                <a:cs typeface="Times New Roman"/>
              </a:rPr>
              <a:t> </a:t>
            </a:r>
            <a:r>
              <a:rPr sz="2550" i="1" spc="10" dirty="0">
                <a:latin typeface="Times New Roman"/>
                <a:cs typeface="Times New Roman"/>
              </a:rPr>
              <a:t>I</a:t>
            </a:r>
            <a:r>
              <a:rPr sz="2550" i="1" spc="120" dirty="0">
                <a:latin typeface="Times New Roman"/>
                <a:cs typeface="Times New Roman"/>
              </a:rPr>
              <a:t> </a:t>
            </a:r>
            <a:r>
              <a:rPr sz="2550" spc="15" dirty="0">
                <a:latin typeface="Symbol"/>
                <a:cs typeface="Symbol"/>
              </a:rPr>
              <a:t></a:t>
            </a:r>
            <a:r>
              <a:rPr sz="2550" spc="-165" dirty="0">
                <a:latin typeface="Times New Roman"/>
                <a:cs typeface="Times New Roman"/>
              </a:rPr>
              <a:t> </a:t>
            </a:r>
            <a:r>
              <a:rPr sz="2550" spc="10" dirty="0">
                <a:latin typeface="Times New Roman"/>
                <a:cs typeface="Times New Roman"/>
              </a:rPr>
              <a:t>0.065</a:t>
            </a:r>
            <a:r>
              <a:rPr sz="2550" spc="-220" dirty="0">
                <a:latin typeface="Times New Roman"/>
                <a:cs typeface="Times New Roman"/>
              </a:rPr>
              <a:t> </a:t>
            </a:r>
            <a:r>
              <a:rPr sz="2550" spc="15" dirty="0">
                <a:latin typeface="Symbol"/>
                <a:cs typeface="Symbol"/>
              </a:rPr>
              <a:t></a:t>
            </a:r>
            <a:r>
              <a:rPr sz="2550" spc="-170" dirty="0">
                <a:latin typeface="Times New Roman"/>
                <a:cs typeface="Times New Roman"/>
              </a:rPr>
              <a:t> </a:t>
            </a:r>
            <a:r>
              <a:rPr sz="2550" spc="15" dirty="0">
                <a:latin typeface="Times New Roman"/>
                <a:cs typeface="Times New Roman"/>
              </a:rPr>
              <a:t>0.03846</a:t>
            </a:r>
            <a:r>
              <a:rPr sz="2550" i="1" spc="15" dirty="0">
                <a:latin typeface="Times New Roman"/>
                <a:cs typeface="Times New Roman"/>
              </a:rPr>
              <a:t>n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29684" y="4253484"/>
            <a:ext cx="4287520" cy="1010919"/>
          </a:xfrm>
          <a:custGeom>
            <a:avLst/>
            <a:gdLst/>
            <a:ahLst/>
            <a:cxnLst/>
            <a:rect l="l" t="t" r="r" b="b"/>
            <a:pathLst>
              <a:path w="4287520" h="1010920">
                <a:moveTo>
                  <a:pt x="4287012" y="1010412"/>
                </a:moveTo>
                <a:lnTo>
                  <a:pt x="4287012" y="0"/>
                </a:lnTo>
                <a:lnTo>
                  <a:pt x="0" y="0"/>
                </a:lnTo>
                <a:lnTo>
                  <a:pt x="0" y="1010412"/>
                </a:lnTo>
                <a:lnTo>
                  <a:pt x="13716" y="1010412"/>
                </a:lnTo>
                <a:lnTo>
                  <a:pt x="13716" y="28956"/>
                </a:lnTo>
                <a:lnTo>
                  <a:pt x="28956" y="13716"/>
                </a:lnTo>
                <a:lnTo>
                  <a:pt x="28956" y="28956"/>
                </a:lnTo>
                <a:lnTo>
                  <a:pt x="4258056" y="28956"/>
                </a:lnTo>
                <a:lnTo>
                  <a:pt x="4258056" y="13716"/>
                </a:lnTo>
                <a:lnTo>
                  <a:pt x="4271772" y="28956"/>
                </a:lnTo>
                <a:lnTo>
                  <a:pt x="4271772" y="1010412"/>
                </a:lnTo>
                <a:lnTo>
                  <a:pt x="4287012" y="1010412"/>
                </a:lnTo>
                <a:close/>
              </a:path>
              <a:path w="4287520" h="1010920">
                <a:moveTo>
                  <a:pt x="28956" y="28956"/>
                </a:moveTo>
                <a:lnTo>
                  <a:pt x="28956" y="13716"/>
                </a:lnTo>
                <a:lnTo>
                  <a:pt x="13716" y="28956"/>
                </a:lnTo>
                <a:lnTo>
                  <a:pt x="28956" y="28956"/>
                </a:lnTo>
                <a:close/>
              </a:path>
              <a:path w="4287520" h="1010920">
                <a:moveTo>
                  <a:pt x="28956" y="981456"/>
                </a:moveTo>
                <a:lnTo>
                  <a:pt x="28956" y="28956"/>
                </a:lnTo>
                <a:lnTo>
                  <a:pt x="13716" y="28956"/>
                </a:lnTo>
                <a:lnTo>
                  <a:pt x="13716" y="981456"/>
                </a:lnTo>
                <a:lnTo>
                  <a:pt x="28956" y="981456"/>
                </a:lnTo>
                <a:close/>
              </a:path>
              <a:path w="4287520" h="1010920">
                <a:moveTo>
                  <a:pt x="4271772" y="981456"/>
                </a:moveTo>
                <a:lnTo>
                  <a:pt x="13716" y="981456"/>
                </a:lnTo>
                <a:lnTo>
                  <a:pt x="28956" y="995172"/>
                </a:lnTo>
                <a:lnTo>
                  <a:pt x="28956" y="1010412"/>
                </a:lnTo>
                <a:lnTo>
                  <a:pt x="4258056" y="1010412"/>
                </a:lnTo>
                <a:lnTo>
                  <a:pt x="4258056" y="995172"/>
                </a:lnTo>
                <a:lnTo>
                  <a:pt x="4271772" y="981456"/>
                </a:lnTo>
                <a:close/>
              </a:path>
              <a:path w="4287520" h="1010920">
                <a:moveTo>
                  <a:pt x="28956" y="1010412"/>
                </a:moveTo>
                <a:lnTo>
                  <a:pt x="28956" y="995172"/>
                </a:lnTo>
                <a:lnTo>
                  <a:pt x="13716" y="981456"/>
                </a:lnTo>
                <a:lnTo>
                  <a:pt x="13716" y="1010412"/>
                </a:lnTo>
                <a:lnTo>
                  <a:pt x="28956" y="1010412"/>
                </a:lnTo>
                <a:close/>
              </a:path>
              <a:path w="4287520" h="1010920">
                <a:moveTo>
                  <a:pt x="4271772" y="28956"/>
                </a:moveTo>
                <a:lnTo>
                  <a:pt x="4258056" y="13716"/>
                </a:lnTo>
                <a:lnTo>
                  <a:pt x="4258056" y="28956"/>
                </a:lnTo>
                <a:lnTo>
                  <a:pt x="4271772" y="28956"/>
                </a:lnTo>
                <a:close/>
              </a:path>
              <a:path w="4287520" h="1010920">
                <a:moveTo>
                  <a:pt x="4271772" y="981456"/>
                </a:moveTo>
                <a:lnTo>
                  <a:pt x="4271772" y="28956"/>
                </a:lnTo>
                <a:lnTo>
                  <a:pt x="4258056" y="28956"/>
                </a:lnTo>
                <a:lnTo>
                  <a:pt x="4258056" y="981456"/>
                </a:lnTo>
                <a:lnTo>
                  <a:pt x="4271772" y="981456"/>
                </a:lnTo>
                <a:close/>
              </a:path>
              <a:path w="4287520" h="1010920">
                <a:moveTo>
                  <a:pt x="4271772" y="1010412"/>
                </a:moveTo>
                <a:lnTo>
                  <a:pt x="4271772" y="981456"/>
                </a:lnTo>
                <a:lnTo>
                  <a:pt x="4258056" y="995172"/>
                </a:lnTo>
                <a:lnTo>
                  <a:pt x="4258056" y="1010412"/>
                </a:lnTo>
                <a:lnTo>
                  <a:pt x="4271772" y="1010412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65</a:t>
            </a:fld>
            <a:endParaRPr spc="-5" dirty="0"/>
          </a:p>
        </p:txBody>
      </p:sp>
      <p:sp>
        <p:nvSpPr>
          <p:cNvPr id="16" name="Rectangle 1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8118" y="1026667"/>
            <a:ext cx="42741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Индекс</a:t>
            </a:r>
            <a:r>
              <a:rPr sz="3200" spc="-110" dirty="0"/>
              <a:t> </a:t>
            </a:r>
            <a:r>
              <a:rPr sz="3200" spc="-5" dirty="0"/>
              <a:t>коинциденције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2038603"/>
            <a:ext cx="8345170" cy="33496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Његов проналазак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представљао прекретницу 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у</a:t>
            </a:r>
            <a:r>
              <a:rPr sz="28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криптоанализи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60"/>
              </a:spcBef>
              <a:buChar char="–"/>
              <a:tabLst>
                <a:tab pos="756920" algn="l"/>
                <a:tab pos="6471285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Вилијам Фридман (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William</a:t>
            </a:r>
            <a:r>
              <a:rPr sz="2400" i="1" spc="5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F.</a:t>
            </a:r>
            <a:r>
              <a:rPr sz="2400" i="1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7F0000"/>
                </a:solidFill>
                <a:latin typeface="Arial"/>
                <a:cs typeface="Arial"/>
              </a:rPr>
              <a:t>Friedman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)	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1920.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Користан за разбијање класичних шифара из</a:t>
            </a:r>
            <a:r>
              <a:rPr sz="2800" spc="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II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ts val="3190"/>
              </a:lnSpc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св.</a:t>
            </a:r>
            <a:r>
              <a:rPr sz="28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рата</a:t>
            </a:r>
            <a:endParaRPr sz="2800">
              <a:latin typeface="Arial"/>
              <a:cs typeface="Arial"/>
            </a:endParaRPr>
          </a:p>
          <a:p>
            <a:pPr marL="355600" marR="1155700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Инциденција и коинциденција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су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познати  тестови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у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статистици.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Постоје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многи други применљиви</a:t>
            </a:r>
            <a:r>
              <a:rPr sz="2400" spc="-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тестови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66</a:t>
            </a:fld>
            <a:endParaRPr spc="-5" dirty="0"/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56278" y="1459483"/>
            <a:ext cx="3543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B73122"/>
                </a:solidFill>
                <a:latin typeface="Arial"/>
                <a:cs typeface="Arial"/>
              </a:rPr>
              <a:t>Хвала </a:t>
            </a:r>
            <a:r>
              <a:rPr sz="3600" dirty="0">
                <a:solidFill>
                  <a:srgbClr val="B73122"/>
                </a:solidFill>
                <a:latin typeface="Arial"/>
                <a:cs typeface="Arial"/>
              </a:rPr>
              <a:t>на</a:t>
            </a:r>
            <a:r>
              <a:rPr sz="3600" spc="-80" dirty="0">
                <a:solidFill>
                  <a:srgbClr val="B73122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B73122"/>
                </a:solidFill>
                <a:latin typeface="Arial"/>
                <a:cs typeface="Arial"/>
              </a:rPr>
              <a:t>пажњи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3881" y="453643"/>
            <a:ext cx="2836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323299"/>
                </a:solidFill>
              </a:rPr>
              <a:t>Криптологија</a:t>
            </a:r>
            <a:r>
              <a:rPr sz="3200" spc="-110" dirty="0">
                <a:solidFill>
                  <a:srgbClr val="323299"/>
                </a:solidFill>
              </a:rPr>
              <a:t> </a:t>
            </a:r>
            <a:r>
              <a:rPr sz="3200" dirty="0">
                <a:solidFill>
                  <a:srgbClr val="323299"/>
                </a:solidFill>
              </a:rPr>
              <a:t>1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457200" y="2209800"/>
            <a:ext cx="9143999" cy="510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886200"/>
            <a:ext cx="9143999" cy="2232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33518" y="6139685"/>
            <a:ext cx="1700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B73122"/>
                </a:solidFill>
                <a:latin typeface="Arial"/>
                <a:cs typeface="Arial"/>
              </a:rPr>
              <a:t>Питања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67</a:t>
            </a:fld>
            <a:endParaRPr spc="-5" dirty="0"/>
          </a:p>
        </p:txBody>
      </p:sp>
      <p:sp>
        <p:nvSpPr>
          <p:cNvPr id="9" name="Rectangle 8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2774" y="1171447"/>
            <a:ext cx="4751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Шифре</a:t>
            </a:r>
            <a:r>
              <a:rPr spc="-70" dirty="0"/>
              <a:t> </a:t>
            </a:r>
            <a:r>
              <a:rPr spc="-5" dirty="0"/>
              <a:t>транспозиције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2081275"/>
            <a:ext cx="8047990" cy="3136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  <a:tab pos="490728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Међусобно</a:t>
            </a:r>
            <a:r>
              <a:rPr sz="2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премештају	(скремблују) слова  отвореног текста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Скрембловани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Начин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премештања је</a:t>
            </a:r>
            <a:r>
              <a:rPr sz="24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кључ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Одговара Шеноновом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sz="2800" i="1" dirty="0">
                <a:solidFill>
                  <a:srgbClr val="7F0000"/>
                </a:solidFill>
                <a:latin typeface="Arial"/>
                <a:cs typeface="Arial"/>
              </a:rPr>
              <a:t>Shannon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)</a:t>
            </a:r>
            <a:r>
              <a:rPr sz="2800" spc="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принципу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800" spc="120" dirty="0">
                <a:solidFill>
                  <a:srgbClr val="0065FF"/>
                </a:solidFill>
                <a:latin typeface="Arial"/>
                <a:cs typeface="Arial"/>
              </a:rPr>
              <a:t>дифузије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Идеја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има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примену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код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модерних</a:t>
            </a:r>
            <a:r>
              <a:rPr sz="24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шифара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7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139" y="1171447"/>
            <a:ext cx="6546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Шифре </a:t>
            </a:r>
            <a:r>
              <a:rPr spc="-5" dirty="0"/>
              <a:t>транспозиције:</a:t>
            </a:r>
            <a:r>
              <a:rPr spc="-85" dirty="0"/>
              <a:t> </a:t>
            </a:r>
            <a:r>
              <a:rPr spc="-5" dirty="0"/>
              <a:t>подела</a:t>
            </a:r>
          </a:p>
        </p:txBody>
      </p:sp>
      <p:sp>
        <p:nvSpPr>
          <p:cNvPr id="4" name="object 4"/>
          <p:cNvSpPr/>
          <p:nvPr/>
        </p:nvSpPr>
        <p:spPr>
          <a:xfrm>
            <a:off x="757428" y="3500628"/>
            <a:ext cx="4963795" cy="386080"/>
          </a:xfrm>
          <a:custGeom>
            <a:avLst/>
            <a:gdLst/>
            <a:ahLst/>
            <a:cxnLst/>
            <a:rect l="l" t="t" r="r" b="b"/>
            <a:pathLst>
              <a:path w="4963795" h="386079">
                <a:moveTo>
                  <a:pt x="4963668" y="385571"/>
                </a:moveTo>
                <a:lnTo>
                  <a:pt x="4963668" y="0"/>
                </a:lnTo>
                <a:lnTo>
                  <a:pt x="0" y="0"/>
                </a:lnTo>
                <a:lnTo>
                  <a:pt x="0" y="385571"/>
                </a:lnTo>
                <a:lnTo>
                  <a:pt x="4572" y="385571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4953000" y="10668"/>
                </a:lnTo>
                <a:lnTo>
                  <a:pt x="4953000" y="4572"/>
                </a:lnTo>
                <a:lnTo>
                  <a:pt x="4957572" y="10668"/>
                </a:lnTo>
                <a:lnTo>
                  <a:pt x="4957572" y="385571"/>
                </a:lnTo>
                <a:lnTo>
                  <a:pt x="4963668" y="385571"/>
                </a:lnTo>
                <a:close/>
              </a:path>
              <a:path w="4963795" h="386079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4963795" h="386079">
                <a:moveTo>
                  <a:pt x="10668" y="385571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385571"/>
                </a:lnTo>
                <a:lnTo>
                  <a:pt x="10668" y="385571"/>
                </a:lnTo>
                <a:close/>
              </a:path>
              <a:path w="4963795" h="386079">
                <a:moveTo>
                  <a:pt x="4957572" y="10668"/>
                </a:moveTo>
                <a:lnTo>
                  <a:pt x="4953000" y="4572"/>
                </a:lnTo>
                <a:lnTo>
                  <a:pt x="4953000" y="10668"/>
                </a:lnTo>
                <a:lnTo>
                  <a:pt x="4957572" y="10668"/>
                </a:lnTo>
                <a:close/>
              </a:path>
              <a:path w="4963795" h="386079">
                <a:moveTo>
                  <a:pt x="4957572" y="385571"/>
                </a:moveTo>
                <a:lnTo>
                  <a:pt x="4957572" y="10668"/>
                </a:lnTo>
                <a:lnTo>
                  <a:pt x="4953000" y="10668"/>
                </a:lnTo>
                <a:lnTo>
                  <a:pt x="4953000" y="385571"/>
                </a:lnTo>
                <a:lnTo>
                  <a:pt x="4957572" y="385571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0903" y="3529074"/>
            <a:ext cx="3693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r>
              <a:rPr sz="2800" spc="-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транспозиције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38627" y="2129027"/>
            <a:ext cx="5268595" cy="696595"/>
          </a:xfrm>
          <a:custGeom>
            <a:avLst/>
            <a:gdLst/>
            <a:ahLst/>
            <a:cxnLst/>
            <a:rect l="l" t="t" r="r" b="b"/>
            <a:pathLst>
              <a:path w="5268595" h="696594">
                <a:moveTo>
                  <a:pt x="5268468" y="696468"/>
                </a:moveTo>
                <a:lnTo>
                  <a:pt x="5268468" y="0"/>
                </a:lnTo>
                <a:lnTo>
                  <a:pt x="0" y="0"/>
                </a:lnTo>
                <a:lnTo>
                  <a:pt x="0" y="696468"/>
                </a:lnTo>
                <a:lnTo>
                  <a:pt x="4572" y="6964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5257800" y="10668"/>
                </a:lnTo>
                <a:lnTo>
                  <a:pt x="5257800" y="4572"/>
                </a:lnTo>
                <a:lnTo>
                  <a:pt x="5262372" y="10668"/>
                </a:lnTo>
                <a:lnTo>
                  <a:pt x="5262372" y="696468"/>
                </a:lnTo>
                <a:lnTo>
                  <a:pt x="5268468" y="696468"/>
                </a:lnTo>
                <a:close/>
              </a:path>
              <a:path w="5268595" h="696594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5268595" h="696594">
                <a:moveTo>
                  <a:pt x="10668" y="6858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85800"/>
                </a:lnTo>
                <a:lnTo>
                  <a:pt x="10668" y="685800"/>
                </a:lnTo>
                <a:close/>
              </a:path>
              <a:path w="5268595" h="696594">
                <a:moveTo>
                  <a:pt x="5262372" y="685800"/>
                </a:moveTo>
                <a:lnTo>
                  <a:pt x="4572" y="685800"/>
                </a:lnTo>
                <a:lnTo>
                  <a:pt x="10668" y="690372"/>
                </a:lnTo>
                <a:lnTo>
                  <a:pt x="10668" y="696468"/>
                </a:lnTo>
                <a:lnTo>
                  <a:pt x="5257800" y="696468"/>
                </a:lnTo>
                <a:lnTo>
                  <a:pt x="5257800" y="690372"/>
                </a:lnTo>
                <a:lnTo>
                  <a:pt x="5262372" y="685800"/>
                </a:lnTo>
                <a:close/>
              </a:path>
              <a:path w="5268595" h="696594">
                <a:moveTo>
                  <a:pt x="10668" y="696468"/>
                </a:moveTo>
                <a:lnTo>
                  <a:pt x="10668" y="690372"/>
                </a:lnTo>
                <a:lnTo>
                  <a:pt x="4572" y="685800"/>
                </a:lnTo>
                <a:lnTo>
                  <a:pt x="4572" y="696468"/>
                </a:lnTo>
                <a:lnTo>
                  <a:pt x="10668" y="696468"/>
                </a:lnTo>
                <a:close/>
              </a:path>
              <a:path w="5268595" h="696594">
                <a:moveTo>
                  <a:pt x="5262372" y="10668"/>
                </a:moveTo>
                <a:lnTo>
                  <a:pt x="5257800" y="4572"/>
                </a:lnTo>
                <a:lnTo>
                  <a:pt x="5257800" y="10668"/>
                </a:lnTo>
                <a:lnTo>
                  <a:pt x="5262372" y="10668"/>
                </a:lnTo>
                <a:close/>
              </a:path>
              <a:path w="5268595" h="696594">
                <a:moveTo>
                  <a:pt x="5262372" y="685800"/>
                </a:moveTo>
                <a:lnTo>
                  <a:pt x="5262372" y="10668"/>
                </a:lnTo>
                <a:lnTo>
                  <a:pt x="5257800" y="10668"/>
                </a:lnTo>
                <a:lnTo>
                  <a:pt x="5257800" y="685800"/>
                </a:lnTo>
                <a:lnTo>
                  <a:pt x="5262372" y="685800"/>
                </a:lnTo>
                <a:close/>
              </a:path>
              <a:path w="5268595" h="696594">
                <a:moveTo>
                  <a:pt x="5262372" y="696468"/>
                </a:moveTo>
                <a:lnTo>
                  <a:pt x="5262372" y="685800"/>
                </a:lnTo>
                <a:lnTo>
                  <a:pt x="5257800" y="690372"/>
                </a:lnTo>
                <a:lnTo>
                  <a:pt x="5257800" y="696468"/>
                </a:lnTo>
                <a:lnTo>
                  <a:pt x="5262372" y="6964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27906" y="2157475"/>
            <a:ext cx="4086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Класична</a:t>
            </a:r>
            <a:r>
              <a:rPr sz="28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криптографија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67628" y="3500628"/>
            <a:ext cx="3211195" cy="386080"/>
          </a:xfrm>
          <a:custGeom>
            <a:avLst/>
            <a:gdLst/>
            <a:ahLst/>
            <a:cxnLst/>
            <a:rect l="l" t="t" r="r" b="b"/>
            <a:pathLst>
              <a:path w="3211195" h="386079">
                <a:moveTo>
                  <a:pt x="3211068" y="385571"/>
                </a:moveTo>
                <a:lnTo>
                  <a:pt x="3211068" y="0"/>
                </a:lnTo>
                <a:lnTo>
                  <a:pt x="0" y="0"/>
                </a:lnTo>
                <a:lnTo>
                  <a:pt x="0" y="385571"/>
                </a:lnTo>
                <a:lnTo>
                  <a:pt x="4572" y="385571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200400" y="10668"/>
                </a:lnTo>
                <a:lnTo>
                  <a:pt x="3200400" y="4572"/>
                </a:lnTo>
                <a:lnTo>
                  <a:pt x="3204972" y="10668"/>
                </a:lnTo>
                <a:lnTo>
                  <a:pt x="3204972" y="385571"/>
                </a:lnTo>
                <a:lnTo>
                  <a:pt x="3211068" y="385571"/>
                </a:lnTo>
                <a:close/>
              </a:path>
              <a:path w="3211195" h="386079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211195" h="386079">
                <a:moveTo>
                  <a:pt x="10668" y="385571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385571"/>
                </a:lnTo>
                <a:lnTo>
                  <a:pt x="10668" y="385571"/>
                </a:lnTo>
                <a:close/>
              </a:path>
              <a:path w="3211195" h="386079">
                <a:moveTo>
                  <a:pt x="3204972" y="10668"/>
                </a:moveTo>
                <a:lnTo>
                  <a:pt x="3200400" y="4572"/>
                </a:lnTo>
                <a:lnTo>
                  <a:pt x="3200400" y="10668"/>
                </a:lnTo>
                <a:lnTo>
                  <a:pt x="3204972" y="10668"/>
                </a:lnTo>
                <a:close/>
              </a:path>
              <a:path w="3211195" h="386079">
                <a:moveTo>
                  <a:pt x="3204972" y="385571"/>
                </a:moveTo>
                <a:lnTo>
                  <a:pt x="3204972" y="10668"/>
                </a:lnTo>
                <a:lnTo>
                  <a:pt x="3200400" y="10668"/>
                </a:lnTo>
                <a:lnTo>
                  <a:pt x="3200400" y="385571"/>
                </a:lnTo>
                <a:lnTo>
                  <a:pt x="3204972" y="385571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05445" y="3529074"/>
            <a:ext cx="253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Шифре</a:t>
            </a:r>
            <a:r>
              <a:rPr sz="2800" spc="-8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замене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8500" y="2807208"/>
            <a:ext cx="2138680" cy="713740"/>
          </a:xfrm>
          <a:custGeom>
            <a:avLst/>
            <a:gdLst/>
            <a:ahLst/>
            <a:cxnLst/>
            <a:rect l="l" t="t" r="r" b="b"/>
            <a:pathLst>
              <a:path w="2138679" h="713739">
                <a:moveTo>
                  <a:pt x="77775" y="658523"/>
                </a:moveTo>
                <a:lnTo>
                  <a:pt x="68580" y="630936"/>
                </a:lnTo>
                <a:lnTo>
                  <a:pt x="0" y="697992"/>
                </a:lnTo>
                <a:lnTo>
                  <a:pt x="64008" y="708152"/>
                </a:lnTo>
                <a:lnTo>
                  <a:pt x="64008" y="662940"/>
                </a:lnTo>
                <a:lnTo>
                  <a:pt x="77775" y="658523"/>
                </a:lnTo>
                <a:close/>
              </a:path>
              <a:path w="2138679" h="713739">
                <a:moveTo>
                  <a:pt x="86915" y="685943"/>
                </a:moveTo>
                <a:lnTo>
                  <a:pt x="77775" y="658523"/>
                </a:lnTo>
                <a:lnTo>
                  <a:pt x="64008" y="662940"/>
                </a:lnTo>
                <a:lnTo>
                  <a:pt x="73152" y="690372"/>
                </a:lnTo>
                <a:lnTo>
                  <a:pt x="86915" y="685943"/>
                </a:lnTo>
                <a:close/>
              </a:path>
              <a:path w="2138679" h="713739">
                <a:moveTo>
                  <a:pt x="96012" y="713232"/>
                </a:moveTo>
                <a:lnTo>
                  <a:pt x="86915" y="685943"/>
                </a:lnTo>
                <a:lnTo>
                  <a:pt x="73152" y="690372"/>
                </a:lnTo>
                <a:lnTo>
                  <a:pt x="64008" y="662940"/>
                </a:lnTo>
                <a:lnTo>
                  <a:pt x="64008" y="708152"/>
                </a:lnTo>
                <a:lnTo>
                  <a:pt x="96012" y="713232"/>
                </a:lnTo>
                <a:close/>
              </a:path>
              <a:path w="2138679" h="713739">
                <a:moveTo>
                  <a:pt x="2138172" y="25908"/>
                </a:moveTo>
                <a:lnTo>
                  <a:pt x="2130552" y="0"/>
                </a:lnTo>
                <a:lnTo>
                  <a:pt x="77775" y="658523"/>
                </a:lnTo>
                <a:lnTo>
                  <a:pt x="86915" y="685943"/>
                </a:lnTo>
                <a:lnTo>
                  <a:pt x="2138172" y="25908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9052" y="2805684"/>
            <a:ext cx="2403475" cy="718185"/>
          </a:xfrm>
          <a:custGeom>
            <a:avLst/>
            <a:gdLst/>
            <a:ahLst/>
            <a:cxnLst/>
            <a:rect l="l" t="t" r="r" b="b"/>
            <a:pathLst>
              <a:path w="2403475" h="718185">
                <a:moveTo>
                  <a:pt x="2325457" y="663537"/>
                </a:moveTo>
                <a:lnTo>
                  <a:pt x="7620" y="0"/>
                </a:lnTo>
                <a:lnTo>
                  <a:pt x="0" y="27432"/>
                </a:lnTo>
                <a:lnTo>
                  <a:pt x="2317837" y="690969"/>
                </a:lnTo>
                <a:lnTo>
                  <a:pt x="2325457" y="663537"/>
                </a:lnTo>
                <a:close/>
              </a:path>
              <a:path w="2403475" h="718185">
                <a:moveTo>
                  <a:pt x="2339340" y="712107"/>
                </a:moveTo>
                <a:lnTo>
                  <a:pt x="2339340" y="667512"/>
                </a:lnTo>
                <a:lnTo>
                  <a:pt x="2331720" y="694944"/>
                </a:lnTo>
                <a:lnTo>
                  <a:pt x="2317837" y="690969"/>
                </a:lnTo>
                <a:lnTo>
                  <a:pt x="2310384" y="717804"/>
                </a:lnTo>
                <a:lnTo>
                  <a:pt x="2339340" y="712107"/>
                </a:lnTo>
                <a:close/>
              </a:path>
              <a:path w="2403475" h="718185">
                <a:moveTo>
                  <a:pt x="2339340" y="667512"/>
                </a:moveTo>
                <a:lnTo>
                  <a:pt x="2325457" y="663537"/>
                </a:lnTo>
                <a:lnTo>
                  <a:pt x="2317837" y="690969"/>
                </a:lnTo>
                <a:lnTo>
                  <a:pt x="2331720" y="694944"/>
                </a:lnTo>
                <a:lnTo>
                  <a:pt x="2339340" y="667512"/>
                </a:lnTo>
                <a:close/>
              </a:path>
              <a:path w="2403475" h="718185">
                <a:moveTo>
                  <a:pt x="2403348" y="699516"/>
                </a:moveTo>
                <a:lnTo>
                  <a:pt x="2333244" y="635508"/>
                </a:lnTo>
                <a:lnTo>
                  <a:pt x="2325457" y="663537"/>
                </a:lnTo>
                <a:lnTo>
                  <a:pt x="2339340" y="667512"/>
                </a:lnTo>
                <a:lnTo>
                  <a:pt x="2339340" y="712107"/>
                </a:lnTo>
                <a:lnTo>
                  <a:pt x="2403348" y="69951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7428" y="4796028"/>
            <a:ext cx="3439795" cy="1153795"/>
          </a:xfrm>
          <a:custGeom>
            <a:avLst/>
            <a:gdLst/>
            <a:ahLst/>
            <a:cxnLst/>
            <a:rect l="l" t="t" r="r" b="b"/>
            <a:pathLst>
              <a:path w="3439795" h="1153795">
                <a:moveTo>
                  <a:pt x="3439668" y="1153668"/>
                </a:moveTo>
                <a:lnTo>
                  <a:pt x="3439668" y="0"/>
                </a:lnTo>
                <a:lnTo>
                  <a:pt x="0" y="0"/>
                </a:lnTo>
                <a:lnTo>
                  <a:pt x="0" y="1153668"/>
                </a:lnTo>
                <a:lnTo>
                  <a:pt x="4572" y="11536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429000" y="10668"/>
                </a:lnTo>
                <a:lnTo>
                  <a:pt x="3429000" y="4572"/>
                </a:lnTo>
                <a:lnTo>
                  <a:pt x="3433572" y="10668"/>
                </a:lnTo>
                <a:lnTo>
                  <a:pt x="3433572" y="1153668"/>
                </a:lnTo>
                <a:lnTo>
                  <a:pt x="3439668" y="1153668"/>
                </a:lnTo>
                <a:close/>
              </a:path>
              <a:path w="3439795" h="11537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439795" h="1153795">
                <a:moveTo>
                  <a:pt x="10668" y="11430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143000"/>
                </a:lnTo>
                <a:lnTo>
                  <a:pt x="10668" y="1143000"/>
                </a:lnTo>
                <a:close/>
              </a:path>
              <a:path w="3439795" h="1153795">
                <a:moveTo>
                  <a:pt x="3433572" y="1143000"/>
                </a:moveTo>
                <a:lnTo>
                  <a:pt x="4572" y="1143000"/>
                </a:lnTo>
                <a:lnTo>
                  <a:pt x="10668" y="1147572"/>
                </a:lnTo>
                <a:lnTo>
                  <a:pt x="10668" y="1153668"/>
                </a:lnTo>
                <a:lnTo>
                  <a:pt x="3429000" y="1153668"/>
                </a:lnTo>
                <a:lnTo>
                  <a:pt x="3429000" y="1147572"/>
                </a:lnTo>
                <a:lnTo>
                  <a:pt x="3433572" y="1143000"/>
                </a:lnTo>
                <a:close/>
              </a:path>
              <a:path w="3439795" h="1153795">
                <a:moveTo>
                  <a:pt x="10668" y="1153668"/>
                </a:moveTo>
                <a:lnTo>
                  <a:pt x="10668" y="1147572"/>
                </a:lnTo>
                <a:lnTo>
                  <a:pt x="4572" y="1143000"/>
                </a:lnTo>
                <a:lnTo>
                  <a:pt x="4572" y="1153668"/>
                </a:lnTo>
                <a:lnTo>
                  <a:pt x="10668" y="1153668"/>
                </a:lnTo>
                <a:close/>
              </a:path>
              <a:path w="3439795" h="1153795">
                <a:moveTo>
                  <a:pt x="3433572" y="10668"/>
                </a:moveTo>
                <a:lnTo>
                  <a:pt x="3429000" y="4572"/>
                </a:lnTo>
                <a:lnTo>
                  <a:pt x="3429000" y="10668"/>
                </a:lnTo>
                <a:lnTo>
                  <a:pt x="3433572" y="10668"/>
                </a:lnTo>
                <a:close/>
              </a:path>
              <a:path w="3439795" h="1153795">
                <a:moveTo>
                  <a:pt x="3433572" y="1143000"/>
                </a:moveTo>
                <a:lnTo>
                  <a:pt x="3433572" y="10668"/>
                </a:lnTo>
                <a:lnTo>
                  <a:pt x="3429000" y="10668"/>
                </a:lnTo>
                <a:lnTo>
                  <a:pt x="3429000" y="1143000"/>
                </a:lnTo>
                <a:lnTo>
                  <a:pt x="3433572" y="1143000"/>
                </a:lnTo>
                <a:close/>
              </a:path>
              <a:path w="3439795" h="1153795">
                <a:moveTo>
                  <a:pt x="3433572" y="1153668"/>
                </a:moveTo>
                <a:lnTo>
                  <a:pt x="3433572" y="1143000"/>
                </a:lnTo>
                <a:lnTo>
                  <a:pt x="3429000" y="1147572"/>
                </a:lnTo>
                <a:lnTo>
                  <a:pt x="3429000" y="1153668"/>
                </a:lnTo>
                <a:lnTo>
                  <a:pt x="3433572" y="11536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64910" y="4824474"/>
            <a:ext cx="23844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811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Двострука  тра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нс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п</a:t>
            </a:r>
            <a:r>
              <a:rPr sz="2800" spc="-40" dirty="0">
                <a:solidFill>
                  <a:srgbClr val="7F0000"/>
                </a:solidFill>
                <a:latin typeface="Arial"/>
                <a:cs typeface="Arial"/>
              </a:rPr>
              <a:t>о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ици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ј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7428" y="3886199"/>
            <a:ext cx="4963795" cy="311150"/>
          </a:xfrm>
          <a:custGeom>
            <a:avLst/>
            <a:gdLst/>
            <a:ahLst/>
            <a:cxnLst/>
            <a:rect l="l" t="t" r="r" b="b"/>
            <a:pathLst>
              <a:path w="4963795" h="311150">
                <a:moveTo>
                  <a:pt x="10668" y="300228"/>
                </a:moveTo>
                <a:lnTo>
                  <a:pt x="10668" y="0"/>
                </a:lnTo>
                <a:lnTo>
                  <a:pt x="0" y="0"/>
                </a:lnTo>
                <a:lnTo>
                  <a:pt x="0" y="310896"/>
                </a:lnTo>
                <a:lnTo>
                  <a:pt x="4572" y="310896"/>
                </a:lnTo>
                <a:lnTo>
                  <a:pt x="4572" y="300228"/>
                </a:lnTo>
                <a:lnTo>
                  <a:pt x="10668" y="300228"/>
                </a:lnTo>
                <a:close/>
              </a:path>
              <a:path w="4963795" h="311150">
                <a:moveTo>
                  <a:pt x="4957572" y="300228"/>
                </a:moveTo>
                <a:lnTo>
                  <a:pt x="4572" y="300228"/>
                </a:lnTo>
                <a:lnTo>
                  <a:pt x="10668" y="304800"/>
                </a:lnTo>
                <a:lnTo>
                  <a:pt x="10668" y="310896"/>
                </a:lnTo>
                <a:lnTo>
                  <a:pt x="4953000" y="310896"/>
                </a:lnTo>
                <a:lnTo>
                  <a:pt x="4953000" y="304800"/>
                </a:lnTo>
                <a:lnTo>
                  <a:pt x="4957572" y="300228"/>
                </a:lnTo>
                <a:close/>
              </a:path>
              <a:path w="4963795" h="311150">
                <a:moveTo>
                  <a:pt x="10668" y="310896"/>
                </a:moveTo>
                <a:lnTo>
                  <a:pt x="10668" y="304800"/>
                </a:lnTo>
                <a:lnTo>
                  <a:pt x="4572" y="300228"/>
                </a:lnTo>
                <a:lnTo>
                  <a:pt x="4572" y="310896"/>
                </a:lnTo>
                <a:lnTo>
                  <a:pt x="10668" y="310896"/>
                </a:lnTo>
                <a:close/>
              </a:path>
              <a:path w="4963795" h="311150">
                <a:moveTo>
                  <a:pt x="4963668" y="310896"/>
                </a:moveTo>
                <a:lnTo>
                  <a:pt x="4963668" y="0"/>
                </a:lnTo>
                <a:lnTo>
                  <a:pt x="4953000" y="0"/>
                </a:lnTo>
                <a:lnTo>
                  <a:pt x="4953000" y="300228"/>
                </a:lnTo>
                <a:lnTo>
                  <a:pt x="4957572" y="300228"/>
                </a:lnTo>
                <a:lnTo>
                  <a:pt x="4957572" y="310896"/>
                </a:lnTo>
                <a:lnTo>
                  <a:pt x="4963668" y="310896"/>
                </a:lnTo>
                <a:close/>
              </a:path>
              <a:path w="4963795" h="311150">
                <a:moveTo>
                  <a:pt x="4957572" y="310896"/>
                </a:moveTo>
                <a:lnTo>
                  <a:pt x="4957572" y="300228"/>
                </a:lnTo>
                <a:lnTo>
                  <a:pt x="4953000" y="304800"/>
                </a:lnTo>
                <a:lnTo>
                  <a:pt x="4953000" y="310896"/>
                </a:lnTo>
                <a:lnTo>
                  <a:pt x="4957572" y="310896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9800" y="4178808"/>
            <a:ext cx="1036319" cy="622300"/>
          </a:xfrm>
          <a:custGeom>
            <a:avLst/>
            <a:gdLst/>
            <a:ahLst/>
            <a:cxnLst/>
            <a:rect l="l" t="t" r="r" b="b"/>
            <a:pathLst>
              <a:path w="1036319" h="622300">
                <a:moveTo>
                  <a:pt x="116158" y="536651"/>
                </a:moveTo>
                <a:lnTo>
                  <a:pt x="102108" y="512064"/>
                </a:lnTo>
                <a:lnTo>
                  <a:pt x="0" y="621792"/>
                </a:lnTo>
                <a:lnTo>
                  <a:pt x="103632" y="596702"/>
                </a:lnTo>
                <a:lnTo>
                  <a:pt x="103632" y="544068"/>
                </a:lnTo>
                <a:lnTo>
                  <a:pt x="116158" y="536651"/>
                </a:lnTo>
                <a:close/>
              </a:path>
              <a:path w="1036319" h="622300">
                <a:moveTo>
                  <a:pt x="131067" y="562743"/>
                </a:moveTo>
                <a:lnTo>
                  <a:pt x="116158" y="536651"/>
                </a:lnTo>
                <a:lnTo>
                  <a:pt x="103632" y="544068"/>
                </a:lnTo>
                <a:lnTo>
                  <a:pt x="118872" y="569976"/>
                </a:lnTo>
                <a:lnTo>
                  <a:pt x="131067" y="562743"/>
                </a:lnTo>
                <a:close/>
              </a:path>
              <a:path w="1036319" h="622300">
                <a:moveTo>
                  <a:pt x="144780" y="586740"/>
                </a:moveTo>
                <a:lnTo>
                  <a:pt x="131067" y="562743"/>
                </a:lnTo>
                <a:lnTo>
                  <a:pt x="118872" y="569976"/>
                </a:lnTo>
                <a:lnTo>
                  <a:pt x="103632" y="544068"/>
                </a:lnTo>
                <a:lnTo>
                  <a:pt x="103632" y="596702"/>
                </a:lnTo>
                <a:lnTo>
                  <a:pt x="144780" y="586740"/>
                </a:lnTo>
                <a:close/>
              </a:path>
              <a:path w="1036319" h="622300">
                <a:moveTo>
                  <a:pt x="1036320" y="25908"/>
                </a:moveTo>
                <a:lnTo>
                  <a:pt x="1022604" y="0"/>
                </a:lnTo>
                <a:lnTo>
                  <a:pt x="116158" y="536651"/>
                </a:lnTo>
                <a:lnTo>
                  <a:pt x="131067" y="562743"/>
                </a:lnTo>
                <a:lnTo>
                  <a:pt x="1036320" y="25908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36976" y="4177284"/>
            <a:ext cx="3049905" cy="638810"/>
          </a:xfrm>
          <a:custGeom>
            <a:avLst/>
            <a:gdLst/>
            <a:ahLst/>
            <a:cxnLst/>
            <a:rect l="l" t="t" r="r" b="b"/>
            <a:pathLst>
              <a:path w="3049904" h="638810">
                <a:moveTo>
                  <a:pt x="2912950" y="582282"/>
                </a:moveTo>
                <a:lnTo>
                  <a:pt x="4572" y="0"/>
                </a:lnTo>
                <a:lnTo>
                  <a:pt x="0" y="28956"/>
                </a:lnTo>
                <a:lnTo>
                  <a:pt x="2907439" y="609837"/>
                </a:lnTo>
                <a:lnTo>
                  <a:pt x="2912950" y="582282"/>
                </a:lnTo>
                <a:close/>
              </a:path>
              <a:path w="3049904" h="638810">
                <a:moveTo>
                  <a:pt x="2927604" y="635885"/>
                </a:moveTo>
                <a:lnTo>
                  <a:pt x="2927604" y="585216"/>
                </a:lnTo>
                <a:lnTo>
                  <a:pt x="2921508" y="612648"/>
                </a:lnTo>
                <a:lnTo>
                  <a:pt x="2907439" y="609837"/>
                </a:lnTo>
                <a:lnTo>
                  <a:pt x="2901696" y="638556"/>
                </a:lnTo>
                <a:lnTo>
                  <a:pt x="2927604" y="635885"/>
                </a:lnTo>
                <a:close/>
              </a:path>
              <a:path w="3049904" h="638810">
                <a:moveTo>
                  <a:pt x="2927604" y="585216"/>
                </a:moveTo>
                <a:lnTo>
                  <a:pt x="2912950" y="582282"/>
                </a:lnTo>
                <a:lnTo>
                  <a:pt x="2907439" y="609837"/>
                </a:lnTo>
                <a:lnTo>
                  <a:pt x="2921508" y="612648"/>
                </a:lnTo>
                <a:lnTo>
                  <a:pt x="2927604" y="585216"/>
                </a:lnTo>
                <a:close/>
              </a:path>
              <a:path w="3049904" h="638810">
                <a:moveTo>
                  <a:pt x="3049524" y="623316"/>
                </a:moveTo>
                <a:lnTo>
                  <a:pt x="2918460" y="554736"/>
                </a:lnTo>
                <a:lnTo>
                  <a:pt x="2912950" y="582282"/>
                </a:lnTo>
                <a:lnTo>
                  <a:pt x="2927604" y="585216"/>
                </a:lnTo>
                <a:lnTo>
                  <a:pt x="2927604" y="635885"/>
                </a:lnTo>
                <a:lnTo>
                  <a:pt x="3049524" y="623316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48006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0" y="1143000"/>
                </a:lnTo>
                <a:lnTo>
                  <a:pt x="3200400" y="1143000"/>
                </a:lnTo>
                <a:lnTo>
                  <a:pt x="3200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5028" y="4796028"/>
            <a:ext cx="3211195" cy="1153795"/>
          </a:xfrm>
          <a:custGeom>
            <a:avLst/>
            <a:gdLst/>
            <a:ahLst/>
            <a:cxnLst/>
            <a:rect l="l" t="t" r="r" b="b"/>
            <a:pathLst>
              <a:path w="3211195" h="1153795">
                <a:moveTo>
                  <a:pt x="3211068" y="1153668"/>
                </a:moveTo>
                <a:lnTo>
                  <a:pt x="3211068" y="0"/>
                </a:lnTo>
                <a:lnTo>
                  <a:pt x="0" y="0"/>
                </a:lnTo>
                <a:lnTo>
                  <a:pt x="0" y="1153668"/>
                </a:lnTo>
                <a:lnTo>
                  <a:pt x="4572" y="11536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200400" y="10668"/>
                </a:lnTo>
                <a:lnTo>
                  <a:pt x="3200400" y="4572"/>
                </a:lnTo>
                <a:lnTo>
                  <a:pt x="3204972" y="10668"/>
                </a:lnTo>
                <a:lnTo>
                  <a:pt x="3204972" y="1153668"/>
                </a:lnTo>
                <a:lnTo>
                  <a:pt x="3211068" y="1153668"/>
                </a:lnTo>
                <a:close/>
              </a:path>
              <a:path w="3211195" h="11537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211195" h="1153795">
                <a:moveTo>
                  <a:pt x="10668" y="11430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1143000"/>
                </a:lnTo>
                <a:lnTo>
                  <a:pt x="10668" y="1143000"/>
                </a:lnTo>
                <a:close/>
              </a:path>
              <a:path w="3211195" h="1153795">
                <a:moveTo>
                  <a:pt x="3204972" y="1143000"/>
                </a:moveTo>
                <a:lnTo>
                  <a:pt x="4572" y="1143000"/>
                </a:lnTo>
                <a:lnTo>
                  <a:pt x="10668" y="1147572"/>
                </a:lnTo>
                <a:lnTo>
                  <a:pt x="10668" y="1153668"/>
                </a:lnTo>
                <a:lnTo>
                  <a:pt x="3200400" y="1153668"/>
                </a:lnTo>
                <a:lnTo>
                  <a:pt x="3200400" y="1147572"/>
                </a:lnTo>
                <a:lnTo>
                  <a:pt x="3204972" y="1143000"/>
                </a:lnTo>
                <a:close/>
              </a:path>
              <a:path w="3211195" h="1153795">
                <a:moveTo>
                  <a:pt x="10668" y="1153668"/>
                </a:moveTo>
                <a:lnTo>
                  <a:pt x="10668" y="1147572"/>
                </a:lnTo>
                <a:lnTo>
                  <a:pt x="4572" y="1143000"/>
                </a:lnTo>
                <a:lnTo>
                  <a:pt x="4572" y="1153668"/>
                </a:lnTo>
                <a:lnTo>
                  <a:pt x="10668" y="1153668"/>
                </a:lnTo>
                <a:close/>
              </a:path>
              <a:path w="3211195" h="1153795">
                <a:moveTo>
                  <a:pt x="3204972" y="10668"/>
                </a:moveTo>
                <a:lnTo>
                  <a:pt x="3200400" y="4572"/>
                </a:lnTo>
                <a:lnTo>
                  <a:pt x="3200400" y="10668"/>
                </a:lnTo>
                <a:lnTo>
                  <a:pt x="3204972" y="10668"/>
                </a:lnTo>
                <a:close/>
              </a:path>
              <a:path w="3211195" h="1153795">
                <a:moveTo>
                  <a:pt x="3204972" y="1143000"/>
                </a:moveTo>
                <a:lnTo>
                  <a:pt x="3204972" y="10668"/>
                </a:lnTo>
                <a:lnTo>
                  <a:pt x="3200400" y="10668"/>
                </a:lnTo>
                <a:lnTo>
                  <a:pt x="3200400" y="1143000"/>
                </a:lnTo>
                <a:lnTo>
                  <a:pt x="3204972" y="1143000"/>
                </a:lnTo>
                <a:close/>
              </a:path>
              <a:path w="3211195" h="1153795">
                <a:moveTo>
                  <a:pt x="3204972" y="1153668"/>
                </a:moveTo>
                <a:lnTo>
                  <a:pt x="3204972" y="1143000"/>
                </a:lnTo>
                <a:lnTo>
                  <a:pt x="3200400" y="1147572"/>
                </a:lnTo>
                <a:lnTo>
                  <a:pt x="3200400" y="1153668"/>
                </a:lnTo>
                <a:lnTo>
                  <a:pt x="3204972" y="11536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9600" y="4824474"/>
            <a:ext cx="32004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7F0000"/>
                </a:solidFill>
                <a:latin typeface="Arial"/>
                <a:cs typeface="Arial"/>
              </a:rPr>
              <a:t>Транспозиција</a:t>
            </a:r>
            <a:endParaRPr sz="2800">
              <a:latin typeface="Arial"/>
              <a:cs typeface="Arial"/>
            </a:endParaRPr>
          </a:p>
          <a:p>
            <a:pPr marL="1193165">
              <a:lnSpc>
                <a:spcPct val="100000"/>
              </a:lnSpc>
            </a:pP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колона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67628" y="3886199"/>
            <a:ext cx="3211195" cy="311150"/>
          </a:xfrm>
          <a:custGeom>
            <a:avLst/>
            <a:gdLst/>
            <a:ahLst/>
            <a:cxnLst/>
            <a:rect l="l" t="t" r="r" b="b"/>
            <a:pathLst>
              <a:path w="3211195" h="311150">
                <a:moveTo>
                  <a:pt x="10668" y="300228"/>
                </a:moveTo>
                <a:lnTo>
                  <a:pt x="10668" y="0"/>
                </a:lnTo>
                <a:lnTo>
                  <a:pt x="0" y="0"/>
                </a:lnTo>
                <a:lnTo>
                  <a:pt x="0" y="310896"/>
                </a:lnTo>
                <a:lnTo>
                  <a:pt x="4572" y="310896"/>
                </a:lnTo>
                <a:lnTo>
                  <a:pt x="4572" y="300228"/>
                </a:lnTo>
                <a:lnTo>
                  <a:pt x="10668" y="300228"/>
                </a:lnTo>
                <a:close/>
              </a:path>
              <a:path w="3211195" h="311150">
                <a:moveTo>
                  <a:pt x="3204972" y="300228"/>
                </a:moveTo>
                <a:lnTo>
                  <a:pt x="4572" y="300228"/>
                </a:lnTo>
                <a:lnTo>
                  <a:pt x="10668" y="304800"/>
                </a:lnTo>
                <a:lnTo>
                  <a:pt x="10668" y="310896"/>
                </a:lnTo>
                <a:lnTo>
                  <a:pt x="3200400" y="310896"/>
                </a:lnTo>
                <a:lnTo>
                  <a:pt x="3200400" y="304800"/>
                </a:lnTo>
                <a:lnTo>
                  <a:pt x="3204972" y="300228"/>
                </a:lnTo>
                <a:close/>
              </a:path>
              <a:path w="3211195" h="311150">
                <a:moveTo>
                  <a:pt x="10668" y="310896"/>
                </a:moveTo>
                <a:lnTo>
                  <a:pt x="10668" y="304800"/>
                </a:lnTo>
                <a:lnTo>
                  <a:pt x="4572" y="300228"/>
                </a:lnTo>
                <a:lnTo>
                  <a:pt x="4572" y="310896"/>
                </a:lnTo>
                <a:lnTo>
                  <a:pt x="10668" y="310896"/>
                </a:lnTo>
                <a:close/>
              </a:path>
              <a:path w="3211195" h="311150">
                <a:moveTo>
                  <a:pt x="3211068" y="310896"/>
                </a:moveTo>
                <a:lnTo>
                  <a:pt x="3211068" y="0"/>
                </a:lnTo>
                <a:lnTo>
                  <a:pt x="3200400" y="0"/>
                </a:lnTo>
                <a:lnTo>
                  <a:pt x="3200400" y="300228"/>
                </a:lnTo>
                <a:lnTo>
                  <a:pt x="3204972" y="300228"/>
                </a:lnTo>
                <a:lnTo>
                  <a:pt x="3204972" y="310896"/>
                </a:lnTo>
                <a:lnTo>
                  <a:pt x="3211068" y="310896"/>
                </a:lnTo>
                <a:close/>
              </a:path>
              <a:path w="3211195" h="311150">
                <a:moveTo>
                  <a:pt x="3204972" y="310896"/>
                </a:moveTo>
                <a:lnTo>
                  <a:pt x="3204972" y="300228"/>
                </a:lnTo>
                <a:lnTo>
                  <a:pt x="3200400" y="304800"/>
                </a:lnTo>
                <a:lnTo>
                  <a:pt x="3200400" y="310896"/>
                </a:lnTo>
                <a:lnTo>
                  <a:pt x="3204972" y="310896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8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693" y="595444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6218" y="1148587"/>
            <a:ext cx="1797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Скитала</a:t>
            </a:r>
          </a:p>
        </p:txBody>
      </p:sp>
      <p:sp>
        <p:nvSpPr>
          <p:cNvPr id="4" name="object 4"/>
          <p:cNvSpPr/>
          <p:nvPr/>
        </p:nvSpPr>
        <p:spPr>
          <a:xfrm>
            <a:off x="1671827" y="3733800"/>
            <a:ext cx="29845" cy="152400"/>
          </a:xfrm>
          <a:custGeom>
            <a:avLst/>
            <a:gdLst/>
            <a:ahLst/>
            <a:cxnLst/>
            <a:rect l="l" t="t" r="r" b="b"/>
            <a:pathLst>
              <a:path w="29844" h="152400">
                <a:moveTo>
                  <a:pt x="29717" y="152399"/>
                </a:moveTo>
                <a:lnTo>
                  <a:pt x="10668" y="0"/>
                </a:lnTo>
                <a:lnTo>
                  <a:pt x="0" y="1524"/>
                </a:lnTo>
                <a:lnTo>
                  <a:pt x="18859" y="152399"/>
                </a:lnTo>
                <a:lnTo>
                  <a:pt x="29717" y="15239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5227" y="3733800"/>
            <a:ext cx="29845" cy="152400"/>
          </a:xfrm>
          <a:custGeom>
            <a:avLst/>
            <a:gdLst/>
            <a:ahLst/>
            <a:cxnLst/>
            <a:rect l="l" t="t" r="r" b="b"/>
            <a:pathLst>
              <a:path w="29844" h="152400">
                <a:moveTo>
                  <a:pt x="29717" y="152399"/>
                </a:moveTo>
                <a:lnTo>
                  <a:pt x="10668" y="0"/>
                </a:lnTo>
                <a:lnTo>
                  <a:pt x="0" y="1524"/>
                </a:lnTo>
                <a:lnTo>
                  <a:pt x="18859" y="152399"/>
                </a:lnTo>
                <a:lnTo>
                  <a:pt x="29717" y="15239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8627" y="3733800"/>
            <a:ext cx="29845" cy="152400"/>
          </a:xfrm>
          <a:custGeom>
            <a:avLst/>
            <a:gdLst/>
            <a:ahLst/>
            <a:cxnLst/>
            <a:rect l="l" t="t" r="r" b="b"/>
            <a:pathLst>
              <a:path w="29844" h="152400">
                <a:moveTo>
                  <a:pt x="29717" y="152399"/>
                </a:moveTo>
                <a:lnTo>
                  <a:pt x="10668" y="0"/>
                </a:lnTo>
                <a:lnTo>
                  <a:pt x="0" y="1524"/>
                </a:lnTo>
                <a:lnTo>
                  <a:pt x="18859" y="152399"/>
                </a:lnTo>
                <a:lnTo>
                  <a:pt x="29717" y="15239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95828" y="3733800"/>
            <a:ext cx="29845" cy="152400"/>
          </a:xfrm>
          <a:custGeom>
            <a:avLst/>
            <a:gdLst/>
            <a:ahLst/>
            <a:cxnLst/>
            <a:rect l="l" t="t" r="r" b="b"/>
            <a:pathLst>
              <a:path w="29844" h="152400">
                <a:moveTo>
                  <a:pt x="29717" y="152399"/>
                </a:moveTo>
                <a:lnTo>
                  <a:pt x="10668" y="0"/>
                </a:lnTo>
                <a:lnTo>
                  <a:pt x="0" y="1524"/>
                </a:lnTo>
                <a:lnTo>
                  <a:pt x="18859" y="152399"/>
                </a:lnTo>
                <a:lnTo>
                  <a:pt x="29717" y="15239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9228" y="3733800"/>
            <a:ext cx="29845" cy="152400"/>
          </a:xfrm>
          <a:custGeom>
            <a:avLst/>
            <a:gdLst/>
            <a:ahLst/>
            <a:cxnLst/>
            <a:rect l="l" t="t" r="r" b="b"/>
            <a:pathLst>
              <a:path w="29845" h="152400">
                <a:moveTo>
                  <a:pt x="29717" y="152399"/>
                </a:moveTo>
                <a:lnTo>
                  <a:pt x="10668" y="0"/>
                </a:lnTo>
                <a:lnTo>
                  <a:pt x="0" y="1524"/>
                </a:lnTo>
                <a:lnTo>
                  <a:pt x="18859" y="152399"/>
                </a:lnTo>
                <a:lnTo>
                  <a:pt x="29717" y="15239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2628" y="3733800"/>
            <a:ext cx="29845" cy="152400"/>
          </a:xfrm>
          <a:custGeom>
            <a:avLst/>
            <a:gdLst/>
            <a:ahLst/>
            <a:cxnLst/>
            <a:rect l="l" t="t" r="r" b="b"/>
            <a:pathLst>
              <a:path w="29845" h="152400">
                <a:moveTo>
                  <a:pt x="29717" y="152399"/>
                </a:moveTo>
                <a:lnTo>
                  <a:pt x="10668" y="0"/>
                </a:lnTo>
                <a:lnTo>
                  <a:pt x="0" y="1524"/>
                </a:lnTo>
                <a:lnTo>
                  <a:pt x="18859" y="152399"/>
                </a:lnTo>
                <a:lnTo>
                  <a:pt x="29717" y="15239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6028" y="3733800"/>
            <a:ext cx="29845" cy="152400"/>
          </a:xfrm>
          <a:custGeom>
            <a:avLst/>
            <a:gdLst/>
            <a:ahLst/>
            <a:cxnLst/>
            <a:rect l="l" t="t" r="r" b="b"/>
            <a:pathLst>
              <a:path w="29845" h="152400">
                <a:moveTo>
                  <a:pt x="29717" y="152399"/>
                </a:moveTo>
                <a:lnTo>
                  <a:pt x="10668" y="0"/>
                </a:lnTo>
                <a:lnTo>
                  <a:pt x="0" y="1524"/>
                </a:lnTo>
                <a:lnTo>
                  <a:pt x="18859" y="152399"/>
                </a:lnTo>
                <a:lnTo>
                  <a:pt x="29717" y="15239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3228" y="3733800"/>
            <a:ext cx="29845" cy="152400"/>
          </a:xfrm>
          <a:custGeom>
            <a:avLst/>
            <a:gdLst/>
            <a:ahLst/>
            <a:cxnLst/>
            <a:rect l="l" t="t" r="r" b="b"/>
            <a:pathLst>
              <a:path w="29845" h="152400">
                <a:moveTo>
                  <a:pt x="29717" y="152399"/>
                </a:moveTo>
                <a:lnTo>
                  <a:pt x="10668" y="0"/>
                </a:lnTo>
                <a:lnTo>
                  <a:pt x="0" y="1524"/>
                </a:lnTo>
                <a:lnTo>
                  <a:pt x="18859" y="152399"/>
                </a:lnTo>
                <a:lnTo>
                  <a:pt x="29717" y="15239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8427" y="3733800"/>
            <a:ext cx="29845" cy="152400"/>
          </a:xfrm>
          <a:custGeom>
            <a:avLst/>
            <a:gdLst/>
            <a:ahLst/>
            <a:cxnLst/>
            <a:rect l="l" t="t" r="r" b="b"/>
            <a:pathLst>
              <a:path w="29844" h="152400">
                <a:moveTo>
                  <a:pt x="29717" y="152399"/>
                </a:moveTo>
                <a:lnTo>
                  <a:pt x="10668" y="0"/>
                </a:lnTo>
                <a:lnTo>
                  <a:pt x="0" y="1524"/>
                </a:lnTo>
                <a:lnTo>
                  <a:pt x="18859" y="152399"/>
                </a:lnTo>
                <a:lnTo>
                  <a:pt x="29717" y="15239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8427" y="37338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8427" y="38008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8427" y="3867911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4" h="18414">
                <a:moveTo>
                  <a:pt x="10668" y="18287"/>
                </a:moveTo>
                <a:lnTo>
                  <a:pt x="10668" y="0"/>
                </a:ln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1827" y="37338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1827" y="38008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1827" y="3867911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4" h="18414">
                <a:moveTo>
                  <a:pt x="10668" y="18287"/>
                </a:moveTo>
                <a:lnTo>
                  <a:pt x="10668" y="0"/>
                </a:ln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5227" y="37338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05227" y="38008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05227" y="3867911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4" h="18414">
                <a:moveTo>
                  <a:pt x="10668" y="18287"/>
                </a:moveTo>
                <a:lnTo>
                  <a:pt x="10668" y="0"/>
                </a:ln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38627" y="37338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8627" y="38008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8627" y="3867911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4" h="18414">
                <a:moveTo>
                  <a:pt x="10668" y="18287"/>
                </a:moveTo>
                <a:lnTo>
                  <a:pt x="10668" y="0"/>
                </a:ln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95828" y="37338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95828" y="38008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95828" y="3867911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4" h="18414">
                <a:moveTo>
                  <a:pt x="10668" y="18287"/>
                </a:moveTo>
                <a:lnTo>
                  <a:pt x="10668" y="0"/>
                </a:ln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29228" y="37338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29228" y="38008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29228" y="3867911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4">
                <a:moveTo>
                  <a:pt x="10668" y="18287"/>
                </a:moveTo>
                <a:lnTo>
                  <a:pt x="10668" y="0"/>
                </a:ln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2628" y="37338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62628" y="38008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2628" y="3867911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4">
                <a:moveTo>
                  <a:pt x="10668" y="18287"/>
                </a:moveTo>
                <a:lnTo>
                  <a:pt x="10668" y="0"/>
                </a:ln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96028" y="37338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96028" y="38008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96028" y="3867911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4">
                <a:moveTo>
                  <a:pt x="10668" y="18287"/>
                </a:moveTo>
                <a:lnTo>
                  <a:pt x="10668" y="0"/>
                </a:ln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3228" y="37338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53228" y="38008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53228" y="3867911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4">
                <a:moveTo>
                  <a:pt x="10668" y="18287"/>
                </a:moveTo>
                <a:lnTo>
                  <a:pt x="10668" y="0"/>
                </a:ln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62828" y="37338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62828" y="38008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62828" y="3867911"/>
            <a:ext cx="10795" cy="18415"/>
          </a:xfrm>
          <a:custGeom>
            <a:avLst/>
            <a:gdLst/>
            <a:ahLst/>
            <a:cxnLst/>
            <a:rect l="l" t="t" r="r" b="b"/>
            <a:pathLst>
              <a:path w="10795" h="18414">
                <a:moveTo>
                  <a:pt x="10668" y="18287"/>
                </a:moveTo>
                <a:lnTo>
                  <a:pt x="10668" y="0"/>
                </a:ln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2828" y="3733800"/>
            <a:ext cx="29845" cy="152400"/>
          </a:xfrm>
          <a:custGeom>
            <a:avLst/>
            <a:gdLst/>
            <a:ahLst/>
            <a:cxnLst/>
            <a:rect l="l" t="t" r="r" b="b"/>
            <a:pathLst>
              <a:path w="29845" h="152400">
                <a:moveTo>
                  <a:pt x="29717" y="152399"/>
                </a:moveTo>
                <a:lnTo>
                  <a:pt x="10668" y="0"/>
                </a:lnTo>
                <a:lnTo>
                  <a:pt x="0" y="1524"/>
                </a:lnTo>
                <a:lnTo>
                  <a:pt x="18859" y="152399"/>
                </a:lnTo>
                <a:lnTo>
                  <a:pt x="29717" y="152399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92267" y="1075944"/>
            <a:ext cx="4027932" cy="893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45539" y="2009647"/>
            <a:ext cx="7025640" cy="46342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Користили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Спартанци (500 год.</a:t>
            </a:r>
            <a:r>
              <a:rPr sz="2400" spc="-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ПНЕ)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Обавити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траку око</a:t>
            </a:r>
            <a:r>
              <a:rPr sz="24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штапа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Потом хоризонтално написати поруку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F0000"/>
              </a:buClr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4965" marR="2454910" algn="just">
              <a:lnSpc>
                <a:spcPct val="90500"/>
              </a:lnSpc>
            </a:pPr>
            <a:r>
              <a:rPr sz="2200" spc="-5" dirty="0">
                <a:latin typeface="Courier New"/>
                <a:cs typeface="Courier New"/>
              </a:rPr>
              <a:t>T H E T I M E H A  </a:t>
            </a:r>
            <a:r>
              <a:rPr sz="220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S C O M E T H E W  </a:t>
            </a:r>
            <a:r>
              <a:rPr sz="220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A L R U S S A I D  </a:t>
            </a:r>
            <a:r>
              <a:rPr sz="220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T O T A L K O F M  </a:t>
            </a:r>
            <a:r>
              <a:rPr sz="2200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A N Y T H I N G</a:t>
            </a:r>
            <a:r>
              <a:rPr sz="2200" spc="105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S</a:t>
            </a: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Када се трака одмота, слова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испремештана</a:t>
            </a:r>
            <a:endParaRPr sz="2400">
              <a:latin typeface="Arial"/>
              <a:cs typeface="Arial"/>
            </a:endParaRPr>
          </a:p>
          <a:p>
            <a:pPr marL="354965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TSATAHCLONEORTYTMUATIESLHMTS…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90687" y="3886199"/>
            <a:ext cx="220979" cy="1678305"/>
          </a:xfrm>
          <a:custGeom>
            <a:avLst/>
            <a:gdLst/>
            <a:ahLst/>
            <a:cxnLst/>
            <a:rect l="l" t="t" r="r" b="b"/>
            <a:pathLst>
              <a:path w="220980" h="1678304">
                <a:moveTo>
                  <a:pt x="220408" y="1676400"/>
                </a:moveTo>
                <a:lnTo>
                  <a:pt x="10858" y="0"/>
                </a:lnTo>
                <a:lnTo>
                  <a:pt x="0" y="0"/>
                </a:lnTo>
                <a:lnTo>
                  <a:pt x="209740" y="1677924"/>
                </a:lnTo>
                <a:lnTo>
                  <a:pt x="220408" y="1676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24087" y="3886199"/>
            <a:ext cx="220979" cy="1678305"/>
          </a:xfrm>
          <a:custGeom>
            <a:avLst/>
            <a:gdLst/>
            <a:ahLst/>
            <a:cxnLst/>
            <a:rect l="l" t="t" r="r" b="b"/>
            <a:pathLst>
              <a:path w="220980" h="1678304">
                <a:moveTo>
                  <a:pt x="220408" y="1676400"/>
                </a:moveTo>
                <a:lnTo>
                  <a:pt x="10858" y="0"/>
                </a:lnTo>
                <a:lnTo>
                  <a:pt x="0" y="0"/>
                </a:lnTo>
                <a:lnTo>
                  <a:pt x="209740" y="1677924"/>
                </a:lnTo>
                <a:lnTo>
                  <a:pt x="220408" y="1676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57487" y="3886199"/>
            <a:ext cx="220979" cy="1678305"/>
          </a:xfrm>
          <a:custGeom>
            <a:avLst/>
            <a:gdLst/>
            <a:ahLst/>
            <a:cxnLst/>
            <a:rect l="l" t="t" r="r" b="b"/>
            <a:pathLst>
              <a:path w="220980" h="1678304">
                <a:moveTo>
                  <a:pt x="220408" y="1676400"/>
                </a:moveTo>
                <a:lnTo>
                  <a:pt x="10858" y="0"/>
                </a:lnTo>
                <a:lnTo>
                  <a:pt x="0" y="0"/>
                </a:lnTo>
                <a:lnTo>
                  <a:pt x="209740" y="1677924"/>
                </a:lnTo>
                <a:lnTo>
                  <a:pt x="220408" y="1676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14687" y="3886199"/>
            <a:ext cx="220979" cy="1678305"/>
          </a:xfrm>
          <a:custGeom>
            <a:avLst/>
            <a:gdLst/>
            <a:ahLst/>
            <a:cxnLst/>
            <a:rect l="l" t="t" r="r" b="b"/>
            <a:pathLst>
              <a:path w="220979" h="1678304">
                <a:moveTo>
                  <a:pt x="220408" y="1676400"/>
                </a:moveTo>
                <a:lnTo>
                  <a:pt x="10858" y="0"/>
                </a:lnTo>
                <a:lnTo>
                  <a:pt x="0" y="0"/>
                </a:lnTo>
                <a:lnTo>
                  <a:pt x="209740" y="1677924"/>
                </a:lnTo>
                <a:lnTo>
                  <a:pt x="220408" y="1676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48087" y="3886199"/>
            <a:ext cx="220979" cy="1678305"/>
          </a:xfrm>
          <a:custGeom>
            <a:avLst/>
            <a:gdLst/>
            <a:ahLst/>
            <a:cxnLst/>
            <a:rect l="l" t="t" r="r" b="b"/>
            <a:pathLst>
              <a:path w="220979" h="1678304">
                <a:moveTo>
                  <a:pt x="220408" y="1676400"/>
                </a:moveTo>
                <a:lnTo>
                  <a:pt x="10858" y="0"/>
                </a:lnTo>
                <a:lnTo>
                  <a:pt x="0" y="0"/>
                </a:lnTo>
                <a:lnTo>
                  <a:pt x="209740" y="1677924"/>
                </a:lnTo>
                <a:lnTo>
                  <a:pt x="220408" y="1676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81487" y="3886199"/>
            <a:ext cx="220979" cy="1678305"/>
          </a:xfrm>
          <a:custGeom>
            <a:avLst/>
            <a:gdLst/>
            <a:ahLst/>
            <a:cxnLst/>
            <a:rect l="l" t="t" r="r" b="b"/>
            <a:pathLst>
              <a:path w="220979" h="1678304">
                <a:moveTo>
                  <a:pt x="220408" y="1676400"/>
                </a:moveTo>
                <a:lnTo>
                  <a:pt x="10858" y="0"/>
                </a:lnTo>
                <a:lnTo>
                  <a:pt x="0" y="0"/>
                </a:lnTo>
                <a:lnTo>
                  <a:pt x="209740" y="1677924"/>
                </a:lnTo>
                <a:lnTo>
                  <a:pt x="220408" y="1676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14887" y="3886199"/>
            <a:ext cx="220979" cy="1678305"/>
          </a:xfrm>
          <a:custGeom>
            <a:avLst/>
            <a:gdLst/>
            <a:ahLst/>
            <a:cxnLst/>
            <a:rect l="l" t="t" r="r" b="b"/>
            <a:pathLst>
              <a:path w="220979" h="1678304">
                <a:moveTo>
                  <a:pt x="220408" y="1676400"/>
                </a:moveTo>
                <a:lnTo>
                  <a:pt x="10858" y="0"/>
                </a:lnTo>
                <a:lnTo>
                  <a:pt x="0" y="0"/>
                </a:lnTo>
                <a:lnTo>
                  <a:pt x="209740" y="1677924"/>
                </a:lnTo>
                <a:lnTo>
                  <a:pt x="220408" y="1676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72087" y="3886199"/>
            <a:ext cx="220979" cy="1678305"/>
          </a:xfrm>
          <a:custGeom>
            <a:avLst/>
            <a:gdLst/>
            <a:ahLst/>
            <a:cxnLst/>
            <a:rect l="l" t="t" r="r" b="b"/>
            <a:pathLst>
              <a:path w="220979" h="1678304">
                <a:moveTo>
                  <a:pt x="220408" y="1676400"/>
                </a:moveTo>
                <a:lnTo>
                  <a:pt x="10858" y="0"/>
                </a:lnTo>
                <a:lnTo>
                  <a:pt x="0" y="0"/>
                </a:lnTo>
                <a:lnTo>
                  <a:pt x="209740" y="1677924"/>
                </a:lnTo>
                <a:lnTo>
                  <a:pt x="220408" y="1676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57287" y="3886199"/>
            <a:ext cx="220979" cy="1678305"/>
          </a:xfrm>
          <a:custGeom>
            <a:avLst/>
            <a:gdLst/>
            <a:ahLst/>
            <a:cxnLst/>
            <a:rect l="l" t="t" r="r" b="b"/>
            <a:pathLst>
              <a:path w="220980" h="1678304">
                <a:moveTo>
                  <a:pt x="220408" y="1676400"/>
                </a:moveTo>
                <a:lnTo>
                  <a:pt x="10858" y="0"/>
                </a:lnTo>
                <a:lnTo>
                  <a:pt x="0" y="0"/>
                </a:lnTo>
                <a:lnTo>
                  <a:pt x="209740" y="1677924"/>
                </a:lnTo>
                <a:lnTo>
                  <a:pt x="220408" y="1676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38427" y="38861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668" y="19812"/>
                </a:moveTo>
                <a:lnTo>
                  <a:pt x="10668" y="0"/>
                </a:lnTo>
                <a:lnTo>
                  <a:pt x="0" y="0"/>
                </a:lnTo>
                <a:lnTo>
                  <a:pt x="0" y="19812"/>
                </a:lnTo>
                <a:lnTo>
                  <a:pt x="10668" y="1981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38427" y="39349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38427" y="40005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38427" y="40675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38427" y="41346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38427" y="42016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38427" y="42672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38427" y="43342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38427" y="44013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38427" y="44683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38427" y="45339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38427" y="46009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38427" y="46680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38427" y="47350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38427" y="48006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38427" y="48676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38427" y="49347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38427" y="50017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38427" y="50673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38427" y="51343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8427" y="52014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38427" y="52684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38427" y="53340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38427" y="54010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38427" y="54681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38427" y="5535168"/>
            <a:ext cx="10795" cy="27940"/>
          </a:xfrm>
          <a:custGeom>
            <a:avLst/>
            <a:gdLst/>
            <a:ahLst/>
            <a:cxnLst/>
            <a:rect l="l" t="t" r="r" b="b"/>
            <a:pathLst>
              <a:path w="10794" h="27939">
                <a:moveTo>
                  <a:pt x="10668" y="27432"/>
                </a:moveTo>
                <a:lnTo>
                  <a:pt x="10668" y="0"/>
                </a:lnTo>
                <a:lnTo>
                  <a:pt x="0" y="0"/>
                </a:lnTo>
                <a:lnTo>
                  <a:pt x="0" y="27432"/>
                </a:lnTo>
                <a:lnTo>
                  <a:pt x="10668" y="2743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71827" y="38861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668" y="19812"/>
                </a:moveTo>
                <a:lnTo>
                  <a:pt x="10668" y="0"/>
                </a:lnTo>
                <a:lnTo>
                  <a:pt x="0" y="0"/>
                </a:lnTo>
                <a:lnTo>
                  <a:pt x="0" y="19812"/>
                </a:lnTo>
                <a:lnTo>
                  <a:pt x="10668" y="1981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71827" y="39349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71827" y="40005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71827" y="40675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71827" y="41346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71827" y="42016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71827" y="42672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71827" y="43342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71827" y="44013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71827" y="44683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1827" y="45339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71827" y="46009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71827" y="46680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71827" y="47350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71827" y="48006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71827" y="48676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71827" y="49347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71827" y="50017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71827" y="50673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71827" y="51343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71827" y="52014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71827" y="52684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71827" y="53340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71827" y="54010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71827" y="54681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71827" y="5535168"/>
            <a:ext cx="10795" cy="27940"/>
          </a:xfrm>
          <a:custGeom>
            <a:avLst/>
            <a:gdLst/>
            <a:ahLst/>
            <a:cxnLst/>
            <a:rect l="l" t="t" r="r" b="b"/>
            <a:pathLst>
              <a:path w="10794" h="27939">
                <a:moveTo>
                  <a:pt x="10668" y="27432"/>
                </a:moveTo>
                <a:lnTo>
                  <a:pt x="10668" y="0"/>
                </a:lnTo>
                <a:lnTo>
                  <a:pt x="0" y="0"/>
                </a:lnTo>
                <a:lnTo>
                  <a:pt x="0" y="27432"/>
                </a:lnTo>
                <a:lnTo>
                  <a:pt x="10668" y="2743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05227" y="38861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668" y="19812"/>
                </a:moveTo>
                <a:lnTo>
                  <a:pt x="10668" y="0"/>
                </a:lnTo>
                <a:lnTo>
                  <a:pt x="0" y="0"/>
                </a:lnTo>
                <a:lnTo>
                  <a:pt x="0" y="19812"/>
                </a:lnTo>
                <a:lnTo>
                  <a:pt x="10668" y="1981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205227" y="39349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05227" y="40005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05227" y="40675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05227" y="41346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205227" y="42016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05227" y="42672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05227" y="43342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05227" y="44013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05227" y="44683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05227" y="45339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05227" y="46009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205227" y="46680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205227" y="47350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205227" y="48006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05227" y="48676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05227" y="49347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205227" y="50017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205227" y="50673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205227" y="51343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05227" y="52014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205227" y="52684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205227" y="53340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205227" y="54010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05227" y="54681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205227" y="5535168"/>
            <a:ext cx="10795" cy="27940"/>
          </a:xfrm>
          <a:custGeom>
            <a:avLst/>
            <a:gdLst/>
            <a:ahLst/>
            <a:cxnLst/>
            <a:rect l="l" t="t" r="r" b="b"/>
            <a:pathLst>
              <a:path w="10794" h="27939">
                <a:moveTo>
                  <a:pt x="10668" y="27432"/>
                </a:moveTo>
                <a:lnTo>
                  <a:pt x="10668" y="0"/>
                </a:lnTo>
                <a:lnTo>
                  <a:pt x="0" y="0"/>
                </a:lnTo>
                <a:lnTo>
                  <a:pt x="0" y="27432"/>
                </a:lnTo>
                <a:lnTo>
                  <a:pt x="10668" y="2743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38627" y="38861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668" y="19812"/>
                </a:moveTo>
                <a:lnTo>
                  <a:pt x="10668" y="0"/>
                </a:lnTo>
                <a:lnTo>
                  <a:pt x="0" y="0"/>
                </a:lnTo>
                <a:lnTo>
                  <a:pt x="0" y="19812"/>
                </a:lnTo>
                <a:lnTo>
                  <a:pt x="10668" y="1981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738627" y="39349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738627" y="40005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38627" y="40675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38627" y="41346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738627" y="42016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738627" y="42672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38627" y="43342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38627" y="44013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38627" y="44683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38627" y="45339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738627" y="46009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738627" y="46680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738627" y="47350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738627" y="48006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38627" y="48676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38627" y="49347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738627" y="50017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738627" y="50673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738627" y="51343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38627" y="52014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38627" y="52684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738627" y="53340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38627" y="54010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38627" y="54681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738627" y="5535168"/>
            <a:ext cx="10795" cy="27940"/>
          </a:xfrm>
          <a:custGeom>
            <a:avLst/>
            <a:gdLst/>
            <a:ahLst/>
            <a:cxnLst/>
            <a:rect l="l" t="t" r="r" b="b"/>
            <a:pathLst>
              <a:path w="10794" h="27939">
                <a:moveTo>
                  <a:pt x="10668" y="27432"/>
                </a:moveTo>
                <a:lnTo>
                  <a:pt x="10668" y="0"/>
                </a:lnTo>
                <a:lnTo>
                  <a:pt x="0" y="0"/>
                </a:lnTo>
                <a:lnTo>
                  <a:pt x="0" y="27432"/>
                </a:lnTo>
                <a:lnTo>
                  <a:pt x="10668" y="2743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195828" y="38861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4" h="20320">
                <a:moveTo>
                  <a:pt x="10668" y="19812"/>
                </a:moveTo>
                <a:lnTo>
                  <a:pt x="10668" y="0"/>
                </a:lnTo>
                <a:lnTo>
                  <a:pt x="0" y="0"/>
                </a:lnTo>
                <a:lnTo>
                  <a:pt x="0" y="19812"/>
                </a:lnTo>
                <a:lnTo>
                  <a:pt x="10668" y="1981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195828" y="39349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95828" y="40005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95828" y="40675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95828" y="41346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95828" y="42016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95828" y="42672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195828" y="43342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195828" y="44013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195828" y="44683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195828" y="45339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95828" y="46009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95828" y="46680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95828" y="47350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95828" y="48006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95828" y="48676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95828" y="49347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195828" y="50017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195828" y="50673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195828" y="51343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195828" y="52014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195828" y="52684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195828" y="53340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195828" y="54010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195828" y="54681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4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195828" y="5535168"/>
            <a:ext cx="10795" cy="27940"/>
          </a:xfrm>
          <a:custGeom>
            <a:avLst/>
            <a:gdLst/>
            <a:ahLst/>
            <a:cxnLst/>
            <a:rect l="l" t="t" r="r" b="b"/>
            <a:pathLst>
              <a:path w="10794" h="27939">
                <a:moveTo>
                  <a:pt x="10668" y="27432"/>
                </a:moveTo>
                <a:lnTo>
                  <a:pt x="10668" y="0"/>
                </a:lnTo>
                <a:lnTo>
                  <a:pt x="0" y="0"/>
                </a:lnTo>
                <a:lnTo>
                  <a:pt x="0" y="27432"/>
                </a:lnTo>
                <a:lnTo>
                  <a:pt x="10668" y="2743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29228" y="38861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10668" y="19812"/>
                </a:moveTo>
                <a:lnTo>
                  <a:pt x="10668" y="0"/>
                </a:lnTo>
                <a:lnTo>
                  <a:pt x="0" y="0"/>
                </a:lnTo>
                <a:lnTo>
                  <a:pt x="0" y="19812"/>
                </a:lnTo>
                <a:lnTo>
                  <a:pt x="10668" y="1981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29228" y="39349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29228" y="40005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729228" y="40675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729228" y="41346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729228" y="42016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729228" y="42672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729228" y="43342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729228" y="44013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729228" y="44683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729228" y="45339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729228" y="46009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729228" y="46680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729228" y="47350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729228" y="48006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729228" y="48676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729228" y="49347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729228" y="50017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729228" y="50673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29228" y="51343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729228" y="52014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729228" y="52684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729228" y="53340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729228" y="54010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729228" y="54681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729228" y="5535168"/>
            <a:ext cx="10795" cy="27940"/>
          </a:xfrm>
          <a:custGeom>
            <a:avLst/>
            <a:gdLst/>
            <a:ahLst/>
            <a:cxnLst/>
            <a:rect l="l" t="t" r="r" b="b"/>
            <a:pathLst>
              <a:path w="10795" h="27939">
                <a:moveTo>
                  <a:pt x="10668" y="27432"/>
                </a:moveTo>
                <a:lnTo>
                  <a:pt x="10668" y="0"/>
                </a:lnTo>
                <a:lnTo>
                  <a:pt x="0" y="0"/>
                </a:lnTo>
                <a:lnTo>
                  <a:pt x="0" y="27432"/>
                </a:lnTo>
                <a:lnTo>
                  <a:pt x="10668" y="2743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262628" y="38861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10668" y="19812"/>
                </a:moveTo>
                <a:lnTo>
                  <a:pt x="10668" y="0"/>
                </a:lnTo>
                <a:lnTo>
                  <a:pt x="0" y="0"/>
                </a:lnTo>
                <a:lnTo>
                  <a:pt x="0" y="19812"/>
                </a:lnTo>
                <a:lnTo>
                  <a:pt x="10668" y="1981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262628" y="39349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262628" y="40005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262628" y="40675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262628" y="41346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262628" y="42016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262628" y="42672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262628" y="43342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62628" y="44013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262628" y="44683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262628" y="45339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262628" y="46009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262628" y="46680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262628" y="47350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262628" y="48006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262628" y="48676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262628" y="49347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262628" y="50017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262628" y="50673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262628" y="51343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262628" y="52014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262628" y="52684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262628" y="53340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262628" y="54010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262628" y="54681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262628" y="5535168"/>
            <a:ext cx="10795" cy="27940"/>
          </a:xfrm>
          <a:custGeom>
            <a:avLst/>
            <a:gdLst/>
            <a:ahLst/>
            <a:cxnLst/>
            <a:rect l="l" t="t" r="r" b="b"/>
            <a:pathLst>
              <a:path w="10795" h="27939">
                <a:moveTo>
                  <a:pt x="10668" y="27432"/>
                </a:moveTo>
                <a:lnTo>
                  <a:pt x="10668" y="0"/>
                </a:lnTo>
                <a:lnTo>
                  <a:pt x="0" y="0"/>
                </a:lnTo>
                <a:lnTo>
                  <a:pt x="0" y="27432"/>
                </a:lnTo>
                <a:lnTo>
                  <a:pt x="10668" y="2743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796028" y="38861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10668" y="19812"/>
                </a:moveTo>
                <a:lnTo>
                  <a:pt x="10668" y="0"/>
                </a:lnTo>
                <a:lnTo>
                  <a:pt x="0" y="0"/>
                </a:lnTo>
                <a:lnTo>
                  <a:pt x="0" y="19812"/>
                </a:lnTo>
                <a:lnTo>
                  <a:pt x="10668" y="1981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796028" y="39349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796028" y="40005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796028" y="40675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96028" y="41346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96028" y="42016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96028" y="42672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96028" y="43342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796028" y="44013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796028" y="44683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796028" y="45339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796028" y="46009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796028" y="46680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796028" y="47350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796028" y="48006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796028" y="48676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96028" y="49347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796028" y="50017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796028" y="50673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796028" y="51343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796028" y="52014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96028" y="52684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796028" y="53340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796028" y="54010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796028" y="54681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796028" y="5535168"/>
            <a:ext cx="10795" cy="27940"/>
          </a:xfrm>
          <a:custGeom>
            <a:avLst/>
            <a:gdLst/>
            <a:ahLst/>
            <a:cxnLst/>
            <a:rect l="l" t="t" r="r" b="b"/>
            <a:pathLst>
              <a:path w="10795" h="27939">
                <a:moveTo>
                  <a:pt x="10668" y="27432"/>
                </a:moveTo>
                <a:lnTo>
                  <a:pt x="10668" y="0"/>
                </a:lnTo>
                <a:lnTo>
                  <a:pt x="0" y="0"/>
                </a:lnTo>
                <a:lnTo>
                  <a:pt x="0" y="27432"/>
                </a:lnTo>
                <a:lnTo>
                  <a:pt x="10668" y="2743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253228" y="38861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10668" y="19812"/>
                </a:moveTo>
                <a:lnTo>
                  <a:pt x="10668" y="0"/>
                </a:lnTo>
                <a:lnTo>
                  <a:pt x="0" y="0"/>
                </a:lnTo>
                <a:lnTo>
                  <a:pt x="0" y="19812"/>
                </a:lnTo>
                <a:lnTo>
                  <a:pt x="10668" y="1981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253228" y="39349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253228" y="40005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253228" y="40675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253228" y="41346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253228" y="42016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253228" y="42672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253228" y="43342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253228" y="44013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253228" y="44683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253228" y="45339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253228" y="46009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253228" y="46680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253228" y="47350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253228" y="48006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253228" y="48676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253228" y="49347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253228" y="50017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253228" y="50673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253228" y="51343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253228" y="52014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253228" y="52684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253228" y="53340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253228" y="54010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253228" y="54681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253228" y="5535168"/>
            <a:ext cx="10795" cy="27940"/>
          </a:xfrm>
          <a:custGeom>
            <a:avLst/>
            <a:gdLst/>
            <a:ahLst/>
            <a:cxnLst/>
            <a:rect l="l" t="t" r="r" b="b"/>
            <a:pathLst>
              <a:path w="10795" h="27939">
                <a:moveTo>
                  <a:pt x="10668" y="27432"/>
                </a:moveTo>
                <a:lnTo>
                  <a:pt x="10668" y="0"/>
                </a:lnTo>
                <a:lnTo>
                  <a:pt x="0" y="0"/>
                </a:lnTo>
                <a:lnTo>
                  <a:pt x="0" y="27432"/>
                </a:lnTo>
                <a:lnTo>
                  <a:pt x="10668" y="2743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862828" y="3886199"/>
            <a:ext cx="10795" cy="20320"/>
          </a:xfrm>
          <a:custGeom>
            <a:avLst/>
            <a:gdLst/>
            <a:ahLst/>
            <a:cxnLst/>
            <a:rect l="l" t="t" r="r" b="b"/>
            <a:pathLst>
              <a:path w="10795" h="20320">
                <a:moveTo>
                  <a:pt x="10668" y="19812"/>
                </a:moveTo>
                <a:lnTo>
                  <a:pt x="10668" y="0"/>
                </a:lnTo>
                <a:lnTo>
                  <a:pt x="0" y="0"/>
                </a:lnTo>
                <a:lnTo>
                  <a:pt x="0" y="19812"/>
                </a:lnTo>
                <a:lnTo>
                  <a:pt x="10668" y="1981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862828" y="39349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862828" y="40005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862828" y="40675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862828" y="41346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862828" y="42016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862828" y="42672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862828" y="43342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862828" y="44013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862828" y="4468367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862828" y="45339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862828" y="46009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862828" y="46680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862828" y="47350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862828" y="48006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862828" y="48676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862828" y="4934711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862828" y="50017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862828" y="50673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862828" y="51343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862828" y="52014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862828" y="5268468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862828" y="5334000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862828" y="5401055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862828" y="5468112"/>
            <a:ext cx="10795" cy="38100"/>
          </a:xfrm>
          <a:custGeom>
            <a:avLst/>
            <a:gdLst/>
            <a:ahLst/>
            <a:cxnLst/>
            <a:rect l="l" t="t" r="r" b="b"/>
            <a:pathLst>
              <a:path w="10795" h="3810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862828" y="5535168"/>
            <a:ext cx="10795" cy="27940"/>
          </a:xfrm>
          <a:custGeom>
            <a:avLst/>
            <a:gdLst/>
            <a:ahLst/>
            <a:cxnLst/>
            <a:rect l="l" t="t" r="r" b="b"/>
            <a:pathLst>
              <a:path w="10795" h="27939">
                <a:moveTo>
                  <a:pt x="10668" y="27432"/>
                </a:moveTo>
                <a:lnTo>
                  <a:pt x="10668" y="0"/>
                </a:lnTo>
                <a:lnTo>
                  <a:pt x="0" y="0"/>
                </a:lnTo>
                <a:lnTo>
                  <a:pt x="0" y="27432"/>
                </a:lnTo>
                <a:lnTo>
                  <a:pt x="10668" y="2743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881687" y="3886199"/>
            <a:ext cx="220979" cy="1678305"/>
          </a:xfrm>
          <a:custGeom>
            <a:avLst/>
            <a:gdLst/>
            <a:ahLst/>
            <a:cxnLst/>
            <a:rect l="l" t="t" r="r" b="b"/>
            <a:pathLst>
              <a:path w="220979" h="1678304">
                <a:moveTo>
                  <a:pt x="220408" y="1676400"/>
                </a:moveTo>
                <a:lnTo>
                  <a:pt x="10858" y="0"/>
                </a:lnTo>
                <a:lnTo>
                  <a:pt x="0" y="0"/>
                </a:lnTo>
                <a:lnTo>
                  <a:pt x="209740" y="1677924"/>
                </a:lnTo>
                <a:lnTo>
                  <a:pt x="220408" y="1676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>
                <a:latin typeface="Arial"/>
                <a:cs typeface="Arial"/>
              </a:rPr>
              <a:t>9</a:t>
            </a:fld>
            <a:endParaRPr dirty="0">
              <a:latin typeface="Arial"/>
              <a:cs typeface="Arial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381000" y="609600"/>
            <a:ext cx="1447800" cy="621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3383</Words>
  <Application>Microsoft Office PowerPoint</Application>
  <PresentationFormat>Custom</PresentationFormat>
  <Paragraphs>1192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Arial</vt:lpstr>
      <vt:lpstr>Calibri</vt:lpstr>
      <vt:lpstr>Comic Sans MS</vt:lpstr>
      <vt:lpstr>Courier New</vt:lpstr>
      <vt:lpstr>Lucida Sans Unicode</vt:lpstr>
      <vt:lpstr>Segoe UI Symbol</vt:lpstr>
      <vt:lpstr>Symbol</vt:lpstr>
      <vt:lpstr>Times New Roman</vt:lpstr>
      <vt:lpstr>Trebuchet MS</vt:lpstr>
      <vt:lpstr>Verdana</vt:lpstr>
      <vt:lpstr>Office Theme</vt:lpstr>
      <vt:lpstr>PowerPoint Presentation</vt:lpstr>
      <vt:lpstr>Преглед</vt:lpstr>
      <vt:lpstr>Прикривени вид тајног писања</vt:lpstr>
      <vt:lpstr>Уговорени вид тајног писања</vt:lpstr>
      <vt:lpstr>Квалитет шифре</vt:lpstr>
      <vt:lpstr>Класична криптографија</vt:lpstr>
      <vt:lpstr>Шифре транспозиције</vt:lpstr>
      <vt:lpstr>Шифре транспозиције: подела</vt:lpstr>
      <vt:lpstr>Скитала</vt:lpstr>
      <vt:lpstr>Скитала наставак</vt:lpstr>
      <vt:lpstr>Транспозиција колона</vt:lpstr>
      <vt:lpstr>Транспозиција колона помоћу кључне речи</vt:lpstr>
      <vt:lpstr>Транспозиција колона помоћу кључне речи наставак</vt:lpstr>
      <vt:lpstr>Транспозиција колона помоћу кључне речи наставак</vt:lpstr>
      <vt:lpstr>Криптоанализа: Лекција I</vt:lpstr>
      <vt:lpstr>Шифре транспозиције: подела</vt:lpstr>
      <vt:lpstr>Двострука транспозиција</vt:lpstr>
      <vt:lpstr>Двострука транспозиција</vt:lpstr>
      <vt:lpstr>Двострука транспозиција</vt:lpstr>
      <vt:lpstr>Двострука транспозиција</vt:lpstr>
      <vt:lpstr>Криптоанализа: Лекција II</vt:lpstr>
      <vt:lpstr>Шифре замене</vt:lpstr>
      <vt:lpstr>Шифре замене (супституције)</vt:lpstr>
      <vt:lpstr>Шифре замене (супституције)</vt:lpstr>
      <vt:lpstr>Шифре замене: подела</vt:lpstr>
      <vt:lpstr>Цезарова шифра</vt:lpstr>
      <vt:lpstr>Цезарова шифра наставак</vt:lpstr>
      <vt:lpstr>Цезарова шифра наставак</vt:lpstr>
      <vt:lpstr>Цезарова шифра - математика</vt:lpstr>
      <vt:lpstr>Цезарова шифра - математика</vt:lpstr>
      <vt:lpstr>Анализа Цезарове шифре</vt:lpstr>
      <vt:lpstr>Цезарова шифра</vt:lpstr>
      <vt:lpstr>Криптоанализа 1: претрага свих могућности</vt:lpstr>
      <vt:lpstr>Анализа Цезарове шифре наставак</vt:lpstr>
      <vt:lpstr>Општи облик шифре просте замене</vt:lpstr>
      <vt:lpstr>Криптоанализа просте замене</vt:lpstr>
      <vt:lpstr>Криптоанализа просте замене наставак</vt:lpstr>
      <vt:lpstr>Криптоанализа просте замене наставак</vt:lpstr>
      <vt:lpstr>Шифре замене: подела</vt:lpstr>
      <vt:lpstr>Xомофона шифра</vt:lpstr>
      <vt:lpstr>Пример Хомофоне шифре</vt:lpstr>
      <vt:lpstr>Пример Хомофоне шифре</vt:lpstr>
      <vt:lpstr>Криптоанализа: Лекција III</vt:lpstr>
      <vt:lpstr>Шифре замене: подела</vt:lpstr>
      <vt:lpstr>Полиграмске шифре</vt:lpstr>
      <vt:lpstr>Хилова шифра</vt:lpstr>
      <vt:lpstr>Хилова шифра наставак</vt:lpstr>
      <vt:lpstr>Хилова шифра пример</vt:lpstr>
      <vt:lpstr>Криптоанализа Хилове шифре</vt:lpstr>
      <vt:lpstr>Криптоанализа: Лекција IV</vt:lpstr>
      <vt:lpstr>Шифре замене: подела</vt:lpstr>
      <vt:lpstr>Полиалфабетске замене</vt:lpstr>
      <vt:lpstr>Вижнерова шифра (16. век)</vt:lpstr>
      <vt:lpstr>Вижнерова шифра наставак</vt:lpstr>
      <vt:lpstr>Криптоанализа Вижнерове шифре  Шифрат:</vt:lpstr>
      <vt:lpstr>Криптоанализа Вижнерове шифре</vt:lpstr>
      <vt:lpstr>Индекс коинциденције</vt:lpstr>
      <vt:lpstr>Индекс коинциденције наставак</vt:lpstr>
      <vt:lpstr>PowerPoint Presentation</vt:lpstr>
      <vt:lpstr>Индекс коинциденције наставак</vt:lpstr>
      <vt:lpstr>Индекс коинциденције наставак</vt:lpstr>
      <vt:lpstr>Индекс коинциденције наставак</vt:lpstr>
      <vt:lpstr>Индекс коинциденције наставак</vt:lpstr>
      <vt:lpstr>Индекс коинциденције наставак</vt:lpstr>
      <vt:lpstr>Индекс коинциденције наставак</vt:lpstr>
      <vt:lpstr>Индекс коинциденције</vt:lpstr>
      <vt:lpstr>Криптологија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Kriptologija 1</dc:title>
  <dc:subject>Klasicna kriptografija</dc:subject>
  <dc:creator>mveinovic</dc:creator>
  <cp:keywords>Sifre premestanja i zamene</cp:keywords>
  <cp:lastModifiedBy>Jelisaveta Aleksic</cp:lastModifiedBy>
  <cp:revision>1</cp:revision>
  <dcterms:created xsi:type="dcterms:W3CDTF">2019-10-22T20:13:29Z</dcterms:created>
  <dcterms:modified xsi:type="dcterms:W3CDTF">2019-10-22T20:17:15Z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2012-03-14T00:00:00Z</vt:filetime>
  </property>
  <property fmtid="{D5CDD505-2E9C-101B-9397-08002B2CF9AE}" pid="3" name="LastSaved">
    <vt:filetime>2019-10-22T00:00:00Z</vt:filetime>
  </property>
</Properties>
</file>