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10058400" cy="7772400"/>
  <p:notesSz cx="10058400" cy="7772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16455" y="2418079"/>
            <a:ext cx="482548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4137" y="1781047"/>
            <a:ext cx="4156075" cy="5073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86047" y="623454"/>
            <a:ext cx="9015152" cy="5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3599" y="973327"/>
            <a:ext cx="8331200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1739" y="1772373"/>
            <a:ext cx="5275580" cy="178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03000" y="7056736"/>
            <a:ext cx="22987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wordportal.net/" TargetMode="External"/><Relationship Id="rId2" Type="http://schemas.openxmlformats.org/officeDocument/2006/relationships/hyperlink" Target="http://www.pwcrack.com/index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curityfocus.com/infocus/1192" TargetMode="External"/><Relationship Id="rId5" Type="http://schemas.openxmlformats.org/officeDocument/2006/relationships/hyperlink" Target="http://www.openwall.com/john/" TargetMode="External"/><Relationship Id="rId4" Type="http://schemas.openxmlformats.org/officeDocument/2006/relationships/hyperlink" Target="http://www.atstake.com/products/lc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g"/><Relationship Id="rId3" Type="http://schemas.openxmlformats.org/officeDocument/2006/relationships/image" Target="../media/image32.jpg"/><Relationship Id="rId7" Type="http://schemas.openxmlformats.org/officeDocument/2006/relationships/image" Target="../media/image36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g"/><Relationship Id="rId5" Type="http://schemas.openxmlformats.org/officeDocument/2006/relationships/image" Target="../media/image34.png"/><Relationship Id="rId4" Type="http://schemas.openxmlformats.org/officeDocument/2006/relationships/image" Target="../media/image33.jp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jp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bbc.co.uk/1/hi/world/south_asia/1870382.htm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0" y="1524000"/>
            <a:ext cx="6078346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400" spc="135" dirty="0" err="1" smtClean="0">
                <a:solidFill>
                  <a:srgbClr val="B73122"/>
                </a:solidFill>
                <a:latin typeface="Arial"/>
                <a:cs typeface="Arial"/>
              </a:rPr>
              <a:t>Контрола</a:t>
            </a:r>
            <a:r>
              <a:rPr sz="4400" spc="135" dirty="0" smtClean="0">
                <a:solidFill>
                  <a:srgbClr val="B73122"/>
                </a:solidFill>
                <a:latin typeface="Arial"/>
                <a:cs typeface="Arial"/>
              </a:rPr>
              <a:t> </a:t>
            </a:r>
            <a:r>
              <a:rPr sz="4400" spc="175" dirty="0">
                <a:solidFill>
                  <a:srgbClr val="B73122"/>
                </a:solidFill>
                <a:latin typeface="Arial"/>
                <a:cs typeface="Arial"/>
              </a:rPr>
              <a:t>приступа</a:t>
            </a:r>
            <a:r>
              <a:rPr sz="4400" spc="-215" dirty="0">
                <a:solidFill>
                  <a:srgbClr val="B73122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B73122"/>
                </a:solidFill>
                <a:latin typeface="Arial"/>
                <a:cs typeface="Arial"/>
              </a:rPr>
              <a:t>-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4400" spc="130" dirty="0">
                <a:solidFill>
                  <a:srgbClr val="B73122"/>
                </a:solidFill>
                <a:latin typeface="Arial"/>
                <a:cs typeface="Arial"/>
              </a:rPr>
              <a:t>аутентификација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8400" y="3733800"/>
            <a:ext cx="5105399" cy="152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38400" y="3886200"/>
            <a:ext cx="5105399" cy="32476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19" y="1034287"/>
            <a:ext cx="5798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Експеримент </a:t>
            </a:r>
            <a:r>
              <a:rPr sz="3600" dirty="0"/>
              <a:t>са</a:t>
            </a:r>
            <a:r>
              <a:rPr sz="3600" spc="-45" dirty="0"/>
              <a:t> </a:t>
            </a:r>
            <a:r>
              <a:rPr sz="3600" spc="-5" dirty="0"/>
              <a:t>лозинкама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510284" y="3186684"/>
            <a:ext cx="7649209" cy="410209"/>
          </a:xfrm>
          <a:custGeom>
            <a:avLst/>
            <a:gdLst/>
            <a:ahLst/>
            <a:cxnLst/>
            <a:rect l="l" t="t" r="r" b="b"/>
            <a:pathLst>
              <a:path w="7649209" h="410210">
                <a:moveTo>
                  <a:pt x="7648956" y="409956"/>
                </a:moveTo>
                <a:lnTo>
                  <a:pt x="7648956" y="0"/>
                </a:lnTo>
                <a:lnTo>
                  <a:pt x="0" y="0"/>
                </a:lnTo>
                <a:lnTo>
                  <a:pt x="0" y="409956"/>
                </a:lnTo>
                <a:lnTo>
                  <a:pt x="13716" y="409956"/>
                </a:ln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lnTo>
                  <a:pt x="7620000" y="28956"/>
                </a:lnTo>
                <a:lnTo>
                  <a:pt x="7620000" y="13716"/>
                </a:lnTo>
                <a:lnTo>
                  <a:pt x="7633716" y="28956"/>
                </a:lnTo>
                <a:lnTo>
                  <a:pt x="7633716" y="409956"/>
                </a:lnTo>
                <a:lnTo>
                  <a:pt x="7648956" y="409956"/>
                </a:lnTo>
                <a:close/>
              </a:path>
              <a:path w="7649209" h="410210">
                <a:moveTo>
                  <a:pt x="28956" y="28956"/>
                </a:move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close/>
              </a:path>
              <a:path w="7649209" h="410210">
                <a:moveTo>
                  <a:pt x="28956" y="381000"/>
                </a:moveTo>
                <a:lnTo>
                  <a:pt x="28956" y="28956"/>
                </a:lnTo>
                <a:lnTo>
                  <a:pt x="13716" y="28956"/>
                </a:lnTo>
                <a:lnTo>
                  <a:pt x="13716" y="381000"/>
                </a:lnTo>
                <a:lnTo>
                  <a:pt x="28956" y="381000"/>
                </a:lnTo>
                <a:close/>
              </a:path>
              <a:path w="7649209" h="410210">
                <a:moveTo>
                  <a:pt x="7633716" y="381000"/>
                </a:moveTo>
                <a:lnTo>
                  <a:pt x="13716" y="381000"/>
                </a:lnTo>
                <a:lnTo>
                  <a:pt x="28956" y="394716"/>
                </a:lnTo>
                <a:lnTo>
                  <a:pt x="28956" y="409956"/>
                </a:lnTo>
                <a:lnTo>
                  <a:pt x="7620000" y="409956"/>
                </a:lnTo>
                <a:lnTo>
                  <a:pt x="7620000" y="394716"/>
                </a:lnTo>
                <a:lnTo>
                  <a:pt x="7633716" y="381000"/>
                </a:lnTo>
                <a:close/>
              </a:path>
              <a:path w="7649209" h="410210">
                <a:moveTo>
                  <a:pt x="28956" y="409956"/>
                </a:moveTo>
                <a:lnTo>
                  <a:pt x="28956" y="394716"/>
                </a:lnTo>
                <a:lnTo>
                  <a:pt x="13716" y="381000"/>
                </a:lnTo>
                <a:lnTo>
                  <a:pt x="13716" y="409956"/>
                </a:lnTo>
                <a:lnTo>
                  <a:pt x="28956" y="409956"/>
                </a:lnTo>
                <a:close/>
              </a:path>
              <a:path w="7649209" h="410210">
                <a:moveTo>
                  <a:pt x="7633716" y="28956"/>
                </a:moveTo>
                <a:lnTo>
                  <a:pt x="7620000" y="13716"/>
                </a:lnTo>
                <a:lnTo>
                  <a:pt x="7620000" y="28956"/>
                </a:lnTo>
                <a:lnTo>
                  <a:pt x="7633716" y="28956"/>
                </a:lnTo>
                <a:close/>
              </a:path>
              <a:path w="7649209" h="410210">
                <a:moveTo>
                  <a:pt x="7633716" y="381000"/>
                </a:moveTo>
                <a:lnTo>
                  <a:pt x="7633716" y="28956"/>
                </a:lnTo>
                <a:lnTo>
                  <a:pt x="7620000" y="28956"/>
                </a:lnTo>
                <a:lnTo>
                  <a:pt x="7620000" y="381000"/>
                </a:lnTo>
                <a:lnTo>
                  <a:pt x="7633716" y="381000"/>
                </a:lnTo>
                <a:close/>
              </a:path>
              <a:path w="7649209" h="410210">
                <a:moveTo>
                  <a:pt x="7633716" y="409956"/>
                </a:moveTo>
                <a:lnTo>
                  <a:pt x="7633716" y="381000"/>
                </a:lnTo>
                <a:lnTo>
                  <a:pt x="7620000" y="394716"/>
                </a:lnTo>
                <a:lnTo>
                  <a:pt x="7620000" y="409956"/>
                </a:lnTo>
                <a:lnTo>
                  <a:pt x="7633716" y="409956"/>
                </a:lnTo>
                <a:close/>
              </a:path>
            </a:pathLst>
          </a:custGeom>
          <a:solidFill>
            <a:srgbClr val="FF98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339" y="1691131"/>
            <a:ext cx="8258175" cy="412369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621665" marR="5080" indent="-609600">
              <a:lnSpc>
                <a:spcPct val="80000"/>
              </a:lnSpc>
              <a:spcBef>
                <a:spcPts val="765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Постоје три групе корисника </a:t>
            </a:r>
            <a:r>
              <a:rPr sz="2800" spc="-5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800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свакој групи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понуђено да изаберу лозинке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следећи  начин: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15"/>
              </a:spcBef>
              <a:buChar char="–"/>
              <a:tabLst>
                <a:tab pos="1002665" algn="l"/>
                <a:tab pos="1003300" algn="l"/>
              </a:tabLst>
            </a:pP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Група </a:t>
            </a:r>
            <a:r>
              <a:rPr sz="2400" spc="6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b="1" spc="6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Најмање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6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карактера, бар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1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није</a:t>
            </a:r>
            <a:r>
              <a:rPr sz="2400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слово</a:t>
            </a:r>
            <a:endParaRPr sz="24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buChar char="–"/>
              <a:tabLst>
                <a:tab pos="1002665" algn="l"/>
                <a:tab pos="1003300" algn="l"/>
              </a:tabLst>
            </a:pP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Група </a:t>
            </a:r>
            <a:r>
              <a:rPr sz="2400" spc="70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400" b="1" spc="7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Лозинка заснована на фрази</a:t>
            </a:r>
            <a:r>
              <a:rPr sz="2400" spc="-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000" spc="-10" dirty="0">
                <a:solidFill>
                  <a:srgbClr val="7F0000"/>
                </a:solidFill>
                <a:latin typeface="Courier New"/>
                <a:cs typeface="Courier New"/>
              </a:rPr>
              <a:t>р</a:t>
            </a:r>
            <a:r>
              <a:rPr sz="2000" i="1" spc="-10" dirty="0">
                <a:solidFill>
                  <a:srgbClr val="7F0000"/>
                </a:solidFill>
                <a:latin typeface="Arial"/>
                <a:cs typeface="Arial"/>
              </a:rPr>
              <a:t>assphrase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buChar char="–"/>
              <a:tabLst>
                <a:tab pos="1002665" algn="l"/>
                <a:tab pos="1003300" algn="l"/>
              </a:tabLst>
            </a:pP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Група </a:t>
            </a:r>
            <a:r>
              <a:rPr sz="2400" spc="60" dirty="0">
                <a:solidFill>
                  <a:srgbClr val="7F0000"/>
                </a:solidFill>
                <a:latin typeface="Arial"/>
                <a:cs typeface="Arial"/>
              </a:rPr>
              <a:t>В</a:t>
            </a:r>
            <a:r>
              <a:rPr sz="2400" b="1" spc="6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8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случајних</a:t>
            </a:r>
            <a:r>
              <a:rPr sz="2400" spc="-1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карактера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7F0000"/>
              </a:buClr>
              <a:buFont typeface="Arial"/>
              <a:buChar char="–"/>
            </a:pPr>
            <a:endParaRPr sz="245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Резултати:</a:t>
            </a:r>
            <a:endParaRPr sz="28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spcBef>
                <a:spcPts val="15"/>
              </a:spcBef>
              <a:buChar char="–"/>
              <a:tabLst>
                <a:tab pos="1002665" algn="l"/>
                <a:tab pos="1003300" algn="l"/>
              </a:tabLst>
            </a:pP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Група </a:t>
            </a:r>
            <a:r>
              <a:rPr sz="2400" spc="6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b="1" spc="6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30%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лако</a:t>
            </a:r>
            <a:r>
              <a:rPr sz="2400" spc="-1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разбити</a:t>
            </a:r>
            <a:endParaRPr sz="2400">
              <a:latin typeface="Arial"/>
              <a:cs typeface="Arial"/>
            </a:endParaRPr>
          </a:p>
          <a:p>
            <a:pPr marL="1003300" lvl="1" indent="-534035">
              <a:lnSpc>
                <a:spcPct val="100000"/>
              </a:lnSpc>
              <a:buChar char="–"/>
              <a:tabLst>
                <a:tab pos="1002665" algn="l"/>
                <a:tab pos="1003300" algn="l"/>
              </a:tabLst>
            </a:pP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Група </a:t>
            </a:r>
            <a:r>
              <a:rPr sz="2400" spc="70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400" b="1" spc="7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10%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</a:t>
            </a:r>
            <a:r>
              <a:rPr sz="2400" spc="-1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разбија.</a:t>
            </a:r>
            <a:endParaRPr sz="2400">
              <a:latin typeface="Arial"/>
              <a:cs typeface="Arial"/>
            </a:endParaRPr>
          </a:p>
          <a:p>
            <a:pPr marL="1384300" lvl="2" indent="-457834">
              <a:lnSpc>
                <a:spcPct val="100000"/>
              </a:lnSpc>
              <a:buChar char="•"/>
              <a:tabLst>
                <a:tab pos="1383665" algn="l"/>
                <a:tab pos="13843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Лозинке се лако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памте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45539" y="5789165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8939" y="5789165"/>
            <a:ext cx="4184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Група </a:t>
            </a:r>
            <a:r>
              <a:rPr sz="2400" spc="60" dirty="0">
                <a:solidFill>
                  <a:srgbClr val="7F0000"/>
                </a:solidFill>
                <a:latin typeface="Arial"/>
                <a:cs typeface="Arial"/>
              </a:rPr>
              <a:t>В</a:t>
            </a:r>
            <a:r>
              <a:rPr sz="2400" b="1" spc="6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10% се</a:t>
            </a:r>
            <a:r>
              <a:rPr sz="2400" spc="-1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разбија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2739" y="6154925"/>
            <a:ext cx="3917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Лозинке се тешко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памте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19" y="1148587"/>
            <a:ext cx="5798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Експеримент </a:t>
            </a:r>
            <a:r>
              <a:rPr sz="3600" dirty="0"/>
              <a:t>са</a:t>
            </a:r>
            <a:r>
              <a:rPr sz="3600" spc="-45" dirty="0"/>
              <a:t> </a:t>
            </a:r>
            <a:r>
              <a:rPr sz="3600" spc="-5" dirty="0"/>
              <a:t>лозинкама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40739" y="2085847"/>
            <a:ext cx="8275320" cy="43300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45720" indent="-342900">
              <a:lnSpc>
                <a:spcPct val="8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  <a:tab pos="414972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Корисници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слабо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поштују	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прописана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правила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избор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свакој групи, 1/3 није поштовала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упутства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ts val="2400"/>
              </a:lnSpc>
              <a:spcBef>
                <a:spcPts val="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око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1/3 ових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лако</a:t>
            </a:r>
            <a:r>
              <a:rPr sz="2000" spc="-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разбија!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ts val="288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Понекад је најбоље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доделити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ts val="24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Како их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корисници</a:t>
            </a:r>
            <a:r>
              <a:rPr sz="2000" spc="-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памте?</a:t>
            </a:r>
            <a:endParaRPr sz="2000" dirty="0">
              <a:latin typeface="Arial"/>
              <a:cs typeface="Arial"/>
            </a:endParaRPr>
          </a:p>
          <a:p>
            <a:pPr marL="354965" marR="233679" indent="-342900">
              <a:lnSpc>
                <a:spcPct val="8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Ако лозинке нису унапред додељене, најбољи савети  при избору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су: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Изаберите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лозинку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засновану на</a:t>
            </a:r>
            <a:r>
              <a:rPr sz="2000" spc="-1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фразама</a:t>
            </a:r>
            <a:endParaRPr sz="2000" dirty="0">
              <a:latin typeface="Arial"/>
              <a:cs typeface="Arial"/>
            </a:endParaRPr>
          </a:p>
          <a:p>
            <a:pPr marL="756285" lvl="1" indent="-287655">
              <a:lnSpc>
                <a:spcPts val="216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Администратор треба да користи алате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тест слабих</a:t>
            </a:r>
            <a:r>
              <a:rPr sz="2000" spc="-1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000" dirty="0">
              <a:latin typeface="Arial"/>
              <a:cs typeface="Arial"/>
            </a:endParaRPr>
          </a:p>
          <a:p>
            <a:pPr marL="756285">
              <a:lnSpc>
                <a:spcPts val="2160"/>
              </a:lnSpc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(Труди сигурно</a:t>
            </a:r>
            <a:r>
              <a:rPr sz="20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хоће)</a:t>
            </a:r>
            <a:endParaRPr sz="2000" dirty="0">
              <a:latin typeface="Arial"/>
              <a:cs typeface="Arial"/>
            </a:endParaRPr>
          </a:p>
          <a:p>
            <a:pPr marL="286385" marR="2195830" lvl="1" indent="-286385">
              <a:lnSpc>
                <a:spcPts val="2160"/>
              </a:lnSpc>
              <a:buChar char="–"/>
              <a:tabLst>
                <a:tab pos="2863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Захтева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периодична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замена</a:t>
            </a:r>
            <a:r>
              <a:rPr sz="2000" spc="-1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лозинки?</a:t>
            </a:r>
            <a:endParaRPr sz="2000" dirty="0">
              <a:latin typeface="Arial"/>
              <a:cs typeface="Arial"/>
            </a:endParaRPr>
          </a:p>
          <a:p>
            <a:pPr marR="2174240" algn="ctr">
              <a:lnSpc>
                <a:spcPts val="1920"/>
              </a:lnSpc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Корисници то често</a:t>
            </a:r>
            <a:r>
              <a:rPr sz="2000" spc="-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злоупотребљавају</a:t>
            </a:r>
            <a:endParaRPr sz="2000" dirty="0">
              <a:latin typeface="Arial"/>
              <a:cs typeface="Arial"/>
            </a:endParaRPr>
          </a:p>
          <a:p>
            <a:pPr marR="3553460" algn="ctr">
              <a:lnSpc>
                <a:spcPts val="2160"/>
              </a:lnSpc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Tom→Tom01 →Tom02</a:t>
            </a:r>
            <a:r>
              <a:rPr sz="2000" spc="-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→...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5006" y="1171447"/>
            <a:ext cx="4087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Напади </a:t>
            </a:r>
            <a:r>
              <a:rPr sz="3600" dirty="0"/>
              <a:t>на</a:t>
            </a:r>
            <a:r>
              <a:rPr sz="3600" spc="-75" dirty="0"/>
              <a:t> </a:t>
            </a:r>
            <a:r>
              <a:rPr sz="3600" spc="-5" dirty="0"/>
              <a:t>лозинке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93139" y="1993506"/>
            <a:ext cx="7596505" cy="210820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Циљ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нападача може да буде</a:t>
            </a:r>
            <a:r>
              <a:rPr sz="2800" spc="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напад: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 један, унапред одређени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налог,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било 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налог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из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одређене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групе,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било 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налог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из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целог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система,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типа: oдбијања сервиса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(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denial of service </a:t>
            </a:r>
            <a:r>
              <a:rPr sz="2400" i="1" dirty="0">
                <a:solidFill>
                  <a:srgbClr val="7F0000"/>
                </a:solidFill>
                <a:latin typeface="Arial"/>
                <a:cs typeface="Arial"/>
              </a:rPr>
              <a:t>-</a:t>
            </a:r>
            <a:r>
              <a:rPr sz="2400" i="1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DoS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727" y="1171447"/>
            <a:ext cx="7042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Напади </a:t>
            </a:r>
            <a:r>
              <a:rPr sz="3600" dirty="0"/>
              <a:t>на </a:t>
            </a:r>
            <a:r>
              <a:rPr sz="3600" spc="-5" dirty="0"/>
              <a:t>систем преко</a:t>
            </a:r>
            <a:r>
              <a:rPr sz="3600" spc="-35" dirty="0"/>
              <a:t> </a:t>
            </a:r>
            <a:r>
              <a:rPr sz="3600" spc="-5" dirty="0"/>
              <a:t>лозинке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64539" y="2041651"/>
            <a:ext cx="8456930" cy="42545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4965" marR="5080" indent="-342900">
              <a:lnSpc>
                <a:spcPts val="281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Нека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Труди није део система, нема легалан</a:t>
            </a:r>
            <a:r>
              <a:rPr sz="2600" spc="-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приступ  систему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Уобичајени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редослед</a:t>
            </a:r>
            <a:r>
              <a:rPr sz="2600" spc="-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напада:</a:t>
            </a:r>
            <a:endParaRPr sz="26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5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Спољашњи корисник </a:t>
            </a:r>
            <a:r>
              <a:rPr sz="2000" dirty="0">
                <a:solidFill>
                  <a:srgbClr val="0000FF"/>
                </a:solidFill>
                <a:latin typeface="Symbol"/>
                <a:cs typeface="Symbol"/>
              </a:rPr>
              <a:t></a:t>
            </a:r>
            <a:r>
              <a:rPr sz="2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обичaн корисник </a:t>
            </a:r>
            <a:r>
              <a:rPr sz="2000" dirty="0">
                <a:solidFill>
                  <a:srgbClr val="0000FF"/>
                </a:solidFill>
                <a:latin typeface="Symbol"/>
                <a:cs typeface="Symbol"/>
              </a:rPr>
              <a:t></a:t>
            </a:r>
            <a:r>
              <a:rPr sz="20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администратор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Код примене овог</a:t>
            </a:r>
            <a:r>
              <a:rPr sz="2600" spc="-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сценарија:</a:t>
            </a:r>
            <a:endParaRPr sz="2600" dirty="0">
              <a:latin typeface="Arial"/>
              <a:cs typeface="Arial"/>
            </a:endParaRPr>
          </a:p>
          <a:p>
            <a:pPr marL="756285" marR="356870" lvl="1" indent="-287020">
              <a:lnSpc>
                <a:spcPts val="2590"/>
              </a:lnSpc>
              <a:spcBef>
                <a:spcPts val="62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 ће покушати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приступи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било ком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налогу на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систему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5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Потом ће покушати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себи додели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веће</a:t>
            </a:r>
            <a:r>
              <a:rPr sz="24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привилегије</a:t>
            </a:r>
            <a:endParaRPr sz="24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 dirty="0">
              <a:latin typeface="Arial"/>
              <a:cs typeface="Arial"/>
            </a:endParaRPr>
          </a:p>
          <a:p>
            <a:pPr marL="756285" marR="925830" lvl="1" indent="-287020">
              <a:lnSpc>
                <a:spcPts val="2590"/>
              </a:lnSpc>
              <a:spcBef>
                <a:spcPts val="61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Потребна је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можда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само </a:t>
            </a:r>
            <a:r>
              <a:rPr sz="2400" spc="70" dirty="0">
                <a:solidFill>
                  <a:srgbClr val="7F0000"/>
                </a:solidFill>
                <a:latin typeface="Arial"/>
                <a:cs typeface="Arial"/>
              </a:rPr>
              <a:t>једна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слаба лозинка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 систему!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2883" y="1072387"/>
            <a:ext cx="607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Узастопно пробање</a:t>
            </a:r>
            <a:r>
              <a:rPr sz="3600" spc="-75" dirty="0"/>
              <a:t> </a:t>
            </a:r>
            <a:r>
              <a:rPr sz="3600" dirty="0"/>
              <a:t>лозинки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40739" y="2041651"/>
            <a:ext cx="7973695" cy="4857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965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Претпоставимо да се систем закључа након</a:t>
            </a:r>
            <a:r>
              <a:rPr sz="2600" spc="-1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3</a:t>
            </a:r>
            <a:endParaRPr sz="2600" dirty="0">
              <a:latin typeface="Arial"/>
              <a:cs typeface="Arial"/>
            </a:endParaRPr>
          </a:p>
          <a:p>
            <a:pPr marL="354965" marR="1739900">
              <a:lnSpc>
                <a:spcPts val="2810"/>
              </a:lnSpc>
              <a:spcBef>
                <a:spcPts val="200"/>
              </a:spcBef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узастопна уноса погрешне лозинке.  Колико дуго треба да буде</a:t>
            </a:r>
            <a:r>
              <a:rPr sz="26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закључан?</a:t>
            </a:r>
            <a:endParaRPr sz="26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5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5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s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5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min</a:t>
            </a:r>
            <a:endParaRPr sz="24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Све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док систем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администратор не обнови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сервисе</a:t>
            </a:r>
            <a:endParaRPr sz="2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7F0000"/>
              </a:buClr>
              <a:buFont typeface="Arial"/>
              <a:buChar char="–"/>
            </a:pP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Шта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позитивне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негативне</a:t>
            </a:r>
            <a:r>
              <a:rPr sz="26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стране:</a:t>
            </a:r>
            <a:endParaRPr sz="26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5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5 s: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омогућава цикличне нападе без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застоја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5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min: отвара могућност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DoS</a:t>
            </a:r>
            <a:r>
              <a:rPr sz="2400" i="1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напада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Одговор:</a:t>
            </a:r>
            <a:r>
              <a:rPr sz="26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135" dirty="0">
                <a:solidFill>
                  <a:srgbClr val="7F0000"/>
                </a:solidFill>
                <a:latin typeface="Arial"/>
                <a:cs typeface="Arial"/>
              </a:rPr>
              <a:t>Компромис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290" y="1072387"/>
            <a:ext cx="4874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Верификација</a:t>
            </a:r>
            <a:r>
              <a:rPr sz="3600" spc="-130" dirty="0"/>
              <a:t> </a:t>
            </a:r>
            <a:r>
              <a:rPr sz="3600" dirty="0"/>
              <a:t>лозинки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88339" y="2154427"/>
            <a:ext cx="8387715" cy="372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Потребан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механизам за верификовање</a:t>
            </a:r>
            <a:r>
              <a:rPr sz="2600" spc="-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Меморисање лозинки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фајловима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лоше</a:t>
            </a:r>
            <a:r>
              <a:rPr sz="2600" spc="-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решење</a:t>
            </a:r>
            <a:endParaRPr sz="2600">
              <a:latin typeface="Arial"/>
              <a:cs typeface="Arial"/>
            </a:endParaRPr>
          </a:p>
          <a:p>
            <a:pPr marL="756285" lvl="1" indent="-287655">
              <a:lnSpc>
                <a:spcPts val="2640"/>
              </a:lnSpc>
              <a:spcBef>
                <a:spcPts val="5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Зашто?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312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Криптографско решење: </a:t>
            </a:r>
            <a:r>
              <a:rPr sz="2600" spc="80" dirty="0">
                <a:solidFill>
                  <a:srgbClr val="0000FF"/>
                </a:solidFill>
                <a:latin typeface="Arial"/>
                <a:cs typeface="Arial"/>
              </a:rPr>
              <a:t>хеш </a:t>
            </a:r>
            <a:r>
              <a:rPr sz="2600" spc="120" dirty="0">
                <a:solidFill>
                  <a:srgbClr val="0000FF"/>
                </a:solidFill>
                <a:latin typeface="Arial"/>
                <a:cs typeface="Arial"/>
              </a:rPr>
              <a:t>вредност</a:t>
            </a:r>
            <a:r>
              <a:rPr sz="2600" spc="-1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6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Записати </a:t>
            </a:r>
            <a:r>
              <a:rPr sz="2400" i="1" dirty="0">
                <a:solidFill>
                  <a:srgbClr val="0000FF"/>
                </a:solidFill>
                <a:latin typeface="Arial"/>
                <a:cs typeface="Arial"/>
              </a:rPr>
              <a:t>y =</a:t>
            </a:r>
            <a:r>
              <a:rPr sz="2400" i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h(lozinka)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ts val="2875"/>
              </a:lnSpc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Лозинка се може верификовати преко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хеш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вредности</a:t>
            </a:r>
            <a:endParaRPr sz="2400">
              <a:latin typeface="Arial"/>
              <a:cs typeface="Arial"/>
            </a:endParaRPr>
          </a:p>
          <a:p>
            <a:pPr marL="354965" marR="801370" indent="-342900">
              <a:lnSpc>
                <a:spcPct val="8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Уколико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нападач дође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до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фајла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са хеш  вредностима, тиме није добио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саме</a:t>
            </a:r>
            <a:r>
              <a:rPr sz="2600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лозинке!</a:t>
            </a:r>
            <a:endParaRPr sz="26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Може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покуша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погоди </a:t>
            </a:r>
            <a:r>
              <a:rPr sz="2400" i="1" dirty="0">
                <a:solidFill>
                  <a:srgbClr val="0000FF"/>
                </a:solidFill>
                <a:latin typeface="Arial"/>
                <a:cs typeface="Arial"/>
              </a:rPr>
              <a:t>x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које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je </a:t>
            </a:r>
            <a:r>
              <a:rPr sz="2400" i="1" dirty="0">
                <a:solidFill>
                  <a:srgbClr val="0000FF"/>
                </a:solidFill>
                <a:latin typeface="Arial"/>
                <a:cs typeface="Arial"/>
              </a:rPr>
              <a:t>y =</a:t>
            </a:r>
            <a:r>
              <a:rPr sz="2400" i="1" spc="-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h(x)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Ако успе, нападач је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пронашао</a:t>
            </a:r>
            <a:r>
              <a:rPr sz="2400" spc="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лозинку!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1146" y="1072387"/>
            <a:ext cx="4893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Напад помоћу</a:t>
            </a:r>
            <a:r>
              <a:rPr sz="3600" spc="-55" dirty="0"/>
              <a:t> </a:t>
            </a:r>
            <a:r>
              <a:rPr sz="3600" spc="-5" dirty="0"/>
              <a:t>речника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16939" y="2002636"/>
            <a:ext cx="8165465" cy="48171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i="1" dirty="0">
                <a:solidFill>
                  <a:srgbClr val="7F0000"/>
                </a:solidFill>
                <a:latin typeface="Arial"/>
                <a:cs typeface="Arial"/>
              </a:rPr>
              <a:t>Dictionary</a:t>
            </a:r>
            <a:r>
              <a:rPr sz="2600" i="1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i="1" dirty="0">
                <a:solidFill>
                  <a:srgbClr val="7F0000"/>
                </a:solidFill>
                <a:latin typeface="Arial"/>
                <a:cs typeface="Arial"/>
              </a:rPr>
              <a:t>Attack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Нека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постоји </a:t>
            </a:r>
            <a:r>
              <a:rPr sz="2600" dirty="0">
                <a:solidFill>
                  <a:srgbClr val="0000FF"/>
                </a:solidFill>
                <a:latin typeface="Arial"/>
                <a:cs typeface="Arial"/>
              </a:rPr>
              <a:t>речник уобичајених</a:t>
            </a:r>
            <a:r>
              <a:rPr sz="2600" spc="-1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000FF"/>
                </a:solidFill>
                <a:latin typeface="Arial"/>
                <a:cs typeface="Arial"/>
              </a:rPr>
              <a:t>лозинки</a:t>
            </a:r>
            <a:endParaRPr sz="2600">
              <a:latin typeface="Arial"/>
              <a:cs typeface="Arial"/>
            </a:endParaRPr>
          </a:p>
          <a:p>
            <a:pPr marL="354965" marR="102235" indent="-342900">
              <a:lnSpc>
                <a:spcPts val="281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Нека нападач унапред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израчуна </a:t>
            </a:r>
            <a:r>
              <a:rPr sz="2600" i="1" dirty="0">
                <a:solidFill>
                  <a:srgbClr val="0000FF"/>
                </a:solidFill>
                <a:latin typeface="Arial"/>
                <a:cs typeface="Arial"/>
              </a:rPr>
              <a:t>h(x)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за свако </a:t>
            </a:r>
            <a:r>
              <a:rPr sz="2600" i="1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2600" i="1" spc="-2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из 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речника уобичајених</a:t>
            </a:r>
            <a:r>
              <a:rPr sz="2600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600">
              <a:latin typeface="Arial"/>
              <a:cs typeface="Arial"/>
            </a:endParaRPr>
          </a:p>
          <a:p>
            <a:pPr marL="354965" marR="1386840" indent="-342900">
              <a:lnSpc>
                <a:spcPts val="281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Нека нападач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има приступ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фајлу у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ком</a:t>
            </a:r>
            <a:r>
              <a:rPr sz="2600" spc="-2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су 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записане хеш вредности</a:t>
            </a:r>
            <a:r>
              <a:rPr sz="26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лозинки:</a:t>
            </a:r>
            <a:endParaRPr sz="2600">
              <a:latin typeface="Arial"/>
              <a:cs typeface="Arial"/>
            </a:endParaRPr>
          </a:p>
          <a:p>
            <a:pPr marL="756285" marR="5080" lvl="1" indent="-287020">
              <a:lnSpc>
                <a:spcPts val="259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Треба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пореде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хеш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вредности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из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фајла са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хеш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вредностима израчунатим на основу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речника</a:t>
            </a:r>
            <a:endParaRPr sz="2400">
              <a:latin typeface="Arial"/>
              <a:cs typeface="Arial"/>
            </a:endParaRPr>
          </a:p>
          <a:p>
            <a:pPr marL="756285" marR="830580" lvl="1" indent="-287020">
              <a:lnSpc>
                <a:spcPts val="259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Сви наредни напади могу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обаве 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исти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начин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Да ли се може осујетити овакав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напад</a:t>
            </a:r>
            <a:r>
              <a:rPr sz="2600" spc="-1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или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Да се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посао нападача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учинити</a:t>
            </a:r>
            <a:r>
              <a:rPr sz="26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тежим?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391" y="1072387"/>
            <a:ext cx="647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Верификација лозинки</a:t>
            </a:r>
            <a:r>
              <a:rPr sz="3600" spc="-125" dirty="0"/>
              <a:t> </a:t>
            </a:r>
            <a:r>
              <a:rPr sz="2800" spc="-5" dirty="0">
                <a:solidFill>
                  <a:srgbClr val="7F7F7F"/>
                </a:solidFill>
              </a:rPr>
              <a:t>наставак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764539" y="1930399"/>
            <a:ext cx="8173720" cy="470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Боље је записати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хеш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вредности добијене  комбинацијом лозинке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неке случајне вредности</a:t>
            </a:r>
            <a:r>
              <a:rPr sz="24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salt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7F0000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задату лозинку, изабрати случајану вредност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tabLst>
                <a:tab pos="213042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израчунати	</a:t>
            </a:r>
            <a:r>
              <a:rPr sz="2400" i="1" dirty="0">
                <a:solidFill>
                  <a:srgbClr val="0000FF"/>
                </a:solidFill>
                <a:latin typeface="Arial"/>
                <a:cs typeface="Arial"/>
              </a:rPr>
              <a:t>y = 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h(lozinka,</a:t>
            </a:r>
            <a:r>
              <a:rPr sz="2400" i="1" dirty="0">
                <a:solidFill>
                  <a:srgbClr val="0000FF"/>
                </a:solidFill>
                <a:latin typeface="Arial"/>
                <a:cs typeface="Arial"/>
              </a:rPr>
              <a:t> s)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меморисати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парове </a:t>
            </a:r>
            <a:r>
              <a:rPr sz="2400" i="1" dirty="0">
                <a:solidFill>
                  <a:srgbClr val="0000FF"/>
                </a:solidFill>
                <a:latin typeface="Arial"/>
                <a:cs typeface="Arial"/>
              </a:rPr>
              <a:t>(s, y)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фајлу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4"/>
              </a:spcBef>
              <a:buChar char="–"/>
              <a:tabLst>
                <a:tab pos="756285" algn="l"/>
                <a:tab pos="756920" algn="l"/>
                <a:tab pos="2214245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Вредност</a:t>
            </a:r>
            <a:r>
              <a:rPr sz="20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0000FF"/>
                </a:solidFill>
                <a:latin typeface="Arial"/>
                <a:cs typeface="Arial"/>
              </a:rPr>
              <a:t>s	</a:t>
            </a:r>
            <a:r>
              <a:rPr sz="2000" spc="80" dirty="0">
                <a:solidFill>
                  <a:srgbClr val="0000FF"/>
                </a:solidFill>
                <a:latin typeface="Arial"/>
                <a:cs typeface="Arial"/>
              </a:rPr>
              <a:t>није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0000FF"/>
                </a:solidFill>
                <a:latin typeface="Arial"/>
                <a:cs typeface="Arial"/>
              </a:rPr>
              <a:t>тајна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Корисник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памти 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не зна</a:t>
            </a:r>
            <a:r>
              <a:rPr sz="2000" spc="-1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ѕ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Лозинка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лако</a:t>
            </a:r>
            <a:r>
              <a:rPr sz="2000" spc="-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верификује</a:t>
            </a:r>
            <a:endParaRPr sz="2000">
              <a:latin typeface="Arial"/>
              <a:cs typeface="Arial"/>
            </a:endParaRPr>
          </a:p>
          <a:p>
            <a:pPr marL="354965" marR="19177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Нападач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мора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израчуна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хеш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вредности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сваку  лозинку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речнику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то 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понови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сваког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корисника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Много више</a:t>
            </a:r>
            <a:r>
              <a:rPr sz="2000" spc="-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посла!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775" y="1034287"/>
            <a:ext cx="6350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Разбијање </a:t>
            </a:r>
            <a:r>
              <a:rPr sz="3600" spc="-5" dirty="0"/>
              <a:t>лозинки:</a:t>
            </a:r>
            <a:r>
              <a:rPr sz="3600" spc="-95" dirty="0"/>
              <a:t> </a:t>
            </a:r>
            <a:r>
              <a:rPr sz="3600" spc="-5" dirty="0"/>
              <a:t>прорачун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80439" y="1773427"/>
            <a:ext cx="8223884" cy="501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Претпоставке:</a:t>
            </a:r>
            <a:endParaRPr sz="2600" dirty="0">
              <a:latin typeface="Arial"/>
              <a:cs typeface="Arial"/>
            </a:endParaRPr>
          </a:p>
          <a:p>
            <a:pPr marL="444500" indent="-342900">
              <a:lnSpc>
                <a:spcPct val="100000"/>
              </a:lnSpc>
              <a:buChar char="•"/>
              <a:tabLst>
                <a:tab pos="443865" algn="l"/>
                <a:tab pos="4445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Лозинка има 8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од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128 различитих</a:t>
            </a:r>
            <a:r>
              <a:rPr sz="2600" spc="-1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карактера</a:t>
            </a:r>
            <a:endParaRPr sz="2600" dirty="0">
              <a:latin typeface="Arial"/>
              <a:cs typeface="Arial"/>
            </a:endParaRPr>
          </a:p>
          <a:p>
            <a:pPr marL="845185" lvl="1" indent="-287655">
              <a:lnSpc>
                <a:spcPct val="100000"/>
              </a:lnSpc>
              <a:spcBef>
                <a:spcPts val="10"/>
              </a:spcBef>
              <a:buChar char="–"/>
              <a:tabLst>
                <a:tab pos="845819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Постоји 128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8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56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различитих</a:t>
            </a:r>
            <a:r>
              <a:rPr sz="2400" spc="-4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 dirty="0">
              <a:latin typeface="Arial"/>
              <a:cs typeface="Arial"/>
            </a:endParaRPr>
          </a:p>
          <a:p>
            <a:pPr marL="444500" indent="-342900">
              <a:lnSpc>
                <a:spcPct val="100000"/>
              </a:lnSpc>
              <a:spcBef>
                <a:spcPts val="1190"/>
              </a:spcBef>
              <a:buChar char="•"/>
              <a:tabLst>
                <a:tab pos="443865" algn="l"/>
                <a:tab pos="4445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Хеш вредности лозинки се чувају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600" spc="-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0000FF"/>
                </a:solidFill>
                <a:latin typeface="Arial"/>
                <a:cs typeface="Arial"/>
              </a:rPr>
              <a:t>фајлу</a:t>
            </a:r>
            <a:endParaRPr sz="2600" dirty="0">
              <a:latin typeface="Arial"/>
              <a:cs typeface="Arial"/>
            </a:endParaRPr>
          </a:p>
          <a:p>
            <a:pPr marL="845185" lvl="1" indent="-287655">
              <a:lnSpc>
                <a:spcPct val="100000"/>
              </a:lnSpc>
              <a:spcBef>
                <a:spcPts val="10"/>
              </a:spcBef>
              <a:buChar char="–"/>
              <a:tabLst>
                <a:tab pos="845819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Нека је записано 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10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хеш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вредности</a:t>
            </a:r>
            <a:r>
              <a:rPr sz="2400" spc="-1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 dirty="0">
              <a:latin typeface="Arial"/>
              <a:cs typeface="Arial"/>
            </a:endParaRPr>
          </a:p>
          <a:p>
            <a:pPr marL="443865" marR="1296035" indent="-342900">
              <a:lnSpc>
                <a:spcPts val="2500"/>
              </a:lnSpc>
              <a:spcBef>
                <a:spcPts val="1789"/>
              </a:spcBef>
              <a:buChar char="•"/>
              <a:tabLst>
                <a:tab pos="443865" algn="l"/>
                <a:tab pos="444500" algn="l"/>
              </a:tabLst>
            </a:pP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Нападач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поседује </a:t>
            </a:r>
            <a:r>
              <a:rPr sz="2600" spc="125" dirty="0">
                <a:solidFill>
                  <a:srgbClr val="0000FF"/>
                </a:solidFill>
                <a:latin typeface="Arial"/>
                <a:cs typeface="Arial"/>
              </a:rPr>
              <a:t>речник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са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550" spc="7" baseline="26143" dirty="0">
                <a:solidFill>
                  <a:srgbClr val="7F0000"/>
                </a:solidFill>
                <a:latin typeface="Arial"/>
                <a:cs typeface="Arial"/>
              </a:rPr>
              <a:t>20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најчешће  коришћених</a:t>
            </a:r>
            <a:r>
              <a:rPr sz="2600" spc="-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600" dirty="0">
              <a:latin typeface="Arial"/>
              <a:cs typeface="Arial"/>
            </a:endParaRPr>
          </a:p>
          <a:p>
            <a:pPr marL="444500" indent="-343535">
              <a:lnSpc>
                <a:spcPts val="2810"/>
              </a:lnSpc>
              <a:spcBef>
                <a:spcPts val="1220"/>
              </a:spcBef>
              <a:buChar char="•"/>
              <a:tabLst>
                <a:tab pos="443865" algn="l"/>
                <a:tab pos="4445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Вероватноћа да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дата лозинка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речнику</a:t>
            </a:r>
            <a:r>
              <a:rPr sz="2600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износи</a:t>
            </a:r>
            <a:endParaRPr sz="2600" dirty="0">
              <a:latin typeface="Arial"/>
              <a:cs typeface="Arial"/>
            </a:endParaRPr>
          </a:p>
          <a:p>
            <a:pPr marL="443865">
              <a:lnSpc>
                <a:spcPts val="2810"/>
              </a:lnSpc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1/4 (искуство</a:t>
            </a:r>
            <a:r>
              <a:rPr sz="26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показује...)</a:t>
            </a:r>
            <a:endParaRPr sz="2600" dirty="0">
              <a:latin typeface="Arial"/>
              <a:cs typeface="Arial"/>
            </a:endParaRPr>
          </a:p>
          <a:p>
            <a:pPr marL="443865" marR="405765" indent="-342900">
              <a:lnSpc>
                <a:spcPct val="80000"/>
              </a:lnSpc>
              <a:spcBef>
                <a:spcPts val="1820"/>
              </a:spcBef>
              <a:buChar char="•"/>
              <a:tabLst>
                <a:tab pos="443865" algn="l"/>
                <a:tab pos="444500" algn="l"/>
              </a:tabLst>
            </a:pPr>
            <a:r>
              <a:rPr sz="2600" spc="90" dirty="0">
                <a:solidFill>
                  <a:srgbClr val="0000FF"/>
                </a:solidFill>
                <a:latin typeface="Arial"/>
                <a:cs typeface="Arial"/>
              </a:rPr>
              <a:t>Посао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потребно да се обави мери се  бројем хеш вредности које треба израчунати</a:t>
            </a:r>
            <a:r>
              <a:rPr sz="2600" spc="-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за  анализу једне</a:t>
            </a:r>
            <a:r>
              <a:rPr sz="26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5579" y="1102867"/>
            <a:ext cx="71266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Разбијање лозинки: прорачун</a:t>
            </a:r>
            <a:r>
              <a:rPr spc="-100" dirty="0"/>
              <a:t> </a:t>
            </a:r>
            <a:r>
              <a:rPr sz="2600" dirty="0">
                <a:solidFill>
                  <a:srgbClr val="7F7F7F"/>
                </a:solidFill>
              </a:rPr>
              <a:t>наставак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993139" y="2081275"/>
            <a:ext cx="638873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Анализа 4 могућа случаја, Труди</a:t>
            </a:r>
            <a:r>
              <a:rPr sz="2600" spc="-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напада: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4300218"/>
            <a:ext cx="39306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II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93139" y="2556762"/>
            <a:ext cx="7541259" cy="4226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0" marR="1585595" indent="-711835">
              <a:lnSpc>
                <a:spcPct val="100000"/>
              </a:lnSpc>
              <a:spcBef>
                <a:spcPts val="100"/>
              </a:spcBef>
              <a:buAutoNum type="romanUcPeriod"/>
              <a:tabLst>
                <a:tab pos="723900" algn="l"/>
                <a:tab pos="724535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Алисину лозинку (неку</a:t>
            </a:r>
            <a:r>
              <a:rPr sz="2600" spc="-1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одређену), </a:t>
            </a:r>
            <a:r>
              <a:rPr sz="26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000FF"/>
                </a:solidFill>
                <a:latin typeface="Arial"/>
                <a:cs typeface="Arial"/>
              </a:rPr>
              <a:t>без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речника вероватних</a:t>
            </a:r>
            <a:r>
              <a:rPr sz="26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600">
              <a:latin typeface="Arial"/>
              <a:cs typeface="Arial"/>
            </a:endParaRPr>
          </a:p>
          <a:p>
            <a:pPr marL="723900" indent="-711835">
              <a:lnSpc>
                <a:spcPct val="100000"/>
              </a:lnSpc>
              <a:spcBef>
                <a:spcPts val="625"/>
              </a:spcBef>
              <a:buAutoNum type="romanUcPeriod"/>
              <a:tabLst>
                <a:tab pos="723900" algn="l"/>
                <a:tab pos="724535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Алисину лозинку (неку</a:t>
            </a:r>
            <a:r>
              <a:rPr sz="2600" spc="-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одређену),</a:t>
            </a:r>
            <a:endParaRPr sz="2600">
              <a:latin typeface="Arial"/>
              <a:cs typeface="Arial"/>
            </a:endParaRPr>
          </a:p>
          <a:p>
            <a:pPr marL="723900">
              <a:lnSpc>
                <a:spcPct val="100000"/>
              </a:lnSpc>
            </a:pPr>
            <a:r>
              <a:rPr sz="2600" spc="-5" dirty="0">
                <a:solidFill>
                  <a:srgbClr val="0000FF"/>
                </a:solidFill>
                <a:latin typeface="Arial"/>
                <a:cs typeface="Arial"/>
              </a:rPr>
              <a:t>уз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употребу речника вероватних</a:t>
            </a:r>
            <a:r>
              <a:rPr sz="2600" spc="-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600">
              <a:latin typeface="Arial"/>
              <a:cs typeface="Arial"/>
            </a:endParaRPr>
          </a:p>
          <a:p>
            <a:pPr marL="723900" marR="5080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Било коју лозинку, </a:t>
            </a:r>
            <a:r>
              <a:rPr sz="2600" spc="-5" dirty="0">
                <a:solidFill>
                  <a:srgbClr val="0000FF"/>
                </a:solidFill>
                <a:latin typeface="Arial"/>
                <a:cs typeface="Arial"/>
              </a:rPr>
              <a:t>без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речника вероватних  лозинки, поседује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фајл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са хеш</a:t>
            </a:r>
            <a:r>
              <a:rPr sz="26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вредностима  лозинки</a:t>
            </a:r>
            <a:endParaRPr sz="2600">
              <a:latin typeface="Arial"/>
              <a:cs typeface="Arial"/>
            </a:endParaRPr>
          </a:p>
          <a:p>
            <a:pPr marL="723900" marR="5080" indent="-711835">
              <a:lnSpc>
                <a:spcPct val="100000"/>
              </a:lnSpc>
              <a:spcBef>
                <a:spcPts val="625"/>
              </a:spcBef>
              <a:tabLst>
                <a:tab pos="7239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IV.	Било коју лозинку, </a:t>
            </a:r>
            <a:r>
              <a:rPr sz="2600" dirty="0">
                <a:solidFill>
                  <a:srgbClr val="0000FF"/>
                </a:solidFill>
                <a:latin typeface="Arial"/>
                <a:cs typeface="Arial"/>
              </a:rPr>
              <a:t>са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речником вероватних  лозинки, поседује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фајл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са хеш</a:t>
            </a:r>
            <a:r>
              <a:rPr sz="26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вредностима  лозинки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1938" y="1072387"/>
            <a:ext cx="4412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5" dirty="0"/>
              <a:t>Контрола</a:t>
            </a:r>
            <a:r>
              <a:rPr sz="3600" spc="-65" dirty="0"/>
              <a:t> </a:t>
            </a:r>
            <a:r>
              <a:rPr sz="3600" spc="165" dirty="0"/>
              <a:t>приступа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88339" y="1842921"/>
            <a:ext cx="8562975" cy="49898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70840" indent="-358775">
              <a:lnSpc>
                <a:spcPct val="100000"/>
              </a:lnSpc>
              <a:spcBef>
                <a:spcPts val="770"/>
              </a:spcBef>
              <a:buChar char="•"/>
              <a:tabLst>
                <a:tab pos="370205" algn="l"/>
                <a:tab pos="371475" algn="l"/>
              </a:tabLst>
            </a:pP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Access 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Control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)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састоји из два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дела</a:t>
            </a:r>
            <a:endParaRPr sz="28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675"/>
              </a:spcBef>
              <a:buChar char="•"/>
              <a:tabLst>
                <a:tab pos="370205" algn="l"/>
                <a:tab pos="370840" algn="l"/>
              </a:tabLst>
            </a:pPr>
            <a:r>
              <a:rPr sz="2800" spc="100" dirty="0">
                <a:solidFill>
                  <a:srgbClr val="7F0000"/>
                </a:solidFill>
                <a:latin typeface="Arial"/>
                <a:cs typeface="Arial"/>
              </a:rPr>
              <a:t>Аутентификација</a:t>
            </a:r>
            <a:r>
              <a:rPr sz="2800" b="1" spc="10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</a:t>
            </a:r>
            <a:r>
              <a:rPr sz="28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приступа?</a:t>
            </a:r>
            <a:endParaRPr sz="2800">
              <a:latin typeface="Arial"/>
              <a:cs typeface="Arial"/>
            </a:endParaRPr>
          </a:p>
          <a:p>
            <a:pPr marL="828040" lvl="1" indent="-358775">
              <a:lnSpc>
                <a:spcPct val="100000"/>
              </a:lnSpc>
              <a:spcBef>
                <a:spcPts val="590"/>
              </a:spcBef>
              <a:buChar char="•"/>
              <a:tabLst>
                <a:tab pos="827405" algn="l"/>
                <a:tab pos="82804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Одређује се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коме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допуштен приступ</a:t>
            </a:r>
            <a:endParaRPr sz="2400">
              <a:latin typeface="Arial"/>
              <a:cs typeface="Arial"/>
            </a:endParaRPr>
          </a:p>
          <a:p>
            <a:pPr marL="828040" lvl="1" indent="-358775">
              <a:lnSpc>
                <a:spcPct val="100000"/>
              </a:lnSpc>
              <a:spcBef>
                <a:spcPts val="575"/>
              </a:spcBef>
              <a:buChar char="•"/>
              <a:tabLst>
                <a:tab pos="827405" algn="l"/>
                <a:tab pos="82804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Аутентификација човека од стране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машине</a:t>
            </a:r>
            <a:endParaRPr sz="2400">
              <a:latin typeface="Arial"/>
              <a:cs typeface="Arial"/>
            </a:endParaRPr>
          </a:p>
          <a:p>
            <a:pPr marL="828040" lvl="1" indent="-358775">
              <a:lnSpc>
                <a:spcPct val="100000"/>
              </a:lnSpc>
              <a:spcBef>
                <a:spcPts val="575"/>
              </a:spcBef>
              <a:buChar char="•"/>
              <a:tabLst>
                <a:tab pos="827405" algn="l"/>
                <a:tab pos="82804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Аутентификација машине од стране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машине</a:t>
            </a:r>
            <a:endParaRPr sz="2400">
              <a:latin typeface="Arial"/>
              <a:cs typeface="Arial"/>
            </a:endParaRPr>
          </a:p>
          <a:p>
            <a:pPr marL="370205" marR="1047115" indent="-358140">
              <a:lnSpc>
                <a:spcPct val="100000"/>
              </a:lnSpc>
              <a:spcBef>
                <a:spcPts val="660"/>
              </a:spcBef>
              <a:buChar char="•"/>
              <a:tabLst>
                <a:tab pos="370205" algn="l"/>
                <a:tab pos="370840" algn="l"/>
              </a:tabLst>
            </a:pPr>
            <a:r>
              <a:rPr sz="2800" spc="100" dirty="0">
                <a:solidFill>
                  <a:srgbClr val="7F0000"/>
                </a:solidFill>
                <a:latin typeface="Arial"/>
                <a:cs typeface="Arial"/>
              </a:rPr>
              <a:t>Ауторизација</a:t>
            </a:r>
            <a:r>
              <a:rPr sz="2800" b="1" spc="10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ли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вам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дозвољено да  нешто урадите?</a:t>
            </a:r>
            <a:endParaRPr sz="2800">
              <a:latin typeface="Arial"/>
              <a:cs typeface="Arial"/>
            </a:endParaRPr>
          </a:p>
          <a:p>
            <a:pPr marL="828040" lvl="1" indent="-358775">
              <a:lnSpc>
                <a:spcPct val="100000"/>
              </a:lnSpc>
              <a:spcBef>
                <a:spcPts val="590"/>
              </a:spcBef>
              <a:buChar char="•"/>
              <a:tabLst>
                <a:tab pos="827405" algn="l"/>
                <a:tab pos="82804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Кад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вам је дозвољен приступ, шта можете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</a:t>
            </a:r>
            <a:r>
              <a:rPr sz="24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урадите</a:t>
            </a:r>
            <a:endParaRPr sz="2400">
              <a:latin typeface="Arial"/>
              <a:cs typeface="Arial"/>
            </a:endParaRPr>
          </a:p>
          <a:p>
            <a:pPr marL="828040" lvl="1" indent="-358775">
              <a:lnSpc>
                <a:spcPct val="100000"/>
              </a:lnSpc>
              <a:spcBef>
                <a:spcPts val="575"/>
              </a:spcBef>
              <a:buChar char="•"/>
              <a:tabLst>
                <a:tab pos="827405" algn="l"/>
                <a:tab pos="82804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Обезбеђује ограничења на мoгуће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акције</a:t>
            </a:r>
            <a:endParaRPr sz="2400">
              <a:latin typeface="Arial"/>
              <a:cs typeface="Arial"/>
            </a:endParaRPr>
          </a:p>
          <a:p>
            <a:pPr marL="370205" marR="829310" indent="-358140">
              <a:lnSpc>
                <a:spcPct val="100000"/>
              </a:lnSpc>
              <a:spcBef>
                <a:spcPts val="575"/>
              </a:spcBef>
              <a:buChar char="•"/>
              <a:tabLst>
                <a:tab pos="370205" algn="l"/>
                <a:tab pos="370840" algn="l"/>
              </a:tabLst>
            </a:pP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Примедба: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Контрола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приступа се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често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користи 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као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синоним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ауторизацију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7851" y="1003807"/>
            <a:ext cx="5819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Разбијање лозинки</a:t>
            </a:r>
            <a:r>
              <a:rPr sz="3600" spc="-130" dirty="0"/>
              <a:t> </a:t>
            </a:r>
            <a:r>
              <a:rPr sz="3000" spc="-5" dirty="0">
                <a:solidFill>
                  <a:srgbClr val="7F7F7F"/>
                </a:solidFill>
              </a:rPr>
              <a:t>наставак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955039" y="1993506"/>
            <a:ext cx="7627620" cy="437007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93065" algn="l"/>
                <a:tab pos="3937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Случај I - Напад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1 лозинку без</a:t>
            </a:r>
            <a:r>
              <a:rPr sz="2800" spc="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речника</a:t>
            </a:r>
            <a:endParaRPr sz="2800">
              <a:latin typeface="Arial"/>
              <a:cs typeface="Arial"/>
            </a:endParaRPr>
          </a:p>
          <a:p>
            <a:pPr marL="794385" lvl="1" indent="-287655">
              <a:lnSpc>
                <a:spcPts val="2735"/>
              </a:lnSpc>
              <a:spcBef>
                <a:spcPts val="305"/>
              </a:spcBef>
              <a:buChar char="–"/>
              <a:tabLst>
                <a:tab pos="7950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Мора се испробати 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56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/2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55</a:t>
            </a:r>
            <a:r>
              <a:rPr sz="2400" spc="300" baseline="243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вредности</a:t>
            </a:r>
            <a:endParaRPr sz="2400">
              <a:latin typeface="Arial"/>
              <a:cs typeface="Arial"/>
            </a:endParaRPr>
          </a:p>
          <a:p>
            <a:pPr marL="794385">
              <a:lnSpc>
                <a:spcPts val="2735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(средња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вредност).</a:t>
            </a:r>
            <a:endParaRPr sz="2400">
              <a:latin typeface="Arial"/>
              <a:cs typeface="Arial"/>
            </a:endParaRPr>
          </a:p>
          <a:p>
            <a:pPr marL="7943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950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Аналогно потпуној претрази</a:t>
            </a:r>
            <a:r>
              <a:rPr sz="24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кључева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7F0000"/>
              </a:buClr>
              <a:buFont typeface="Arial"/>
              <a:buChar char="–"/>
            </a:pPr>
            <a:endParaRPr sz="30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Случај II - Напад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1 лозинку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са</a:t>
            </a:r>
            <a:r>
              <a:rPr sz="28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речником</a:t>
            </a:r>
            <a:endParaRPr sz="2800">
              <a:latin typeface="Arial"/>
              <a:cs typeface="Arial"/>
            </a:endParaRPr>
          </a:p>
          <a:p>
            <a:pPr marL="794385" lvl="1" indent="-287655">
              <a:lnSpc>
                <a:spcPct val="100000"/>
              </a:lnSpc>
              <a:spcBef>
                <a:spcPts val="305"/>
              </a:spcBef>
              <a:buChar char="–"/>
              <a:tabLst>
                <a:tab pos="7950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Очекивани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посао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око</a:t>
            </a:r>
            <a:endParaRPr sz="2400">
              <a:latin typeface="Arial"/>
              <a:cs typeface="Arial"/>
            </a:endParaRPr>
          </a:p>
          <a:p>
            <a:pPr marL="1878964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1/4 (2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19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+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3/4 (2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55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=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54.6</a:t>
            </a:r>
            <a:endParaRPr sz="2400" baseline="24305">
              <a:latin typeface="Arial"/>
              <a:cs typeface="Arial"/>
            </a:endParaRPr>
          </a:p>
          <a:p>
            <a:pPr marL="794385" lvl="1" indent="-287655">
              <a:lnSpc>
                <a:spcPts val="2735"/>
              </a:lnSpc>
              <a:spcBef>
                <a:spcPts val="290"/>
              </a:spcBef>
              <a:buChar char="–"/>
              <a:tabLst>
                <a:tab pos="7950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пракси:</a:t>
            </a:r>
            <a:endParaRPr sz="2400">
              <a:latin typeface="Arial"/>
              <a:cs typeface="Arial"/>
            </a:endParaRPr>
          </a:p>
          <a:p>
            <a:pPr marL="794385" marR="55880">
              <a:lnSpc>
                <a:spcPts val="2590"/>
              </a:lnSpc>
              <a:spcBef>
                <a:spcPts val="185"/>
              </a:spcBef>
              <a:tabLst>
                <a:tab pos="258762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Испроба се	цео речник (највише 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20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рачунања)  вероватноћа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успеха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</a:t>
            </a:r>
            <a:r>
              <a:rPr sz="2400" spc="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1/4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7851" y="1072387"/>
            <a:ext cx="5819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Разбијање лозинки</a:t>
            </a:r>
            <a:r>
              <a:rPr sz="3600" spc="-130" dirty="0"/>
              <a:t> </a:t>
            </a:r>
            <a:r>
              <a:rPr sz="3000" spc="-5" dirty="0">
                <a:solidFill>
                  <a:srgbClr val="7F7F7F"/>
                </a:solidFill>
              </a:rPr>
              <a:t>наставак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828039" y="1977643"/>
            <a:ext cx="8206105" cy="392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Случај </a:t>
            </a:r>
            <a:r>
              <a:rPr sz="2600" spc="-5" dirty="0">
                <a:solidFill>
                  <a:srgbClr val="0000FF"/>
                </a:solidFill>
                <a:latin typeface="Arial"/>
                <a:cs typeface="Arial"/>
              </a:rPr>
              <a:t>III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-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Напад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на било коју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од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600" spc="-1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фајлу</a:t>
            </a:r>
            <a:endParaRPr sz="2600">
              <a:latin typeface="Arial"/>
              <a:cs typeface="Arial"/>
            </a:endParaRPr>
          </a:p>
          <a:p>
            <a:pPr marL="367665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(познате хеш вредности), </a:t>
            </a:r>
            <a:r>
              <a:rPr sz="2600" spc="75" dirty="0">
                <a:solidFill>
                  <a:srgbClr val="0000FF"/>
                </a:solidFill>
                <a:latin typeface="Arial"/>
                <a:cs typeface="Arial"/>
              </a:rPr>
              <a:t>без</a:t>
            </a:r>
            <a:r>
              <a:rPr sz="2600" spc="-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речника:</a:t>
            </a:r>
            <a:endParaRPr sz="2600">
              <a:latin typeface="Arial"/>
              <a:cs typeface="Arial"/>
            </a:endParaRPr>
          </a:p>
          <a:p>
            <a:pPr marL="367665" marR="1778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67665" algn="l"/>
                <a:tab pos="368300" algn="l"/>
              </a:tabLst>
            </a:pP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Нака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постоји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фајл у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ком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записано 1024 (2</a:t>
            </a:r>
            <a:r>
              <a:rPr sz="2550" baseline="26143" dirty="0">
                <a:solidFill>
                  <a:srgbClr val="7F0000"/>
                </a:solidFill>
                <a:latin typeface="Arial"/>
                <a:cs typeface="Arial"/>
              </a:rPr>
              <a:t>10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r>
              <a:rPr sz="26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хеш  вредности</a:t>
            </a:r>
            <a:r>
              <a:rPr sz="26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6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58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y</a:t>
            </a:r>
            <a:r>
              <a:rPr sz="2400" spc="-7" baseline="-20833" dirty="0">
                <a:solidFill>
                  <a:srgbClr val="7F0000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, y</a:t>
            </a:r>
            <a:r>
              <a:rPr sz="2400" spc="-7" baseline="-20833" dirty="0">
                <a:solidFill>
                  <a:srgbClr val="7F0000"/>
                </a:solidFill>
                <a:latin typeface="Arial"/>
                <a:cs typeface="Arial"/>
              </a:rPr>
              <a:t>1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,..., y</a:t>
            </a:r>
            <a:r>
              <a:rPr sz="2400" spc="-7" baseline="-20833" dirty="0">
                <a:solidFill>
                  <a:srgbClr val="7F0000"/>
                </a:solidFill>
                <a:latin typeface="Arial"/>
                <a:cs typeface="Arial"/>
              </a:rPr>
              <a:t>1023</a:t>
            </a:r>
            <a:r>
              <a:rPr sz="2400" spc="270" baseline="-20833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Оне одговарају лозинкама: р</a:t>
            </a:r>
            <a:r>
              <a:rPr sz="2400" spc="-7" baseline="-20833" dirty="0">
                <a:solidFill>
                  <a:srgbClr val="7F0000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, р</a:t>
            </a:r>
            <a:r>
              <a:rPr sz="2400" spc="-7" baseline="-20833" dirty="0">
                <a:solidFill>
                  <a:srgbClr val="7F0000"/>
                </a:solidFill>
                <a:latin typeface="Arial"/>
                <a:cs typeface="Arial"/>
              </a:rPr>
              <a:t>1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,..., р</a:t>
            </a:r>
            <a:r>
              <a:rPr sz="2400" spc="-7" baseline="-20833" dirty="0">
                <a:solidFill>
                  <a:srgbClr val="7F0000"/>
                </a:solidFill>
                <a:latin typeface="Arial"/>
                <a:cs typeface="Arial"/>
              </a:rPr>
              <a:t>1023</a:t>
            </a:r>
            <a:r>
              <a:rPr sz="2400" spc="322" baseline="-20833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7" baseline="-20833" dirty="0">
                <a:solidFill>
                  <a:srgbClr val="7F0000"/>
                </a:solidFill>
                <a:latin typeface="Arial"/>
                <a:cs typeface="Arial"/>
              </a:rPr>
              <a:t>.</a:t>
            </a:r>
            <a:endParaRPr sz="2400" baseline="-20833">
              <a:latin typeface="Arial"/>
              <a:cs typeface="Arial"/>
            </a:endParaRPr>
          </a:p>
          <a:p>
            <a:pPr marL="3683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67665" algn="l"/>
                <a:tab pos="3683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Лозинке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550" spc="7" baseline="-21241" dirty="0">
                <a:solidFill>
                  <a:srgbClr val="7F0000"/>
                </a:solidFill>
                <a:latin typeface="Arial"/>
                <a:cs typeface="Arial"/>
              </a:rPr>
              <a:t>0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,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550" baseline="-21241" dirty="0">
                <a:solidFill>
                  <a:srgbClr val="7F0000"/>
                </a:solidFill>
                <a:latin typeface="Arial"/>
                <a:cs typeface="Arial"/>
              </a:rPr>
              <a:t>1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,..., </a:t>
            </a:r>
            <a:r>
              <a:rPr sz="2600" spc="10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550" spc="15" baseline="-21241" dirty="0">
                <a:solidFill>
                  <a:srgbClr val="7F0000"/>
                </a:solidFill>
                <a:latin typeface="Arial"/>
                <a:cs typeface="Arial"/>
              </a:rPr>
              <a:t>1023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изабране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из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скупа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од</a:t>
            </a:r>
            <a:r>
              <a:rPr sz="2600" spc="-3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550" spc="7" baseline="26143" dirty="0">
                <a:solidFill>
                  <a:srgbClr val="7F0000"/>
                </a:solidFill>
                <a:latin typeface="Arial"/>
                <a:cs typeface="Arial"/>
              </a:rPr>
              <a:t>56</a:t>
            </a:r>
            <a:endParaRPr sz="2550" baseline="26143">
              <a:latin typeface="Arial"/>
              <a:cs typeface="Arial"/>
            </a:endParaRPr>
          </a:p>
          <a:p>
            <a:pPr marL="367665">
              <a:lnSpc>
                <a:spcPct val="100000"/>
              </a:lnSpc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различитих</a:t>
            </a:r>
            <a:r>
              <a:rPr sz="26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600">
              <a:latin typeface="Arial"/>
              <a:cs typeface="Arial"/>
            </a:endParaRPr>
          </a:p>
          <a:p>
            <a:pPr marL="3683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67665" algn="l"/>
                <a:tab pos="368300" algn="l"/>
              </a:tabLst>
            </a:pP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Нека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свих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550" spc="7" baseline="26143" dirty="0">
                <a:solidFill>
                  <a:srgbClr val="7F0000"/>
                </a:solidFill>
                <a:latin typeface="Arial"/>
                <a:cs typeface="Arial"/>
              </a:rPr>
              <a:t>10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r>
              <a:rPr sz="2600" spc="-3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различито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7851" y="1171447"/>
            <a:ext cx="5819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Разбијање лозинки</a:t>
            </a:r>
            <a:r>
              <a:rPr sz="3600" spc="-130" dirty="0"/>
              <a:t> </a:t>
            </a:r>
            <a:r>
              <a:rPr sz="3000" spc="-5" dirty="0">
                <a:solidFill>
                  <a:srgbClr val="7F7F7F"/>
                </a:solidFill>
              </a:rPr>
              <a:t>наставак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980439" y="2011164"/>
            <a:ext cx="7785100" cy="3284854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65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Случај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III</a:t>
            </a:r>
            <a:r>
              <a:rPr sz="2400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наставак</a:t>
            </a:r>
            <a:endParaRPr sz="2400">
              <a:latin typeface="Arial"/>
              <a:cs typeface="Arial"/>
            </a:endParaRPr>
          </a:p>
          <a:p>
            <a:pPr marL="558800" indent="-533400">
              <a:lnSpc>
                <a:spcPct val="100000"/>
              </a:lnSpc>
              <a:spcBef>
                <a:spcPts val="615"/>
              </a:spcBef>
              <a:buChar char="•"/>
              <a:tabLst>
                <a:tab pos="558165" algn="l"/>
                <a:tab pos="5588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Алгоритам</a:t>
            </a:r>
            <a:r>
              <a:rPr sz="26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напада:</a:t>
            </a:r>
            <a:endParaRPr sz="2600">
              <a:latin typeface="Arial"/>
              <a:cs typeface="Arial"/>
            </a:endParaRPr>
          </a:p>
          <a:p>
            <a:pPr marL="939800" lvl="1" indent="-457834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939165" algn="l"/>
                <a:tab pos="93980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поставити i =</a:t>
            </a:r>
            <a:r>
              <a:rPr sz="22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  <a:p>
            <a:pPr marL="939800" lvl="1" indent="-457834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939165" algn="l"/>
                <a:tab pos="93980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Труди претпостави да је лозинка х</a:t>
            </a:r>
            <a:r>
              <a:rPr sz="2175" spc="-7" baseline="-21072" dirty="0">
                <a:solidFill>
                  <a:srgbClr val="7F0000"/>
                </a:solidFill>
                <a:latin typeface="Arial"/>
                <a:cs typeface="Arial"/>
              </a:rPr>
              <a:t>i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(једна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од</a:t>
            </a:r>
            <a:r>
              <a:rPr sz="2200" spc="1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175" baseline="24904" dirty="0">
                <a:solidFill>
                  <a:srgbClr val="7F0000"/>
                </a:solidFill>
                <a:latin typeface="Arial"/>
                <a:cs typeface="Arial"/>
              </a:rPr>
              <a:t>56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),</a:t>
            </a:r>
            <a:endParaRPr sz="2200">
              <a:latin typeface="Arial"/>
              <a:cs typeface="Arial"/>
            </a:endParaRPr>
          </a:p>
          <a:p>
            <a:pPr marL="481965" marR="2850515" lvl="1">
              <a:lnSpc>
                <a:spcPct val="120000"/>
              </a:lnSpc>
              <a:buAutoNum type="arabicPeriod"/>
              <a:tabLst>
                <a:tab pos="939165" algn="l"/>
                <a:tab pos="93980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рачуна хеш вредност у'</a:t>
            </a:r>
            <a:r>
              <a:rPr sz="2175" spc="-7" baseline="-21072" dirty="0">
                <a:solidFill>
                  <a:srgbClr val="7F0000"/>
                </a:solidFill>
                <a:latin typeface="Arial"/>
                <a:cs typeface="Arial"/>
              </a:rPr>
              <a:t>i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= h(х</a:t>
            </a:r>
            <a:r>
              <a:rPr sz="2175" spc="-7" baseline="-21072" dirty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),  4.	пореди у'</a:t>
            </a:r>
            <a:r>
              <a:rPr sz="2175" spc="-7" baseline="-21072" dirty="0">
                <a:solidFill>
                  <a:srgbClr val="7F0000"/>
                </a:solidFill>
                <a:latin typeface="Arial"/>
                <a:cs typeface="Arial"/>
              </a:rPr>
              <a:t>i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са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y</a:t>
            </a:r>
            <a:r>
              <a:rPr sz="2175" spc="-7" baseline="-21072" dirty="0">
                <a:solidFill>
                  <a:srgbClr val="7F0000"/>
                </a:solidFill>
                <a:latin typeface="Arial"/>
                <a:cs typeface="Arial"/>
              </a:rPr>
              <a:t>0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, y</a:t>
            </a:r>
            <a:r>
              <a:rPr sz="2175" spc="-7" baseline="-21072" dirty="0">
                <a:solidFill>
                  <a:srgbClr val="7F0000"/>
                </a:solidFill>
                <a:latin typeface="Arial"/>
                <a:cs typeface="Arial"/>
              </a:rPr>
              <a:t>1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,...,</a:t>
            </a:r>
            <a:r>
              <a:rPr sz="2200" spc="-1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y</a:t>
            </a:r>
            <a:r>
              <a:rPr sz="2175" baseline="-21072" dirty="0">
                <a:solidFill>
                  <a:srgbClr val="7F0000"/>
                </a:solidFill>
                <a:latin typeface="Arial"/>
                <a:cs typeface="Arial"/>
              </a:rPr>
              <a:t>1023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525"/>
              </a:spcBef>
              <a:tabLst>
                <a:tab pos="939165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5.	Ако има поклапања лозинка је пронађена </a:t>
            </a:r>
            <a:r>
              <a:rPr sz="2200" spc="-5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200" spc="-50" dirty="0">
                <a:solidFill>
                  <a:srgbClr val="7F0000"/>
                </a:solidFill>
                <a:latin typeface="Courier New"/>
                <a:cs typeface="Courier New"/>
              </a:rPr>
              <a:t>р</a:t>
            </a:r>
            <a:r>
              <a:rPr sz="2200" spc="-655" dirty="0">
                <a:solidFill>
                  <a:srgbClr val="7F0000"/>
                </a:solidFill>
                <a:latin typeface="Courier New"/>
                <a:cs typeface="Courier New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= </a:t>
            </a:r>
            <a:r>
              <a:rPr sz="2200" spc="-75" dirty="0">
                <a:solidFill>
                  <a:srgbClr val="7F0000"/>
                </a:solidFill>
                <a:latin typeface="Courier New"/>
                <a:cs typeface="Courier New"/>
              </a:rPr>
              <a:t>х</a:t>
            </a:r>
            <a:r>
              <a:rPr sz="2175" spc="-112" baseline="-21072" dirty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2200" spc="-7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939165">
              <a:lnSpc>
                <a:spcPct val="100000"/>
              </a:lnSpc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Ако нема поклапања постави i = i+1, иди на корак</a:t>
            </a:r>
            <a:r>
              <a:rPr sz="2200" spc="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2.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7851" y="1171447"/>
            <a:ext cx="5819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Разбијање лозинки</a:t>
            </a:r>
            <a:r>
              <a:rPr sz="3600" spc="-130" dirty="0"/>
              <a:t> </a:t>
            </a:r>
            <a:r>
              <a:rPr sz="3000" spc="-5" dirty="0">
                <a:solidFill>
                  <a:srgbClr val="7F7F7F"/>
                </a:solidFill>
              </a:rPr>
              <a:t>наставак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980439" y="2082799"/>
            <a:ext cx="7898765" cy="3902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Случај </a:t>
            </a:r>
            <a:r>
              <a:rPr sz="2200" spc="-5" dirty="0">
                <a:solidFill>
                  <a:srgbClr val="0000FF"/>
                </a:solidFill>
                <a:latin typeface="Arial"/>
                <a:cs typeface="Arial"/>
              </a:rPr>
              <a:t>III</a:t>
            </a:r>
            <a:r>
              <a:rPr sz="22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наставак</a:t>
            </a:r>
            <a:endParaRPr sz="2200">
              <a:latin typeface="Arial"/>
              <a:cs typeface="Arial"/>
            </a:endParaRPr>
          </a:p>
          <a:p>
            <a:pPr marL="367665" marR="170815" indent="-342900">
              <a:lnSpc>
                <a:spcPct val="100000"/>
              </a:lnSpc>
              <a:spcBef>
                <a:spcPts val="2060"/>
              </a:spcBef>
              <a:buChar char="•"/>
              <a:tabLst>
                <a:tab pos="367665" algn="l"/>
                <a:tab pos="3683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Ако се не користи </a:t>
            </a:r>
            <a:r>
              <a:rPr sz="2600" i="1" dirty="0">
                <a:solidFill>
                  <a:srgbClr val="7F0000"/>
                </a:solidFill>
                <a:latin typeface="Arial"/>
                <a:cs typeface="Arial"/>
              </a:rPr>
              <a:t>salt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, за сваки израчунати</a:t>
            </a:r>
            <a:r>
              <a:rPr sz="2600" spc="-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хеш  следи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550" spc="7" baseline="26143" dirty="0">
                <a:solidFill>
                  <a:srgbClr val="7F0000"/>
                </a:solidFill>
                <a:latin typeface="Arial"/>
                <a:cs typeface="Arial"/>
              </a:rPr>
              <a:t>10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поређења</a:t>
            </a:r>
            <a:r>
              <a:rPr sz="2600" spc="-3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125" dirty="0">
                <a:solidFill>
                  <a:srgbClr val="7F0000"/>
                </a:solidFill>
                <a:latin typeface="Lucida Sans Unicode"/>
                <a:cs typeface="Lucida Sans Unicode"/>
              </a:rPr>
              <a:t>⇒</a:t>
            </a:r>
            <a:endParaRPr sz="2600">
              <a:latin typeface="Lucida Sans Unicode"/>
              <a:cs typeface="Lucida Sans Unicode"/>
            </a:endParaRPr>
          </a:p>
          <a:p>
            <a:pPr marL="768985" marR="17780" indent="-287020">
              <a:lnSpc>
                <a:spcPct val="100000"/>
              </a:lnSpc>
              <a:spcBef>
                <a:spcPts val="530"/>
              </a:spcBef>
              <a:tabLst>
                <a:tab pos="768985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–	очекивани посао једнак је очекиваном броју рачунања  хеш вредности: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175" baseline="24904" dirty="0">
                <a:solidFill>
                  <a:srgbClr val="7F0000"/>
                </a:solidFill>
                <a:latin typeface="Arial"/>
                <a:cs typeface="Arial"/>
              </a:rPr>
              <a:t>55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/2</a:t>
            </a:r>
            <a:r>
              <a:rPr sz="2175" baseline="24904" dirty="0">
                <a:solidFill>
                  <a:srgbClr val="7F0000"/>
                </a:solidFill>
                <a:latin typeface="Arial"/>
                <a:cs typeface="Arial"/>
              </a:rPr>
              <a:t>10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=</a:t>
            </a:r>
            <a:r>
              <a:rPr sz="2200" spc="-3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175" baseline="24904" dirty="0">
                <a:solidFill>
                  <a:srgbClr val="7F0000"/>
                </a:solidFill>
                <a:latin typeface="Arial"/>
                <a:cs typeface="Arial"/>
              </a:rPr>
              <a:t>45</a:t>
            </a:r>
            <a:endParaRPr sz="2175" baseline="24904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67665" marR="226695" indent="-342900">
              <a:lnSpc>
                <a:spcPct val="100000"/>
              </a:lnSpc>
              <a:spcBef>
                <a:spcPts val="1605"/>
              </a:spcBef>
              <a:buChar char="•"/>
              <a:tabLst>
                <a:tab pos="367665" algn="l"/>
                <a:tab pos="3683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Ако се користи </a:t>
            </a:r>
            <a:r>
              <a:rPr sz="2600" i="1" dirty="0">
                <a:solidFill>
                  <a:srgbClr val="0000FF"/>
                </a:solidFill>
                <a:latin typeface="Arial"/>
                <a:cs typeface="Arial"/>
              </a:rPr>
              <a:t>salt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, очекивани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посао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будући</a:t>
            </a:r>
            <a:r>
              <a:rPr sz="2600" spc="-1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да  свако поређење захтева ново рачунање</a:t>
            </a:r>
            <a:r>
              <a:rPr sz="26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хеша:</a:t>
            </a:r>
            <a:endParaRPr sz="26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535"/>
              </a:spcBef>
              <a:tabLst>
                <a:tab pos="768985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–	је</a:t>
            </a:r>
            <a:r>
              <a:rPr sz="22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175" baseline="24904" dirty="0">
                <a:solidFill>
                  <a:srgbClr val="7F0000"/>
                </a:solidFill>
                <a:latin typeface="Arial"/>
                <a:cs typeface="Arial"/>
              </a:rPr>
              <a:t>55</a:t>
            </a:r>
            <a:endParaRPr sz="2175" baseline="24904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5615" y="939799"/>
            <a:ext cx="50260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Разбијање</a:t>
            </a:r>
            <a:r>
              <a:rPr sz="4400" spc="-65" dirty="0"/>
              <a:t> </a:t>
            </a:r>
            <a:r>
              <a:rPr sz="4400" dirty="0"/>
              <a:t>лозинки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764539" y="1810003"/>
            <a:ext cx="8277225" cy="42494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31165" marR="360045" indent="-3429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Случај 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IV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- Напад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било коју од 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775" spc="7" baseline="25525" dirty="0">
                <a:solidFill>
                  <a:srgbClr val="7F0000"/>
                </a:solidFill>
                <a:latin typeface="Arial"/>
                <a:cs typeface="Arial"/>
              </a:rPr>
              <a:t>10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=1024  лозинки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фајлу (познате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хеш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вредности), </a:t>
            </a:r>
            <a:r>
              <a:rPr sz="2800" spc="75" dirty="0">
                <a:solidFill>
                  <a:srgbClr val="0000FF"/>
                </a:solidFill>
                <a:latin typeface="Arial"/>
                <a:cs typeface="Arial"/>
              </a:rPr>
              <a:t>са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речником</a:t>
            </a:r>
            <a:endParaRPr sz="2800" dirty="0">
              <a:latin typeface="Arial"/>
              <a:cs typeface="Arial"/>
            </a:endParaRPr>
          </a:p>
          <a:p>
            <a:pPr marL="431165" marR="201930" indent="-342900">
              <a:lnSpc>
                <a:spcPts val="3020"/>
              </a:lnSpc>
              <a:spcBef>
                <a:spcPts val="680"/>
              </a:spcBef>
              <a:buChar char="•"/>
              <a:tabLst>
                <a:tab pos="431165" algn="l"/>
                <a:tab pos="4318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Занемарујемо могућност да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речнику уопште  нема тражене</a:t>
            </a:r>
            <a:r>
              <a:rPr sz="28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800" dirty="0">
              <a:latin typeface="Arial"/>
              <a:cs typeface="Arial"/>
            </a:endParaRPr>
          </a:p>
          <a:p>
            <a:pPr marL="431165" marR="140970" indent="-342900">
              <a:lnSpc>
                <a:spcPts val="3020"/>
              </a:lnSpc>
              <a:spcBef>
                <a:spcPts val="680"/>
              </a:spcBef>
              <a:buChar char="•"/>
              <a:tabLst>
                <a:tab pos="431165" algn="l"/>
                <a:tab pos="431800" algn="l"/>
                <a:tab pos="562991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Ако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не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користи 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salt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,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потребно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израчунати 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хеш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вредност сваке</a:t>
            </a:r>
            <a:r>
              <a:rPr sz="28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r>
              <a:rPr sz="28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	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речнику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(2</a:t>
            </a:r>
            <a:r>
              <a:rPr sz="2775" baseline="25525" dirty="0">
                <a:solidFill>
                  <a:srgbClr val="7F0000"/>
                </a:solidFill>
                <a:latin typeface="Arial"/>
                <a:cs typeface="Arial"/>
              </a:rPr>
              <a:t>20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431800" indent="-342900">
              <a:lnSpc>
                <a:spcPts val="3190"/>
              </a:lnSpc>
              <a:spcBef>
                <a:spcPts val="300"/>
              </a:spcBef>
              <a:buChar char="•"/>
              <a:tabLst>
                <a:tab pos="431165" algn="l"/>
                <a:tab pos="431800" algn="l"/>
              </a:tabLst>
            </a:pP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Сваки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израчунати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хеш се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пореди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сваком</a:t>
            </a:r>
            <a:r>
              <a:rPr sz="28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од</a:t>
            </a:r>
            <a:endParaRPr sz="2800" dirty="0">
              <a:latin typeface="Arial"/>
              <a:cs typeface="Arial"/>
            </a:endParaRPr>
          </a:p>
          <a:p>
            <a:pPr marL="431165">
              <a:lnSpc>
                <a:spcPts val="3190"/>
              </a:lnSpc>
            </a:pP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775" spc="7" baseline="25525" dirty="0">
                <a:solidFill>
                  <a:srgbClr val="7F0000"/>
                </a:solidFill>
                <a:latin typeface="Arial"/>
                <a:cs typeface="Arial"/>
              </a:rPr>
              <a:t>10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познатих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хеш</a:t>
            </a:r>
            <a:r>
              <a:rPr sz="28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вредности</a:t>
            </a:r>
            <a:endParaRPr sz="2800" dirty="0">
              <a:latin typeface="Arial"/>
              <a:cs typeface="Arial"/>
            </a:endParaRPr>
          </a:p>
          <a:p>
            <a:pPr marL="431800" indent="-342900">
              <a:lnSpc>
                <a:spcPct val="100000"/>
              </a:lnSpc>
              <a:spcBef>
                <a:spcPts val="335"/>
              </a:spcBef>
              <a:buChar char="•"/>
              <a:tabLst>
                <a:tab pos="431165" algn="l"/>
                <a:tab pos="4318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посао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око 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775" spc="7" baseline="25525" dirty="0">
                <a:solidFill>
                  <a:srgbClr val="7F0000"/>
                </a:solidFill>
                <a:latin typeface="Arial"/>
                <a:cs typeface="Arial"/>
              </a:rPr>
              <a:t>19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/2</a:t>
            </a:r>
            <a:r>
              <a:rPr sz="2775" spc="7" baseline="25525" dirty="0">
                <a:solidFill>
                  <a:srgbClr val="7F0000"/>
                </a:solidFill>
                <a:latin typeface="Arial"/>
                <a:cs typeface="Arial"/>
              </a:rPr>
              <a:t>10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=</a:t>
            </a:r>
            <a:r>
              <a:rPr sz="2800" spc="-3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775" spc="7" baseline="25525" dirty="0">
                <a:solidFill>
                  <a:srgbClr val="7F0000"/>
                </a:solidFill>
                <a:latin typeface="Arial"/>
                <a:cs typeface="Arial"/>
              </a:rPr>
              <a:t>9</a:t>
            </a:r>
            <a:endParaRPr sz="2775" baseline="25525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290" y="1171447"/>
            <a:ext cx="4114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Разбијање</a:t>
            </a:r>
            <a:r>
              <a:rPr sz="3600" spc="-125" dirty="0"/>
              <a:t> </a:t>
            </a:r>
            <a:r>
              <a:rPr sz="3600" dirty="0"/>
              <a:t>лозинки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67739" y="2081275"/>
            <a:ext cx="8082915" cy="3398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10966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Ако се користи </a:t>
            </a:r>
            <a:r>
              <a:rPr sz="2600" i="1" dirty="0">
                <a:solidFill>
                  <a:srgbClr val="7F0000"/>
                </a:solidFill>
                <a:latin typeface="Arial"/>
                <a:cs typeface="Arial"/>
              </a:rPr>
              <a:t>salt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, може се показати да</a:t>
            </a:r>
            <a:r>
              <a:rPr sz="26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очекивани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посао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мањи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од</a:t>
            </a:r>
            <a:r>
              <a:rPr sz="2600" spc="-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550" spc="7" baseline="26143" dirty="0">
                <a:solidFill>
                  <a:srgbClr val="7F0000"/>
                </a:solidFill>
                <a:latin typeface="Arial"/>
                <a:cs typeface="Arial"/>
              </a:rPr>
              <a:t>22</a:t>
            </a:r>
            <a:endParaRPr sz="2550" baseline="26143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7F0000"/>
              </a:buClr>
              <a:buFont typeface="Arial"/>
              <a:buChar char="•"/>
            </a:pPr>
            <a:endParaRPr sz="38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buChar char="•"/>
              <a:tabLst>
                <a:tab pos="380365" algn="l"/>
                <a:tab pos="3810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Напомена:</a:t>
            </a:r>
            <a:endParaRPr sz="2600">
              <a:latin typeface="Arial"/>
              <a:cs typeface="Arial"/>
            </a:endParaRPr>
          </a:p>
          <a:p>
            <a:pPr marL="380365">
              <a:lnSpc>
                <a:spcPct val="100000"/>
              </a:lnSpc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Ако се не користи</a:t>
            </a:r>
            <a:r>
              <a:rPr sz="26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i="1" dirty="0">
                <a:solidFill>
                  <a:srgbClr val="7F0000"/>
                </a:solidFill>
                <a:latin typeface="Arial"/>
                <a:cs typeface="Arial"/>
              </a:rPr>
              <a:t>salt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,</a:t>
            </a:r>
            <a:endParaRPr sz="2600">
              <a:latin typeface="Arial"/>
              <a:cs typeface="Arial"/>
            </a:endParaRPr>
          </a:p>
          <a:p>
            <a:pPr marL="380365" marR="17780">
              <a:lnSpc>
                <a:spcPct val="100000"/>
              </a:lnSpc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хеш вредности свих лозики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из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речника могу да</a:t>
            </a:r>
            <a:r>
              <a:rPr sz="2600" spc="-1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се  израчунају</a:t>
            </a:r>
            <a:r>
              <a:rPr sz="26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унапред</a:t>
            </a:r>
            <a:endParaRPr sz="2600">
              <a:latin typeface="Arial"/>
              <a:cs typeface="Arial"/>
            </a:endParaRPr>
          </a:p>
          <a:p>
            <a:pPr marL="494665">
              <a:lnSpc>
                <a:spcPct val="100000"/>
              </a:lnSpc>
              <a:spcBef>
                <a:spcPts val="58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Тиме се значајно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смањује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време</a:t>
            </a:r>
            <a:r>
              <a:rPr sz="2400" spc="-4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напада!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175" y="1034287"/>
            <a:ext cx="5970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Остала питања </a:t>
            </a:r>
            <a:r>
              <a:rPr sz="3600" dirty="0"/>
              <a:t>око</a:t>
            </a:r>
            <a:r>
              <a:rPr sz="3600" spc="-75" dirty="0"/>
              <a:t> </a:t>
            </a:r>
            <a:r>
              <a:rPr sz="3600" dirty="0"/>
              <a:t>лозинки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40739" y="1772404"/>
            <a:ext cx="8319134" cy="509143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6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Корисници често треба да запамте више</a:t>
            </a:r>
            <a:r>
              <a:rPr sz="2600" spc="-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лозинки.</a:t>
            </a:r>
            <a:endParaRPr sz="26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5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Често се користе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исте лозинки 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различите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системе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4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Зашто је ово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проблем?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Ко трпи последице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због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лоших</a:t>
            </a:r>
            <a:r>
              <a:rPr sz="2600" spc="-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лозинки?</a:t>
            </a:r>
            <a:endParaRPr sz="26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55"/>
              </a:spcBef>
              <a:buChar char="–"/>
              <a:tabLst>
                <a:tab pos="756920" algn="l"/>
                <a:tab pos="469074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логовање</a:t>
            </a:r>
            <a:r>
              <a:rPr sz="24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PIN	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АТМ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Неуспешна промена подразумеваних</a:t>
            </a:r>
            <a:r>
              <a:rPr sz="2600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600">
              <a:latin typeface="Arial"/>
              <a:cs typeface="Arial"/>
            </a:endParaRPr>
          </a:p>
          <a:p>
            <a:pPr marL="756285" lvl="1" indent="-287655">
              <a:lnSpc>
                <a:spcPts val="2665"/>
              </a:lnSpc>
              <a:spcBef>
                <a:spcPts val="15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Отворен Вам је налог, промените додељену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лозинку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ts val="2665"/>
              </a:lnSpc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Социални</a:t>
            </a:r>
            <a:r>
              <a:rPr sz="26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инжењеринг</a:t>
            </a:r>
            <a:endParaRPr sz="26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55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Овде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администратор,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дајте ми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лозинку</a:t>
            </a:r>
            <a:r>
              <a:rPr sz="2400" spc="-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  <a:p>
            <a:pPr marL="354965" marR="551180" indent="-342900">
              <a:lnSpc>
                <a:spcPts val="265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Погрешна логовања могу да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садрже</a:t>
            </a:r>
            <a:r>
              <a:rPr sz="2600" spc="-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приближне  лозинке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i="1" dirty="0">
                <a:solidFill>
                  <a:srgbClr val="7F0000"/>
                </a:solidFill>
                <a:latin typeface="Arial"/>
                <a:cs typeface="Arial"/>
              </a:rPr>
              <a:t>keystroke logging, spyware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,</a:t>
            </a:r>
            <a:r>
              <a:rPr sz="2600" spc="-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290" y="1171447"/>
            <a:ext cx="4114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Разбијање</a:t>
            </a:r>
            <a:r>
              <a:rPr sz="3600" spc="-125" dirty="0"/>
              <a:t> </a:t>
            </a:r>
            <a:r>
              <a:rPr sz="3600" dirty="0"/>
              <a:t>лозинки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93139" y="1993568"/>
            <a:ext cx="7517765" cy="266319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6235" algn="l"/>
              </a:tabLst>
            </a:pP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Keyboard logger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HW малих димензија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меморише све што је  откуцано на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тастатури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Цена око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50$.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Време монтаже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10ѕ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Немогуће га је детектовати на класичан</a:t>
            </a:r>
            <a:r>
              <a:rPr sz="24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начин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6800" y="5186171"/>
            <a:ext cx="2362199" cy="1423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05200" y="5257800"/>
            <a:ext cx="2286000" cy="1351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72200" y="5685610"/>
            <a:ext cx="1306067" cy="8950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96200" y="5466588"/>
            <a:ext cx="1306067" cy="9997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290" y="1171447"/>
            <a:ext cx="4114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Разбијање</a:t>
            </a:r>
            <a:r>
              <a:rPr sz="3600" spc="-125" dirty="0"/>
              <a:t> </a:t>
            </a:r>
            <a:r>
              <a:rPr sz="3600" dirty="0"/>
              <a:t>лозинки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40739" y="2069768"/>
            <a:ext cx="8180705" cy="295592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Sofware Malware 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Keyboard</a:t>
            </a:r>
            <a:r>
              <a:rPr sz="2800" i="1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Logger</a:t>
            </a:r>
            <a:endParaRPr sz="2800">
              <a:latin typeface="Arial"/>
              <a:cs typeface="Arial"/>
            </a:endParaRPr>
          </a:p>
          <a:p>
            <a:pPr marL="756285" marR="6350" lvl="1" indent="-287020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Примите Е-пошту,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линк ка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комерцијалном сајту, 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али  није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  <a:p>
            <a:pPr marL="756285" marR="1188720" lvl="1" indent="-287020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Аутоматизовано инсталирање злонамерног  софтвера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делује као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Keyboard</a:t>
            </a:r>
            <a:r>
              <a:rPr sz="2400" i="1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Logger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Меморише ID, лозинке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бројеве кредитних картица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шаље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их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0978" y="1107439"/>
            <a:ext cx="4535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Лозинке:</a:t>
            </a:r>
            <a:r>
              <a:rPr sz="4400" spc="-105" dirty="0"/>
              <a:t> </a:t>
            </a:r>
            <a:r>
              <a:rPr sz="4400" dirty="0"/>
              <a:t>сажетак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069339" y="2000913"/>
            <a:ext cx="7769859" cy="361187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3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Разбијање лозинки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исувише</a:t>
            </a:r>
            <a:r>
              <a:rPr sz="2600" spc="-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једноставно!</a:t>
            </a:r>
            <a:endParaRPr sz="2600">
              <a:latin typeface="Arial"/>
              <a:cs typeface="Arial"/>
            </a:endParaRPr>
          </a:p>
          <a:p>
            <a:pPr marL="756285" marR="706120" lvl="1" indent="-287020">
              <a:lnSpc>
                <a:spcPct val="100000"/>
              </a:lnSpc>
              <a:spcBef>
                <a:spcPts val="5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Једна слаба лозинка може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сруши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систем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безбедности.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Корисници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правилу бирају лоше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лозинке.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Напад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заснован на социјалном</a:t>
            </a:r>
            <a:r>
              <a:rPr sz="24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инжењерингу...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Нападачи имају све предности на својој</a:t>
            </a:r>
            <a:r>
              <a:rPr sz="2600" spc="-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страни.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Сва математика фаворизује</a:t>
            </a:r>
            <a:r>
              <a:rPr sz="26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нападаче.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Лозинке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600" spc="135" dirty="0">
                <a:solidFill>
                  <a:srgbClr val="7F0000"/>
                </a:solidFill>
                <a:latin typeface="Arial"/>
                <a:cs typeface="Arial"/>
              </a:rPr>
              <a:t>велики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проблем</a:t>
            </a:r>
            <a:r>
              <a:rPr sz="2600" spc="-2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сигурности.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100"/>
              </a:spcBef>
            </a:pPr>
            <a:r>
              <a:rPr dirty="0"/>
              <a:t>Аутентификација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2179" y="4768086"/>
            <a:ext cx="8116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7F0000"/>
                </a:solidFill>
                <a:latin typeface="Arial"/>
                <a:cs typeface="Arial"/>
              </a:rPr>
              <a:t>Да ли си тај за </a:t>
            </a:r>
            <a:r>
              <a:rPr sz="3600" spc="-5" dirty="0">
                <a:solidFill>
                  <a:srgbClr val="7F0000"/>
                </a:solidFill>
                <a:latin typeface="Arial"/>
                <a:cs typeface="Arial"/>
              </a:rPr>
              <a:t>кога </a:t>
            </a:r>
            <a:r>
              <a:rPr sz="3600" dirty="0">
                <a:solidFill>
                  <a:srgbClr val="7F0000"/>
                </a:solidFill>
                <a:latin typeface="Arial"/>
                <a:cs typeface="Arial"/>
              </a:rPr>
              <a:t>се</a:t>
            </a:r>
            <a:r>
              <a:rPr sz="3600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7F0000"/>
                </a:solidFill>
                <a:latin typeface="Arial"/>
                <a:cs typeface="Arial"/>
              </a:rPr>
              <a:t>представљаш?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2883" y="1148587"/>
            <a:ext cx="607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Алати </a:t>
            </a:r>
            <a:r>
              <a:rPr sz="3600" dirty="0"/>
              <a:t>за разбијање</a:t>
            </a:r>
            <a:r>
              <a:rPr sz="3600" spc="-125" dirty="0"/>
              <a:t> </a:t>
            </a:r>
            <a:r>
              <a:rPr sz="3600" dirty="0"/>
              <a:t>лозинки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221739" y="2162120"/>
            <a:ext cx="7027545" cy="37338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Популарни алати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разбијање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5"/>
              </a:spcBef>
              <a:buClr>
                <a:srgbClr val="7F0000"/>
              </a:buClr>
              <a:buChar char="–"/>
              <a:tabLst>
                <a:tab pos="756285" algn="l"/>
                <a:tab pos="756920" algn="l"/>
              </a:tabLst>
            </a:pPr>
            <a:r>
              <a:rPr sz="2000" u="heavy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Password Crackers</a:t>
            </a:r>
            <a:r>
              <a:rPr sz="2000" spc="-10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2"/>
              </a:rPr>
              <a:t>http://www.pwcrack.com/index.shtml</a:t>
            </a:r>
            <a:endParaRPr sz="1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lr>
                <a:srgbClr val="7F0000"/>
              </a:buClr>
              <a:buChar char="–"/>
              <a:tabLst>
                <a:tab pos="756285" algn="l"/>
                <a:tab pos="756920" algn="l"/>
              </a:tabLst>
            </a:pPr>
            <a:r>
              <a:rPr sz="2000" u="heavy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Password </a:t>
            </a:r>
            <a:r>
              <a:rPr sz="2000" u="heavy" spc="-5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Portal</a:t>
            </a:r>
            <a:r>
              <a:rPr sz="2000" spc="-8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3"/>
              </a:rPr>
              <a:t>http://www.passwordportal.net/</a:t>
            </a:r>
            <a:endParaRPr sz="1800">
              <a:latin typeface="Arial"/>
              <a:cs typeface="Arial"/>
            </a:endParaRPr>
          </a:p>
          <a:p>
            <a:pPr marL="286385" marR="2660650" lvl="1" indent="-286385" algn="r">
              <a:lnSpc>
                <a:spcPts val="2295"/>
              </a:lnSpc>
              <a:spcBef>
                <a:spcPts val="240"/>
              </a:spcBef>
              <a:buClr>
                <a:srgbClr val="7F0000"/>
              </a:buClr>
              <a:buChar char="–"/>
              <a:tabLst>
                <a:tab pos="286385" algn="l"/>
                <a:tab pos="756920" algn="l"/>
              </a:tabLst>
            </a:pPr>
            <a:r>
              <a:rPr sz="2000" u="heavy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L0phtCrack and LC4</a:t>
            </a:r>
            <a:r>
              <a:rPr sz="2000" spc="-13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(Windows)</a:t>
            </a:r>
            <a:endParaRPr sz="2000">
              <a:latin typeface="Arial"/>
              <a:cs typeface="Arial"/>
            </a:endParaRPr>
          </a:p>
          <a:p>
            <a:pPr marR="2675890" algn="r">
              <a:lnSpc>
                <a:spcPts val="2055"/>
              </a:lnSpc>
            </a:pP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h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tt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p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://</a:t>
            </a:r>
            <a:r>
              <a:rPr sz="1800" spc="-3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ww</a:t>
            </a:r>
            <a:r>
              <a:rPr sz="1800" spc="-2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w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.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a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tst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a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k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e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.c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o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m/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p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r</a:t>
            </a:r>
            <a:r>
              <a:rPr sz="1800" spc="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o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du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cts/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l</a:t>
            </a:r>
            <a:r>
              <a:rPr sz="1800" dirty="0">
                <a:solidFill>
                  <a:srgbClr val="7F0000"/>
                </a:solidFill>
                <a:latin typeface="Arial"/>
                <a:cs typeface="Arial"/>
                <a:hlinkClick r:id="rId4"/>
              </a:rPr>
              <a:t>c/</a:t>
            </a:r>
            <a:endParaRPr sz="1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29"/>
              </a:spcBef>
              <a:buClr>
                <a:srgbClr val="7F0000"/>
              </a:buClr>
              <a:buChar char="–"/>
              <a:tabLst>
                <a:tab pos="756285" algn="l"/>
                <a:tab pos="756920" algn="l"/>
              </a:tabLst>
            </a:pPr>
            <a:r>
              <a:rPr sz="2000" u="heavy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John </a:t>
            </a:r>
            <a:r>
              <a:rPr sz="2000" u="heavy" spc="-5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the </a:t>
            </a:r>
            <a:r>
              <a:rPr sz="2000" u="heavy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Ripper</a:t>
            </a:r>
            <a:r>
              <a:rPr sz="2000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(Unix)</a:t>
            </a:r>
            <a:r>
              <a:rPr sz="2000" spc="-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5"/>
              </a:rPr>
              <a:t>http://www.openwall.com/john/</a:t>
            </a:r>
            <a:endParaRPr sz="1800">
              <a:latin typeface="Arial"/>
              <a:cs typeface="Arial"/>
            </a:endParaRPr>
          </a:p>
          <a:p>
            <a:pPr marL="354965" marR="5080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Админстратори треба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тестирају ове алате,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будући 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ће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их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нападачи сигурно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употребити!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Добар чланак о разбијању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ts val="2295"/>
              </a:lnSpc>
              <a:spcBef>
                <a:spcPts val="245"/>
              </a:spcBef>
              <a:buClr>
                <a:srgbClr val="7F0000"/>
              </a:buClr>
              <a:buChar char="–"/>
              <a:tabLst>
                <a:tab pos="756285" algn="l"/>
                <a:tab pos="756920" algn="l"/>
              </a:tabLst>
            </a:pPr>
            <a:r>
              <a:rPr sz="2000" u="heavy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Passwords - Conerstone of Computer</a:t>
            </a:r>
            <a:r>
              <a:rPr sz="2000" u="heavy" spc="-180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Security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ts val="2055"/>
              </a:lnSpc>
            </a:pPr>
            <a:r>
              <a:rPr sz="1800" spc="-5" dirty="0">
                <a:solidFill>
                  <a:srgbClr val="7F0000"/>
                </a:solidFill>
                <a:latin typeface="Arial"/>
                <a:cs typeface="Arial"/>
                <a:hlinkClick r:id="rId6"/>
              </a:rPr>
              <a:t>http://www.securityfocus.com/infocus/1192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5358" y="1960879"/>
            <a:ext cx="30283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000000"/>
                </a:solidFill>
              </a:rPr>
              <a:t>Био</a:t>
            </a:r>
            <a:r>
              <a:rPr sz="4400" spc="-5" dirty="0">
                <a:solidFill>
                  <a:srgbClr val="000000"/>
                </a:solidFill>
              </a:rPr>
              <a:t>м</a:t>
            </a:r>
            <a:r>
              <a:rPr sz="4400" dirty="0">
                <a:solidFill>
                  <a:srgbClr val="000000"/>
                </a:solidFill>
              </a:rPr>
              <a:t>е</a:t>
            </a:r>
            <a:r>
              <a:rPr sz="4400" spc="-5" dirty="0">
                <a:solidFill>
                  <a:srgbClr val="000000"/>
                </a:solidFill>
              </a:rPr>
              <a:t>т</a:t>
            </a:r>
            <a:r>
              <a:rPr sz="4400" dirty="0">
                <a:solidFill>
                  <a:srgbClr val="000000"/>
                </a:solidFill>
              </a:rPr>
              <a:t>рија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048000" y="2743200"/>
            <a:ext cx="4419599" cy="1142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3886200"/>
            <a:ext cx="4419599" cy="2014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3838" y="1084579"/>
            <a:ext cx="44900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Нешто што</a:t>
            </a:r>
            <a:r>
              <a:rPr sz="4400" spc="-90" dirty="0"/>
              <a:t> </a:t>
            </a:r>
            <a:r>
              <a:rPr sz="4400" dirty="0"/>
              <a:t>јесмо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Биометрија</a:t>
            </a:r>
          </a:p>
          <a:p>
            <a:pPr marL="469265">
              <a:lnSpc>
                <a:spcPct val="100000"/>
              </a:lnSpc>
              <a:spcBef>
                <a:spcPts val="295"/>
              </a:spcBef>
              <a:tabLst>
                <a:tab pos="756285" algn="l"/>
              </a:tabLst>
            </a:pPr>
            <a:r>
              <a:rPr sz="2000" dirty="0"/>
              <a:t>–	</a:t>
            </a:r>
            <a:r>
              <a:rPr sz="2000" b="1" spc="85" dirty="0">
                <a:latin typeface="Arial"/>
                <a:cs typeface="Arial"/>
              </a:rPr>
              <a:t>“</a:t>
            </a:r>
            <a:r>
              <a:rPr sz="2400" spc="85" dirty="0"/>
              <a:t>Ви </a:t>
            </a:r>
            <a:r>
              <a:rPr sz="2400" spc="55" dirty="0"/>
              <a:t>сте </a:t>
            </a:r>
            <a:r>
              <a:rPr sz="2400" spc="85" dirty="0"/>
              <a:t>ваш </a:t>
            </a:r>
            <a:r>
              <a:rPr sz="2400" spc="105" dirty="0"/>
              <a:t>кључ</a:t>
            </a:r>
            <a:r>
              <a:rPr sz="2400" b="1" spc="105" dirty="0">
                <a:latin typeface="Arial"/>
                <a:cs typeface="Arial"/>
              </a:rPr>
              <a:t>” </a:t>
            </a:r>
            <a:r>
              <a:rPr sz="2400" dirty="0">
                <a:latin typeface="Symbol"/>
                <a:cs typeface="Symbol"/>
              </a:rPr>
              <a:t></a:t>
            </a:r>
            <a:r>
              <a:rPr sz="2400" spc="-28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Arial"/>
                <a:cs typeface="Arial"/>
              </a:rPr>
              <a:t>Schneier</a:t>
            </a:r>
            <a:endParaRPr sz="2400">
              <a:latin typeface="Arial"/>
              <a:cs typeface="Arial"/>
            </a:endParaRPr>
          </a:p>
          <a:p>
            <a:pPr marL="431800" lvl="1" indent="-343535">
              <a:lnSpc>
                <a:spcPct val="100000"/>
              </a:lnSpc>
              <a:spcBef>
                <a:spcPts val="905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4318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Примери</a:t>
            </a:r>
            <a:endParaRPr sz="2600">
              <a:latin typeface="Arial"/>
              <a:cs typeface="Arial"/>
            </a:endParaRPr>
          </a:p>
          <a:p>
            <a:pPr marL="545465">
              <a:lnSpc>
                <a:spcPct val="100000"/>
              </a:lnSpc>
              <a:spcBef>
                <a:spcPts val="295"/>
              </a:spcBef>
            </a:pPr>
            <a:r>
              <a:rPr sz="2250" spc="15" dirty="0">
                <a:solidFill>
                  <a:srgbClr val="323299"/>
                </a:solidFill>
              </a:rPr>
              <a:t>o </a:t>
            </a:r>
            <a:r>
              <a:rPr sz="2400" dirty="0"/>
              <a:t>Отисак</a:t>
            </a:r>
            <a:r>
              <a:rPr sz="2400" spc="-350" dirty="0"/>
              <a:t> </a:t>
            </a:r>
            <a:r>
              <a:rPr sz="2400" spc="-10" dirty="0"/>
              <a:t>прста</a:t>
            </a:r>
            <a:endParaRPr sz="2400"/>
          </a:p>
        </p:txBody>
      </p:sp>
      <p:sp>
        <p:nvSpPr>
          <p:cNvPr id="4" name="object 4"/>
          <p:cNvSpPr/>
          <p:nvPr/>
        </p:nvSpPr>
        <p:spPr>
          <a:xfrm>
            <a:off x="6553200" y="3048000"/>
            <a:ext cx="2709672" cy="838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31608" y="2959608"/>
            <a:ext cx="1702435" cy="927100"/>
          </a:xfrm>
          <a:custGeom>
            <a:avLst/>
            <a:gdLst/>
            <a:ahLst/>
            <a:cxnLst/>
            <a:rect l="l" t="t" r="r" b="b"/>
            <a:pathLst>
              <a:path w="1702434" h="927100">
                <a:moveTo>
                  <a:pt x="30480" y="800100"/>
                </a:moveTo>
                <a:lnTo>
                  <a:pt x="30480" y="789432"/>
                </a:lnTo>
                <a:lnTo>
                  <a:pt x="6096" y="786384"/>
                </a:lnTo>
                <a:lnTo>
                  <a:pt x="4572" y="798576"/>
                </a:lnTo>
                <a:lnTo>
                  <a:pt x="1524" y="844296"/>
                </a:lnTo>
                <a:lnTo>
                  <a:pt x="0" y="888492"/>
                </a:lnTo>
                <a:lnTo>
                  <a:pt x="24384" y="883920"/>
                </a:lnTo>
                <a:lnTo>
                  <a:pt x="24384" y="888581"/>
                </a:lnTo>
                <a:lnTo>
                  <a:pt x="25908" y="888492"/>
                </a:lnTo>
                <a:lnTo>
                  <a:pt x="25908" y="844296"/>
                </a:lnTo>
                <a:lnTo>
                  <a:pt x="30480" y="800100"/>
                </a:lnTo>
                <a:close/>
              </a:path>
              <a:path w="1702434" h="927100">
                <a:moveTo>
                  <a:pt x="12954" y="889254"/>
                </a:moveTo>
                <a:lnTo>
                  <a:pt x="0" y="890016"/>
                </a:lnTo>
                <a:lnTo>
                  <a:pt x="1219" y="926591"/>
                </a:lnTo>
                <a:lnTo>
                  <a:pt x="1524" y="926591"/>
                </a:lnTo>
                <a:lnTo>
                  <a:pt x="1524" y="894588"/>
                </a:lnTo>
                <a:lnTo>
                  <a:pt x="12954" y="889254"/>
                </a:lnTo>
                <a:close/>
              </a:path>
              <a:path w="1702434" h="927100">
                <a:moveTo>
                  <a:pt x="25908" y="894588"/>
                </a:moveTo>
                <a:lnTo>
                  <a:pt x="25908" y="888492"/>
                </a:lnTo>
                <a:lnTo>
                  <a:pt x="12954" y="889254"/>
                </a:lnTo>
                <a:lnTo>
                  <a:pt x="1524" y="894588"/>
                </a:lnTo>
                <a:lnTo>
                  <a:pt x="4572" y="900684"/>
                </a:lnTo>
                <a:lnTo>
                  <a:pt x="10668" y="902208"/>
                </a:lnTo>
                <a:lnTo>
                  <a:pt x="15240" y="902208"/>
                </a:lnTo>
                <a:lnTo>
                  <a:pt x="21336" y="900684"/>
                </a:lnTo>
                <a:lnTo>
                  <a:pt x="25908" y="894588"/>
                </a:lnTo>
                <a:close/>
              </a:path>
              <a:path w="1702434" h="927100">
                <a:moveTo>
                  <a:pt x="25908" y="926591"/>
                </a:moveTo>
                <a:lnTo>
                  <a:pt x="25908" y="894588"/>
                </a:lnTo>
                <a:lnTo>
                  <a:pt x="21336" y="900684"/>
                </a:lnTo>
                <a:lnTo>
                  <a:pt x="15240" y="902208"/>
                </a:lnTo>
                <a:lnTo>
                  <a:pt x="10668" y="902208"/>
                </a:lnTo>
                <a:lnTo>
                  <a:pt x="4572" y="900684"/>
                </a:lnTo>
                <a:lnTo>
                  <a:pt x="1524" y="894588"/>
                </a:lnTo>
                <a:lnTo>
                  <a:pt x="1524" y="926591"/>
                </a:lnTo>
                <a:lnTo>
                  <a:pt x="25908" y="926591"/>
                </a:lnTo>
                <a:close/>
              </a:path>
              <a:path w="1702434" h="927100">
                <a:moveTo>
                  <a:pt x="24384" y="888581"/>
                </a:moveTo>
                <a:lnTo>
                  <a:pt x="24384" y="883920"/>
                </a:lnTo>
                <a:lnTo>
                  <a:pt x="12954" y="889254"/>
                </a:lnTo>
                <a:lnTo>
                  <a:pt x="24384" y="888581"/>
                </a:lnTo>
                <a:close/>
              </a:path>
              <a:path w="1702434" h="927100">
                <a:moveTo>
                  <a:pt x="67056" y="618744"/>
                </a:moveTo>
                <a:lnTo>
                  <a:pt x="42672" y="611124"/>
                </a:lnTo>
                <a:lnTo>
                  <a:pt x="38100" y="624840"/>
                </a:lnTo>
                <a:lnTo>
                  <a:pt x="16764" y="710184"/>
                </a:lnTo>
                <a:lnTo>
                  <a:pt x="42672" y="714756"/>
                </a:lnTo>
                <a:lnTo>
                  <a:pt x="51816" y="673608"/>
                </a:lnTo>
                <a:lnTo>
                  <a:pt x="62484" y="632460"/>
                </a:lnTo>
                <a:lnTo>
                  <a:pt x="67056" y="618744"/>
                </a:lnTo>
                <a:close/>
              </a:path>
              <a:path w="1702434" h="927100">
                <a:moveTo>
                  <a:pt x="135636" y="457200"/>
                </a:moveTo>
                <a:lnTo>
                  <a:pt x="114300" y="445008"/>
                </a:lnTo>
                <a:lnTo>
                  <a:pt x="102108" y="466344"/>
                </a:lnTo>
                <a:lnTo>
                  <a:pt x="83820" y="504444"/>
                </a:lnTo>
                <a:lnTo>
                  <a:pt x="70104" y="537972"/>
                </a:lnTo>
                <a:lnTo>
                  <a:pt x="92964" y="547116"/>
                </a:lnTo>
                <a:lnTo>
                  <a:pt x="106680" y="513588"/>
                </a:lnTo>
                <a:lnTo>
                  <a:pt x="124968" y="477012"/>
                </a:lnTo>
                <a:lnTo>
                  <a:pt x="135636" y="457200"/>
                </a:lnTo>
                <a:close/>
              </a:path>
              <a:path w="1702434" h="927100">
                <a:moveTo>
                  <a:pt x="236220" y="313944"/>
                </a:moveTo>
                <a:lnTo>
                  <a:pt x="216408" y="297180"/>
                </a:lnTo>
                <a:lnTo>
                  <a:pt x="193548" y="324612"/>
                </a:lnTo>
                <a:lnTo>
                  <a:pt x="169164" y="358140"/>
                </a:lnTo>
                <a:lnTo>
                  <a:pt x="153924" y="379476"/>
                </a:lnTo>
                <a:lnTo>
                  <a:pt x="175260" y="393192"/>
                </a:lnTo>
                <a:lnTo>
                  <a:pt x="190500" y="371856"/>
                </a:lnTo>
                <a:lnTo>
                  <a:pt x="214884" y="339852"/>
                </a:lnTo>
                <a:lnTo>
                  <a:pt x="236220" y="313944"/>
                </a:lnTo>
                <a:close/>
              </a:path>
              <a:path w="1702434" h="927100">
                <a:moveTo>
                  <a:pt x="362712" y="193548"/>
                </a:moveTo>
                <a:lnTo>
                  <a:pt x="347472" y="172212"/>
                </a:lnTo>
                <a:lnTo>
                  <a:pt x="341376" y="176784"/>
                </a:lnTo>
                <a:lnTo>
                  <a:pt x="309372" y="204216"/>
                </a:lnTo>
                <a:lnTo>
                  <a:pt x="278892" y="231648"/>
                </a:lnTo>
                <a:lnTo>
                  <a:pt x="269748" y="240792"/>
                </a:lnTo>
                <a:lnTo>
                  <a:pt x="288036" y="259080"/>
                </a:lnTo>
                <a:lnTo>
                  <a:pt x="297180" y="249936"/>
                </a:lnTo>
                <a:lnTo>
                  <a:pt x="326136" y="222504"/>
                </a:lnTo>
                <a:lnTo>
                  <a:pt x="358140" y="196596"/>
                </a:lnTo>
                <a:lnTo>
                  <a:pt x="362712" y="193548"/>
                </a:lnTo>
                <a:close/>
              </a:path>
              <a:path w="1702434" h="927100">
                <a:moveTo>
                  <a:pt x="512064" y="102108"/>
                </a:moveTo>
                <a:lnTo>
                  <a:pt x="501396" y="79248"/>
                </a:lnTo>
                <a:lnTo>
                  <a:pt x="481584" y="88392"/>
                </a:lnTo>
                <a:lnTo>
                  <a:pt x="445008" y="108204"/>
                </a:lnTo>
                <a:lnTo>
                  <a:pt x="409956" y="128016"/>
                </a:lnTo>
                <a:lnTo>
                  <a:pt x="423672" y="150876"/>
                </a:lnTo>
                <a:lnTo>
                  <a:pt x="458724" y="129540"/>
                </a:lnTo>
                <a:lnTo>
                  <a:pt x="493776" y="111252"/>
                </a:lnTo>
                <a:lnTo>
                  <a:pt x="512064" y="102108"/>
                </a:lnTo>
                <a:close/>
              </a:path>
              <a:path w="1702434" h="927100">
                <a:moveTo>
                  <a:pt x="676656" y="45720"/>
                </a:moveTo>
                <a:lnTo>
                  <a:pt x="670560" y="19812"/>
                </a:lnTo>
                <a:lnTo>
                  <a:pt x="638556" y="28956"/>
                </a:lnTo>
                <a:lnTo>
                  <a:pt x="597408" y="39624"/>
                </a:lnTo>
                <a:lnTo>
                  <a:pt x="573024" y="48768"/>
                </a:lnTo>
                <a:lnTo>
                  <a:pt x="580644" y="73152"/>
                </a:lnTo>
                <a:lnTo>
                  <a:pt x="606552" y="64008"/>
                </a:lnTo>
                <a:lnTo>
                  <a:pt x="644652" y="53340"/>
                </a:lnTo>
                <a:lnTo>
                  <a:pt x="676656" y="45720"/>
                </a:lnTo>
                <a:close/>
              </a:path>
              <a:path w="1702434" h="927100">
                <a:moveTo>
                  <a:pt x="850392" y="25908"/>
                </a:moveTo>
                <a:lnTo>
                  <a:pt x="850392" y="0"/>
                </a:lnTo>
                <a:lnTo>
                  <a:pt x="829056" y="0"/>
                </a:lnTo>
                <a:lnTo>
                  <a:pt x="807720" y="1524"/>
                </a:lnTo>
                <a:lnTo>
                  <a:pt x="763524" y="4572"/>
                </a:lnTo>
                <a:lnTo>
                  <a:pt x="746760" y="7620"/>
                </a:lnTo>
                <a:lnTo>
                  <a:pt x="751332" y="32004"/>
                </a:lnTo>
                <a:lnTo>
                  <a:pt x="766572" y="30480"/>
                </a:lnTo>
                <a:lnTo>
                  <a:pt x="829056" y="26016"/>
                </a:lnTo>
                <a:lnTo>
                  <a:pt x="850392" y="25908"/>
                </a:lnTo>
                <a:close/>
              </a:path>
              <a:path w="1702434" h="927100">
                <a:moveTo>
                  <a:pt x="1030224" y="19812"/>
                </a:moveTo>
                <a:lnTo>
                  <a:pt x="1022604" y="18288"/>
                </a:lnTo>
                <a:lnTo>
                  <a:pt x="979932" y="10668"/>
                </a:lnTo>
                <a:lnTo>
                  <a:pt x="937260" y="4572"/>
                </a:lnTo>
                <a:lnTo>
                  <a:pt x="928116" y="4572"/>
                </a:lnTo>
                <a:lnTo>
                  <a:pt x="925068" y="28956"/>
                </a:lnTo>
                <a:lnTo>
                  <a:pt x="935736" y="30480"/>
                </a:lnTo>
                <a:lnTo>
                  <a:pt x="976884" y="35052"/>
                </a:lnTo>
                <a:lnTo>
                  <a:pt x="1018032" y="42672"/>
                </a:lnTo>
                <a:lnTo>
                  <a:pt x="1024128" y="44196"/>
                </a:lnTo>
                <a:lnTo>
                  <a:pt x="1030224" y="19812"/>
                </a:lnTo>
                <a:close/>
              </a:path>
              <a:path w="1702434" h="927100">
                <a:moveTo>
                  <a:pt x="1199388" y="77724"/>
                </a:moveTo>
                <a:lnTo>
                  <a:pt x="1182624" y="70104"/>
                </a:lnTo>
                <a:lnTo>
                  <a:pt x="1143000" y="53340"/>
                </a:lnTo>
                <a:lnTo>
                  <a:pt x="1103376" y="39624"/>
                </a:lnTo>
                <a:lnTo>
                  <a:pt x="1097280" y="64008"/>
                </a:lnTo>
                <a:lnTo>
                  <a:pt x="1135380" y="77724"/>
                </a:lnTo>
                <a:lnTo>
                  <a:pt x="1171956" y="92964"/>
                </a:lnTo>
                <a:lnTo>
                  <a:pt x="1188720" y="100584"/>
                </a:lnTo>
                <a:lnTo>
                  <a:pt x="1199388" y="77724"/>
                </a:lnTo>
                <a:close/>
              </a:path>
              <a:path w="1702434" h="927100">
                <a:moveTo>
                  <a:pt x="1353312" y="172212"/>
                </a:moveTo>
                <a:lnTo>
                  <a:pt x="1327404" y="152400"/>
                </a:lnTo>
                <a:lnTo>
                  <a:pt x="1292352" y="129540"/>
                </a:lnTo>
                <a:lnTo>
                  <a:pt x="1267968" y="114300"/>
                </a:lnTo>
                <a:lnTo>
                  <a:pt x="1255776" y="135636"/>
                </a:lnTo>
                <a:lnTo>
                  <a:pt x="1278636" y="150876"/>
                </a:lnTo>
                <a:lnTo>
                  <a:pt x="1312164" y="173736"/>
                </a:lnTo>
                <a:lnTo>
                  <a:pt x="1338072" y="192024"/>
                </a:lnTo>
                <a:lnTo>
                  <a:pt x="1353312" y="172212"/>
                </a:lnTo>
                <a:close/>
              </a:path>
              <a:path w="1702434" h="927100">
                <a:moveTo>
                  <a:pt x="1484376" y="295656"/>
                </a:moveTo>
                <a:lnTo>
                  <a:pt x="1481328" y="291084"/>
                </a:lnTo>
                <a:lnTo>
                  <a:pt x="1452372" y="260604"/>
                </a:lnTo>
                <a:lnTo>
                  <a:pt x="1423416" y="231648"/>
                </a:lnTo>
                <a:lnTo>
                  <a:pt x="1412748" y="222504"/>
                </a:lnTo>
                <a:lnTo>
                  <a:pt x="1395984" y="240792"/>
                </a:lnTo>
                <a:lnTo>
                  <a:pt x="1406652" y="249936"/>
                </a:lnTo>
                <a:lnTo>
                  <a:pt x="1435608" y="278892"/>
                </a:lnTo>
                <a:lnTo>
                  <a:pt x="1461516" y="307848"/>
                </a:lnTo>
                <a:lnTo>
                  <a:pt x="1464564" y="312420"/>
                </a:lnTo>
                <a:lnTo>
                  <a:pt x="1484376" y="295656"/>
                </a:lnTo>
                <a:close/>
              </a:path>
              <a:path w="1702434" h="927100">
                <a:moveTo>
                  <a:pt x="1588008" y="443484"/>
                </a:moveTo>
                <a:lnTo>
                  <a:pt x="1578864" y="428244"/>
                </a:lnTo>
                <a:lnTo>
                  <a:pt x="1556004" y="391668"/>
                </a:lnTo>
                <a:lnTo>
                  <a:pt x="1533144" y="356616"/>
                </a:lnTo>
                <a:lnTo>
                  <a:pt x="1531620" y="356616"/>
                </a:lnTo>
                <a:lnTo>
                  <a:pt x="1511808" y="371856"/>
                </a:lnTo>
                <a:lnTo>
                  <a:pt x="1513332" y="371856"/>
                </a:lnTo>
                <a:lnTo>
                  <a:pt x="1536192" y="406908"/>
                </a:lnTo>
                <a:lnTo>
                  <a:pt x="1557528" y="441960"/>
                </a:lnTo>
                <a:lnTo>
                  <a:pt x="1565148" y="455676"/>
                </a:lnTo>
                <a:lnTo>
                  <a:pt x="1588008" y="443484"/>
                </a:lnTo>
                <a:close/>
              </a:path>
              <a:path w="1702434" h="927100">
                <a:moveTo>
                  <a:pt x="1658112" y="609600"/>
                </a:moveTo>
                <a:lnTo>
                  <a:pt x="1650492" y="583692"/>
                </a:lnTo>
                <a:lnTo>
                  <a:pt x="1635252" y="542544"/>
                </a:lnTo>
                <a:lnTo>
                  <a:pt x="1621536" y="513588"/>
                </a:lnTo>
                <a:lnTo>
                  <a:pt x="1598676" y="522732"/>
                </a:lnTo>
                <a:lnTo>
                  <a:pt x="1612392" y="553212"/>
                </a:lnTo>
                <a:lnTo>
                  <a:pt x="1626108" y="592836"/>
                </a:lnTo>
                <a:lnTo>
                  <a:pt x="1633728" y="617220"/>
                </a:lnTo>
                <a:lnTo>
                  <a:pt x="1658112" y="609600"/>
                </a:lnTo>
                <a:close/>
              </a:path>
              <a:path w="1702434" h="927100">
                <a:moveTo>
                  <a:pt x="1696212" y="784860"/>
                </a:moveTo>
                <a:lnTo>
                  <a:pt x="1691640" y="754380"/>
                </a:lnTo>
                <a:lnTo>
                  <a:pt x="1679448" y="684276"/>
                </a:lnTo>
                <a:lnTo>
                  <a:pt x="1653540" y="688848"/>
                </a:lnTo>
                <a:lnTo>
                  <a:pt x="1659636" y="714756"/>
                </a:lnTo>
                <a:lnTo>
                  <a:pt x="1667256" y="757428"/>
                </a:lnTo>
                <a:lnTo>
                  <a:pt x="1670304" y="787908"/>
                </a:lnTo>
                <a:lnTo>
                  <a:pt x="1696212" y="784860"/>
                </a:lnTo>
                <a:close/>
              </a:path>
              <a:path w="1702434" h="927100">
                <a:moveTo>
                  <a:pt x="1702308" y="890016"/>
                </a:moveTo>
                <a:lnTo>
                  <a:pt x="1676400" y="888492"/>
                </a:lnTo>
                <a:lnTo>
                  <a:pt x="1675130" y="926591"/>
                </a:lnTo>
                <a:lnTo>
                  <a:pt x="1676400" y="926591"/>
                </a:lnTo>
                <a:lnTo>
                  <a:pt x="1676400" y="896112"/>
                </a:lnTo>
                <a:lnTo>
                  <a:pt x="1682496" y="902208"/>
                </a:lnTo>
                <a:lnTo>
                  <a:pt x="1688592" y="902208"/>
                </a:lnTo>
                <a:lnTo>
                  <a:pt x="1688592" y="926591"/>
                </a:lnTo>
                <a:lnTo>
                  <a:pt x="1701046" y="926591"/>
                </a:lnTo>
                <a:lnTo>
                  <a:pt x="1702308" y="890016"/>
                </a:lnTo>
                <a:close/>
              </a:path>
              <a:path w="1702434" h="927100">
                <a:moveTo>
                  <a:pt x="1702308" y="888492"/>
                </a:moveTo>
                <a:lnTo>
                  <a:pt x="1700784" y="862584"/>
                </a:lnTo>
                <a:lnTo>
                  <a:pt x="1676400" y="862584"/>
                </a:lnTo>
                <a:lnTo>
                  <a:pt x="1676400" y="888492"/>
                </a:lnTo>
                <a:lnTo>
                  <a:pt x="1688592" y="889209"/>
                </a:lnTo>
                <a:lnTo>
                  <a:pt x="1688592" y="876300"/>
                </a:lnTo>
                <a:lnTo>
                  <a:pt x="1702308" y="888492"/>
                </a:lnTo>
                <a:close/>
              </a:path>
              <a:path w="1702434" h="927100">
                <a:moveTo>
                  <a:pt x="1688592" y="926591"/>
                </a:moveTo>
                <a:lnTo>
                  <a:pt x="1688592" y="902208"/>
                </a:lnTo>
                <a:lnTo>
                  <a:pt x="1682496" y="902208"/>
                </a:lnTo>
                <a:lnTo>
                  <a:pt x="1676400" y="896112"/>
                </a:lnTo>
                <a:lnTo>
                  <a:pt x="1676400" y="926591"/>
                </a:lnTo>
                <a:lnTo>
                  <a:pt x="1688592" y="926591"/>
                </a:lnTo>
                <a:close/>
              </a:path>
            </a:pathLst>
          </a:custGeom>
          <a:solidFill>
            <a:srgbClr val="00A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5139" y="3527550"/>
            <a:ext cx="4250055" cy="24396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85"/>
              </a:spcBef>
              <a:buClr>
                <a:srgbClr val="323299"/>
              </a:buClr>
              <a:buSzPct val="93750"/>
              <a:buChar char="o"/>
              <a:tabLst>
                <a:tab pos="2997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Потпис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(руком)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Clr>
                <a:srgbClr val="323299"/>
              </a:buClr>
              <a:buSzPct val="93750"/>
              <a:buChar char="o"/>
              <a:tabLst>
                <a:tab pos="2997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Препознавање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лица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85"/>
              </a:spcBef>
              <a:buClr>
                <a:srgbClr val="323299"/>
              </a:buClr>
              <a:buSzPct val="93750"/>
              <a:buChar char="o"/>
              <a:tabLst>
                <a:tab pos="2997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Препознавање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говора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Clr>
                <a:srgbClr val="323299"/>
              </a:buClr>
              <a:buSzPct val="93750"/>
              <a:buChar char="o"/>
              <a:tabLst>
                <a:tab pos="2997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Препознавање 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начина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хода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Clr>
                <a:srgbClr val="323299"/>
              </a:buClr>
              <a:buSzPct val="93750"/>
              <a:buChar char="o"/>
              <a:tabLst>
                <a:tab pos="2997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Препознавање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 мириса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250" spc="15" dirty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sz="2250" spc="355" dirty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53200" y="3886200"/>
            <a:ext cx="2709672" cy="18196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03537" y="3759198"/>
            <a:ext cx="878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Ј</a:t>
            </a:r>
            <a:r>
              <a:rPr sz="2400" spc="-10" dirty="0">
                <a:latin typeface="Arial"/>
                <a:cs typeface="Arial"/>
              </a:rPr>
              <a:t>е</a:t>
            </a:r>
            <a:r>
              <a:rPr sz="2400" spc="-5" dirty="0">
                <a:latin typeface="Arial"/>
                <a:cs typeface="Arial"/>
              </a:rPr>
              <a:t>с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2937" y="4825998"/>
            <a:ext cx="756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Зн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32137" y="4825998"/>
            <a:ext cx="835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И</a:t>
            </a:r>
            <a:r>
              <a:rPr sz="2400" spc="5" dirty="0">
                <a:latin typeface="Arial"/>
                <a:cs typeface="Arial"/>
              </a:rPr>
              <a:t>м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32827" y="3886199"/>
            <a:ext cx="1699895" cy="850900"/>
          </a:xfrm>
          <a:custGeom>
            <a:avLst/>
            <a:gdLst/>
            <a:ahLst/>
            <a:cxnLst/>
            <a:rect l="l" t="t" r="r" b="b"/>
            <a:pathLst>
              <a:path w="1699895" h="850900">
                <a:moveTo>
                  <a:pt x="1699827" y="0"/>
                </a:moveTo>
                <a:lnTo>
                  <a:pt x="1673910" y="0"/>
                </a:lnTo>
                <a:lnTo>
                  <a:pt x="1673656" y="7620"/>
                </a:lnTo>
                <a:lnTo>
                  <a:pt x="1672132" y="36576"/>
                </a:lnTo>
                <a:lnTo>
                  <a:pt x="1698040" y="38100"/>
                </a:lnTo>
                <a:lnTo>
                  <a:pt x="1699564" y="7620"/>
                </a:lnTo>
                <a:lnTo>
                  <a:pt x="1699827" y="0"/>
                </a:lnTo>
                <a:close/>
              </a:path>
              <a:path w="1699895" h="850900">
                <a:moveTo>
                  <a:pt x="1687372" y="114300"/>
                </a:moveTo>
                <a:lnTo>
                  <a:pt x="1662988" y="111252"/>
                </a:lnTo>
                <a:lnTo>
                  <a:pt x="1658416" y="137160"/>
                </a:lnTo>
                <a:lnTo>
                  <a:pt x="1649272" y="178308"/>
                </a:lnTo>
                <a:lnTo>
                  <a:pt x="1641652" y="208788"/>
                </a:lnTo>
                <a:lnTo>
                  <a:pt x="1666036" y="214884"/>
                </a:lnTo>
                <a:lnTo>
                  <a:pt x="1673656" y="184404"/>
                </a:lnTo>
                <a:lnTo>
                  <a:pt x="1682800" y="141732"/>
                </a:lnTo>
                <a:lnTo>
                  <a:pt x="1687372" y="114300"/>
                </a:lnTo>
                <a:close/>
              </a:path>
              <a:path w="1699895" h="850900">
                <a:moveTo>
                  <a:pt x="1641652" y="288036"/>
                </a:moveTo>
                <a:lnTo>
                  <a:pt x="1617268" y="280416"/>
                </a:lnTo>
                <a:lnTo>
                  <a:pt x="1609648" y="298704"/>
                </a:lnTo>
                <a:lnTo>
                  <a:pt x="1594408" y="336804"/>
                </a:lnTo>
                <a:lnTo>
                  <a:pt x="1577644" y="371856"/>
                </a:lnTo>
                <a:lnTo>
                  <a:pt x="1600504" y="382524"/>
                </a:lnTo>
                <a:lnTo>
                  <a:pt x="1617268" y="347472"/>
                </a:lnTo>
                <a:lnTo>
                  <a:pt x="1634032" y="307848"/>
                </a:lnTo>
                <a:lnTo>
                  <a:pt x="1641652" y="288036"/>
                </a:lnTo>
                <a:close/>
              </a:path>
              <a:path w="1699895" h="850900">
                <a:moveTo>
                  <a:pt x="1560880" y="449580"/>
                </a:moveTo>
                <a:lnTo>
                  <a:pt x="1539544" y="435864"/>
                </a:lnTo>
                <a:lnTo>
                  <a:pt x="1533448" y="446532"/>
                </a:lnTo>
                <a:lnTo>
                  <a:pt x="1510588" y="480060"/>
                </a:lnTo>
                <a:lnTo>
                  <a:pt x="1486204" y="512064"/>
                </a:lnTo>
                <a:lnTo>
                  <a:pt x="1481632" y="518160"/>
                </a:lnTo>
                <a:lnTo>
                  <a:pt x="1501444" y="533400"/>
                </a:lnTo>
                <a:lnTo>
                  <a:pt x="1507540" y="527304"/>
                </a:lnTo>
                <a:lnTo>
                  <a:pt x="1531924" y="493776"/>
                </a:lnTo>
                <a:lnTo>
                  <a:pt x="1556308" y="458724"/>
                </a:lnTo>
                <a:lnTo>
                  <a:pt x="1560880" y="449580"/>
                </a:lnTo>
                <a:close/>
              </a:path>
              <a:path w="1699895" h="850900">
                <a:moveTo>
                  <a:pt x="1451152" y="592836"/>
                </a:moveTo>
                <a:lnTo>
                  <a:pt x="1432864" y="574548"/>
                </a:lnTo>
                <a:lnTo>
                  <a:pt x="1374952" y="629412"/>
                </a:lnTo>
                <a:lnTo>
                  <a:pt x="1359712" y="641604"/>
                </a:lnTo>
                <a:lnTo>
                  <a:pt x="1374952" y="661416"/>
                </a:lnTo>
                <a:lnTo>
                  <a:pt x="1391716" y="647700"/>
                </a:lnTo>
                <a:lnTo>
                  <a:pt x="1422196" y="620268"/>
                </a:lnTo>
                <a:lnTo>
                  <a:pt x="1451152" y="592836"/>
                </a:lnTo>
                <a:close/>
              </a:path>
              <a:path w="1699895" h="850900">
                <a:moveTo>
                  <a:pt x="1312468" y="708660"/>
                </a:moveTo>
                <a:lnTo>
                  <a:pt x="1298752" y="687324"/>
                </a:lnTo>
                <a:lnTo>
                  <a:pt x="1277416" y="701040"/>
                </a:lnTo>
                <a:lnTo>
                  <a:pt x="1242364" y="722376"/>
                </a:lnTo>
                <a:lnTo>
                  <a:pt x="1213408" y="737616"/>
                </a:lnTo>
                <a:lnTo>
                  <a:pt x="1224076" y="760476"/>
                </a:lnTo>
                <a:lnTo>
                  <a:pt x="1256080" y="743712"/>
                </a:lnTo>
                <a:lnTo>
                  <a:pt x="1291132" y="722376"/>
                </a:lnTo>
                <a:lnTo>
                  <a:pt x="1312468" y="708660"/>
                </a:lnTo>
                <a:close/>
              </a:path>
              <a:path w="1699895" h="850900">
                <a:moveTo>
                  <a:pt x="1153972" y="792480"/>
                </a:moveTo>
                <a:lnTo>
                  <a:pt x="1144828" y="769620"/>
                </a:lnTo>
                <a:lnTo>
                  <a:pt x="1132636" y="774192"/>
                </a:lnTo>
                <a:lnTo>
                  <a:pt x="1094536" y="787908"/>
                </a:lnTo>
                <a:lnTo>
                  <a:pt x="1056436" y="798576"/>
                </a:lnTo>
                <a:lnTo>
                  <a:pt x="1050340" y="800100"/>
                </a:lnTo>
                <a:lnTo>
                  <a:pt x="1056436" y="824484"/>
                </a:lnTo>
                <a:lnTo>
                  <a:pt x="1062532" y="822960"/>
                </a:lnTo>
                <a:lnTo>
                  <a:pt x="1103680" y="810768"/>
                </a:lnTo>
                <a:lnTo>
                  <a:pt x="1143304" y="797052"/>
                </a:lnTo>
                <a:lnTo>
                  <a:pt x="1153972" y="792480"/>
                </a:lnTo>
                <a:close/>
              </a:path>
              <a:path w="1699895" h="850900">
                <a:moveTo>
                  <a:pt x="980236" y="841248"/>
                </a:moveTo>
                <a:lnTo>
                  <a:pt x="975664" y="816864"/>
                </a:lnTo>
                <a:lnTo>
                  <a:pt x="934516" y="821436"/>
                </a:lnTo>
                <a:lnTo>
                  <a:pt x="891844" y="824484"/>
                </a:lnTo>
                <a:lnTo>
                  <a:pt x="876604" y="826008"/>
                </a:lnTo>
                <a:lnTo>
                  <a:pt x="878128" y="850392"/>
                </a:lnTo>
                <a:lnTo>
                  <a:pt x="893368" y="850392"/>
                </a:lnTo>
                <a:lnTo>
                  <a:pt x="937564" y="847344"/>
                </a:lnTo>
                <a:lnTo>
                  <a:pt x="980236" y="841248"/>
                </a:lnTo>
                <a:close/>
              </a:path>
              <a:path w="1699895" h="850900">
                <a:moveTo>
                  <a:pt x="801928" y="824484"/>
                </a:moveTo>
                <a:lnTo>
                  <a:pt x="765352" y="821436"/>
                </a:lnTo>
                <a:lnTo>
                  <a:pt x="724204" y="816864"/>
                </a:lnTo>
                <a:lnTo>
                  <a:pt x="702868" y="812292"/>
                </a:lnTo>
                <a:lnTo>
                  <a:pt x="698296" y="836676"/>
                </a:lnTo>
                <a:lnTo>
                  <a:pt x="721156" y="841248"/>
                </a:lnTo>
                <a:lnTo>
                  <a:pt x="763828" y="847344"/>
                </a:lnTo>
                <a:lnTo>
                  <a:pt x="800404" y="850392"/>
                </a:lnTo>
                <a:lnTo>
                  <a:pt x="801928" y="824484"/>
                </a:lnTo>
                <a:close/>
              </a:path>
              <a:path w="1699895" h="850900">
                <a:moveTo>
                  <a:pt x="629716" y="795528"/>
                </a:moveTo>
                <a:lnTo>
                  <a:pt x="603808" y="787908"/>
                </a:lnTo>
                <a:lnTo>
                  <a:pt x="565708" y="774192"/>
                </a:lnTo>
                <a:lnTo>
                  <a:pt x="535228" y="762000"/>
                </a:lnTo>
                <a:lnTo>
                  <a:pt x="526084" y="784860"/>
                </a:lnTo>
                <a:lnTo>
                  <a:pt x="558088" y="797052"/>
                </a:lnTo>
                <a:lnTo>
                  <a:pt x="597712" y="812292"/>
                </a:lnTo>
                <a:lnTo>
                  <a:pt x="622096" y="819912"/>
                </a:lnTo>
                <a:lnTo>
                  <a:pt x="629716" y="795528"/>
                </a:lnTo>
                <a:close/>
              </a:path>
              <a:path w="1699895" h="850900">
                <a:moveTo>
                  <a:pt x="468172" y="728472"/>
                </a:moveTo>
                <a:lnTo>
                  <a:pt x="455980" y="722376"/>
                </a:lnTo>
                <a:lnTo>
                  <a:pt x="422452" y="701040"/>
                </a:lnTo>
                <a:lnTo>
                  <a:pt x="388924" y="678180"/>
                </a:lnTo>
                <a:lnTo>
                  <a:pt x="384352" y="675132"/>
                </a:lnTo>
                <a:lnTo>
                  <a:pt x="369112" y="696468"/>
                </a:lnTo>
                <a:lnTo>
                  <a:pt x="373684" y="699516"/>
                </a:lnTo>
                <a:lnTo>
                  <a:pt x="408736" y="722376"/>
                </a:lnTo>
                <a:lnTo>
                  <a:pt x="443788" y="743712"/>
                </a:lnTo>
                <a:lnTo>
                  <a:pt x="455980" y="751332"/>
                </a:lnTo>
                <a:lnTo>
                  <a:pt x="468172" y="728472"/>
                </a:lnTo>
                <a:close/>
              </a:path>
              <a:path w="1699895" h="850900">
                <a:moveTo>
                  <a:pt x="324916" y="629412"/>
                </a:moveTo>
                <a:lnTo>
                  <a:pt x="294436" y="601980"/>
                </a:lnTo>
                <a:lnTo>
                  <a:pt x="265480" y="573024"/>
                </a:lnTo>
                <a:lnTo>
                  <a:pt x="253288" y="559308"/>
                </a:lnTo>
                <a:lnTo>
                  <a:pt x="235000" y="576072"/>
                </a:lnTo>
                <a:lnTo>
                  <a:pt x="248716" y="591312"/>
                </a:lnTo>
                <a:lnTo>
                  <a:pt x="277672" y="620268"/>
                </a:lnTo>
                <a:lnTo>
                  <a:pt x="308152" y="647700"/>
                </a:lnTo>
                <a:lnTo>
                  <a:pt x="324916" y="629412"/>
                </a:lnTo>
                <a:close/>
              </a:path>
              <a:path w="1699895" h="850900">
                <a:moveTo>
                  <a:pt x="204520" y="501396"/>
                </a:moveTo>
                <a:lnTo>
                  <a:pt x="187756" y="480060"/>
                </a:lnTo>
                <a:lnTo>
                  <a:pt x="164896" y="445008"/>
                </a:lnTo>
                <a:lnTo>
                  <a:pt x="149656" y="419100"/>
                </a:lnTo>
                <a:lnTo>
                  <a:pt x="126796" y="431292"/>
                </a:lnTo>
                <a:lnTo>
                  <a:pt x="145084" y="460248"/>
                </a:lnTo>
                <a:lnTo>
                  <a:pt x="167944" y="495300"/>
                </a:lnTo>
                <a:lnTo>
                  <a:pt x="184708" y="516636"/>
                </a:lnTo>
                <a:lnTo>
                  <a:pt x="204520" y="501396"/>
                </a:lnTo>
                <a:close/>
              </a:path>
              <a:path w="1699895" h="850900">
                <a:moveTo>
                  <a:pt x="113080" y="352044"/>
                </a:moveTo>
                <a:lnTo>
                  <a:pt x="105460" y="336804"/>
                </a:lnTo>
                <a:lnTo>
                  <a:pt x="88696" y="298704"/>
                </a:lnTo>
                <a:lnTo>
                  <a:pt x="74980" y="260604"/>
                </a:lnTo>
                <a:lnTo>
                  <a:pt x="50596" y="268224"/>
                </a:lnTo>
                <a:lnTo>
                  <a:pt x="65836" y="309372"/>
                </a:lnTo>
                <a:lnTo>
                  <a:pt x="82600" y="347472"/>
                </a:lnTo>
                <a:lnTo>
                  <a:pt x="90220" y="364236"/>
                </a:lnTo>
                <a:lnTo>
                  <a:pt x="113080" y="352044"/>
                </a:lnTo>
                <a:close/>
              </a:path>
              <a:path w="1699895" h="850900">
                <a:moveTo>
                  <a:pt x="53644" y="187452"/>
                </a:moveTo>
                <a:lnTo>
                  <a:pt x="50596" y="178308"/>
                </a:lnTo>
                <a:lnTo>
                  <a:pt x="41452" y="135636"/>
                </a:lnTo>
                <a:lnTo>
                  <a:pt x="33832" y="94488"/>
                </a:lnTo>
                <a:lnTo>
                  <a:pt x="33832" y="89916"/>
                </a:lnTo>
                <a:lnTo>
                  <a:pt x="7924" y="92964"/>
                </a:lnTo>
                <a:lnTo>
                  <a:pt x="9448" y="97536"/>
                </a:lnTo>
                <a:lnTo>
                  <a:pt x="15544" y="141732"/>
                </a:lnTo>
                <a:lnTo>
                  <a:pt x="26212" y="184404"/>
                </a:lnTo>
                <a:lnTo>
                  <a:pt x="27736" y="195072"/>
                </a:lnTo>
                <a:lnTo>
                  <a:pt x="53644" y="187452"/>
                </a:lnTo>
                <a:close/>
              </a:path>
              <a:path w="1699895" h="850900">
                <a:moveTo>
                  <a:pt x="26212" y="15240"/>
                </a:moveTo>
                <a:lnTo>
                  <a:pt x="24688" y="6096"/>
                </a:lnTo>
                <a:lnTo>
                  <a:pt x="24688" y="0"/>
                </a:lnTo>
                <a:lnTo>
                  <a:pt x="0" y="0"/>
                </a:lnTo>
                <a:lnTo>
                  <a:pt x="304" y="9144"/>
                </a:lnTo>
                <a:lnTo>
                  <a:pt x="304" y="16764"/>
                </a:lnTo>
                <a:lnTo>
                  <a:pt x="26212" y="15240"/>
                </a:lnTo>
                <a:close/>
              </a:path>
            </a:pathLst>
          </a:custGeom>
          <a:solidFill>
            <a:srgbClr val="00A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438" y="1072387"/>
            <a:ext cx="4182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Зашто</a:t>
            </a:r>
            <a:r>
              <a:rPr sz="3600" spc="-50" dirty="0"/>
              <a:t> </a:t>
            </a:r>
            <a:r>
              <a:rPr sz="3600" spc="-5" dirty="0"/>
              <a:t>биометрија?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40739" y="1774036"/>
            <a:ext cx="8452485" cy="45872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9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Очекује се да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ће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биометрија заменити</a:t>
            </a:r>
            <a:r>
              <a:rPr sz="2600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Потребна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јефтина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поуздана</a:t>
            </a:r>
            <a:r>
              <a:rPr sz="26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биометрија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Данас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тренд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6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истраживању</a:t>
            </a:r>
            <a:endParaRPr sz="2600" dirty="0">
              <a:latin typeface="Arial"/>
              <a:cs typeface="Arial"/>
            </a:endParaRPr>
          </a:p>
          <a:p>
            <a:pPr marL="354965" marR="5080" indent="-342900">
              <a:lnSpc>
                <a:spcPts val="281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Биометрија се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данас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користи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неким</a:t>
            </a:r>
            <a:r>
              <a:rPr sz="2600" spc="-1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безбедносним  системима:</a:t>
            </a:r>
            <a:endParaRPr sz="26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5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Миш са сензором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отисак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прста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Отисак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длана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контролу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приступа</a:t>
            </a:r>
            <a:endParaRPr sz="2400" dirty="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Отисак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прста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откључавање кола,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врата</a:t>
            </a:r>
            <a:endParaRPr sz="24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 dirty="0">
              <a:latin typeface="Arial"/>
              <a:cs typeface="Arial"/>
            </a:endParaRPr>
          </a:p>
          <a:p>
            <a:pPr marL="354965" marR="1367790" indent="-342900">
              <a:lnSpc>
                <a:spcPts val="302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Међутим, биометрија </a:t>
            </a:r>
            <a:r>
              <a:rPr sz="2600" spc="-10" dirty="0">
                <a:solidFill>
                  <a:srgbClr val="7F0000"/>
                </a:solidFill>
                <a:latin typeface="Arial"/>
                <a:cs typeface="Arial"/>
              </a:rPr>
              <a:t>ј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ош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увек није нашла  масовну</a:t>
            </a:r>
            <a:r>
              <a:rPr sz="28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примену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5174" y="996187"/>
            <a:ext cx="4445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Идеална</a:t>
            </a:r>
            <a:r>
              <a:rPr sz="3600" spc="-55" dirty="0"/>
              <a:t> </a:t>
            </a:r>
            <a:r>
              <a:rPr sz="3600" spc="-5" dirty="0"/>
              <a:t>биометрија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40739" y="1951735"/>
            <a:ext cx="8139430" cy="497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Универзалност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применљива је на (скоро)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сваког</a:t>
            </a:r>
            <a:endParaRPr sz="2400">
              <a:latin typeface="Arial"/>
              <a:cs typeface="Arial"/>
            </a:endParaRPr>
          </a:p>
          <a:p>
            <a:pPr marL="756285" marR="327660" lvl="1" indent="-287020">
              <a:lnSpc>
                <a:spcPts val="2039"/>
              </a:lnSpc>
              <a:spcBef>
                <a:spcPts val="49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У пракси, не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постоји биометрија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која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може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применити</a:t>
            </a:r>
            <a:r>
              <a:rPr sz="2000" spc="-1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на  сваког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90" dirty="0">
                <a:solidFill>
                  <a:srgbClr val="7F0000"/>
                </a:solidFill>
                <a:latin typeface="Arial"/>
                <a:cs typeface="Arial"/>
              </a:rPr>
              <a:t>Разликовање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разликовање са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сигурношћу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ли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биометр. подаци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сваког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појединца</a:t>
            </a:r>
            <a:r>
              <a:rPr sz="2000" spc="-1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различити?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пракси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не може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очекивати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100%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тачност</a:t>
            </a:r>
            <a:r>
              <a:rPr sz="2000" spc="-2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разликовања</a:t>
            </a:r>
            <a:endParaRPr sz="2000">
              <a:latin typeface="Arial"/>
              <a:cs typeface="Arial"/>
            </a:endParaRPr>
          </a:p>
          <a:p>
            <a:pPr marL="354965" marR="562610" indent="-342900">
              <a:lnSpc>
                <a:spcPts val="245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70" dirty="0">
                <a:solidFill>
                  <a:srgbClr val="7F0000"/>
                </a:solidFill>
                <a:latin typeface="Arial"/>
                <a:cs typeface="Arial"/>
              </a:rPr>
              <a:t>Сталност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записане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мерене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физичке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карактеристике не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требало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буду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промељиве  икада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промене</a:t>
            </a:r>
            <a:endParaRPr sz="2400">
              <a:latin typeface="Arial"/>
              <a:cs typeface="Arial"/>
            </a:endParaRPr>
          </a:p>
          <a:p>
            <a:pPr marL="756285" marR="1187450" lvl="1" indent="-287020">
              <a:lnSpc>
                <a:spcPts val="2039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пракси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овај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захтев односи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одређени</a:t>
            </a:r>
            <a:r>
              <a:rPr sz="2000" spc="-1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дугачки 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временски</a:t>
            </a:r>
            <a:r>
              <a:rPr sz="20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период</a:t>
            </a:r>
            <a:endParaRPr sz="2000">
              <a:latin typeface="Arial"/>
              <a:cs typeface="Arial"/>
            </a:endParaRPr>
          </a:p>
          <a:p>
            <a:pPr marL="354965" marR="5080" indent="-342900">
              <a:lnSpc>
                <a:spcPts val="245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105" dirty="0">
                <a:solidFill>
                  <a:srgbClr val="7F0000"/>
                </a:solidFill>
                <a:latin typeface="Arial"/>
                <a:cs typeface="Arial"/>
              </a:rPr>
              <a:t>Применљивист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биометријски подаци се лако мере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меморишу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15"/>
              </a:spcBef>
              <a:buChar char="–"/>
              <a:tabLst>
                <a:tab pos="756285" algn="l"/>
                <a:tab pos="756920" algn="l"/>
                <a:tab pos="2092325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Зависи</a:t>
            </a:r>
            <a:r>
              <a:rPr sz="20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од	степена кооперативности</a:t>
            </a:r>
            <a:r>
              <a:rPr sz="20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субјеката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  <a:tab pos="3471545" algn="l"/>
              </a:tabLst>
            </a:pPr>
            <a:r>
              <a:rPr sz="2400" spc="60" dirty="0">
                <a:solidFill>
                  <a:srgbClr val="7F0000"/>
                </a:solidFill>
                <a:latin typeface="Arial"/>
                <a:cs typeface="Arial"/>
              </a:rPr>
              <a:t>Поуздана</a:t>
            </a:r>
            <a:r>
              <a:rPr sz="2400" b="1" spc="60" dirty="0">
                <a:solidFill>
                  <a:srgbClr val="7F0000"/>
                </a:solidFill>
                <a:latin typeface="Arial"/>
                <a:cs typeface="Arial"/>
              </a:rPr>
              <a:t>,</a:t>
            </a:r>
            <a:r>
              <a:rPr sz="2400" b="1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7F0000"/>
                </a:solidFill>
                <a:latin typeface="Arial"/>
                <a:cs typeface="Arial"/>
              </a:rPr>
              <a:t>робусна</a:t>
            </a:r>
            <a:r>
              <a:rPr sz="2400" b="1" spc="90" dirty="0">
                <a:solidFill>
                  <a:srgbClr val="7F0000"/>
                </a:solidFill>
                <a:latin typeface="Arial"/>
                <a:cs typeface="Arial"/>
              </a:rPr>
              <a:t>,	</a:t>
            </a:r>
            <a:r>
              <a:rPr sz="2400" spc="135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b="1" i="1" spc="-5" dirty="0">
                <a:solidFill>
                  <a:srgbClr val="7F0000"/>
                </a:solidFill>
                <a:latin typeface="Arial"/>
                <a:cs typeface="Arial"/>
              </a:rPr>
              <a:t>user-friendly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,</a:t>
            </a:r>
            <a:r>
              <a:rPr sz="2400" spc="-1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4590" y="1148587"/>
            <a:ext cx="4646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Биометријски</a:t>
            </a:r>
            <a:r>
              <a:rPr sz="3600" spc="-105" dirty="0"/>
              <a:t> </a:t>
            </a:r>
            <a:r>
              <a:rPr sz="3600" spc="-5" dirty="0"/>
              <a:t>модели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88339" y="2009647"/>
            <a:ext cx="8054975" cy="36969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Биометријски подаци могу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користе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90" dirty="0">
                <a:solidFill>
                  <a:srgbClr val="7F0000"/>
                </a:solidFill>
                <a:latin typeface="Arial"/>
                <a:cs typeface="Arial"/>
              </a:rPr>
              <a:t>Идентификацију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тамо?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Идентификовати једног од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много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могућих</a:t>
            </a:r>
            <a:r>
              <a:rPr sz="2000" spc="-1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000" b="1" i="1" dirty="0">
                <a:solidFill>
                  <a:srgbClr val="FF0000"/>
                </a:solidFill>
                <a:latin typeface="Arial"/>
                <a:cs typeface="Arial"/>
              </a:rPr>
              <a:t>one-to-many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  <a:tab pos="195707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Пример:	база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отисака прстију</a:t>
            </a:r>
            <a:r>
              <a:rPr sz="20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7F0000"/>
                </a:solidFill>
                <a:latin typeface="Arial"/>
                <a:cs typeface="Arial"/>
              </a:rPr>
              <a:t>FBI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100" dirty="0">
                <a:solidFill>
                  <a:srgbClr val="7F0000"/>
                </a:solidFill>
                <a:latin typeface="Arial"/>
                <a:cs typeface="Arial"/>
              </a:rPr>
              <a:t>Верификацију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ли си то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заиста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ти?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Поређење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један према један</a:t>
            </a:r>
            <a:r>
              <a:rPr sz="2000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000" b="1" i="1" dirty="0">
                <a:solidFill>
                  <a:srgbClr val="FF0000"/>
                </a:solidFill>
                <a:latin typeface="Arial"/>
                <a:cs typeface="Arial"/>
              </a:rPr>
              <a:t>one-to-one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34"/>
              </a:spcBef>
              <a:buChar char="–"/>
              <a:tabLst>
                <a:tab pos="756285" algn="l"/>
                <a:tab pos="756920" algn="l"/>
              </a:tabLst>
            </a:pPr>
            <a:r>
              <a:rPr sz="1900" spc="-5" dirty="0">
                <a:solidFill>
                  <a:srgbClr val="7F0000"/>
                </a:solidFill>
                <a:latin typeface="Arial"/>
                <a:cs typeface="Arial"/>
              </a:rPr>
              <a:t>Пример: Миш са </a:t>
            </a:r>
            <a:r>
              <a:rPr sz="1900" spc="-10" dirty="0">
                <a:solidFill>
                  <a:srgbClr val="7F0000"/>
                </a:solidFill>
                <a:latin typeface="Arial"/>
                <a:cs typeface="Arial"/>
              </a:rPr>
              <a:t>читачем </a:t>
            </a:r>
            <a:r>
              <a:rPr sz="1900" spc="-5" dirty="0">
                <a:solidFill>
                  <a:srgbClr val="7F0000"/>
                </a:solidFill>
                <a:latin typeface="Arial"/>
                <a:cs typeface="Arial"/>
              </a:rPr>
              <a:t>отиска прста (да ли је „Алиса”</a:t>
            </a:r>
            <a:r>
              <a:rPr sz="1900" spc="1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7F0000"/>
                </a:solidFill>
                <a:latin typeface="Arial"/>
                <a:cs typeface="Arial"/>
              </a:rPr>
              <a:t>Алиса?)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Проблем идентификације је знатно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тежи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Више „случајних” поклапања услед многих</a:t>
            </a:r>
            <a:r>
              <a:rPr sz="2000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поређења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наставку се разматра аутентификација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8103" y="1110487"/>
            <a:ext cx="6361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Уписивање </a:t>
            </a:r>
            <a:r>
              <a:rPr sz="3600" dirty="0"/>
              <a:t>vs.</a:t>
            </a:r>
            <a:r>
              <a:rPr sz="3600" spc="-40" dirty="0"/>
              <a:t> </a:t>
            </a:r>
            <a:r>
              <a:rPr sz="3600" spc="-5" dirty="0"/>
              <a:t>препознавање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88339" y="1857247"/>
            <a:ext cx="8459470" cy="456374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Постоје две фазе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биометријским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системима: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Фаза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узимања 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(уписивања)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биометријских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параметара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30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Биометријски подаци неке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особе се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памте </a:t>
            </a:r>
            <a:r>
              <a:rPr sz="2200" spc="-1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бази</a:t>
            </a:r>
            <a:r>
              <a:rPr sz="2200" spc="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података</a:t>
            </a:r>
            <a:endParaRPr sz="22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30"/>
              </a:spcBef>
              <a:buChar char="–"/>
              <a:tabLst>
                <a:tab pos="756285" algn="l"/>
                <a:tab pos="756920" algn="l"/>
                <a:tab pos="3113405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Поребно је</a:t>
            </a:r>
            <a:r>
              <a:rPr sz="22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да</a:t>
            </a:r>
            <a:r>
              <a:rPr sz="22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се	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пажљиво измере тражени</a:t>
            </a:r>
            <a:r>
              <a:rPr sz="2200" spc="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подаци</a:t>
            </a:r>
            <a:endParaRPr sz="22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35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Понекад је овај посао спор и захтева поновљање</a:t>
            </a:r>
            <a:r>
              <a:rPr sz="2200" spc="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мерења</a:t>
            </a:r>
            <a:endParaRPr sz="2200">
              <a:latin typeface="Arial"/>
              <a:cs typeface="Arial"/>
            </a:endParaRPr>
          </a:p>
          <a:p>
            <a:pPr marL="756285" marR="5080" lvl="1" indent="-287020">
              <a:lnSpc>
                <a:spcPts val="2240"/>
              </a:lnSpc>
              <a:spcBef>
                <a:spcPts val="540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Мерења морају да </a:t>
            </a:r>
            <a:r>
              <a:rPr sz="2200" spc="-10" dirty="0">
                <a:solidFill>
                  <a:srgbClr val="7F0000"/>
                </a:solidFill>
                <a:latin typeface="Arial"/>
                <a:cs typeface="Arial"/>
              </a:rPr>
              <a:t>буду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врло прецизна како би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успешно  применила </a:t>
            </a:r>
            <a:r>
              <a:rPr sz="2200" spc="-1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фази</a:t>
            </a:r>
            <a:r>
              <a:rPr sz="22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препознавања</a:t>
            </a:r>
            <a:endParaRPr sz="22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5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solidFill>
                  <a:srgbClr val="7F0000"/>
                </a:solidFill>
                <a:latin typeface="Arial"/>
                <a:cs typeface="Arial"/>
              </a:rPr>
              <a:t>Ово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је слаба тачка многих биометријских</a:t>
            </a:r>
            <a:r>
              <a:rPr sz="2200" spc="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система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Фаза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препознавања</a:t>
            </a:r>
            <a:endParaRPr sz="2400">
              <a:latin typeface="Arial"/>
              <a:cs typeface="Arial"/>
            </a:endParaRPr>
          </a:p>
          <a:p>
            <a:pPr marL="756285" marR="737870" lvl="1" indent="-287020">
              <a:lnSpc>
                <a:spcPts val="2240"/>
              </a:lnSpc>
              <a:spcBef>
                <a:spcPts val="535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Поређење биометријских података </a:t>
            </a:r>
            <a:r>
              <a:rPr sz="2200" spc="-1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бази и тренутно  мерених (биометријска детекција </a:t>
            </a:r>
            <a:r>
              <a:rPr sz="2200" spc="-10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200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пракси)</a:t>
            </a:r>
            <a:endParaRPr sz="22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30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Мора бити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брза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2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једноставна</a:t>
            </a:r>
            <a:endParaRPr sz="22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30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Мора бити довољно</a:t>
            </a:r>
            <a:r>
              <a:rPr sz="22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тачна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1958" y="990091"/>
            <a:ext cx="42329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Кооперативност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764539" y="2009647"/>
            <a:ext cx="8337550" cy="46589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Претпоставља се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постоји жеља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сарадњом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кооперативност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субјекта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Идентификација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некоперативност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субјекта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пример, препознавање</a:t>
            </a:r>
            <a:r>
              <a:rPr sz="24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лица: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Предложено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употребу у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коцкарницама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детекцију познатих  превараната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Користи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откривање терориста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аеродромима</a:t>
            </a:r>
            <a:r>
              <a:rPr sz="2000" spc="-2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Таква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окружења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вероватно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намају идеалне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услове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000" spc="-1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мерење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(бука,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гужва,</a:t>
            </a:r>
            <a:r>
              <a:rPr sz="2000" spc="-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F0000"/>
                </a:solidFill>
                <a:latin typeface="Arial"/>
                <a:cs typeface="Arial"/>
              </a:rPr>
              <a:t>....)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Вероватно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ће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покушати да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збуни систем</a:t>
            </a:r>
            <a:r>
              <a:rPr sz="20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препознавања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Кооперативна особа чини ову фазу много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лакшом!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субјект је</a:t>
            </a:r>
            <a:r>
              <a:rPr sz="20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кооперативан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4026" y="1072387"/>
            <a:ext cx="4529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Биометријске</a:t>
            </a:r>
            <a:r>
              <a:rPr sz="3600" spc="-55" dirty="0"/>
              <a:t> </a:t>
            </a:r>
            <a:r>
              <a:rPr sz="3600" spc="-5" dirty="0"/>
              <a:t>грешке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145539" y="1933447"/>
            <a:ext cx="7679055" cy="49460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Постоје два типа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грешке: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Превара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Грешка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погрешног</a:t>
            </a:r>
            <a:r>
              <a:rPr sz="2400" spc="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прихватања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Особа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непожељна,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особа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0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није.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Особа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погрешно препозна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као особа</a:t>
            </a:r>
            <a:r>
              <a:rPr sz="2000" spc="-1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Увреда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Грешка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погрешног</a:t>
            </a:r>
            <a:r>
              <a:rPr sz="24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одбијања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Особа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препознаје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као особа</a:t>
            </a:r>
            <a:r>
              <a:rPr sz="2000" spc="-1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А.</a:t>
            </a:r>
            <a:endParaRPr sz="2000">
              <a:latin typeface="Arial"/>
              <a:cs typeface="Arial"/>
            </a:endParaRPr>
          </a:p>
          <a:p>
            <a:pPr marL="354965" marR="5080" indent="-342900">
              <a:lnSpc>
                <a:spcPts val="245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било коју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биометрију, можемо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смањити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једну од  грешака, али ће се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друга вредност</a:t>
            </a:r>
            <a:r>
              <a:rPr sz="2400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повећати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Пример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99%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поклапaњe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глaсa </a:t>
            </a:r>
            <a:r>
              <a:rPr sz="2000" spc="100" dirty="0">
                <a:solidFill>
                  <a:srgbClr val="7F0000"/>
                </a:solidFill>
                <a:latin typeface="Lucida Sans Unicode"/>
                <a:cs typeface="Lucida Sans Unicode"/>
              </a:rPr>
              <a:t>⇒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ниска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превара,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висока</a:t>
            </a:r>
            <a:r>
              <a:rPr sz="2000" spc="-3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увреда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30%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пoклaпањe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glasa </a:t>
            </a:r>
            <a:r>
              <a:rPr sz="2000" spc="100" dirty="0">
                <a:solidFill>
                  <a:srgbClr val="7F0000"/>
                </a:solidFill>
                <a:latin typeface="Lucida Sans Unicode"/>
                <a:cs typeface="Lucida Sans Unicode"/>
              </a:rPr>
              <a:t>⇒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висока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превара,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ниска</a:t>
            </a:r>
            <a:r>
              <a:rPr sz="2000" spc="-3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увреда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  <a:tab pos="2976245" algn="l"/>
              </a:tabLst>
            </a:pPr>
            <a:r>
              <a:rPr sz="2400" spc="70" dirty="0">
                <a:solidFill>
                  <a:srgbClr val="7F0000"/>
                </a:solidFill>
                <a:latin typeface="Arial"/>
                <a:cs typeface="Arial"/>
              </a:rPr>
              <a:t>Једнаке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7F0000"/>
                </a:solidFill>
                <a:latin typeface="Arial"/>
                <a:cs typeface="Arial"/>
              </a:rPr>
              <a:t>грешке</a:t>
            </a:r>
            <a:r>
              <a:rPr sz="2400" b="1" spc="65" dirty="0">
                <a:solidFill>
                  <a:srgbClr val="7F0000"/>
                </a:solidFill>
                <a:latin typeface="Arial"/>
                <a:cs typeface="Arial"/>
              </a:rPr>
              <a:t>:	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томе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 је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превара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==</a:t>
            </a:r>
            <a:r>
              <a:rPr sz="20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увреда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Најбоља мера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поређење биометријских</a:t>
            </a:r>
            <a:r>
              <a:rPr sz="2000" spc="-1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метода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5594" y="1072387"/>
            <a:ext cx="5346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Историја </a:t>
            </a:r>
            <a:r>
              <a:rPr sz="3600" spc="-5" dirty="0"/>
              <a:t>отисака</a:t>
            </a:r>
            <a:r>
              <a:rPr sz="3600" spc="-80" dirty="0"/>
              <a:t> </a:t>
            </a:r>
            <a:r>
              <a:rPr sz="3600" spc="-5" dirty="0"/>
              <a:t>прстију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93139" y="2046223"/>
            <a:ext cx="8055609" cy="412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marR="983615" indent="-342265" algn="r">
              <a:lnSpc>
                <a:spcPts val="2735"/>
              </a:lnSpc>
              <a:spcBef>
                <a:spcPts val="100"/>
              </a:spcBef>
              <a:buChar char="•"/>
              <a:tabLst>
                <a:tab pos="342265" algn="l"/>
                <a:tab pos="34353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1823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Професор Johannes Evangelist</a:t>
            </a:r>
            <a:r>
              <a:rPr sz="2400" spc="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Purkinje</a:t>
            </a:r>
            <a:endParaRPr sz="2400">
              <a:latin typeface="Arial"/>
              <a:cs typeface="Arial"/>
            </a:endParaRPr>
          </a:p>
          <a:p>
            <a:pPr marR="1050290" algn="r">
              <a:lnSpc>
                <a:spcPts val="2735"/>
              </a:lnSpc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дискутује 9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различитих облика отисака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прстију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50">
              <a:latin typeface="Times New Roman"/>
              <a:cs typeface="Times New Roman"/>
            </a:endParaRPr>
          </a:p>
          <a:p>
            <a:pPr marL="354965" marR="535305" indent="-342900">
              <a:lnSpc>
                <a:spcPts val="2590"/>
              </a:lnSpc>
              <a:buChar char="•"/>
              <a:tabLst>
                <a:tab pos="354965" algn="l"/>
                <a:tab pos="35623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1858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Sir William Hershel користи отисак прста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(у  Индији) 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потписивање</a:t>
            </a:r>
            <a:r>
              <a:rPr sz="24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уговора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7F0000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2590"/>
              </a:lnSpc>
              <a:buChar char="•"/>
              <a:tabLst>
                <a:tab pos="354965" algn="l"/>
                <a:tab pos="35623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1880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Dr. Henry Faulds пише рад о отисцима прстију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идентификацију (</a:t>
            </a:r>
            <a:r>
              <a:rPr sz="2400" i="1" spc="-5" dirty="0">
                <a:latin typeface="Arial"/>
                <a:cs typeface="Arial"/>
              </a:rPr>
              <a:t>Nature about fingerprints for</a:t>
            </a:r>
            <a:r>
              <a:rPr sz="2400" i="1" spc="-10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ID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7F0000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355600" indent="-343535">
              <a:lnSpc>
                <a:spcPts val="2735"/>
              </a:lnSpc>
              <a:buChar char="•"/>
              <a:tabLst>
                <a:tab pos="354965" algn="l"/>
                <a:tab pos="35623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1883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делу Mark Twain-a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Life on the</a:t>
            </a:r>
            <a:r>
              <a:rPr sz="2400" i="1" spc="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Mississippi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735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убица је идентификован преко отиска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прстију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5130" y="1034287"/>
            <a:ext cx="3702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Аутентификација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221739" y="5938517"/>
            <a:ext cx="425323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2997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основу нечега што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rgbClr val="3232CC"/>
                </a:solidFill>
                <a:latin typeface="Arial"/>
                <a:cs typeface="Arial"/>
              </a:rPr>
              <a:t>јесте</a:t>
            </a:r>
            <a:endParaRPr sz="240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spcBef>
                <a:spcPts val="575"/>
              </a:spcBef>
              <a:buChar char="•"/>
              <a:tabLst>
                <a:tab pos="6985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Нпр.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отисак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прста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7000" y="4419600"/>
            <a:ext cx="2709672" cy="2657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4539" y="1764967"/>
            <a:ext cx="8160384" cy="419925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Аутентификација представља бинарну</a:t>
            </a:r>
            <a:r>
              <a:rPr sz="2800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одлуку: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Приступ је дозвољен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или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није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Oдлука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бинарна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(0 или</a:t>
            </a:r>
            <a:r>
              <a:rPr sz="24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Како машина може да аутентификује</a:t>
            </a:r>
            <a:r>
              <a:rPr sz="28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човека?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Аутентификација може бити заснована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</a:t>
            </a:r>
            <a:r>
              <a:rPr sz="2800" spc="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…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нечему што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3232CC"/>
                </a:solidFill>
                <a:latin typeface="Arial"/>
                <a:cs typeface="Arial"/>
              </a:rPr>
              <a:t>знате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har char="•"/>
              <a:tabLst>
                <a:tab pos="11557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Нпр.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  <a:tab pos="7174865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нечему</a:t>
            </a:r>
            <a:r>
              <a:rPr sz="2400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што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3232CC"/>
                </a:solidFill>
                <a:latin typeface="Arial"/>
                <a:cs typeface="Arial"/>
              </a:rPr>
              <a:t>имате	</a:t>
            </a:r>
            <a:r>
              <a:rPr sz="2400" spc="-5" dirty="0">
                <a:latin typeface="Arial"/>
                <a:cs typeface="Arial"/>
              </a:rPr>
              <a:t>Јесам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har char="•"/>
              <a:tabLst>
                <a:tab pos="1155700" algn="l"/>
                <a:tab pos="1962785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Нпр.	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смарт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картица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2916" y="7056736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36737" y="6197597"/>
            <a:ext cx="205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z="2400" spc="-5" dirty="0">
                <a:latin typeface="Arial"/>
                <a:cs typeface="Arial"/>
              </a:rPr>
              <a:t>Зн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И</a:t>
            </a:r>
            <a:r>
              <a:rPr sz="2400" spc="5" dirty="0">
                <a:latin typeface="Arial"/>
                <a:cs typeface="Arial"/>
              </a:rPr>
              <a:t>м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5594" y="1110487"/>
            <a:ext cx="5346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Историја </a:t>
            </a:r>
            <a:r>
              <a:rPr sz="3600" spc="-5" dirty="0"/>
              <a:t>отисака</a:t>
            </a:r>
            <a:r>
              <a:rPr sz="3600" spc="-80" dirty="0"/>
              <a:t> </a:t>
            </a:r>
            <a:r>
              <a:rPr sz="3600" spc="-5" dirty="0"/>
              <a:t>прстију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221739" y="2351022"/>
            <a:ext cx="7515859" cy="31229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676910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623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1888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Sir Francis Galton (Дарвинов рoђак) је  развио класификациони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систем: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1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Његов систем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“</a:t>
            </a:r>
            <a:r>
              <a:rPr sz="2000" i="1" spc="-5" dirty="0">
                <a:solidFill>
                  <a:srgbClr val="7F0000"/>
                </a:solidFill>
                <a:latin typeface="Arial"/>
                <a:cs typeface="Arial"/>
              </a:rPr>
              <a:t>minutia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”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је још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увек у</a:t>
            </a:r>
            <a:r>
              <a:rPr sz="2000" spc="-1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употреби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Верификује да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отисци прстију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мењају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са</a:t>
            </a:r>
            <a:r>
              <a:rPr sz="2000" spc="-1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старењeм</a:t>
            </a:r>
            <a:endParaRPr sz="2000">
              <a:latin typeface="Arial"/>
              <a:cs typeface="Arial"/>
            </a:endParaRPr>
          </a:p>
          <a:p>
            <a:pPr marL="354965" marR="673735" indent="-342900">
              <a:lnSpc>
                <a:spcPts val="259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Нeкe зeмље прописују број карактеристичних  тачака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(тј. </a:t>
            </a:r>
            <a:r>
              <a:rPr sz="2400" i="1" spc="-10" dirty="0">
                <a:solidFill>
                  <a:srgbClr val="7F0000"/>
                </a:solidFill>
                <a:latin typeface="Arial"/>
                <a:cs typeface="Arial"/>
              </a:rPr>
              <a:t>minutia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)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веродостојност  идентификације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криминалним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случајевима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1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Великој Британији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то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15</a:t>
            </a:r>
            <a:r>
              <a:rPr sz="2000" spc="-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тачака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Америци није прописан фиксан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број</a:t>
            </a:r>
            <a:r>
              <a:rPr sz="2000" spc="-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тачака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6431" y="1110487"/>
            <a:ext cx="56845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Поређење </a:t>
            </a:r>
            <a:r>
              <a:rPr sz="3600" spc="-5" dirty="0"/>
              <a:t>отисака</a:t>
            </a:r>
            <a:r>
              <a:rPr sz="3600" spc="-90" dirty="0"/>
              <a:t> </a:t>
            </a:r>
            <a:r>
              <a:rPr sz="3600" spc="-5" dirty="0"/>
              <a:t>прстију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81047"/>
            <a:ext cx="789559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Примери петљи, вртлога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лукова</a:t>
            </a:r>
            <a:endParaRPr sz="2400">
              <a:latin typeface="Arial"/>
              <a:cs typeface="Arial"/>
            </a:endParaRPr>
          </a:p>
          <a:p>
            <a:pPr marL="437515" indent="-425450">
              <a:lnSpc>
                <a:spcPct val="100000"/>
              </a:lnSpc>
              <a:spcBef>
                <a:spcPts val="575"/>
              </a:spcBef>
              <a:buChar char="•"/>
              <a:tabLst>
                <a:tab pos="437515" algn="l"/>
                <a:tab pos="43815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Карактеристичне тачке се добијају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из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ових</a:t>
            </a:r>
            <a:r>
              <a:rPr sz="2400" spc="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обележја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3931920"/>
            <a:ext cx="152400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14800" y="3886200"/>
            <a:ext cx="1569719" cy="1569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10400" y="3931920"/>
            <a:ext cx="1569719" cy="15681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70279" y="5632193"/>
            <a:ext cx="27025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Петља</a:t>
            </a: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(двострука)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422138" y="5632193"/>
            <a:ext cx="987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В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л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г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30348" y="5632193"/>
            <a:ext cx="5149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Л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ук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2286000"/>
            <a:ext cx="2110739" cy="160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8623" y="1110487"/>
            <a:ext cx="56584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Биометрија </a:t>
            </a:r>
            <a:r>
              <a:rPr sz="3600" spc="-5" dirty="0"/>
              <a:t>отиска</a:t>
            </a:r>
            <a:r>
              <a:rPr sz="3600" spc="-95" dirty="0"/>
              <a:t> </a:t>
            </a:r>
            <a:r>
              <a:rPr sz="3600" spc="-5" dirty="0"/>
              <a:t>прстију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3810000" y="2286000"/>
            <a:ext cx="2112264" cy="1600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29400" y="2286000"/>
            <a:ext cx="2112264" cy="1600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42988" y="3104388"/>
            <a:ext cx="193548" cy="193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39558" y="3876294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4">
                <a:moveTo>
                  <a:pt x="0" y="0"/>
                </a:moveTo>
                <a:lnTo>
                  <a:pt x="114807" y="0"/>
                </a:lnTo>
              </a:path>
            </a:pathLst>
          </a:custGeom>
          <a:ln w="19811">
            <a:solidFill>
              <a:srgbClr val="3FFF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00188" y="2951988"/>
            <a:ext cx="193548" cy="193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20558" y="3876294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4">
                <a:moveTo>
                  <a:pt x="0" y="0"/>
                </a:moveTo>
                <a:lnTo>
                  <a:pt x="114807" y="0"/>
                </a:lnTo>
              </a:path>
            </a:pathLst>
          </a:custGeom>
          <a:ln w="19811">
            <a:solidFill>
              <a:srgbClr val="3FFF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76388" y="3180588"/>
            <a:ext cx="193548" cy="193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4200" y="3429000"/>
            <a:ext cx="838200" cy="152400"/>
          </a:xfrm>
          <a:custGeom>
            <a:avLst/>
            <a:gdLst/>
            <a:ahLst/>
            <a:cxnLst/>
            <a:rect l="l" t="t" r="r" b="b"/>
            <a:pathLst>
              <a:path w="838200" h="152400">
                <a:moveTo>
                  <a:pt x="711708" y="102108"/>
                </a:moveTo>
                <a:lnTo>
                  <a:pt x="711708" y="51816"/>
                </a:lnTo>
                <a:lnTo>
                  <a:pt x="0" y="51816"/>
                </a:lnTo>
                <a:lnTo>
                  <a:pt x="0" y="102108"/>
                </a:lnTo>
                <a:lnTo>
                  <a:pt x="711708" y="102108"/>
                </a:lnTo>
                <a:close/>
              </a:path>
              <a:path w="838200" h="152400">
                <a:moveTo>
                  <a:pt x="838200" y="76200"/>
                </a:moveTo>
                <a:lnTo>
                  <a:pt x="685800" y="0"/>
                </a:lnTo>
                <a:lnTo>
                  <a:pt x="685800" y="51816"/>
                </a:lnTo>
                <a:lnTo>
                  <a:pt x="711708" y="51816"/>
                </a:lnTo>
                <a:lnTo>
                  <a:pt x="711708" y="139446"/>
                </a:lnTo>
                <a:lnTo>
                  <a:pt x="838200" y="76200"/>
                </a:lnTo>
                <a:close/>
              </a:path>
              <a:path w="838200" h="152400">
                <a:moveTo>
                  <a:pt x="711708" y="139446"/>
                </a:moveTo>
                <a:lnTo>
                  <a:pt x="711708" y="102108"/>
                </a:lnTo>
                <a:lnTo>
                  <a:pt x="685800" y="102108"/>
                </a:lnTo>
                <a:lnTo>
                  <a:pt x="685800" y="152400"/>
                </a:lnTo>
                <a:lnTo>
                  <a:pt x="711708" y="1394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67400" y="3429000"/>
            <a:ext cx="838200" cy="152400"/>
          </a:xfrm>
          <a:custGeom>
            <a:avLst/>
            <a:gdLst/>
            <a:ahLst/>
            <a:cxnLst/>
            <a:rect l="l" t="t" r="r" b="b"/>
            <a:pathLst>
              <a:path w="838200" h="152400">
                <a:moveTo>
                  <a:pt x="711708" y="102108"/>
                </a:moveTo>
                <a:lnTo>
                  <a:pt x="711708" y="51816"/>
                </a:lnTo>
                <a:lnTo>
                  <a:pt x="0" y="51816"/>
                </a:lnTo>
                <a:lnTo>
                  <a:pt x="0" y="102108"/>
                </a:lnTo>
                <a:lnTo>
                  <a:pt x="711708" y="102108"/>
                </a:lnTo>
                <a:close/>
              </a:path>
              <a:path w="838200" h="152400">
                <a:moveTo>
                  <a:pt x="838200" y="76200"/>
                </a:moveTo>
                <a:lnTo>
                  <a:pt x="685800" y="0"/>
                </a:lnTo>
                <a:lnTo>
                  <a:pt x="685800" y="51816"/>
                </a:lnTo>
                <a:lnTo>
                  <a:pt x="711708" y="51816"/>
                </a:lnTo>
                <a:lnTo>
                  <a:pt x="711708" y="139446"/>
                </a:lnTo>
                <a:lnTo>
                  <a:pt x="838200" y="76200"/>
                </a:lnTo>
                <a:close/>
              </a:path>
              <a:path w="838200" h="152400">
                <a:moveTo>
                  <a:pt x="711708" y="139446"/>
                </a:moveTo>
                <a:lnTo>
                  <a:pt x="711708" y="102108"/>
                </a:lnTo>
                <a:lnTo>
                  <a:pt x="685800" y="102108"/>
                </a:lnTo>
                <a:lnTo>
                  <a:pt x="685800" y="152400"/>
                </a:lnTo>
                <a:lnTo>
                  <a:pt x="711708" y="1394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6800" y="3886200"/>
            <a:ext cx="2110739" cy="838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221739" y="4981445"/>
            <a:ext cx="7631430" cy="123253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Снимање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слике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отиска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Изоштравање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слике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Идентификација карактеристичних тачака (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minutia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10000" y="3886200"/>
            <a:ext cx="2112264" cy="838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29400" y="3886200"/>
            <a:ext cx="2112264" cy="838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00188" y="3886199"/>
            <a:ext cx="193548" cy="1737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81188" y="3886199"/>
            <a:ext cx="193548" cy="1737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8623" y="1148587"/>
            <a:ext cx="56584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Биометрија </a:t>
            </a:r>
            <a:r>
              <a:rPr sz="3600" spc="-5" dirty="0"/>
              <a:t>отиска</a:t>
            </a:r>
            <a:r>
              <a:rPr sz="3600" spc="-95" dirty="0"/>
              <a:t> </a:t>
            </a:r>
            <a:r>
              <a:rPr sz="3600" spc="-5" dirty="0"/>
              <a:t>прстију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156460" y="2209800"/>
            <a:ext cx="2110739" cy="1676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70048" y="3028188"/>
            <a:ext cx="193548" cy="193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27248" y="3790188"/>
            <a:ext cx="193547" cy="96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7248" y="2875788"/>
            <a:ext cx="193548" cy="193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08248" y="3790188"/>
            <a:ext cx="193547" cy="96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03448" y="3104388"/>
            <a:ext cx="193548" cy="193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62600" y="2209800"/>
            <a:ext cx="2112264" cy="1676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76188" y="3028188"/>
            <a:ext cx="193548" cy="193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33388" y="3790188"/>
            <a:ext cx="193548" cy="960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33388" y="2875788"/>
            <a:ext cx="193548" cy="193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14388" y="3790188"/>
            <a:ext cx="193548" cy="960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09588" y="3104388"/>
            <a:ext cx="193548" cy="193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76600" y="2586227"/>
            <a:ext cx="3279775" cy="390525"/>
          </a:xfrm>
          <a:custGeom>
            <a:avLst/>
            <a:gdLst/>
            <a:ahLst/>
            <a:cxnLst/>
            <a:rect l="l" t="t" r="r" b="b"/>
            <a:pathLst>
              <a:path w="3279775" h="390525">
                <a:moveTo>
                  <a:pt x="3279648" y="382524"/>
                </a:moveTo>
                <a:lnTo>
                  <a:pt x="3095244" y="310896"/>
                </a:lnTo>
                <a:lnTo>
                  <a:pt x="3003804" y="275844"/>
                </a:lnTo>
                <a:lnTo>
                  <a:pt x="2910840" y="242316"/>
                </a:lnTo>
                <a:lnTo>
                  <a:pt x="2819400" y="208788"/>
                </a:lnTo>
                <a:lnTo>
                  <a:pt x="2726436" y="176784"/>
                </a:lnTo>
                <a:lnTo>
                  <a:pt x="2631948" y="147828"/>
                </a:lnTo>
                <a:lnTo>
                  <a:pt x="2490216" y="106680"/>
                </a:lnTo>
                <a:lnTo>
                  <a:pt x="2395728" y="82296"/>
                </a:lnTo>
                <a:lnTo>
                  <a:pt x="2346960" y="71628"/>
                </a:lnTo>
                <a:lnTo>
                  <a:pt x="2299716" y="60960"/>
                </a:lnTo>
                <a:lnTo>
                  <a:pt x="2250948" y="50292"/>
                </a:lnTo>
                <a:lnTo>
                  <a:pt x="2202180" y="41148"/>
                </a:lnTo>
                <a:lnTo>
                  <a:pt x="2104644" y="25908"/>
                </a:lnTo>
                <a:lnTo>
                  <a:pt x="2055876" y="19812"/>
                </a:lnTo>
                <a:lnTo>
                  <a:pt x="2005584" y="13716"/>
                </a:lnTo>
                <a:lnTo>
                  <a:pt x="1955292" y="9144"/>
                </a:lnTo>
                <a:lnTo>
                  <a:pt x="1854708" y="3048"/>
                </a:lnTo>
                <a:lnTo>
                  <a:pt x="1804416" y="1524"/>
                </a:lnTo>
                <a:lnTo>
                  <a:pt x="1752600" y="0"/>
                </a:lnTo>
                <a:lnTo>
                  <a:pt x="1650492" y="3048"/>
                </a:lnTo>
                <a:lnTo>
                  <a:pt x="1545336" y="9144"/>
                </a:lnTo>
                <a:lnTo>
                  <a:pt x="1440180" y="19812"/>
                </a:lnTo>
                <a:lnTo>
                  <a:pt x="1333500" y="33528"/>
                </a:lnTo>
                <a:lnTo>
                  <a:pt x="1225296" y="50292"/>
                </a:lnTo>
                <a:lnTo>
                  <a:pt x="1117092" y="71628"/>
                </a:lnTo>
                <a:lnTo>
                  <a:pt x="1007364" y="94488"/>
                </a:lnTo>
                <a:lnTo>
                  <a:pt x="897636" y="120396"/>
                </a:lnTo>
                <a:lnTo>
                  <a:pt x="786384" y="147828"/>
                </a:lnTo>
                <a:lnTo>
                  <a:pt x="675132" y="176784"/>
                </a:lnTo>
                <a:lnTo>
                  <a:pt x="563880" y="208788"/>
                </a:lnTo>
                <a:lnTo>
                  <a:pt x="451104" y="242316"/>
                </a:lnTo>
                <a:lnTo>
                  <a:pt x="225552" y="310896"/>
                </a:lnTo>
                <a:lnTo>
                  <a:pt x="0" y="381000"/>
                </a:lnTo>
                <a:lnTo>
                  <a:pt x="1524" y="390144"/>
                </a:lnTo>
                <a:lnTo>
                  <a:pt x="228600" y="320040"/>
                </a:lnTo>
                <a:lnTo>
                  <a:pt x="454152" y="251460"/>
                </a:lnTo>
                <a:lnTo>
                  <a:pt x="565404" y="217932"/>
                </a:lnTo>
                <a:lnTo>
                  <a:pt x="678180" y="185928"/>
                </a:lnTo>
                <a:lnTo>
                  <a:pt x="789432" y="156972"/>
                </a:lnTo>
                <a:lnTo>
                  <a:pt x="899160" y="129540"/>
                </a:lnTo>
                <a:lnTo>
                  <a:pt x="1008888" y="103632"/>
                </a:lnTo>
                <a:lnTo>
                  <a:pt x="1118616" y="80772"/>
                </a:lnTo>
                <a:lnTo>
                  <a:pt x="1226820" y="59436"/>
                </a:lnTo>
                <a:lnTo>
                  <a:pt x="1335024" y="42672"/>
                </a:lnTo>
                <a:lnTo>
                  <a:pt x="1441704" y="28956"/>
                </a:lnTo>
                <a:lnTo>
                  <a:pt x="1546860" y="18288"/>
                </a:lnTo>
                <a:lnTo>
                  <a:pt x="1650492" y="12192"/>
                </a:lnTo>
                <a:lnTo>
                  <a:pt x="1752600" y="10690"/>
                </a:lnTo>
                <a:lnTo>
                  <a:pt x="1804416" y="10668"/>
                </a:lnTo>
                <a:lnTo>
                  <a:pt x="1854708" y="12192"/>
                </a:lnTo>
                <a:lnTo>
                  <a:pt x="1955292" y="18288"/>
                </a:lnTo>
                <a:lnTo>
                  <a:pt x="2005584" y="22860"/>
                </a:lnTo>
                <a:lnTo>
                  <a:pt x="2103120" y="35052"/>
                </a:lnTo>
                <a:lnTo>
                  <a:pt x="2200656" y="50292"/>
                </a:lnTo>
                <a:lnTo>
                  <a:pt x="2249424" y="59436"/>
                </a:lnTo>
                <a:lnTo>
                  <a:pt x="2298192" y="70104"/>
                </a:lnTo>
                <a:lnTo>
                  <a:pt x="2392680" y="91440"/>
                </a:lnTo>
                <a:lnTo>
                  <a:pt x="2441448" y="103632"/>
                </a:lnTo>
                <a:lnTo>
                  <a:pt x="2488692" y="115824"/>
                </a:lnTo>
                <a:lnTo>
                  <a:pt x="2535936" y="129540"/>
                </a:lnTo>
                <a:lnTo>
                  <a:pt x="2628900" y="156972"/>
                </a:lnTo>
                <a:lnTo>
                  <a:pt x="2723388" y="185928"/>
                </a:lnTo>
                <a:lnTo>
                  <a:pt x="2816352" y="217932"/>
                </a:lnTo>
                <a:lnTo>
                  <a:pt x="2907792" y="251460"/>
                </a:lnTo>
                <a:lnTo>
                  <a:pt x="3000756" y="284988"/>
                </a:lnTo>
                <a:lnTo>
                  <a:pt x="3275076" y="390144"/>
                </a:lnTo>
                <a:lnTo>
                  <a:pt x="3279648" y="3825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17876" y="3197352"/>
            <a:ext cx="3281679" cy="619125"/>
          </a:xfrm>
          <a:custGeom>
            <a:avLst/>
            <a:gdLst/>
            <a:ahLst/>
            <a:cxnLst/>
            <a:rect l="l" t="t" r="r" b="b"/>
            <a:pathLst>
              <a:path w="3281679" h="619125">
                <a:moveTo>
                  <a:pt x="3281172" y="7620"/>
                </a:moveTo>
                <a:lnTo>
                  <a:pt x="3276600" y="0"/>
                </a:lnTo>
                <a:lnTo>
                  <a:pt x="2938272" y="169164"/>
                </a:lnTo>
                <a:lnTo>
                  <a:pt x="2825496" y="224028"/>
                </a:lnTo>
                <a:lnTo>
                  <a:pt x="2712720" y="275844"/>
                </a:lnTo>
                <a:lnTo>
                  <a:pt x="2601468" y="326136"/>
                </a:lnTo>
                <a:lnTo>
                  <a:pt x="2490216" y="373380"/>
                </a:lnTo>
                <a:lnTo>
                  <a:pt x="2378964" y="419100"/>
                </a:lnTo>
                <a:lnTo>
                  <a:pt x="2269236" y="458724"/>
                </a:lnTo>
                <a:lnTo>
                  <a:pt x="2161032" y="496824"/>
                </a:lnTo>
                <a:lnTo>
                  <a:pt x="2052828" y="528828"/>
                </a:lnTo>
                <a:lnTo>
                  <a:pt x="1944624" y="556260"/>
                </a:lnTo>
                <a:lnTo>
                  <a:pt x="1837944" y="579120"/>
                </a:lnTo>
                <a:lnTo>
                  <a:pt x="1786128" y="586740"/>
                </a:lnTo>
                <a:lnTo>
                  <a:pt x="1732788" y="594360"/>
                </a:lnTo>
                <a:lnTo>
                  <a:pt x="1680972" y="600456"/>
                </a:lnTo>
                <a:lnTo>
                  <a:pt x="1629156" y="605028"/>
                </a:lnTo>
                <a:lnTo>
                  <a:pt x="1577340" y="608076"/>
                </a:lnTo>
                <a:lnTo>
                  <a:pt x="1475232" y="608076"/>
                </a:lnTo>
                <a:lnTo>
                  <a:pt x="1424940" y="605028"/>
                </a:lnTo>
                <a:lnTo>
                  <a:pt x="1374648" y="600456"/>
                </a:lnTo>
                <a:lnTo>
                  <a:pt x="1324356" y="594360"/>
                </a:lnTo>
                <a:lnTo>
                  <a:pt x="1275588" y="588264"/>
                </a:lnTo>
                <a:lnTo>
                  <a:pt x="1225296" y="579120"/>
                </a:lnTo>
                <a:lnTo>
                  <a:pt x="1176528" y="568452"/>
                </a:lnTo>
                <a:lnTo>
                  <a:pt x="1127760" y="556260"/>
                </a:lnTo>
                <a:lnTo>
                  <a:pt x="1030224" y="528828"/>
                </a:lnTo>
                <a:lnTo>
                  <a:pt x="982980" y="513588"/>
                </a:lnTo>
                <a:lnTo>
                  <a:pt x="934212" y="496824"/>
                </a:lnTo>
                <a:lnTo>
                  <a:pt x="886968" y="478536"/>
                </a:lnTo>
                <a:lnTo>
                  <a:pt x="745236" y="419100"/>
                </a:lnTo>
                <a:lnTo>
                  <a:pt x="603504" y="350520"/>
                </a:lnTo>
                <a:lnTo>
                  <a:pt x="557784" y="326136"/>
                </a:lnTo>
                <a:lnTo>
                  <a:pt x="510540" y="301752"/>
                </a:lnTo>
                <a:lnTo>
                  <a:pt x="464820" y="275844"/>
                </a:lnTo>
                <a:lnTo>
                  <a:pt x="371856" y="224028"/>
                </a:lnTo>
                <a:lnTo>
                  <a:pt x="280416" y="169164"/>
                </a:lnTo>
                <a:lnTo>
                  <a:pt x="187452" y="112776"/>
                </a:lnTo>
                <a:lnTo>
                  <a:pt x="4572" y="0"/>
                </a:lnTo>
                <a:lnTo>
                  <a:pt x="0" y="7620"/>
                </a:lnTo>
                <a:lnTo>
                  <a:pt x="91440" y="65532"/>
                </a:lnTo>
                <a:lnTo>
                  <a:pt x="182880" y="121920"/>
                </a:lnTo>
                <a:lnTo>
                  <a:pt x="275844" y="176784"/>
                </a:lnTo>
                <a:lnTo>
                  <a:pt x="367284" y="231648"/>
                </a:lnTo>
                <a:lnTo>
                  <a:pt x="460248" y="284988"/>
                </a:lnTo>
                <a:lnTo>
                  <a:pt x="505968" y="309372"/>
                </a:lnTo>
                <a:lnTo>
                  <a:pt x="553212" y="335280"/>
                </a:lnTo>
                <a:lnTo>
                  <a:pt x="600456" y="359664"/>
                </a:lnTo>
                <a:lnTo>
                  <a:pt x="646176" y="382524"/>
                </a:lnTo>
                <a:lnTo>
                  <a:pt x="693420" y="405384"/>
                </a:lnTo>
                <a:lnTo>
                  <a:pt x="787908" y="448056"/>
                </a:lnTo>
                <a:lnTo>
                  <a:pt x="835152" y="467868"/>
                </a:lnTo>
                <a:lnTo>
                  <a:pt x="883920" y="487680"/>
                </a:lnTo>
                <a:lnTo>
                  <a:pt x="931164" y="505968"/>
                </a:lnTo>
                <a:lnTo>
                  <a:pt x="979932" y="522732"/>
                </a:lnTo>
                <a:lnTo>
                  <a:pt x="1027176" y="537972"/>
                </a:lnTo>
                <a:lnTo>
                  <a:pt x="1124712" y="565404"/>
                </a:lnTo>
                <a:lnTo>
                  <a:pt x="1175004" y="577596"/>
                </a:lnTo>
                <a:lnTo>
                  <a:pt x="1223772" y="588264"/>
                </a:lnTo>
                <a:lnTo>
                  <a:pt x="1274064" y="597408"/>
                </a:lnTo>
                <a:lnTo>
                  <a:pt x="1322832" y="605028"/>
                </a:lnTo>
                <a:lnTo>
                  <a:pt x="1423416" y="614172"/>
                </a:lnTo>
                <a:lnTo>
                  <a:pt x="1475232" y="617220"/>
                </a:lnTo>
                <a:lnTo>
                  <a:pt x="1525524" y="618744"/>
                </a:lnTo>
                <a:lnTo>
                  <a:pt x="1577340" y="617220"/>
                </a:lnTo>
                <a:lnTo>
                  <a:pt x="1629156" y="614172"/>
                </a:lnTo>
                <a:lnTo>
                  <a:pt x="1680972" y="609600"/>
                </a:lnTo>
                <a:lnTo>
                  <a:pt x="1734312" y="605028"/>
                </a:lnTo>
                <a:lnTo>
                  <a:pt x="1786128" y="597408"/>
                </a:lnTo>
                <a:lnTo>
                  <a:pt x="1839468" y="588264"/>
                </a:lnTo>
                <a:lnTo>
                  <a:pt x="1946148" y="565404"/>
                </a:lnTo>
                <a:lnTo>
                  <a:pt x="2054352" y="537972"/>
                </a:lnTo>
                <a:lnTo>
                  <a:pt x="2162556" y="505968"/>
                </a:lnTo>
                <a:lnTo>
                  <a:pt x="2272284" y="467868"/>
                </a:lnTo>
                <a:lnTo>
                  <a:pt x="2382012" y="426720"/>
                </a:lnTo>
                <a:lnTo>
                  <a:pt x="2493264" y="382524"/>
                </a:lnTo>
                <a:lnTo>
                  <a:pt x="2604516" y="335280"/>
                </a:lnTo>
                <a:lnTo>
                  <a:pt x="2717292" y="284988"/>
                </a:lnTo>
                <a:lnTo>
                  <a:pt x="2830068" y="231648"/>
                </a:lnTo>
                <a:lnTo>
                  <a:pt x="2941320" y="176784"/>
                </a:lnTo>
                <a:lnTo>
                  <a:pt x="3054096" y="121920"/>
                </a:lnTo>
                <a:lnTo>
                  <a:pt x="3281172" y="76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52800" y="3195828"/>
            <a:ext cx="3281679" cy="544195"/>
          </a:xfrm>
          <a:custGeom>
            <a:avLst/>
            <a:gdLst/>
            <a:ahLst/>
            <a:cxnLst/>
            <a:rect l="l" t="t" r="r" b="b"/>
            <a:pathLst>
              <a:path w="3281679" h="544195">
                <a:moveTo>
                  <a:pt x="3281172" y="9144"/>
                </a:moveTo>
                <a:lnTo>
                  <a:pt x="3273552" y="1524"/>
                </a:lnTo>
                <a:lnTo>
                  <a:pt x="3176016" y="102108"/>
                </a:lnTo>
                <a:lnTo>
                  <a:pt x="3073908" y="198120"/>
                </a:lnTo>
                <a:lnTo>
                  <a:pt x="3022092" y="243840"/>
                </a:lnTo>
                <a:lnTo>
                  <a:pt x="2994660" y="265176"/>
                </a:lnTo>
                <a:lnTo>
                  <a:pt x="2967228" y="288036"/>
                </a:lnTo>
                <a:lnTo>
                  <a:pt x="2938272" y="307848"/>
                </a:lnTo>
                <a:lnTo>
                  <a:pt x="2909316" y="329184"/>
                </a:lnTo>
                <a:lnTo>
                  <a:pt x="2878836" y="348996"/>
                </a:lnTo>
                <a:lnTo>
                  <a:pt x="2817876" y="385572"/>
                </a:lnTo>
                <a:lnTo>
                  <a:pt x="2784348" y="403860"/>
                </a:lnTo>
                <a:lnTo>
                  <a:pt x="2682240" y="451104"/>
                </a:lnTo>
                <a:lnTo>
                  <a:pt x="2645664" y="464820"/>
                </a:lnTo>
                <a:lnTo>
                  <a:pt x="2609088" y="477012"/>
                </a:lnTo>
                <a:lnTo>
                  <a:pt x="2529840" y="498348"/>
                </a:lnTo>
                <a:lnTo>
                  <a:pt x="2488692" y="507492"/>
                </a:lnTo>
                <a:lnTo>
                  <a:pt x="2446020" y="515112"/>
                </a:lnTo>
                <a:lnTo>
                  <a:pt x="2401824" y="521208"/>
                </a:lnTo>
                <a:lnTo>
                  <a:pt x="2356104" y="527304"/>
                </a:lnTo>
                <a:lnTo>
                  <a:pt x="2308860" y="530352"/>
                </a:lnTo>
                <a:lnTo>
                  <a:pt x="2261616" y="533304"/>
                </a:lnTo>
                <a:lnTo>
                  <a:pt x="2157984" y="533400"/>
                </a:lnTo>
                <a:lnTo>
                  <a:pt x="2104644" y="530352"/>
                </a:lnTo>
                <a:lnTo>
                  <a:pt x="2049780" y="527304"/>
                </a:lnTo>
                <a:lnTo>
                  <a:pt x="1993392" y="521208"/>
                </a:lnTo>
                <a:lnTo>
                  <a:pt x="1876044" y="507492"/>
                </a:lnTo>
                <a:lnTo>
                  <a:pt x="1752600" y="487680"/>
                </a:lnTo>
                <a:lnTo>
                  <a:pt x="1624584" y="463296"/>
                </a:lnTo>
                <a:lnTo>
                  <a:pt x="1491996" y="435864"/>
                </a:lnTo>
                <a:lnTo>
                  <a:pt x="1354836" y="403860"/>
                </a:lnTo>
                <a:lnTo>
                  <a:pt x="1214628" y="367284"/>
                </a:lnTo>
                <a:lnTo>
                  <a:pt x="1069848" y="329184"/>
                </a:lnTo>
                <a:lnTo>
                  <a:pt x="923544" y="286512"/>
                </a:lnTo>
                <a:lnTo>
                  <a:pt x="772668" y="242316"/>
                </a:lnTo>
                <a:lnTo>
                  <a:pt x="621792" y="196596"/>
                </a:lnTo>
                <a:lnTo>
                  <a:pt x="467868" y="149352"/>
                </a:lnTo>
                <a:lnTo>
                  <a:pt x="313944" y="100584"/>
                </a:lnTo>
                <a:lnTo>
                  <a:pt x="1524" y="0"/>
                </a:lnTo>
                <a:lnTo>
                  <a:pt x="0" y="9144"/>
                </a:lnTo>
                <a:lnTo>
                  <a:pt x="310896" y="109728"/>
                </a:lnTo>
                <a:lnTo>
                  <a:pt x="464820" y="158496"/>
                </a:lnTo>
                <a:lnTo>
                  <a:pt x="618744" y="205740"/>
                </a:lnTo>
                <a:lnTo>
                  <a:pt x="771144" y="251460"/>
                </a:lnTo>
                <a:lnTo>
                  <a:pt x="920496" y="295656"/>
                </a:lnTo>
                <a:lnTo>
                  <a:pt x="1066800" y="338328"/>
                </a:lnTo>
                <a:lnTo>
                  <a:pt x="1211580" y="376428"/>
                </a:lnTo>
                <a:lnTo>
                  <a:pt x="1351788" y="413004"/>
                </a:lnTo>
                <a:lnTo>
                  <a:pt x="1488948" y="445008"/>
                </a:lnTo>
                <a:lnTo>
                  <a:pt x="1623060" y="473964"/>
                </a:lnTo>
                <a:lnTo>
                  <a:pt x="1751076" y="496824"/>
                </a:lnTo>
                <a:lnTo>
                  <a:pt x="1874520" y="516636"/>
                </a:lnTo>
                <a:lnTo>
                  <a:pt x="1991868" y="531876"/>
                </a:lnTo>
                <a:lnTo>
                  <a:pt x="2049780" y="536448"/>
                </a:lnTo>
                <a:lnTo>
                  <a:pt x="2104644" y="541020"/>
                </a:lnTo>
                <a:lnTo>
                  <a:pt x="2157984" y="542544"/>
                </a:lnTo>
                <a:lnTo>
                  <a:pt x="2209800" y="544068"/>
                </a:lnTo>
                <a:lnTo>
                  <a:pt x="2261616" y="542544"/>
                </a:lnTo>
                <a:lnTo>
                  <a:pt x="2310384" y="541020"/>
                </a:lnTo>
                <a:lnTo>
                  <a:pt x="2357628" y="536448"/>
                </a:lnTo>
                <a:lnTo>
                  <a:pt x="2403348" y="531876"/>
                </a:lnTo>
                <a:lnTo>
                  <a:pt x="2447544" y="524256"/>
                </a:lnTo>
                <a:lnTo>
                  <a:pt x="2490216" y="516636"/>
                </a:lnTo>
                <a:lnTo>
                  <a:pt x="2531364" y="507492"/>
                </a:lnTo>
                <a:lnTo>
                  <a:pt x="2572512" y="496824"/>
                </a:lnTo>
                <a:lnTo>
                  <a:pt x="2610612" y="486156"/>
                </a:lnTo>
                <a:lnTo>
                  <a:pt x="2648712" y="472440"/>
                </a:lnTo>
                <a:lnTo>
                  <a:pt x="2721864" y="445008"/>
                </a:lnTo>
                <a:lnTo>
                  <a:pt x="2822448" y="394716"/>
                </a:lnTo>
                <a:lnTo>
                  <a:pt x="2884932" y="356616"/>
                </a:lnTo>
                <a:lnTo>
                  <a:pt x="2913888" y="336804"/>
                </a:lnTo>
                <a:lnTo>
                  <a:pt x="2944368" y="316992"/>
                </a:lnTo>
                <a:lnTo>
                  <a:pt x="2971800" y="295656"/>
                </a:lnTo>
                <a:lnTo>
                  <a:pt x="3000756" y="272796"/>
                </a:lnTo>
                <a:lnTo>
                  <a:pt x="3028188" y="251460"/>
                </a:lnTo>
                <a:lnTo>
                  <a:pt x="3131820" y="156972"/>
                </a:lnTo>
                <a:lnTo>
                  <a:pt x="3182112" y="108204"/>
                </a:lnTo>
                <a:lnTo>
                  <a:pt x="3281172" y="91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58819" y="3883152"/>
            <a:ext cx="10160" cy="3175"/>
          </a:xfrm>
          <a:custGeom>
            <a:avLst/>
            <a:gdLst/>
            <a:ahLst/>
            <a:cxnLst/>
            <a:rect l="l" t="t" r="r" b="b"/>
            <a:pathLst>
              <a:path w="10160" h="3175">
                <a:moveTo>
                  <a:pt x="9560" y="3047"/>
                </a:moveTo>
                <a:lnTo>
                  <a:pt x="1828" y="0"/>
                </a:lnTo>
                <a:lnTo>
                  <a:pt x="0" y="3047"/>
                </a:lnTo>
                <a:lnTo>
                  <a:pt x="9560" y="30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44516" y="3883152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8988" y="3047"/>
                </a:moveTo>
                <a:lnTo>
                  <a:pt x="7159" y="0"/>
                </a:lnTo>
                <a:lnTo>
                  <a:pt x="0" y="3047"/>
                </a:lnTo>
                <a:lnTo>
                  <a:pt x="8988" y="304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16939" y="4941822"/>
            <a:ext cx="8179434" cy="112268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Добијене карактеристичне тачке (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minutie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 се пореде са  оним које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записане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бази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података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Тражи се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статистичко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поклапање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(у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задатој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мери)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56460" y="3886200"/>
            <a:ext cx="2110739" cy="762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27248" y="3886199"/>
            <a:ext cx="193548" cy="975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08248" y="3886199"/>
            <a:ext cx="193675" cy="97790"/>
          </a:xfrm>
          <a:custGeom>
            <a:avLst/>
            <a:gdLst/>
            <a:ahLst/>
            <a:cxnLst/>
            <a:rect l="l" t="t" r="r" b="b"/>
            <a:pathLst>
              <a:path w="193675" h="97789">
                <a:moveTo>
                  <a:pt x="56388" y="39370"/>
                </a:moveTo>
                <a:lnTo>
                  <a:pt x="48768" y="30480"/>
                </a:lnTo>
                <a:lnTo>
                  <a:pt x="47244" y="25908"/>
                </a:lnTo>
                <a:lnTo>
                  <a:pt x="44196" y="21336"/>
                </a:lnTo>
                <a:lnTo>
                  <a:pt x="42672" y="16764"/>
                </a:lnTo>
                <a:lnTo>
                  <a:pt x="41148" y="10668"/>
                </a:lnTo>
                <a:lnTo>
                  <a:pt x="41148" y="0"/>
                </a:lnTo>
                <a:lnTo>
                  <a:pt x="0" y="0"/>
                </a:lnTo>
                <a:lnTo>
                  <a:pt x="0" y="12192"/>
                </a:lnTo>
                <a:lnTo>
                  <a:pt x="1524" y="21336"/>
                </a:lnTo>
                <a:lnTo>
                  <a:pt x="7620" y="39624"/>
                </a:lnTo>
                <a:lnTo>
                  <a:pt x="12192" y="47244"/>
                </a:lnTo>
                <a:lnTo>
                  <a:pt x="16764" y="56388"/>
                </a:lnTo>
                <a:lnTo>
                  <a:pt x="25908" y="67056"/>
                </a:lnTo>
                <a:lnTo>
                  <a:pt x="27432" y="68580"/>
                </a:lnTo>
                <a:lnTo>
                  <a:pt x="27432" y="70104"/>
                </a:lnTo>
                <a:lnTo>
                  <a:pt x="28956" y="70104"/>
                </a:lnTo>
                <a:lnTo>
                  <a:pt x="42672" y="80772"/>
                </a:lnTo>
                <a:lnTo>
                  <a:pt x="50292" y="86868"/>
                </a:lnTo>
                <a:lnTo>
                  <a:pt x="54864" y="88392"/>
                </a:lnTo>
                <a:lnTo>
                  <a:pt x="54864" y="38100"/>
                </a:lnTo>
                <a:lnTo>
                  <a:pt x="56388" y="39370"/>
                </a:lnTo>
                <a:close/>
              </a:path>
              <a:path w="193675" h="97789">
                <a:moveTo>
                  <a:pt x="57912" y="41148"/>
                </a:moveTo>
                <a:lnTo>
                  <a:pt x="56388" y="39370"/>
                </a:lnTo>
                <a:lnTo>
                  <a:pt x="54864" y="38100"/>
                </a:lnTo>
                <a:lnTo>
                  <a:pt x="57912" y="41148"/>
                </a:lnTo>
                <a:close/>
              </a:path>
              <a:path w="193675" h="97789">
                <a:moveTo>
                  <a:pt x="57912" y="89408"/>
                </a:moveTo>
                <a:lnTo>
                  <a:pt x="57912" y="41148"/>
                </a:lnTo>
                <a:lnTo>
                  <a:pt x="54864" y="38100"/>
                </a:lnTo>
                <a:lnTo>
                  <a:pt x="54864" y="88392"/>
                </a:lnTo>
                <a:lnTo>
                  <a:pt x="57912" y="89408"/>
                </a:lnTo>
                <a:close/>
              </a:path>
              <a:path w="193675" h="97789">
                <a:moveTo>
                  <a:pt x="135805" y="39116"/>
                </a:moveTo>
                <a:lnTo>
                  <a:pt x="124968" y="47244"/>
                </a:lnTo>
                <a:lnTo>
                  <a:pt x="121920" y="50292"/>
                </a:lnTo>
                <a:lnTo>
                  <a:pt x="117348" y="51816"/>
                </a:lnTo>
                <a:lnTo>
                  <a:pt x="111252" y="54864"/>
                </a:lnTo>
                <a:lnTo>
                  <a:pt x="106680" y="54864"/>
                </a:lnTo>
                <a:lnTo>
                  <a:pt x="100584" y="56388"/>
                </a:lnTo>
                <a:lnTo>
                  <a:pt x="89916" y="56388"/>
                </a:lnTo>
                <a:lnTo>
                  <a:pt x="83820" y="54864"/>
                </a:lnTo>
                <a:lnTo>
                  <a:pt x="79248" y="53340"/>
                </a:lnTo>
                <a:lnTo>
                  <a:pt x="73152" y="51816"/>
                </a:lnTo>
                <a:lnTo>
                  <a:pt x="64008" y="45720"/>
                </a:lnTo>
                <a:lnTo>
                  <a:pt x="56388" y="39370"/>
                </a:lnTo>
                <a:lnTo>
                  <a:pt x="57912" y="41148"/>
                </a:lnTo>
                <a:lnTo>
                  <a:pt x="57912" y="89408"/>
                </a:lnTo>
                <a:lnTo>
                  <a:pt x="77724" y="96012"/>
                </a:lnTo>
                <a:lnTo>
                  <a:pt x="86868" y="97536"/>
                </a:lnTo>
                <a:lnTo>
                  <a:pt x="106680" y="97536"/>
                </a:lnTo>
                <a:lnTo>
                  <a:pt x="117348" y="96012"/>
                </a:lnTo>
                <a:lnTo>
                  <a:pt x="126492" y="92964"/>
                </a:lnTo>
                <a:lnTo>
                  <a:pt x="134112" y="89916"/>
                </a:lnTo>
                <a:lnTo>
                  <a:pt x="134112" y="41148"/>
                </a:lnTo>
                <a:lnTo>
                  <a:pt x="135805" y="39116"/>
                </a:lnTo>
                <a:close/>
              </a:path>
              <a:path w="193675" h="97789">
                <a:moveTo>
                  <a:pt x="137160" y="38100"/>
                </a:moveTo>
                <a:lnTo>
                  <a:pt x="135805" y="39116"/>
                </a:lnTo>
                <a:lnTo>
                  <a:pt x="134112" y="41148"/>
                </a:lnTo>
                <a:lnTo>
                  <a:pt x="137160" y="38100"/>
                </a:lnTo>
                <a:close/>
              </a:path>
              <a:path w="193675" h="97789">
                <a:moveTo>
                  <a:pt x="137160" y="88392"/>
                </a:moveTo>
                <a:lnTo>
                  <a:pt x="137160" y="38100"/>
                </a:lnTo>
                <a:lnTo>
                  <a:pt x="134112" y="41148"/>
                </a:lnTo>
                <a:lnTo>
                  <a:pt x="134112" y="89916"/>
                </a:lnTo>
                <a:lnTo>
                  <a:pt x="137160" y="88392"/>
                </a:lnTo>
                <a:close/>
              </a:path>
              <a:path w="193675" h="97789">
                <a:moveTo>
                  <a:pt x="152400" y="79248"/>
                </a:moveTo>
                <a:lnTo>
                  <a:pt x="152400" y="1524"/>
                </a:lnTo>
                <a:lnTo>
                  <a:pt x="150876" y="7620"/>
                </a:lnTo>
                <a:lnTo>
                  <a:pt x="150876" y="12192"/>
                </a:lnTo>
                <a:lnTo>
                  <a:pt x="149352" y="18288"/>
                </a:lnTo>
                <a:lnTo>
                  <a:pt x="146304" y="22860"/>
                </a:lnTo>
                <a:lnTo>
                  <a:pt x="144780" y="27432"/>
                </a:lnTo>
                <a:lnTo>
                  <a:pt x="141732" y="32004"/>
                </a:lnTo>
                <a:lnTo>
                  <a:pt x="135805" y="39116"/>
                </a:lnTo>
                <a:lnTo>
                  <a:pt x="137160" y="38100"/>
                </a:lnTo>
                <a:lnTo>
                  <a:pt x="137160" y="88392"/>
                </a:lnTo>
                <a:lnTo>
                  <a:pt x="143256" y="85344"/>
                </a:lnTo>
                <a:lnTo>
                  <a:pt x="152400" y="79248"/>
                </a:lnTo>
                <a:close/>
              </a:path>
              <a:path w="193675" h="97789">
                <a:moveTo>
                  <a:pt x="193548" y="0"/>
                </a:moveTo>
                <a:lnTo>
                  <a:pt x="152018" y="0"/>
                </a:lnTo>
                <a:lnTo>
                  <a:pt x="152400" y="1524"/>
                </a:lnTo>
                <a:lnTo>
                  <a:pt x="152400" y="79248"/>
                </a:lnTo>
                <a:lnTo>
                  <a:pt x="163068" y="70104"/>
                </a:lnTo>
                <a:lnTo>
                  <a:pt x="164592" y="70104"/>
                </a:lnTo>
                <a:lnTo>
                  <a:pt x="164592" y="68580"/>
                </a:lnTo>
                <a:lnTo>
                  <a:pt x="188976" y="28956"/>
                </a:lnTo>
                <a:lnTo>
                  <a:pt x="192024" y="9144"/>
                </a:lnTo>
                <a:lnTo>
                  <a:pt x="193548" y="0"/>
                </a:lnTo>
                <a:close/>
              </a:path>
            </a:pathLst>
          </a:custGeom>
          <a:solidFill>
            <a:srgbClr val="3FFF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62600" y="3886200"/>
            <a:ext cx="2112264" cy="762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33388" y="3886199"/>
            <a:ext cx="193675" cy="97790"/>
          </a:xfrm>
          <a:custGeom>
            <a:avLst/>
            <a:gdLst/>
            <a:ahLst/>
            <a:cxnLst/>
            <a:rect l="l" t="t" r="r" b="b"/>
            <a:pathLst>
              <a:path w="193675" h="97789">
                <a:moveTo>
                  <a:pt x="41148" y="79248"/>
                </a:moveTo>
                <a:lnTo>
                  <a:pt x="41148" y="0"/>
                </a:lnTo>
                <a:lnTo>
                  <a:pt x="0" y="0"/>
                </a:lnTo>
                <a:lnTo>
                  <a:pt x="0" y="12192"/>
                </a:lnTo>
                <a:lnTo>
                  <a:pt x="1524" y="21336"/>
                </a:lnTo>
                <a:lnTo>
                  <a:pt x="7620" y="39624"/>
                </a:lnTo>
                <a:lnTo>
                  <a:pt x="12192" y="47244"/>
                </a:lnTo>
                <a:lnTo>
                  <a:pt x="15240" y="53340"/>
                </a:lnTo>
                <a:lnTo>
                  <a:pt x="16764" y="54864"/>
                </a:lnTo>
                <a:lnTo>
                  <a:pt x="16764" y="56388"/>
                </a:lnTo>
                <a:lnTo>
                  <a:pt x="18288" y="56388"/>
                </a:lnTo>
                <a:lnTo>
                  <a:pt x="27432" y="67056"/>
                </a:lnTo>
                <a:lnTo>
                  <a:pt x="27432" y="68580"/>
                </a:lnTo>
                <a:lnTo>
                  <a:pt x="28956" y="70104"/>
                </a:lnTo>
                <a:lnTo>
                  <a:pt x="30480" y="70104"/>
                </a:lnTo>
                <a:lnTo>
                  <a:pt x="41148" y="79248"/>
                </a:lnTo>
                <a:close/>
              </a:path>
              <a:path w="193675" h="97789">
                <a:moveTo>
                  <a:pt x="51816" y="32004"/>
                </a:moveTo>
                <a:lnTo>
                  <a:pt x="47244" y="25908"/>
                </a:lnTo>
                <a:lnTo>
                  <a:pt x="45720" y="21336"/>
                </a:lnTo>
                <a:lnTo>
                  <a:pt x="42672" y="16764"/>
                </a:lnTo>
                <a:lnTo>
                  <a:pt x="42672" y="10668"/>
                </a:lnTo>
                <a:lnTo>
                  <a:pt x="41148" y="6096"/>
                </a:lnTo>
                <a:lnTo>
                  <a:pt x="41148" y="80772"/>
                </a:lnTo>
                <a:lnTo>
                  <a:pt x="44196" y="80772"/>
                </a:lnTo>
                <a:lnTo>
                  <a:pt x="48768" y="84429"/>
                </a:lnTo>
                <a:lnTo>
                  <a:pt x="48768" y="30480"/>
                </a:lnTo>
                <a:lnTo>
                  <a:pt x="51816" y="32004"/>
                </a:lnTo>
                <a:close/>
              </a:path>
              <a:path w="193675" h="97789">
                <a:moveTo>
                  <a:pt x="59436" y="89916"/>
                </a:moveTo>
                <a:lnTo>
                  <a:pt x="59436" y="41148"/>
                </a:lnTo>
                <a:lnTo>
                  <a:pt x="48768" y="30480"/>
                </a:lnTo>
                <a:lnTo>
                  <a:pt x="48768" y="84429"/>
                </a:lnTo>
                <a:lnTo>
                  <a:pt x="51816" y="86868"/>
                </a:lnTo>
                <a:lnTo>
                  <a:pt x="59436" y="89916"/>
                </a:lnTo>
                <a:close/>
              </a:path>
              <a:path w="193675" h="97789">
                <a:moveTo>
                  <a:pt x="67056" y="92456"/>
                </a:moveTo>
                <a:lnTo>
                  <a:pt x="67056" y="47244"/>
                </a:lnTo>
                <a:lnTo>
                  <a:pt x="56388" y="38100"/>
                </a:lnTo>
                <a:lnTo>
                  <a:pt x="59436" y="41148"/>
                </a:lnTo>
                <a:lnTo>
                  <a:pt x="59436" y="89916"/>
                </a:lnTo>
                <a:lnTo>
                  <a:pt x="67056" y="92456"/>
                </a:lnTo>
                <a:close/>
              </a:path>
              <a:path w="193675" h="97789">
                <a:moveTo>
                  <a:pt x="135382" y="39624"/>
                </a:moveTo>
                <a:lnTo>
                  <a:pt x="126492" y="47244"/>
                </a:lnTo>
                <a:lnTo>
                  <a:pt x="121920" y="50292"/>
                </a:lnTo>
                <a:lnTo>
                  <a:pt x="117348" y="51816"/>
                </a:lnTo>
                <a:lnTo>
                  <a:pt x="112776" y="54864"/>
                </a:lnTo>
                <a:lnTo>
                  <a:pt x="106680" y="54864"/>
                </a:lnTo>
                <a:lnTo>
                  <a:pt x="102108" y="56388"/>
                </a:lnTo>
                <a:lnTo>
                  <a:pt x="89916" y="56388"/>
                </a:lnTo>
                <a:lnTo>
                  <a:pt x="83820" y="54864"/>
                </a:lnTo>
                <a:lnTo>
                  <a:pt x="74676" y="51816"/>
                </a:lnTo>
                <a:lnTo>
                  <a:pt x="65532" y="45720"/>
                </a:lnTo>
                <a:lnTo>
                  <a:pt x="67056" y="47244"/>
                </a:lnTo>
                <a:lnTo>
                  <a:pt x="67056" y="92456"/>
                </a:lnTo>
                <a:lnTo>
                  <a:pt x="77724" y="96012"/>
                </a:lnTo>
                <a:lnTo>
                  <a:pt x="88392" y="97536"/>
                </a:lnTo>
                <a:lnTo>
                  <a:pt x="108204" y="97536"/>
                </a:lnTo>
                <a:lnTo>
                  <a:pt x="117348" y="96012"/>
                </a:lnTo>
                <a:lnTo>
                  <a:pt x="134112" y="90424"/>
                </a:lnTo>
                <a:lnTo>
                  <a:pt x="134112" y="41148"/>
                </a:lnTo>
                <a:lnTo>
                  <a:pt x="135382" y="39624"/>
                </a:lnTo>
                <a:close/>
              </a:path>
              <a:path w="193675" h="97789">
                <a:moveTo>
                  <a:pt x="137160" y="38100"/>
                </a:moveTo>
                <a:lnTo>
                  <a:pt x="135382" y="39624"/>
                </a:lnTo>
                <a:lnTo>
                  <a:pt x="134112" y="41148"/>
                </a:lnTo>
                <a:lnTo>
                  <a:pt x="137160" y="38100"/>
                </a:lnTo>
                <a:close/>
              </a:path>
              <a:path w="193675" h="97789">
                <a:moveTo>
                  <a:pt x="137160" y="89001"/>
                </a:moveTo>
                <a:lnTo>
                  <a:pt x="137160" y="38100"/>
                </a:lnTo>
                <a:lnTo>
                  <a:pt x="134112" y="41148"/>
                </a:lnTo>
                <a:lnTo>
                  <a:pt x="134112" y="90424"/>
                </a:lnTo>
                <a:lnTo>
                  <a:pt x="135636" y="89916"/>
                </a:lnTo>
                <a:lnTo>
                  <a:pt x="137160" y="89001"/>
                </a:lnTo>
                <a:close/>
              </a:path>
              <a:path w="193675" h="97789">
                <a:moveTo>
                  <a:pt x="193548" y="9144"/>
                </a:moveTo>
                <a:lnTo>
                  <a:pt x="193548" y="0"/>
                </a:lnTo>
                <a:lnTo>
                  <a:pt x="152400" y="0"/>
                </a:lnTo>
                <a:lnTo>
                  <a:pt x="152400" y="7620"/>
                </a:lnTo>
                <a:lnTo>
                  <a:pt x="150876" y="12192"/>
                </a:lnTo>
                <a:lnTo>
                  <a:pt x="149352" y="18288"/>
                </a:lnTo>
                <a:lnTo>
                  <a:pt x="147828" y="22860"/>
                </a:lnTo>
                <a:lnTo>
                  <a:pt x="141732" y="32004"/>
                </a:lnTo>
                <a:lnTo>
                  <a:pt x="135382" y="39624"/>
                </a:lnTo>
                <a:lnTo>
                  <a:pt x="137160" y="38100"/>
                </a:lnTo>
                <a:lnTo>
                  <a:pt x="137160" y="89001"/>
                </a:lnTo>
                <a:lnTo>
                  <a:pt x="143256" y="85344"/>
                </a:lnTo>
                <a:lnTo>
                  <a:pt x="152400" y="79248"/>
                </a:lnTo>
                <a:lnTo>
                  <a:pt x="163068" y="70104"/>
                </a:lnTo>
                <a:lnTo>
                  <a:pt x="164592" y="70104"/>
                </a:lnTo>
                <a:lnTo>
                  <a:pt x="166116" y="68580"/>
                </a:lnTo>
                <a:lnTo>
                  <a:pt x="166116" y="67056"/>
                </a:lnTo>
                <a:lnTo>
                  <a:pt x="176784" y="53340"/>
                </a:lnTo>
                <a:lnTo>
                  <a:pt x="182880" y="45720"/>
                </a:lnTo>
                <a:lnTo>
                  <a:pt x="185928" y="38100"/>
                </a:lnTo>
                <a:lnTo>
                  <a:pt x="192024" y="19812"/>
                </a:lnTo>
                <a:lnTo>
                  <a:pt x="193548" y="9144"/>
                </a:lnTo>
                <a:close/>
              </a:path>
            </a:pathLst>
          </a:custGeom>
          <a:solidFill>
            <a:srgbClr val="3FFF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14388" y="3886199"/>
            <a:ext cx="193548" cy="975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6076" y="3886199"/>
            <a:ext cx="3357879" cy="463550"/>
          </a:xfrm>
          <a:custGeom>
            <a:avLst/>
            <a:gdLst/>
            <a:ahLst/>
            <a:cxnLst/>
            <a:rect l="l" t="t" r="r" b="b"/>
            <a:pathLst>
              <a:path w="3357879" h="463550">
                <a:moveTo>
                  <a:pt x="3357372" y="80772"/>
                </a:moveTo>
                <a:lnTo>
                  <a:pt x="3352800" y="73152"/>
                </a:lnTo>
                <a:lnTo>
                  <a:pt x="3144012" y="146304"/>
                </a:lnTo>
                <a:lnTo>
                  <a:pt x="2935224" y="216408"/>
                </a:lnTo>
                <a:lnTo>
                  <a:pt x="2724912" y="283464"/>
                </a:lnTo>
                <a:lnTo>
                  <a:pt x="2619756" y="313944"/>
                </a:lnTo>
                <a:lnTo>
                  <a:pt x="2516124" y="341376"/>
                </a:lnTo>
                <a:lnTo>
                  <a:pt x="2410968" y="367284"/>
                </a:lnTo>
                <a:lnTo>
                  <a:pt x="2305812" y="390144"/>
                </a:lnTo>
                <a:lnTo>
                  <a:pt x="2202180" y="409956"/>
                </a:lnTo>
                <a:lnTo>
                  <a:pt x="2097024" y="426720"/>
                </a:lnTo>
                <a:lnTo>
                  <a:pt x="1991868" y="438912"/>
                </a:lnTo>
                <a:lnTo>
                  <a:pt x="1888236" y="448056"/>
                </a:lnTo>
                <a:lnTo>
                  <a:pt x="1783080" y="452628"/>
                </a:lnTo>
                <a:lnTo>
                  <a:pt x="1677924" y="452562"/>
                </a:lnTo>
                <a:lnTo>
                  <a:pt x="1574292" y="448056"/>
                </a:lnTo>
                <a:lnTo>
                  <a:pt x="1469136" y="438912"/>
                </a:lnTo>
                <a:lnTo>
                  <a:pt x="1365504" y="425196"/>
                </a:lnTo>
                <a:lnTo>
                  <a:pt x="1260348" y="408432"/>
                </a:lnTo>
                <a:lnTo>
                  <a:pt x="1155192" y="387096"/>
                </a:lnTo>
                <a:lnTo>
                  <a:pt x="1051560" y="361188"/>
                </a:lnTo>
                <a:lnTo>
                  <a:pt x="946404" y="333756"/>
                </a:lnTo>
                <a:lnTo>
                  <a:pt x="841248" y="303276"/>
                </a:lnTo>
                <a:lnTo>
                  <a:pt x="737616" y="269748"/>
                </a:lnTo>
                <a:lnTo>
                  <a:pt x="632460" y="234696"/>
                </a:lnTo>
                <a:lnTo>
                  <a:pt x="527304" y="198120"/>
                </a:lnTo>
                <a:lnTo>
                  <a:pt x="423672" y="160020"/>
                </a:lnTo>
                <a:lnTo>
                  <a:pt x="213360" y="79248"/>
                </a:lnTo>
                <a:lnTo>
                  <a:pt x="12303" y="0"/>
                </a:lnTo>
                <a:lnTo>
                  <a:pt x="2743" y="0"/>
                </a:lnTo>
                <a:lnTo>
                  <a:pt x="210312" y="88392"/>
                </a:lnTo>
                <a:lnTo>
                  <a:pt x="419100" y="169164"/>
                </a:lnTo>
                <a:lnTo>
                  <a:pt x="524256" y="207264"/>
                </a:lnTo>
                <a:lnTo>
                  <a:pt x="629412" y="243840"/>
                </a:lnTo>
                <a:lnTo>
                  <a:pt x="734568" y="278892"/>
                </a:lnTo>
                <a:lnTo>
                  <a:pt x="839724" y="312420"/>
                </a:lnTo>
                <a:lnTo>
                  <a:pt x="943356" y="342900"/>
                </a:lnTo>
                <a:lnTo>
                  <a:pt x="1048512" y="370332"/>
                </a:lnTo>
                <a:lnTo>
                  <a:pt x="1153668" y="396240"/>
                </a:lnTo>
                <a:lnTo>
                  <a:pt x="1258824" y="417576"/>
                </a:lnTo>
                <a:lnTo>
                  <a:pt x="1363980" y="434340"/>
                </a:lnTo>
                <a:lnTo>
                  <a:pt x="1469136" y="448056"/>
                </a:lnTo>
                <a:lnTo>
                  <a:pt x="1572768" y="457200"/>
                </a:lnTo>
                <a:lnTo>
                  <a:pt x="1677924" y="463296"/>
                </a:lnTo>
                <a:lnTo>
                  <a:pt x="1783080" y="463296"/>
                </a:lnTo>
                <a:lnTo>
                  <a:pt x="1888236" y="458724"/>
                </a:lnTo>
                <a:lnTo>
                  <a:pt x="1993392" y="449580"/>
                </a:lnTo>
                <a:lnTo>
                  <a:pt x="2098548" y="435864"/>
                </a:lnTo>
                <a:lnTo>
                  <a:pt x="2203704" y="419100"/>
                </a:lnTo>
                <a:lnTo>
                  <a:pt x="2308860" y="399288"/>
                </a:lnTo>
                <a:lnTo>
                  <a:pt x="2412492" y="376428"/>
                </a:lnTo>
                <a:lnTo>
                  <a:pt x="2517648" y="350520"/>
                </a:lnTo>
                <a:lnTo>
                  <a:pt x="2622804" y="323088"/>
                </a:lnTo>
                <a:lnTo>
                  <a:pt x="2727960" y="292608"/>
                </a:lnTo>
                <a:lnTo>
                  <a:pt x="2833116" y="259080"/>
                </a:lnTo>
                <a:lnTo>
                  <a:pt x="2936748" y="225552"/>
                </a:lnTo>
                <a:lnTo>
                  <a:pt x="3147060" y="155448"/>
                </a:lnTo>
                <a:lnTo>
                  <a:pt x="3357372" y="8077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75076" y="3886199"/>
            <a:ext cx="3281679" cy="539750"/>
          </a:xfrm>
          <a:custGeom>
            <a:avLst/>
            <a:gdLst/>
            <a:ahLst/>
            <a:cxnLst/>
            <a:rect l="l" t="t" r="r" b="b"/>
            <a:pathLst>
              <a:path w="3281679" h="539750">
                <a:moveTo>
                  <a:pt x="3281172" y="4572"/>
                </a:moveTo>
                <a:lnTo>
                  <a:pt x="3278428" y="0"/>
                </a:lnTo>
                <a:lnTo>
                  <a:pt x="3269440" y="0"/>
                </a:lnTo>
                <a:lnTo>
                  <a:pt x="3051048" y="92964"/>
                </a:lnTo>
                <a:lnTo>
                  <a:pt x="2825496" y="187452"/>
                </a:lnTo>
                <a:lnTo>
                  <a:pt x="2712720" y="233172"/>
                </a:lnTo>
                <a:lnTo>
                  <a:pt x="2601468" y="275844"/>
                </a:lnTo>
                <a:lnTo>
                  <a:pt x="2490216" y="316992"/>
                </a:lnTo>
                <a:lnTo>
                  <a:pt x="2378964" y="355092"/>
                </a:lnTo>
                <a:lnTo>
                  <a:pt x="2269236" y="391668"/>
                </a:lnTo>
                <a:lnTo>
                  <a:pt x="2161032" y="423672"/>
                </a:lnTo>
                <a:lnTo>
                  <a:pt x="2051304" y="452628"/>
                </a:lnTo>
                <a:lnTo>
                  <a:pt x="1944624" y="477012"/>
                </a:lnTo>
                <a:lnTo>
                  <a:pt x="1837944" y="498348"/>
                </a:lnTo>
                <a:lnTo>
                  <a:pt x="1732788" y="513588"/>
                </a:lnTo>
                <a:lnTo>
                  <a:pt x="1629156" y="524256"/>
                </a:lnTo>
                <a:lnTo>
                  <a:pt x="1525524" y="528828"/>
                </a:lnTo>
                <a:lnTo>
                  <a:pt x="1475232" y="530352"/>
                </a:lnTo>
                <a:lnTo>
                  <a:pt x="1374648" y="527304"/>
                </a:lnTo>
                <a:lnTo>
                  <a:pt x="1274064" y="518160"/>
                </a:lnTo>
                <a:lnTo>
                  <a:pt x="1225296" y="512064"/>
                </a:lnTo>
                <a:lnTo>
                  <a:pt x="1127760" y="496824"/>
                </a:lnTo>
                <a:lnTo>
                  <a:pt x="1078992" y="487680"/>
                </a:lnTo>
                <a:lnTo>
                  <a:pt x="1030224" y="477012"/>
                </a:lnTo>
                <a:lnTo>
                  <a:pt x="981456" y="464820"/>
                </a:lnTo>
                <a:lnTo>
                  <a:pt x="934212" y="452628"/>
                </a:lnTo>
                <a:lnTo>
                  <a:pt x="886968" y="438912"/>
                </a:lnTo>
                <a:lnTo>
                  <a:pt x="838200" y="425196"/>
                </a:lnTo>
                <a:lnTo>
                  <a:pt x="790956" y="409956"/>
                </a:lnTo>
                <a:lnTo>
                  <a:pt x="743712" y="393192"/>
                </a:lnTo>
                <a:lnTo>
                  <a:pt x="697992" y="377952"/>
                </a:lnTo>
                <a:lnTo>
                  <a:pt x="650748" y="359664"/>
                </a:lnTo>
                <a:lnTo>
                  <a:pt x="603504" y="342900"/>
                </a:lnTo>
                <a:lnTo>
                  <a:pt x="557784" y="323088"/>
                </a:lnTo>
                <a:lnTo>
                  <a:pt x="464820" y="284988"/>
                </a:lnTo>
                <a:lnTo>
                  <a:pt x="371856" y="245364"/>
                </a:lnTo>
                <a:lnTo>
                  <a:pt x="280416" y="202692"/>
                </a:lnTo>
                <a:lnTo>
                  <a:pt x="187452" y="160020"/>
                </a:lnTo>
                <a:lnTo>
                  <a:pt x="96012" y="117348"/>
                </a:lnTo>
                <a:lnTo>
                  <a:pt x="4572" y="73152"/>
                </a:lnTo>
                <a:lnTo>
                  <a:pt x="0" y="80772"/>
                </a:lnTo>
                <a:lnTo>
                  <a:pt x="91440" y="124968"/>
                </a:lnTo>
                <a:lnTo>
                  <a:pt x="184404" y="169164"/>
                </a:lnTo>
                <a:lnTo>
                  <a:pt x="275844" y="211836"/>
                </a:lnTo>
                <a:lnTo>
                  <a:pt x="367284" y="252984"/>
                </a:lnTo>
                <a:lnTo>
                  <a:pt x="460248" y="294132"/>
                </a:lnTo>
                <a:lnTo>
                  <a:pt x="553212" y="332232"/>
                </a:lnTo>
                <a:lnTo>
                  <a:pt x="647700" y="368808"/>
                </a:lnTo>
                <a:lnTo>
                  <a:pt x="693420" y="385572"/>
                </a:lnTo>
                <a:lnTo>
                  <a:pt x="740664" y="402336"/>
                </a:lnTo>
                <a:lnTo>
                  <a:pt x="789432" y="419100"/>
                </a:lnTo>
                <a:lnTo>
                  <a:pt x="836676" y="434340"/>
                </a:lnTo>
                <a:lnTo>
                  <a:pt x="931164" y="461772"/>
                </a:lnTo>
                <a:lnTo>
                  <a:pt x="1028700" y="486156"/>
                </a:lnTo>
                <a:lnTo>
                  <a:pt x="1077468" y="496824"/>
                </a:lnTo>
                <a:lnTo>
                  <a:pt x="1126236" y="505968"/>
                </a:lnTo>
                <a:lnTo>
                  <a:pt x="1223772" y="521208"/>
                </a:lnTo>
                <a:lnTo>
                  <a:pt x="1274064" y="527304"/>
                </a:lnTo>
                <a:lnTo>
                  <a:pt x="1374648" y="536448"/>
                </a:lnTo>
                <a:lnTo>
                  <a:pt x="1475232" y="539496"/>
                </a:lnTo>
                <a:lnTo>
                  <a:pt x="1527048" y="539496"/>
                </a:lnTo>
                <a:lnTo>
                  <a:pt x="1629156" y="533400"/>
                </a:lnTo>
                <a:lnTo>
                  <a:pt x="1734312" y="522732"/>
                </a:lnTo>
                <a:lnTo>
                  <a:pt x="1839468" y="507492"/>
                </a:lnTo>
                <a:lnTo>
                  <a:pt x="1946148" y="486156"/>
                </a:lnTo>
                <a:lnTo>
                  <a:pt x="2054352" y="461772"/>
                </a:lnTo>
                <a:lnTo>
                  <a:pt x="2162556" y="432816"/>
                </a:lnTo>
                <a:lnTo>
                  <a:pt x="2272284" y="400812"/>
                </a:lnTo>
                <a:lnTo>
                  <a:pt x="2382012" y="364236"/>
                </a:lnTo>
                <a:lnTo>
                  <a:pt x="2493264" y="326136"/>
                </a:lnTo>
                <a:lnTo>
                  <a:pt x="2604516" y="284988"/>
                </a:lnTo>
                <a:lnTo>
                  <a:pt x="2717292" y="242316"/>
                </a:lnTo>
                <a:lnTo>
                  <a:pt x="2828544" y="196596"/>
                </a:lnTo>
                <a:lnTo>
                  <a:pt x="3054096" y="102108"/>
                </a:lnTo>
                <a:lnTo>
                  <a:pt x="3281172" y="457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402" y="1072387"/>
            <a:ext cx="38442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Геометрија</a:t>
            </a:r>
            <a:r>
              <a:rPr sz="3600" spc="-75" dirty="0"/>
              <a:t> </a:t>
            </a:r>
            <a:r>
              <a:rPr sz="3600" spc="-5" dirty="0"/>
              <a:t>длана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187345" y="2672277"/>
            <a:ext cx="3251356" cy="1213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72200" y="3886200"/>
            <a:ext cx="3276600" cy="1962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0739" y="2162047"/>
            <a:ext cx="4977130" cy="42138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40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Популарни 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облик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биометрије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Мери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облик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длана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5"/>
              </a:spcBef>
              <a:buClr>
                <a:srgbClr val="323299"/>
              </a:buClr>
              <a:buSzPct val="95000"/>
              <a:buChar char="o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Ширина длана,</a:t>
            </a:r>
            <a:r>
              <a:rPr sz="20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прстију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"/>
              </a:spcBef>
              <a:buClr>
                <a:srgbClr val="323299"/>
              </a:buClr>
              <a:buSzPct val="95000"/>
              <a:buChar char="o"/>
              <a:tabLst>
                <a:tab pos="756285" algn="l"/>
                <a:tab pos="756920" algn="l"/>
              </a:tabLst>
            </a:pPr>
            <a:r>
              <a:rPr sz="2000" spc="10" dirty="0">
                <a:solidFill>
                  <a:srgbClr val="7F0000"/>
                </a:solidFill>
                <a:latin typeface="Arial"/>
                <a:cs typeface="Arial"/>
              </a:rPr>
              <a:t>Дужина </a:t>
            </a:r>
            <a:r>
              <a:rPr sz="2000" spc="-30" dirty="0">
                <a:solidFill>
                  <a:srgbClr val="7F0000"/>
                </a:solidFill>
                <a:latin typeface="Arial"/>
                <a:cs typeface="Arial"/>
              </a:rPr>
              <a:t>прстију,</a:t>
            </a:r>
            <a:r>
              <a:rPr sz="20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7F0000"/>
                </a:solidFill>
                <a:latin typeface="Arial"/>
                <a:cs typeface="Arial"/>
              </a:rPr>
              <a:t>ит.</a:t>
            </a:r>
            <a:endParaRPr sz="2000">
              <a:latin typeface="Arial"/>
              <a:cs typeface="Arial"/>
            </a:endParaRPr>
          </a:p>
          <a:p>
            <a:pPr marL="354965" marR="1510665" indent="-342900">
              <a:lnSpc>
                <a:spcPts val="2450"/>
              </a:lnSpc>
              <a:spcBef>
                <a:spcPts val="580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Људски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дланови</a:t>
            </a:r>
            <a:r>
              <a:rPr sz="2400" spc="-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нису 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јединствени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ts val="2450"/>
              </a:lnSpc>
              <a:spcBef>
                <a:spcPts val="570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354965" algn="l"/>
                <a:tab pos="355600" algn="l"/>
              </a:tabLst>
            </a:pP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Геометрија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длана је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довољна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 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многе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применe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665"/>
              </a:lnSpc>
              <a:spcBef>
                <a:spcPts val="135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354965" algn="l"/>
                <a:tab pos="355600" algn="l"/>
              </a:tabLst>
            </a:pP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Погодна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верификацију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665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(аутентификацију)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665"/>
              </a:lnSpc>
              <a:spcBef>
                <a:spcPts val="145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Није 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погодна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идентификацију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665"/>
              </a:lnSpc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400" i="1" dirty="0">
                <a:solidFill>
                  <a:srgbClr val="7F0000"/>
                </a:solidFill>
                <a:latin typeface="Arial"/>
                <a:cs typeface="Arial"/>
              </a:rPr>
              <a:t>ID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problem</a:t>
            </a:r>
            <a:r>
              <a:rPr sz="2400" i="1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402" y="1110487"/>
            <a:ext cx="38442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Геометрија</a:t>
            </a:r>
            <a:r>
              <a:rPr sz="3600" spc="-75" dirty="0"/>
              <a:t> </a:t>
            </a:r>
            <a:r>
              <a:rPr sz="3600" spc="-5" dirty="0"/>
              <a:t>длана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16939" y="1772373"/>
            <a:ext cx="8034020" cy="44081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Предности</a:t>
            </a:r>
            <a:endParaRPr sz="26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Брзина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ts val="2735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1 минут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довољан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фазу прикупљања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података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ts val="2735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(пријављивање)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5 секунди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довољно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фазу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препознавања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Дланови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симетрични (коришћење друге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руке)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7F0000"/>
              </a:buClr>
              <a:buFont typeface="Arial"/>
              <a:buChar char="–"/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Недостаци</a:t>
            </a:r>
            <a:endParaRPr sz="2600">
              <a:latin typeface="Arial"/>
              <a:cs typeface="Arial"/>
            </a:endParaRPr>
          </a:p>
          <a:p>
            <a:pPr marL="756285" marR="91440" lvl="1" indent="-287020">
              <a:lnSpc>
                <a:spcPts val="2590"/>
              </a:lnSpc>
              <a:spcBef>
                <a:spcPts val="625"/>
              </a:spcBef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може се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користити 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врло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младе 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врло старе  особе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5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Релативно висока грешка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једнакости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2774" y="1110487"/>
            <a:ext cx="474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Карактеристике</a:t>
            </a:r>
            <a:r>
              <a:rPr sz="3600" spc="-55" dirty="0"/>
              <a:t> </a:t>
            </a:r>
            <a:r>
              <a:rPr sz="3600" spc="-5" dirty="0"/>
              <a:t>ириса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5029200" y="2514600"/>
            <a:ext cx="1688591" cy="1371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62800" y="2743200"/>
            <a:ext cx="2057400" cy="1142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6800" y="2502407"/>
            <a:ext cx="3518915" cy="13837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0552" y="2851404"/>
            <a:ext cx="1595628" cy="1010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9200" y="3886200"/>
            <a:ext cx="1688591" cy="5273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62800" y="3886200"/>
            <a:ext cx="2057400" cy="533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21739" y="4542533"/>
            <a:ext cx="696277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665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Шара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ириса (обојени део ока) је</a:t>
            </a:r>
            <a:r>
              <a:rPr sz="24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прилично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665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„хаотична”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случајна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Мали или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готово никакав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утицај</a:t>
            </a:r>
            <a:r>
              <a:rPr sz="2400" spc="-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генетике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Различита чак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идентичне</a:t>
            </a: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близанце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Шара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стабилна кроз целокупан животни</a:t>
            </a:r>
            <a:r>
              <a:rPr sz="24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век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66800" y="3886200"/>
            <a:ext cx="3518915" cy="381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215" y="1072387"/>
            <a:ext cx="68535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Препознавање ириса:</a:t>
            </a:r>
            <a:r>
              <a:rPr sz="3600" spc="-40" dirty="0"/>
              <a:t> </a:t>
            </a:r>
            <a:r>
              <a:rPr sz="3600" spc="-5" dirty="0"/>
              <a:t>историјат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16939" y="2223921"/>
            <a:ext cx="7556500" cy="26917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34"/>
              </a:spcBef>
              <a:buChar char="•"/>
              <a:tabLst>
                <a:tab pos="354965" algn="l"/>
                <a:tab pos="356235" algn="l"/>
              </a:tabLst>
            </a:pP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1936. </a:t>
            </a:r>
            <a:r>
              <a:rPr sz="2800" spc="-5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800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сугерисан од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стране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Frank</a:t>
            </a:r>
            <a:r>
              <a:rPr sz="2800" spc="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Burch-a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6235" algn="l"/>
                <a:tab pos="1896110" algn="l"/>
              </a:tabLst>
            </a:pP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1980.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800" spc="-5" dirty="0">
                <a:solidFill>
                  <a:srgbClr val="7F000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филмови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James</a:t>
            </a:r>
            <a:r>
              <a:rPr sz="28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Bond-a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6235" algn="l"/>
              </a:tabLst>
            </a:pP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1986. </a:t>
            </a:r>
            <a:r>
              <a:rPr sz="2800" spc="-5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800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појава првог патента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ову</a:t>
            </a:r>
            <a:r>
              <a:rPr sz="2800" spc="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тему</a:t>
            </a:r>
            <a:endParaRPr sz="2800">
              <a:latin typeface="Arial"/>
              <a:cs typeface="Arial"/>
            </a:endParaRPr>
          </a:p>
          <a:p>
            <a:pPr marL="354965" marR="953769" indent="-342900">
              <a:lnSpc>
                <a:spcPts val="302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1994. </a:t>
            </a:r>
            <a:r>
              <a:rPr sz="2800" spc="-5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800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John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Daugman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jе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патентирао  најбољи савремени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систем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6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Власник патента је Iridian</a:t>
            </a:r>
            <a:r>
              <a:rPr sz="2400" spc="-4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Technologies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4546" y="1072387"/>
            <a:ext cx="3826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Скенирање</a:t>
            </a:r>
            <a:r>
              <a:rPr sz="3600" spc="-130" dirty="0"/>
              <a:t> </a:t>
            </a:r>
            <a:r>
              <a:rPr sz="3600" dirty="0"/>
              <a:t>ириса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469518" y="3611525"/>
            <a:ext cx="2195021" cy="2746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29400" y="1981200"/>
            <a:ext cx="1981200" cy="1309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0739" y="1781047"/>
            <a:ext cx="4945380" cy="30251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Скенер лоцира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ирис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Узима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b/w фотографија</a:t>
            </a:r>
            <a:r>
              <a:rPr sz="24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ока</a:t>
            </a:r>
            <a:endParaRPr sz="2400">
              <a:latin typeface="Arial"/>
              <a:cs typeface="Arial"/>
            </a:endParaRPr>
          </a:p>
          <a:p>
            <a:pPr marL="354965" marR="1755775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Користе се</a:t>
            </a:r>
            <a:r>
              <a:rPr sz="2400" spc="-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поларне  коoрдинате…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5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Рачуна се 2-D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wavelet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735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трансформација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Добија се 256 бајтова ирис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кода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735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(2048бита), ознака: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х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81800" y="5181600"/>
            <a:ext cx="1752600" cy="13121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47605" y="5587836"/>
            <a:ext cx="1519572" cy="9287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54496" y="3886200"/>
            <a:ext cx="2660904" cy="10530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2606" y="5587836"/>
            <a:ext cx="1519572" cy="9287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62065" y="5342182"/>
            <a:ext cx="1608451" cy="11873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5491" y="1186687"/>
            <a:ext cx="548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Мерење </a:t>
            </a:r>
            <a:r>
              <a:rPr sz="3600" spc="-5" dirty="0"/>
              <a:t>сличности</a:t>
            </a:r>
            <a:r>
              <a:rPr sz="3600" spc="-95" dirty="0"/>
              <a:t> </a:t>
            </a:r>
            <a:r>
              <a:rPr sz="3600" dirty="0"/>
              <a:t>ириса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40739" y="2162047"/>
            <a:ext cx="7350125" cy="42506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Нека је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х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скениран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кôд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кôд у бази</a:t>
            </a:r>
            <a:r>
              <a:rPr sz="24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података.</a:t>
            </a:r>
            <a:endParaRPr sz="2400">
              <a:latin typeface="Arial"/>
              <a:cs typeface="Arial"/>
            </a:endParaRPr>
          </a:p>
          <a:p>
            <a:pPr marL="354965" marR="36830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Мерење сличности се заснива се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Hamming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-oвом  растојању кодова 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d(x,y)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Дефинише се </a:t>
            </a:r>
            <a:r>
              <a:rPr sz="2400" i="1" spc="-5" dirty="0">
                <a:solidFill>
                  <a:srgbClr val="0000FF"/>
                </a:solidFill>
                <a:latin typeface="Arial"/>
                <a:cs typeface="Arial"/>
              </a:rPr>
              <a:t>d(x,y)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 следећи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начин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број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не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поклапајућих бита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/ број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поређених</a:t>
            </a:r>
            <a:r>
              <a:rPr sz="2000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бита</a:t>
            </a:r>
            <a:endParaRPr sz="20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  <a:tabLst>
                <a:tab pos="756285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–	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d(0010,0101)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=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3/4 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d(101111,101001) =</a:t>
            </a:r>
            <a:r>
              <a:rPr sz="2000" spc="-1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2/6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Рачуна се d(x,y) на 2048-битском ирис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коду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Перфектно поклапање даје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растојање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d(x,y)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=</a:t>
            </a:r>
            <a:r>
              <a:rPr sz="2000" spc="-1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идентичан ирис, очекивано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растојање је</a:t>
            </a:r>
            <a:r>
              <a:rPr sz="2000" spc="-1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0.08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случајне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низове,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очекивано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растојање је</a:t>
            </a:r>
            <a:r>
              <a:rPr sz="2000" spc="-1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0.50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ts val="2160"/>
              </a:lnSpc>
              <a:spcBef>
                <a:spcPts val="51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Поклапање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прихвата,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ако је рaстојaње мaње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од</a:t>
            </a:r>
            <a:r>
              <a:rPr sz="2000" spc="-1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0.32 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000" i="1" dirty="0">
                <a:latin typeface="Arial"/>
                <a:cs typeface="Arial"/>
              </a:rPr>
              <a:t>distance &lt;</a:t>
            </a:r>
            <a:r>
              <a:rPr sz="2000" i="1" spc="-7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0.32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7074" y="1107439"/>
            <a:ext cx="45212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Нешто што</a:t>
            </a:r>
            <a:r>
              <a:rPr sz="4400" spc="-80" dirty="0"/>
              <a:t> </a:t>
            </a:r>
            <a:r>
              <a:rPr sz="4400" spc="-5" dirty="0"/>
              <a:t>знате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39" y="1993506"/>
            <a:ext cx="6565265" cy="170624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 - идеалан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избор: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Нешто што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знате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Нешто што рачунар може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верификује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Нешто што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„други”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тешко могу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погоде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39" y="4072241"/>
            <a:ext cx="4667885" cy="291338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 –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пракса: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PIN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Матични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број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Мајчино девојачко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презиме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Датум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рођења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  <a:tab pos="152273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Име	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кућног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љубимца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48400" y="4191000"/>
            <a:ext cx="2709672" cy="2657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698737" y="4902198"/>
            <a:ext cx="878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Ј</a:t>
            </a:r>
            <a:r>
              <a:rPr sz="2400" spc="-10" dirty="0">
                <a:latin typeface="Arial"/>
                <a:cs typeface="Arial"/>
              </a:rPr>
              <a:t>е</a:t>
            </a:r>
            <a:r>
              <a:rPr sz="2400" spc="-5" dirty="0">
                <a:latin typeface="Arial"/>
                <a:cs typeface="Arial"/>
              </a:rPr>
              <a:t>с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08137" y="5968997"/>
            <a:ext cx="756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Зн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27337" y="5968997"/>
            <a:ext cx="835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И</a:t>
            </a:r>
            <a:r>
              <a:rPr sz="2400" spc="5" dirty="0">
                <a:latin typeface="Arial"/>
                <a:cs typeface="Arial"/>
              </a:rPr>
              <a:t>м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36208" y="5321808"/>
            <a:ext cx="1702435" cy="1777364"/>
          </a:xfrm>
          <a:custGeom>
            <a:avLst/>
            <a:gdLst/>
            <a:ahLst/>
            <a:cxnLst/>
            <a:rect l="l" t="t" r="r" b="b"/>
            <a:pathLst>
              <a:path w="1702434" h="1777365">
                <a:moveTo>
                  <a:pt x="30480" y="800100"/>
                </a:moveTo>
                <a:lnTo>
                  <a:pt x="30480" y="789432"/>
                </a:lnTo>
                <a:lnTo>
                  <a:pt x="6096" y="786384"/>
                </a:lnTo>
                <a:lnTo>
                  <a:pt x="4572" y="798576"/>
                </a:lnTo>
                <a:lnTo>
                  <a:pt x="1524" y="844296"/>
                </a:lnTo>
                <a:lnTo>
                  <a:pt x="0" y="888492"/>
                </a:lnTo>
                <a:lnTo>
                  <a:pt x="24384" y="883920"/>
                </a:lnTo>
                <a:lnTo>
                  <a:pt x="24384" y="888581"/>
                </a:lnTo>
                <a:lnTo>
                  <a:pt x="25908" y="888492"/>
                </a:lnTo>
                <a:lnTo>
                  <a:pt x="25908" y="844296"/>
                </a:lnTo>
                <a:lnTo>
                  <a:pt x="30480" y="800100"/>
                </a:lnTo>
                <a:close/>
              </a:path>
              <a:path w="1702434" h="1777365">
                <a:moveTo>
                  <a:pt x="12954" y="889254"/>
                </a:moveTo>
                <a:lnTo>
                  <a:pt x="0" y="890016"/>
                </a:lnTo>
                <a:lnTo>
                  <a:pt x="1524" y="935736"/>
                </a:lnTo>
                <a:lnTo>
                  <a:pt x="1524" y="894588"/>
                </a:lnTo>
                <a:lnTo>
                  <a:pt x="12954" y="889254"/>
                </a:lnTo>
                <a:close/>
              </a:path>
              <a:path w="1702434" h="1777365">
                <a:moveTo>
                  <a:pt x="25908" y="894588"/>
                </a:moveTo>
                <a:lnTo>
                  <a:pt x="25908" y="888492"/>
                </a:lnTo>
                <a:lnTo>
                  <a:pt x="12954" y="889254"/>
                </a:lnTo>
                <a:lnTo>
                  <a:pt x="1524" y="894588"/>
                </a:lnTo>
                <a:lnTo>
                  <a:pt x="4572" y="900684"/>
                </a:lnTo>
                <a:lnTo>
                  <a:pt x="10668" y="902208"/>
                </a:lnTo>
                <a:lnTo>
                  <a:pt x="15240" y="902208"/>
                </a:lnTo>
                <a:lnTo>
                  <a:pt x="21336" y="900684"/>
                </a:lnTo>
                <a:lnTo>
                  <a:pt x="25908" y="894588"/>
                </a:lnTo>
                <a:close/>
              </a:path>
              <a:path w="1702434" h="1777365">
                <a:moveTo>
                  <a:pt x="27432" y="941832"/>
                </a:moveTo>
                <a:lnTo>
                  <a:pt x="25908" y="932688"/>
                </a:lnTo>
                <a:lnTo>
                  <a:pt x="25908" y="894588"/>
                </a:lnTo>
                <a:lnTo>
                  <a:pt x="21336" y="900684"/>
                </a:lnTo>
                <a:lnTo>
                  <a:pt x="15240" y="902208"/>
                </a:lnTo>
                <a:lnTo>
                  <a:pt x="10668" y="902208"/>
                </a:lnTo>
                <a:lnTo>
                  <a:pt x="4572" y="900684"/>
                </a:lnTo>
                <a:lnTo>
                  <a:pt x="1524" y="894588"/>
                </a:lnTo>
                <a:lnTo>
                  <a:pt x="1524" y="943356"/>
                </a:lnTo>
                <a:lnTo>
                  <a:pt x="27432" y="941832"/>
                </a:lnTo>
                <a:close/>
              </a:path>
              <a:path w="1702434" h="1777365">
                <a:moveTo>
                  <a:pt x="24384" y="888581"/>
                </a:moveTo>
                <a:lnTo>
                  <a:pt x="24384" y="883920"/>
                </a:lnTo>
                <a:lnTo>
                  <a:pt x="12954" y="889254"/>
                </a:lnTo>
                <a:lnTo>
                  <a:pt x="24384" y="888581"/>
                </a:lnTo>
                <a:close/>
              </a:path>
              <a:path w="1702434" h="1777365">
                <a:moveTo>
                  <a:pt x="67056" y="618744"/>
                </a:moveTo>
                <a:lnTo>
                  <a:pt x="42672" y="611124"/>
                </a:lnTo>
                <a:lnTo>
                  <a:pt x="38100" y="624840"/>
                </a:lnTo>
                <a:lnTo>
                  <a:pt x="16764" y="710184"/>
                </a:lnTo>
                <a:lnTo>
                  <a:pt x="42672" y="714756"/>
                </a:lnTo>
                <a:lnTo>
                  <a:pt x="51816" y="673608"/>
                </a:lnTo>
                <a:lnTo>
                  <a:pt x="62484" y="632460"/>
                </a:lnTo>
                <a:lnTo>
                  <a:pt x="67056" y="618744"/>
                </a:lnTo>
                <a:close/>
              </a:path>
              <a:path w="1702434" h="1777365">
                <a:moveTo>
                  <a:pt x="135636" y="457200"/>
                </a:moveTo>
                <a:lnTo>
                  <a:pt x="114300" y="445008"/>
                </a:lnTo>
                <a:lnTo>
                  <a:pt x="102108" y="466344"/>
                </a:lnTo>
                <a:lnTo>
                  <a:pt x="83820" y="504444"/>
                </a:lnTo>
                <a:lnTo>
                  <a:pt x="70104" y="537972"/>
                </a:lnTo>
                <a:lnTo>
                  <a:pt x="92964" y="547116"/>
                </a:lnTo>
                <a:lnTo>
                  <a:pt x="106680" y="513588"/>
                </a:lnTo>
                <a:lnTo>
                  <a:pt x="124968" y="477012"/>
                </a:lnTo>
                <a:lnTo>
                  <a:pt x="135636" y="457200"/>
                </a:lnTo>
                <a:close/>
              </a:path>
              <a:path w="1702434" h="1777365">
                <a:moveTo>
                  <a:pt x="236220" y="313944"/>
                </a:moveTo>
                <a:lnTo>
                  <a:pt x="216408" y="297180"/>
                </a:lnTo>
                <a:lnTo>
                  <a:pt x="193548" y="324612"/>
                </a:lnTo>
                <a:lnTo>
                  <a:pt x="169164" y="358140"/>
                </a:lnTo>
                <a:lnTo>
                  <a:pt x="153924" y="379476"/>
                </a:lnTo>
                <a:lnTo>
                  <a:pt x="175260" y="393192"/>
                </a:lnTo>
                <a:lnTo>
                  <a:pt x="190500" y="371856"/>
                </a:lnTo>
                <a:lnTo>
                  <a:pt x="214884" y="339852"/>
                </a:lnTo>
                <a:lnTo>
                  <a:pt x="236220" y="313944"/>
                </a:lnTo>
                <a:close/>
              </a:path>
              <a:path w="1702434" h="1777365">
                <a:moveTo>
                  <a:pt x="362712" y="193548"/>
                </a:moveTo>
                <a:lnTo>
                  <a:pt x="347472" y="172212"/>
                </a:lnTo>
                <a:lnTo>
                  <a:pt x="341376" y="176784"/>
                </a:lnTo>
                <a:lnTo>
                  <a:pt x="309372" y="204216"/>
                </a:lnTo>
                <a:lnTo>
                  <a:pt x="278892" y="231648"/>
                </a:lnTo>
                <a:lnTo>
                  <a:pt x="269748" y="240792"/>
                </a:lnTo>
                <a:lnTo>
                  <a:pt x="288036" y="259080"/>
                </a:lnTo>
                <a:lnTo>
                  <a:pt x="297180" y="249936"/>
                </a:lnTo>
                <a:lnTo>
                  <a:pt x="326136" y="222504"/>
                </a:lnTo>
                <a:lnTo>
                  <a:pt x="358140" y="196596"/>
                </a:lnTo>
                <a:lnTo>
                  <a:pt x="362712" y="193548"/>
                </a:lnTo>
                <a:close/>
              </a:path>
              <a:path w="1702434" h="1777365">
                <a:moveTo>
                  <a:pt x="512064" y="102108"/>
                </a:moveTo>
                <a:lnTo>
                  <a:pt x="501396" y="79248"/>
                </a:lnTo>
                <a:lnTo>
                  <a:pt x="481584" y="88392"/>
                </a:lnTo>
                <a:lnTo>
                  <a:pt x="445008" y="108204"/>
                </a:lnTo>
                <a:lnTo>
                  <a:pt x="409956" y="128016"/>
                </a:lnTo>
                <a:lnTo>
                  <a:pt x="423672" y="150876"/>
                </a:lnTo>
                <a:lnTo>
                  <a:pt x="458724" y="129540"/>
                </a:lnTo>
                <a:lnTo>
                  <a:pt x="493776" y="111252"/>
                </a:lnTo>
                <a:lnTo>
                  <a:pt x="512064" y="102108"/>
                </a:lnTo>
                <a:close/>
              </a:path>
              <a:path w="1702434" h="1777365">
                <a:moveTo>
                  <a:pt x="676656" y="45720"/>
                </a:moveTo>
                <a:lnTo>
                  <a:pt x="670560" y="19812"/>
                </a:lnTo>
                <a:lnTo>
                  <a:pt x="638556" y="28956"/>
                </a:lnTo>
                <a:lnTo>
                  <a:pt x="597408" y="39624"/>
                </a:lnTo>
                <a:lnTo>
                  <a:pt x="573024" y="48768"/>
                </a:lnTo>
                <a:lnTo>
                  <a:pt x="580644" y="73152"/>
                </a:lnTo>
                <a:lnTo>
                  <a:pt x="606552" y="64008"/>
                </a:lnTo>
                <a:lnTo>
                  <a:pt x="644652" y="53340"/>
                </a:lnTo>
                <a:lnTo>
                  <a:pt x="676656" y="45720"/>
                </a:lnTo>
                <a:close/>
              </a:path>
              <a:path w="1702434" h="1777365">
                <a:moveTo>
                  <a:pt x="850392" y="25908"/>
                </a:moveTo>
                <a:lnTo>
                  <a:pt x="850392" y="0"/>
                </a:lnTo>
                <a:lnTo>
                  <a:pt x="829056" y="0"/>
                </a:lnTo>
                <a:lnTo>
                  <a:pt x="807720" y="1524"/>
                </a:lnTo>
                <a:lnTo>
                  <a:pt x="763524" y="4572"/>
                </a:lnTo>
                <a:lnTo>
                  <a:pt x="746760" y="7620"/>
                </a:lnTo>
                <a:lnTo>
                  <a:pt x="751332" y="32004"/>
                </a:lnTo>
                <a:lnTo>
                  <a:pt x="766572" y="30480"/>
                </a:lnTo>
                <a:lnTo>
                  <a:pt x="829056" y="26016"/>
                </a:lnTo>
                <a:lnTo>
                  <a:pt x="850392" y="25908"/>
                </a:lnTo>
                <a:close/>
              </a:path>
              <a:path w="1702434" h="1777365">
                <a:moveTo>
                  <a:pt x="1030224" y="19812"/>
                </a:moveTo>
                <a:lnTo>
                  <a:pt x="1022604" y="18288"/>
                </a:lnTo>
                <a:lnTo>
                  <a:pt x="979932" y="10668"/>
                </a:lnTo>
                <a:lnTo>
                  <a:pt x="937260" y="4572"/>
                </a:lnTo>
                <a:lnTo>
                  <a:pt x="928116" y="4572"/>
                </a:lnTo>
                <a:lnTo>
                  <a:pt x="925068" y="28956"/>
                </a:lnTo>
                <a:lnTo>
                  <a:pt x="935736" y="30480"/>
                </a:lnTo>
                <a:lnTo>
                  <a:pt x="976884" y="35052"/>
                </a:lnTo>
                <a:lnTo>
                  <a:pt x="1018032" y="42672"/>
                </a:lnTo>
                <a:lnTo>
                  <a:pt x="1024128" y="44196"/>
                </a:lnTo>
                <a:lnTo>
                  <a:pt x="1030224" y="19812"/>
                </a:lnTo>
                <a:close/>
              </a:path>
              <a:path w="1702434" h="1777365">
                <a:moveTo>
                  <a:pt x="1199388" y="77724"/>
                </a:moveTo>
                <a:lnTo>
                  <a:pt x="1182624" y="70104"/>
                </a:lnTo>
                <a:lnTo>
                  <a:pt x="1143000" y="53340"/>
                </a:lnTo>
                <a:lnTo>
                  <a:pt x="1103376" y="39624"/>
                </a:lnTo>
                <a:lnTo>
                  <a:pt x="1097280" y="64008"/>
                </a:lnTo>
                <a:lnTo>
                  <a:pt x="1135380" y="77724"/>
                </a:lnTo>
                <a:lnTo>
                  <a:pt x="1171956" y="92964"/>
                </a:lnTo>
                <a:lnTo>
                  <a:pt x="1188720" y="100584"/>
                </a:lnTo>
                <a:lnTo>
                  <a:pt x="1199388" y="77724"/>
                </a:lnTo>
                <a:close/>
              </a:path>
              <a:path w="1702434" h="1777365">
                <a:moveTo>
                  <a:pt x="1353312" y="172212"/>
                </a:moveTo>
                <a:lnTo>
                  <a:pt x="1327404" y="152400"/>
                </a:lnTo>
                <a:lnTo>
                  <a:pt x="1292352" y="129540"/>
                </a:lnTo>
                <a:lnTo>
                  <a:pt x="1267968" y="114300"/>
                </a:lnTo>
                <a:lnTo>
                  <a:pt x="1255776" y="135636"/>
                </a:lnTo>
                <a:lnTo>
                  <a:pt x="1278636" y="150876"/>
                </a:lnTo>
                <a:lnTo>
                  <a:pt x="1312164" y="173736"/>
                </a:lnTo>
                <a:lnTo>
                  <a:pt x="1338072" y="192024"/>
                </a:lnTo>
                <a:lnTo>
                  <a:pt x="1353312" y="172212"/>
                </a:lnTo>
                <a:close/>
              </a:path>
              <a:path w="1702434" h="1777365">
                <a:moveTo>
                  <a:pt x="1484376" y="295656"/>
                </a:moveTo>
                <a:lnTo>
                  <a:pt x="1481328" y="291084"/>
                </a:lnTo>
                <a:lnTo>
                  <a:pt x="1452372" y="260604"/>
                </a:lnTo>
                <a:lnTo>
                  <a:pt x="1412748" y="220980"/>
                </a:lnTo>
                <a:lnTo>
                  <a:pt x="1395984" y="240792"/>
                </a:lnTo>
                <a:lnTo>
                  <a:pt x="1406652" y="249936"/>
                </a:lnTo>
                <a:lnTo>
                  <a:pt x="1435608" y="278892"/>
                </a:lnTo>
                <a:lnTo>
                  <a:pt x="1461516" y="307848"/>
                </a:lnTo>
                <a:lnTo>
                  <a:pt x="1464564" y="312420"/>
                </a:lnTo>
                <a:lnTo>
                  <a:pt x="1484376" y="295656"/>
                </a:lnTo>
                <a:close/>
              </a:path>
              <a:path w="1702434" h="1777365">
                <a:moveTo>
                  <a:pt x="1588008" y="443484"/>
                </a:moveTo>
                <a:lnTo>
                  <a:pt x="1578864" y="428244"/>
                </a:lnTo>
                <a:lnTo>
                  <a:pt x="1556004" y="391668"/>
                </a:lnTo>
                <a:lnTo>
                  <a:pt x="1533144" y="356616"/>
                </a:lnTo>
                <a:lnTo>
                  <a:pt x="1531620" y="356616"/>
                </a:lnTo>
                <a:lnTo>
                  <a:pt x="1511808" y="371856"/>
                </a:lnTo>
                <a:lnTo>
                  <a:pt x="1513332" y="371856"/>
                </a:lnTo>
                <a:lnTo>
                  <a:pt x="1536192" y="406908"/>
                </a:lnTo>
                <a:lnTo>
                  <a:pt x="1557528" y="441960"/>
                </a:lnTo>
                <a:lnTo>
                  <a:pt x="1565148" y="455676"/>
                </a:lnTo>
                <a:lnTo>
                  <a:pt x="1588008" y="443484"/>
                </a:lnTo>
                <a:close/>
              </a:path>
              <a:path w="1702434" h="1777365">
                <a:moveTo>
                  <a:pt x="1658112" y="609600"/>
                </a:moveTo>
                <a:lnTo>
                  <a:pt x="1650492" y="583692"/>
                </a:lnTo>
                <a:lnTo>
                  <a:pt x="1635252" y="542544"/>
                </a:lnTo>
                <a:lnTo>
                  <a:pt x="1621536" y="513588"/>
                </a:lnTo>
                <a:lnTo>
                  <a:pt x="1598676" y="522732"/>
                </a:lnTo>
                <a:lnTo>
                  <a:pt x="1612392" y="553212"/>
                </a:lnTo>
                <a:lnTo>
                  <a:pt x="1626108" y="592836"/>
                </a:lnTo>
                <a:lnTo>
                  <a:pt x="1633728" y="617220"/>
                </a:lnTo>
                <a:lnTo>
                  <a:pt x="1658112" y="609600"/>
                </a:lnTo>
                <a:close/>
              </a:path>
              <a:path w="1702434" h="1777365">
                <a:moveTo>
                  <a:pt x="1696212" y="784860"/>
                </a:moveTo>
                <a:lnTo>
                  <a:pt x="1691640" y="754380"/>
                </a:lnTo>
                <a:lnTo>
                  <a:pt x="1679448" y="684276"/>
                </a:lnTo>
                <a:lnTo>
                  <a:pt x="1653540" y="688848"/>
                </a:lnTo>
                <a:lnTo>
                  <a:pt x="1659636" y="714756"/>
                </a:lnTo>
                <a:lnTo>
                  <a:pt x="1667256" y="757428"/>
                </a:lnTo>
                <a:lnTo>
                  <a:pt x="1670304" y="787908"/>
                </a:lnTo>
                <a:lnTo>
                  <a:pt x="1696212" y="784860"/>
                </a:lnTo>
                <a:close/>
              </a:path>
              <a:path w="1702434" h="1777365">
                <a:moveTo>
                  <a:pt x="1702308" y="890016"/>
                </a:moveTo>
                <a:lnTo>
                  <a:pt x="1676400" y="888492"/>
                </a:lnTo>
                <a:lnTo>
                  <a:pt x="1674876" y="934212"/>
                </a:lnTo>
                <a:lnTo>
                  <a:pt x="1673352" y="963168"/>
                </a:lnTo>
                <a:lnTo>
                  <a:pt x="1676400" y="963347"/>
                </a:lnTo>
                <a:lnTo>
                  <a:pt x="1676400" y="896112"/>
                </a:lnTo>
                <a:lnTo>
                  <a:pt x="1682496" y="902208"/>
                </a:lnTo>
                <a:lnTo>
                  <a:pt x="1688592" y="902208"/>
                </a:lnTo>
                <a:lnTo>
                  <a:pt x="1688592" y="964064"/>
                </a:lnTo>
                <a:lnTo>
                  <a:pt x="1699260" y="964692"/>
                </a:lnTo>
                <a:lnTo>
                  <a:pt x="1700784" y="934212"/>
                </a:lnTo>
                <a:lnTo>
                  <a:pt x="1702308" y="890016"/>
                </a:lnTo>
                <a:close/>
              </a:path>
              <a:path w="1702434" h="1777365">
                <a:moveTo>
                  <a:pt x="1702308" y="888492"/>
                </a:moveTo>
                <a:lnTo>
                  <a:pt x="1700784" y="862584"/>
                </a:lnTo>
                <a:lnTo>
                  <a:pt x="1676400" y="862584"/>
                </a:lnTo>
                <a:lnTo>
                  <a:pt x="1676400" y="888492"/>
                </a:lnTo>
                <a:lnTo>
                  <a:pt x="1688592" y="889209"/>
                </a:lnTo>
                <a:lnTo>
                  <a:pt x="1688592" y="876300"/>
                </a:lnTo>
                <a:lnTo>
                  <a:pt x="1702308" y="888492"/>
                </a:lnTo>
                <a:close/>
              </a:path>
              <a:path w="1702434" h="1777365">
                <a:moveTo>
                  <a:pt x="1688592" y="964064"/>
                </a:moveTo>
                <a:lnTo>
                  <a:pt x="1688592" y="902208"/>
                </a:lnTo>
                <a:lnTo>
                  <a:pt x="1682496" y="902208"/>
                </a:lnTo>
                <a:lnTo>
                  <a:pt x="1676400" y="896112"/>
                </a:lnTo>
                <a:lnTo>
                  <a:pt x="1676400" y="963347"/>
                </a:lnTo>
                <a:lnTo>
                  <a:pt x="1688592" y="964064"/>
                </a:lnTo>
                <a:close/>
              </a:path>
              <a:path w="1702434" h="1777365">
                <a:moveTo>
                  <a:pt x="1688592" y="1040892"/>
                </a:moveTo>
                <a:lnTo>
                  <a:pt x="1664208" y="1037844"/>
                </a:lnTo>
                <a:lnTo>
                  <a:pt x="1659636" y="1063752"/>
                </a:lnTo>
                <a:lnTo>
                  <a:pt x="1650492" y="1104900"/>
                </a:lnTo>
                <a:lnTo>
                  <a:pt x="1642872" y="1135380"/>
                </a:lnTo>
                <a:lnTo>
                  <a:pt x="1667256" y="1141476"/>
                </a:lnTo>
                <a:lnTo>
                  <a:pt x="1674876" y="1110996"/>
                </a:lnTo>
                <a:lnTo>
                  <a:pt x="1684020" y="1068324"/>
                </a:lnTo>
                <a:lnTo>
                  <a:pt x="1688592" y="1040892"/>
                </a:lnTo>
                <a:close/>
              </a:path>
              <a:path w="1702434" h="1777365">
                <a:moveTo>
                  <a:pt x="1642872" y="1214628"/>
                </a:moveTo>
                <a:lnTo>
                  <a:pt x="1618488" y="1207008"/>
                </a:lnTo>
                <a:lnTo>
                  <a:pt x="1610868" y="1225296"/>
                </a:lnTo>
                <a:lnTo>
                  <a:pt x="1595628" y="1263396"/>
                </a:lnTo>
                <a:lnTo>
                  <a:pt x="1578864" y="1298448"/>
                </a:lnTo>
                <a:lnTo>
                  <a:pt x="1601724" y="1309116"/>
                </a:lnTo>
                <a:lnTo>
                  <a:pt x="1618488" y="1274064"/>
                </a:lnTo>
                <a:lnTo>
                  <a:pt x="1635252" y="1234440"/>
                </a:lnTo>
                <a:lnTo>
                  <a:pt x="1642872" y="1214628"/>
                </a:lnTo>
                <a:close/>
              </a:path>
              <a:path w="1702434" h="1777365">
                <a:moveTo>
                  <a:pt x="1562100" y="1376172"/>
                </a:moveTo>
                <a:lnTo>
                  <a:pt x="1540764" y="1362456"/>
                </a:lnTo>
                <a:lnTo>
                  <a:pt x="1534668" y="1373124"/>
                </a:lnTo>
                <a:lnTo>
                  <a:pt x="1511808" y="1406652"/>
                </a:lnTo>
                <a:lnTo>
                  <a:pt x="1487424" y="1438656"/>
                </a:lnTo>
                <a:lnTo>
                  <a:pt x="1482852" y="1444752"/>
                </a:lnTo>
                <a:lnTo>
                  <a:pt x="1502664" y="1459992"/>
                </a:lnTo>
                <a:lnTo>
                  <a:pt x="1508760" y="1453896"/>
                </a:lnTo>
                <a:lnTo>
                  <a:pt x="1533144" y="1420368"/>
                </a:lnTo>
                <a:lnTo>
                  <a:pt x="1557528" y="1385316"/>
                </a:lnTo>
                <a:lnTo>
                  <a:pt x="1562100" y="1376172"/>
                </a:lnTo>
                <a:close/>
              </a:path>
              <a:path w="1702434" h="1777365">
                <a:moveTo>
                  <a:pt x="1452372" y="1519428"/>
                </a:moveTo>
                <a:lnTo>
                  <a:pt x="1434084" y="1501140"/>
                </a:lnTo>
                <a:lnTo>
                  <a:pt x="1376172" y="1556004"/>
                </a:lnTo>
                <a:lnTo>
                  <a:pt x="1360932" y="1568196"/>
                </a:lnTo>
                <a:lnTo>
                  <a:pt x="1376172" y="1588008"/>
                </a:lnTo>
                <a:lnTo>
                  <a:pt x="1392936" y="1574292"/>
                </a:lnTo>
                <a:lnTo>
                  <a:pt x="1423416" y="1546860"/>
                </a:lnTo>
                <a:lnTo>
                  <a:pt x="1452372" y="1519428"/>
                </a:lnTo>
                <a:close/>
              </a:path>
              <a:path w="1702434" h="1777365">
                <a:moveTo>
                  <a:pt x="1313688" y="1635252"/>
                </a:moveTo>
                <a:lnTo>
                  <a:pt x="1299972" y="1613916"/>
                </a:lnTo>
                <a:lnTo>
                  <a:pt x="1278636" y="1627632"/>
                </a:lnTo>
                <a:lnTo>
                  <a:pt x="1243584" y="1648968"/>
                </a:lnTo>
                <a:lnTo>
                  <a:pt x="1214628" y="1664208"/>
                </a:lnTo>
                <a:lnTo>
                  <a:pt x="1225296" y="1687068"/>
                </a:lnTo>
                <a:lnTo>
                  <a:pt x="1257300" y="1670304"/>
                </a:lnTo>
                <a:lnTo>
                  <a:pt x="1292352" y="1648968"/>
                </a:lnTo>
                <a:lnTo>
                  <a:pt x="1313688" y="1635252"/>
                </a:lnTo>
                <a:close/>
              </a:path>
              <a:path w="1702434" h="1777365">
                <a:moveTo>
                  <a:pt x="1155192" y="1719072"/>
                </a:moveTo>
                <a:lnTo>
                  <a:pt x="1146048" y="1696212"/>
                </a:lnTo>
                <a:lnTo>
                  <a:pt x="1133856" y="1700784"/>
                </a:lnTo>
                <a:lnTo>
                  <a:pt x="1095756" y="1714500"/>
                </a:lnTo>
                <a:lnTo>
                  <a:pt x="1057656" y="1725168"/>
                </a:lnTo>
                <a:lnTo>
                  <a:pt x="1051560" y="1726692"/>
                </a:lnTo>
                <a:lnTo>
                  <a:pt x="1057656" y="1751076"/>
                </a:lnTo>
                <a:lnTo>
                  <a:pt x="1063752" y="1749552"/>
                </a:lnTo>
                <a:lnTo>
                  <a:pt x="1104900" y="1737360"/>
                </a:lnTo>
                <a:lnTo>
                  <a:pt x="1144524" y="1723644"/>
                </a:lnTo>
                <a:lnTo>
                  <a:pt x="1155192" y="1719072"/>
                </a:lnTo>
                <a:close/>
              </a:path>
              <a:path w="1702434" h="1777365">
                <a:moveTo>
                  <a:pt x="981456" y="1767840"/>
                </a:moveTo>
                <a:lnTo>
                  <a:pt x="976884" y="1743456"/>
                </a:lnTo>
                <a:lnTo>
                  <a:pt x="935736" y="1748028"/>
                </a:lnTo>
                <a:lnTo>
                  <a:pt x="893064" y="1751076"/>
                </a:lnTo>
                <a:lnTo>
                  <a:pt x="877824" y="1752600"/>
                </a:lnTo>
                <a:lnTo>
                  <a:pt x="879348" y="1776984"/>
                </a:lnTo>
                <a:lnTo>
                  <a:pt x="894588" y="1776984"/>
                </a:lnTo>
                <a:lnTo>
                  <a:pt x="938784" y="1773936"/>
                </a:lnTo>
                <a:lnTo>
                  <a:pt x="981456" y="1767840"/>
                </a:lnTo>
                <a:close/>
              </a:path>
              <a:path w="1702434" h="1777365">
                <a:moveTo>
                  <a:pt x="803148" y="1751076"/>
                </a:moveTo>
                <a:lnTo>
                  <a:pt x="766572" y="1748028"/>
                </a:lnTo>
                <a:lnTo>
                  <a:pt x="725424" y="1743456"/>
                </a:lnTo>
                <a:lnTo>
                  <a:pt x="704088" y="1738884"/>
                </a:lnTo>
                <a:lnTo>
                  <a:pt x="699516" y="1763268"/>
                </a:lnTo>
                <a:lnTo>
                  <a:pt x="722376" y="1767840"/>
                </a:lnTo>
                <a:lnTo>
                  <a:pt x="765048" y="1773936"/>
                </a:lnTo>
                <a:lnTo>
                  <a:pt x="801624" y="1776984"/>
                </a:lnTo>
                <a:lnTo>
                  <a:pt x="803148" y="1751076"/>
                </a:lnTo>
                <a:close/>
              </a:path>
              <a:path w="1702434" h="1777365">
                <a:moveTo>
                  <a:pt x="630936" y="1722120"/>
                </a:moveTo>
                <a:lnTo>
                  <a:pt x="605028" y="1714500"/>
                </a:lnTo>
                <a:lnTo>
                  <a:pt x="566928" y="1700784"/>
                </a:lnTo>
                <a:lnTo>
                  <a:pt x="536448" y="1688592"/>
                </a:lnTo>
                <a:lnTo>
                  <a:pt x="527304" y="1711452"/>
                </a:lnTo>
                <a:lnTo>
                  <a:pt x="559308" y="1723644"/>
                </a:lnTo>
                <a:lnTo>
                  <a:pt x="598932" y="1738884"/>
                </a:lnTo>
                <a:lnTo>
                  <a:pt x="623316" y="1746504"/>
                </a:lnTo>
                <a:lnTo>
                  <a:pt x="630936" y="1722120"/>
                </a:lnTo>
                <a:close/>
              </a:path>
              <a:path w="1702434" h="1777365">
                <a:moveTo>
                  <a:pt x="469392" y="1655064"/>
                </a:moveTo>
                <a:lnTo>
                  <a:pt x="457200" y="1648968"/>
                </a:lnTo>
                <a:lnTo>
                  <a:pt x="423672" y="1627632"/>
                </a:lnTo>
                <a:lnTo>
                  <a:pt x="390144" y="1604772"/>
                </a:lnTo>
                <a:lnTo>
                  <a:pt x="385572" y="1601724"/>
                </a:lnTo>
                <a:lnTo>
                  <a:pt x="370332" y="1623060"/>
                </a:lnTo>
                <a:lnTo>
                  <a:pt x="374904" y="1626108"/>
                </a:lnTo>
                <a:lnTo>
                  <a:pt x="409956" y="1648968"/>
                </a:lnTo>
                <a:lnTo>
                  <a:pt x="445008" y="1670304"/>
                </a:lnTo>
                <a:lnTo>
                  <a:pt x="457200" y="1677924"/>
                </a:lnTo>
                <a:lnTo>
                  <a:pt x="469392" y="1655064"/>
                </a:lnTo>
                <a:close/>
              </a:path>
              <a:path w="1702434" h="1777365">
                <a:moveTo>
                  <a:pt x="326136" y="1556004"/>
                </a:moveTo>
                <a:lnTo>
                  <a:pt x="295656" y="1528572"/>
                </a:lnTo>
                <a:lnTo>
                  <a:pt x="266700" y="1499616"/>
                </a:lnTo>
                <a:lnTo>
                  <a:pt x="254508" y="1485900"/>
                </a:lnTo>
                <a:lnTo>
                  <a:pt x="236220" y="1502664"/>
                </a:lnTo>
                <a:lnTo>
                  <a:pt x="249936" y="1517904"/>
                </a:lnTo>
                <a:lnTo>
                  <a:pt x="278892" y="1546860"/>
                </a:lnTo>
                <a:lnTo>
                  <a:pt x="309372" y="1574292"/>
                </a:lnTo>
                <a:lnTo>
                  <a:pt x="326136" y="1556004"/>
                </a:lnTo>
                <a:close/>
              </a:path>
              <a:path w="1702434" h="1777365">
                <a:moveTo>
                  <a:pt x="205740" y="1427988"/>
                </a:moveTo>
                <a:lnTo>
                  <a:pt x="188976" y="1406652"/>
                </a:lnTo>
                <a:lnTo>
                  <a:pt x="166116" y="1371600"/>
                </a:lnTo>
                <a:lnTo>
                  <a:pt x="150876" y="1345692"/>
                </a:lnTo>
                <a:lnTo>
                  <a:pt x="128016" y="1357884"/>
                </a:lnTo>
                <a:lnTo>
                  <a:pt x="146304" y="1386840"/>
                </a:lnTo>
                <a:lnTo>
                  <a:pt x="169164" y="1421892"/>
                </a:lnTo>
                <a:lnTo>
                  <a:pt x="185928" y="1443228"/>
                </a:lnTo>
                <a:lnTo>
                  <a:pt x="205740" y="1427988"/>
                </a:lnTo>
                <a:close/>
              </a:path>
              <a:path w="1702434" h="1777365">
                <a:moveTo>
                  <a:pt x="114300" y="1278636"/>
                </a:moveTo>
                <a:lnTo>
                  <a:pt x="106680" y="1263396"/>
                </a:lnTo>
                <a:lnTo>
                  <a:pt x="89916" y="1225296"/>
                </a:lnTo>
                <a:lnTo>
                  <a:pt x="76200" y="1187196"/>
                </a:lnTo>
                <a:lnTo>
                  <a:pt x="51816" y="1194816"/>
                </a:lnTo>
                <a:lnTo>
                  <a:pt x="67056" y="1235964"/>
                </a:lnTo>
                <a:lnTo>
                  <a:pt x="83820" y="1274064"/>
                </a:lnTo>
                <a:lnTo>
                  <a:pt x="91440" y="1290828"/>
                </a:lnTo>
                <a:lnTo>
                  <a:pt x="114300" y="1278636"/>
                </a:lnTo>
                <a:close/>
              </a:path>
              <a:path w="1702434" h="1777365">
                <a:moveTo>
                  <a:pt x="54864" y="1114044"/>
                </a:moveTo>
                <a:lnTo>
                  <a:pt x="51816" y="1104900"/>
                </a:lnTo>
                <a:lnTo>
                  <a:pt x="42672" y="1062228"/>
                </a:lnTo>
                <a:lnTo>
                  <a:pt x="35052" y="1021080"/>
                </a:lnTo>
                <a:lnTo>
                  <a:pt x="35052" y="1016508"/>
                </a:lnTo>
                <a:lnTo>
                  <a:pt x="9144" y="1019556"/>
                </a:lnTo>
                <a:lnTo>
                  <a:pt x="10668" y="1024128"/>
                </a:lnTo>
                <a:lnTo>
                  <a:pt x="16764" y="1068324"/>
                </a:lnTo>
                <a:lnTo>
                  <a:pt x="27432" y="1110996"/>
                </a:lnTo>
                <a:lnTo>
                  <a:pt x="28956" y="1121664"/>
                </a:lnTo>
                <a:lnTo>
                  <a:pt x="54864" y="11140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392916" y="7056736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5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8306" y="1072387"/>
            <a:ext cx="4620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Грешка </a:t>
            </a:r>
            <a:r>
              <a:rPr sz="3600" dirty="0"/>
              <a:t>Ирис</a:t>
            </a:r>
            <a:r>
              <a:rPr sz="3600" spc="-110" dirty="0"/>
              <a:t> </a:t>
            </a:r>
            <a:r>
              <a:rPr sz="3600" dirty="0"/>
              <a:t>скенера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272398" y="2337060"/>
            <a:ext cx="5289132" cy="1549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2006599"/>
            <a:ext cx="12388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растојање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9320" y="2006599"/>
            <a:ext cx="8655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греш</a:t>
            </a:r>
            <a:r>
              <a:rPr sz="2000" spc="45" dirty="0">
                <a:solidFill>
                  <a:srgbClr val="7F0000"/>
                </a:solidFill>
                <a:latin typeface="Arial"/>
                <a:cs typeface="Arial"/>
              </a:rPr>
              <a:t>к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05484" y="2414016"/>
          <a:ext cx="2895600" cy="3488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2057400"/>
              </a:tblGrid>
              <a:tr h="509016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0.29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1.3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950" baseline="25641" dirty="0">
                          <a:latin typeface="Arial"/>
                          <a:cs typeface="Arial"/>
                        </a:rPr>
                        <a:t>10</a:t>
                      </a:r>
                      <a:endParaRPr sz="1950" baseline="25641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824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0.30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1.5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950" baseline="25641" dirty="0">
                          <a:latin typeface="Arial"/>
                          <a:cs typeface="Arial"/>
                        </a:rPr>
                        <a:t>9</a:t>
                      </a:r>
                      <a:endParaRPr sz="1950" baseline="25641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824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0.31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1.8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950" baseline="25641" dirty="0">
                          <a:latin typeface="Arial"/>
                          <a:cs typeface="Arial"/>
                        </a:rPr>
                        <a:t>8</a:t>
                      </a:r>
                      <a:endParaRPr sz="1950" baseline="25641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0.32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2.6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950" baseline="25641" dirty="0">
                          <a:latin typeface="Arial"/>
                          <a:cs typeface="Arial"/>
                        </a:rPr>
                        <a:t>7</a:t>
                      </a:r>
                      <a:endParaRPr sz="1950" baseline="25641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586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0.33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4.0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950" baseline="25641" dirty="0">
                          <a:latin typeface="Arial"/>
                          <a:cs typeface="Arial"/>
                        </a:rPr>
                        <a:t>6</a:t>
                      </a:r>
                      <a:endParaRPr sz="1950" baseline="25641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824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0.34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6.9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950" baseline="25641" dirty="0">
                          <a:latin typeface="Arial"/>
                          <a:cs typeface="Arial"/>
                        </a:rPr>
                        <a:t>5</a:t>
                      </a:r>
                      <a:endParaRPr sz="1950" baseline="25641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062"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0.35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1.3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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950" baseline="25641" dirty="0">
                          <a:latin typeface="Arial"/>
                          <a:cs typeface="Arial"/>
                        </a:rPr>
                        <a:t>5</a:t>
                      </a:r>
                      <a:endParaRPr sz="1950" baseline="25641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166615" y="3886200"/>
            <a:ext cx="5434583" cy="2548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6929" y="6438389"/>
            <a:ext cx="1477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ра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ј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њ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е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5539" y="6042149"/>
            <a:ext cx="3049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==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грешка</a:t>
            </a:r>
            <a:r>
              <a:rPr sz="24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једнакости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5126" y="5081610"/>
            <a:ext cx="338653" cy="3254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5126" y="6148410"/>
            <a:ext cx="338653" cy="3254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8707" y="1110487"/>
            <a:ext cx="5838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Напад </a:t>
            </a:r>
            <a:r>
              <a:rPr sz="3600" dirty="0"/>
              <a:t>на скенирање</a:t>
            </a:r>
            <a:r>
              <a:rPr sz="3600" spc="-125" dirty="0"/>
              <a:t> </a:t>
            </a:r>
            <a:r>
              <a:rPr sz="3600" dirty="0"/>
              <a:t>ириса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30655" y="2103221"/>
            <a:ext cx="8293734" cy="39433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Добра </a:t>
            </a:r>
            <a:r>
              <a:rPr sz="2600" spc="100" dirty="0">
                <a:solidFill>
                  <a:srgbClr val="7F0000"/>
                </a:solidFill>
                <a:latin typeface="Arial"/>
                <a:cs typeface="Arial"/>
              </a:rPr>
              <a:t>фотографија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ока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се може да се</a:t>
            </a:r>
            <a:r>
              <a:rPr sz="2600" spc="-11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скенира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Нападач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може да употреби фотографију</a:t>
            </a:r>
            <a:r>
              <a:rPr sz="2600" spc="-1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ока</a:t>
            </a:r>
            <a:endParaRPr sz="2600">
              <a:latin typeface="Arial"/>
              <a:cs typeface="Arial"/>
            </a:endParaRPr>
          </a:p>
          <a:p>
            <a:pPr marL="354965" marR="5080" indent="-342900">
              <a:lnSpc>
                <a:spcPts val="2590"/>
              </a:lnSpc>
              <a:spcBef>
                <a:spcPts val="1995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354965" algn="l"/>
                <a:tab pos="355600" algn="l"/>
                <a:tab pos="2077085" algn="l"/>
                <a:tab pos="3351529" algn="l"/>
              </a:tabLst>
            </a:pP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Једна</a:t>
            </a:r>
            <a:r>
              <a:rPr sz="2400" spc="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Авганистанка	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аутентификована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основу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скенирања	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фотографије,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објављене 1984 на насловној  страници листа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National Geographic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, 17 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година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касније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ts val="2510"/>
              </a:lnSpc>
              <a:spcBef>
                <a:spcPts val="225"/>
              </a:spcBef>
              <a:tabLst>
                <a:tab pos="756285" algn="l"/>
              </a:tabLst>
            </a:pPr>
            <a:r>
              <a:rPr sz="2050" spc="20" dirty="0">
                <a:solidFill>
                  <a:srgbClr val="323299"/>
                </a:solidFill>
                <a:latin typeface="Arial"/>
                <a:cs typeface="Arial"/>
              </a:rPr>
              <a:t>o	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Прича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о </a:t>
            </a:r>
            <a:r>
              <a:rPr sz="2200" spc="-10" dirty="0">
                <a:solidFill>
                  <a:srgbClr val="7F0000"/>
                </a:solidFill>
                <a:latin typeface="Arial"/>
                <a:cs typeface="Arial"/>
              </a:rPr>
              <a:t>томе </a:t>
            </a:r>
            <a:r>
              <a:rPr sz="2200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200" spc="-10" dirty="0">
                <a:solidFill>
                  <a:srgbClr val="7F0000"/>
                </a:solidFill>
                <a:latin typeface="Arial"/>
                <a:cs typeface="Arial"/>
              </a:rPr>
              <a:t>може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наћи</a:t>
            </a:r>
            <a:r>
              <a:rPr sz="22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7F0000"/>
                </a:solidFill>
                <a:latin typeface="Arial"/>
                <a:cs typeface="Arial"/>
              </a:rPr>
              <a:t>на</a:t>
            </a:r>
            <a:endParaRPr sz="2200">
              <a:latin typeface="Arial"/>
              <a:cs typeface="Arial"/>
            </a:endParaRPr>
          </a:p>
          <a:p>
            <a:pPr marL="756285">
              <a:lnSpc>
                <a:spcPts val="2510"/>
              </a:lnSpc>
            </a:pPr>
            <a:r>
              <a:rPr sz="2200" spc="-5" dirty="0">
                <a:solidFill>
                  <a:srgbClr val="7F0000"/>
                </a:solidFill>
                <a:latin typeface="Arial"/>
                <a:cs typeface="Arial"/>
                <a:hlinkClick r:id="rId2"/>
              </a:rPr>
              <a:t>http://news.bbc.co.uk/1/hi/world/south_asia/1870382.htm</a:t>
            </a:r>
            <a:endParaRPr sz="2200">
              <a:latin typeface="Arial"/>
              <a:cs typeface="Arial"/>
            </a:endParaRPr>
          </a:p>
          <a:p>
            <a:pPr marL="354965" marR="937260" indent="-342900">
              <a:lnSpc>
                <a:spcPts val="2590"/>
              </a:lnSpc>
              <a:spcBef>
                <a:spcPts val="620"/>
              </a:spcBef>
              <a:buClr>
                <a:srgbClr val="323299"/>
              </a:buClr>
              <a:buSzPct val="75000"/>
              <a:buFont typeface="MS UI Gothic"/>
              <a:buChar char="❑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осујетио 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фото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напад, неки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скенери 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прво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емитују 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светлосни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импулс,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би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верификовали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контракцију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зенице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самим тим 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ирис</a:t>
            </a:r>
            <a:r>
              <a:rPr sz="2400" spc="-1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„жив”.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Поређење </a:t>
            </a:r>
            <a:r>
              <a:rPr dirty="0"/>
              <a:t>по </a:t>
            </a:r>
            <a:r>
              <a:rPr spc="-5" dirty="0"/>
              <a:t>критеријуму једнаких</a:t>
            </a:r>
            <a:r>
              <a:rPr spc="-65" dirty="0"/>
              <a:t> </a:t>
            </a:r>
            <a:r>
              <a:rPr spc="-10" dirty="0"/>
              <a:t>грешака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(</a:t>
            </a:r>
            <a:r>
              <a:rPr i="1" spc="-5" dirty="0">
                <a:latin typeface="Arial"/>
                <a:cs typeface="Arial"/>
              </a:rPr>
              <a:t>Equal Error</a:t>
            </a:r>
            <a:r>
              <a:rPr i="1" spc="-5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Rate</a:t>
            </a:r>
            <a:r>
              <a:rPr spc="-5" dirty="0"/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39" y="2180335"/>
            <a:ext cx="8601075" cy="395732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418465" marR="683260" indent="-342900">
              <a:lnSpc>
                <a:spcPts val="2450"/>
              </a:lnSpc>
              <a:spcBef>
                <a:spcPts val="540"/>
              </a:spcBef>
              <a:buChar char="•"/>
              <a:tabLst>
                <a:tab pos="418465" algn="l"/>
                <a:tab pos="419734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Equal error rate (EER): вероватноћа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погрешног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одбацивања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==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вероватноћи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погрешног</a:t>
            </a:r>
            <a:r>
              <a:rPr sz="24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прихватања</a:t>
            </a:r>
            <a:endParaRPr sz="240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spcBef>
                <a:spcPts val="130"/>
              </a:spcBef>
              <a:buChar char="•"/>
              <a:tabLst>
                <a:tab pos="418465" algn="l"/>
                <a:tab pos="419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Биометрија 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бази </a:t>
            </a:r>
            <a:r>
              <a:rPr sz="2400" spc="80" dirty="0">
                <a:solidFill>
                  <a:srgbClr val="7F0000"/>
                </a:solidFill>
                <a:latin typeface="Arial"/>
                <a:cs typeface="Arial"/>
              </a:rPr>
              <a:t>отисака </a:t>
            </a:r>
            <a:r>
              <a:rPr sz="2400" spc="114" dirty="0">
                <a:solidFill>
                  <a:srgbClr val="7F0000"/>
                </a:solidFill>
                <a:latin typeface="Arial"/>
                <a:cs typeface="Arial"/>
              </a:rPr>
              <a:t>прстију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ЕЕR око</a:t>
            </a:r>
            <a:r>
              <a:rPr sz="2400" spc="-1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5%</a:t>
            </a:r>
            <a:endParaRPr sz="240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418465" algn="l"/>
                <a:tab pos="419100" algn="l"/>
              </a:tabLst>
            </a:pPr>
            <a:r>
              <a:rPr sz="2400" spc="70" dirty="0">
                <a:solidFill>
                  <a:srgbClr val="7F0000"/>
                </a:solidFill>
                <a:latin typeface="Arial"/>
                <a:cs typeface="Arial"/>
              </a:rPr>
              <a:t>Геометрија длана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: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ЕЕR око</a:t>
            </a:r>
            <a:r>
              <a:rPr sz="2400" spc="-1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10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-3</a:t>
            </a:r>
            <a:endParaRPr sz="2400" baseline="24305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418465" algn="l"/>
                <a:tab pos="419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Теоретски, </a:t>
            </a:r>
            <a:r>
              <a:rPr sz="2400" spc="95" dirty="0">
                <a:solidFill>
                  <a:srgbClr val="7F0000"/>
                </a:solidFill>
                <a:latin typeface="Arial"/>
                <a:cs typeface="Arial"/>
              </a:rPr>
              <a:t>скенирање </a:t>
            </a:r>
            <a:r>
              <a:rPr sz="2400" spc="100" dirty="0">
                <a:solidFill>
                  <a:srgbClr val="7F0000"/>
                </a:solidFill>
                <a:latin typeface="Arial"/>
                <a:cs typeface="Arial"/>
              </a:rPr>
              <a:t>ириса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има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ЕЕR око</a:t>
            </a:r>
            <a:r>
              <a:rPr sz="2400" spc="-2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10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-6</a:t>
            </a:r>
            <a:endParaRPr sz="2400" baseline="24305">
              <a:latin typeface="Arial"/>
              <a:cs typeface="Arial"/>
            </a:endParaRPr>
          </a:p>
          <a:p>
            <a:pPr marL="819785" lvl="1" indent="-287655">
              <a:lnSpc>
                <a:spcPct val="100000"/>
              </a:lnSpc>
              <a:spcBef>
                <a:spcPts val="120"/>
              </a:spcBef>
              <a:buChar char="–"/>
              <a:tabLst>
                <a:tab pos="819785" algn="l"/>
                <a:tab pos="820419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пракси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је ово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тешко</a:t>
            </a:r>
            <a:r>
              <a:rPr sz="2000" spc="-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остварити</a:t>
            </a:r>
            <a:endParaRPr sz="2000">
              <a:latin typeface="Arial"/>
              <a:cs typeface="Arial"/>
            </a:endParaRPr>
          </a:p>
          <a:p>
            <a:pPr marL="819785" lvl="1" indent="-287655">
              <a:lnSpc>
                <a:spcPct val="100000"/>
              </a:lnSpc>
              <a:spcBef>
                <a:spcPts val="120"/>
              </a:spcBef>
              <a:buChar char="–"/>
              <a:tabLst>
                <a:tab pos="819785" algn="l"/>
                <a:tab pos="820419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Фаза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прикупљања података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мора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бити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екстремно</a:t>
            </a:r>
            <a:r>
              <a:rPr sz="2000" spc="-1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тачна</a:t>
            </a:r>
            <a:endParaRPr sz="2000">
              <a:latin typeface="Arial"/>
              <a:cs typeface="Arial"/>
            </a:endParaRPr>
          </a:p>
          <a:p>
            <a:pPr marL="418465" marR="81280" indent="-342900">
              <a:lnSpc>
                <a:spcPts val="2450"/>
              </a:lnSpc>
              <a:spcBef>
                <a:spcPts val="580"/>
              </a:spcBef>
              <a:buChar char="•"/>
              <a:tabLst>
                <a:tab pos="418465" algn="l"/>
                <a:tab pos="4191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пракси је већина биометрија знатно лошија од отисака  прстију!</a:t>
            </a:r>
            <a:endParaRPr sz="240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spcBef>
                <a:spcPts val="135"/>
              </a:spcBef>
              <a:buChar char="•"/>
              <a:tabLst>
                <a:tab pos="418465" algn="l"/>
                <a:tab pos="419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Биометрија је корисна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 верификацију…</a:t>
            </a:r>
            <a:endParaRPr sz="2400">
              <a:latin typeface="Arial"/>
              <a:cs typeface="Arial"/>
            </a:endParaRPr>
          </a:p>
          <a:p>
            <a:pPr marL="4191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418465" algn="l"/>
                <a:tab pos="419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 је готово неупотребљива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идентификацију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52</a:t>
            </a:fld>
            <a:endParaRPr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3442" y="1110487"/>
            <a:ext cx="4730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Биометрија:</a:t>
            </a:r>
            <a:r>
              <a:rPr sz="3600" spc="-50" dirty="0"/>
              <a:t> </a:t>
            </a:r>
            <a:r>
              <a:rPr sz="3600" spc="-5" dirty="0"/>
              <a:t>закључак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221739" y="2009647"/>
            <a:ext cx="7073900" cy="4170679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Биометрија тешко подлеже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преварама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даље постоје могући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напади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Украсти Алисин</a:t>
            </a:r>
            <a:r>
              <a:rPr sz="20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прст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12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Фотокопирати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Бобов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отисак прста, сликати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око,</a:t>
            </a:r>
            <a:r>
              <a:rPr sz="2000" spc="-1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итд.</a:t>
            </a:r>
            <a:endParaRPr sz="2000">
              <a:latin typeface="Arial"/>
              <a:cs typeface="Arial"/>
            </a:endParaRPr>
          </a:p>
          <a:p>
            <a:pPr marL="756285" marR="5080" lvl="1" indent="-287020">
              <a:lnSpc>
                <a:spcPts val="2039"/>
              </a:lnSpc>
              <a:spcBef>
                <a:spcPts val="489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Извршити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субверзију софтвера, база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података,</a:t>
            </a:r>
            <a:r>
              <a:rPr sz="2000" spc="-1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“пута 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поверења”,</a:t>
            </a:r>
            <a:r>
              <a:rPr sz="20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  <a:p>
            <a:pPr marL="354965" marR="774700" indent="-342900">
              <a:lnSpc>
                <a:spcPts val="245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променити „разбијене” биометријске  податке?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Char char="•"/>
              <a:tabLst>
                <a:tab pos="354965" algn="l"/>
                <a:tab pos="355600" algn="l"/>
                <a:tab pos="2996565" algn="l"/>
              </a:tabLst>
            </a:pPr>
            <a:r>
              <a:rPr sz="2400" spc="95" dirty="0">
                <a:solidFill>
                  <a:srgbClr val="7F0000"/>
                </a:solidFill>
                <a:latin typeface="Arial"/>
                <a:cs typeface="Arial"/>
              </a:rPr>
              <a:t>Биометрија</a:t>
            </a:r>
            <a:r>
              <a:rPr sz="24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7F0000"/>
                </a:solidFill>
                <a:latin typeface="Arial"/>
                <a:cs typeface="Arial"/>
              </a:rPr>
              <a:t>није	</a:t>
            </a:r>
            <a:r>
              <a:rPr sz="2400" spc="100" dirty="0">
                <a:solidFill>
                  <a:srgbClr val="7F0000"/>
                </a:solidFill>
                <a:latin typeface="Arial"/>
                <a:cs typeface="Arial"/>
              </a:rPr>
              <a:t>отпорна </a:t>
            </a:r>
            <a:r>
              <a:rPr sz="2400" spc="60" dirty="0">
                <a:solidFill>
                  <a:srgbClr val="7F0000"/>
                </a:solidFill>
                <a:latin typeface="Arial"/>
                <a:cs typeface="Arial"/>
              </a:rPr>
              <a:t>на</a:t>
            </a:r>
            <a:r>
              <a:rPr sz="2400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подвале</a:t>
            </a:r>
            <a:r>
              <a:rPr sz="2400" b="1" spc="85" dirty="0">
                <a:solidFill>
                  <a:srgbClr val="7F0000"/>
                </a:solidFill>
                <a:latin typeface="Arial"/>
                <a:cs typeface="Arial"/>
              </a:rPr>
              <a:t>!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Биометрија се данас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ограничено</a:t>
            </a:r>
            <a:r>
              <a:rPr sz="24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користи</a:t>
            </a:r>
            <a:endParaRPr sz="2400">
              <a:latin typeface="Arial"/>
              <a:cs typeface="Arial"/>
            </a:endParaRPr>
          </a:p>
          <a:p>
            <a:pPr marL="354965" marR="382905" indent="-342900">
              <a:lnSpc>
                <a:spcPts val="245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Очекује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промена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овом погледу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ближој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будућности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53</a:t>
            </a:fld>
            <a:endParaRPr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4383" y="1110487"/>
            <a:ext cx="4928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Нешто </a:t>
            </a:r>
            <a:r>
              <a:rPr sz="3600" spc="-5" dirty="0"/>
              <a:t>што</a:t>
            </a:r>
            <a:r>
              <a:rPr sz="3600" spc="-70" dirty="0"/>
              <a:t> </a:t>
            </a:r>
            <a:r>
              <a:rPr sz="3600" spc="-5" dirty="0"/>
              <a:t>поседујемо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705600" y="1905000"/>
            <a:ext cx="2709672" cy="1981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55937" y="2616199"/>
            <a:ext cx="878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Ј</a:t>
            </a:r>
            <a:r>
              <a:rPr sz="2400" spc="-10" dirty="0">
                <a:latin typeface="Arial"/>
                <a:cs typeface="Arial"/>
              </a:rPr>
              <a:t>е</a:t>
            </a:r>
            <a:r>
              <a:rPr sz="2400" spc="-5" dirty="0">
                <a:latin typeface="Arial"/>
                <a:cs typeface="Arial"/>
              </a:rPr>
              <a:t>с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36408" y="3035808"/>
            <a:ext cx="1548765" cy="850900"/>
          </a:xfrm>
          <a:custGeom>
            <a:avLst/>
            <a:gdLst/>
            <a:ahLst/>
            <a:cxnLst/>
            <a:rect l="l" t="t" r="r" b="b"/>
            <a:pathLst>
              <a:path w="1548765" h="850900">
                <a:moveTo>
                  <a:pt x="32004" y="713232"/>
                </a:moveTo>
                <a:lnTo>
                  <a:pt x="6096" y="710184"/>
                </a:lnTo>
                <a:lnTo>
                  <a:pt x="1524" y="771144"/>
                </a:lnTo>
                <a:lnTo>
                  <a:pt x="0" y="812292"/>
                </a:lnTo>
                <a:lnTo>
                  <a:pt x="25908" y="813816"/>
                </a:lnTo>
                <a:lnTo>
                  <a:pt x="25908" y="772668"/>
                </a:lnTo>
                <a:lnTo>
                  <a:pt x="28956" y="731520"/>
                </a:lnTo>
                <a:lnTo>
                  <a:pt x="32004" y="713232"/>
                </a:lnTo>
                <a:close/>
              </a:path>
              <a:path w="1548765" h="850900">
                <a:moveTo>
                  <a:pt x="71628" y="542544"/>
                </a:moveTo>
                <a:lnTo>
                  <a:pt x="47244" y="534924"/>
                </a:lnTo>
                <a:lnTo>
                  <a:pt x="35052" y="571500"/>
                </a:lnTo>
                <a:lnTo>
                  <a:pt x="24384" y="609600"/>
                </a:lnTo>
                <a:lnTo>
                  <a:pt x="19812" y="633984"/>
                </a:lnTo>
                <a:lnTo>
                  <a:pt x="44196" y="638556"/>
                </a:lnTo>
                <a:lnTo>
                  <a:pt x="48768" y="615696"/>
                </a:lnTo>
                <a:lnTo>
                  <a:pt x="59436" y="579120"/>
                </a:lnTo>
                <a:lnTo>
                  <a:pt x="71628" y="542544"/>
                </a:lnTo>
                <a:close/>
              </a:path>
              <a:path w="1548765" h="850900">
                <a:moveTo>
                  <a:pt x="146304" y="385572"/>
                </a:moveTo>
                <a:lnTo>
                  <a:pt x="124968" y="371856"/>
                </a:lnTo>
                <a:lnTo>
                  <a:pt x="112776" y="391668"/>
                </a:lnTo>
                <a:lnTo>
                  <a:pt x="92964" y="426720"/>
                </a:lnTo>
                <a:lnTo>
                  <a:pt x="76200" y="461772"/>
                </a:lnTo>
                <a:lnTo>
                  <a:pt x="76200" y="463296"/>
                </a:lnTo>
                <a:lnTo>
                  <a:pt x="99060" y="472440"/>
                </a:lnTo>
                <a:lnTo>
                  <a:pt x="99060" y="470916"/>
                </a:lnTo>
                <a:lnTo>
                  <a:pt x="115824" y="437388"/>
                </a:lnTo>
                <a:lnTo>
                  <a:pt x="134112" y="403860"/>
                </a:lnTo>
                <a:lnTo>
                  <a:pt x="146304" y="385572"/>
                </a:lnTo>
                <a:close/>
              </a:path>
              <a:path w="1548765" h="850900">
                <a:moveTo>
                  <a:pt x="252984" y="248412"/>
                </a:moveTo>
                <a:lnTo>
                  <a:pt x="236220" y="230124"/>
                </a:lnTo>
                <a:lnTo>
                  <a:pt x="227076" y="239268"/>
                </a:lnTo>
                <a:lnTo>
                  <a:pt x="201168" y="266700"/>
                </a:lnTo>
                <a:lnTo>
                  <a:pt x="176784" y="297180"/>
                </a:lnTo>
                <a:lnTo>
                  <a:pt x="167640" y="307848"/>
                </a:lnTo>
                <a:lnTo>
                  <a:pt x="188976" y="323088"/>
                </a:lnTo>
                <a:lnTo>
                  <a:pt x="196596" y="312420"/>
                </a:lnTo>
                <a:lnTo>
                  <a:pt x="220980" y="283464"/>
                </a:lnTo>
                <a:lnTo>
                  <a:pt x="245364" y="256032"/>
                </a:lnTo>
                <a:lnTo>
                  <a:pt x="252984" y="248412"/>
                </a:lnTo>
                <a:close/>
              </a:path>
              <a:path w="1548765" h="850900">
                <a:moveTo>
                  <a:pt x="388620" y="138684"/>
                </a:moveTo>
                <a:lnTo>
                  <a:pt x="376428" y="115824"/>
                </a:lnTo>
                <a:lnTo>
                  <a:pt x="373380" y="118872"/>
                </a:lnTo>
                <a:lnTo>
                  <a:pt x="341376" y="138684"/>
                </a:lnTo>
                <a:lnTo>
                  <a:pt x="310896" y="161544"/>
                </a:lnTo>
                <a:lnTo>
                  <a:pt x="292608" y="176784"/>
                </a:lnTo>
                <a:lnTo>
                  <a:pt x="307848" y="196596"/>
                </a:lnTo>
                <a:lnTo>
                  <a:pt x="327660" y="181356"/>
                </a:lnTo>
                <a:lnTo>
                  <a:pt x="356616" y="160020"/>
                </a:lnTo>
                <a:lnTo>
                  <a:pt x="387096" y="138684"/>
                </a:lnTo>
                <a:lnTo>
                  <a:pt x="388620" y="138684"/>
                </a:lnTo>
                <a:close/>
              </a:path>
              <a:path w="1548765" h="850900">
                <a:moveTo>
                  <a:pt x="547116" y="62484"/>
                </a:moveTo>
                <a:lnTo>
                  <a:pt x="537972" y="39624"/>
                </a:lnTo>
                <a:lnTo>
                  <a:pt x="507492" y="50292"/>
                </a:lnTo>
                <a:lnTo>
                  <a:pt x="472440" y="64008"/>
                </a:lnTo>
                <a:lnTo>
                  <a:pt x="443484" y="77724"/>
                </a:lnTo>
                <a:lnTo>
                  <a:pt x="454152" y="100584"/>
                </a:lnTo>
                <a:lnTo>
                  <a:pt x="483108" y="86868"/>
                </a:lnTo>
                <a:lnTo>
                  <a:pt x="518160" y="73152"/>
                </a:lnTo>
                <a:lnTo>
                  <a:pt x="547116" y="62484"/>
                </a:lnTo>
                <a:close/>
              </a:path>
              <a:path w="1548765" h="850900">
                <a:moveTo>
                  <a:pt x="717804" y="27432"/>
                </a:moveTo>
                <a:lnTo>
                  <a:pt x="714756" y="3048"/>
                </a:lnTo>
                <a:lnTo>
                  <a:pt x="694944" y="4572"/>
                </a:lnTo>
                <a:lnTo>
                  <a:pt x="656844" y="9144"/>
                </a:lnTo>
                <a:lnTo>
                  <a:pt x="618744" y="16764"/>
                </a:lnTo>
                <a:lnTo>
                  <a:pt x="612648" y="18288"/>
                </a:lnTo>
                <a:lnTo>
                  <a:pt x="618744" y="42672"/>
                </a:lnTo>
                <a:lnTo>
                  <a:pt x="624840" y="41148"/>
                </a:lnTo>
                <a:lnTo>
                  <a:pt x="697992" y="28956"/>
                </a:lnTo>
                <a:lnTo>
                  <a:pt x="717804" y="27432"/>
                </a:lnTo>
                <a:close/>
              </a:path>
              <a:path w="1548765" h="850900">
                <a:moveTo>
                  <a:pt x="896112" y="10668"/>
                </a:moveTo>
                <a:lnTo>
                  <a:pt x="893064" y="9144"/>
                </a:lnTo>
                <a:lnTo>
                  <a:pt x="853440" y="4572"/>
                </a:lnTo>
                <a:lnTo>
                  <a:pt x="813816" y="1524"/>
                </a:lnTo>
                <a:lnTo>
                  <a:pt x="792480" y="0"/>
                </a:lnTo>
                <a:lnTo>
                  <a:pt x="792480" y="25908"/>
                </a:lnTo>
                <a:lnTo>
                  <a:pt x="813816" y="25908"/>
                </a:lnTo>
                <a:lnTo>
                  <a:pt x="851916" y="28956"/>
                </a:lnTo>
                <a:lnTo>
                  <a:pt x="888492" y="35052"/>
                </a:lnTo>
                <a:lnTo>
                  <a:pt x="891540" y="35052"/>
                </a:lnTo>
                <a:lnTo>
                  <a:pt x="896112" y="10668"/>
                </a:lnTo>
                <a:close/>
              </a:path>
              <a:path w="1548765" h="850900">
                <a:moveTo>
                  <a:pt x="1068324" y="60960"/>
                </a:moveTo>
                <a:lnTo>
                  <a:pt x="1040892" y="48768"/>
                </a:lnTo>
                <a:lnTo>
                  <a:pt x="1005840" y="36576"/>
                </a:lnTo>
                <a:lnTo>
                  <a:pt x="972312" y="25908"/>
                </a:lnTo>
                <a:lnTo>
                  <a:pt x="964692" y="50292"/>
                </a:lnTo>
                <a:lnTo>
                  <a:pt x="998220" y="60960"/>
                </a:lnTo>
                <a:lnTo>
                  <a:pt x="1033272" y="73152"/>
                </a:lnTo>
                <a:lnTo>
                  <a:pt x="1059180" y="83820"/>
                </a:lnTo>
                <a:lnTo>
                  <a:pt x="1068324" y="60960"/>
                </a:lnTo>
                <a:close/>
              </a:path>
              <a:path w="1548765" h="850900">
                <a:moveTo>
                  <a:pt x="1225296" y="150876"/>
                </a:moveTo>
                <a:lnTo>
                  <a:pt x="1208532" y="138684"/>
                </a:lnTo>
                <a:lnTo>
                  <a:pt x="1176528" y="117348"/>
                </a:lnTo>
                <a:lnTo>
                  <a:pt x="1144524" y="99060"/>
                </a:lnTo>
                <a:lnTo>
                  <a:pt x="1138428" y="94488"/>
                </a:lnTo>
                <a:lnTo>
                  <a:pt x="1126236" y="117348"/>
                </a:lnTo>
                <a:lnTo>
                  <a:pt x="1132332" y="120396"/>
                </a:lnTo>
                <a:lnTo>
                  <a:pt x="1193292" y="160020"/>
                </a:lnTo>
                <a:lnTo>
                  <a:pt x="1210056" y="172212"/>
                </a:lnTo>
                <a:lnTo>
                  <a:pt x="1225296" y="150876"/>
                </a:lnTo>
                <a:close/>
              </a:path>
              <a:path w="1548765" h="850900">
                <a:moveTo>
                  <a:pt x="1356360" y="275844"/>
                </a:moveTo>
                <a:lnTo>
                  <a:pt x="1348740" y="266700"/>
                </a:lnTo>
                <a:lnTo>
                  <a:pt x="1322832" y="237744"/>
                </a:lnTo>
                <a:lnTo>
                  <a:pt x="1295400" y="211836"/>
                </a:lnTo>
                <a:lnTo>
                  <a:pt x="1284732" y="201168"/>
                </a:lnTo>
                <a:lnTo>
                  <a:pt x="1266444" y="219456"/>
                </a:lnTo>
                <a:lnTo>
                  <a:pt x="1278636" y="230124"/>
                </a:lnTo>
                <a:lnTo>
                  <a:pt x="1304544" y="256032"/>
                </a:lnTo>
                <a:lnTo>
                  <a:pt x="1328928" y="283464"/>
                </a:lnTo>
                <a:lnTo>
                  <a:pt x="1336548" y="291084"/>
                </a:lnTo>
                <a:lnTo>
                  <a:pt x="1356360" y="275844"/>
                </a:lnTo>
                <a:close/>
              </a:path>
              <a:path w="1548765" h="850900">
                <a:moveTo>
                  <a:pt x="1455420" y="425196"/>
                </a:moveTo>
                <a:lnTo>
                  <a:pt x="1437132" y="391668"/>
                </a:lnTo>
                <a:lnTo>
                  <a:pt x="1417320" y="358140"/>
                </a:lnTo>
                <a:lnTo>
                  <a:pt x="1402080" y="336804"/>
                </a:lnTo>
                <a:lnTo>
                  <a:pt x="1382268" y="350520"/>
                </a:lnTo>
                <a:lnTo>
                  <a:pt x="1395984" y="373380"/>
                </a:lnTo>
                <a:lnTo>
                  <a:pt x="1415796" y="405384"/>
                </a:lnTo>
                <a:lnTo>
                  <a:pt x="1434084" y="437388"/>
                </a:lnTo>
                <a:lnTo>
                  <a:pt x="1455420" y="425196"/>
                </a:lnTo>
                <a:close/>
              </a:path>
              <a:path w="1548765" h="850900">
                <a:moveTo>
                  <a:pt x="1520952" y="592836"/>
                </a:moveTo>
                <a:lnTo>
                  <a:pt x="1514856" y="571500"/>
                </a:lnTo>
                <a:lnTo>
                  <a:pt x="1502664" y="533400"/>
                </a:lnTo>
                <a:lnTo>
                  <a:pt x="1488948" y="496824"/>
                </a:lnTo>
                <a:lnTo>
                  <a:pt x="1487424" y="495300"/>
                </a:lnTo>
                <a:lnTo>
                  <a:pt x="1464564" y="504444"/>
                </a:lnTo>
                <a:lnTo>
                  <a:pt x="1466088" y="505968"/>
                </a:lnTo>
                <a:lnTo>
                  <a:pt x="1490472" y="579120"/>
                </a:lnTo>
                <a:lnTo>
                  <a:pt x="1496568" y="600456"/>
                </a:lnTo>
                <a:lnTo>
                  <a:pt x="1520952" y="592836"/>
                </a:lnTo>
                <a:close/>
              </a:path>
              <a:path w="1548765" h="850900">
                <a:moveTo>
                  <a:pt x="1548384" y="771144"/>
                </a:moveTo>
                <a:lnTo>
                  <a:pt x="1545336" y="729996"/>
                </a:lnTo>
                <a:lnTo>
                  <a:pt x="1540764" y="688848"/>
                </a:lnTo>
                <a:lnTo>
                  <a:pt x="1537716" y="669036"/>
                </a:lnTo>
                <a:lnTo>
                  <a:pt x="1511808" y="673608"/>
                </a:lnTo>
                <a:lnTo>
                  <a:pt x="1516380" y="693420"/>
                </a:lnTo>
                <a:lnTo>
                  <a:pt x="1520952" y="733044"/>
                </a:lnTo>
                <a:lnTo>
                  <a:pt x="1522476" y="772668"/>
                </a:lnTo>
                <a:lnTo>
                  <a:pt x="1548384" y="771144"/>
                </a:lnTo>
                <a:close/>
              </a:path>
              <a:path w="1548765" h="850900">
                <a:moveTo>
                  <a:pt x="1548384" y="850391"/>
                </a:moveTo>
                <a:lnTo>
                  <a:pt x="1548384" y="848868"/>
                </a:lnTo>
                <a:lnTo>
                  <a:pt x="1524000" y="847344"/>
                </a:lnTo>
                <a:lnTo>
                  <a:pt x="1524000" y="850391"/>
                </a:lnTo>
                <a:lnTo>
                  <a:pt x="1548384" y="850391"/>
                </a:lnTo>
                <a:close/>
              </a:path>
              <a:path w="1548765" h="850900">
                <a:moveTo>
                  <a:pt x="25908" y="850391"/>
                </a:moveTo>
                <a:lnTo>
                  <a:pt x="25908" y="818388"/>
                </a:lnTo>
                <a:lnTo>
                  <a:pt x="0" y="819912"/>
                </a:lnTo>
                <a:lnTo>
                  <a:pt x="1325" y="850391"/>
                </a:lnTo>
                <a:lnTo>
                  <a:pt x="25908" y="8503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6939" y="2229513"/>
            <a:ext cx="5602605" cy="269811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Примери</a:t>
            </a:r>
            <a:endParaRPr sz="2600">
              <a:latin typeface="Arial"/>
              <a:cs typeface="Arial"/>
            </a:endParaRPr>
          </a:p>
          <a:p>
            <a:pPr marL="756285" indent="-287655">
              <a:lnSpc>
                <a:spcPct val="100000"/>
              </a:lnSpc>
              <a:spcBef>
                <a:spcPts val="5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Кључеви од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кола</a:t>
            </a:r>
            <a:endParaRPr sz="2400">
              <a:latin typeface="Arial"/>
              <a:cs typeface="Arial"/>
            </a:endParaRPr>
          </a:p>
          <a:p>
            <a:pPr marL="756285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Лаптоп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рачунар</a:t>
            </a:r>
            <a:endParaRPr sz="2400">
              <a:latin typeface="Arial"/>
              <a:cs typeface="Arial"/>
            </a:endParaRPr>
          </a:p>
          <a:p>
            <a:pPr marL="1155700" lvl="1" indent="-229235">
              <a:lnSpc>
                <a:spcPct val="100000"/>
              </a:lnSpc>
              <a:spcBef>
                <a:spcPts val="575"/>
              </a:spcBef>
              <a:buChar char="•"/>
              <a:tabLst>
                <a:tab pos="11557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Или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специфична МАС</a:t>
            </a:r>
            <a:r>
              <a:rPr sz="2400" spc="-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адреса</a:t>
            </a:r>
            <a:endParaRPr sz="2400">
              <a:latin typeface="Arial"/>
              <a:cs typeface="Arial"/>
            </a:endParaRPr>
          </a:p>
          <a:p>
            <a:pPr marL="756285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Генератор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>
              <a:latin typeface="Arial"/>
              <a:cs typeface="Arial"/>
            </a:endParaRPr>
          </a:p>
          <a:p>
            <a:pPr marL="756285" indent="-28765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АТМ картице, смарт-картице,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итд.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939" y="4979922"/>
            <a:ext cx="6861809" cy="169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Генератор лозинки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уређај који</a:t>
            </a:r>
            <a:r>
              <a:rPr sz="2600" spc="-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корисник  треба да поседује да </a:t>
            </a:r>
            <a:r>
              <a:rPr sz="2600" spc="-5" dirty="0">
                <a:solidFill>
                  <a:srgbClr val="7F0000"/>
                </a:solidFill>
                <a:latin typeface="Arial"/>
                <a:cs typeface="Arial"/>
              </a:rPr>
              <a:t>би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се</a:t>
            </a:r>
            <a:r>
              <a:rPr sz="2600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верификовао</a:t>
            </a:r>
            <a:endParaRPr sz="26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8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треба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верификује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код</a:t>
            </a:r>
            <a:r>
              <a:rPr sz="2400" spc="-4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Боба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05600" y="3886200"/>
            <a:ext cx="2709672" cy="6766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65337" y="3682998"/>
            <a:ext cx="756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Зн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84536" y="3682998"/>
            <a:ext cx="835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И</a:t>
            </a:r>
            <a:r>
              <a:rPr sz="2400" spc="5" dirty="0">
                <a:latin typeface="Arial"/>
                <a:cs typeface="Arial"/>
              </a:rPr>
              <a:t>м</a:t>
            </a:r>
            <a:r>
              <a:rPr sz="2400" spc="-10" dirty="0">
                <a:latin typeface="Arial"/>
                <a:cs typeface="Arial"/>
              </a:rPr>
              <a:t>а</a:t>
            </a:r>
            <a:r>
              <a:rPr sz="2400" spc="5" dirty="0">
                <a:latin typeface="Arial"/>
                <a:cs typeface="Arial"/>
              </a:rPr>
              <a:t>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37733" y="3886199"/>
            <a:ext cx="1547495" cy="774700"/>
          </a:xfrm>
          <a:custGeom>
            <a:avLst/>
            <a:gdLst/>
            <a:ahLst/>
            <a:cxnLst/>
            <a:rect l="l" t="t" r="r" b="b"/>
            <a:pathLst>
              <a:path w="1547495" h="774700">
                <a:moveTo>
                  <a:pt x="1547058" y="4572"/>
                </a:moveTo>
                <a:lnTo>
                  <a:pt x="1547058" y="0"/>
                </a:lnTo>
                <a:lnTo>
                  <a:pt x="1522674" y="0"/>
                </a:lnTo>
                <a:lnTo>
                  <a:pt x="1522674" y="3048"/>
                </a:lnTo>
                <a:lnTo>
                  <a:pt x="1519626" y="44196"/>
                </a:lnTo>
                <a:lnTo>
                  <a:pt x="1513530" y="82296"/>
                </a:lnTo>
                <a:lnTo>
                  <a:pt x="1512006" y="96012"/>
                </a:lnTo>
                <a:lnTo>
                  <a:pt x="1536390" y="100584"/>
                </a:lnTo>
                <a:lnTo>
                  <a:pt x="1539438" y="85344"/>
                </a:lnTo>
                <a:lnTo>
                  <a:pt x="1544010" y="45720"/>
                </a:lnTo>
                <a:lnTo>
                  <a:pt x="1547058" y="4572"/>
                </a:lnTo>
                <a:close/>
              </a:path>
              <a:path w="1547495" h="774700">
                <a:moveTo>
                  <a:pt x="1521150" y="176784"/>
                </a:moveTo>
                <a:lnTo>
                  <a:pt x="1496766" y="169164"/>
                </a:lnTo>
                <a:lnTo>
                  <a:pt x="1489146" y="196596"/>
                </a:lnTo>
                <a:lnTo>
                  <a:pt x="1476954" y="233172"/>
                </a:lnTo>
                <a:lnTo>
                  <a:pt x="1464762" y="265176"/>
                </a:lnTo>
                <a:lnTo>
                  <a:pt x="1489146" y="274320"/>
                </a:lnTo>
                <a:lnTo>
                  <a:pt x="1501338" y="242316"/>
                </a:lnTo>
                <a:lnTo>
                  <a:pt x="1513530" y="204216"/>
                </a:lnTo>
                <a:lnTo>
                  <a:pt x="1521150" y="176784"/>
                </a:lnTo>
                <a:close/>
              </a:path>
              <a:path w="1547495" h="774700">
                <a:moveTo>
                  <a:pt x="1457142" y="344424"/>
                </a:moveTo>
                <a:lnTo>
                  <a:pt x="1434282" y="333756"/>
                </a:lnTo>
                <a:lnTo>
                  <a:pt x="1432758" y="338328"/>
                </a:lnTo>
                <a:lnTo>
                  <a:pt x="1414470" y="371856"/>
                </a:lnTo>
                <a:lnTo>
                  <a:pt x="1394658" y="403860"/>
                </a:lnTo>
                <a:lnTo>
                  <a:pt x="1383990" y="419100"/>
                </a:lnTo>
                <a:lnTo>
                  <a:pt x="1405326" y="434340"/>
                </a:lnTo>
                <a:lnTo>
                  <a:pt x="1415994" y="416052"/>
                </a:lnTo>
                <a:lnTo>
                  <a:pt x="1435806" y="384048"/>
                </a:lnTo>
                <a:lnTo>
                  <a:pt x="1455618" y="348996"/>
                </a:lnTo>
                <a:lnTo>
                  <a:pt x="1457142" y="344424"/>
                </a:lnTo>
                <a:close/>
              </a:path>
              <a:path w="1547495" h="774700">
                <a:moveTo>
                  <a:pt x="1358082" y="495300"/>
                </a:moveTo>
                <a:lnTo>
                  <a:pt x="1338270" y="478536"/>
                </a:lnTo>
                <a:lnTo>
                  <a:pt x="1327602" y="492252"/>
                </a:lnTo>
                <a:lnTo>
                  <a:pt x="1303218" y="519684"/>
                </a:lnTo>
                <a:lnTo>
                  <a:pt x="1277310" y="545592"/>
                </a:lnTo>
                <a:lnTo>
                  <a:pt x="1269690" y="551688"/>
                </a:lnTo>
                <a:lnTo>
                  <a:pt x="1287978" y="569976"/>
                </a:lnTo>
                <a:lnTo>
                  <a:pt x="1295598" y="563880"/>
                </a:lnTo>
                <a:lnTo>
                  <a:pt x="1347414" y="509016"/>
                </a:lnTo>
                <a:lnTo>
                  <a:pt x="1358082" y="495300"/>
                </a:lnTo>
                <a:close/>
              </a:path>
              <a:path w="1547495" h="774700">
                <a:moveTo>
                  <a:pt x="1228542" y="620268"/>
                </a:moveTo>
                <a:lnTo>
                  <a:pt x="1213302" y="600456"/>
                </a:lnTo>
                <a:lnTo>
                  <a:pt x="1191966" y="615696"/>
                </a:lnTo>
                <a:lnTo>
                  <a:pt x="1161486" y="637032"/>
                </a:lnTo>
                <a:lnTo>
                  <a:pt x="1129482" y="655320"/>
                </a:lnTo>
                <a:lnTo>
                  <a:pt x="1141674" y="678180"/>
                </a:lnTo>
                <a:lnTo>
                  <a:pt x="1143198" y="676656"/>
                </a:lnTo>
                <a:lnTo>
                  <a:pt x="1207206" y="637032"/>
                </a:lnTo>
                <a:lnTo>
                  <a:pt x="1228542" y="620268"/>
                </a:lnTo>
                <a:close/>
              </a:path>
              <a:path w="1547495" h="774700">
                <a:moveTo>
                  <a:pt x="1073094" y="711708"/>
                </a:moveTo>
                <a:lnTo>
                  <a:pt x="1063950" y="688848"/>
                </a:lnTo>
                <a:lnTo>
                  <a:pt x="1030422" y="702564"/>
                </a:lnTo>
                <a:lnTo>
                  <a:pt x="995370" y="714756"/>
                </a:lnTo>
                <a:lnTo>
                  <a:pt x="969462" y="722376"/>
                </a:lnTo>
                <a:lnTo>
                  <a:pt x="975558" y="746760"/>
                </a:lnTo>
                <a:lnTo>
                  <a:pt x="1004514" y="739140"/>
                </a:lnTo>
                <a:lnTo>
                  <a:pt x="1041090" y="725424"/>
                </a:lnTo>
                <a:lnTo>
                  <a:pt x="1073094" y="711708"/>
                </a:lnTo>
                <a:close/>
              </a:path>
              <a:path w="1547495" h="774700">
                <a:moveTo>
                  <a:pt x="900882" y="765048"/>
                </a:moveTo>
                <a:lnTo>
                  <a:pt x="896310" y="739140"/>
                </a:lnTo>
                <a:lnTo>
                  <a:pt x="887166" y="740664"/>
                </a:lnTo>
                <a:lnTo>
                  <a:pt x="849066" y="746760"/>
                </a:lnTo>
                <a:lnTo>
                  <a:pt x="812490" y="748284"/>
                </a:lnTo>
                <a:lnTo>
                  <a:pt x="797250" y="749808"/>
                </a:lnTo>
                <a:lnTo>
                  <a:pt x="797250" y="774192"/>
                </a:lnTo>
                <a:lnTo>
                  <a:pt x="814014" y="774192"/>
                </a:lnTo>
                <a:lnTo>
                  <a:pt x="853638" y="771144"/>
                </a:lnTo>
                <a:lnTo>
                  <a:pt x="891738" y="766572"/>
                </a:lnTo>
                <a:lnTo>
                  <a:pt x="900882" y="765048"/>
                </a:lnTo>
                <a:close/>
              </a:path>
              <a:path w="1547495" h="774700">
                <a:moveTo>
                  <a:pt x="722574" y="748284"/>
                </a:moveTo>
                <a:lnTo>
                  <a:pt x="696666" y="745236"/>
                </a:lnTo>
                <a:lnTo>
                  <a:pt x="658566" y="740664"/>
                </a:lnTo>
                <a:lnTo>
                  <a:pt x="623514" y="734568"/>
                </a:lnTo>
                <a:lnTo>
                  <a:pt x="618942" y="758952"/>
                </a:lnTo>
                <a:lnTo>
                  <a:pt x="655518" y="766572"/>
                </a:lnTo>
                <a:lnTo>
                  <a:pt x="695142" y="771144"/>
                </a:lnTo>
                <a:lnTo>
                  <a:pt x="719526" y="772668"/>
                </a:lnTo>
                <a:lnTo>
                  <a:pt x="722574" y="748284"/>
                </a:lnTo>
                <a:close/>
              </a:path>
              <a:path w="1547495" h="774700">
                <a:moveTo>
                  <a:pt x="550362" y="714756"/>
                </a:moveTo>
                <a:lnTo>
                  <a:pt x="515310" y="702564"/>
                </a:lnTo>
                <a:lnTo>
                  <a:pt x="481782" y="688848"/>
                </a:lnTo>
                <a:lnTo>
                  <a:pt x="458922" y="676656"/>
                </a:lnTo>
                <a:lnTo>
                  <a:pt x="448254" y="699516"/>
                </a:lnTo>
                <a:lnTo>
                  <a:pt x="472638" y="711708"/>
                </a:lnTo>
                <a:lnTo>
                  <a:pt x="542742" y="739140"/>
                </a:lnTo>
                <a:lnTo>
                  <a:pt x="550362" y="714756"/>
                </a:lnTo>
                <a:close/>
              </a:path>
              <a:path w="1547495" h="774700">
                <a:moveTo>
                  <a:pt x="393390" y="640080"/>
                </a:moveTo>
                <a:lnTo>
                  <a:pt x="385770" y="635508"/>
                </a:lnTo>
                <a:lnTo>
                  <a:pt x="355290" y="615696"/>
                </a:lnTo>
                <a:lnTo>
                  <a:pt x="324810" y="592836"/>
                </a:lnTo>
                <a:lnTo>
                  <a:pt x="312618" y="582168"/>
                </a:lnTo>
                <a:lnTo>
                  <a:pt x="295854" y="601980"/>
                </a:lnTo>
                <a:lnTo>
                  <a:pt x="309570" y="614172"/>
                </a:lnTo>
                <a:lnTo>
                  <a:pt x="340050" y="637032"/>
                </a:lnTo>
                <a:lnTo>
                  <a:pt x="372054" y="658368"/>
                </a:lnTo>
                <a:lnTo>
                  <a:pt x="379674" y="662940"/>
                </a:lnTo>
                <a:lnTo>
                  <a:pt x="393390" y="640080"/>
                </a:lnTo>
                <a:close/>
              </a:path>
              <a:path w="1547495" h="774700">
                <a:moveTo>
                  <a:pt x="256230" y="531876"/>
                </a:moveTo>
                <a:lnTo>
                  <a:pt x="244038" y="519684"/>
                </a:lnTo>
                <a:lnTo>
                  <a:pt x="219654" y="492252"/>
                </a:lnTo>
                <a:lnTo>
                  <a:pt x="195270" y="463296"/>
                </a:lnTo>
                <a:lnTo>
                  <a:pt x="190698" y="457200"/>
                </a:lnTo>
                <a:lnTo>
                  <a:pt x="170886" y="472440"/>
                </a:lnTo>
                <a:lnTo>
                  <a:pt x="175458" y="480060"/>
                </a:lnTo>
                <a:lnTo>
                  <a:pt x="199842" y="509016"/>
                </a:lnTo>
                <a:lnTo>
                  <a:pt x="225750" y="537972"/>
                </a:lnTo>
                <a:lnTo>
                  <a:pt x="237942" y="550164"/>
                </a:lnTo>
                <a:lnTo>
                  <a:pt x="256230" y="531876"/>
                </a:lnTo>
                <a:close/>
              </a:path>
              <a:path w="1547495" h="774700">
                <a:moveTo>
                  <a:pt x="148026" y="396240"/>
                </a:moveTo>
                <a:lnTo>
                  <a:pt x="132786" y="370332"/>
                </a:lnTo>
                <a:lnTo>
                  <a:pt x="114498" y="338328"/>
                </a:lnTo>
                <a:lnTo>
                  <a:pt x="99258" y="307848"/>
                </a:lnTo>
                <a:lnTo>
                  <a:pt x="76398" y="318516"/>
                </a:lnTo>
                <a:lnTo>
                  <a:pt x="93162" y="350520"/>
                </a:lnTo>
                <a:lnTo>
                  <a:pt x="111450" y="384048"/>
                </a:lnTo>
                <a:lnTo>
                  <a:pt x="126690" y="408432"/>
                </a:lnTo>
                <a:lnTo>
                  <a:pt x="148026" y="396240"/>
                </a:lnTo>
                <a:close/>
              </a:path>
              <a:path w="1547495" h="774700">
                <a:moveTo>
                  <a:pt x="71826" y="237744"/>
                </a:moveTo>
                <a:lnTo>
                  <a:pt x="58110" y="196596"/>
                </a:lnTo>
                <a:lnTo>
                  <a:pt x="47442" y="160020"/>
                </a:lnTo>
                <a:lnTo>
                  <a:pt x="44394" y="141732"/>
                </a:lnTo>
                <a:lnTo>
                  <a:pt x="20010" y="147828"/>
                </a:lnTo>
                <a:lnTo>
                  <a:pt x="23058" y="166116"/>
                </a:lnTo>
                <a:lnTo>
                  <a:pt x="33726" y="204216"/>
                </a:lnTo>
                <a:lnTo>
                  <a:pt x="45918" y="242316"/>
                </a:lnTo>
                <a:lnTo>
                  <a:pt x="47442" y="246888"/>
                </a:lnTo>
                <a:lnTo>
                  <a:pt x="71826" y="237744"/>
                </a:lnTo>
                <a:close/>
              </a:path>
              <a:path w="1547495" h="774700">
                <a:moveTo>
                  <a:pt x="30678" y="68580"/>
                </a:moveTo>
                <a:lnTo>
                  <a:pt x="27630" y="42672"/>
                </a:lnTo>
                <a:lnTo>
                  <a:pt x="24582" y="3048"/>
                </a:lnTo>
                <a:lnTo>
                  <a:pt x="24582" y="0"/>
                </a:lnTo>
                <a:lnTo>
                  <a:pt x="0" y="0"/>
                </a:lnTo>
                <a:lnTo>
                  <a:pt x="198" y="4572"/>
                </a:lnTo>
                <a:lnTo>
                  <a:pt x="3246" y="45720"/>
                </a:lnTo>
                <a:lnTo>
                  <a:pt x="6294" y="71628"/>
                </a:lnTo>
                <a:lnTo>
                  <a:pt x="30678" y="68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54</a:t>
            </a:fld>
            <a:endParaRPr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8219" y="2819400"/>
            <a:ext cx="678180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4254" y="1072387"/>
            <a:ext cx="40811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Генератор</a:t>
            </a:r>
            <a:r>
              <a:rPr sz="3600" spc="-95" dirty="0"/>
              <a:t> </a:t>
            </a:r>
            <a:r>
              <a:rPr sz="3600" dirty="0"/>
              <a:t>лозинки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4343400" y="2555748"/>
            <a:ext cx="3429000" cy="152400"/>
          </a:xfrm>
          <a:custGeom>
            <a:avLst/>
            <a:gdLst/>
            <a:ahLst/>
            <a:cxnLst/>
            <a:rect l="l" t="t" r="r" b="b"/>
            <a:pathLst>
              <a:path w="3429000" h="152400">
                <a:moveTo>
                  <a:pt x="3302508" y="100584"/>
                </a:moveTo>
                <a:lnTo>
                  <a:pt x="3302508" y="50292"/>
                </a:lnTo>
                <a:lnTo>
                  <a:pt x="0" y="50292"/>
                </a:lnTo>
                <a:lnTo>
                  <a:pt x="0" y="100584"/>
                </a:lnTo>
                <a:lnTo>
                  <a:pt x="3302508" y="100584"/>
                </a:lnTo>
                <a:close/>
              </a:path>
              <a:path w="3429000" h="152400">
                <a:moveTo>
                  <a:pt x="3429000" y="76200"/>
                </a:moveTo>
                <a:lnTo>
                  <a:pt x="3276600" y="0"/>
                </a:lnTo>
                <a:lnTo>
                  <a:pt x="3276600" y="50292"/>
                </a:lnTo>
                <a:lnTo>
                  <a:pt x="3302508" y="50292"/>
                </a:lnTo>
                <a:lnTo>
                  <a:pt x="3302508" y="139446"/>
                </a:lnTo>
                <a:lnTo>
                  <a:pt x="3429000" y="76200"/>
                </a:lnTo>
                <a:close/>
              </a:path>
              <a:path w="3429000" h="152400">
                <a:moveTo>
                  <a:pt x="3302508" y="139446"/>
                </a:moveTo>
                <a:lnTo>
                  <a:pt x="3302508" y="100584"/>
                </a:lnTo>
                <a:lnTo>
                  <a:pt x="3276600" y="100584"/>
                </a:lnTo>
                <a:lnTo>
                  <a:pt x="3276600" y="152400"/>
                </a:lnTo>
                <a:lnTo>
                  <a:pt x="3302508" y="1394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3165348"/>
            <a:ext cx="3505200" cy="152400"/>
          </a:xfrm>
          <a:custGeom>
            <a:avLst/>
            <a:gdLst/>
            <a:ahLst/>
            <a:cxnLst/>
            <a:rect l="l" t="t" r="r" b="b"/>
            <a:pathLst>
              <a:path w="3505200" h="152400">
                <a:moveTo>
                  <a:pt x="152400" y="50292"/>
                </a:moveTo>
                <a:lnTo>
                  <a:pt x="152400" y="0"/>
                </a:lnTo>
                <a:lnTo>
                  <a:pt x="0" y="76200"/>
                </a:lnTo>
                <a:lnTo>
                  <a:pt x="128016" y="140208"/>
                </a:lnTo>
                <a:lnTo>
                  <a:pt x="128016" y="50292"/>
                </a:lnTo>
                <a:lnTo>
                  <a:pt x="152400" y="50292"/>
                </a:lnTo>
                <a:close/>
              </a:path>
              <a:path w="3505200" h="152400">
                <a:moveTo>
                  <a:pt x="3505200" y="100584"/>
                </a:moveTo>
                <a:lnTo>
                  <a:pt x="3505200" y="50292"/>
                </a:lnTo>
                <a:lnTo>
                  <a:pt x="128016" y="50292"/>
                </a:lnTo>
                <a:lnTo>
                  <a:pt x="128016" y="100584"/>
                </a:lnTo>
                <a:lnTo>
                  <a:pt x="3505200" y="100584"/>
                </a:lnTo>
                <a:close/>
              </a:path>
              <a:path w="3505200" h="152400">
                <a:moveTo>
                  <a:pt x="152400" y="152400"/>
                </a:moveTo>
                <a:lnTo>
                  <a:pt x="152400" y="100584"/>
                </a:lnTo>
                <a:lnTo>
                  <a:pt x="128016" y="100584"/>
                </a:lnTo>
                <a:lnTo>
                  <a:pt x="128016" y="140208"/>
                </a:lnTo>
                <a:lnTo>
                  <a:pt x="152400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07937" y="2158999"/>
            <a:ext cx="246062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7185">
              <a:lnSpc>
                <a:spcPct val="100000"/>
              </a:lnSpc>
              <a:spcBef>
                <a:spcPts val="100"/>
              </a:spcBef>
              <a:buFont typeface="Arial"/>
              <a:buAutoNum type="arabicPeriod"/>
              <a:tabLst>
                <a:tab pos="34988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„Ја сам</a:t>
            </a:r>
            <a:r>
              <a:rPr sz="24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Алиса”</a:t>
            </a:r>
            <a:endParaRPr sz="2400">
              <a:latin typeface="Arial"/>
              <a:cs typeface="Arial"/>
            </a:endParaRPr>
          </a:p>
          <a:p>
            <a:pPr marL="902335" indent="-337185">
              <a:lnSpc>
                <a:spcPct val="100000"/>
              </a:lnSpc>
              <a:spcBef>
                <a:spcPts val="1920"/>
              </a:spcBef>
              <a:buFont typeface="Arial"/>
              <a:buAutoNum type="arabicPeriod"/>
              <a:tabLst>
                <a:tab pos="902969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33133" y="3454398"/>
            <a:ext cx="9715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F0000"/>
                </a:solidFill>
                <a:latin typeface="Arial"/>
                <a:cs typeface="Arial"/>
              </a:rPr>
              <a:t>5.</a:t>
            </a:r>
            <a:r>
              <a:rPr sz="2400" b="1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F(R)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52600" y="2860548"/>
            <a:ext cx="1143000" cy="152400"/>
          </a:xfrm>
          <a:custGeom>
            <a:avLst/>
            <a:gdLst/>
            <a:ahLst/>
            <a:cxnLst/>
            <a:rect l="l" t="t" r="r" b="b"/>
            <a:pathLst>
              <a:path w="1143000" h="152400">
                <a:moveTo>
                  <a:pt x="152400" y="50292"/>
                </a:moveTo>
                <a:lnTo>
                  <a:pt x="152400" y="0"/>
                </a:lnTo>
                <a:lnTo>
                  <a:pt x="0" y="76200"/>
                </a:lnTo>
                <a:lnTo>
                  <a:pt x="128016" y="140208"/>
                </a:lnTo>
                <a:lnTo>
                  <a:pt x="128016" y="50292"/>
                </a:lnTo>
                <a:lnTo>
                  <a:pt x="152400" y="50292"/>
                </a:lnTo>
                <a:close/>
              </a:path>
              <a:path w="1143000" h="152400">
                <a:moveTo>
                  <a:pt x="1143000" y="100584"/>
                </a:moveTo>
                <a:lnTo>
                  <a:pt x="1143000" y="50292"/>
                </a:lnTo>
                <a:lnTo>
                  <a:pt x="128016" y="50292"/>
                </a:lnTo>
                <a:lnTo>
                  <a:pt x="128016" y="100584"/>
                </a:lnTo>
                <a:lnTo>
                  <a:pt x="1143000" y="100584"/>
                </a:lnTo>
                <a:close/>
              </a:path>
              <a:path w="1143000" h="152400">
                <a:moveTo>
                  <a:pt x="152400" y="152400"/>
                </a:moveTo>
                <a:lnTo>
                  <a:pt x="152400" y="100584"/>
                </a:lnTo>
                <a:lnTo>
                  <a:pt x="128016" y="100584"/>
                </a:lnTo>
                <a:lnTo>
                  <a:pt x="128016" y="140208"/>
                </a:lnTo>
                <a:lnTo>
                  <a:pt x="152400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3393948"/>
            <a:ext cx="1143000" cy="152400"/>
          </a:xfrm>
          <a:custGeom>
            <a:avLst/>
            <a:gdLst/>
            <a:ahLst/>
            <a:cxnLst/>
            <a:rect l="l" t="t" r="r" b="b"/>
            <a:pathLst>
              <a:path w="1143000" h="152400">
                <a:moveTo>
                  <a:pt x="1016508" y="100584"/>
                </a:moveTo>
                <a:lnTo>
                  <a:pt x="1016508" y="50292"/>
                </a:lnTo>
                <a:lnTo>
                  <a:pt x="0" y="50292"/>
                </a:lnTo>
                <a:lnTo>
                  <a:pt x="0" y="100584"/>
                </a:lnTo>
                <a:lnTo>
                  <a:pt x="1016508" y="100584"/>
                </a:lnTo>
                <a:close/>
              </a:path>
              <a:path w="1143000" h="152400">
                <a:moveTo>
                  <a:pt x="1143000" y="76200"/>
                </a:moveTo>
                <a:lnTo>
                  <a:pt x="990600" y="0"/>
                </a:lnTo>
                <a:lnTo>
                  <a:pt x="990600" y="50292"/>
                </a:lnTo>
                <a:lnTo>
                  <a:pt x="1016508" y="50292"/>
                </a:lnTo>
                <a:lnTo>
                  <a:pt x="1016508" y="139446"/>
                </a:lnTo>
                <a:lnTo>
                  <a:pt x="1143000" y="76200"/>
                </a:lnTo>
                <a:close/>
              </a:path>
              <a:path w="1143000" h="152400">
                <a:moveTo>
                  <a:pt x="1016508" y="139446"/>
                </a:moveTo>
                <a:lnTo>
                  <a:pt x="1016508" y="100584"/>
                </a:lnTo>
                <a:lnTo>
                  <a:pt x="990600" y="100584"/>
                </a:lnTo>
                <a:lnTo>
                  <a:pt x="990600" y="152400"/>
                </a:lnTo>
                <a:lnTo>
                  <a:pt x="1016508" y="1394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2286000"/>
            <a:ext cx="946403" cy="1600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01000" y="2133600"/>
            <a:ext cx="1077467" cy="16657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43400" y="3810000"/>
            <a:ext cx="3429000" cy="76200"/>
          </a:xfrm>
          <a:custGeom>
            <a:avLst/>
            <a:gdLst/>
            <a:ahLst/>
            <a:cxnLst/>
            <a:rect l="l" t="t" r="r" b="b"/>
            <a:pathLst>
              <a:path w="3429000" h="76200">
                <a:moveTo>
                  <a:pt x="3302508" y="76199"/>
                </a:moveTo>
                <a:lnTo>
                  <a:pt x="3302508" y="51816"/>
                </a:lnTo>
                <a:lnTo>
                  <a:pt x="0" y="51816"/>
                </a:lnTo>
                <a:lnTo>
                  <a:pt x="0" y="76199"/>
                </a:lnTo>
                <a:lnTo>
                  <a:pt x="3302508" y="76199"/>
                </a:lnTo>
                <a:close/>
              </a:path>
              <a:path w="3429000" h="76200">
                <a:moveTo>
                  <a:pt x="3428999" y="76199"/>
                </a:moveTo>
                <a:lnTo>
                  <a:pt x="3276600" y="0"/>
                </a:lnTo>
                <a:lnTo>
                  <a:pt x="3276600" y="51816"/>
                </a:lnTo>
                <a:lnTo>
                  <a:pt x="3302508" y="51816"/>
                </a:lnTo>
                <a:lnTo>
                  <a:pt x="3302508" y="76199"/>
                </a:lnTo>
                <a:lnTo>
                  <a:pt x="3428999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21739" y="4524245"/>
            <a:ext cx="6809105" cy="15621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добија „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challenge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”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R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уноси вредност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R 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генератор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шаље одговор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Бoбу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  <a:tab pos="206184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00FF"/>
                </a:solidFill>
                <a:latin typeface="Arial"/>
                <a:cs typeface="Arial"/>
              </a:rPr>
              <a:t>има	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генератор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 и </a:t>
            </a:r>
            <a:r>
              <a:rPr sz="2400" spc="65" dirty="0">
                <a:solidFill>
                  <a:srgbClr val="0000FF"/>
                </a:solidFill>
                <a:latin typeface="Arial"/>
                <a:cs typeface="Arial"/>
              </a:rPr>
              <a:t>зна</a:t>
            </a:r>
            <a:r>
              <a:rPr sz="2400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2938" y="3835398"/>
            <a:ext cx="89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иса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32137" y="3814062"/>
            <a:ext cx="569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9279" y="2529331"/>
            <a:ext cx="2370455" cy="1666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9725" indent="-280035">
              <a:lnSpc>
                <a:spcPct val="100000"/>
              </a:lnSpc>
              <a:spcBef>
                <a:spcPts val="100"/>
              </a:spcBef>
              <a:buFont typeface="Arial"/>
              <a:buAutoNum type="arabicPeriod" startAt="3"/>
              <a:tabLst>
                <a:tab pos="161036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PIN,</a:t>
            </a:r>
            <a:r>
              <a:rPr sz="2000" spc="-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  <a:p>
            <a:pPr marL="1484630" indent="-279400">
              <a:lnSpc>
                <a:spcPct val="100000"/>
              </a:lnSpc>
              <a:spcBef>
                <a:spcPts val="1600"/>
              </a:spcBef>
              <a:buAutoNum type="arabicPeriod" startAt="3"/>
              <a:tabLst>
                <a:tab pos="1485265" algn="l"/>
              </a:tabLst>
            </a:pPr>
            <a:r>
              <a:rPr sz="2000" b="1" dirty="0">
                <a:solidFill>
                  <a:srgbClr val="7F0000"/>
                </a:solidFill>
                <a:latin typeface="Arial"/>
                <a:cs typeface="Arial"/>
              </a:rPr>
              <a:t>F(R)</a:t>
            </a:r>
            <a:endParaRPr sz="2000">
              <a:latin typeface="Arial"/>
              <a:cs typeface="Arial"/>
            </a:endParaRPr>
          </a:p>
          <a:p>
            <a:pPr marL="219710" marR="890905" indent="-207645">
              <a:lnSpc>
                <a:spcPts val="2300"/>
              </a:lnSpc>
              <a:spcBef>
                <a:spcPts val="1900"/>
              </a:spcBef>
            </a:pPr>
            <a:r>
              <a:rPr sz="2400" spc="-165" dirty="0">
                <a:solidFill>
                  <a:srgbClr val="7F0000"/>
                </a:solidFill>
                <a:latin typeface="Arial"/>
                <a:cs typeface="Arial"/>
              </a:rPr>
              <a:t>Г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енер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48000" y="3883914"/>
            <a:ext cx="946403" cy="266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3400" y="3886199"/>
            <a:ext cx="3429000" cy="76200"/>
          </a:xfrm>
          <a:custGeom>
            <a:avLst/>
            <a:gdLst/>
            <a:ahLst/>
            <a:cxnLst/>
            <a:rect l="l" t="t" r="r" b="b"/>
            <a:pathLst>
              <a:path w="3429000" h="76200">
                <a:moveTo>
                  <a:pt x="3429000" y="0"/>
                </a:moveTo>
                <a:lnTo>
                  <a:pt x="0" y="0"/>
                </a:lnTo>
                <a:lnTo>
                  <a:pt x="0" y="25908"/>
                </a:lnTo>
                <a:lnTo>
                  <a:pt x="3302508" y="25908"/>
                </a:lnTo>
                <a:lnTo>
                  <a:pt x="3302508" y="63246"/>
                </a:lnTo>
                <a:lnTo>
                  <a:pt x="3429000" y="0"/>
                </a:lnTo>
                <a:close/>
              </a:path>
              <a:path w="3429000" h="76200">
                <a:moveTo>
                  <a:pt x="3302508" y="63246"/>
                </a:moveTo>
                <a:lnTo>
                  <a:pt x="3302508" y="25908"/>
                </a:lnTo>
                <a:lnTo>
                  <a:pt x="3276600" y="25908"/>
                </a:lnTo>
                <a:lnTo>
                  <a:pt x="3276600" y="76200"/>
                </a:lnTo>
                <a:lnTo>
                  <a:pt x="3302508" y="632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55</a:t>
            </a:fld>
            <a:endParaRPr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8219" y="2819400"/>
            <a:ext cx="678180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1823" y="1072387"/>
            <a:ext cx="79444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Генератор </a:t>
            </a:r>
            <a:r>
              <a:rPr sz="3600" dirty="0"/>
              <a:t>лозинки – новији</a:t>
            </a:r>
            <a:r>
              <a:rPr sz="3600" spc="-120" dirty="0"/>
              <a:t> </a:t>
            </a:r>
            <a:r>
              <a:rPr sz="3600" spc="-5" dirty="0"/>
              <a:t>поступак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4343400" y="2555748"/>
            <a:ext cx="3429000" cy="152400"/>
          </a:xfrm>
          <a:custGeom>
            <a:avLst/>
            <a:gdLst/>
            <a:ahLst/>
            <a:cxnLst/>
            <a:rect l="l" t="t" r="r" b="b"/>
            <a:pathLst>
              <a:path w="3429000" h="152400">
                <a:moveTo>
                  <a:pt x="3302508" y="100584"/>
                </a:moveTo>
                <a:lnTo>
                  <a:pt x="3302508" y="50292"/>
                </a:lnTo>
                <a:lnTo>
                  <a:pt x="0" y="50292"/>
                </a:lnTo>
                <a:lnTo>
                  <a:pt x="0" y="100584"/>
                </a:lnTo>
                <a:lnTo>
                  <a:pt x="3302508" y="100584"/>
                </a:lnTo>
                <a:close/>
              </a:path>
              <a:path w="3429000" h="152400">
                <a:moveTo>
                  <a:pt x="3429000" y="76200"/>
                </a:moveTo>
                <a:lnTo>
                  <a:pt x="3276600" y="0"/>
                </a:lnTo>
                <a:lnTo>
                  <a:pt x="3276600" y="50292"/>
                </a:lnTo>
                <a:lnTo>
                  <a:pt x="3302508" y="50292"/>
                </a:lnTo>
                <a:lnTo>
                  <a:pt x="3302508" y="139446"/>
                </a:lnTo>
                <a:lnTo>
                  <a:pt x="3429000" y="76200"/>
                </a:lnTo>
                <a:close/>
              </a:path>
              <a:path w="3429000" h="152400">
                <a:moveTo>
                  <a:pt x="3302508" y="139446"/>
                </a:moveTo>
                <a:lnTo>
                  <a:pt x="3302508" y="100584"/>
                </a:lnTo>
                <a:lnTo>
                  <a:pt x="3276600" y="100584"/>
                </a:lnTo>
                <a:lnTo>
                  <a:pt x="3276600" y="152400"/>
                </a:lnTo>
                <a:lnTo>
                  <a:pt x="3302508" y="1394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3165348"/>
            <a:ext cx="3505200" cy="152400"/>
          </a:xfrm>
          <a:custGeom>
            <a:avLst/>
            <a:gdLst/>
            <a:ahLst/>
            <a:cxnLst/>
            <a:rect l="l" t="t" r="r" b="b"/>
            <a:pathLst>
              <a:path w="3505200" h="152400">
                <a:moveTo>
                  <a:pt x="152400" y="50292"/>
                </a:moveTo>
                <a:lnTo>
                  <a:pt x="152400" y="0"/>
                </a:lnTo>
                <a:lnTo>
                  <a:pt x="0" y="76200"/>
                </a:lnTo>
                <a:lnTo>
                  <a:pt x="128016" y="140208"/>
                </a:lnTo>
                <a:lnTo>
                  <a:pt x="128016" y="50292"/>
                </a:lnTo>
                <a:lnTo>
                  <a:pt x="152400" y="50292"/>
                </a:lnTo>
                <a:close/>
              </a:path>
              <a:path w="3505200" h="152400">
                <a:moveTo>
                  <a:pt x="3505200" y="100584"/>
                </a:moveTo>
                <a:lnTo>
                  <a:pt x="3505200" y="50292"/>
                </a:lnTo>
                <a:lnTo>
                  <a:pt x="128016" y="50292"/>
                </a:lnTo>
                <a:lnTo>
                  <a:pt x="128016" y="100584"/>
                </a:lnTo>
                <a:lnTo>
                  <a:pt x="3505200" y="100584"/>
                </a:lnTo>
                <a:close/>
              </a:path>
              <a:path w="3505200" h="152400">
                <a:moveTo>
                  <a:pt x="152400" y="152400"/>
                </a:moveTo>
                <a:lnTo>
                  <a:pt x="152400" y="100584"/>
                </a:lnTo>
                <a:lnTo>
                  <a:pt x="128016" y="100584"/>
                </a:lnTo>
                <a:lnTo>
                  <a:pt x="128016" y="140208"/>
                </a:lnTo>
                <a:lnTo>
                  <a:pt x="152400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07937" y="2158999"/>
            <a:ext cx="246062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indent="-337185">
              <a:lnSpc>
                <a:spcPct val="100000"/>
              </a:lnSpc>
              <a:spcBef>
                <a:spcPts val="100"/>
              </a:spcBef>
              <a:buFont typeface="Arial"/>
              <a:buAutoNum type="arabicPeriod"/>
              <a:tabLst>
                <a:tab pos="34988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„Ја сам</a:t>
            </a:r>
            <a:r>
              <a:rPr sz="2400" spc="-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Алиса”</a:t>
            </a:r>
            <a:endParaRPr sz="2400">
              <a:latin typeface="Arial"/>
              <a:cs typeface="Arial"/>
            </a:endParaRPr>
          </a:p>
          <a:p>
            <a:pPr marL="902335" indent="-337185">
              <a:lnSpc>
                <a:spcPct val="100000"/>
              </a:lnSpc>
              <a:spcBef>
                <a:spcPts val="1920"/>
              </a:spcBef>
              <a:buFont typeface="Arial"/>
              <a:buAutoNum type="arabicPeriod"/>
              <a:tabLst>
                <a:tab pos="902969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33133" y="3454398"/>
            <a:ext cx="1326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F0000"/>
                </a:solidFill>
                <a:latin typeface="Arial"/>
                <a:cs typeface="Arial"/>
              </a:rPr>
              <a:t>5.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h(K,</a:t>
            </a:r>
            <a:r>
              <a:rPr sz="2400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52600" y="2860548"/>
            <a:ext cx="1143000" cy="152400"/>
          </a:xfrm>
          <a:custGeom>
            <a:avLst/>
            <a:gdLst/>
            <a:ahLst/>
            <a:cxnLst/>
            <a:rect l="l" t="t" r="r" b="b"/>
            <a:pathLst>
              <a:path w="1143000" h="152400">
                <a:moveTo>
                  <a:pt x="152400" y="50292"/>
                </a:moveTo>
                <a:lnTo>
                  <a:pt x="152400" y="0"/>
                </a:lnTo>
                <a:lnTo>
                  <a:pt x="0" y="76200"/>
                </a:lnTo>
                <a:lnTo>
                  <a:pt x="128016" y="140208"/>
                </a:lnTo>
                <a:lnTo>
                  <a:pt x="128016" y="50292"/>
                </a:lnTo>
                <a:lnTo>
                  <a:pt x="152400" y="50292"/>
                </a:lnTo>
                <a:close/>
              </a:path>
              <a:path w="1143000" h="152400">
                <a:moveTo>
                  <a:pt x="1143000" y="100584"/>
                </a:moveTo>
                <a:lnTo>
                  <a:pt x="1143000" y="50292"/>
                </a:lnTo>
                <a:lnTo>
                  <a:pt x="128016" y="50292"/>
                </a:lnTo>
                <a:lnTo>
                  <a:pt x="128016" y="100584"/>
                </a:lnTo>
                <a:lnTo>
                  <a:pt x="1143000" y="100584"/>
                </a:lnTo>
                <a:close/>
              </a:path>
              <a:path w="1143000" h="152400">
                <a:moveTo>
                  <a:pt x="152400" y="152400"/>
                </a:moveTo>
                <a:lnTo>
                  <a:pt x="152400" y="100584"/>
                </a:lnTo>
                <a:lnTo>
                  <a:pt x="128016" y="100584"/>
                </a:lnTo>
                <a:lnTo>
                  <a:pt x="128016" y="140208"/>
                </a:lnTo>
                <a:lnTo>
                  <a:pt x="152400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3393948"/>
            <a:ext cx="1143000" cy="152400"/>
          </a:xfrm>
          <a:custGeom>
            <a:avLst/>
            <a:gdLst/>
            <a:ahLst/>
            <a:cxnLst/>
            <a:rect l="l" t="t" r="r" b="b"/>
            <a:pathLst>
              <a:path w="1143000" h="152400">
                <a:moveTo>
                  <a:pt x="1016508" y="100584"/>
                </a:moveTo>
                <a:lnTo>
                  <a:pt x="1016508" y="50292"/>
                </a:lnTo>
                <a:lnTo>
                  <a:pt x="0" y="50292"/>
                </a:lnTo>
                <a:lnTo>
                  <a:pt x="0" y="100584"/>
                </a:lnTo>
                <a:lnTo>
                  <a:pt x="1016508" y="100584"/>
                </a:lnTo>
                <a:close/>
              </a:path>
              <a:path w="1143000" h="152400">
                <a:moveTo>
                  <a:pt x="1143000" y="76200"/>
                </a:moveTo>
                <a:lnTo>
                  <a:pt x="990600" y="0"/>
                </a:lnTo>
                <a:lnTo>
                  <a:pt x="990600" y="50292"/>
                </a:lnTo>
                <a:lnTo>
                  <a:pt x="1016508" y="50292"/>
                </a:lnTo>
                <a:lnTo>
                  <a:pt x="1016508" y="139446"/>
                </a:lnTo>
                <a:lnTo>
                  <a:pt x="1143000" y="76200"/>
                </a:lnTo>
                <a:close/>
              </a:path>
              <a:path w="1143000" h="152400">
                <a:moveTo>
                  <a:pt x="1016508" y="139446"/>
                </a:moveTo>
                <a:lnTo>
                  <a:pt x="1016508" y="100584"/>
                </a:lnTo>
                <a:lnTo>
                  <a:pt x="990600" y="100584"/>
                </a:lnTo>
                <a:lnTo>
                  <a:pt x="990600" y="152400"/>
                </a:lnTo>
                <a:lnTo>
                  <a:pt x="1016508" y="1394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2286000"/>
            <a:ext cx="946403" cy="1600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01000" y="2133600"/>
            <a:ext cx="1077467" cy="16657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43400" y="3810000"/>
            <a:ext cx="3429000" cy="76200"/>
          </a:xfrm>
          <a:custGeom>
            <a:avLst/>
            <a:gdLst/>
            <a:ahLst/>
            <a:cxnLst/>
            <a:rect l="l" t="t" r="r" b="b"/>
            <a:pathLst>
              <a:path w="3429000" h="76200">
                <a:moveTo>
                  <a:pt x="3302508" y="76199"/>
                </a:moveTo>
                <a:lnTo>
                  <a:pt x="3302508" y="51816"/>
                </a:lnTo>
                <a:lnTo>
                  <a:pt x="0" y="51816"/>
                </a:lnTo>
                <a:lnTo>
                  <a:pt x="0" y="76199"/>
                </a:lnTo>
                <a:lnTo>
                  <a:pt x="3302508" y="76199"/>
                </a:lnTo>
                <a:close/>
              </a:path>
              <a:path w="3429000" h="76200">
                <a:moveTo>
                  <a:pt x="3428999" y="76199"/>
                </a:moveTo>
                <a:lnTo>
                  <a:pt x="3276600" y="0"/>
                </a:lnTo>
                <a:lnTo>
                  <a:pt x="3276600" y="51816"/>
                </a:lnTo>
                <a:lnTo>
                  <a:pt x="3302508" y="51816"/>
                </a:lnTo>
                <a:lnTo>
                  <a:pt x="3302508" y="76199"/>
                </a:lnTo>
                <a:lnTo>
                  <a:pt x="3428999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21739" y="4524245"/>
            <a:ext cx="7678420" cy="24060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добија „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challenge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”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R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уноси вредност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R 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генератор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Генератор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хешује симетрични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кључ K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са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шаље одговор h(K,R)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Бoбу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 врши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верификацију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  <a:tab pos="206184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rgbClr val="0000FF"/>
                </a:solidFill>
                <a:latin typeface="Arial"/>
                <a:cs typeface="Arial"/>
              </a:rPr>
              <a:t>има	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генератор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лозинки и </a:t>
            </a:r>
            <a:r>
              <a:rPr sz="2400" spc="65" dirty="0">
                <a:solidFill>
                  <a:srgbClr val="0000FF"/>
                </a:solidFill>
                <a:latin typeface="Arial"/>
                <a:cs typeface="Arial"/>
              </a:rPr>
              <a:t>зна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2938" y="3835398"/>
            <a:ext cx="89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иса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55937" y="3814062"/>
            <a:ext cx="940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Боб,</a:t>
            </a:r>
            <a:r>
              <a:rPr sz="2400" spc="-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0803" y="2529331"/>
            <a:ext cx="2369185" cy="195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7820" indent="-279400">
              <a:lnSpc>
                <a:spcPct val="100000"/>
              </a:lnSpc>
              <a:spcBef>
                <a:spcPts val="100"/>
              </a:spcBef>
              <a:buFont typeface="Arial"/>
              <a:buAutoNum type="arabicPeriod" startAt="3"/>
              <a:tabLst>
                <a:tab pos="1608455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PIN,</a:t>
            </a:r>
            <a:r>
              <a:rPr sz="2000" spc="-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  <a:p>
            <a:pPr marL="1483360" indent="-279400">
              <a:lnSpc>
                <a:spcPct val="100000"/>
              </a:lnSpc>
              <a:spcBef>
                <a:spcPts val="1600"/>
              </a:spcBef>
              <a:buFont typeface="Arial"/>
              <a:buAutoNum type="arabicPeriod" startAt="3"/>
              <a:tabLst>
                <a:tab pos="148336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h(K,</a:t>
            </a:r>
            <a:r>
              <a:rPr sz="20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R)</a:t>
            </a:r>
            <a:endParaRPr sz="2000">
              <a:latin typeface="Arial"/>
              <a:cs typeface="Arial"/>
            </a:endParaRPr>
          </a:p>
          <a:p>
            <a:pPr marL="12700" marR="889635" algn="ctr">
              <a:lnSpc>
                <a:spcPct val="80000"/>
              </a:lnSpc>
              <a:spcBef>
                <a:spcPts val="1914"/>
              </a:spcBef>
            </a:pPr>
            <a:r>
              <a:rPr sz="2400" spc="-165" dirty="0">
                <a:solidFill>
                  <a:srgbClr val="7F0000"/>
                </a:solidFill>
                <a:latin typeface="Arial"/>
                <a:cs typeface="Arial"/>
              </a:rPr>
              <a:t>Г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енер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  Lозинки,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48000" y="3883914"/>
            <a:ext cx="946403" cy="266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3400" y="3886199"/>
            <a:ext cx="3429000" cy="76200"/>
          </a:xfrm>
          <a:custGeom>
            <a:avLst/>
            <a:gdLst/>
            <a:ahLst/>
            <a:cxnLst/>
            <a:rect l="l" t="t" r="r" b="b"/>
            <a:pathLst>
              <a:path w="3429000" h="76200">
                <a:moveTo>
                  <a:pt x="3429000" y="0"/>
                </a:moveTo>
                <a:lnTo>
                  <a:pt x="0" y="0"/>
                </a:lnTo>
                <a:lnTo>
                  <a:pt x="0" y="25908"/>
                </a:lnTo>
                <a:lnTo>
                  <a:pt x="3302508" y="25908"/>
                </a:lnTo>
                <a:lnTo>
                  <a:pt x="3302508" y="63246"/>
                </a:lnTo>
                <a:lnTo>
                  <a:pt x="3429000" y="0"/>
                </a:lnTo>
                <a:close/>
              </a:path>
              <a:path w="3429000" h="76200">
                <a:moveTo>
                  <a:pt x="3302508" y="63246"/>
                </a:moveTo>
                <a:lnTo>
                  <a:pt x="3302508" y="25908"/>
                </a:lnTo>
                <a:lnTo>
                  <a:pt x="3276600" y="25908"/>
                </a:lnTo>
                <a:lnTo>
                  <a:pt x="3276600" y="76200"/>
                </a:lnTo>
                <a:lnTo>
                  <a:pt x="3302508" y="632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56</a:t>
            </a:fld>
            <a:endParaRPr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671" y="1110487"/>
            <a:ext cx="6414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2-факторска</a:t>
            </a:r>
            <a:r>
              <a:rPr sz="3600" spc="-20" dirty="0"/>
              <a:t> </a:t>
            </a:r>
            <a:r>
              <a:rPr sz="3600" spc="-5" dirty="0"/>
              <a:t>аутентификација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16939" y="2077174"/>
            <a:ext cx="6132195" cy="41186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425"/>
              </a:spcBef>
              <a:buChar char="•"/>
              <a:tabLst>
                <a:tab pos="545465" algn="l"/>
                <a:tab pos="5461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Захтева 2 </a:t>
            </a:r>
            <a:r>
              <a:rPr sz="2600" spc="5" dirty="0">
                <a:solidFill>
                  <a:srgbClr val="7F0000"/>
                </a:solidFill>
                <a:latin typeface="Arial"/>
                <a:cs typeface="Arial"/>
              </a:rPr>
              <a:t>од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3</a:t>
            </a:r>
            <a:r>
              <a:rPr sz="26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ставке:</a:t>
            </a:r>
            <a:endParaRPr sz="260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Нешто што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знате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Нешто што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имате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Нешто што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јесте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305"/>
              </a:spcBef>
              <a:buChar char="•"/>
              <a:tabLst>
                <a:tab pos="545465" algn="l"/>
                <a:tab pos="546100" algn="l"/>
              </a:tabLst>
            </a:pPr>
            <a:r>
              <a:rPr sz="2600" dirty="0">
                <a:solidFill>
                  <a:srgbClr val="7F0000"/>
                </a:solidFill>
                <a:latin typeface="Arial"/>
                <a:cs typeface="Arial"/>
              </a:rPr>
              <a:t>Примери:</a:t>
            </a:r>
            <a:endParaRPr sz="2600">
              <a:latin typeface="Arial"/>
              <a:cs typeface="Arial"/>
            </a:endParaRPr>
          </a:p>
          <a:p>
            <a:pPr marL="927100" indent="-457834">
              <a:lnSpc>
                <a:spcPct val="100000"/>
              </a:lnSpc>
              <a:spcBef>
                <a:spcPts val="295"/>
              </a:spcBef>
              <a:buChar char="–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АТМ: Картица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PIN</a:t>
            </a:r>
            <a:endParaRPr sz="2400">
              <a:latin typeface="Arial"/>
              <a:cs typeface="Arial"/>
            </a:endParaRPr>
          </a:p>
          <a:p>
            <a:pPr marL="927100" indent="-457834">
              <a:lnSpc>
                <a:spcPct val="100000"/>
              </a:lnSpc>
              <a:spcBef>
                <a:spcPts val="290"/>
              </a:spcBef>
              <a:buChar char="–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Кредитна картица: Картица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потпис</a:t>
            </a:r>
            <a:endParaRPr sz="2400">
              <a:latin typeface="Arial"/>
              <a:cs typeface="Arial"/>
            </a:endParaRPr>
          </a:p>
          <a:p>
            <a:pPr marL="927100" indent="-457834">
              <a:lnSpc>
                <a:spcPct val="100000"/>
              </a:lnSpc>
              <a:spcBef>
                <a:spcPts val="285"/>
              </a:spcBef>
              <a:buChar char="–"/>
              <a:tabLst>
                <a:tab pos="926465" algn="l"/>
                <a:tab pos="9271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Генератор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лозинки: Уређај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PIN</a:t>
            </a:r>
            <a:endParaRPr sz="2400">
              <a:latin typeface="Arial"/>
              <a:cs typeface="Arial"/>
            </a:endParaRPr>
          </a:p>
          <a:p>
            <a:pPr marL="927100" indent="-457834">
              <a:lnSpc>
                <a:spcPct val="100000"/>
              </a:lnSpc>
              <a:spcBef>
                <a:spcPts val="290"/>
              </a:spcBef>
              <a:buChar char="–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Смарт-картица са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лозинком/PIN</a:t>
            </a:r>
            <a:endParaRPr sz="2400">
              <a:latin typeface="Arial"/>
              <a:cs typeface="Arial"/>
            </a:endParaRPr>
          </a:p>
          <a:p>
            <a:pPr marL="927100" indent="-457834">
              <a:lnSpc>
                <a:spcPct val="100000"/>
              </a:lnSpc>
              <a:spcBef>
                <a:spcPts val="285"/>
              </a:spcBef>
              <a:buChar char="–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Мобилни телефон: Уређај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57</a:t>
            </a:fld>
            <a:endParaRPr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9074" y="1148587"/>
            <a:ext cx="2999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Single</a:t>
            </a:r>
            <a:r>
              <a:rPr sz="3600" spc="-75" dirty="0"/>
              <a:t> </a:t>
            </a:r>
            <a:r>
              <a:rPr sz="3600" spc="-5" dirty="0"/>
              <a:t>Sign-on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145539" y="2009793"/>
            <a:ext cx="7749540" cy="46589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Велика је непогодност уносити лозинке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често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Корисници желе аутентификацију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само</a:t>
            </a:r>
            <a:r>
              <a:rPr sz="2000" spc="-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једанпут</a:t>
            </a:r>
            <a:endParaRPr sz="2000">
              <a:latin typeface="Arial"/>
              <a:cs typeface="Arial"/>
            </a:endParaRPr>
          </a:p>
          <a:p>
            <a:pPr marL="756285" marR="23304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“Поверење”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остаје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уз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корисника без обзира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где и када</a:t>
            </a:r>
            <a:r>
              <a:rPr sz="2000" spc="-2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 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аутентификује</a:t>
            </a:r>
            <a:r>
              <a:rPr sz="20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поново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Накнадне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аутентификације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транспарентне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за</a:t>
            </a:r>
            <a:r>
              <a:rPr sz="2000" spc="-1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корисника</a:t>
            </a:r>
            <a:endParaRPr sz="2000">
              <a:latin typeface="Arial"/>
              <a:cs typeface="Arial"/>
            </a:endParaRPr>
          </a:p>
          <a:p>
            <a:pPr marL="354965" marR="114490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Аутентификација на више различитих али  међусобно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повезаних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софтверских</a:t>
            </a:r>
            <a:r>
              <a:rPr sz="2400" spc="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система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Постоје проблеми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практичној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реализацији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623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Kerberos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---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пример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single sign-on</a:t>
            </a:r>
            <a:r>
              <a:rPr sz="2400" i="1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протокола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Циљ:</a:t>
            </a:r>
            <a:endParaRPr sz="2400">
              <a:latin typeface="Arial"/>
              <a:cs typeface="Arial"/>
            </a:endParaRPr>
          </a:p>
          <a:p>
            <a:pPr marL="756285" marR="169545" lvl="1" indent="-287020">
              <a:lnSpc>
                <a:spcPct val="100000"/>
              </a:lnSpc>
              <a:spcBef>
                <a:spcPts val="48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Решити проблем: памћења различитих лозинки,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времена 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уноса, проблем IT подршке, централизоване контроле</a:t>
            </a:r>
            <a:r>
              <a:rPr sz="2000" spc="-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58</a:t>
            </a:fld>
            <a:endParaRPr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6842" y="939799"/>
            <a:ext cx="36620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Single</a:t>
            </a:r>
            <a:r>
              <a:rPr sz="4400" spc="-80" dirty="0"/>
              <a:t> </a:t>
            </a:r>
            <a:r>
              <a:rPr sz="4400" spc="-5" dirty="0"/>
              <a:t>Sign-on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993139" y="1995321"/>
            <a:ext cx="7689850" cy="36125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Реализација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Смарт картице (Smart</a:t>
            </a:r>
            <a:r>
              <a:rPr sz="28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Card-SC)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Иницијално, постоји захтев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постављање SC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читач</a:t>
            </a:r>
            <a:endParaRPr sz="2400">
              <a:latin typeface="Arial"/>
              <a:cs typeface="Arial"/>
            </a:endParaRPr>
          </a:p>
          <a:p>
            <a:pPr marL="756285" marR="523240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Посебан софтвер користи податке са SC без  интервенције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корисника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55"/>
              </a:spcBef>
              <a:buChar char="•"/>
              <a:tabLst>
                <a:tab pos="354965" algn="l"/>
                <a:tab pos="356235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OneTime Password-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OTP</a:t>
            </a:r>
            <a:r>
              <a:rPr sz="28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токен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2-факторска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идентификација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6000" y="5181600"/>
            <a:ext cx="2819399" cy="1175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59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1127" y="1171447"/>
            <a:ext cx="5213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Проблеми </a:t>
            </a:r>
            <a:r>
              <a:rPr sz="3600" dirty="0"/>
              <a:t>са</a:t>
            </a:r>
            <a:r>
              <a:rPr sz="3600" spc="-55" dirty="0"/>
              <a:t> </a:t>
            </a:r>
            <a:r>
              <a:rPr sz="3600" spc="-5" dirty="0"/>
              <a:t>лозинкама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64539" y="2081275"/>
            <a:ext cx="8423275" cy="4462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08077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један од највећих практичних  проблема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којима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сусрећу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инжењери  безбедности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данас</a:t>
            </a:r>
            <a:endParaRPr sz="2800">
              <a:latin typeface="Arial"/>
              <a:cs typeface="Arial"/>
            </a:endParaRPr>
          </a:p>
          <a:p>
            <a:pPr marL="354965" marR="30988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Људи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поседују способност безбедног 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 меморисања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криптографских кључева високог  квалитетa, и имају неприхватљиву 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брзин</a:t>
            </a:r>
            <a:r>
              <a:rPr sz="2800" spc="-5" dirty="0">
                <a:solidFill>
                  <a:srgbClr val="3232CC"/>
                </a:solidFill>
                <a:latin typeface="Arial"/>
                <a:cs typeface="Arial"/>
              </a:rPr>
              <a:t>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800" spc="-5" dirty="0">
                <a:solidFill>
                  <a:srgbClr val="0000FF"/>
                </a:solidFill>
                <a:latin typeface="Arial"/>
                <a:cs typeface="Arial"/>
              </a:rPr>
              <a:t> тачност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обављању криптогрфских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операција</a:t>
            </a: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дугачке, незгодне за одржавање,  више лозинки за различите потребе итд., али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 даље користе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92916" y="7056736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6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7946" y="2081275"/>
            <a:ext cx="27609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Хвала </a:t>
            </a:r>
            <a:r>
              <a:rPr sz="2800" dirty="0"/>
              <a:t>на</a:t>
            </a:r>
            <a:r>
              <a:rPr sz="2800" spc="-60" dirty="0"/>
              <a:t> </a:t>
            </a:r>
            <a:r>
              <a:rPr sz="2800" spc="-10" dirty="0"/>
              <a:t>пажњи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402262" y="3380873"/>
            <a:ext cx="3139855" cy="505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64079" y="3886200"/>
            <a:ext cx="5967983" cy="2895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60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4902" y="1107439"/>
            <a:ext cx="42259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Зашто</a:t>
            </a:r>
            <a:r>
              <a:rPr sz="4400" spc="-85" dirty="0"/>
              <a:t> </a:t>
            </a:r>
            <a:r>
              <a:rPr sz="4400" dirty="0"/>
              <a:t>лозинке?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993139" y="2081275"/>
            <a:ext cx="7579359" cy="4440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Зашто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„нешто што знам” популарније</a:t>
            </a:r>
            <a:r>
              <a:rPr sz="2800" spc="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од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„нечег што имам” и „нечег што</a:t>
            </a:r>
            <a:r>
              <a:rPr sz="2800" spc="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јесам”?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Цена: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</a:t>
            </a:r>
            <a:r>
              <a:rPr sz="28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бесплатне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Смарт картице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биометријски уређаји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нису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105" dirty="0">
                <a:solidFill>
                  <a:srgbClr val="7F0000"/>
                </a:solidFill>
                <a:latin typeface="Arial"/>
                <a:cs typeface="Arial"/>
              </a:rPr>
              <a:t>Погодност: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једноставније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доделити/променити лозинку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него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издати и  конфигурисати нову смарт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картицу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Шта је са биометријским</a:t>
            </a: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подацима?</a:t>
            </a:r>
            <a:endParaRPr sz="2400">
              <a:latin typeface="Arial"/>
              <a:cs typeface="Arial"/>
            </a:endParaRPr>
          </a:p>
          <a:p>
            <a:pPr marL="756285" marR="703580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Могу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ли 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замене ако постану предмет  злоупотребе?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92916" y="7056736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7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3670" y="996187"/>
            <a:ext cx="4128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Кључеви </a:t>
            </a:r>
            <a:r>
              <a:rPr sz="3600" spc="5" dirty="0"/>
              <a:t>и</a:t>
            </a:r>
            <a:r>
              <a:rPr sz="3600" spc="-55" dirty="0"/>
              <a:t> </a:t>
            </a:r>
            <a:r>
              <a:rPr sz="3600" spc="-5" dirty="0"/>
              <a:t>лозинке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26439" y="1781047"/>
            <a:ext cx="4212590" cy="33172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105" dirty="0">
                <a:solidFill>
                  <a:srgbClr val="0000FF"/>
                </a:solidFill>
                <a:latin typeface="Arial"/>
                <a:cs typeface="Arial"/>
              </a:rPr>
              <a:t>Криптографски</a:t>
            </a:r>
            <a:r>
              <a:rPr sz="2400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0000FF"/>
                </a:solidFill>
                <a:latin typeface="Arial"/>
                <a:cs typeface="Arial"/>
              </a:rPr>
              <a:t>кључеви</a:t>
            </a:r>
            <a:endParaRPr sz="240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Нека је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кључ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64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бита</a:t>
            </a:r>
            <a:endParaRPr sz="240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Тада постоји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64</a:t>
            </a:r>
            <a:endParaRPr sz="2400" baseline="24305">
              <a:latin typeface="Arial"/>
              <a:cs typeface="Arial"/>
            </a:endParaRPr>
          </a:p>
          <a:p>
            <a:pPr marL="393065">
              <a:lnSpc>
                <a:spcPct val="100000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различитих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кључева</a:t>
            </a:r>
            <a:endParaRPr sz="2400">
              <a:latin typeface="Arial"/>
              <a:cs typeface="Arial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Изабрати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кључ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случајно</a:t>
            </a:r>
            <a:endParaRPr sz="2400">
              <a:latin typeface="Arial"/>
              <a:cs typeface="Arial"/>
            </a:endParaRPr>
          </a:p>
          <a:p>
            <a:pPr marL="393065" marR="609600" indent="-342900" algn="just">
              <a:lnSpc>
                <a:spcPct val="100000"/>
              </a:lnSpc>
              <a:spcBef>
                <a:spcPts val="580"/>
              </a:spcBef>
              <a:buChar char="•"/>
              <a:tabLst>
                <a:tab pos="393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Тада нападач мора</a:t>
            </a:r>
            <a:r>
              <a:rPr sz="2400" spc="-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испроба око 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64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/2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=</a:t>
            </a:r>
            <a:r>
              <a:rPr sz="24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2</a:t>
            </a:r>
            <a:r>
              <a:rPr sz="2400" spc="-7" baseline="24305" dirty="0">
                <a:solidFill>
                  <a:srgbClr val="7F0000"/>
                </a:solidFill>
                <a:latin typeface="Arial"/>
                <a:cs typeface="Arial"/>
              </a:rPr>
              <a:t>63 </a:t>
            </a:r>
            <a:r>
              <a:rPr sz="1600" spc="-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кључева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2916" y="7056736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8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4318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431165" algn="l"/>
                <a:tab pos="431800" algn="l"/>
              </a:tabLst>
            </a:pPr>
            <a:r>
              <a:rPr spc="100" dirty="0"/>
              <a:t>Лозинке</a:t>
            </a:r>
          </a:p>
          <a:p>
            <a:pPr marL="431800" indent="-342900">
              <a:lnSpc>
                <a:spcPts val="2735"/>
              </a:lnSpc>
              <a:spcBef>
                <a:spcPts val="290"/>
              </a:spcBef>
              <a:buChar char="•"/>
              <a:tabLst>
                <a:tab pos="431165" algn="l"/>
                <a:tab pos="431800" algn="l"/>
              </a:tabLst>
            </a:pPr>
            <a:r>
              <a:rPr spc="-5" dirty="0">
                <a:solidFill>
                  <a:srgbClr val="7F0000"/>
                </a:solidFill>
              </a:rPr>
              <a:t>Нека је лозинка од</a:t>
            </a:r>
            <a:r>
              <a:rPr spc="-25" dirty="0">
                <a:solidFill>
                  <a:srgbClr val="7F0000"/>
                </a:solidFill>
              </a:rPr>
              <a:t> </a:t>
            </a:r>
            <a:r>
              <a:rPr dirty="0">
                <a:solidFill>
                  <a:srgbClr val="7F0000"/>
                </a:solidFill>
              </a:rPr>
              <a:t>8</a:t>
            </a:r>
          </a:p>
          <a:p>
            <a:pPr marL="431165">
              <a:lnSpc>
                <a:spcPts val="2735"/>
              </a:lnSpc>
            </a:pPr>
            <a:r>
              <a:rPr spc="-5" dirty="0">
                <a:solidFill>
                  <a:srgbClr val="7F0000"/>
                </a:solidFill>
              </a:rPr>
              <a:t>карактера</a:t>
            </a:r>
          </a:p>
          <a:p>
            <a:pPr marL="431165" marR="93980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431165" algn="l"/>
                <a:tab pos="431800" algn="l"/>
              </a:tabLst>
            </a:pPr>
            <a:r>
              <a:rPr spc="-5" dirty="0">
                <a:solidFill>
                  <a:srgbClr val="7F0000"/>
                </a:solidFill>
              </a:rPr>
              <a:t>Нека </a:t>
            </a:r>
            <a:r>
              <a:rPr dirty="0">
                <a:solidFill>
                  <a:srgbClr val="7F0000"/>
                </a:solidFill>
              </a:rPr>
              <a:t>има </a:t>
            </a:r>
            <a:r>
              <a:rPr spc="-5" dirty="0">
                <a:solidFill>
                  <a:srgbClr val="7F0000"/>
                </a:solidFill>
              </a:rPr>
              <a:t>256</a:t>
            </a:r>
            <a:r>
              <a:rPr spc="-65" dirty="0">
                <a:solidFill>
                  <a:srgbClr val="7F0000"/>
                </a:solidFill>
              </a:rPr>
              <a:t> </a:t>
            </a:r>
            <a:r>
              <a:rPr spc="-5" dirty="0">
                <a:solidFill>
                  <a:srgbClr val="7F0000"/>
                </a:solidFill>
              </a:rPr>
              <a:t>различитих  карактера</a:t>
            </a:r>
            <a:r>
              <a:rPr dirty="0">
                <a:solidFill>
                  <a:srgbClr val="7F0000"/>
                </a:solidFill>
              </a:rPr>
              <a:t> </a:t>
            </a:r>
            <a:r>
              <a:rPr spc="-5" dirty="0">
                <a:solidFill>
                  <a:srgbClr val="7F0000"/>
                </a:solidFill>
              </a:rPr>
              <a:t>(ASCII)</a:t>
            </a:r>
          </a:p>
          <a:p>
            <a:pPr marL="431800" indent="-342900">
              <a:lnSpc>
                <a:spcPts val="2735"/>
              </a:lnSpc>
              <a:spcBef>
                <a:spcPts val="250"/>
              </a:spcBef>
              <a:buChar char="•"/>
              <a:tabLst>
                <a:tab pos="431165" algn="l"/>
                <a:tab pos="431800" algn="l"/>
              </a:tabLst>
            </a:pPr>
            <a:r>
              <a:rPr spc="-5" dirty="0">
                <a:solidFill>
                  <a:srgbClr val="7F0000"/>
                </a:solidFill>
              </a:rPr>
              <a:t>Постоји: 256</a:t>
            </a:r>
            <a:r>
              <a:rPr sz="2400" spc="-7" baseline="24305" dirty="0">
                <a:solidFill>
                  <a:srgbClr val="7F0000"/>
                </a:solidFill>
              </a:rPr>
              <a:t>8 </a:t>
            </a:r>
            <a:r>
              <a:rPr sz="2400" dirty="0">
                <a:solidFill>
                  <a:srgbClr val="7F0000"/>
                </a:solidFill>
              </a:rPr>
              <a:t>=</a:t>
            </a:r>
            <a:r>
              <a:rPr sz="2400" spc="-254" dirty="0">
                <a:solidFill>
                  <a:srgbClr val="7F0000"/>
                </a:solidFill>
              </a:rPr>
              <a:t> </a:t>
            </a:r>
            <a:r>
              <a:rPr sz="2400" spc="-5" dirty="0">
                <a:solidFill>
                  <a:srgbClr val="7F0000"/>
                </a:solidFill>
              </a:rPr>
              <a:t>2</a:t>
            </a:r>
            <a:r>
              <a:rPr sz="2400" spc="-7" baseline="24305" dirty="0">
                <a:solidFill>
                  <a:srgbClr val="7F0000"/>
                </a:solidFill>
              </a:rPr>
              <a:t>64</a:t>
            </a:r>
            <a:endParaRPr sz="2400" baseline="24305" dirty="0"/>
          </a:p>
          <a:p>
            <a:pPr marL="431165">
              <a:lnSpc>
                <a:spcPts val="2735"/>
              </a:lnSpc>
            </a:pPr>
            <a:r>
              <a:rPr spc="-5" dirty="0">
                <a:solidFill>
                  <a:srgbClr val="7F0000"/>
                </a:solidFill>
              </a:rPr>
              <a:t>различитих</a:t>
            </a:r>
            <a:r>
              <a:rPr spc="-30" dirty="0">
                <a:solidFill>
                  <a:srgbClr val="7F0000"/>
                </a:solidFill>
              </a:rPr>
              <a:t> </a:t>
            </a:r>
            <a:r>
              <a:rPr dirty="0">
                <a:solidFill>
                  <a:srgbClr val="7F0000"/>
                </a:solidFill>
              </a:rPr>
              <a:t>лозинки</a:t>
            </a:r>
          </a:p>
          <a:p>
            <a:pPr marL="431165" marR="784225" indent="-342900">
              <a:lnSpc>
                <a:spcPts val="2590"/>
              </a:lnSpc>
              <a:spcBef>
                <a:spcPts val="620"/>
              </a:spcBef>
              <a:buChar char="•"/>
              <a:tabLst>
                <a:tab pos="431165" algn="l"/>
                <a:tab pos="431800" algn="l"/>
              </a:tabLst>
            </a:pPr>
            <a:r>
              <a:rPr spc="-5" dirty="0">
                <a:solidFill>
                  <a:srgbClr val="FF0000"/>
                </a:solidFill>
              </a:rPr>
              <a:t>Корисници не</a:t>
            </a:r>
            <a:r>
              <a:rPr spc="-7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бирају  лозинке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случајно</a:t>
            </a:r>
          </a:p>
          <a:p>
            <a:pPr marL="431165" marR="559435" indent="-342900">
              <a:lnSpc>
                <a:spcPts val="2590"/>
              </a:lnSpc>
              <a:spcBef>
                <a:spcPts val="580"/>
              </a:spcBef>
              <a:buChar char="•"/>
              <a:tabLst>
                <a:tab pos="431165" algn="l"/>
                <a:tab pos="431800" algn="l"/>
                <a:tab pos="2638425" algn="l"/>
              </a:tabLst>
            </a:pPr>
            <a:r>
              <a:rPr spc="-10" dirty="0">
                <a:solidFill>
                  <a:srgbClr val="7F0000"/>
                </a:solidFill>
              </a:rPr>
              <a:t>Нападач </a:t>
            </a:r>
            <a:r>
              <a:rPr spc="-5" dirty="0">
                <a:solidFill>
                  <a:srgbClr val="7F0000"/>
                </a:solidFill>
              </a:rPr>
              <a:t>може </a:t>
            </a:r>
            <a:r>
              <a:rPr dirty="0">
                <a:solidFill>
                  <a:srgbClr val="7F0000"/>
                </a:solidFill>
              </a:rPr>
              <a:t>да  </a:t>
            </a:r>
            <a:r>
              <a:rPr spc="-5" dirty="0">
                <a:solidFill>
                  <a:srgbClr val="7F0000"/>
                </a:solidFill>
              </a:rPr>
              <a:t>испроба далеко </a:t>
            </a:r>
            <a:r>
              <a:rPr dirty="0">
                <a:solidFill>
                  <a:srgbClr val="7F0000"/>
                </a:solidFill>
              </a:rPr>
              <a:t>мање  л</a:t>
            </a:r>
            <a:r>
              <a:rPr spc="-10" dirty="0">
                <a:solidFill>
                  <a:srgbClr val="7F0000"/>
                </a:solidFill>
              </a:rPr>
              <a:t>о</a:t>
            </a:r>
            <a:r>
              <a:rPr dirty="0">
                <a:solidFill>
                  <a:srgbClr val="7F0000"/>
                </a:solidFill>
              </a:rPr>
              <a:t>з</a:t>
            </a:r>
            <a:r>
              <a:rPr spc="-5" dirty="0">
                <a:solidFill>
                  <a:srgbClr val="7F0000"/>
                </a:solidFill>
              </a:rPr>
              <a:t>и</a:t>
            </a:r>
            <a:r>
              <a:rPr spc="-10" dirty="0">
                <a:solidFill>
                  <a:srgbClr val="7F0000"/>
                </a:solidFill>
              </a:rPr>
              <a:t>н</a:t>
            </a:r>
            <a:r>
              <a:rPr spc="5" dirty="0">
                <a:solidFill>
                  <a:srgbClr val="7F0000"/>
                </a:solidFill>
              </a:rPr>
              <a:t>к</a:t>
            </a:r>
            <a:r>
              <a:rPr dirty="0">
                <a:solidFill>
                  <a:srgbClr val="7F0000"/>
                </a:solidFill>
              </a:rPr>
              <a:t>и</a:t>
            </a:r>
            <a:r>
              <a:rPr spc="-35" dirty="0">
                <a:solidFill>
                  <a:srgbClr val="7F0000"/>
                </a:solidFill>
              </a:rPr>
              <a:t> </a:t>
            </a:r>
            <a:r>
              <a:rPr spc="-10" dirty="0">
                <a:solidFill>
                  <a:srgbClr val="7F0000"/>
                </a:solidFill>
              </a:rPr>
              <a:t>о</a:t>
            </a:r>
            <a:r>
              <a:rPr dirty="0">
                <a:solidFill>
                  <a:srgbClr val="7F0000"/>
                </a:solidFill>
              </a:rPr>
              <a:t>д</a:t>
            </a:r>
            <a:r>
              <a:rPr spc="-10" dirty="0">
                <a:solidFill>
                  <a:srgbClr val="7F0000"/>
                </a:solidFill>
              </a:rPr>
              <a:t> </a:t>
            </a:r>
            <a:r>
              <a:rPr spc="-5" dirty="0">
                <a:solidFill>
                  <a:srgbClr val="7F0000"/>
                </a:solidFill>
              </a:rPr>
              <a:t>2</a:t>
            </a:r>
            <a:r>
              <a:rPr sz="2400" spc="-7" baseline="24305" dirty="0">
                <a:solidFill>
                  <a:srgbClr val="7F0000"/>
                </a:solidFill>
              </a:rPr>
              <a:t>63</a:t>
            </a:r>
            <a:r>
              <a:rPr sz="2400" baseline="24305" dirty="0">
                <a:solidFill>
                  <a:srgbClr val="7F0000"/>
                </a:solidFill>
              </a:rPr>
              <a:t>	</a:t>
            </a:r>
            <a:r>
              <a:rPr sz="2400" dirty="0">
                <a:solidFill>
                  <a:srgbClr val="7F0000"/>
                </a:solidFill>
              </a:rPr>
              <a:t>(</a:t>
            </a:r>
            <a:r>
              <a:rPr sz="2400" spc="-10" dirty="0">
                <a:solidFill>
                  <a:srgbClr val="7F0000"/>
                </a:solidFill>
              </a:rPr>
              <a:t>напа</a:t>
            </a:r>
            <a:r>
              <a:rPr sz="2400" dirty="0">
                <a:solidFill>
                  <a:srgbClr val="7F0000"/>
                </a:solidFill>
              </a:rPr>
              <a:t>д  </a:t>
            </a:r>
            <a:r>
              <a:rPr sz="2400" spc="-5" dirty="0">
                <a:solidFill>
                  <a:srgbClr val="7F0000"/>
                </a:solidFill>
              </a:rPr>
              <a:t>помоћу речника </a:t>
            </a:r>
            <a:r>
              <a:rPr sz="2400" dirty="0">
                <a:solidFill>
                  <a:srgbClr val="7F0000"/>
                </a:solidFill>
              </a:rPr>
              <a:t>- </a:t>
            </a:r>
            <a:r>
              <a:rPr sz="2400" dirty="0"/>
              <a:t> </a:t>
            </a:r>
            <a:r>
              <a:rPr sz="2400" i="1" spc="-5" dirty="0">
                <a:latin typeface="Arial"/>
                <a:cs typeface="Arial"/>
              </a:rPr>
              <a:t>dictionary</a:t>
            </a:r>
            <a:r>
              <a:rPr sz="2400" i="1" spc="-10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attack</a:t>
            </a:r>
            <a:r>
              <a:rPr sz="2400" spc="-5" dirty="0">
                <a:solidFill>
                  <a:srgbClr val="7F0000"/>
                </a:solidFill>
              </a:rPr>
              <a:t>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8955" y="958087"/>
            <a:ext cx="4831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Добре </a:t>
            </a:r>
            <a:r>
              <a:rPr sz="3600" spc="5" dirty="0"/>
              <a:t>и </a:t>
            </a:r>
            <a:r>
              <a:rPr sz="3600" spc="-5" dirty="0"/>
              <a:t>лоше</a:t>
            </a:r>
            <a:r>
              <a:rPr sz="3600" spc="-100" dirty="0"/>
              <a:t> </a:t>
            </a:r>
            <a:r>
              <a:rPr sz="3600" spc="-5" dirty="0"/>
              <a:t>лозинке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8375904" y="377190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76200" y="33528"/>
                </a:moveTo>
                <a:lnTo>
                  <a:pt x="76200" y="0"/>
                </a:lnTo>
                <a:lnTo>
                  <a:pt x="0" y="38100"/>
                </a:lnTo>
                <a:lnTo>
                  <a:pt x="64008" y="70104"/>
                </a:lnTo>
                <a:lnTo>
                  <a:pt x="64008" y="33528"/>
                </a:lnTo>
                <a:lnTo>
                  <a:pt x="76200" y="33528"/>
                </a:lnTo>
                <a:close/>
              </a:path>
              <a:path w="990600" h="76200">
                <a:moveTo>
                  <a:pt x="990600" y="44196"/>
                </a:moveTo>
                <a:lnTo>
                  <a:pt x="990600" y="33528"/>
                </a:lnTo>
                <a:lnTo>
                  <a:pt x="64008" y="33528"/>
                </a:lnTo>
                <a:lnTo>
                  <a:pt x="64008" y="44196"/>
                </a:lnTo>
                <a:lnTo>
                  <a:pt x="990600" y="44196"/>
                </a:lnTo>
                <a:close/>
              </a:path>
              <a:path w="990600" h="76200">
                <a:moveTo>
                  <a:pt x="76200" y="76200"/>
                </a:moveTo>
                <a:lnTo>
                  <a:pt x="76200" y="44196"/>
                </a:lnTo>
                <a:lnTo>
                  <a:pt x="64008" y="44196"/>
                </a:lnTo>
                <a:lnTo>
                  <a:pt x="64008" y="70104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51704" y="34290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19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51704" y="33909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42316" y="44196"/>
                </a:moveTo>
                <a:lnTo>
                  <a:pt x="242316" y="33528"/>
                </a:lnTo>
                <a:lnTo>
                  <a:pt x="0" y="33528"/>
                </a:lnTo>
                <a:lnTo>
                  <a:pt x="0" y="44196"/>
                </a:lnTo>
                <a:lnTo>
                  <a:pt x="242316" y="44196"/>
                </a:lnTo>
                <a:close/>
              </a:path>
              <a:path w="304800" h="76200">
                <a:moveTo>
                  <a:pt x="304800" y="38100"/>
                </a:moveTo>
                <a:lnTo>
                  <a:pt x="228600" y="0"/>
                </a:lnTo>
                <a:lnTo>
                  <a:pt x="228600" y="33528"/>
                </a:lnTo>
                <a:lnTo>
                  <a:pt x="242316" y="33528"/>
                </a:lnTo>
                <a:lnTo>
                  <a:pt x="242316" y="69342"/>
                </a:lnTo>
                <a:lnTo>
                  <a:pt x="304800" y="38100"/>
                </a:lnTo>
                <a:close/>
              </a:path>
              <a:path w="304800" h="76200">
                <a:moveTo>
                  <a:pt x="242316" y="69342"/>
                </a:moveTo>
                <a:lnTo>
                  <a:pt x="242316" y="44196"/>
                </a:lnTo>
                <a:lnTo>
                  <a:pt x="228600" y="44196"/>
                </a:lnTo>
                <a:lnTo>
                  <a:pt x="228600" y="76200"/>
                </a:lnTo>
                <a:lnTo>
                  <a:pt x="242316" y="693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89704" y="2514600"/>
            <a:ext cx="0" cy="1371600"/>
          </a:xfrm>
          <a:custGeom>
            <a:avLst/>
            <a:gdLst/>
            <a:ahLst/>
            <a:cxnLst/>
            <a:rect l="l" t="t" r="r" b="b"/>
            <a:pathLst>
              <a:path h="1371600">
                <a:moveTo>
                  <a:pt x="0" y="0"/>
                </a:moveTo>
                <a:lnTo>
                  <a:pt x="0" y="137159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89704" y="2476500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928116" y="44196"/>
                </a:moveTo>
                <a:lnTo>
                  <a:pt x="928116" y="33528"/>
                </a:lnTo>
                <a:lnTo>
                  <a:pt x="0" y="33528"/>
                </a:lnTo>
                <a:lnTo>
                  <a:pt x="0" y="44196"/>
                </a:lnTo>
                <a:lnTo>
                  <a:pt x="928116" y="44196"/>
                </a:lnTo>
                <a:close/>
              </a:path>
              <a:path w="990600" h="76200">
                <a:moveTo>
                  <a:pt x="990600" y="38100"/>
                </a:moveTo>
                <a:lnTo>
                  <a:pt x="914400" y="0"/>
                </a:lnTo>
                <a:lnTo>
                  <a:pt x="914400" y="33528"/>
                </a:lnTo>
                <a:lnTo>
                  <a:pt x="928116" y="33528"/>
                </a:lnTo>
                <a:lnTo>
                  <a:pt x="928116" y="69342"/>
                </a:lnTo>
                <a:lnTo>
                  <a:pt x="990600" y="38100"/>
                </a:lnTo>
                <a:close/>
              </a:path>
              <a:path w="990600" h="76200">
                <a:moveTo>
                  <a:pt x="928116" y="69342"/>
                </a:moveTo>
                <a:lnTo>
                  <a:pt x="928116" y="44196"/>
                </a:lnTo>
                <a:lnTo>
                  <a:pt x="914400" y="44196"/>
                </a:lnTo>
                <a:lnTo>
                  <a:pt x="914400" y="76200"/>
                </a:lnTo>
                <a:lnTo>
                  <a:pt x="928116" y="693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10843" y="1688706"/>
            <a:ext cx="2971165" cy="452247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Лоше</a:t>
            </a:r>
            <a:r>
              <a:rPr sz="28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bojan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beograd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password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4444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123456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Avala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25101989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ImeOca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1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2510989850105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4137" y="1688767"/>
            <a:ext cx="3140075" cy="273621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Добре</a:t>
            </a:r>
            <a:r>
              <a:rPr sz="28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лозинке?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jfIej,43j-EmmL+y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17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09864376537263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P0kem00N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0nceuP0nAt1m8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49442" y="5901941"/>
            <a:ext cx="2728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solidFill>
                  <a:srgbClr val="7F0000"/>
                </a:solidFill>
                <a:latin typeface="Verdana"/>
                <a:cs typeface="Verdana"/>
              </a:rPr>
              <a:t>Може </a:t>
            </a:r>
            <a:r>
              <a:rPr sz="1800" spc="20" dirty="0">
                <a:solidFill>
                  <a:srgbClr val="7F0000"/>
                </a:solidFill>
                <a:latin typeface="Verdana"/>
                <a:cs typeface="Verdana"/>
              </a:rPr>
              <a:t>ли </a:t>
            </a:r>
            <a:r>
              <a:rPr sz="1800" spc="-110" dirty="0">
                <a:solidFill>
                  <a:srgbClr val="7F0000"/>
                </a:solidFill>
                <a:latin typeface="Verdana"/>
                <a:cs typeface="Verdana"/>
              </a:rPr>
              <a:t>да </a:t>
            </a:r>
            <a:r>
              <a:rPr sz="1800" spc="-70" dirty="0">
                <a:solidFill>
                  <a:srgbClr val="7F0000"/>
                </a:solidFill>
                <a:latin typeface="Verdana"/>
                <a:cs typeface="Verdana"/>
              </a:rPr>
              <a:t>се</a:t>
            </a:r>
            <a:r>
              <a:rPr sz="1800" spc="-275" dirty="0">
                <a:solidFill>
                  <a:srgbClr val="7F000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7F0000"/>
                </a:solidFill>
                <a:latin typeface="Verdana"/>
                <a:cs typeface="Verdana"/>
              </a:rPr>
              <a:t>запамти?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35241" y="5100318"/>
            <a:ext cx="34690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Да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ли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је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замена слова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бројем  </a:t>
            </a:r>
            <a:r>
              <a:rPr sz="1800" spc="-20" dirty="0">
                <a:solidFill>
                  <a:srgbClr val="FF0000"/>
                </a:solidFill>
                <a:latin typeface="Arial"/>
                <a:cs typeface="Arial"/>
              </a:rPr>
              <a:t>претежак проблем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за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нападача?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8442" y="6214361"/>
            <a:ext cx="4642485" cy="84836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495425">
              <a:lnSpc>
                <a:spcPct val="100000"/>
              </a:lnSpc>
              <a:spcBef>
                <a:spcPts val="1180"/>
              </a:spcBef>
            </a:pPr>
            <a:r>
              <a:rPr sz="1800" i="1" spc="-5" dirty="0">
                <a:solidFill>
                  <a:srgbClr val="7F0000"/>
                </a:solidFill>
                <a:latin typeface="Arial"/>
                <a:cs typeface="Arial"/>
              </a:rPr>
              <a:t>Passphrase: Once upon </a:t>
            </a:r>
            <a:r>
              <a:rPr sz="1800" i="1" dirty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1800" i="1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7F0000"/>
                </a:solidFill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rgbClr val="7F0000"/>
                </a:solidFill>
                <a:latin typeface="Arial"/>
                <a:cs typeface="Arial"/>
              </a:rPr>
              <a:t>Лако да се запамти, тешко да се</a:t>
            </a:r>
            <a:r>
              <a:rPr sz="1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7F0000"/>
                </a:solidFill>
                <a:latin typeface="Arial"/>
                <a:cs typeface="Arial"/>
              </a:rPr>
              <a:t>погоди!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366504" y="3810000"/>
            <a:ext cx="0" cy="2743200"/>
          </a:xfrm>
          <a:custGeom>
            <a:avLst/>
            <a:gdLst/>
            <a:ahLst/>
            <a:cxnLst/>
            <a:rect l="l" t="t" r="r" b="b"/>
            <a:pathLst>
              <a:path h="2743200">
                <a:moveTo>
                  <a:pt x="0" y="0"/>
                </a:moveTo>
                <a:lnTo>
                  <a:pt x="0" y="2743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14104" y="655396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51704" y="3886199"/>
            <a:ext cx="0" cy="1600200"/>
          </a:xfrm>
          <a:custGeom>
            <a:avLst/>
            <a:gdLst/>
            <a:ahLst/>
            <a:cxnLst/>
            <a:rect l="l" t="t" r="r" b="b"/>
            <a:pathLst>
              <a:path h="1600200">
                <a:moveTo>
                  <a:pt x="0" y="0"/>
                </a:moveTo>
                <a:lnTo>
                  <a:pt x="0" y="1600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51704" y="548716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89704" y="3886199"/>
            <a:ext cx="0" cy="2133600"/>
          </a:xfrm>
          <a:custGeom>
            <a:avLst/>
            <a:gdLst/>
            <a:ahLst/>
            <a:cxnLst/>
            <a:rect l="l" t="t" r="r" b="b"/>
            <a:pathLst>
              <a:path h="2133600">
                <a:moveTo>
                  <a:pt x="0" y="0"/>
                </a:moveTo>
                <a:lnTo>
                  <a:pt x="0" y="21336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89704" y="6020562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392916" y="7056736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9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2842</Words>
  <Application>Microsoft Office PowerPoint</Application>
  <PresentationFormat>Custom</PresentationFormat>
  <Paragraphs>626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MS UI Gothic</vt:lpstr>
      <vt:lpstr>Arial</vt:lpstr>
      <vt:lpstr>Calibri</vt:lpstr>
      <vt:lpstr>Courier New</vt:lpstr>
      <vt:lpstr>Lucida Sans Unicode</vt:lpstr>
      <vt:lpstr>Symbol</vt:lpstr>
      <vt:lpstr>Times New Roman</vt:lpstr>
      <vt:lpstr>Verdana</vt:lpstr>
      <vt:lpstr>Office Theme</vt:lpstr>
      <vt:lpstr>PowerPoint Presentation</vt:lpstr>
      <vt:lpstr>Контрола приступа</vt:lpstr>
      <vt:lpstr>Аутентификација</vt:lpstr>
      <vt:lpstr>Аутентификација</vt:lpstr>
      <vt:lpstr>Нешто што знате</vt:lpstr>
      <vt:lpstr>Проблеми са лозинкама</vt:lpstr>
      <vt:lpstr>Зашто лозинке?</vt:lpstr>
      <vt:lpstr>Кључеви и лозинке</vt:lpstr>
      <vt:lpstr>Добре и лоше лозинке</vt:lpstr>
      <vt:lpstr>Експеримент са лозинкама</vt:lpstr>
      <vt:lpstr>Експеримент са лозинкама</vt:lpstr>
      <vt:lpstr>Напади на лозинке</vt:lpstr>
      <vt:lpstr>Напади на систем преко лозинке</vt:lpstr>
      <vt:lpstr>Узастопно пробање лозинки</vt:lpstr>
      <vt:lpstr>Верификација лозинки</vt:lpstr>
      <vt:lpstr>Напад помоћу речника</vt:lpstr>
      <vt:lpstr>Верификација лозинки наставак</vt:lpstr>
      <vt:lpstr>Разбијање лозинки: прорачун</vt:lpstr>
      <vt:lpstr>Разбијање лозинки: прорачун наставак</vt:lpstr>
      <vt:lpstr>Разбијање лозинки наставак</vt:lpstr>
      <vt:lpstr>Разбијање лозинки наставак</vt:lpstr>
      <vt:lpstr>Разбијање лозинки наставак</vt:lpstr>
      <vt:lpstr>Разбијање лозинки наставак</vt:lpstr>
      <vt:lpstr>Разбијање лозинки</vt:lpstr>
      <vt:lpstr>Разбијање лозинки</vt:lpstr>
      <vt:lpstr>Остала питања око лозинки</vt:lpstr>
      <vt:lpstr>Разбијање лозинки</vt:lpstr>
      <vt:lpstr>Разбијање лозинки</vt:lpstr>
      <vt:lpstr>Лозинке: сажетак</vt:lpstr>
      <vt:lpstr>Алати за разбијање лозинки</vt:lpstr>
      <vt:lpstr>Биометрија</vt:lpstr>
      <vt:lpstr>Нешто што јесмо</vt:lpstr>
      <vt:lpstr>Зашто биометрија?</vt:lpstr>
      <vt:lpstr>Идеална биометрија</vt:lpstr>
      <vt:lpstr>Биометријски модели</vt:lpstr>
      <vt:lpstr>Уписивање vs. препознавање</vt:lpstr>
      <vt:lpstr>Кооперативност</vt:lpstr>
      <vt:lpstr>Биометријске грешке</vt:lpstr>
      <vt:lpstr>Историја отисака прстију</vt:lpstr>
      <vt:lpstr>Историја отисака прстију</vt:lpstr>
      <vt:lpstr>Поређење отисака прстију</vt:lpstr>
      <vt:lpstr>Биометрија отиска прстију</vt:lpstr>
      <vt:lpstr>Биометрија отиска прстију</vt:lpstr>
      <vt:lpstr>Геометрија длана</vt:lpstr>
      <vt:lpstr>Геометрија длана</vt:lpstr>
      <vt:lpstr>Карактеристике ириса</vt:lpstr>
      <vt:lpstr>Препознавање ириса: историјат</vt:lpstr>
      <vt:lpstr>Скенирање ириса</vt:lpstr>
      <vt:lpstr>Мерење сличности ириса</vt:lpstr>
      <vt:lpstr>Грешка Ирис скенера</vt:lpstr>
      <vt:lpstr>Напад на скенирање ириса</vt:lpstr>
      <vt:lpstr>Поређење по критеријуму једнаких грешака (Equal Error Rate)</vt:lpstr>
      <vt:lpstr>Биометрија: закључак</vt:lpstr>
      <vt:lpstr>Нешто што поседујемо</vt:lpstr>
      <vt:lpstr>Генератор лозинки</vt:lpstr>
      <vt:lpstr>Генератор лозинки – новији поступак</vt:lpstr>
      <vt:lpstr>2-факторска аутентификација</vt:lpstr>
      <vt:lpstr>Single Sign-on</vt:lpstr>
      <vt:lpstr>Single Sign-on</vt:lpstr>
      <vt:lpstr>Хвала на пажњи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Nikola Aleksic</cp:lastModifiedBy>
  <cp:revision>2</cp:revision>
  <dcterms:created xsi:type="dcterms:W3CDTF">2019-12-22T12:39:21Z</dcterms:created>
  <dcterms:modified xsi:type="dcterms:W3CDTF">2019-12-22T12:51:24Z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2019-12-22T00:00:00Z</vt:filetime>
  </property>
</Properties>
</file>