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325" r:id="rId2"/>
    <p:sldId id="479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5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79" r:id="rId38"/>
    <p:sldId id="580" r:id="rId39"/>
    <p:sldId id="581" r:id="rId40"/>
    <p:sldId id="582" r:id="rId41"/>
    <p:sldId id="583" r:id="rId42"/>
    <p:sldId id="584" r:id="rId43"/>
    <p:sldId id="585" r:id="rId44"/>
    <p:sldId id="586" r:id="rId45"/>
    <p:sldId id="587" r:id="rId46"/>
    <p:sldId id="588" r:id="rId47"/>
    <p:sldId id="589" r:id="rId48"/>
    <p:sldId id="590" r:id="rId49"/>
    <p:sldId id="591" r:id="rId50"/>
    <p:sldId id="592" r:id="rId51"/>
    <p:sldId id="593" r:id="rId52"/>
    <p:sldId id="594" r:id="rId53"/>
    <p:sldId id="595" r:id="rId54"/>
    <p:sldId id="596" r:id="rId55"/>
    <p:sldId id="599" r:id="rId56"/>
    <p:sldId id="600" r:id="rId57"/>
    <p:sldId id="601" r:id="rId58"/>
    <p:sldId id="602" r:id="rId59"/>
    <p:sldId id="603" r:id="rId60"/>
    <p:sldId id="604" r:id="rId61"/>
    <p:sldId id="605" r:id="rId62"/>
    <p:sldId id="478" r:id="rId63"/>
    <p:sldId id="355" r:id="rId6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A4C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9491-1104-4A61-BA2F-619D63122EE3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3EA2-703D-4AED-BAF4-17CD075B831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427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6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009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307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91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05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35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33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420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2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7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021B-4201-4241-A5FE-0D243F798FAF}" type="datetimeFigureOut">
              <a:rPr lang="sr-Latn-RS" smtClean="0"/>
              <a:t>16.1.2020.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908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dom.weizmann.ac.il/~oded/PS/obf4.pdf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5" y="1233720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" name="TextShape 1"/>
          <p:cNvSpPr txBox="1"/>
          <p:nvPr/>
        </p:nvSpPr>
        <p:spPr>
          <a:xfrm>
            <a:off x="448236" y="3328424"/>
            <a:ext cx="11367167" cy="933392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3600" b="1" dirty="0" err="1" smtClean="0">
                <a:solidFill>
                  <a:srgbClr val="1F497D"/>
                </a:solidFill>
              </a:rPr>
              <a:t>Sigurnost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softvera</a:t>
            </a:r>
            <a:endParaRPr lang="en-US" sz="3600" b="1" dirty="0" smtClean="0">
              <a:solidFill>
                <a:srgbClr val="1F497D"/>
              </a:solidFill>
            </a:endParaRPr>
          </a:p>
          <a:p>
            <a:pPr algn="ctr"/>
            <a:r>
              <a:rPr lang="en-US" sz="3600" dirty="0" smtClean="0">
                <a:solidFill>
                  <a:srgbClr val="1F497D"/>
                </a:solidFill>
                <a:latin typeface="Calibri"/>
              </a:rPr>
              <a:t>(2. </a:t>
            </a:r>
            <a:r>
              <a:rPr lang="en-US" sz="3600" dirty="0" err="1" smtClean="0">
                <a:solidFill>
                  <a:srgbClr val="1F497D"/>
                </a:solidFill>
                <a:latin typeface="Calibri"/>
              </a:rPr>
              <a:t>deo</a:t>
            </a:r>
            <a:r>
              <a:rPr lang="en-US" sz="3600" dirty="0" smtClean="0">
                <a:solidFill>
                  <a:srgbClr val="1F497D"/>
                </a:solidFill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6317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Na </a:t>
            </a:r>
            <a:r>
              <a:rPr lang="en-US" altLang="en-US" sz="2200" dirty="0" err="1" smtClean="0"/>
              <a:t>osnovu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linije</a:t>
            </a:r>
            <a:r>
              <a:rPr lang="en-US" altLang="en-US" sz="2200" dirty="0" smtClean="0"/>
              <a:t> </a:t>
            </a:r>
            <a:r>
              <a:rPr lang="ru-RU" altLang="en-US" sz="2200" dirty="0"/>
              <a:t>0x401022 </a:t>
            </a:r>
            <a:r>
              <a:rPr lang="en-US" altLang="en-US" sz="2200" dirty="0" err="1" smtClean="0"/>
              <a:t>pretpostavlja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ru-RU" altLang="en-US" sz="2200" dirty="0" smtClean="0"/>
              <a:t> S123N456</a:t>
            </a:r>
            <a:r>
              <a:rPr lang="en-US" altLang="en-US" sz="2200" dirty="0" smtClean="0"/>
              <a:t>.</a:t>
            </a: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418" y="2805953"/>
            <a:ext cx="8686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 smtClean="0"/>
              <a:t>pokreće</a:t>
            </a:r>
            <a:r>
              <a:rPr lang="en-US" altLang="en-US" sz="2200" dirty="0" smtClean="0"/>
              <a:t> program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unosi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pretpostavlja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tačan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prolazi</a:t>
            </a:r>
            <a:r>
              <a:rPr lang="en-US" altLang="en-US" sz="2200" dirty="0" smtClean="0"/>
              <a:t> test,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postavlja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pitanje</a:t>
            </a:r>
            <a:r>
              <a:rPr lang="en-US" altLang="en-US" sz="2200" dirty="0" smtClean="0"/>
              <a:t> da li Trudi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uradi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nešto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pametnije</a:t>
            </a:r>
            <a:r>
              <a:rPr lang="en-US" altLang="en-US" sz="2200" dirty="0" smtClean="0"/>
              <a:t>.</a:t>
            </a: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18" y="3702424"/>
            <a:ext cx="8382000" cy="16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 smtClean="0"/>
              <a:t>ponovo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disassembler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uočava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naredbu</a:t>
            </a:r>
            <a:r>
              <a:rPr lang="en-US" altLang="en-US" sz="2200" dirty="0"/>
              <a:t> JZ (</a:t>
            </a:r>
            <a:r>
              <a:rPr lang="en-US" altLang="en-US" sz="2200" i="1" dirty="0"/>
              <a:t>Jump if </a:t>
            </a:r>
            <a:r>
              <a:rPr lang="en-US" altLang="en-US" sz="2200" i="1" dirty="0" smtClean="0"/>
              <a:t>zero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Ukoliko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 smtClean="0"/>
              <a:t>naredba</a:t>
            </a:r>
            <a:r>
              <a:rPr lang="en-US" altLang="en-US" sz="2200" dirty="0" smtClean="0"/>
              <a:t> ne </a:t>
            </a:r>
            <a:r>
              <a:rPr lang="en-US" altLang="en-US" sz="2200" dirty="0" err="1"/>
              <a:t>izvrši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ispisaće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"Error! Incorrect serial number."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64223"/>
            <a:ext cx="7315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42329" y="5307106"/>
            <a:ext cx="1945342" cy="17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Trudi da </a:t>
            </a:r>
            <a:r>
              <a:rPr lang="en-US" altLang="en-US" sz="2200" dirty="0" err="1"/>
              <a:t>izmeni</a:t>
            </a:r>
            <a:r>
              <a:rPr lang="en-US" altLang="en-US" sz="2200" dirty="0"/>
              <a:t> program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ispuni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uslov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naredbe</a:t>
            </a:r>
            <a:r>
              <a:rPr lang="en-US" altLang="en-US" sz="2200" dirty="0"/>
              <a:t> JZ?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Edituje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binarne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Posmatra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adresu</a:t>
            </a:r>
            <a:r>
              <a:rPr lang="en-US" altLang="en-US" sz="2200" dirty="0"/>
              <a:t> 0x401030 </a:t>
            </a:r>
            <a:r>
              <a:rPr lang="en-US" altLang="en-US" sz="2200" dirty="0" err="1"/>
              <a:t>neposredno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iznad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naredbe</a:t>
            </a:r>
            <a:r>
              <a:rPr lang="en-US" altLang="en-US" sz="2200" dirty="0"/>
              <a:t> JZ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Ubuntu Mono" panose="020B0509030602030204" pitchFamily="49" charset="0"/>
              </a:rPr>
              <a:t>.</a:t>
            </a:r>
            <a:r>
              <a:rPr lang="en-US" altLang="en-US" sz="2000" dirty="0" smtClean="0">
                <a:latin typeface="Ubuntu Mono" panose="020B0509030602030204" pitchFamily="49" charset="0"/>
              </a:rPr>
              <a:t>text: 00401030 test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/>
            </a:r>
            <a:br>
              <a:rPr lang="en-US" altLang="en-US" sz="2000" dirty="0">
                <a:latin typeface="Ubuntu Mono" panose="020B0509030602030204" pitchFamily="49" charset="0"/>
              </a:rPr>
            </a:br>
            <a:r>
              <a:rPr lang="en-US" altLang="en-US" sz="2000" dirty="0">
                <a:latin typeface="Ubuntu Mono" panose="020B0509030602030204" pitchFamily="49" charset="0"/>
              </a:rPr>
              <a:t>.</a:t>
            </a:r>
            <a:r>
              <a:rPr lang="en-US" altLang="en-US" sz="2000" dirty="0" smtClean="0">
                <a:latin typeface="Ubuntu Mono" panose="020B0509030602030204" pitchFamily="49" charset="0"/>
              </a:rPr>
              <a:t>text: 00401032 JZ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/>
              <a:t>ispituje</a:t>
            </a:r>
            <a:r>
              <a:rPr lang="en-US" altLang="en-US" sz="2200" dirty="0"/>
              <a:t> bite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adresi</a:t>
            </a:r>
            <a:r>
              <a:rPr lang="en-US" altLang="en-US" sz="2200" dirty="0"/>
              <a:t> 0x401030: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18" y="4441825"/>
            <a:ext cx="78486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3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Ubuntu Mono" panose="020B0509030602030204" pitchFamily="49" charset="0"/>
              </a:rPr>
              <a:t>.</a:t>
            </a:r>
            <a:r>
              <a:rPr lang="en-US" altLang="en-US" sz="2000" dirty="0">
                <a:latin typeface="Ubuntu Mono" panose="020B0509030602030204" pitchFamily="49" charset="0"/>
              </a:rPr>
              <a:t>text: 00401030	</a:t>
            </a:r>
            <a:r>
              <a:rPr lang="en-US" altLang="en-US" sz="2000" dirty="0" smtClean="0">
                <a:latin typeface="Ubuntu Mono" panose="020B0509030602030204" pitchFamily="49" charset="0"/>
              </a:rPr>
              <a:t>test	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Ubuntu Mono" panose="020B0509030602030204" pitchFamily="49" charset="0"/>
              </a:rPr>
              <a:t>.text: 00401032	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јz</a:t>
            </a:r>
            <a:r>
              <a:rPr lang="en-US" altLang="en-US" sz="2000" dirty="0" smtClean="0">
                <a:latin typeface="Ubuntu Mono" panose="020B0509030602030204" pitchFamily="49" charset="0"/>
              </a:rPr>
              <a:t>	short </a:t>
            </a:r>
            <a:r>
              <a:rPr lang="en-US" altLang="en-US" sz="2000" dirty="0">
                <a:latin typeface="Ubuntu Mono" panose="020B0509030602030204" pitchFamily="49" charset="0"/>
              </a:rPr>
              <a:t>loc_401405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Ubuntu Mono" panose="020B0509030602030204" pitchFamily="49" charset="0"/>
              </a:rPr>
              <a:t>.text: 00401034 	</a:t>
            </a:r>
            <a:r>
              <a:rPr lang="en-US" altLang="en-US" sz="2000" dirty="0" smtClean="0">
                <a:latin typeface="Ubuntu Mono" panose="020B0509030602030204" pitchFamily="49" charset="0"/>
              </a:rPr>
              <a:t>push	offset 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aErrorIncorect</a:t>
            </a:r>
            <a:endParaRPr lang="en-US" altLang="en-US" sz="2000" dirty="0" smtClean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Naredba</a:t>
            </a:r>
            <a:r>
              <a:rPr lang="en-US" altLang="en-US" sz="2200" dirty="0" smtClean="0"/>
              <a:t> </a:t>
            </a:r>
            <a:r>
              <a:rPr lang="en-US" altLang="en-US" sz="2000" dirty="0">
                <a:latin typeface="Ubuntu Mono" panose="020B0509030602030204" pitchFamily="49" charset="0"/>
              </a:rPr>
              <a:t>test </a:t>
            </a:r>
            <a:r>
              <a:rPr lang="en-US" altLang="en-US" sz="2000" dirty="0" err="1">
                <a:latin typeface="Ubuntu Mono" panose="020B0509030602030204" pitchFamily="49" charset="0"/>
              </a:rPr>
              <a:t>eax,eax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predstavlja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logičku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operaciju</a:t>
            </a:r>
            <a:r>
              <a:rPr lang="en-US" altLang="en-US" sz="2200" dirty="0" smtClean="0"/>
              <a:t> AND </a:t>
            </a:r>
            <a:r>
              <a:rPr lang="en-US" altLang="en-US" sz="2200" dirty="0" err="1"/>
              <a:t>operaciju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 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eax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registra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sobom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Rezultat</a:t>
            </a:r>
            <a:r>
              <a:rPr lang="en-US" altLang="en-US" sz="2200" dirty="0"/>
              <a:t> je 0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registra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0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000" dirty="0">
                <a:latin typeface="Ubuntu Mono" panose="020B0509030602030204" pitchFamily="49" charset="0"/>
              </a:rPr>
              <a:t>test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rezultat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0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Izvršava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naradba</a:t>
            </a:r>
            <a:r>
              <a:rPr lang="en-US" altLang="en-US" sz="2200" dirty="0"/>
              <a:t>  </a:t>
            </a:r>
            <a:r>
              <a:rPr lang="en-US" altLang="en-US" sz="2000" dirty="0" err="1">
                <a:latin typeface="Ubuntu Mono" panose="020B0509030602030204" pitchFamily="49" charset="0"/>
              </a:rPr>
              <a:t>jz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naredba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jz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izvrši</a:t>
            </a:r>
            <a:r>
              <a:rPr lang="en-US" altLang="en-US" sz="22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Trudi da </a:t>
            </a:r>
            <a:r>
              <a:rPr lang="en-US" altLang="en-US" sz="2200" dirty="0" err="1"/>
              <a:t>izmeni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je </a:t>
            </a:r>
            <a:r>
              <a:rPr lang="en-US" altLang="en-US" sz="2000" dirty="0" err="1">
                <a:latin typeface="Ubuntu Mono" panose="020B0509030602030204" pitchFamily="49" charset="0"/>
              </a:rPr>
              <a:t>jz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tačno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naredba</a:t>
            </a:r>
            <a:r>
              <a:rPr lang="en-US" altLang="en-US" sz="2200" dirty="0" smtClean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xor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200" dirty="0" err="1" smtClean="0"/>
              <a:t>uvek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vraća</a:t>
            </a:r>
            <a:r>
              <a:rPr lang="en-US" altLang="en-US" sz="2200" dirty="0" smtClean="0"/>
              <a:t> 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Dakle</a:t>
            </a:r>
            <a:r>
              <a:rPr lang="en-US" altLang="en-US" sz="2200" dirty="0" smtClean="0"/>
              <a:t>, Trudi </a:t>
            </a:r>
            <a:r>
              <a:rPr lang="en-US" altLang="en-US" sz="2200" dirty="0" err="1" smtClean="0"/>
              <a:t>menja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naredbu</a:t>
            </a:r>
            <a:r>
              <a:rPr lang="en-US" altLang="en-US" sz="2200" dirty="0"/>
              <a:t> </a:t>
            </a:r>
            <a:r>
              <a:rPr lang="en-US" altLang="en-US" sz="2000" dirty="0">
                <a:latin typeface="Ubuntu Mono" panose="020B0509030602030204" pitchFamily="49" charset="0"/>
              </a:rPr>
              <a:t>test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200" dirty="0" err="1" smtClean="0"/>
              <a:t>naredbom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xor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Da bi to </a:t>
            </a:r>
            <a:r>
              <a:rPr lang="en-US" altLang="en-US" sz="2200" dirty="0" err="1" smtClean="0"/>
              <a:t>uradila</a:t>
            </a:r>
            <a:r>
              <a:rPr lang="en-US" altLang="en-US" sz="2200" dirty="0" smtClean="0"/>
              <a:t> mora da </a:t>
            </a:r>
            <a:r>
              <a:rPr lang="en-US" altLang="en-US" sz="2200" dirty="0" err="1" smtClean="0"/>
              <a:t>izmeni</a:t>
            </a:r>
            <a:r>
              <a:rPr lang="en-US" altLang="en-US" sz="2200" dirty="0" smtClean="0"/>
              <a:t> hex </a:t>
            </a:r>
            <a:r>
              <a:rPr lang="en-US" altLang="en-US" sz="2200" dirty="0" err="1" smtClean="0"/>
              <a:t>vrednosti</a:t>
            </a:r>
            <a:r>
              <a:rPr lang="en-US" altLang="en-US" sz="2200" dirty="0" smtClean="0"/>
              <a:t> u </a:t>
            </a:r>
            <a:r>
              <a:rPr lang="en-US" altLang="en-US" sz="2200" dirty="0" err="1" smtClean="0"/>
              <a:t>izvršnoj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datoteci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pri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čemu</a:t>
            </a:r>
            <a:r>
              <a:rPr lang="en-US" altLang="en-US" sz="2200" dirty="0" smtClean="0"/>
              <a:t> mora da </a:t>
            </a:r>
            <a:r>
              <a:rPr lang="en-US" altLang="en-US" sz="2200" dirty="0" err="1" smtClean="0"/>
              <a:t>poznaje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naredbu</a:t>
            </a:r>
            <a:r>
              <a:rPr lang="en-US" altLang="en-US" sz="2200" dirty="0" smtClean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xor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Drugim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rečima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heksadecimalnu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 85 </a:t>
            </a:r>
            <a:r>
              <a:rPr lang="en-US" altLang="en-US" sz="2200" dirty="0" err="1" smtClean="0"/>
              <a:t>vrednošću</a:t>
            </a:r>
            <a:r>
              <a:rPr lang="en-US" altLang="en-US" sz="2200" dirty="0" smtClean="0"/>
              <a:t> 33.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918" y="2470779"/>
            <a:ext cx="7543800" cy="184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6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Pre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 </a:t>
            </a:r>
            <a:r>
              <a:rPr lang="en-US" altLang="en-US" sz="2200" dirty="0" err="1" smtClean="0"/>
              <a:t>ovom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slučaju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veličina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 ne </a:t>
            </a:r>
            <a:r>
              <a:rPr lang="en-US" altLang="en-US" sz="2200" dirty="0" err="1" smtClean="0"/>
              <a:t>menja</a:t>
            </a:r>
            <a:r>
              <a:rPr lang="en-US" altLang="en-US" sz="2200" dirty="0" smtClean="0"/>
              <a:t>!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318" y="2247910"/>
            <a:ext cx="5715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318" y="3815885"/>
            <a:ext cx="5715000" cy="96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8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Nakon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bilo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prolazi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tačan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018" y="2744054"/>
            <a:ext cx="8229600" cy="191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Ukoliko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disasembliraju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izvršne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datoteke</a:t>
            </a:r>
            <a:r>
              <a:rPr lang="en-US" altLang="en-US" sz="2200" dirty="0" smtClean="0"/>
              <a:t> pre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posle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uočava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razlika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53" y="4335736"/>
            <a:ext cx="640080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53" y="2183271"/>
            <a:ext cx="6400800" cy="203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429435" y="4258509"/>
            <a:ext cx="67593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Kako</a:t>
            </a:r>
            <a:r>
              <a:rPr lang="en-US" altLang="en-US" sz="2200" b="1" dirty="0" smtClean="0"/>
              <a:t> se </a:t>
            </a:r>
            <a:r>
              <a:rPr lang="en-US" altLang="en-US" sz="2200" b="1" dirty="0" err="1" smtClean="0"/>
              <a:t>odbraniti</a:t>
            </a:r>
            <a:r>
              <a:rPr lang="en-US" altLang="en-US" sz="2200" b="1" dirty="0" smtClean="0"/>
              <a:t> od </a:t>
            </a:r>
            <a:r>
              <a:rPr lang="en-US" altLang="en-US" sz="2200" b="1" dirty="0" err="1" smtClean="0"/>
              <a:t>reverznog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inženjeringa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u </a:t>
            </a:r>
            <a:r>
              <a:rPr lang="en-US" altLang="en-US" sz="2200" dirty="0" err="1" smtClean="0"/>
              <a:t>potpunosti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moguće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učiniti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težim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disasembliranje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učiniti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efikasnim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anti-disassembly</a:t>
            </a:r>
            <a:r>
              <a:rPr lang="en-US" altLang="en-US" sz="2200" dirty="0"/>
              <a:t>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Dobijeni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asemblerski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razumljiv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debagovanje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učiniti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efikasnim</a:t>
            </a:r>
            <a:r>
              <a:rPr lang="en-US" altLang="en-US" sz="2200" dirty="0"/>
              <a:t> (</a:t>
            </a:r>
            <a:r>
              <a:rPr lang="en-US" altLang="en-US" sz="2200" i="1" dirty="0"/>
              <a:t>Anti-debugging techniques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Koriste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tzv</a:t>
            </a:r>
            <a:r>
              <a:rPr lang="en-US" altLang="en-US" sz="2200" dirty="0" smtClean="0"/>
              <a:t>. </a:t>
            </a:r>
            <a:r>
              <a:rPr lang="en-US" altLang="en-US" sz="2200" i="1" dirty="0" smtClean="0"/>
              <a:t>tamper-resistance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tehnike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odnose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mogućnost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automatske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kontrole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nepregledan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) – </a:t>
            </a:r>
            <a:r>
              <a:rPr lang="en-US" altLang="en-US" sz="2200" dirty="0" err="1" smtClean="0"/>
              <a:t>pisati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razumljiv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suprotno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od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programerske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prakse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Sadržaj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Reverzni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inženjering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softvera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Digital Rights Management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Razvoj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sigurnog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softvera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Softver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otvorenog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i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zatvorenog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koda</a:t>
            </a:r>
            <a:endParaRPr lang="en-US" sz="22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344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i="1" dirty="0" smtClean="0"/>
              <a:t>Anti-</a:t>
            </a:r>
            <a:r>
              <a:rPr lang="en-US" altLang="en-US" sz="2200" b="1" i="1" dirty="0" err="1" smtClean="0"/>
              <a:t>dissasemly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tehnike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Ove </a:t>
            </a:r>
            <a:r>
              <a:rPr lang="en-US" altLang="en-US" sz="2200" dirty="0" err="1"/>
              <a:t>metode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obuhvataju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objektnog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 smtClean="0"/>
              <a:t>disasemblirati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mora </a:t>
            </a:r>
            <a:r>
              <a:rPr lang="en-US" altLang="en-US" sz="2200" dirty="0" err="1"/>
              <a:t>postojati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dešifrovanje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ubacivanje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delova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značaja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izvršni</a:t>
            </a:r>
            <a:r>
              <a:rPr lang="en-US" altLang="en-US" sz="2200" dirty="0"/>
              <a:t> program.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samo-modifikujući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sprečava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disasembliranje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izvršavanje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neophodno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dešifrovanje</a:t>
            </a:r>
            <a:r>
              <a:rPr lang="en-US" altLang="en-US" sz="2200" dirty="0" smtClean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tražiti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Problem je </a:t>
            </a:r>
            <a:r>
              <a:rPr lang="en-US" altLang="en-US" sz="2200" dirty="0" err="1" smtClean="0"/>
              <a:t>sličan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polimorfnim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virusima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i="1" dirty="0" smtClean="0"/>
              <a:t>Anti-debugging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tehnike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registruju</a:t>
            </a:r>
            <a:r>
              <a:rPr lang="en-US" altLang="en-US" sz="2200" dirty="0"/>
              <a:t> da li je program pod </a:t>
            </a:r>
            <a:r>
              <a:rPr lang="en-US" altLang="en-US" sz="2200" dirty="0" err="1"/>
              <a:t>kontrolom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dibagera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osnovu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pristupa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pojedinim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registrima</a:t>
            </a:r>
            <a:r>
              <a:rPr lang="en-US" altLang="en-US" sz="22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postojanja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prekidnih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tačaka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</a:t>
            </a:r>
            <a:r>
              <a:rPr lang="en-US" altLang="en-US" sz="2200" i="1" dirty="0"/>
              <a:t>breakpoints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razlike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memorijskim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zahtevima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vremenu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izvršavanja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Upotreba</a:t>
            </a:r>
            <a:r>
              <a:rPr lang="en-US" altLang="en-US" sz="2200" dirty="0"/>
              <a:t> API </a:t>
            </a:r>
            <a:r>
              <a:rPr lang="en-US" altLang="en-US" sz="2200" dirty="0" err="1" smtClean="0"/>
              <a:t>funkcija</a:t>
            </a:r>
            <a:r>
              <a:rPr lang="en-US" altLang="en-US" sz="2200" dirty="0" smtClean="0"/>
              <a:t> 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IsDebuggerPresent</a:t>
            </a:r>
            <a:r>
              <a:rPr lang="en-US" altLang="en-US" sz="2000" dirty="0">
                <a:latin typeface="Ubuntu Mono" panose="020B0509030602030204" pitchFamily="49" charset="0"/>
              </a:rPr>
              <a:t>()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CheckRemoteDebugger</a:t>
            </a:r>
            <a:r>
              <a:rPr lang="en-US" altLang="en-US" sz="2000" dirty="0">
                <a:latin typeface="Ubuntu Mono" panose="020B0509030602030204" pitchFamily="49" charset="0"/>
              </a:rPr>
              <a:t>() </a:t>
            </a:r>
            <a:r>
              <a:rPr lang="en-US" altLang="en-US" sz="2200" dirty="0" err="1" smtClean="0"/>
              <a:t>koje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jednostavno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dodati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gotovom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kodu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Dibageri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problema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obradom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niti</a:t>
            </a:r>
            <a:r>
              <a:rPr lang="en-US" altLang="en-US" sz="2200" dirty="0"/>
              <a:t> (</a:t>
            </a:r>
            <a:r>
              <a:rPr lang="en-US" altLang="en-US" sz="2200" i="1" dirty="0"/>
              <a:t>threads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Interakcija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zbuni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dibager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metode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Ipak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realizovati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čije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aktivnosti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detektuju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Hardware-based debugging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HardICE</a:t>
            </a:r>
            <a:r>
              <a:rPr lang="en-US" altLang="en-US" sz="2200" dirty="0" smtClean="0"/>
              <a:t>).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i="1" dirty="0" smtClean="0"/>
              <a:t>Tamper-resistance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Cilj</a:t>
            </a:r>
            <a:r>
              <a:rPr lang="en-US" altLang="en-US" sz="2200" dirty="0"/>
              <a:t> je da se </a:t>
            </a:r>
            <a:r>
              <a:rPr lang="en-US" altLang="en-US" sz="2200" dirty="0" err="1"/>
              <a:t>izmena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izvršnog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fajla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učini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težom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nemogućom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izmene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pokazaće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neslaganje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Istraživanja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pokazuju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uz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minimalno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narušavanje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brzine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izvršavanja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Implementacija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mora da se </a:t>
            </a:r>
            <a:r>
              <a:rPr lang="en-US" altLang="en-US" sz="2200" dirty="0" err="1"/>
              <a:t>razlikuje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slučaja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slučaja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suprotnom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da je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zaobiđe</a:t>
            </a:r>
            <a:r>
              <a:rPr lang="en-US" altLang="en-US" sz="2200" dirty="0" smtClean="0"/>
              <a:t>”.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Maskiranje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b="1" dirty="0" smtClean="0"/>
              <a:t> (</a:t>
            </a:r>
            <a:r>
              <a:rPr lang="en-US" altLang="en-US" sz="2200" b="1" i="1" dirty="0" smtClean="0"/>
              <a:t>code obfuscation</a:t>
            </a:r>
            <a:r>
              <a:rPr lang="en-US" altLang="en-US" sz="2200" b="1" dirty="0" smtClean="0"/>
              <a:t>)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Cilj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maskiranja</a:t>
            </a:r>
            <a:r>
              <a:rPr lang="en-US" altLang="en-US" sz="2200" dirty="0" smtClean="0"/>
              <a:t> je </a:t>
            </a:r>
            <a:r>
              <a:rPr lang="en-US" altLang="en-US" sz="2200" dirty="0" err="1"/>
              <a:t>učiniti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razumljivim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Kao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napomenuto</a:t>
            </a:r>
            <a:r>
              <a:rPr lang="en-US" altLang="en-US" sz="2200" dirty="0" smtClean="0"/>
              <a:t>, to je </a:t>
            </a:r>
            <a:r>
              <a:rPr lang="en-US" altLang="en-US" sz="2200" dirty="0" err="1" smtClean="0"/>
              <a:t>suprotno</a:t>
            </a:r>
            <a:r>
              <a:rPr lang="en-US" altLang="en-US" sz="2200" dirty="0" smtClean="0"/>
              <a:t> od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programerske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prakse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Jednostavan</a:t>
            </a:r>
            <a:r>
              <a:rPr lang="en-US" altLang="en-US" sz="2200" dirty="0"/>
              <a:t> primer: </a:t>
            </a:r>
            <a:r>
              <a:rPr lang="en-US" altLang="en-US" sz="2200" i="1" dirty="0"/>
              <a:t>spaghetti code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istraživanja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postići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stepen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nerazumljivosti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Primer:</a:t>
            </a:r>
          </a:p>
          <a:p>
            <a:pPr lvl="1"/>
            <a:r>
              <a:rPr lang="en-US" altLang="en-US" sz="2000" dirty="0" err="1" smtClean="0">
                <a:latin typeface="Ubuntu Mono" panose="020B0509030602030204" pitchFamily="49" charset="0"/>
              </a:rPr>
              <a:t>int</a:t>
            </a:r>
            <a:r>
              <a:rPr lang="en-US" altLang="en-US" sz="2000" dirty="0" smtClean="0">
                <a:latin typeface="Ubuntu Mono" panose="020B0509030602030204" pitchFamily="49" charset="0"/>
              </a:rPr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x,y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…</a:t>
            </a:r>
            <a:r>
              <a:rPr lang="en-US" altLang="en-US" sz="2000" dirty="0">
                <a:latin typeface="Ubuntu Mono" panose="020B0509030602030204" pitchFamily="49" charset="0"/>
              </a:rPr>
              <a:t>	</a:t>
            </a: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if</a:t>
            </a:r>
            <a:r>
              <a:rPr lang="en-US" altLang="en-US" sz="2000" dirty="0">
                <a:latin typeface="Ubuntu Mono" panose="020B0509030602030204" pitchFamily="49" charset="0"/>
              </a:rPr>
              <a:t>((</a:t>
            </a:r>
            <a:r>
              <a:rPr lang="en-US" altLang="en-US" sz="2000" dirty="0" smtClean="0">
                <a:latin typeface="Ubuntu Mono" panose="020B0509030602030204" pitchFamily="49" charset="0"/>
              </a:rPr>
              <a:t>x-y)*(x-y</a:t>
            </a:r>
            <a:r>
              <a:rPr lang="en-US" altLang="en-US" sz="2000" dirty="0">
                <a:latin typeface="Ubuntu Mono" panose="020B0509030602030204" pitchFamily="49" charset="0"/>
              </a:rPr>
              <a:t>) &gt; (</a:t>
            </a:r>
            <a:r>
              <a:rPr lang="en-US" altLang="en-US" sz="2000" dirty="0" smtClean="0">
                <a:latin typeface="Ubuntu Mono" panose="020B0509030602030204" pitchFamily="49" charset="0"/>
              </a:rPr>
              <a:t>x*x-2*x*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y+y</a:t>
            </a:r>
            <a:r>
              <a:rPr lang="en-US" altLang="en-US" sz="2000" dirty="0" smtClean="0">
                <a:latin typeface="Ubuntu Mono" panose="020B0509030602030204" pitchFamily="49" charset="0"/>
              </a:rPr>
              <a:t>*y)) { </a:t>
            </a: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… </a:t>
            </a: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}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Uslov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nije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nikada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ispunjen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gubi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Maskiranje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b="1" dirty="0" smtClean="0"/>
              <a:t> (</a:t>
            </a:r>
            <a:r>
              <a:rPr lang="en-US" altLang="en-US" sz="2200" b="1" i="1" dirty="0" smtClean="0"/>
              <a:t>code obfuscation</a:t>
            </a:r>
            <a:r>
              <a:rPr lang="en-US" altLang="en-US" sz="2200" b="1" dirty="0" smtClean="0"/>
              <a:t>)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Ova </a:t>
            </a:r>
            <a:r>
              <a:rPr lang="en-US" altLang="en-US" sz="2200" dirty="0" err="1"/>
              <a:t>tehnika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zaštiti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istraživanja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pokazala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primena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obezbedi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jaku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“On </a:t>
            </a:r>
            <a:r>
              <a:rPr lang="en-US" altLang="en-US" sz="2200" dirty="0"/>
              <a:t>the (</a:t>
            </a:r>
            <a:r>
              <a:rPr lang="en-US" altLang="en-US" sz="2200" dirty="0" err="1"/>
              <a:t>im</a:t>
            </a:r>
            <a:r>
              <a:rPr lang="en-US" altLang="en-US" sz="2200" dirty="0"/>
              <a:t>)possibility of obfuscating </a:t>
            </a:r>
            <a:r>
              <a:rPr lang="en-US" altLang="en-US" sz="2200" dirty="0" smtClean="0"/>
              <a:t>programs”, </a:t>
            </a:r>
            <a:r>
              <a:rPr lang="en-US" altLang="en-US" sz="2200" dirty="0" err="1" smtClean="0"/>
              <a:t>dostupno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adresi</a:t>
            </a:r>
            <a:r>
              <a:rPr lang="en-US" altLang="en-US" sz="2200" dirty="0" smtClean="0"/>
              <a:t> </a:t>
            </a:r>
            <a:r>
              <a:rPr lang="en-US" altLang="en-US" sz="2200" dirty="0">
                <a:hlinkClick r:id="rId2"/>
              </a:rPr>
              <a:t>http://www.wisdom.weizmann.ac.il/~</a:t>
            </a:r>
            <a:r>
              <a:rPr lang="en-US" altLang="en-US" sz="2200" dirty="0" smtClean="0">
                <a:hlinkClick r:id="rId2"/>
              </a:rPr>
              <a:t>oded/PS/obf4.pdf</a:t>
            </a:r>
            <a:r>
              <a:rPr lang="en-US" altLang="en-US" sz="2200" dirty="0" smtClean="0"/>
              <a:t> 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još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rezultate</a:t>
            </a:r>
            <a:r>
              <a:rPr lang="en-US" altLang="en-US" sz="2200" dirty="0"/>
              <a:t> u </a:t>
            </a:r>
            <a:r>
              <a:rPr lang="en-US" altLang="en-US" sz="2200" dirty="0" err="1" smtClean="0"/>
              <a:t>praksi</a:t>
            </a:r>
            <a:r>
              <a:rPr lang="en-US" altLang="en-US" sz="2200" dirty="0" smtClean="0"/>
              <a:t>,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poredi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kriptološkim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rešenjima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 </a:t>
            </a:r>
            <a:r>
              <a:rPr lang="en-US" altLang="en-US" sz="2200" b="1" dirty="0" err="1" smtClean="0"/>
              <a:t>autentifikacije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autentifikaciju</a:t>
            </a:r>
            <a:r>
              <a:rPr lang="en-US" altLang="en-US" sz="2200" dirty="0"/>
              <a:t> se </a:t>
            </a:r>
            <a:r>
              <a:rPr lang="en-US" altLang="en-US" sz="2200" err="1"/>
              <a:t>koristi</a:t>
            </a:r>
            <a:r>
              <a:rPr lang="en-US" altLang="en-US" sz="2200"/>
              <a:t> </a:t>
            </a:r>
            <a:r>
              <a:rPr lang="en-US" altLang="en-US" sz="2200" smtClean="0"/>
              <a:t>softver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Često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podatak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autentifikaciji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beleži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1 bit.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Bez </a:t>
            </a:r>
            <a:r>
              <a:rPr lang="en-US" altLang="en-US" sz="2200" dirty="0" err="1"/>
              <a:t>obzira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metod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lozinka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biometrija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/>
              <a:t>.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negde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softveru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jedan</a:t>
            </a:r>
            <a:r>
              <a:rPr lang="en-US" altLang="en-US" sz="2200" dirty="0"/>
              <a:t> bit </a:t>
            </a:r>
            <a:r>
              <a:rPr lang="en-US" altLang="en-US" sz="2200" dirty="0" err="1"/>
              <a:t>određuje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da li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dozvoljen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pronađe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</a:t>
            </a:r>
            <a:r>
              <a:rPr lang="en-US" altLang="en-US" sz="2200" dirty="0"/>
              <a:t> bit,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zaobiđe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najsloženiji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postupak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učini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pretragu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teškom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čak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nemogućom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kombinovati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prethodno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navedenim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tehnikama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Kloniranje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napisan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program.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svakom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identična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klon</a:t>
            </a:r>
            <a:r>
              <a:rPr lang="en-US" altLang="en-US" sz="2200" dirty="0"/>
              <a:t>) tog </a:t>
            </a:r>
            <a:r>
              <a:rPr lang="en-US" altLang="en-US" sz="2200" dirty="0" err="1" smtClean="0"/>
              <a:t>programa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uspeha</a:t>
            </a:r>
            <a:r>
              <a:rPr lang="en-US" altLang="en-US" sz="2200" dirty="0"/>
              <a:t> u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razbijanju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jedne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kopije</a:t>
            </a:r>
            <a:r>
              <a:rPr lang="en-US" altLang="en-US" sz="2200" dirty="0"/>
              <a:t>, on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moći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ostale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Ovaj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otporan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BOBE –  “</a:t>
            </a:r>
            <a:r>
              <a:rPr lang="en-US" altLang="en-US" sz="2200" i="1" dirty="0" smtClean="0"/>
              <a:t>break </a:t>
            </a:r>
            <a:r>
              <a:rPr lang="en-US" altLang="en-US" sz="2200" i="1" dirty="0"/>
              <a:t>once, break </a:t>
            </a:r>
            <a:r>
              <a:rPr lang="en-US" altLang="en-US" sz="2200" i="1" dirty="0" smtClean="0"/>
              <a:t>everywhere</a:t>
            </a:r>
            <a:r>
              <a:rPr lang="en-US" altLang="en-US" sz="2200" dirty="0" smtClean="0"/>
              <a:t>”.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Kloniranje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uobičajeni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distribuciji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Metamorfni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zlonamernog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se </a:t>
            </a:r>
            <a:r>
              <a:rPr lang="en-US" altLang="en-US" sz="2200" dirty="0" err="1"/>
              <a:t>iskoristiti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svrhe</a:t>
            </a:r>
            <a:r>
              <a:rPr lang="en-US" altLang="en-US" sz="220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distribuira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različita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metamorfizma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Kopije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distribuiraju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funkcionalnosti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nema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veliku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primenu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funkcionalnost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im</a:t>
            </a:r>
            <a:r>
              <a:rPr lang="en-US" altLang="en-US" sz="2200" dirty="0"/>
              <a:t> se interne </a:t>
            </a:r>
            <a:r>
              <a:rPr lang="en-US" altLang="en-US" sz="2200" dirty="0" err="1"/>
              <a:t>strukture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razlikuju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razmotrićemo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</a:t>
            </a:r>
            <a:r>
              <a:rPr lang="en-US" altLang="en-US" sz="2200" dirty="0" smtClean="0"/>
              <a:t>).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Metamorfni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uvom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teži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dorada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naknadna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ispravka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nedostataka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modifikacija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otežati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unapredi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otpornost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BOBE.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Šta</a:t>
            </a:r>
            <a:r>
              <a:rPr lang="en-US" altLang="en-US" sz="2200" b="1" dirty="0" smtClean="0"/>
              <a:t> je DRM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DRM je </a:t>
            </a:r>
            <a:r>
              <a:rPr lang="en-US" altLang="en-US" sz="2200" dirty="0" err="1" smtClean="0"/>
              <a:t>skup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metoda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ograničavanje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korišćenja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cilju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autorskih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je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primer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Razmotrićemo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sledeće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teme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Šta</a:t>
            </a:r>
            <a:r>
              <a:rPr lang="en-US" altLang="en-US" sz="2200" dirty="0"/>
              <a:t> je DRM?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PDF </a:t>
            </a:r>
            <a:r>
              <a:rPr lang="en-US" altLang="en-US" sz="2200" dirty="0" err="1" smtClean="0"/>
              <a:t>dokumenata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Internet </a:t>
            </a:r>
            <a:r>
              <a:rPr lang="en-US" altLang="en-US" sz="2200" dirty="0" err="1"/>
              <a:t>distribucija</a:t>
            </a:r>
            <a:r>
              <a:rPr lang="en-US" altLang="en-US" sz="2200" dirty="0"/>
              <a:t> audio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video </a:t>
            </a:r>
            <a:r>
              <a:rPr lang="en-US" altLang="en-US" sz="2200" dirty="0" err="1" smtClean="0"/>
              <a:t>sadržaja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Reverzni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Software Reverse Engineering</a:t>
            </a:r>
            <a:r>
              <a:rPr lang="en-US" altLang="en-US" sz="2200" dirty="0"/>
              <a:t> (SRE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poznat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i="1" dirty="0"/>
              <a:t>Reverse Code Engineering</a:t>
            </a:r>
            <a:r>
              <a:rPr lang="en-US" altLang="en-US" sz="2200" dirty="0"/>
              <a:t> (</a:t>
            </a:r>
            <a:r>
              <a:rPr lang="en-US" altLang="en-US" sz="2200"/>
              <a:t>RCE</a:t>
            </a:r>
            <a:r>
              <a:rPr lang="en-US" altLang="en-US" sz="220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pozitivne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svrhe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err="1" smtClean="0"/>
              <a:t>što</a:t>
            </a:r>
            <a:r>
              <a:rPr lang="en-US" altLang="en-US" sz="2200" smtClean="0"/>
              <a:t> su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analiza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zlonamernog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proučavanje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se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smtClean="0"/>
              <a:t>“ne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pozitivne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svrhe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err="1" smtClean="0"/>
              <a:t>što</a:t>
            </a:r>
            <a:r>
              <a:rPr lang="en-US" altLang="en-US" sz="2200" smtClean="0"/>
              <a:t> su: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zaobilaženje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mehanizama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realizovani</a:t>
            </a:r>
            <a:r>
              <a:rPr lang="en-US" altLang="en-US" sz="2200" dirty="0"/>
              <a:t> u </a:t>
            </a:r>
            <a:r>
              <a:rPr lang="en-US" altLang="en-US" sz="2200" dirty="0" err="1" smtClean="0"/>
              <a:t>softveru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pronalaženje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zloupotreba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nedostataka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varanje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 smtClean="0"/>
              <a:t>igrama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Šta</a:t>
            </a:r>
            <a:r>
              <a:rPr lang="en-US" altLang="en-US" sz="2200" b="1" dirty="0" smtClean="0"/>
              <a:t> je DRM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Distribuira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zadržati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kontrole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kopiranjem</a:t>
            </a:r>
            <a:r>
              <a:rPr lang="en-US" altLang="en-US" sz="2200" dirty="0"/>
              <a:t> tog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 </a:t>
            </a:r>
            <a:r>
              <a:rPr lang="en-US" altLang="en-US" sz="2200" dirty="0" err="1"/>
              <a:t>digitalne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knjige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tržište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desi da se </a:t>
            </a:r>
            <a:r>
              <a:rPr lang="en-US" altLang="en-US" sz="2200" dirty="0" err="1"/>
              <a:t>proda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1 </a:t>
            </a:r>
            <a:r>
              <a:rPr lang="en-US" altLang="en-US" sz="2200" dirty="0" err="1"/>
              <a:t>primerak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napravi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identična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Velika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odnosu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štampana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izdanja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Slično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muzikom</a:t>
            </a:r>
            <a:r>
              <a:rPr lang="en-US" altLang="en-US" sz="2200" dirty="0"/>
              <a:t>, video </a:t>
            </a:r>
            <a:r>
              <a:rPr lang="en-US" altLang="en-US" sz="2200" dirty="0" err="1"/>
              <a:t>sadržajem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Osnovni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problemi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sprovesti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definisana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nakon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distribuira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zabrana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kopiranja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ograničeni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čitanja</a:t>
            </a:r>
            <a:r>
              <a:rPr lang="en-US" altLang="en-US" sz="2200" dirty="0" smtClean="0"/>
              <a:t>/</a:t>
            </a:r>
            <a:r>
              <a:rPr lang="en-US" altLang="en-US" sz="2200" dirty="0" err="1" smtClean="0"/>
              <a:t>izvršavanja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</a:t>
            </a:r>
            <a:r>
              <a:rPr lang="en-US" altLang="en-US" sz="2200" dirty="0" err="1" smtClean="0"/>
              <a:t>remenska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upotrebe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</a:t>
            </a:r>
            <a:r>
              <a:rPr lang="en-US" altLang="en-US" sz="2200" dirty="0" err="1" smtClean="0"/>
              <a:t>abrana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prosleđivanja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Da li </a:t>
            </a:r>
            <a:r>
              <a:rPr lang="en-US" altLang="en-US" sz="2200" b="1" dirty="0" err="1" smtClean="0"/>
              <a:t>kriptografija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može</a:t>
            </a:r>
            <a:r>
              <a:rPr lang="en-US" altLang="en-US" sz="2200" b="1" dirty="0" smtClean="0"/>
              <a:t> da </a:t>
            </a:r>
            <a:r>
              <a:rPr lang="en-US" altLang="en-US" sz="2200" b="1" dirty="0" err="1" smtClean="0"/>
              <a:t>ponudi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rešenje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distribucije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digitalnih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materijala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</a:t>
            </a:r>
            <a:r>
              <a:rPr lang="en-US" altLang="en-US" sz="2200" dirty="0"/>
              <a:t> od </a:t>
            </a:r>
            <a:r>
              <a:rPr lang="en-US" altLang="en-US" sz="2200" dirty="0" err="1" smtClean="0"/>
              <a:t>legalnih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Drugim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rečima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sve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mu je </a:t>
            </a: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mestu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Kriptografija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predviđena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scenario</a:t>
            </a:r>
            <a:r>
              <a:rPr lang="en-US" altLang="en-US" sz="22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Ipak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kriptografija</a:t>
            </a:r>
            <a:r>
              <a:rPr lang="en-US" altLang="en-US" sz="2200" dirty="0"/>
              <a:t> je </a:t>
            </a:r>
            <a:r>
              <a:rPr lang="en-US" altLang="en-US" sz="2200" dirty="0" err="1" smtClean="0"/>
              <a:t>neophodna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zbog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sigurnog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podataka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radi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najjednostavnijih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najverovatnije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pokušati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izvede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direktan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sistem</a:t>
            </a:r>
            <a:r>
              <a:rPr lang="en-US" altLang="en-US" sz="2200" dirty="0" smtClean="0"/>
              <a:t> (to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previše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posla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pokušati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analizom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materijala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Trenutno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stanje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Trenutno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najbolja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primenjenog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(</a:t>
            </a:r>
            <a:r>
              <a:rPr lang="en-US" altLang="en-US" sz="2200" i="1" dirty="0"/>
              <a:t>security by obscurity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Narušeno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osnovno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pravilo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kriptografije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algoritam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zaštite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tajan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je u </a:t>
            </a:r>
            <a:r>
              <a:rPr lang="en-US" altLang="en-US" sz="2200" dirty="0" err="1" smtClean="0"/>
              <a:t>suprotnosti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Kerhofovim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principima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 </a:t>
            </a:r>
            <a:r>
              <a:rPr lang="en-US" altLang="en-US" sz="2200" dirty="0" err="1"/>
              <a:t>zasnivanju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kriptografiji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“</a:t>
            </a:r>
            <a:r>
              <a:rPr lang="en-US" altLang="en-US" sz="2200" i="1" dirty="0"/>
              <a:t>Whoever thinks his problem can be solved using cryptography, doesn’t understand his problem and doesn’t understand cryptography</a:t>
            </a:r>
            <a:r>
              <a:rPr lang="en-US" altLang="en-US" sz="2200" dirty="0"/>
              <a:t>.” </a:t>
            </a:r>
            <a:r>
              <a:rPr lang="en-US" altLang="en-US" sz="2200" dirty="0" smtClean="0"/>
              <a:t>- Roger </a:t>
            </a:r>
            <a:r>
              <a:rPr lang="en-US" altLang="en-US" sz="2200" dirty="0"/>
              <a:t>Needham, </a:t>
            </a:r>
            <a:r>
              <a:rPr lang="en-US" altLang="en-US" sz="2200" dirty="0" smtClean="0"/>
              <a:t>Butler Lampson.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Ograničenja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Analogno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oticanje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podataka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prilikom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prikaza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, on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snimi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analognom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obliku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kamera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mikrofon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tip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Ljudska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priroda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Potpuna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oblasti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napraviti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praktičnu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primenu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utiče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metodologiju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isključivo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tehničke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prirode</a:t>
            </a:r>
            <a:r>
              <a:rPr lang="en-US" altLang="en-US" sz="2200" dirty="0" smtClean="0"/>
              <a:t>!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zasnovano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softveru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Ozbiljna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zaštita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zasnovana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Zašto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Gotovo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sakriti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softveru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se u </a:t>
            </a:r>
            <a:r>
              <a:rPr lang="en-US" altLang="en-US" sz="2200" dirty="0" err="1"/>
              <a:t>potpunosti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potpune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administratorske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privilegije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zaobiđu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implementiranu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Iz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ovoga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sledi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najozbiljnija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pretnja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zaštiti</a:t>
            </a:r>
            <a:r>
              <a:rPr lang="en-US" altLang="en-US" sz="2200" dirty="0"/>
              <a:t> DRM je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Raljzmotrićemo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MediaSnap</a:t>
            </a:r>
            <a:r>
              <a:rPr lang="en-US" altLang="en-US" sz="2200" dirty="0"/>
              <a:t>, Inc.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PDF </a:t>
            </a:r>
            <a:r>
              <a:rPr lang="en-US" altLang="en-US" sz="2200" dirty="0" err="1"/>
              <a:t>dokumenata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Sistem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sastoji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celine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Server </a:t>
            </a:r>
            <a:r>
              <a:rPr lang="en-US" altLang="en-US" sz="2200" dirty="0" smtClean="0"/>
              <a:t>– </a:t>
            </a:r>
            <a:r>
              <a:rPr lang="en-US" altLang="en-US" sz="2200" i="1" dirty="0" smtClean="0"/>
              <a:t>Secure </a:t>
            </a:r>
            <a:r>
              <a:rPr lang="en-US" altLang="en-US" sz="2200" i="1" dirty="0"/>
              <a:t>Document Server</a:t>
            </a:r>
            <a:r>
              <a:rPr lang="en-US" altLang="en-US" sz="2200" dirty="0"/>
              <a:t> (SDS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– </a:t>
            </a:r>
            <a:r>
              <a:rPr lang="en-US" altLang="en-US" sz="2200" dirty="0" err="1" smtClean="0"/>
              <a:t>softver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implementira</a:t>
            </a:r>
            <a:r>
              <a:rPr lang="en-US" altLang="en-US" sz="2200" dirty="0"/>
              <a:t> u </a:t>
            </a:r>
            <a:r>
              <a:rPr lang="en-US" altLang="en-US" sz="2200" dirty="0" smtClean="0"/>
              <a:t>PDF </a:t>
            </a:r>
            <a:r>
              <a:rPr lang="en-US" altLang="en-US" sz="2200" dirty="0" err="1"/>
              <a:t>čitač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kreira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dokument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prilog</a:t>
            </a:r>
            <a:r>
              <a:rPr lang="en-US" altLang="en-US" sz="2200" dirty="0"/>
              <a:t> u e-</a:t>
            </a:r>
            <a:r>
              <a:rPr lang="en-US" altLang="en-US" sz="2200" dirty="0" err="1"/>
              <a:t>pošti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Odabere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primaoca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padajućeg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odabere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Poruka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automatski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konvertuje</a:t>
            </a:r>
            <a:r>
              <a:rPr lang="en-US" altLang="en-US" sz="2200" dirty="0"/>
              <a:t> u PDF, </a:t>
            </a:r>
            <a:r>
              <a:rPr lang="en-US" altLang="en-US" sz="2200" dirty="0" err="1"/>
              <a:t>potom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server (SDS).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SDS </a:t>
            </a:r>
            <a:r>
              <a:rPr lang="en-US" altLang="en-US" sz="2200" dirty="0" err="1"/>
              <a:t>primenjuje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Dokument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on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mu </a:t>
            </a:r>
            <a:r>
              <a:rPr lang="en-US" altLang="en-US" sz="2200" dirty="0" err="1"/>
              <a:t>pristupi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04330" y="3450516"/>
            <a:ext cx="99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1" dirty="0">
                <a:solidFill>
                  <a:schemeClr val="tx2"/>
                </a:solidFill>
              </a:rPr>
              <a:t>SDS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476129" y="3450516"/>
            <a:ext cx="1076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Bob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532530" y="3461629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Alisa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675530" y="2894891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6494930" y="2894891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75530" y="2377366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>
                <a:solidFill>
                  <a:schemeClr val="tx2"/>
                </a:solidFill>
              </a:rPr>
              <a:t>Š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ifrovanje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780" y="1956679"/>
            <a:ext cx="946150" cy="162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130" y="1828091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18" y="2132891"/>
            <a:ext cx="950912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494930" y="2114103"/>
            <a:ext cx="1676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</a:rPr>
              <a:t>Zaštićen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dokument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mora da se </a:t>
            </a:r>
            <a:r>
              <a:rPr lang="en-US" altLang="en-US" sz="2200" dirty="0" err="1"/>
              <a:t>autentifikuje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SDS </a:t>
            </a:r>
            <a:r>
              <a:rPr lang="en-US" altLang="en-US" sz="2200" dirty="0" err="1"/>
              <a:t>tek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</a:t>
            </a:r>
            <a:r>
              <a:rPr lang="en-US" altLang="en-US" sz="2200" dirty="0" err="1"/>
              <a:t>sada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pristupi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dokumentu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klijentskog</a:t>
            </a:r>
            <a:r>
              <a:rPr lang="en-US" altLang="en-US" sz="2200" dirty="0"/>
              <a:t>) DRM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04330" y="3450516"/>
            <a:ext cx="99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1" dirty="0">
                <a:solidFill>
                  <a:schemeClr val="tx2"/>
                </a:solidFill>
              </a:rPr>
              <a:t>SDS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476129" y="3450516"/>
            <a:ext cx="1076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Bob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532530" y="3461629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Alisa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534618" y="3340001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6534618" y="2584773"/>
            <a:ext cx="16181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534618" y="2822476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</a:rPr>
              <a:t>Ključ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780" y="1956679"/>
            <a:ext cx="946150" cy="162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130" y="1828091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18" y="2132891"/>
            <a:ext cx="950912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494930" y="1750197"/>
            <a:ext cx="1676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</a:rPr>
              <a:t>Zahtev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za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ključem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Ograničenja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Na </a:t>
            </a:r>
            <a:r>
              <a:rPr lang="en-US" altLang="en-US" sz="2200" dirty="0" err="1"/>
              <a:t>serverskoj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(SDS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čuvaju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ključevi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autentifikaciju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Primenjuje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strana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integrisana</a:t>
            </a:r>
            <a:r>
              <a:rPr lang="en-US" altLang="en-US" sz="2200" dirty="0"/>
              <a:t> u PDF </a:t>
            </a:r>
            <a:r>
              <a:rPr lang="en-US" altLang="en-US" sz="2200" dirty="0" err="1"/>
              <a:t>čitač</a:t>
            </a:r>
            <a:r>
              <a:rPr lang="en-US" altLang="en-US" sz="2200" dirty="0" smtClean="0"/>
              <a:t>):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Zaštita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autentifikacija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Omogućiti</a:t>
            </a:r>
            <a:r>
              <a:rPr lang="en-US" altLang="en-US" sz="2200" dirty="0"/>
              <a:t> rad u </a:t>
            </a:r>
            <a:r>
              <a:rPr lang="en-US" altLang="en-US" sz="2200" dirty="0" err="1"/>
              <a:t>okruženju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poverenje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Ostatak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diskusije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odnosi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Reverzni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Podrazumevamo</a:t>
            </a:r>
            <a:r>
              <a:rPr lang="en-US" altLang="en-US" sz="2200" dirty="0"/>
              <a:t> da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napadač </a:t>
            </a:r>
            <a:r>
              <a:rPr lang="en-US" altLang="en-US" sz="2200" dirty="0" err="1"/>
              <a:t>onaj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bavi</a:t>
            </a:r>
            <a:r>
              <a:rPr lang="en-US" altLang="en-US" sz="2200" dirty="0"/>
              <a:t> </a:t>
            </a:r>
            <a:r>
              <a:rPr lang="en-US" altLang="en-US" sz="2200" err="1"/>
              <a:t>reverznim</a:t>
            </a:r>
            <a:r>
              <a:rPr lang="en-US" altLang="en-US" sz="2200"/>
              <a:t> </a:t>
            </a:r>
            <a:r>
              <a:rPr lang="en-US" altLang="en-US" sz="2200" smtClean="0"/>
              <a:t>inženjerstvom,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napadač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izvršnu</a:t>
            </a:r>
            <a:r>
              <a:rPr lang="en-US" altLang="en-US" sz="2200" dirty="0" smtClean="0"/>
              <a:t> (exe) </a:t>
            </a:r>
            <a:r>
              <a:rPr lang="en-US" altLang="en-US" sz="2200" dirty="0" err="1" smtClean="0"/>
              <a:t>datoteku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izvorni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Namera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proučavanje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</a:t>
            </a:r>
            <a:r>
              <a:rPr lang="en-US" altLang="en-US" sz="2200" err="1"/>
              <a:t>osmislio</a:t>
            </a:r>
            <a:r>
              <a:rPr lang="en-US" altLang="en-US" sz="2200"/>
              <a:t> </a:t>
            </a:r>
            <a:r>
              <a:rPr lang="en-US" altLang="en-US" sz="2200" smtClean="0"/>
              <a:t>napad</a:t>
            </a:r>
            <a:r>
              <a:rPr lang="en-US" altLang="en-US" sz="22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izmena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češće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Razmatraćemo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aktivnosti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usmerene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operativni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sistem</a:t>
            </a:r>
            <a:r>
              <a:rPr lang="en-US" altLang="en-US" sz="2200" dirty="0" smtClean="0"/>
              <a:t> Windows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Ograničenja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Na </a:t>
            </a:r>
            <a:r>
              <a:rPr lang="en-US" altLang="en-US" sz="2200" dirty="0" err="1"/>
              <a:t>serverskoj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(SDS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čuvaju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ključevi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autentifikaciju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Primenjuje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strana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integrisana</a:t>
            </a:r>
            <a:r>
              <a:rPr lang="en-US" altLang="en-US" sz="2200" dirty="0"/>
              <a:t> u PDF </a:t>
            </a:r>
            <a:r>
              <a:rPr lang="en-US" altLang="en-US" sz="2200" dirty="0" err="1"/>
              <a:t>čitač</a:t>
            </a:r>
            <a:r>
              <a:rPr lang="en-US" altLang="en-US" sz="2200" dirty="0" smtClean="0"/>
              <a:t>):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Zaštita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autentifikacija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Omogućiti</a:t>
            </a:r>
            <a:r>
              <a:rPr lang="en-US" altLang="en-US" sz="2200" dirty="0"/>
              <a:t> rad u </a:t>
            </a:r>
            <a:r>
              <a:rPr lang="en-US" altLang="en-US" sz="2200" dirty="0" err="1"/>
              <a:t>okruženju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poverenje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Ostatak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diskusije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odnosi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Spolješnji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i="1" dirty="0"/>
              <a:t>tamper-resistance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tehnikama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maskiranja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primenjuju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unutrašnji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mehanizmi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 – </a:t>
            </a:r>
            <a:r>
              <a:rPr lang="en-US" altLang="en-US" sz="2200" i="1" dirty="0" smtClean="0"/>
              <a:t>tamper-resistance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ugrađen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klijentski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šifrovan</a:t>
            </a:r>
            <a:r>
              <a:rPr lang="en-US" altLang="en-US" sz="2200" dirty="0"/>
              <a:t> – </a:t>
            </a:r>
            <a:r>
              <a:rPr lang="en-US" altLang="en-US" sz="2200" dirty="0" err="1"/>
              <a:t>sprečava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statička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naliza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disasembliranje</a:t>
            </a:r>
            <a:r>
              <a:rPr lang="en-US" altLang="en-US" sz="2200" dirty="0"/>
              <a:t>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toku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Primenjene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sprečavaju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debagovanje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se </a:t>
            </a:r>
            <a:r>
              <a:rPr lang="en-US" altLang="en-US" sz="2200" dirty="0" err="1"/>
              <a:t>onemogućila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dinamička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Kontroliše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debagovanje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Obe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međusobno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zavisne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Softver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pisan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analizirati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tehnika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maskiranja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maskiranje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razmene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čuvanja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ključeva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autentifikacije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</a:t>
            </a:r>
            <a:r>
              <a:rPr lang="en-US" altLang="en-US" sz="2200" dirty="0" err="1" smtClean="0"/>
              <a:t>uvanja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autentifikaciju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skremblovanja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AES </a:t>
            </a:r>
            <a:r>
              <a:rPr lang="en-US" altLang="en-US" sz="2200" dirty="0" err="1" smtClean="0"/>
              <a:t>algoritam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Algoritam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javan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Naknadno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primeni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maskiranje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Tehnika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maskiranja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uspori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Uporan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šanse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uspeh</a:t>
            </a:r>
            <a:r>
              <a:rPr lang="en-US" altLang="en-US" sz="2200" dirty="0"/>
              <a:t>!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Ostala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svojstva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heš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pojedinih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delova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odnosno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proverava</a:t>
            </a:r>
            <a:r>
              <a:rPr lang="en-US" altLang="en-US" sz="2200" dirty="0" smtClean="0"/>
              <a:t> se </a:t>
            </a:r>
            <a:r>
              <a:rPr lang="en-US" altLang="en-US" sz="2200" dirty="0"/>
              <a:t>da li je </a:t>
            </a:r>
            <a:r>
              <a:rPr lang="en-US" altLang="en-US" sz="2200" dirty="0" err="1"/>
              <a:t>došlo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izmene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Anti-screen </a:t>
            </a:r>
            <a:r>
              <a:rPr lang="en-US" altLang="en-US" sz="2200" i="1" dirty="0" smtClean="0"/>
              <a:t>capture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zaštita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od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snimanja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ekrana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Watermarking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Teorijski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omogućava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praćenje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ukradenog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Ograničena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praksi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posebno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primenjen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Metamorfizam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Prevencja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BOBE.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Audio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video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Internetu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istovremeni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prenos</a:t>
            </a:r>
            <a:r>
              <a:rPr lang="en-US" altLang="en-US" sz="2200" dirty="0" smtClean="0"/>
              <a:t>, u </a:t>
            </a:r>
            <a:r>
              <a:rPr lang="en-US" altLang="en-US" sz="2200" dirty="0" err="1"/>
              <a:t>realnom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naplati</a:t>
            </a:r>
            <a:r>
              <a:rPr lang="en-US" altLang="en-US" sz="2200" dirty="0"/>
              <a:t>, mora da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li se </a:t>
            </a:r>
            <a:r>
              <a:rPr lang="en-US" altLang="en-US" sz="2200" dirty="0" err="1" smtClean="0"/>
              <a:t>zaštiti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tako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ne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prosleđuju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trećoj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strani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kopiraju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Napadi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audio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video </a:t>
            </a:r>
            <a:r>
              <a:rPr lang="en-US" altLang="en-US" sz="2200" dirty="0" err="1" smtClean="0"/>
              <a:t>podatke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Spoofing attack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Slično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čovek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sredini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Reprodukcija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redistribucija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Snimanje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nezaštićenog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sadržaja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Cilj</a:t>
            </a:r>
            <a:r>
              <a:rPr lang="en-US" altLang="en-US" sz="2200" dirty="0"/>
              <a:t> je da se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neautorizovanim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korisnicima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Onemogućiti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zlonamernom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snimi</a:t>
            </a:r>
            <a:r>
              <a:rPr lang="en-US" altLang="en-US" sz="2200" dirty="0"/>
              <a:t>/</a:t>
            </a:r>
            <a:r>
              <a:rPr lang="en-US" altLang="en-US" sz="2200" dirty="0" err="1"/>
              <a:t>prosledi</a:t>
            </a:r>
            <a:r>
              <a:rPr lang="en-US" altLang="en-US" sz="2200" dirty="0"/>
              <a:t> audio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video </a:t>
            </a:r>
            <a:r>
              <a:rPr lang="en-US" altLang="en-US" sz="2200" dirty="0" err="1"/>
              <a:t>materijal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služe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nizak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nivo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zaštite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nemaju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kriptološku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Postoji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monogo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različitih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algoritama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principa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metamorfizma</a:t>
            </a:r>
            <a:r>
              <a:rPr lang="en-US" altLang="en-US" sz="2200" dirty="0" smtClean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Neophodan</a:t>
            </a:r>
            <a:r>
              <a:rPr lang="en-US" altLang="en-US" sz="2200" dirty="0" smtClean="0"/>
              <a:t> je “</a:t>
            </a:r>
            <a:r>
              <a:rPr lang="en-US" altLang="en-US" sz="2200" dirty="0" err="1" smtClean="0"/>
              <a:t>dogovor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između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servera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izbora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algoritma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Podaci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serveru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Prvo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skrembluju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potom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šifruju</a:t>
            </a:r>
            <a:r>
              <a:rPr lang="en-US" altLang="en-US" sz="22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klijenta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Prvo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dešifruju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potom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deskrembluju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klijenta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deskrmblovanje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realizovano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programski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neposredno</a:t>
            </a:r>
            <a:r>
              <a:rPr lang="en-US" altLang="en-US" sz="2200" dirty="0" smtClean="0"/>
              <a:t> pre </a:t>
            </a:r>
            <a:r>
              <a:rPr lang="en-US" altLang="en-US" sz="2200" dirty="0" err="1" smtClean="0"/>
              <a:t>emitovanja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Recimo</a:t>
            </a:r>
            <a:r>
              <a:rPr lang="en-US" altLang="en-US" sz="2200" dirty="0"/>
              <a:t> N,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numerisani</a:t>
            </a:r>
            <a:r>
              <a:rPr lang="en-US" altLang="en-US" sz="2200" dirty="0"/>
              <a:t> od 1 do 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različit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podskup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primer: LIST = {12, 45, 2, 37, 23, 31}.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 LIST se </a:t>
            </a:r>
            <a:r>
              <a:rPr lang="en-US" altLang="en-US" sz="2200" dirty="0" err="1"/>
              <a:t>čuva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šifrovan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: </a:t>
            </a:r>
            <a:r>
              <a:rPr lang="en-US" altLang="en-US" sz="2200" i="1" dirty="0"/>
              <a:t>E</a:t>
            </a:r>
            <a:r>
              <a:rPr lang="en-US" altLang="en-US" sz="2200" dirty="0"/>
              <a:t>(LIST</a:t>
            </a:r>
            <a:r>
              <a:rPr lang="en-US" altLang="en-US" sz="2200" dirty="0" smtClean="0"/>
              <a:t>, </a:t>
            </a:r>
            <a:r>
              <a:rPr lang="en-US" altLang="en-US" sz="2200" i="1" dirty="0" err="1" smtClean="0"/>
              <a:t>K</a:t>
            </a:r>
            <a:r>
              <a:rPr lang="en-US" altLang="en-US" sz="2200" dirty="0" err="1" smtClean="0"/>
              <a:t>server</a:t>
            </a:r>
            <a:r>
              <a:rPr lang="en-US" altLang="en-US" sz="2200" dirty="0"/>
              <a:t>) 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Recimo</a:t>
            </a:r>
            <a:r>
              <a:rPr lang="en-US" altLang="en-US" sz="2200" dirty="0"/>
              <a:t> N,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numerisani</a:t>
            </a:r>
            <a:r>
              <a:rPr lang="en-US" altLang="en-US" sz="2200" dirty="0"/>
              <a:t> od 1 do 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različit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podskup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primer: LIST = {12, 45, 2, 37, 23, 31}.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 LIST se </a:t>
            </a:r>
            <a:r>
              <a:rPr lang="en-US" altLang="en-US" sz="2200" dirty="0" err="1"/>
              <a:t>čuva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šifrovan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: </a:t>
            </a:r>
            <a:r>
              <a:rPr lang="en-US" altLang="en-US" sz="2200" i="1" dirty="0"/>
              <a:t>E</a:t>
            </a:r>
            <a:r>
              <a:rPr lang="en-US" altLang="en-US" sz="2200" dirty="0"/>
              <a:t>(LIST</a:t>
            </a:r>
            <a:r>
              <a:rPr lang="en-US" altLang="en-US" sz="2200" dirty="0" smtClean="0"/>
              <a:t>, </a:t>
            </a:r>
            <a:r>
              <a:rPr lang="en-US" altLang="en-US" sz="2200" i="1" dirty="0" err="1" smtClean="0"/>
              <a:t>K</a:t>
            </a:r>
            <a:r>
              <a:rPr lang="en-US" altLang="en-US" sz="2200" dirty="0" err="1" smtClean="0"/>
              <a:t>server</a:t>
            </a:r>
            <a:r>
              <a:rPr lang="en-US" altLang="en-US" sz="2200" dirty="0" smtClean="0"/>
              <a:t>).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Alati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reverzni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Disasembler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disassembler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primer IDA Pro.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Konvertuje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izvršni</a:t>
            </a:r>
            <a:r>
              <a:rPr lang="en-US" altLang="en-US" sz="2200" dirty="0"/>
              <a:t> (exe) </a:t>
            </a:r>
            <a:r>
              <a:rPr lang="en-US" altLang="en-US" sz="2200" dirty="0" err="1"/>
              <a:t>fajl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asembelerski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najbolje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rezultat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 </a:t>
            </a:r>
            <a:r>
              <a:rPr lang="en-US" altLang="en-US" sz="2200" dirty="0" err="1"/>
              <a:t>opštem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asembelerskog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dobijenog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disasembliranjem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ponovo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dobiti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Dibager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debugger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primer </a:t>
            </a:r>
            <a:r>
              <a:rPr lang="en-US" altLang="en-US" sz="2200" dirty="0" err="1" smtClean="0"/>
              <a:t>SoftIce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Omogućava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prećenje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izvršava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pojedinačne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naredbe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prati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registara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Olakšava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analizu</a:t>
            </a:r>
            <a:r>
              <a:rPr lang="en-US" altLang="en-US" sz="2200" dirty="0"/>
              <a:t> – </a:t>
            </a:r>
            <a:r>
              <a:rPr lang="en-US" altLang="en-US" sz="2200" dirty="0" err="1"/>
              <a:t>automatizovani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postupak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i="1" dirty="0"/>
              <a:t>Hex </a:t>
            </a:r>
            <a:r>
              <a:rPr lang="en-US" altLang="en-US" sz="2200" b="1" i="1" dirty="0" smtClean="0"/>
              <a:t>Editor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Direktna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izmena</a:t>
            </a:r>
            <a:r>
              <a:rPr lang="en-US" altLang="en-US" sz="2200" dirty="0"/>
              <a:t> exe </a:t>
            </a:r>
            <a:r>
              <a:rPr lang="en-US" altLang="en-US" sz="2200" dirty="0" err="1"/>
              <a:t>fajla</a:t>
            </a:r>
            <a:r>
              <a:rPr lang="en-US" altLang="en-US" sz="2200" dirty="0"/>
              <a:t> (</a:t>
            </a:r>
            <a:r>
              <a:rPr lang="en-US" altLang="en-US" sz="2200" i="1" dirty="0"/>
              <a:t>patch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Pomoćni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alati</a:t>
            </a:r>
            <a:r>
              <a:rPr lang="en-US" altLang="en-US" sz="2200" dirty="0"/>
              <a:t>: </a:t>
            </a:r>
            <a:r>
              <a:rPr lang="en-US" altLang="en-US" sz="2200" dirty="0" err="1" smtClean="0"/>
              <a:t>Regmon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nadgleda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Registry </a:t>
            </a:r>
            <a:r>
              <a:rPr lang="en-US" altLang="en-US" sz="2200" dirty="0" err="1" smtClean="0"/>
              <a:t>bazi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Filemon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nadgleda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datotekama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Serverska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Server mora da </a:t>
            </a:r>
            <a:r>
              <a:rPr lang="en-US" altLang="en-US" sz="2200" dirty="0" err="1"/>
              <a:t>skrembluje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podržava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Klijen</a:t>
            </a:r>
            <a:r>
              <a:rPr lang="en-US" altLang="en-US" sz="2200" dirty="0"/>
              <a:t> mora da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listu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podržava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Server mora da </a:t>
            </a:r>
            <a:r>
              <a:rPr lang="en-US" altLang="en-US" sz="2200" dirty="0" err="1"/>
              <a:t>obezbedi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zaštićenu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komunikaciju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izabranom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Izbor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algoritam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Server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listu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Alisinih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Odabira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jedan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šalje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redni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šifrovano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Ključ</a:t>
            </a:r>
            <a:r>
              <a:rPr lang="en-US" altLang="en-US" sz="2200" dirty="0"/>
              <a:t> K je </a:t>
            </a:r>
            <a:r>
              <a:rPr lang="en-US" altLang="en-US" sz="2200" dirty="0" err="1" smtClean="0"/>
              <a:t>sesijski</a:t>
            </a:r>
            <a:r>
              <a:rPr lang="en-US" altLang="en-US" sz="2200" dirty="0" smtClean="0"/>
              <a:t>, pa je </a:t>
            </a:r>
            <a:r>
              <a:rPr lang="en-US" altLang="en-US" sz="2200" dirty="0" err="1" smtClean="0"/>
              <a:t>potrebna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razmena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između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servera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Klijent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pročita</a:t>
            </a:r>
            <a:r>
              <a:rPr lang="en-US" altLang="en-US" sz="2200" dirty="0"/>
              <a:t> LIST </a:t>
            </a:r>
            <a:r>
              <a:rPr lang="en-US" altLang="en-US" sz="2200" dirty="0" err="1"/>
              <a:t>jer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i="1" dirty="0" err="1"/>
              <a:t>K</a:t>
            </a:r>
            <a:r>
              <a:rPr lang="en-US" altLang="en-US" sz="2200" baseline="-25000" dirty="0" err="1"/>
              <a:t>server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3859306" y="288598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783106" y="3495585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536345" y="4040097"/>
            <a:ext cx="98539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Alisa</a:t>
            </a:r>
            <a:endParaRPr lang="en-US" altLang="en-US" sz="2000" dirty="0"/>
          </a:p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klijent</a:t>
            </a:r>
            <a:r>
              <a:rPr lang="en-US" altLang="en-US" sz="2000" dirty="0" smtClean="0"/>
              <a:t>)</a:t>
            </a:r>
            <a:endParaRPr lang="en-US" altLang="en-US" sz="2000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872492" y="4011522"/>
            <a:ext cx="99405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Bob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(server)</a:t>
            </a:r>
            <a:endParaRPr lang="en-US" altLang="en-US" sz="2000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859307" y="2389097"/>
            <a:ext cx="46148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000" i="1" dirty="0"/>
              <a:t>E</a:t>
            </a:r>
            <a:r>
              <a:rPr lang="en-US" altLang="en-US" sz="2000" dirty="0"/>
              <a:t>(LIST, </a:t>
            </a:r>
            <a:r>
              <a:rPr lang="en-US" altLang="en-US" sz="2000" i="1" dirty="0" err="1"/>
              <a:t>K</a:t>
            </a:r>
            <a:r>
              <a:rPr lang="en-US" altLang="en-US" sz="2000" baseline="-25000" dirty="0" err="1"/>
              <a:t>server</a:t>
            </a:r>
            <a:r>
              <a:rPr lang="en-US" altLang="en-US" sz="2000" dirty="0"/>
              <a:t>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859306" y="2998697"/>
            <a:ext cx="464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000" i="1" dirty="0" smtClean="0"/>
              <a:t>E</a:t>
            </a:r>
            <a:r>
              <a:rPr lang="en-US" altLang="en-US" sz="2000" dirty="0" smtClean="0"/>
              <a:t>(m, </a:t>
            </a:r>
            <a:r>
              <a:rPr lang="en-US" altLang="en-US" sz="2000" i="1" dirty="0" smtClean="0"/>
              <a:t>K</a:t>
            </a:r>
            <a:r>
              <a:rPr lang="en-US" altLang="en-US" sz="2000" dirty="0"/>
              <a:t>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030757" y="3674298"/>
            <a:ext cx="444339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en-US" sz="2000" dirty="0" err="1" smtClean="0"/>
              <a:t>Skremlovanje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Alisinim</a:t>
            </a:r>
            <a:r>
              <a:rPr lang="en-US" altLang="en-US" sz="2000" dirty="0" smtClean="0"/>
              <a:t> m-</a:t>
            </a:r>
            <a:r>
              <a:rPr lang="en-US" altLang="en-US" sz="2000" dirty="0" err="1" smtClean="0"/>
              <a:t>tim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algoritmom</a:t>
            </a:r>
            <a:endParaRPr lang="en-US" altLang="en-US" sz="2000" dirty="0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 flipV="1">
            <a:off x="3783106" y="4141697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06" y="2465297"/>
            <a:ext cx="94615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81" y="2312897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2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2230709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entr" presetSubtype="2230769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utoUpdateAnimBg="0"/>
      <p:bldP spid="17" grpId="0" autoUpdateAnimBg="0"/>
      <p:bldP spid="18" grpId="0" autoUpdateAnimBg="0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Deskremblovanje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klijentskoj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strani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Cilj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onemogućiti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potencijalnog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u posed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Sprečiti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napravi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Upravljački</a:t>
            </a:r>
            <a:r>
              <a:rPr lang="en-US" altLang="en-US" sz="2200" dirty="0"/>
              <a:t> program (</a:t>
            </a:r>
            <a:r>
              <a:rPr lang="en-US" altLang="en-US" sz="2200" i="1" dirty="0"/>
              <a:t>device driver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javan</a:t>
            </a:r>
            <a:r>
              <a:rPr lang="en-US" altLang="en-US" sz="2200" dirty="0"/>
              <a:t>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Algoritam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njegov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sastavni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Deskremblovanje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obavlja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neposredno</a:t>
            </a:r>
            <a:r>
              <a:rPr lang="en-US" altLang="en-US" sz="2200" dirty="0"/>
              <a:t> pre </a:t>
            </a:r>
            <a:r>
              <a:rPr lang="en-US" altLang="en-US" sz="2200" dirty="0" err="1"/>
              <a:t>reprodukcije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implementiran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najnižem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poznato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razbijen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realno</a:t>
            </a:r>
            <a:r>
              <a:rPr lang="en-US" altLang="en-US" sz="2200" dirty="0"/>
              <a:t>), server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koristiti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ovakvih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, server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da,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odgovarajućeg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protokola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dostavi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Sigurnost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počiva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algoritmima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zato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metamorfizam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Najbolja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zaštita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napasati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kriptološki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pokušaće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</a:t>
            </a:r>
            <a:r>
              <a:rPr lang="en-US" altLang="en-US" sz="2200" dirty="0" err="1"/>
              <a:t>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kompikovan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Sigurnost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zasnovana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maskiranju</a:t>
            </a:r>
            <a:r>
              <a:rPr lang="en-US" altLang="en-US" sz="2200" dirty="0" smtClean="0"/>
              <a:t>, a </a:t>
            </a:r>
            <a:r>
              <a:rPr lang="en-US" altLang="en-US" sz="2200" dirty="0" err="1" smtClean="0"/>
              <a:t>pokazuje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uspešna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odbrani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BOBE.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Uobičajen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razvoja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je pre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Plasiraj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tržište</a:t>
            </a:r>
            <a:r>
              <a:rPr lang="en-US" altLang="en-US" sz="2200" dirty="0"/>
              <a:t> bez </a:t>
            </a:r>
            <a:r>
              <a:rPr lang="en-US" altLang="en-US" sz="2200" dirty="0" err="1"/>
              <a:t>detaljne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Dodaj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zakrpe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prodati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kada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uoče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nedostaci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Sa </a:t>
            </a:r>
            <a:r>
              <a:rPr lang="en-US" altLang="en-US" sz="2200" dirty="0" err="1"/>
              <a:t>stanovišta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sigurnsoti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loš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razvoj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odnosno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najgori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mogući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pitanju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!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tržištu</a:t>
            </a:r>
            <a:r>
              <a:rPr lang="en-US" altLang="en-US" sz="22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najviše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zaradi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obično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slede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plasirao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Poslodavac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pitanje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grešaka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sve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proizvođači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slične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greške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podršku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proizvođača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međusobno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 smtClean="0"/>
              <a:t>težak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skup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zahtevan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Testiranje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skupo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zahtevno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Lakše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korisnicima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traže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greške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zakonske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odgovornosti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ozbiljne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nedostatke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prizvođač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snosi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zakonske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posledice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se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prodaje</a:t>
            </a:r>
            <a:r>
              <a:rPr lang="en-US" altLang="en-US" sz="2200" dirty="0"/>
              <a:t> pod </a:t>
            </a:r>
            <a:r>
              <a:rPr lang="en-US" altLang="en-US" sz="2200" dirty="0" err="1"/>
              <a:t>ovim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uslovima</a:t>
            </a:r>
            <a:r>
              <a:rPr lang="en-U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se ova </a:t>
            </a:r>
            <a:r>
              <a:rPr lang="en-US" altLang="en-US" sz="2200" dirty="0" err="1"/>
              <a:t>praksa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promeniti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korist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kupaca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sofrvera</a:t>
            </a:r>
            <a:r>
              <a:rPr lang="en-US" altLang="en-US" sz="2200" dirty="0"/>
              <a:t>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Zabluda</a:t>
            </a:r>
            <a:r>
              <a:rPr lang="en-US" altLang="en-US" sz="2200" dirty="0"/>
              <a:t>: </a:t>
            </a: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redovno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preuzimate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zakrpe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siguran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zabluda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Statistika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pokazuje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suprotno</a:t>
            </a:r>
            <a:r>
              <a:rPr lang="en-US" altLang="en-US" sz="2200" dirty="0" smtClean="0"/>
              <a:t>: “</a:t>
            </a:r>
            <a:r>
              <a:rPr lang="en-US" altLang="en-US" sz="2200" dirty="0" err="1" smtClean="0"/>
              <a:t>zakrpe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nedostatke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Softver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otvorenog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zatvorenog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koda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U </a:t>
            </a:r>
            <a:r>
              <a:rPr lang="en-US" altLang="en-US" sz="2200" b="1" dirty="0" err="1" smtClean="0"/>
              <a:t>čemu</a:t>
            </a:r>
            <a:r>
              <a:rPr lang="en-US" altLang="en-US" sz="2200" b="1" dirty="0" smtClean="0"/>
              <a:t> je </a:t>
            </a:r>
            <a:r>
              <a:rPr lang="en-US" altLang="en-US" sz="2200" b="1" dirty="0" err="1" smtClean="0"/>
              <a:t>razlika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otvorenog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primer, Linux) – </a:t>
            </a:r>
            <a:r>
              <a:rPr lang="en-US" altLang="en-US" sz="2200" dirty="0" err="1" smtClean="0"/>
              <a:t>izvorni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je </a:t>
            </a:r>
            <a:r>
              <a:rPr lang="en-US" altLang="en-US" sz="2200" dirty="0" err="1"/>
              <a:t>dostupan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. 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zatvorenog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primer, </a:t>
            </a:r>
            <a:r>
              <a:rPr lang="en-US" altLang="en-US" sz="2200" dirty="0" smtClean="0"/>
              <a:t>Windows) </a:t>
            </a:r>
            <a:r>
              <a:rPr lang="en-US" altLang="en-US" sz="2200" dirty="0"/>
              <a:t>– </a:t>
            </a:r>
            <a:r>
              <a:rPr lang="en-US" altLang="en-US" sz="2200" dirty="0" err="1"/>
              <a:t>izvorni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nije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dostupan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Kakve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posledice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pitanju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sigurnosti</a:t>
            </a:r>
            <a:r>
              <a:rPr lang="en-US" altLang="en-US" sz="2200" dirty="0" smtClean="0"/>
              <a:t>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Statički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dinamički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rezultati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statičke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rezultate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Dobar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analizu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logike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Međutim</a:t>
            </a:r>
            <a:r>
              <a:rPr lang="en-US" altLang="en-US" sz="2200" dirty="0"/>
              <a:t>, ne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informacije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izvršavanju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Teško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pratiti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promenljivih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registara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grananja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programu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dinamičke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rezultate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postaviti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tačke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prekida</a:t>
            </a:r>
            <a:r>
              <a:rPr lang="en-US" altLang="en-US" sz="2200" dirty="0"/>
              <a:t> (break points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posmatrati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crna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kutija</a:t>
            </a:r>
            <a:r>
              <a:rPr lang="en-US" altLang="en-US" sz="2200" dirty="0" smtClean="0"/>
              <a:t>”.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Disasembler </a:t>
            </a:r>
            <a:r>
              <a:rPr lang="en-US" altLang="en-US" sz="2200" dirty="0"/>
              <a:t>ne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rezultat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neophodni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bilo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ozbiljniji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inženjeringu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Softver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otvorenog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zatvorenog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koda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Softver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/>
              <a:t>otvorenog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Argument </a:t>
            </a:r>
            <a:r>
              <a:rPr lang="en-US" altLang="en-US" sz="2200" dirty="0" err="1"/>
              <a:t>zagovornika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pristupa</a:t>
            </a:r>
            <a:r>
              <a:rPr lang="en-US" altLang="en-US" sz="2200" dirty="0"/>
              <a:t>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očiju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veća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šansa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otkrije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sigurnosni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nedostatak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Verzija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Kerhofovih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principa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je argument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hoće</a:t>
            </a:r>
            <a:r>
              <a:rPr lang="en-US" altLang="en-US" sz="2200" dirty="0"/>
              <a:t>/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uoči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nedostatak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stručnjaci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oblasti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analiziraju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nedostatke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Programer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lošom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namerom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mogućnost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podmetne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loš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Softver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otvorenog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zatvorenog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koda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Softver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zatvorenog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Argument </a:t>
            </a:r>
            <a:r>
              <a:rPr lang="en-US" altLang="en-US" sz="2200" dirty="0" err="1"/>
              <a:t>zagovornika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pristupa</a:t>
            </a:r>
            <a:r>
              <a:rPr lang="en-US" altLang="en-US" sz="2200" dirty="0"/>
              <a:t>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Sigurnosni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propusti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direktno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vidljivi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napadaču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Ovo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oblik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zasnovane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maskiranju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security by obscurity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argument </a:t>
            </a:r>
            <a:r>
              <a:rPr lang="en-US" altLang="en-US" sz="2200" dirty="0" err="1" smtClean="0"/>
              <a:t>dobar</a:t>
            </a:r>
            <a:r>
              <a:rPr lang="en-US" altLang="en-US" sz="2200" dirty="0" smtClean="0"/>
              <a:t>?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Zloupotreba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propusta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zatvorenog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mada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to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truda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je </a:t>
            </a:r>
            <a:r>
              <a:rPr lang="en-US" altLang="en-US" sz="2200" dirty="0" err="1"/>
              <a:t>sigurnost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zasnovana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maskiranju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zaista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</a:t>
            </a:r>
            <a:r>
              <a:rPr lang="en-US" altLang="en-US" sz="2200" dirty="0"/>
              <a:t>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Literatura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</a:rPr>
              <a:t>M. Stamp (2006): </a:t>
            </a:r>
            <a:r>
              <a:rPr lang="en-US" sz="2200" i="1" dirty="0">
                <a:latin typeface="Calibri" panose="020F0502020204030204" pitchFamily="34" charset="0"/>
              </a:rPr>
              <a:t>Information Security</a:t>
            </a:r>
            <a:r>
              <a:rPr lang="en-US" sz="2200" dirty="0">
                <a:latin typeface="Calibri" panose="020F0502020204030204" pitchFamily="34" charset="0"/>
              </a:rPr>
              <a:t>. John Wiley and Sons</a:t>
            </a:r>
            <a:r>
              <a:rPr lang="en-US" sz="2200" dirty="0" smtClean="0">
                <a:latin typeface="Calibri" panose="020F0502020204030204" pitchFamily="34" charset="0"/>
              </a:rPr>
              <a:t>.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10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sr-Latn-R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Hvala na pažnji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" name="TextShape 1"/>
          <p:cNvSpPr txBox="1"/>
          <p:nvPr/>
        </p:nvSpPr>
        <p:spPr>
          <a:xfrm>
            <a:off x="448233" y="3146635"/>
            <a:ext cx="11367169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sr-Latn-RS" sz="3600" b="1" dirty="0" smtClean="0">
                <a:solidFill>
                  <a:srgbClr val="1F497D"/>
                </a:solidFill>
                <a:latin typeface="Calibri"/>
              </a:rPr>
              <a:t>Pitanja su dobrodošla.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649942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Koja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su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znanja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potrebna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Potrebna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znanja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asemblerskom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analizira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iskustvi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radu</a:t>
            </a:r>
            <a:r>
              <a:rPr lang="en-US" altLang="en-US" sz="2200" dirty="0"/>
              <a:t> </a:t>
            </a:r>
            <a:r>
              <a:rPr lang="en-US" altLang="en-US" sz="2200" err="1"/>
              <a:t>sa</a:t>
            </a:r>
            <a:r>
              <a:rPr lang="en-US" altLang="en-US" sz="2200"/>
              <a:t> </a:t>
            </a:r>
            <a:r>
              <a:rPr lang="en-US" altLang="en-US" sz="2200" smtClean="0"/>
              <a:t>alatima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IDA Pro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složen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SoftICE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veoma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obimno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uputstvo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poznavanje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Windows Portable Executable</a:t>
            </a:r>
            <a:r>
              <a:rPr lang="en-US" altLang="en-US" sz="2200" dirty="0"/>
              <a:t> (PE) </a:t>
            </a:r>
            <a:r>
              <a:rPr lang="en-US" altLang="en-US" sz="2200" dirty="0" err="1" smtClean="0"/>
              <a:t>formata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datoteka</a:t>
            </a:r>
            <a:r>
              <a:rPr lang="en-US" altLang="en-US" sz="2200" dirty="0" smtClean="0"/>
              <a:t> (exe </a:t>
            </a:r>
            <a:r>
              <a:rPr lang="en-US" altLang="en-US" sz="2200" dirty="0"/>
              <a:t>API, DLL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biti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strpljiv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uporan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jer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reverzni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težak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iscrpljujući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proces</a:t>
            </a:r>
            <a:r>
              <a:rPr lang="en-US" altLang="en-US" sz="2200" dirty="0"/>
              <a:t>!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Analiziraćemo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jednostavan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primer.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ovom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primeru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korišćen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hex </a:t>
            </a:r>
            <a:r>
              <a:rPr lang="en-US" altLang="en-US" sz="2200" dirty="0" smtClean="0"/>
              <a:t>editor.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disasembler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</a:t>
            </a:r>
            <a:r>
              <a:rPr lang="en-US" altLang="en-US" sz="2200" dirty="0" err="1"/>
              <a:t>razumela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napadne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Trudi,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izmeni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Napomena</a:t>
            </a:r>
            <a:r>
              <a:rPr lang="en-US" altLang="en-US" sz="2200" dirty="0" smtClean="0"/>
              <a:t>: u </a:t>
            </a:r>
            <a:r>
              <a:rPr lang="en-US" altLang="en-US" sz="2200" dirty="0" err="1"/>
              <a:t>praksi</a:t>
            </a:r>
            <a:r>
              <a:rPr lang="en-US" altLang="en-US" sz="2200" dirty="0"/>
              <a:t> je, </a:t>
            </a:r>
            <a:r>
              <a:rPr lang="en-US" altLang="en-US" sz="2200" dirty="0" err="1"/>
              <a:t>najčešće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potreban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Program </a:t>
            </a:r>
            <a:r>
              <a:rPr lang="en-US" altLang="en-US" sz="2200" dirty="0" err="1" smtClean="0"/>
              <a:t>zahteva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unošenje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ne </a:t>
            </a:r>
            <a:r>
              <a:rPr lang="en-US" altLang="en-US" sz="2200" dirty="0" err="1" smtClean="0"/>
              <a:t>zna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Da li Trudi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prevaziđe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problem?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12" y="3532093"/>
            <a:ext cx="8482012" cy="188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5986</TotalTime>
  <Words>3766</Words>
  <Application>Microsoft Office PowerPoint</Application>
  <PresentationFormat>Widescreen</PresentationFormat>
  <Paragraphs>593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Ubuntu Mono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Čoko</dc:creator>
  <cp:lastModifiedBy>Aca Aleksic | Dunav Re</cp:lastModifiedBy>
  <cp:revision>1210</cp:revision>
  <dcterms:created xsi:type="dcterms:W3CDTF">2015-09-23T21:42:41Z</dcterms:created>
  <dcterms:modified xsi:type="dcterms:W3CDTF">2020-01-16T10:24:06Z</dcterms:modified>
</cp:coreProperties>
</file>