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325" r:id="rId2"/>
    <p:sldId id="479" r:id="rId3"/>
    <p:sldId id="544" r:id="rId4"/>
    <p:sldId id="545" r:id="rId5"/>
    <p:sldId id="546" r:id="rId6"/>
    <p:sldId id="547" r:id="rId7"/>
    <p:sldId id="548" r:id="rId8"/>
    <p:sldId id="550" r:id="rId9"/>
    <p:sldId id="551" r:id="rId10"/>
    <p:sldId id="552" r:id="rId11"/>
    <p:sldId id="553" r:id="rId12"/>
    <p:sldId id="554" r:id="rId13"/>
    <p:sldId id="555" r:id="rId14"/>
    <p:sldId id="556" r:id="rId15"/>
    <p:sldId id="558" r:id="rId16"/>
    <p:sldId id="557" r:id="rId17"/>
    <p:sldId id="559" r:id="rId18"/>
    <p:sldId id="560" r:id="rId19"/>
    <p:sldId id="561" r:id="rId20"/>
    <p:sldId id="562" r:id="rId21"/>
    <p:sldId id="564" r:id="rId22"/>
    <p:sldId id="565" r:id="rId23"/>
    <p:sldId id="567" r:id="rId24"/>
    <p:sldId id="566" r:id="rId25"/>
    <p:sldId id="568" r:id="rId26"/>
    <p:sldId id="569" r:id="rId27"/>
    <p:sldId id="570" r:id="rId28"/>
    <p:sldId id="571" r:id="rId29"/>
    <p:sldId id="572" r:id="rId30"/>
    <p:sldId id="573" r:id="rId31"/>
    <p:sldId id="574" r:id="rId32"/>
    <p:sldId id="575" r:id="rId33"/>
    <p:sldId id="576" r:id="rId34"/>
    <p:sldId id="577" r:id="rId35"/>
    <p:sldId id="578" r:id="rId36"/>
    <p:sldId id="579" r:id="rId37"/>
    <p:sldId id="580" r:id="rId38"/>
    <p:sldId id="581" r:id="rId39"/>
    <p:sldId id="582" r:id="rId40"/>
    <p:sldId id="583" r:id="rId41"/>
    <p:sldId id="584" r:id="rId42"/>
    <p:sldId id="585" r:id="rId43"/>
    <p:sldId id="586" r:id="rId44"/>
    <p:sldId id="587" r:id="rId45"/>
    <p:sldId id="588" r:id="rId46"/>
    <p:sldId id="589" r:id="rId47"/>
    <p:sldId id="590" r:id="rId48"/>
    <p:sldId id="591" r:id="rId49"/>
    <p:sldId id="592" r:id="rId50"/>
    <p:sldId id="593" r:id="rId51"/>
    <p:sldId id="594" r:id="rId52"/>
    <p:sldId id="595" r:id="rId53"/>
    <p:sldId id="596" r:id="rId54"/>
    <p:sldId id="597" r:id="rId55"/>
    <p:sldId id="478" r:id="rId56"/>
    <p:sldId id="355" r:id="rId57"/>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A4C7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p:cViewPr varScale="1">
        <p:scale>
          <a:sx n="115" d="100"/>
          <a:sy n="115" d="100"/>
        </p:scale>
        <p:origin x="46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89491-1104-4A61-BA2F-619D63122EE3}" type="datetimeFigureOut">
              <a:rPr lang="sr-Latn-RS" smtClean="0"/>
              <a:t>16.1.2020.</a:t>
            </a:fld>
            <a:endParaRPr lang="sr-Latn-R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8C3EA2-703D-4AED-BAF4-17CD075B8317}" type="slidenum">
              <a:rPr lang="sr-Latn-RS" smtClean="0"/>
              <a:t>‹#›</a:t>
            </a:fld>
            <a:endParaRPr lang="sr-Latn-RS"/>
          </a:p>
        </p:txBody>
      </p:sp>
    </p:spTree>
    <p:extLst>
      <p:ext uri="{BB962C8B-B14F-4D97-AF65-F5344CB8AC3E}">
        <p14:creationId xmlns:p14="http://schemas.microsoft.com/office/powerpoint/2010/main" val="3334279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r-Latn-R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8C54021B-4201-4241-A5FE-0D243F798FAF}" type="datetimeFigureOut">
              <a:rPr lang="sr-Latn-RS" smtClean="0"/>
              <a:t>16.1.2020.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3486746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8C54021B-4201-4241-A5FE-0D243F798FAF}" type="datetimeFigureOut">
              <a:rPr lang="sr-Latn-RS" smtClean="0"/>
              <a:t>16.1.2020.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1040096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8C54021B-4201-4241-A5FE-0D243F798FAF}" type="datetimeFigureOut">
              <a:rPr lang="sr-Latn-RS" smtClean="0"/>
              <a:t>16.1.2020.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3553073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8C54021B-4201-4241-A5FE-0D243F798FAF}" type="datetimeFigureOut">
              <a:rPr lang="sr-Latn-RS" smtClean="0"/>
              <a:t>16.1.2020.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3599177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Latn-R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54021B-4201-4241-A5FE-0D243F798FAF}" type="datetimeFigureOut">
              <a:rPr lang="sr-Latn-RS" smtClean="0"/>
              <a:t>16.1.2020.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1330557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8C54021B-4201-4241-A5FE-0D243F798FAF}" type="datetimeFigureOut">
              <a:rPr lang="sr-Latn-RS" smtClean="0"/>
              <a:t>16.1.2020.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1243552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r-Latn-R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8C54021B-4201-4241-A5FE-0D243F798FAF}" type="datetimeFigureOut">
              <a:rPr lang="sr-Latn-RS" smtClean="0"/>
              <a:t>16.1.2020.</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3603323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8C54021B-4201-4241-A5FE-0D243F798FAF}" type="datetimeFigureOut">
              <a:rPr lang="sr-Latn-RS" smtClean="0"/>
              <a:t>16.1.2020.</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2604201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4021B-4201-4241-A5FE-0D243F798FAF}" type="datetimeFigureOut">
              <a:rPr lang="sr-Latn-RS" smtClean="0"/>
              <a:t>16.1.2020.</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26808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54021B-4201-4241-A5FE-0D243F798FAF}" type="datetimeFigureOut">
              <a:rPr lang="sr-Latn-RS" smtClean="0"/>
              <a:t>16.1.2020.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370203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54021B-4201-4241-A5FE-0D243F798FAF}" type="datetimeFigureOut">
              <a:rPr lang="sr-Latn-RS" smtClean="0"/>
              <a:t>16.1.2020.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347771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4021B-4201-4241-A5FE-0D243F798FAF}" type="datetimeFigureOut">
              <a:rPr lang="sr-Latn-RS" smtClean="0"/>
              <a:t>16.1.2020.</a:t>
            </a:fld>
            <a:endParaRPr lang="sr-Latn-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136F5C-0E34-4846-A134-3CCC6BFADC76}" type="slidenum">
              <a:rPr lang="sr-Latn-RS" smtClean="0"/>
              <a:t>‹#›</a:t>
            </a:fld>
            <a:endParaRPr lang="sr-Latn-RS"/>
          </a:p>
        </p:txBody>
      </p:sp>
    </p:spTree>
    <p:extLst>
      <p:ext uri="{BB962C8B-B14F-4D97-AF65-F5344CB8AC3E}">
        <p14:creationId xmlns:p14="http://schemas.microsoft.com/office/powerpoint/2010/main" val="4179089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www.cl.cam.ac.uk/~rja14/tcpa-faq.html" TargetMode="External"/><Relationship Id="rId2" Type="http://schemas.openxmlformats.org/officeDocument/2006/relationships/hyperlink" Target="http://www.microsoft.com/resources/ngscb/default.mspx"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a:t>
            </a:fld>
            <a:endParaRPr/>
          </a:p>
        </p:txBody>
      </p:sp>
      <p:sp>
        <p:nvSpPr>
          <p:cNvPr id="86" name="Line 4"/>
          <p:cNvSpPr/>
          <p:nvPr/>
        </p:nvSpPr>
        <p:spPr>
          <a:xfrm>
            <a:off x="448235" y="1233720"/>
            <a:ext cx="11367170" cy="0"/>
          </a:xfrm>
          <a:prstGeom prst="line">
            <a:avLst/>
          </a:prstGeom>
          <a:ln w="38160">
            <a:solidFill>
              <a:srgbClr val="232D91"/>
            </a:solidFill>
            <a:round/>
          </a:ln>
        </p:spPr>
      </p:sp>
      <p:sp>
        <p:nvSpPr>
          <p:cNvPr id="10" name="TextShape 2"/>
          <p:cNvSpPr txBox="1"/>
          <p:nvPr/>
        </p:nvSpPr>
        <p:spPr>
          <a:xfrm>
            <a:off x="1952760" y="2643120"/>
            <a:ext cx="8229240" cy="3828600"/>
          </a:xfrm>
          <a:prstGeom prst="rect">
            <a:avLst/>
          </a:prstGeom>
        </p:spPr>
        <p:txBody>
          <a:bodyPr/>
          <a:lstStyle/>
          <a:p>
            <a:pPr>
              <a:lnSpc>
                <a:spcPct val="100000"/>
              </a:lnSpc>
            </a:pPr>
            <a:endParaRPr dirty="0"/>
          </a:p>
        </p:txBody>
      </p:sp>
      <p:sp>
        <p:nvSpPr>
          <p:cNvPr id="9" name="TextShape 1"/>
          <p:cNvSpPr txBox="1"/>
          <p:nvPr/>
        </p:nvSpPr>
        <p:spPr>
          <a:xfrm>
            <a:off x="448236" y="3328424"/>
            <a:ext cx="11367167" cy="933392"/>
          </a:xfrm>
          <a:prstGeom prst="rect">
            <a:avLst/>
          </a:prstGeom>
        </p:spPr>
        <p:txBody>
          <a:bodyPr anchor="ctr"/>
          <a:lstStyle/>
          <a:p>
            <a:pPr algn="ctr"/>
            <a:r>
              <a:rPr lang="en-US" sz="3600" b="1" dirty="0" err="1" smtClean="0">
                <a:solidFill>
                  <a:srgbClr val="1F497D"/>
                </a:solidFill>
              </a:rPr>
              <a:t>Sigurnost</a:t>
            </a:r>
            <a:r>
              <a:rPr lang="en-US" sz="3600" b="1" dirty="0" smtClean="0">
                <a:solidFill>
                  <a:srgbClr val="1F497D"/>
                </a:solidFill>
              </a:rPr>
              <a:t> </a:t>
            </a:r>
            <a:r>
              <a:rPr lang="en-US" sz="3600" b="1" dirty="0" err="1" smtClean="0">
                <a:solidFill>
                  <a:srgbClr val="1F497D"/>
                </a:solidFill>
              </a:rPr>
              <a:t>operativnih</a:t>
            </a:r>
            <a:r>
              <a:rPr lang="en-US" sz="3600" b="1" dirty="0" smtClean="0">
                <a:solidFill>
                  <a:srgbClr val="1F497D"/>
                </a:solidFill>
              </a:rPr>
              <a:t> </a:t>
            </a:r>
            <a:r>
              <a:rPr lang="en-US" sz="3600" b="1" dirty="0" err="1" smtClean="0">
                <a:solidFill>
                  <a:srgbClr val="1F497D"/>
                </a:solidFill>
              </a:rPr>
              <a:t>sistema</a:t>
            </a:r>
            <a:endParaRPr lang="en-US" sz="3600" b="1" dirty="0" smtClean="0">
              <a:solidFill>
                <a:srgbClr val="1F497D"/>
              </a:solidFill>
              <a:latin typeface="Calibri"/>
            </a:endParaRPr>
          </a:p>
        </p:txBody>
      </p:sp>
    </p:spTree>
    <p:extLst>
      <p:ext uri="{BB962C8B-B14F-4D97-AF65-F5344CB8AC3E}">
        <p14:creationId xmlns:p14="http://schemas.microsoft.com/office/powerpoint/2010/main" val="404631709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10</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Dve</a:t>
            </a:r>
            <a:r>
              <a:rPr lang="en-US" altLang="en-US" sz="2200" b="1" dirty="0" smtClean="0"/>
              <a:t> </a:t>
            </a:r>
            <a:r>
              <a:rPr lang="en-US" altLang="en-US" sz="2200" b="1" dirty="0" err="1" smtClean="0"/>
              <a:t>krajnosti</a:t>
            </a:r>
            <a:r>
              <a:rPr lang="en-US" altLang="en-US" sz="2200" dirty="0" smtClean="0"/>
              <a:t>.</a:t>
            </a:r>
          </a:p>
          <a:p>
            <a:pPr marL="342900" indent="-342900">
              <a:buFont typeface="Arial" panose="020B0604020202020204" pitchFamily="34" charset="0"/>
              <a:buChar char="•"/>
            </a:pPr>
            <a:r>
              <a:rPr lang="en-US" altLang="en-US" sz="2200" b="1" i="1" dirty="0"/>
              <a:t>Tagging</a:t>
            </a:r>
            <a:r>
              <a:rPr lang="en-US" altLang="en-US" sz="2200" dirty="0"/>
              <a:t> </a:t>
            </a:r>
            <a:r>
              <a:rPr lang="en-US" altLang="en-US" sz="2200" dirty="0" smtClean="0"/>
              <a:t>– </a:t>
            </a:r>
            <a:r>
              <a:rPr lang="en-US" altLang="en-US" sz="2200" dirty="0" err="1" smtClean="0"/>
              <a:t>odrediti</a:t>
            </a:r>
            <a:r>
              <a:rPr lang="en-US" altLang="en-US" sz="2200" dirty="0" smtClean="0"/>
              <a:t> </a:t>
            </a:r>
            <a:r>
              <a:rPr lang="en-US" altLang="en-US" sz="2200" dirty="0" err="1"/>
              <a:t>prava</a:t>
            </a:r>
            <a:r>
              <a:rPr lang="en-US" altLang="en-US" sz="2200" dirty="0"/>
              <a:t> </a:t>
            </a:r>
            <a:r>
              <a:rPr lang="en-US" altLang="en-US" sz="2200" dirty="0" err="1"/>
              <a:t>pristupa</a:t>
            </a:r>
            <a:r>
              <a:rPr lang="en-US" altLang="en-US" sz="2200" dirty="0"/>
              <a:t> </a:t>
            </a:r>
            <a:r>
              <a:rPr lang="en-US" altLang="en-US" sz="2200" dirty="0" err="1"/>
              <a:t>za</a:t>
            </a:r>
            <a:r>
              <a:rPr lang="en-US" altLang="en-US" sz="2200" dirty="0"/>
              <a:t> </a:t>
            </a:r>
            <a:r>
              <a:rPr lang="en-US" altLang="en-US" sz="2200" err="1"/>
              <a:t>svaku</a:t>
            </a:r>
            <a:r>
              <a:rPr lang="en-US" altLang="en-US" sz="2200"/>
              <a:t> </a:t>
            </a:r>
            <a:r>
              <a:rPr lang="en-US" altLang="en-US" sz="2200" smtClean="0"/>
              <a:t>adresu.</a:t>
            </a:r>
            <a:endParaRPr lang="en-US" altLang="en-US" sz="2200" dirty="0"/>
          </a:p>
          <a:p>
            <a:pPr marL="800100" lvl="1" indent="-342900">
              <a:buFont typeface="Arial" panose="020B0604020202020204" pitchFamily="34" charset="0"/>
              <a:buChar char="•"/>
            </a:pPr>
            <a:r>
              <a:rPr lang="en-US" altLang="en-US" sz="2200" dirty="0" err="1" smtClean="0"/>
              <a:t>Dobre</a:t>
            </a:r>
            <a:r>
              <a:rPr lang="en-US" altLang="en-US" sz="2200" dirty="0" smtClean="0"/>
              <a:t> </a:t>
            </a:r>
            <a:r>
              <a:rPr lang="en-US" altLang="en-US" sz="2200" dirty="0" err="1" smtClean="0"/>
              <a:t>osobine</a:t>
            </a:r>
            <a:r>
              <a:rPr lang="en-US" altLang="en-US" sz="2200" dirty="0" smtClean="0"/>
              <a:t>: </a:t>
            </a:r>
            <a:endParaRPr lang="en-US" altLang="en-US" sz="2200" dirty="0"/>
          </a:p>
          <a:p>
            <a:pPr marL="1257300" lvl="2" indent="-342900">
              <a:buFont typeface="Arial" panose="020B0604020202020204" pitchFamily="34" charset="0"/>
              <a:buChar char="•"/>
            </a:pPr>
            <a:r>
              <a:rPr lang="en-US" altLang="en-US" sz="2200" dirty="0" err="1" smtClean="0"/>
              <a:t>Izuzetno</a:t>
            </a:r>
            <a:r>
              <a:rPr lang="en-US" altLang="en-US" sz="2200" dirty="0" smtClean="0"/>
              <a:t> </a:t>
            </a:r>
            <a:r>
              <a:rPr lang="en-US" altLang="en-US" sz="2200" dirty="0" err="1"/>
              <a:t>precizan</a:t>
            </a:r>
            <a:r>
              <a:rPr lang="en-US" altLang="en-US" sz="2200" dirty="0"/>
              <a:t> model </a:t>
            </a:r>
            <a:r>
              <a:rPr lang="en-US" altLang="en-US" sz="2200" dirty="0" err="1"/>
              <a:t>zaštite</a:t>
            </a:r>
            <a:r>
              <a:rPr lang="en-US" altLang="en-US" sz="2200" dirty="0"/>
              <a:t>.</a:t>
            </a:r>
          </a:p>
          <a:p>
            <a:pPr marL="800100" lvl="1" indent="-342900">
              <a:buFont typeface="Arial" panose="020B0604020202020204" pitchFamily="34" charset="0"/>
              <a:buChar char="•"/>
            </a:pPr>
            <a:r>
              <a:rPr lang="en-US" altLang="en-US" sz="2200" dirty="0" err="1" smtClean="0"/>
              <a:t>Loše</a:t>
            </a:r>
            <a:r>
              <a:rPr lang="en-US" altLang="en-US" sz="2200" dirty="0" smtClean="0"/>
              <a:t> </a:t>
            </a:r>
            <a:r>
              <a:rPr lang="en-US" altLang="en-US" sz="2200" dirty="0" err="1" smtClean="0"/>
              <a:t>osobine</a:t>
            </a:r>
            <a:r>
              <a:rPr lang="en-US" altLang="en-US" sz="2200" dirty="0" smtClean="0"/>
              <a:t>:</a:t>
            </a:r>
          </a:p>
          <a:p>
            <a:pPr marL="1257300" lvl="2" indent="-342900">
              <a:buFont typeface="Arial" panose="020B0604020202020204" pitchFamily="34" charset="0"/>
              <a:buChar char="•"/>
            </a:pPr>
            <a:r>
              <a:rPr lang="en-US" altLang="en-US" sz="2200" dirty="0" err="1" smtClean="0"/>
              <a:t>Predimenzionirano</a:t>
            </a:r>
            <a:r>
              <a:rPr lang="en-US" altLang="en-US" sz="2200" dirty="0" smtClean="0"/>
              <a:t> – </a:t>
            </a:r>
            <a:r>
              <a:rPr lang="en-US" altLang="en-US" sz="2200" dirty="0" err="1" smtClean="0"/>
              <a:t>može</a:t>
            </a:r>
            <a:r>
              <a:rPr lang="en-US" altLang="en-US" sz="2200" dirty="0" smtClean="0"/>
              <a:t> </a:t>
            </a:r>
            <a:r>
              <a:rPr lang="en-US" altLang="en-US" sz="2200" dirty="0" err="1"/>
              <a:t>biti</a:t>
            </a:r>
            <a:r>
              <a:rPr lang="en-US" altLang="en-US" sz="2200" dirty="0"/>
              <a:t> </a:t>
            </a:r>
            <a:r>
              <a:rPr lang="en-US" altLang="en-US" sz="2200" dirty="0" err="1"/>
              <a:t>vremenski</a:t>
            </a:r>
            <a:r>
              <a:rPr lang="en-US" altLang="en-US" sz="2200" dirty="0"/>
              <a:t> </a:t>
            </a:r>
            <a:r>
              <a:rPr lang="en-US" altLang="en-US" sz="2200" dirty="0" err="1"/>
              <a:t>i</a:t>
            </a:r>
            <a:r>
              <a:rPr lang="en-US" altLang="en-US" sz="2200" dirty="0"/>
              <a:t> </a:t>
            </a:r>
            <a:r>
              <a:rPr lang="en-US" altLang="en-US" sz="2200" dirty="0" err="1"/>
              <a:t>računski</a:t>
            </a:r>
            <a:r>
              <a:rPr lang="en-US" altLang="en-US" sz="2200" dirty="0"/>
              <a:t> </a:t>
            </a:r>
            <a:r>
              <a:rPr lang="en-US" altLang="en-US" sz="2200" dirty="0" err="1"/>
              <a:t>zahtevno</a:t>
            </a:r>
            <a:r>
              <a:rPr lang="en-US" altLang="en-US" sz="2200" dirty="0"/>
              <a:t>.</a:t>
            </a:r>
          </a:p>
          <a:p>
            <a:pPr marL="1257300" lvl="2" indent="-342900">
              <a:buFont typeface="Arial" panose="020B0604020202020204" pitchFamily="34" charset="0"/>
              <a:buChar char="•"/>
            </a:pPr>
            <a:r>
              <a:rPr lang="en-US" altLang="en-US" sz="2200" dirty="0" err="1" smtClean="0"/>
              <a:t>Postoji</a:t>
            </a:r>
            <a:r>
              <a:rPr lang="en-US" altLang="en-US" sz="2200" dirty="0" smtClean="0"/>
              <a:t> </a:t>
            </a:r>
            <a:r>
              <a:rPr lang="en-US" altLang="en-US" sz="2200" dirty="0"/>
              <a:t>problem </a:t>
            </a:r>
            <a:r>
              <a:rPr lang="en-US" altLang="en-US" sz="2200" dirty="0" err="1"/>
              <a:t>sa</a:t>
            </a:r>
            <a:r>
              <a:rPr lang="en-US" altLang="en-US" sz="2200" dirty="0"/>
              <a:t> </a:t>
            </a:r>
            <a:r>
              <a:rPr lang="en-US" altLang="en-US" sz="2200" dirty="0" err="1"/>
              <a:t>kompatibilnošću</a:t>
            </a:r>
            <a:r>
              <a:rPr lang="en-US" altLang="en-US" sz="2200" dirty="0"/>
              <a:t>, ova </a:t>
            </a:r>
            <a:r>
              <a:rPr lang="en-US" altLang="en-US" sz="2200" dirty="0" err="1"/>
              <a:t>metoda</a:t>
            </a:r>
            <a:r>
              <a:rPr lang="en-US" altLang="en-US" sz="2200" dirty="0"/>
              <a:t> </a:t>
            </a:r>
            <a:r>
              <a:rPr lang="en-US" altLang="en-US" sz="2200" dirty="0" err="1"/>
              <a:t>nije</a:t>
            </a:r>
            <a:r>
              <a:rPr lang="en-US" altLang="en-US" sz="2200" dirty="0"/>
              <a:t> </a:t>
            </a:r>
            <a:r>
              <a:rPr lang="en-US" altLang="en-US" sz="2200" dirty="0" err="1"/>
              <a:t>rasprostranjena</a:t>
            </a:r>
            <a:r>
              <a:rPr lang="en-US" altLang="en-US" sz="2200" dirty="0"/>
              <a:t>.</a:t>
            </a:r>
          </a:p>
          <a:p>
            <a:pPr marL="342900" indent="-342900">
              <a:buFont typeface="Arial" panose="020B0604020202020204" pitchFamily="34" charset="0"/>
              <a:buChar char="•"/>
            </a:pPr>
            <a:r>
              <a:rPr lang="en-US" altLang="en-US" sz="2200" dirty="0" err="1"/>
              <a:t>Rešenje</a:t>
            </a:r>
            <a:r>
              <a:rPr lang="en-US" altLang="en-US" sz="2200" dirty="0"/>
              <a:t>: </a:t>
            </a:r>
            <a:r>
              <a:rPr lang="en-US" altLang="en-US" sz="2200" dirty="0" err="1" smtClean="0"/>
              <a:t>primena</a:t>
            </a:r>
            <a:r>
              <a:rPr lang="en-US" altLang="en-US" sz="2200" dirty="0" smtClean="0"/>
              <a:t> </a:t>
            </a:r>
            <a:r>
              <a:rPr lang="en-US" altLang="en-US" sz="2200" dirty="0" err="1"/>
              <a:t>zaštite</a:t>
            </a:r>
            <a:r>
              <a:rPr lang="en-US" altLang="en-US" sz="2200" dirty="0"/>
              <a:t> </a:t>
            </a:r>
            <a:r>
              <a:rPr lang="en-US" altLang="en-US" sz="2200" dirty="0" err="1"/>
              <a:t>na</a:t>
            </a:r>
            <a:r>
              <a:rPr lang="en-US" altLang="en-US" sz="2200" dirty="0"/>
              <a:t> </a:t>
            </a:r>
            <a:r>
              <a:rPr lang="en-US" altLang="en-US" sz="2200" dirty="0" err="1"/>
              <a:t>skup</a:t>
            </a:r>
            <a:r>
              <a:rPr lang="en-US" altLang="en-US" sz="2200" dirty="0"/>
              <a:t> </a:t>
            </a:r>
            <a:r>
              <a:rPr lang="en-US" altLang="en-US" sz="2200" dirty="0" err="1"/>
              <a:t>adresa</a:t>
            </a:r>
            <a:r>
              <a:rPr lang="en-US" altLang="en-US" sz="2200" dirty="0"/>
              <a:t> a ne </a:t>
            </a:r>
            <a:r>
              <a:rPr lang="en-US" altLang="en-US" sz="2200" dirty="0" err="1"/>
              <a:t>na</a:t>
            </a:r>
            <a:r>
              <a:rPr lang="en-US" altLang="en-US" sz="2200" dirty="0"/>
              <a:t> </a:t>
            </a:r>
            <a:r>
              <a:rPr lang="en-US" altLang="en-US" sz="2200" dirty="0" err="1"/>
              <a:t>svaku</a:t>
            </a:r>
            <a:r>
              <a:rPr lang="en-US" altLang="en-US" sz="2200" dirty="0"/>
              <a:t> </a:t>
            </a:r>
            <a:r>
              <a:rPr lang="en-US" altLang="en-US" sz="2200" dirty="0" err="1"/>
              <a:t>pojedinačno</a:t>
            </a:r>
            <a:r>
              <a:rPr lang="en-US" altLang="en-US" sz="2200" dirty="0"/>
              <a:t>.</a:t>
            </a:r>
          </a:p>
          <a:p>
            <a:pPr marL="800100" lvl="1" indent="-342900">
              <a:buFont typeface="Arial" panose="020B0604020202020204" pitchFamily="34" charset="0"/>
              <a:buChar char="•"/>
            </a:pPr>
            <a:r>
              <a:rPr lang="en-US" altLang="en-US" sz="2200" smtClean="0"/>
              <a:t>Segmentacija.</a:t>
            </a:r>
            <a:endParaRPr lang="en-US" altLang="en-US" sz="2200" dirty="0"/>
          </a:p>
          <a:p>
            <a:pPr marL="800100" lvl="1" indent="-342900">
              <a:buFont typeface="Arial" panose="020B0604020202020204" pitchFamily="34" charset="0"/>
              <a:buChar char="•"/>
            </a:pPr>
            <a:r>
              <a:rPr lang="en-US" altLang="en-US" sz="2200" dirty="0" err="1" smtClean="0"/>
              <a:t>Straničenje</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Nije</a:t>
            </a:r>
            <a:r>
              <a:rPr lang="en-US" altLang="en-US" sz="2200" dirty="0"/>
              <a:t> </a:t>
            </a:r>
            <a:r>
              <a:rPr lang="en-US" altLang="en-US" sz="2200" dirty="0" err="1"/>
              <a:t>toliko</a:t>
            </a:r>
            <a:r>
              <a:rPr lang="en-US" altLang="en-US" sz="2200" dirty="0"/>
              <a:t> </a:t>
            </a:r>
            <a:r>
              <a:rPr lang="en-US" altLang="en-US" sz="2200" dirty="0" err="1"/>
              <a:t>fleksibilno</a:t>
            </a:r>
            <a:r>
              <a:rPr lang="en-US" altLang="en-US" sz="2200" dirty="0"/>
              <a:t> </a:t>
            </a:r>
            <a:r>
              <a:rPr lang="en-US" altLang="en-US" sz="2200" dirty="0" err="1"/>
              <a:t>ali</a:t>
            </a:r>
            <a:r>
              <a:rPr lang="en-US" altLang="en-US" sz="2200" dirty="0"/>
              <a:t> je </a:t>
            </a:r>
            <a:r>
              <a:rPr lang="en-US" altLang="en-US" sz="2200" dirty="0" err="1"/>
              <a:t>mnogo</a:t>
            </a:r>
            <a:r>
              <a:rPr lang="en-US" altLang="en-US" sz="2200" dirty="0"/>
              <a:t> </a:t>
            </a:r>
            <a:r>
              <a:rPr lang="en-US" altLang="en-US" sz="2200" dirty="0" err="1"/>
              <a:t>efikasnije</a:t>
            </a:r>
            <a:r>
              <a:rPr lang="en-US" altLang="en-US" sz="2200" dirty="0"/>
              <a:t> </a:t>
            </a:r>
            <a:r>
              <a:rPr lang="en-US" altLang="en-US" sz="2200" dirty="0" err="1"/>
              <a:t>rešenje</a:t>
            </a:r>
            <a:r>
              <a:rPr lang="en-US" altLang="en-US" sz="2200" dirty="0"/>
              <a:t>.</a:t>
            </a:r>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506423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11</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Segmentacija</a:t>
            </a:r>
            <a:r>
              <a:rPr lang="en-US" altLang="en-US" sz="2200" dirty="0" smtClean="0"/>
              <a:t>.</a:t>
            </a:r>
          </a:p>
          <a:p>
            <a:pPr marL="342900" indent="-342900">
              <a:buFont typeface="Arial" panose="020B0604020202020204" pitchFamily="34" charset="0"/>
              <a:buChar char="•"/>
            </a:pPr>
            <a:r>
              <a:rPr lang="en-US" altLang="en-US" sz="2200" dirty="0" err="1"/>
              <a:t>Podeliti</a:t>
            </a:r>
            <a:r>
              <a:rPr lang="en-US" altLang="en-US" sz="2200" dirty="0"/>
              <a:t> </a:t>
            </a:r>
            <a:r>
              <a:rPr lang="en-US" altLang="en-US" sz="2200" dirty="0" err="1"/>
              <a:t>memoriju</a:t>
            </a:r>
            <a:r>
              <a:rPr lang="en-US" altLang="en-US" sz="2200" dirty="0"/>
              <a:t> </a:t>
            </a:r>
            <a:r>
              <a:rPr lang="en-US" altLang="en-US" sz="2200" dirty="0" err="1"/>
              <a:t>na</a:t>
            </a:r>
            <a:r>
              <a:rPr lang="en-US" altLang="en-US" sz="2200" dirty="0"/>
              <a:t> </a:t>
            </a:r>
            <a:r>
              <a:rPr lang="en-US" altLang="en-US" sz="2200" dirty="0" err="1"/>
              <a:t>logičke</a:t>
            </a:r>
            <a:r>
              <a:rPr lang="en-US" altLang="en-US" sz="2200" dirty="0"/>
              <a:t> </a:t>
            </a:r>
            <a:r>
              <a:rPr lang="en-US" altLang="en-US" sz="2200" dirty="0" err="1"/>
              <a:t>celine</a:t>
            </a:r>
            <a:r>
              <a:rPr lang="en-US" altLang="en-US" sz="2200" dirty="0"/>
              <a:t> </a:t>
            </a:r>
            <a:r>
              <a:rPr lang="en-US" altLang="en-US" sz="2200" dirty="0" err="1"/>
              <a:t>prema</a:t>
            </a:r>
            <a:r>
              <a:rPr lang="en-US" altLang="en-US" sz="2200" dirty="0"/>
              <a:t>:</a:t>
            </a:r>
          </a:p>
          <a:p>
            <a:pPr marL="800100" lvl="1" indent="-342900">
              <a:buFont typeface="Arial" panose="020B0604020202020204" pitchFamily="34" charset="0"/>
              <a:buChar char="•"/>
            </a:pPr>
            <a:r>
              <a:rPr lang="en-US" altLang="en-US" sz="2200" dirty="0" err="1" smtClean="0"/>
              <a:t>pojedinačnim</a:t>
            </a:r>
            <a:r>
              <a:rPr lang="en-US" altLang="en-US" sz="2200" dirty="0" smtClean="0"/>
              <a:t> </a:t>
            </a:r>
            <a:r>
              <a:rPr lang="en-US" altLang="en-US" sz="2200" dirty="0" err="1"/>
              <a:t>procedurama</a:t>
            </a:r>
            <a:r>
              <a:rPr lang="en-US" altLang="en-US" sz="2200" dirty="0"/>
              <a:t> </a:t>
            </a:r>
            <a:r>
              <a:rPr lang="en-US" altLang="en-US" sz="2200" dirty="0" err="1"/>
              <a:t>ili</a:t>
            </a:r>
            <a:endParaRPr lang="en-US" altLang="en-US" sz="2200" dirty="0"/>
          </a:p>
          <a:p>
            <a:pPr marL="800100" lvl="1" indent="-342900">
              <a:buFont typeface="Arial" panose="020B0604020202020204" pitchFamily="34" charset="0"/>
              <a:buChar char="•"/>
            </a:pPr>
            <a:r>
              <a:rPr lang="en-US" altLang="en-US" sz="2200" dirty="0" err="1" smtClean="0"/>
              <a:t>podacima</a:t>
            </a:r>
            <a:r>
              <a:rPr lang="en-US" altLang="en-US" sz="2200" dirty="0" smtClean="0"/>
              <a:t> </a:t>
            </a:r>
            <a:r>
              <a:rPr lang="en-US" altLang="en-US" sz="2200" dirty="0" err="1"/>
              <a:t>koji</a:t>
            </a:r>
            <a:r>
              <a:rPr lang="en-US" altLang="en-US" sz="2200" dirty="0"/>
              <a:t> </a:t>
            </a:r>
            <a:r>
              <a:rPr lang="en-US" altLang="en-US" sz="2200" dirty="0" err="1"/>
              <a:t>čine</a:t>
            </a:r>
            <a:r>
              <a:rPr lang="en-US" altLang="en-US" sz="2200" dirty="0"/>
              <a:t> </a:t>
            </a:r>
            <a:r>
              <a:rPr lang="en-US" altLang="en-US" sz="2200" dirty="0" err="1"/>
              <a:t>celinu</a:t>
            </a:r>
            <a:r>
              <a:rPr lang="en-US" altLang="en-US" sz="2200" dirty="0"/>
              <a:t>.</a:t>
            </a:r>
          </a:p>
          <a:p>
            <a:pPr marL="342900" indent="-342900">
              <a:buFont typeface="Arial" panose="020B0604020202020204" pitchFamily="34" charset="0"/>
              <a:buChar char="•"/>
            </a:pPr>
            <a:r>
              <a:rPr lang="en-US" altLang="en-US" sz="2200" dirty="0" err="1"/>
              <a:t>Mogu</a:t>
            </a:r>
            <a:r>
              <a:rPr lang="en-US" altLang="en-US" sz="2200" dirty="0"/>
              <a:t> se </a:t>
            </a:r>
            <a:r>
              <a:rPr lang="en-US" altLang="en-US" sz="2200" dirty="0" err="1"/>
              <a:t>primeniti</a:t>
            </a:r>
            <a:r>
              <a:rPr lang="en-US" altLang="en-US" sz="2200" dirty="0"/>
              <a:t> </a:t>
            </a:r>
            <a:r>
              <a:rPr lang="en-US" altLang="en-US" sz="2200" dirty="0" err="1"/>
              <a:t>različita</a:t>
            </a:r>
            <a:r>
              <a:rPr lang="en-US" altLang="en-US" sz="2200" dirty="0"/>
              <a:t> </a:t>
            </a:r>
            <a:r>
              <a:rPr lang="en-US" altLang="en-US" sz="2200" dirty="0" err="1"/>
              <a:t>ograničenja</a:t>
            </a:r>
            <a:r>
              <a:rPr lang="en-US" altLang="en-US" sz="2200" dirty="0"/>
              <a:t> </a:t>
            </a:r>
            <a:r>
              <a:rPr lang="en-US" altLang="en-US" sz="2200" dirty="0" err="1"/>
              <a:t>na</a:t>
            </a:r>
            <a:r>
              <a:rPr lang="en-US" altLang="en-US" sz="2200" dirty="0"/>
              <a:t> </a:t>
            </a:r>
            <a:r>
              <a:rPr lang="en-US" altLang="en-US" sz="2200" dirty="0" err="1"/>
              <a:t>pristup</a:t>
            </a:r>
            <a:r>
              <a:rPr lang="en-US" altLang="en-US" sz="2200" dirty="0"/>
              <a:t> </a:t>
            </a:r>
            <a:r>
              <a:rPr lang="en-US" altLang="en-US" sz="2200" dirty="0" err="1"/>
              <a:t>pojedinim</a:t>
            </a:r>
            <a:r>
              <a:rPr lang="en-US" altLang="en-US" sz="2200" dirty="0"/>
              <a:t> </a:t>
            </a:r>
            <a:r>
              <a:rPr lang="en-US" altLang="en-US" sz="2200" dirty="0" err="1"/>
              <a:t>segmentima</a:t>
            </a:r>
            <a:r>
              <a:rPr lang="en-US" altLang="en-US" sz="2200" dirty="0"/>
              <a:t>.</a:t>
            </a:r>
          </a:p>
          <a:p>
            <a:pPr marL="342900" indent="-342900">
              <a:buFont typeface="Arial" panose="020B0604020202020204" pitchFamily="34" charset="0"/>
              <a:buChar char="•"/>
            </a:pPr>
            <a:r>
              <a:rPr lang="en-US" altLang="en-US" sz="2200" dirty="0" err="1"/>
              <a:t>Segmenti</a:t>
            </a:r>
            <a:r>
              <a:rPr lang="en-US" altLang="en-US" sz="2200" dirty="0"/>
              <a:t> se </a:t>
            </a:r>
            <a:r>
              <a:rPr lang="en-US" altLang="en-US" sz="2200" dirty="0" err="1"/>
              <a:t>mogu</a:t>
            </a:r>
            <a:r>
              <a:rPr lang="en-US" altLang="en-US" sz="2200" dirty="0"/>
              <a:t> </a:t>
            </a:r>
            <a:r>
              <a:rPr lang="en-US" altLang="en-US" sz="2200" dirty="0" err="1"/>
              <a:t>definisati</a:t>
            </a:r>
            <a:r>
              <a:rPr lang="en-US" altLang="en-US" sz="2200" dirty="0"/>
              <a:t> </a:t>
            </a:r>
            <a:r>
              <a:rPr lang="en-US" altLang="en-US" sz="2200" dirty="0" err="1"/>
              <a:t>na</a:t>
            </a:r>
            <a:r>
              <a:rPr lang="en-US" altLang="en-US" sz="2200" dirty="0"/>
              <a:t> </a:t>
            </a:r>
            <a:r>
              <a:rPr lang="en-US" altLang="en-US" sz="2200" dirty="0" err="1"/>
              <a:t>bilo</a:t>
            </a:r>
            <a:r>
              <a:rPr lang="en-US" altLang="en-US" sz="2200" dirty="0"/>
              <a:t> </a:t>
            </a:r>
            <a:r>
              <a:rPr lang="en-US" altLang="en-US" sz="2200" dirty="0" err="1"/>
              <a:t>kojoj</a:t>
            </a:r>
            <a:r>
              <a:rPr lang="en-US" altLang="en-US" sz="2200" dirty="0"/>
              <a:t> </a:t>
            </a:r>
            <a:r>
              <a:rPr lang="en-US" altLang="en-US" sz="2200" dirty="0" err="1"/>
              <a:t>memorijskoj</a:t>
            </a:r>
            <a:r>
              <a:rPr lang="en-US" altLang="en-US" sz="2200" dirty="0"/>
              <a:t> </a:t>
            </a:r>
            <a:r>
              <a:rPr lang="en-US" altLang="en-US" sz="2200" dirty="0" err="1"/>
              <a:t>lokaciji</a:t>
            </a:r>
            <a:r>
              <a:rPr lang="en-US" altLang="en-US" sz="2200" dirty="0"/>
              <a:t>.</a:t>
            </a:r>
          </a:p>
          <a:p>
            <a:pPr marL="800100" lvl="1" indent="-342900">
              <a:buFont typeface="Arial" panose="020B0604020202020204" pitchFamily="34" charset="0"/>
              <a:buChar char="•"/>
            </a:pPr>
            <a:r>
              <a:rPr lang="en-US" altLang="en-US" sz="2200" dirty="0" err="1"/>
              <a:t>Uslov</a:t>
            </a:r>
            <a:r>
              <a:rPr lang="en-US" altLang="en-US" sz="2200" dirty="0"/>
              <a:t> je da je ta </a:t>
            </a:r>
            <a:r>
              <a:rPr lang="en-US" altLang="en-US" sz="2200" dirty="0" err="1"/>
              <a:t>memorijska</a:t>
            </a:r>
            <a:r>
              <a:rPr lang="en-US" altLang="en-US" sz="2200" dirty="0"/>
              <a:t>  </a:t>
            </a:r>
            <a:r>
              <a:rPr lang="en-US" altLang="en-US" sz="2200" dirty="0" err="1"/>
              <a:t>lokacija</a:t>
            </a:r>
            <a:r>
              <a:rPr lang="en-US" altLang="en-US" sz="2200" dirty="0"/>
              <a:t> </a:t>
            </a:r>
            <a:r>
              <a:rPr lang="en-US" altLang="en-US" sz="2200" dirty="0" err="1"/>
              <a:t>dovoljno</a:t>
            </a:r>
            <a:r>
              <a:rPr lang="en-US" altLang="en-US" sz="2200" dirty="0"/>
              <a:t> </a:t>
            </a:r>
            <a:r>
              <a:rPr lang="en-US" altLang="en-US" sz="2200" dirty="0" err="1"/>
              <a:t>velika</a:t>
            </a:r>
            <a:r>
              <a:rPr lang="en-US" altLang="en-US" sz="2200" dirty="0"/>
              <a:t>.</a:t>
            </a:r>
          </a:p>
          <a:p>
            <a:pPr marL="342900" indent="-342900">
              <a:buFont typeface="Arial" panose="020B0604020202020204" pitchFamily="34" charset="0"/>
              <a:buChar char="•"/>
            </a:pPr>
            <a:r>
              <a:rPr lang="en-US" altLang="en-US" sz="2200" dirty="0"/>
              <a:t>OS </a:t>
            </a:r>
            <a:r>
              <a:rPr lang="en-US" altLang="en-US" sz="2200" dirty="0" err="1"/>
              <a:t>ima</a:t>
            </a:r>
            <a:r>
              <a:rPr lang="en-US" altLang="en-US" sz="2200" dirty="0"/>
              <a:t> </a:t>
            </a:r>
            <a:r>
              <a:rPr lang="en-US" altLang="en-US" sz="2200" dirty="0" err="1"/>
              <a:t>kontrolu</a:t>
            </a:r>
            <a:r>
              <a:rPr lang="en-US" altLang="en-US" sz="2200" dirty="0"/>
              <a:t> </a:t>
            </a:r>
            <a:r>
              <a:rPr lang="en-US" altLang="en-US" sz="2200" dirty="0" err="1"/>
              <a:t>nad</a:t>
            </a:r>
            <a:r>
              <a:rPr lang="en-US" altLang="en-US" sz="2200" dirty="0"/>
              <a:t> </a:t>
            </a:r>
            <a:r>
              <a:rPr lang="en-US" altLang="en-US" sz="2200" dirty="0" err="1"/>
              <a:t>lokacijom</a:t>
            </a:r>
            <a:r>
              <a:rPr lang="en-US" altLang="en-US" sz="2200" dirty="0"/>
              <a:t> </a:t>
            </a:r>
            <a:r>
              <a:rPr lang="en-US" altLang="en-US" sz="2200" dirty="0" err="1"/>
              <a:t>pojedinih</a:t>
            </a:r>
            <a:r>
              <a:rPr lang="en-US" altLang="en-US" sz="2200" dirty="0"/>
              <a:t> </a:t>
            </a:r>
            <a:r>
              <a:rPr lang="en-US" altLang="en-US" sz="2200" dirty="0" err="1"/>
              <a:t>segmenata</a:t>
            </a:r>
            <a:r>
              <a:rPr lang="en-US" altLang="en-US" sz="2200" dirty="0"/>
              <a:t>.</a:t>
            </a:r>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22291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12</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Segmentacija</a:t>
            </a:r>
            <a:r>
              <a:rPr lang="en-US" altLang="en-US" sz="2200" dirty="0" smtClean="0"/>
              <a:t>.</a:t>
            </a:r>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6" name="Rectangle 3"/>
          <p:cNvSpPr>
            <a:spLocks noChangeArrowheads="1"/>
          </p:cNvSpPr>
          <p:nvPr/>
        </p:nvSpPr>
        <p:spPr bwMode="auto">
          <a:xfrm>
            <a:off x="2751438" y="2765419"/>
            <a:ext cx="1752600" cy="457200"/>
          </a:xfrm>
          <a:prstGeom prst="rect">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7" name="Rectangle 4"/>
          <p:cNvSpPr>
            <a:spLocks noChangeArrowheads="1"/>
          </p:cNvSpPr>
          <p:nvPr/>
        </p:nvSpPr>
        <p:spPr bwMode="auto">
          <a:xfrm>
            <a:off x="2751438" y="3222619"/>
            <a:ext cx="1752600" cy="533400"/>
          </a:xfrm>
          <a:prstGeom prst="rect">
            <a:avLst/>
          </a:prstGeom>
          <a:solidFill>
            <a:srgbClr val="00CC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8" name="Rectangle 5"/>
          <p:cNvSpPr>
            <a:spLocks noChangeArrowheads="1"/>
          </p:cNvSpPr>
          <p:nvPr/>
        </p:nvSpPr>
        <p:spPr bwMode="auto">
          <a:xfrm>
            <a:off x="2751438" y="3756019"/>
            <a:ext cx="1752600" cy="1219200"/>
          </a:xfrm>
          <a:prstGeom prst="rect">
            <a:avLst/>
          </a:prstGeom>
          <a:solidFill>
            <a:srgbClr val="3333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9" name="Rectangle 6"/>
          <p:cNvSpPr>
            <a:spLocks noChangeArrowheads="1"/>
          </p:cNvSpPr>
          <p:nvPr/>
        </p:nvSpPr>
        <p:spPr bwMode="auto">
          <a:xfrm>
            <a:off x="2751438" y="4975219"/>
            <a:ext cx="1752600" cy="762000"/>
          </a:xfrm>
          <a:prstGeom prst="rect">
            <a:avLst/>
          </a:prstGeom>
          <a:solidFill>
            <a:srgbClr val="FF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0" name="Rectangle 7"/>
          <p:cNvSpPr>
            <a:spLocks noChangeArrowheads="1"/>
          </p:cNvSpPr>
          <p:nvPr/>
        </p:nvSpPr>
        <p:spPr bwMode="auto">
          <a:xfrm>
            <a:off x="2751438" y="2321376"/>
            <a:ext cx="17526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smtClean="0">
                <a:solidFill>
                  <a:srgbClr val="000000"/>
                </a:solidFill>
              </a:rPr>
              <a:t>Program</a:t>
            </a:r>
          </a:p>
        </p:txBody>
      </p:sp>
      <p:sp>
        <p:nvSpPr>
          <p:cNvPr id="51" name="Rectangle 8"/>
          <p:cNvSpPr>
            <a:spLocks noChangeArrowheads="1"/>
          </p:cNvSpPr>
          <p:nvPr/>
        </p:nvSpPr>
        <p:spPr bwMode="auto">
          <a:xfrm>
            <a:off x="6713838" y="6118219"/>
            <a:ext cx="1752600" cy="457200"/>
          </a:xfrm>
          <a:prstGeom prst="rect">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2" name="Rectangle 9"/>
          <p:cNvSpPr>
            <a:spLocks noChangeArrowheads="1"/>
          </p:cNvSpPr>
          <p:nvPr/>
        </p:nvSpPr>
        <p:spPr bwMode="auto">
          <a:xfrm>
            <a:off x="6713838" y="1622419"/>
            <a:ext cx="1752600" cy="533400"/>
          </a:xfrm>
          <a:prstGeom prst="rect">
            <a:avLst/>
          </a:prstGeom>
          <a:solidFill>
            <a:srgbClr val="00CC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3" name="Rectangle 10"/>
          <p:cNvSpPr>
            <a:spLocks noChangeArrowheads="1"/>
          </p:cNvSpPr>
          <p:nvPr/>
        </p:nvSpPr>
        <p:spPr bwMode="auto">
          <a:xfrm>
            <a:off x="6713838" y="3298819"/>
            <a:ext cx="1752600" cy="1219200"/>
          </a:xfrm>
          <a:prstGeom prst="rect">
            <a:avLst/>
          </a:prstGeom>
          <a:solidFill>
            <a:srgbClr val="3333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4" name="Rectangle 11"/>
          <p:cNvSpPr>
            <a:spLocks noChangeArrowheads="1"/>
          </p:cNvSpPr>
          <p:nvPr/>
        </p:nvSpPr>
        <p:spPr bwMode="auto">
          <a:xfrm>
            <a:off x="6713838" y="4975219"/>
            <a:ext cx="1752600" cy="762000"/>
          </a:xfrm>
          <a:prstGeom prst="rect">
            <a:avLst/>
          </a:prstGeom>
          <a:solidFill>
            <a:srgbClr val="FF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5" name="Rectangle 12"/>
          <p:cNvSpPr>
            <a:spLocks noChangeArrowheads="1"/>
          </p:cNvSpPr>
          <p:nvPr/>
        </p:nvSpPr>
        <p:spPr bwMode="auto">
          <a:xfrm>
            <a:off x="6713838" y="1622419"/>
            <a:ext cx="1752600" cy="49530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6" name="Line 13"/>
          <p:cNvSpPr>
            <a:spLocks noChangeShapeType="1"/>
          </p:cNvSpPr>
          <p:nvPr/>
        </p:nvSpPr>
        <p:spPr bwMode="auto">
          <a:xfrm>
            <a:off x="4504038" y="2994019"/>
            <a:ext cx="2209800" cy="33528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7" name="Line 14"/>
          <p:cNvSpPr>
            <a:spLocks noChangeShapeType="1"/>
          </p:cNvSpPr>
          <p:nvPr/>
        </p:nvSpPr>
        <p:spPr bwMode="auto">
          <a:xfrm flipV="1">
            <a:off x="4504038" y="1851019"/>
            <a:ext cx="2209800" cy="16002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8" name="Line 15"/>
          <p:cNvSpPr>
            <a:spLocks noChangeShapeType="1"/>
          </p:cNvSpPr>
          <p:nvPr/>
        </p:nvSpPr>
        <p:spPr bwMode="auto">
          <a:xfrm flipV="1">
            <a:off x="4504038" y="3832219"/>
            <a:ext cx="2209800" cy="5334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9" name="Line 16"/>
          <p:cNvSpPr>
            <a:spLocks noChangeShapeType="1"/>
          </p:cNvSpPr>
          <p:nvPr/>
        </p:nvSpPr>
        <p:spPr bwMode="auto">
          <a:xfrm>
            <a:off x="4504038" y="5356219"/>
            <a:ext cx="2209800" cy="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0" name="Rectangle 18"/>
          <p:cNvSpPr>
            <a:spLocks noChangeArrowheads="1"/>
          </p:cNvSpPr>
          <p:nvPr/>
        </p:nvSpPr>
        <p:spPr bwMode="auto">
          <a:xfrm>
            <a:off x="6713838" y="4670419"/>
            <a:ext cx="1752600" cy="304800"/>
          </a:xfrm>
          <a:prstGeom prst="rect">
            <a:avLst/>
          </a:prstGeom>
          <a:solidFill>
            <a:srgbClr val="80808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1" name="Rectangle 19"/>
          <p:cNvSpPr>
            <a:spLocks noChangeArrowheads="1"/>
          </p:cNvSpPr>
          <p:nvPr/>
        </p:nvSpPr>
        <p:spPr bwMode="auto">
          <a:xfrm>
            <a:off x="6713838" y="5737219"/>
            <a:ext cx="1752600" cy="381000"/>
          </a:xfrm>
          <a:prstGeom prst="rect">
            <a:avLst/>
          </a:prstGeom>
          <a:solidFill>
            <a:srgbClr val="80808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2" name="Rectangle 20"/>
          <p:cNvSpPr>
            <a:spLocks noChangeArrowheads="1"/>
          </p:cNvSpPr>
          <p:nvPr/>
        </p:nvSpPr>
        <p:spPr bwMode="auto">
          <a:xfrm>
            <a:off x="6713838" y="2536819"/>
            <a:ext cx="1752600" cy="762000"/>
          </a:xfrm>
          <a:prstGeom prst="rect">
            <a:avLst/>
          </a:prstGeom>
          <a:solidFill>
            <a:srgbClr val="80808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3" name="Rectangle 7"/>
          <p:cNvSpPr>
            <a:spLocks noChangeArrowheads="1"/>
          </p:cNvSpPr>
          <p:nvPr/>
        </p:nvSpPr>
        <p:spPr bwMode="auto">
          <a:xfrm>
            <a:off x="6717593" y="1171508"/>
            <a:ext cx="17526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err="1" smtClean="0">
                <a:solidFill>
                  <a:srgbClr val="000000"/>
                </a:solidFill>
              </a:rPr>
              <a:t>Memorija</a:t>
            </a:r>
            <a:endParaRPr lang="en-US" altLang="en-US" sz="2200" dirty="0" smtClean="0">
              <a:solidFill>
                <a:srgbClr val="000000"/>
              </a:solidFill>
            </a:endParaRPr>
          </a:p>
        </p:txBody>
      </p:sp>
    </p:spTree>
    <p:extLst>
      <p:ext uri="{BB962C8B-B14F-4D97-AF65-F5344CB8AC3E}">
        <p14:creationId xmlns:p14="http://schemas.microsoft.com/office/powerpoint/2010/main" val="259363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13</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Segmentacija</a:t>
            </a:r>
            <a:r>
              <a:rPr lang="en-US" altLang="en-US" sz="2200" dirty="0" smtClean="0"/>
              <a:t>.</a:t>
            </a:r>
          </a:p>
          <a:p>
            <a:pPr marL="342900" indent="-342900">
              <a:buFont typeface="Arial" panose="020B0604020202020204" pitchFamily="34" charset="0"/>
              <a:buChar char="•"/>
            </a:pPr>
            <a:r>
              <a:rPr lang="en-US" altLang="en-US" sz="2200" dirty="0"/>
              <a:t>OS </a:t>
            </a:r>
            <a:r>
              <a:rPr lang="en-US" altLang="en-US" sz="2200" dirty="0" err="1"/>
              <a:t>upravlja</a:t>
            </a:r>
            <a:r>
              <a:rPr lang="en-US" altLang="en-US" sz="2200" dirty="0"/>
              <a:t> </a:t>
            </a:r>
            <a:r>
              <a:rPr lang="en-US" altLang="en-US" sz="2200" dirty="0" err="1"/>
              <a:t>podelom</a:t>
            </a:r>
            <a:r>
              <a:rPr lang="en-US" altLang="en-US" sz="2200" dirty="0"/>
              <a:t> </a:t>
            </a:r>
            <a:r>
              <a:rPr lang="en-US" altLang="en-US" sz="2200" dirty="0" err="1"/>
              <a:t>memorije</a:t>
            </a:r>
            <a:r>
              <a:rPr lang="en-US" altLang="en-US" sz="2200" dirty="0"/>
              <a:t> </a:t>
            </a:r>
            <a:r>
              <a:rPr lang="en-US" altLang="en-US" sz="2200" dirty="0" err="1"/>
              <a:t>na</a:t>
            </a:r>
            <a:r>
              <a:rPr lang="en-US" altLang="en-US" sz="2200" dirty="0"/>
              <a:t> </a:t>
            </a:r>
            <a:r>
              <a:rPr lang="en-US" altLang="en-US" sz="2200" dirty="0" err="1"/>
              <a:t>segmente</a:t>
            </a:r>
            <a:r>
              <a:rPr lang="en-US" altLang="en-US" sz="2200" dirty="0"/>
              <a:t>.</a:t>
            </a:r>
          </a:p>
          <a:p>
            <a:pPr marL="800100" lvl="1" indent="-342900">
              <a:buFont typeface="Arial" panose="020B0604020202020204" pitchFamily="34" charset="0"/>
              <a:buChar char="•"/>
            </a:pPr>
            <a:r>
              <a:rPr lang="en-US" altLang="en-US" sz="2200" dirty="0" err="1"/>
              <a:t>Segmente</a:t>
            </a:r>
            <a:r>
              <a:rPr lang="en-US" altLang="en-US" sz="2200" dirty="0"/>
              <a:t> </a:t>
            </a:r>
            <a:r>
              <a:rPr lang="en-US" altLang="en-US" sz="2200" dirty="0" err="1"/>
              <a:t>može</a:t>
            </a:r>
            <a:r>
              <a:rPr lang="en-US" altLang="en-US" sz="2200" dirty="0"/>
              <a:t> da </a:t>
            </a:r>
            <a:r>
              <a:rPr lang="en-US" altLang="en-US" sz="2200" dirty="0" err="1"/>
              <a:t>postavi</a:t>
            </a:r>
            <a:r>
              <a:rPr lang="en-US" altLang="en-US" sz="2200" dirty="0"/>
              <a:t> </a:t>
            </a:r>
            <a:r>
              <a:rPr lang="en-US" altLang="en-US" sz="2200" dirty="0" err="1"/>
              <a:t>na</a:t>
            </a:r>
            <a:r>
              <a:rPr lang="en-US" altLang="en-US" sz="2200" dirty="0"/>
              <a:t> </a:t>
            </a:r>
            <a:r>
              <a:rPr lang="en-US" altLang="en-US" sz="2200" dirty="0" err="1"/>
              <a:t>različite</a:t>
            </a:r>
            <a:r>
              <a:rPr lang="en-US" altLang="en-US" sz="2200" dirty="0"/>
              <a:t> </a:t>
            </a:r>
            <a:r>
              <a:rPr lang="en-US" altLang="en-US" sz="2200" dirty="0" err="1"/>
              <a:t>lokacije</a:t>
            </a:r>
            <a:r>
              <a:rPr lang="en-US" altLang="en-US" sz="2200" dirty="0"/>
              <a:t>.</a:t>
            </a:r>
          </a:p>
          <a:p>
            <a:pPr marL="342900" indent="-342900">
              <a:buFont typeface="Arial" panose="020B0604020202020204" pitchFamily="34" charset="0"/>
              <a:buChar char="•"/>
            </a:pPr>
            <a:r>
              <a:rPr lang="en-US" altLang="en-US" sz="2200" dirty="0"/>
              <a:t>OS </a:t>
            </a:r>
            <a:r>
              <a:rPr lang="en-US" altLang="en-US" sz="2200" dirty="0" err="1"/>
              <a:t>upravlja</a:t>
            </a:r>
            <a:r>
              <a:rPr lang="en-US" altLang="en-US" sz="2200" dirty="0"/>
              <a:t> </a:t>
            </a:r>
            <a:r>
              <a:rPr lang="en-US" altLang="en-US" sz="2200" dirty="0" err="1"/>
              <a:t>raspodelom</a:t>
            </a:r>
            <a:r>
              <a:rPr lang="en-US" altLang="en-US" sz="2200" dirty="0"/>
              <a:t> </a:t>
            </a:r>
            <a:r>
              <a:rPr lang="en-US" altLang="en-US" sz="2200" dirty="0" err="1"/>
              <a:t>memorije</a:t>
            </a:r>
            <a:r>
              <a:rPr lang="en-US" altLang="en-US" sz="2200" dirty="0"/>
              <a:t> </a:t>
            </a:r>
            <a:r>
              <a:rPr lang="en-US" altLang="en-US" sz="2200" dirty="0" err="1"/>
              <a:t>preko</a:t>
            </a:r>
            <a:r>
              <a:rPr lang="en-US" altLang="en-US" sz="2200" dirty="0"/>
              <a:t> para </a:t>
            </a:r>
            <a:r>
              <a:rPr lang="en-US" altLang="en-US" sz="2200" dirty="0" err="1"/>
              <a:t>vrednosti</a:t>
            </a:r>
            <a:r>
              <a:rPr lang="en-US" altLang="en-US" sz="2200" dirty="0"/>
              <a:t> &lt; </a:t>
            </a:r>
            <a:r>
              <a:rPr lang="en-US" altLang="en-US" sz="2200" u="sng" dirty="0"/>
              <a:t>segment</a:t>
            </a:r>
            <a:r>
              <a:rPr lang="en-US" altLang="en-US" sz="2200" dirty="0"/>
              <a:t>, </a:t>
            </a:r>
            <a:r>
              <a:rPr lang="en-US" altLang="en-US" sz="2200" u="sng" dirty="0"/>
              <a:t>offset</a:t>
            </a:r>
            <a:r>
              <a:rPr lang="en-US" altLang="en-US" sz="2200" dirty="0"/>
              <a:t> &gt;</a:t>
            </a:r>
          </a:p>
          <a:p>
            <a:pPr marL="800100" lvl="1" indent="-342900">
              <a:buFont typeface="Arial" panose="020B0604020202020204" pitchFamily="34" charset="0"/>
              <a:buChar char="•"/>
            </a:pPr>
            <a:r>
              <a:rPr lang="en-US" altLang="en-US" sz="2200" u="sng" dirty="0" smtClean="0"/>
              <a:t>Segment</a:t>
            </a:r>
            <a:r>
              <a:rPr lang="en-US" altLang="en-US" sz="2200" dirty="0" smtClean="0"/>
              <a:t> </a:t>
            </a:r>
            <a:r>
              <a:rPr lang="en-US" altLang="en-US" sz="2200" dirty="0" err="1"/>
              <a:t>definiše</a:t>
            </a:r>
            <a:r>
              <a:rPr lang="en-US" altLang="en-US" sz="2200" dirty="0"/>
              <a:t> </a:t>
            </a:r>
            <a:r>
              <a:rPr lang="en-US" altLang="en-US" sz="2200" dirty="0" err="1" smtClean="0"/>
              <a:t>ime</a:t>
            </a:r>
            <a:r>
              <a:rPr lang="en-US" altLang="en-US" sz="2200" dirty="0" smtClean="0"/>
              <a:t>, </a:t>
            </a:r>
            <a:r>
              <a:rPr lang="en-US" altLang="en-US" sz="2200" dirty="0" err="1"/>
              <a:t>veličinu</a:t>
            </a:r>
            <a:r>
              <a:rPr lang="en-US" altLang="en-US" sz="2200" dirty="0"/>
              <a:t> </a:t>
            </a:r>
            <a:r>
              <a:rPr lang="en-US" altLang="en-US" sz="2200" dirty="0" err="1"/>
              <a:t>i</a:t>
            </a:r>
            <a:r>
              <a:rPr lang="en-US" altLang="en-US" sz="2200" dirty="0"/>
              <a:t> </a:t>
            </a:r>
            <a:r>
              <a:rPr lang="en-US" altLang="en-US" sz="2200" dirty="0" err="1"/>
              <a:t>početnu</a:t>
            </a:r>
            <a:r>
              <a:rPr lang="en-US" altLang="en-US" sz="2200" dirty="0"/>
              <a:t> </a:t>
            </a:r>
            <a:r>
              <a:rPr lang="en-US" altLang="en-US" sz="2200" dirty="0" err="1"/>
              <a:t>adresu</a:t>
            </a:r>
            <a:r>
              <a:rPr lang="en-US" altLang="en-US" sz="2200" dirty="0"/>
              <a:t> </a:t>
            </a:r>
            <a:r>
              <a:rPr lang="en-US" altLang="en-US" sz="2200" dirty="0" err="1"/>
              <a:t>segmenta</a:t>
            </a:r>
            <a:r>
              <a:rPr lang="en-US" altLang="en-US" sz="2200" dirty="0"/>
              <a:t>.</a:t>
            </a:r>
          </a:p>
          <a:p>
            <a:pPr marL="800100" lvl="1" indent="-342900">
              <a:buFont typeface="Arial" panose="020B0604020202020204" pitchFamily="34" charset="0"/>
              <a:buChar char="•"/>
            </a:pPr>
            <a:r>
              <a:rPr lang="en-US" altLang="en-US" sz="2200" u="sng" dirty="0" smtClean="0"/>
              <a:t>Offset</a:t>
            </a:r>
            <a:r>
              <a:rPr lang="en-US" altLang="en-US" sz="2200" dirty="0" smtClean="0"/>
              <a:t> </a:t>
            </a:r>
            <a:r>
              <a:rPr lang="en-US" altLang="en-US" sz="2200" dirty="0" err="1"/>
              <a:t>definiše</a:t>
            </a:r>
            <a:r>
              <a:rPr lang="en-US" altLang="en-US" sz="2200" dirty="0"/>
              <a:t> </a:t>
            </a:r>
            <a:r>
              <a:rPr lang="en-US" altLang="en-US" sz="2200" dirty="0" err="1"/>
              <a:t>udaljenost</a:t>
            </a:r>
            <a:r>
              <a:rPr lang="en-US" altLang="en-US" sz="2200" dirty="0"/>
              <a:t> od </a:t>
            </a:r>
            <a:r>
              <a:rPr lang="en-US" altLang="en-US" sz="2200" dirty="0" err="1"/>
              <a:t>početne</a:t>
            </a:r>
            <a:r>
              <a:rPr lang="en-US" altLang="en-US" sz="2200" dirty="0"/>
              <a:t> </a:t>
            </a:r>
            <a:r>
              <a:rPr lang="en-US" altLang="en-US" sz="2200" dirty="0" err="1"/>
              <a:t>adrese</a:t>
            </a:r>
            <a:r>
              <a:rPr lang="en-US" altLang="en-US" sz="2200" dirty="0"/>
              <a:t> </a:t>
            </a:r>
            <a:r>
              <a:rPr lang="en-US" altLang="en-US" sz="2200" dirty="0" err="1"/>
              <a:t>segmenta</a:t>
            </a:r>
            <a:r>
              <a:rPr lang="en-US" altLang="en-US" sz="2200" dirty="0"/>
              <a:t>.</a:t>
            </a:r>
          </a:p>
          <a:p>
            <a:pPr marL="342900" indent="-342900">
              <a:buFont typeface="Arial" panose="020B0604020202020204" pitchFamily="34" charset="0"/>
              <a:buChar char="•"/>
            </a:pPr>
            <a:r>
              <a:rPr lang="en-US" altLang="en-US" sz="2200" dirty="0" err="1"/>
              <a:t>Prednosti</a:t>
            </a:r>
            <a:r>
              <a:rPr lang="en-US" altLang="en-US" sz="2200" dirty="0"/>
              <a:t>:</a:t>
            </a:r>
          </a:p>
          <a:p>
            <a:pPr marL="800100" lvl="1" indent="-342900">
              <a:buFont typeface="Arial" panose="020B0604020202020204" pitchFamily="34" charset="0"/>
              <a:buChar char="•"/>
            </a:pPr>
            <a:r>
              <a:rPr lang="en-US" altLang="en-US" sz="2200" dirty="0" err="1"/>
              <a:t>Segmenti</a:t>
            </a:r>
            <a:r>
              <a:rPr lang="en-US" altLang="en-US" sz="2200" dirty="0"/>
              <a:t> </a:t>
            </a:r>
            <a:r>
              <a:rPr lang="en-US" altLang="en-US" sz="2200" dirty="0" err="1"/>
              <a:t>mogu</a:t>
            </a:r>
            <a:r>
              <a:rPr lang="en-US" altLang="en-US" sz="2200" dirty="0"/>
              <a:t> da </a:t>
            </a:r>
            <a:r>
              <a:rPr lang="en-US" altLang="en-US" sz="2200" dirty="0" err="1"/>
              <a:t>menjaju</a:t>
            </a:r>
            <a:r>
              <a:rPr lang="en-US" altLang="en-US" sz="2200" dirty="0"/>
              <a:t> </a:t>
            </a:r>
            <a:r>
              <a:rPr lang="en-US" altLang="en-US" sz="2200" dirty="0" err="1"/>
              <a:t>lokaciju</a:t>
            </a:r>
            <a:r>
              <a:rPr lang="en-US" altLang="en-US" sz="2200" dirty="0"/>
              <a:t> u </a:t>
            </a:r>
            <a:r>
              <a:rPr lang="en-US" altLang="en-US" sz="2200" dirty="0" err="1"/>
              <a:t>memoriji</a:t>
            </a:r>
            <a:r>
              <a:rPr lang="en-US" altLang="en-US" sz="2200" dirty="0"/>
              <a:t>.</a:t>
            </a:r>
          </a:p>
          <a:p>
            <a:pPr marL="800100" lvl="1" indent="-342900">
              <a:buFont typeface="Arial" panose="020B0604020202020204" pitchFamily="34" charset="0"/>
              <a:buChar char="•"/>
            </a:pPr>
            <a:r>
              <a:rPr lang="en-US" altLang="en-US" sz="2200" dirty="0" err="1"/>
              <a:t>Sadržaj</a:t>
            </a:r>
            <a:r>
              <a:rPr lang="en-US" altLang="en-US" sz="2200" dirty="0"/>
              <a:t> </a:t>
            </a:r>
            <a:r>
              <a:rPr lang="en-US" altLang="en-US" sz="2200" dirty="0" err="1"/>
              <a:t>segmenta</a:t>
            </a:r>
            <a:r>
              <a:rPr lang="en-US" altLang="en-US" sz="2200" dirty="0"/>
              <a:t> se </a:t>
            </a:r>
            <a:r>
              <a:rPr lang="en-US" altLang="en-US" sz="2200" dirty="0" err="1"/>
              <a:t>lako</a:t>
            </a:r>
            <a:r>
              <a:rPr lang="en-US" altLang="en-US" sz="2200" dirty="0"/>
              <a:t> </a:t>
            </a:r>
            <a:r>
              <a:rPr lang="en-US" altLang="en-US" sz="2200" dirty="0" err="1"/>
              <a:t>može</a:t>
            </a:r>
            <a:r>
              <a:rPr lang="en-US" altLang="en-US" sz="2200" dirty="0"/>
              <a:t> </a:t>
            </a:r>
            <a:r>
              <a:rPr lang="en-US" altLang="en-US" sz="2200" dirty="0" err="1"/>
              <a:t>proslediti</a:t>
            </a:r>
            <a:r>
              <a:rPr lang="en-US" altLang="en-US" sz="2200" dirty="0"/>
              <a:t> </a:t>
            </a:r>
            <a:r>
              <a:rPr lang="en-US" altLang="en-US" sz="2200" dirty="0" err="1"/>
              <a:t>iz</a:t>
            </a:r>
            <a:r>
              <a:rPr lang="en-US" altLang="en-US" sz="2200" dirty="0"/>
              <a:t> </a:t>
            </a:r>
            <a:r>
              <a:rPr lang="en-US" altLang="en-US" sz="2200" dirty="0" err="1"/>
              <a:t>memorije</a:t>
            </a:r>
            <a:r>
              <a:rPr lang="en-US" altLang="en-US" sz="2200" dirty="0"/>
              <a:t> </a:t>
            </a:r>
            <a:r>
              <a:rPr lang="en-US" altLang="en-US" sz="2200" dirty="0" err="1"/>
              <a:t>ili</a:t>
            </a:r>
            <a:r>
              <a:rPr lang="en-US" altLang="en-US" sz="2200" dirty="0"/>
              <a:t> </a:t>
            </a:r>
            <a:r>
              <a:rPr lang="en-US" altLang="en-US" sz="2200" dirty="0" err="1"/>
              <a:t>učitati</a:t>
            </a:r>
            <a:r>
              <a:rPr lang="en-US" altLang="en-US" sz="2200" dirty="0"/>
              <a:t> u </a:t>
            </a:r>
            <a:r>
              <a:rPr lang="en-US" altLang="en-US" sz="2200" dirty="0" err="1"/>
              <a:t>memoriju</a:t>
            </a:r>
            <a:r>
              <a:rPr lang="en-US" altLang="en-US" sz="2200" dirty="0"/>
              <a:t>. </a:t>
            </a:r>
          </a:p>
          <a:p>
            <a:pPr marL="800100" lvl="1" indent="-342900">
              <a:buFont typeface="Arial" panose="020B0604020202020204" pitchFamily="34" charset="0"/>
              <a:buChar char="•"/>
            </a:pPr>
            <a:r>
              <a:rPr lang="en-US" altLang="en-US" sz="2200" dirty="0"/>
              <a:t>OS </a:t>
            </a:r>
            <a:r>
              <a:rPr lang="en-US" altLang="en-US" sz="2200" dirty="0" err="1"/>
              <a:t>upravlja</a:t>
            </a:r>
            <a:r>
              <a:rPr lang="en-US" altLang="en-US" sz="2200" dirty="0"/>
              <a:t> </a:t>
            </a:r>
            <a:r>
              <a:rPr lang="en-US" altLang="en-US" sz="2200" dirty="0" err="1"/>
              <a:t>adresiranjem</a:t>
            </a:r>
            <a:r>
              <a:rPr lang="en-US" altLang="en-US" sz="2200" dirty="0"/>
              <a:t> </a:t>
            </a:r>
            <a:r>
              <a:rPr lang="en-US" altLang="en-US" sz="2200" dirty="0" err="1"/>
              <a:t>segmenata</a:t>
            </a:r>
            <a:r>
              <a:rPr lang="en-US" altLang="en-US" sz="2200" dirty="0"/>
              <a:t>, pa je </a:t>
            </a:r>
            <a:r>
              <a:rPr lang="en-US" altLang="en-US" sz="2200" dirty="0" err="1"/>
              <a:t>moguće</a:t>
            </a:r>
            <a:r>
              <a:rPr lang="en-US" altLang="en-US" sz="2200" dirty="0"/>
              <a:t> </a:t>
            </a:r>
            <a:r>
              <a:rPr lang="en-US" altLang="en-US" sz="2200" dirty="0" err="1"/>
              <a:t>ostvariti</a:t>
            </a:r>
            <a:r>
              <a:rPr lang="en-US" altLang="en-US" sz="2200" dirty="0"/>
              <a:t> </a:t>
            </a:r>
            <a:r>
              <a:rPr lang="en-US" altLang="en-US" sz="2200" dirty="0" err="1"/>
              <a:t>kontrolu</a:t>
            </a:r>
            <a:r>
              <a:rPr lang="en-US" altLang="en-US" sz="2200" dirty="0"/>
              <a:t> (</a:t>
            </a:r>
            <a:r>
              <a:rPr lang="en-US" altLang="en-US" sz="2200" dirty="0" err="1"/>
              <a:t>deljeni</a:t>
            </a:r>
            <a:r>
              <a:rPr lang="en-US" altLang="en-US" sz="2200" dirty="0"/>
              <a:t> </a:t>
            </a:r>
            <a:r>
              <a:rPr lang="en-US" altLang="en-US" sz="2200" dirty="0" err="1"/>
              <a:t>ili</a:t>
            </a:r>
            <a:r>
              <a:rPr lang="en-US" altLang="en-US" sz="2200" dirty="0"/>
              <a:t> </a:t>
            </a:r>
            <a:r>
              <a:rPr lang="en-US" altLang="en-US" sz="2200" dirty="0" err="1"/>
              <a:t>zasebni</a:t>
            </a:r>
            <a:r>
              <a:rPr lang="en-US" altLang="en-US" sz="2200" dirty="0"/>
              <a:t> </a:t>
            </a:r>
            <a:r>
              <a:rPr lang="en-US" altLang="en-US" sz="2200" dirty="0" err="1"/>
              <a:t>resursi</a:t>
            </a:r>
            <a:r>
              <a:rPr lang="en-US" altLang="en-US" sz="2200" dirty="0"/>
              <a:t>).</a:t>
            </a:r>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05094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14</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Prednosti</a:t>
            </a:r>
            <a:r>
              <a:rPr lang="en-US" altLang="en-US" sz="2200" b="1" dirty="0" smtClean="0"/>
              <a:t> </a:t>
            </a:r>
            <a:r>
              <a:rPr lang="en-US" altLang="en-US" sz="2200" b="1" dirty="0" err="1" smtClean="0"/>
              <a:t>segmentacije</a:t>
            </a:r>
            <a:r>
              <a:rPr lang="en-US" altLang="en-US" sz="2200" dirty="0" smtClean="0"/>
              <a:t>.</a:t>
            </a:r>
          </a:p>
          <a:p>
            <a:pPr marL="342900" indent="-342900">
              <a:buFont typeface="Arial" panose="020B0604020202020204" pitchFamily="34" charset="0"/>
              <a:buChar char="•"/>
            </a:pPr>
            <a:r>
              <a:rPr lang="en-US" altLang="en-US" sz="2200" dirty="0" err="1"/>
              <a:t>Moguća</a:t>
            </a:r>
            <a:r>
              <a:rPr lang="en-US" altLang="en-US" sz="2200" dirty="0"/>
              <a:t> je </a:t>
            </a:r>
            <a:r>
              <a:rPr lang="en-US" altLang="en-US" sz="2200" dirty="0" err="1"/>
              <a:t>kontrola</a:t>
            </a:r>
            <a:r>
              <a:rPr lang="en-US" altLang="en-US" sz="2200" dirty="0"/>
              <a:t> </a:t>
            </a:r>
            <a:r>
              <a:rPr lang="en-US" altLang="en-US" sz="2200" dirty="0" err="1"/>
              <a:t>pristupa</a:t>
            </a:r>
            <a:r>
              <a:rPr lang="en-US" altLang="en-US" sz="2200" dirty="0"/>
              <a:t> </a:t>
            </a:r>
            <a:r>
              <a:rPr lang="en-US" altLang="en-US" sz="2200" dirty="0" err="1"/>
              <a:t>pojedinim</a:t>
            </a:r>
            <a:r>
              <a:rPr lang="en-US" altLang="en-US" sz="2200" dirty="0"/>
              <a:t> </a:t>
            </a:r>
            <a:r>
              <a:rPr lang="en-US" altLang="en-US" sz="2200" dirty="0" err="1"/>
              <a:t>segmentima</a:t>
            </a:r>
            <a:r>
              <a:rPr lang="en-US" altLang="en-US" sz="2200" dirty="0"/>
              <a:t> </a:t>
            </a:r>
            <a:r>
              <a:rPr lang="en-US" altLang="en-US" sz="2200" dirty="0" err="1"/>
              <a:t>na</a:t>
            </a:r>
            <a:r>
              <a:rPr lang="en-US" altLang="en-US" sz="2200" dirty="0"/>
              <a:t> </a:t>
            </a:r>
            <a:r>
              <a:rPr lang="en-US" altLang="en-US" sz="2200" dirty="0" err="1"/>
              <a:t>osnovu</a:t>
            </a:r>
            <a:r>
              <a:rPr lang="en-US" altLang="en-US" sz="2200" dirty="0"/>
              <a:t> </a:t>
            </a:r>
            <a:r>
              <a:rPr lang="en-US" altLang="en-US" sz="2200" dirty="0" err="1"/>
              <a:t>adrese</a:t>
            </a:r>
            <a:r>
              <a:rPr lang="en-US" altLang="en-US" sz="2200" dirty="0"/>
              <a:t>.</a:t>
            </a:r>
          </a:p>
          <a:p>
            <a:pPr marL="800100" lvl="1" indent="-342900">
              <a:buFont typeface="Arial" panose="020B0604020202020204" pitchFamily="34" charset="0"/>
              <a:buChar char="•"/>
            </a:pPr>
            <a:r>
              <a:rPr lang="en-US" altLang="en-US" sz="2200" dirty="0"/>
              <a:t>OS </a:t>
            </a:r>
            <a:r>
              <a:rPr lang="en-US" altLang="en-US" sz="2200" dirty="0" err="1"/>
              <a:t>može</a:t>
            </a:r>
            <a:r>
              <a:rPr lang="en-US" altLang="en-US" sz="2200" dirty="0"/>
              <a:t> da </a:t>
            </a:r>
            <a:r>
              <a:rPr lang="en-US" altLang="en-US" sz="2200" dirty="0" err="1"/>
              <a:t>ostvari</a:t>
            </a:r>
            <a:r>
              <a:rPr lang="en-US" altLang="en-US" sz="2200" dirty="0"/>
              <a:t> </a:t>
            </a:r>
            <a:r>
              <a:rPr lang="en-US" altLang="en-US" sz="2200" dirty="0" err="1"/>
              <a:t>ulogu</a:t>
            </a:r>
            <a:r>
              <a:rPr lang="en-US" altLang="en-US" sz="2200" dirty="0"/>
              <a:t> </a:t>
            </a:r>
            <a:r>
              <a:rPr lang="en-US" altLang="en-US" sz="2200" dirty="0" err="1"/>
              <a:t>nadzora</a:t>
            </a:r>
            <a:r>
              <a:rPr lang="en-US" altLang="en-US" sz="2200" dirty="0"/>
              <a:t>.</a:t>
            </a:r>
          </a:p>
          <a:p>
            <a:pPr marL="342900" indent="-342900">
              <a:buFont typeface="Arial" panose="020B0604020202020204" pitchFamily="34" charset="0"/>
              <a:buChar char="•"/>
            </a:pPr>
            <a:r>
              <a:rPr lang="en-US" altLang="en-US" sz="2200" dirty="0" err="1"/>
              <a:t>Moguća</a:t>
            </a:r>
            <a:r>
              <a:rPr lang="en-US" altLang="en-US" sz="2200" dirty="0"/>
              <a:t> </a:t>
            </a:r>
            <a:r>
              <a:rPr lang="en-US" altLang="en-US" sz="2200" dirty="0" err="1"/>
              <a:t>primena</a:t>
            </a:r>
            <a:r>
              <a:rPr lang="en-US" altLang="en-US" sz="2200" dirty="0"/>
              <a:t> </a:t>
            </a:r>
            <a:r>
              <a:rPr lang="en-US" altLang="en-US" sz="2200" dirty="0" err="1"/>
              <a:t>različitih</a:t>
            </a:r>
            <a:r>
              <a:rPr lang="en-US" altLang="en-US" sz="2200" dirty="0"/>
              <a:t> </a:t>
            </a:r>
            <a:r>
              <a:rPr lang="en-US" altLang="en-US" sz="2200" dirty="0" err="1"/>
              <a:t>nivoa</a:t>
            </a:r>
            <a:r>
              <a:rPr lang="en-US" altLang="en-US" sz="2200" dirty="0"/>
              <a:t> </a:t>
            </a:r>
            <a:r>
              <a:rPr lang="en-US" altLang="en-US" sz="2200" dirty="0" err="1"/>
              <a:t>zaštite</a:t>
            </a:r>
            <a:r>
              <a:rPr lang="en-US" altLang="en-US" sz="2200" dirty="0"/>
              <a:t> </a:t>
            </a:r>
            <a:r>
              <a:rPr lang="en-US" altLang="en-US" sz="2200" dirty="0" err="1"/>
              <a:t>nad</a:t>
            </a:r>
            <a:r>
              <a:rPr lang="en-US" altLang="en-US" sz="2200" dirty="0"/>
              <a:t> </a:t>
            </a:r>
            <a:r>
              <a:rPr lang="en-US" altLang="en-US" sz="2200" dirty="0" err="1"/>
              <a:t>različitim</a:t>
            </a:r>
            <a:r>
              <a:rPr lang="en-US" altLang="en-US" sz="2200" dirty="0"/>
              <a:t> </a:t>
            </a:r>
            <a:r>
              <a:rPr lang="en-US" altLang="en-US" sz="2200" dirty="0" err="1"/>
              <a:t>segmentima</a:t>
            </a:r>
            <a:endParaRPr lang="en-US" altLang="en-US" sz="2200" dirty="0"/>
          </a:p>
          <a:p>
            <a:pPr marL="342900" indent="-342900">
              <a:buFont typeface="Arial" panose="020B0604020202020204" pitchFamily="34" charset="0"/>
              <a:buChar char="•"/>
            </a:pPr>
            <a:r>
              <a:rPr lang="en-US" altLang="en-US" sz="2200" dirty="0" err="1"/>
              <a:t>Može</a:t>
            </a:r>
            <a:r>
              <a:rPr lang="en-US" altLang="en-US" sz="2200" dirty="0"/>
              <a:t> se </a:t>
            </a:r>
            <a:r>
              <a:rPr lang="en-US" altLang="en-US" sz="2200" dirty="0" err="1"/>
              <a:t>dozvoliti</a:t>
            </a:r>
            <a:r>
              <a:rPr lang="en-US" altLang="en-US" sz="2200" dirty="0"/>
              <a:t> da </a:t>
            </a:r>
            <a:r>
              <a:rPr lang="en-US" altLang="en-US" sz="2200" dirty="0" err="1"/>
              <a:t>više</a:t>
            </a:r>
            <a:r>
              <a:rPr lang="en-US" altLang="en-US" sz="2200" dirty="0"/>
              <a:t> </a:t>
            </a:r>
            <a:r>
              <a:rPr lang="en-US" altLang="en-US" sz="2200" dirty="0" err="1"/>
              <a:t>korisnika</a:t>
            </a:r>
            <a:r>
              <a:rPr lang="en-US" altLang="en-US" sz="2200" dirty="0"/>
              <a:t> </a:t>
            </a:r>
            <a:r>
              <a:rPr lang="en-US" altLang="en-US" sz="2200" dirty="0" err="1"/>
              <a:t>pristupa</a:t>
            </a:r>
            <a:r>
              <a:rPr lang="en-US" altLang="en-US" sz="2200" dirty="0"/>
              <a:t> </a:t>
            </a:r>
            <a:r>
              <a:rPr lang="en-US" altLang="en-US" sz="2200" dirty="0" err="1"/>
              <a:t>istom</a:t>
            </a:r>
            <a:r>
              <a:rPr lang="en-US" altLang="en-US" sz="2200" dirty="0"/>
              <a:t> </a:t>
            </a:r>
            <a:r>
              <a:rPr lang="en-US" altLang="en-US" sz="2200" dirty="0" err="1"/>
              <a:t>segmentu</a:t>
            </a:r>
            <a:r>
              <a:rPr lang="en-US" altLang="en-US" sz="2200" dirty="0"/>
              <a:t>.</a:t>
            </a:r>
          </a:p>
          <a:p>
            <a:pPr marL="342900" indent="-342900">
              <a:buFont typeface="Arial" panose="020B0604020202020204" pitchFamily="34" charset="0"/>
              <a:buChar char="•"/>
            </a:pPr>
            <a:r>
              <a:rPr lang="en-US" altLang="en-US" sz="2200" dirty="0" err="1"/>
              <a:t>Nekim</a:t>
            </a:r>
            <a:r>
              <a:rPr lang="en-US" altLang="en-US" sz="2200" dirty="0"/>
              <a:t> </a:t>
            </a:r>
            <a:r>
              <a:rPr lang="en-US" altLang="en-US" sz="2200" dirty="0" err="1"/>
              <a:t>korisnicima</a:t>
            </a:r>
            <a:r>
              <a:rPr lang="en-US" altLang="en-US" sz="2200" dirty="0"/>
              <a:t> je </a:t>
            </a:r>
            <a:r>
              <a:rPr lang="en-US" altLang="en-US" sz="2200" dirty="0" err="1"/>
              <a:t>moguće</a:t>
            </a:r>
            <a:r>
              <a:rPr lang="en-US" altLang="en-US" sz="2200" dirty="0"/>
              <a:t> </a:t>
            </a:r>
            <a:r>
              <a:rPr lang="en-US" altLang="en-US" sz="2200" dirty="0" err="1"/>
              <a:t>ograničiti</a:t>
            </a:r>
            <a:r>
              <a:rPr lang="en-US" altLang="en-US" sz="2200" dirty="0"/>
              <a:t> </a:t>
            </a:r>
            <a:r>
              <a:rPr lang="en-US" altLang="en-US" sz="2200" dirty="0" err="1"/>
              <a:t>pristup</a:t>
            </a:r>
            <a:r>
              <a:rPr lang="en-US" altLang="en-US" sz="2200" dirty="0"/>
              <a:t> </a:t>
            </a:r>
            <a:r>
              <a:rPr lang="en-US" altLang="en-US" sz="2200" dirty="0" err="1"/>
              <a:t>određenim</a:t>
            </a:r>
            <a:r>
              <a:rPr lang="en-US" altLang="en-US" sz="2200" dirty="0"/>
              <a:t> </a:t>
            </a:r>
            <a:r>
              <a:rPr lang="en-US" altLang="en-US" sz="2200" dirty="0" err="1"/>
              <a:t>segmentima</a:t>
            </a:r>
            <a:r>
              <a:rPr lang="en-US" altLang="en-US" sz="2200" dirty="0"/>
              <a:t>.</a:t>
            </a:r>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21220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15</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Nedostaci</a:t>
            </a:r>
            <a:r>
              <a:rPr lang="en-US" altLang="en-US" sz="2200" b="1" dirty="0" smtClean="0"/>
              <a:t> </a:t>
            </a:r>
            <a:r>
              <a:rPr lang="en-US" altLang="en-US" sz="2200" b="1" dirty="0" err="1" smtClean="0"/>
              <a:t>segmentacije</a:t>
            </a:r>
            <a:r>
              <a:rPr lang="en-US" altLang="en-US" sz="2200" dirty="0" smtClean="0"/>
              <a:t>.</a:t>
            </a:r>
          </a:p>
          <a:p>
            <a:pPr marL="342900" indent="-342900">
              <a:buFont typeface="Arial" panose="020B0604020202020204" pitchFamily="34" charset="0"/>
              <a:buChar char="•"/>
            </a:pPr>
            <a:r>
              <a:rPr lang="en-US" altLang="en-US" sz="2200" dirty="0" err="1"/>
              <a:t>Kako</a:t>
            </a:r>
            <a:r>
              <a:rPr lang="en-US" altLang="en-US" sz="2200" dirty="0"/>
              <a:t> se </a:t>
            </a:r>
            <a:r>
              <a:rPr lang="en-US" altLang="en-US" sz="2200" dirty="0" err="1"/>
              <a:t>koriste</a:t>
            </a:r>
            <a:r>
              <a:rPr lang="en-US" altLang="en-US" sz="2200" dirty="0"/>
              <a:t> </a:t>
            </a:r>
            <a:r>
              <a:rPr lang="en-US" altLang="en-US" sz="2200" dirty="0" err="1"/>
              <a:t>podaci</a:t>
            </a:r>
            <a:r>
              <a:rPr lang="en-US" altLang="en-US" sz="2200" dirty="0"/>
              <a:t> &lt; </a:t>
            </a:r>
            <a:r>
              <a:rPr lang="en-US" altLang="en-US" sz="2200" u="sng" dirty="0"/>
              <a:t>segment</a:t>
            </a:r>
            <a:r>
              <a:rPr lang="en-US" altLang="en-US" sz="2200" dirty="0" smtClean="0"/>
              <a:t>, </a:t>
            </a:r>
            <a:r>
              <a:rPr lang="en-US" altLang="en-US" sz="2200" u="sng" dirty="0" smtClean="0"/>
              <a:t>offset</a:t>
            </a:r>
            <a:r>
              <a:rPr lang="en-US" altLang="en-US" sz="2200" dirty="0" smtClean="0"/>
              <a:t> </a:t>
            </a:r>
            <a:r>
              <a:rPr lang="en-US" altLang="en-US" sz="2200" dirty="0"/>
              <a:t>&gt; ?</a:t>
            </a:r>
          </a:p>
          <a:p>
            <a:pPr marL="800100" lvl="1" indent="-342900">
              <a:buFont typeface="Arial" panose="020B0604020202020204" pitchFamily="34" charset="0"/>
              <a:buChar char="•"/>
            </a:pPr>
            <a:r>
              <a:rPr lang="en-US" altLang="en-US" sz="2200" dirty="0"/>
              <a:t>OS </a:t>
            </a:r>
            <a:r>
              <a:rPr lang="en-US" altLang="en-US" sz="2200" dirty="0" err="1"/>
              <a:t>mora</a:t>
            </a:r>
            <a:r>
              <a:rPr lang="en-US" altLang="en-US" sz="2200" dirty="0"/>
              <a:t> da </a:t>
            </a:r>
            <a:r>
              <a:rPr lang="en-US" altLang="en-US" sz="2200" dirty="0" err="1"/>
              <a:t>zna</a:t>
            </a:r>
            <a:r>
              <a:rPr lang="en-US" altLang="en-US" sz="2200" dirty="0"/>
              <a:t> </a:t>
            </a:r>
            <a:r>
              <a:rPr lang="en-US" altLang="en-US" sz="2200" dirty="0" err="1"/>
              <a:t>veličinu</a:t>
            </a:r>
            <a:r>
              <a:rPr lang="en-US" altLang="en-US" sz="2200" dirty="0"/>
              <a:t> </a:t>
            </a:r>
            <a:r>
              <a:rPr lang="en-US" altLang="en-US" sz="2200" dirty="0" err="1"/>
              <a:t>segmenta</a:t>
            </a:r>
            <a:r>
              <a:rPr lang="en-US" altLang="en-US" sz="2200" dirty="0"/>
              <a:t> (</a:t>
            </a:r>
            <a:r>
              <a:rPr lang="en-US" altLang="en-US" sz="2200" i="1" dirty="0"/>
              <a:t>segment size</a:t>
            </a:r>
            <a:r>
              <a:rPr lang="en-US" altLang="en-US" sz="2200" dirty="0"/>
              <a:t>) </a:t>
            </a:r>
            <a:r>
              <a:rPr lang="en-US" altLang="en-US" sz="2200" dirty="0" err="1"/>
              <a:t>kako</a:t>
            </a:r>
            <a:r>
              <a:rPr lang="en-US" altLang="en-US" sz="2200" dirty="0"/>
              <a:t> bi </a:t>
            </a:r>
            <a:r>
              <a:rPr lang="en-US" altLang="en-US" sz="2200" dirty="0" err="1"/>
              <a:t>korisniku</a:t>
            </a:r>
            <a:r>
              <a:rPr lang="en-US" altLang="en-US" sz="2200" dirty="0"/>
              <a:t>/</a:t>
            </a:r>
            <a:r>
              <a:rPr lang="en-US" altLang="en-US" sz="2200" dirty="0" err="1"/>
              <a:t>procesu</a:t>
            </a:r>
            <a:r>
              <a:rPr lang="en-US" altLang="en-US" sz="2200" dirty="0"/>
              <a:t> </a:t>
            </a:r>
            <a:r>
              <a:rPr lang="en-US" altLang="en-US" sz="2200" dirty="0" err="1"/>
              <a:t>dozvolio</a:t>
            </a:r>
            <a:r>
              <a:rPr lang="en-US" altLang="en-US" sz="2200" dirty="0"/>
              <a:t> </a:t>
            </a:r>
            <a:r>
              <a:rPr lang="en-US" altLang="en-US" sz="2200" dirty="0" err="1"/>
              <a:t>pristup</a:t>
            </a:r>
            <a:r>
              <a:rPr lang="en-US" altLang="en-US" sz="2200" dirty="0"/>
              <a:t> </a:t>
            </a:r>
            <a:r>
              <a:rPr lang="en-US" altLang="en-US" sz="2200" dirty="0" err="1"/>
              <a:t>željenoj</a:t>
            </a:r>
            <a:r>
              <a:rPr lang="en-US" altLang="en-US" sz="2200" dirty="0"/>
              <a:t> </a:t>
            </a:r>
            <a:r>
              <a:rPr lang="en-US" altLang="en-US" sz="2200" dirty="0" err="1"/>
              <a:t>memorijskoj</a:t>
            </a:r>
            <a:r>
              <a:rPr lang="en-US" altLang="en-US" sz="2200" dirty="0"/>
              <a:t> </a:t>
            </a:r>
            <a:r>
              <a:rPr lang="en-US" altLang="en-US" sz="2200" dirty="0" err="1"/>
              <a:t>lokaciji</a:t>
            </a:r>
            <a:r>
              <a:rPr lang="en-US" altLang="en-US" sz="2200" dirty="0"/>
              <a:t>.  </a:t>
            </a:r>
          </a:p>
          <a:p>
            <a:pPr marL="800100" lvl="1" indent="-342900">
              <a:buFont typeface="Arial" panose="020B0604020202020204" pitchFamily="34" charset="0"/>
              <a:buChar char="•"/>
            </a:pPr>
            <a:r>
              <a:rPr lang="en-US" altLang="en-US" sz="2200" dirty="0" err="1"/>
              <a:t>Veličina</a:t>
            </a:r>
            <a:r>
              <a:rPr lang="en-US" altLang="en-US" sz="2200" dirty="0"/>
              <a:t> </a:t>
            </a:r>
            <a:r>
              <a:rPr lang="en-US" altLang="en-US" sz="2200" dirty="0" err="1"/>
              <a:t>nekih</a:t>
            </a:r>
            <a:r>
              <a:rPr lang="en-US" altLang="en-US" sz="2200" dirty="0"/>
              <a:t> </a:t>
            </a:r>
            <a:r>
              <a:rPr lang="en-US" altLang="en-US" sz="2200" dirty="0" err="1"/>
              <a:t>segmenata</a:t>
            </a:r>
            <a:r>
              <a:rPr lang="en-US" altLang="en-US" sz="2200" dirty="0"/>
              <a:t> </a:t>
            </a:r>
            <a:r>
              <a:rPr lang="en-US" altLang="en-US" sz="2200" dirty="0" err="1"/>
              <a:t>može</a:t>
            </a:r>
            <a:r>
              <a:rPr lang="en-US" altLang="en-US" sz="2200" dirty="0"/>
              <a:t> da se </a:t>
            </a:r>
            <a:r>
              <a:rPr lang="en-US" altLang="en-US" sz="2200" dirty="0" err="1"/>
              <a:t>menja</a:t>
            </a:r>
            <a:r>
              <a:rPr lang="en-US" altLang="en-US" sz="2200" dirty="0"/>
              <a:t> u </a:t>
            </a:r>
            <a:r>
              <a:rPr lang="en-US" altLang="en-US" sz="2200" dirty="0" err="1"/>
              <a:t>toku</a:t>
            </a:r>
            <a:r>
              <a:rPr lang="en-US" altLang="en-US" sz="2200" dirty="0"/>
              <a:t> </a:t>
            </a:r>
            <a:r>
              <a:rPr lang="en-US" altLang="en-US" sz="2200" dirty="0" err="1"/>
              <a:t>rada</a:t>
            </a:r>
            <a:r>
              <a:rPr lang="en-US" altLang="en-US" sz="2200" dirty="0"/>
              <a:t> (</a:t>
            </a:r>
            <a:r>
              <a:rPr lang="en-US" altLang="en-US" sz="2200" dirty="0" err="1"/>
              <a:t>npr</a:t>
            </a:r>
            <a:r>
              <a:rPr lang="en-US" altLang="en-US" sz="2200" dirty="0"/>
              <a:t>. </a:t>
            </a:r>
            <a:r>
              <a:rPr lang="en-US" altLang="en-US" sz="2200" dirty="0" err="1"/>
              <a:t>dinamička</a:t>
            </a:r>
            <a:r>
              <a:rPr lang="en-US" altLang="en-US" sz="2200" dirty="0"/>
              <a:t> </a:t>
            </a:r>
            <a:r>
              <a:rPr lang="en-US" altLang="en-US" sz="2200" dirty="0" err="1"/>
              <a:t>dodela</a:t>
            </a:r>
            <a:r>
              <a:rPr lang="en-US" altLang="en-US" sz="2200" dirty="0"/>
              <a:t> </a:t>
            </a:r>
            <a:r>
              <a:rPr lang="en-US" altLang="en-US" sz="2200" dirty="0" err="1"/>
              <a:t>memorije</a:t>
            </a:r>
            <a:r>
              <a:rPr lang="en-US" altLang="en-US" sz="2200" dirty="0"/>
              <a:t>).</a:t>
            </a:r>
          </a:p>
          <a:p>
            <a:pPr marL="800100" lvl="1" indent="-342900">
              <a:buFont typeface="Arial" panose="020B0604020202020204" pitchFamily="34" charset="0"/>
              <a:buChar char="•"/>
            </a:pPr>
            <a:r>
              <a:rPr lang="en-US" altLang="en-US" sz="2200" dirty="0"/>
              <a:t>OS </a:t>
            </a:r>
            <a:r>
              <a:rPr lang="en-US" altLang="en-US" sz="2200" dirty="0" err="1"/>
              <a:t>mora</a:t>
            </a:r>
            <a:r>
              <a:rPr lang="en-US" altLang="en-US" sz="2200" dirty="0"/>
              <a:t> da </a:t>
            </a:r>
            <a:r>
              <a:rPr lang="en-US" altLang="en-US" sz="2200" dirty="0" err="1"/>
              <a:t>prati</a:t>
            </a:r>
            <a:r>
              <a:rPr lang="en-US" altLang="en-US" sz="2200" dirty="0"/>
              <a:t> </a:t>
            </a:r>
            <a:r>
              <a:rPr lang="en-US" altLang="en-US" sz="2200" dirty="0" err="1"/>
              <a:t>promene</a:t>
            </a:r>
            <a:r>
              <a:rPr lang="en-US" altLang="en-US" sz="2200" dirty="0"/>
              <a:t> </a:t>
            </a:r>
            <a:r>
              <a:rPr lang="en-US" altLang="en-US" sz="2200" dirty="0" err="1"/>
              <a:t>veličine</a:t>
            </a:r>
            <a:r>
              <a:rPr lang="en-US" altLang="en-US" sz="2200" dirty="0"/>
              <a:t> </a:t>
            </a:r>
            <a:r>
              <a:rPr lang="en-US" altLang="en-US" sz="2200" dirty="0" err="1"/>
              <a:t>segmenata</a:t>
            </a:r>
            <a:r>
              <a:rPr lang="en-US" altLang="en-US" sz="2200" dirty="0"/>
              <a:t>.</a:t>
            </a:r>
          </a:p>
          <a:p>
            <a:pPr marL="342900" indent="-342900">
              <a:buFont typeface="Arial" panose="020B0604020202020204" pitchFamily="34" charset="0"/>
              <a:buChar char="•"/>
            </a:pPr>
            <a:r>
              <a:rPr lang="en-US" altLang="en-US" sz="2200" b="1" dirty="0" err="1"/>
              <a:t>Fragmentacija</a:t>
            </a:r>
            <a:r>
              <a:rPr lang="en-US" altLang="en-US" sz="2200" dirty="0"/>
              <a:t> </a:t>
            </a:r>
            <a:r>
              <a:rPr lang="en-US" altLang="en-US" sz="2200" dirty="0" err="1"/>
              <a:t>memorije</a:t>
            </a:r>
            <a:r>
              <a:rPr lang="en-US" altLang="en-US" sz="2200" dirty="0"/>
              <a:t> </a:t>
            </a:r>
            <a:r>
              <a:rPr lang="en-US" altLang="en-US" sz="2200" dirty="0" err="1"/>
              <a:t>može</a:t>
            </a:r>
            <a:r>
              <a:rPr lang="en-US" altLang="en-US" sz="2200" dirty="0"/>
              <a:t> da </a:t>
            </a:r>
            <a:r>
              <a:rPr lang="en-US" altLang="en-US" sz="2200" dirty="0" err="1"/>
              <a:t>predstavlja</a:t>
            </a:r>
            <a:r>
              <a:rPr lang="en-US" altLang="en-US" sz="2200" dirty="0"/>
              <a:t> problem.</a:t>
            </a:r>
          </a:p>
          <a:p>
            <a:pPr marL="800100" lvl="1" indent="-342900">
              <a:buFont typeface="Arial" panose="020B0604020202020204" pitchFamily="34" charset="0"/>
              <a:buChar char="•"/>
            </a:pPr>
            <a:r>
              <a:rPr lang="en-US" altLang="en-US" sz="2200" dirty="0" err="1"/>
              <a:t>Posledica</a:t>
            </a:r>
            <a:r>
              <a:rPr lang="en-US" altLang="en-US" sz="2200" dirty="0"/>
              <a:t> je </a:t>
            </a:r>
            <a:r>
              <a:rPr lang="en-US" altLang="en-US" sz="2200" dirty="0" err="1"/>
              <a:t>promenljive</a:t>
            </a:r>
            <a:r>
              <a:rPr lang="en-US" altLang="en-US" sz="2200" dirty="0"/>
              <a:t> </a:t>
            </a:r>
            <a:r>
              <a:rPr lang="en-US" altLang="en-US" sz="2200" dirty="0" err="1"/>
              <a:t>veličine</a:t>
            </a:r>
            <a:r>
              <a:rPr lang="en-US" altLang="en-US" sz="2200" dirty="0"/>
              <a:t> </a:t>
            </a:r>
            <a:r>
              <a:rPr lang="en-US" altLang="en-US" sz="2200" dirty="0" err="1"/>
              <a:t>segmenta</a:t>
            </a:r>
            <a:r>
              <a:rPr lang="en-US" altLang="en-US" sz="2200" dirty="0"/>
              <a:t>.</a:t>
            </a:r>
          </a:p>
          <a:p>
            <a:pPr marL="342900" indent="-342900">
              <a:buFont typeface="Arial" panose="020B0604020202020204" pitchFamily="34" charset="0"/>
              <a:buChar char="•"/>
            </a:pPr>
            <a:r>
              <a:rPr lang="en-US" altLang="en-US" sz="2200" dirty="0" err="1"/>
              <a:t>Segmentacija</a:t>
            </a:r>
            <a:r>
              <a:rPr lang="en-US" altLang="en-US" sz="2200" dirty="0"/>
              <a:t> je </a:t>
            </a:r>
            <a:r>
              <a:rPr lang="en-US" altLang="en-US" sz="2200" dirty="0" err="1"/>
              <a:t>kompleksna</a:t>
            </a:r>
            <a:r>
              <a:rPr lang="en-US" altLang="en-US" sz="2200" dirty="0"/>
              <a:t> </a:t>
            </a:r>
            <a:r>
              <a:rPr lang="en-US" altLang="en-US" sz="2200" dirty="0" err="1"/>
              <a:t>i</a:t>
            </a:r>
            <a:r>
              <a:rPr lang="en-US" altLang="en-US" sz="2200" dirty="0"/>
              <a:t> </a:t>
            </a:r>
            <a:r>
              <a:rPr lang="en-US" altLang="en-US" sz="2200" dirty="0" err="1"/>
              <a:t>zahteva</a:t>
            </a:r>
            <a:r>
              <a:rPr lang="en-US" altLang="en-US" sz="2200" dirty="0"/>
              <a:t> </a:t>
            </a:r>
            <a:r>
              <a:rPr lang="en-US" altLang="en-US" sz="2200" dirty="0" err="1"/>
              <a:t>veliko</a:t>
            </a:r>
            <a:r>
              <a:rPr lang="en-US" altLang="en-US" sz="2200" dirty="0"/>
              <a:t> </a:t>
            </a:r>
            <a:r>
              <a:rPr lang="en-US" altLang="en-US" sz="2200" dirty="0" err="1"/>
              <a:t>angažovanje</a:t>
            </a:r>
            <a:r>
              <a:rPr lang="en-US" altLang="en-US" sz="2200" dirty="0"/>
              <a:t> OS.</a:t>
            </a:r>
          </a:p>
          <a:p>
            <a:pPr marL="342900" indent="-342900">
              <a:buFont typeface="Arial" panose="020B0604020202020204" pitchFamily="34" charset="0"/>
              <a:buChar char="•"/>
            </a:pPr>
            <a:r>
              <a:rPr lang="en-US" altLang="en-US" sz="2200" dirty="0" err="1"/>
              <a:t>Složenije</a:t>
            </a:r>
            <a:r>
              <a:rPr lang="en-US" altLang="en-US" sz="2200" dirty="0"/>
              <a:t> </a:t>
            </a:r>
            <a:r>
              <a:rPr lang="en-US" altLang="en-US" sz="2200" dirty="0" err="1"/>
              <a:t>rešenje</a:t>
            </a:r>
            <a:r>
              <a:rPr lang="en-US" altLang="en-US" sz="2200" dirty="0"/>
              <a:t> </a:t>
            </a:r>
            <a:r>
              <a:rPr lang="en-US" altLang="en-US" sz="2200" dirty="0" smtClean="0">
                <a:sym typeface="Symbol" panose="05050102010706020507" pitchFamily="18" charset="2"/>
              </a:rPr>
              <a:t></a:t>
            </a:r>
            <a:r>
              <a:rPr lang="en-US" altLang="en-US" sz="2200" dirty="0" smtClean="0"/>
              <a:t> </a:t>
            </a:r>
            <a:r>
              <a:rPr lang="en-US" altLang="en-US" sz="2200" dirty="0" err="1"/>
              <a:t>veća</a:t>
            </a:r>
            <a:r>
              <a:rPr lang="en-US" altLang="en-US" sz="2200" dirty="0"/>
              <a:t> </a:t>
            </a:r>
            <a:r>
              <a:rPr lang="en-US" altLang="en-US" sz="2200" dirty="0" err="1"/>
              <a:t>verovatnoća</a:t>
            </a:r>
            <a:r>
              <a:rPr lang="en-US" altLang="en-US" sz="2200" dirty="0"/>
              <a:t> </a:t>
            </a:r>
            <a:r>
              <a:rPr lang="en-US" altLang="en-US" sz="2200" dirty="0" err="1"/>
              <a:t>greške</a:t>
            </a:r>
            <a:r>
              <a:rPr lang="en-US" altLang="en-US" sz="2200" dirty="0"/>
              <a:t>.</a:t>
            </a:r>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32479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16</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smtClean="0"/>
              <a:t>Primer </a:t>
            </a:r>
            <a:r>
              <a:rPr lang="en-US" altLang="en-US" sz="2200" b="1" dirty="0" err="1" smtClean="0"/>
              <a:t>fragmentacije</a:t>
            </a:r>
            <a:r>
              <a:rPr lang="en-US" altLang="en-US" sz="2200" dirty="0" smtClean="0"/>
              <a:t>.</a:t>
            </a:r>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42" name="Group 5"/>
          <p:cNvGrpSpPr>
            <a:grpSpLocks/>
          </p:cNvGrpSpPr>
          <p:nvPr/>
        </p:nvGrpSpPr>
        <p:grpSpPr bwMode="auto">
          <a:xfrm>
            <a:off x="1795848" y="1826741"/>
            <a:ext cx="1600200" cy="4724400"/>
            <a:chOff x="1066800" y="1447800"/>
            <a:chExt cx="1600200" cy="4724400"/>
          </a:xfrm>
        </p:grpSpPr>
        <p:sp>
          <p:nvSpPr>
            <p:cNvPr id="43" name="Rectangle 3"/>
            <p:cNvSpPr/>
            <p:nvPr/>
          </p:nvSpPr>
          <p:spPr>
            <a:xfrm>
              <a:off x="1066800" y="1447800"/>
              <a:ext cx="1600200" cy="4724400"/>
            </a:xfrm>
            <a:prstGeom prst="rect">
              <a:avLst/>
            </a:prstGeom>
            <a:solidFill>
              <a:srgbClr val="FFFFFF"/>
            </a:solidFill>
            <a:ln w="28575" cap="flat" cmpd="sng" algn="ctr">
              <a:solidFill>
                <a:srgbClr val="00CC99"/>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NZ" sz="1800" b="0" i="0" u="none" strike="noStrike" kern="0" cap="none" spc="0" normalizeH="0" baseline="0" noProof="0" dirty="0">
                <a:ln>
                  <a:noFill/>
                </a:ln>
                <a:solidFill>
                  <a:srgbClr val="000000"/>
                </a:solidFill>
                <a:effectLst/>
                <a:uLnTx/>
                <a:uFillTx/>
                <a:ea typeface="+mn-ea"/>
                <a:cs typeface="+mn-cs"/>
              </a:endParaRPr>
            </a:p>
          </p:txBody>
        </p:sp>
        <p:sp>
          <p:nvSpPr>
            <p:cNvPr id="44" name="Rectangle 4"/>
            <p:cNvSpPr/>
            <p:nvPr/>
          </p:nvSpPr>
          <p:spPr>
            <a:xfrm>
              <a:off x="1066800" y="1447800"/>
              <a:ext cx="1600200" cy="762000"/>
            </a:xfrm>
            <a:prstGeom prst="rect">
              <a:avLst/>
            </a:prstGeom>
            <a:solidFill>
              <a:srgbClr val="00CC99"/>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OS (8M)</a:t>
              </a:r>
            </a:p>
          </p:txBody>
        </p:sp>
      </p:grpSp>
      <p:sp>
        <p:nvSpPr>
          <p:cNvPr id="45" name="TextBox 44"/>
          <p:cNvSpPr txBox="1">
            <a:spLocks noChangeArrowheads="1"/>
          </p:cNvSpPr>
          <p:nvPr/>
        </p:nvSpPr>
        <p:spPr bwMode="auto">
          <a:xfrm>
            <a:off x="1795848" y="434134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fontAlgn="base">
              <a:spcBef>
                <a:spcPct val="0"/>
              </a:spcBef>
              <a:spcAft>
                <a:spcPct val="0"/>
              </a:spcAft>
              <a:defRPr sz="2400">
                <a:solidFill>
                  <a:schemeClr val="tx1"/>
                </a:solidFill>
                <a:latin typeface="Comic Sans MS" panose="030F0702030302020204" pitchFamily="66" charset="0"/>
              </a:defRPr>
            </a:lvl6pPr>
            <a:lvl7pPr marL="2971800" indent="-228600" fontAlgn="base">
              <a:spcBef>
                <a:spcPct val="0"/>
              </a:spcBef>
              <a:spcAft>
                <a:spcPct val="0"/>
              </a:spcAft>
              <a:defRPr sz="2400">
                <a:solidFill>
                  <a:schemeClr val="tx1"/>
                </a:solidFill>
                <a:latin typeface="Comic Sans MS" panose="030F0702030302020204" pitchFamily="66" charset="0"/>
              </a:defRPr>
            </a:lvl7pPr>
            <a:lvl8pPr marL="3429000" indent="-228600" fontAlgn="base">
              <a:spcBef>
                <a:spcPct val="0"/>
              </a:spcBef>
              <a:spcAft>
                <a:spcPct val="0"/>
              </a:spcAft>
              <a:defRPr sz="2400">
                <a:solidFill>
                  <a:schemeClr val="tx1"/>
                </a:solidFill>
                <a:latin typeface="Comic Sans MS" panose="030F0702030302020204" pitchFamily="66" charset="0"/>
              </a:defRPr>
            </a:lvl8pPr>
            <a:lvl9pPr marL="3886200" indent="-228600" fontAlgn="base">
              <a:spcBef>
                <a:spcPct val="0"/>
              </a:spcBef>
              <a:spcAft>
                <a:spcPct val="0"/>
              </a:spcAft>
              <a:defRPr sz="2400">
                <a:solidFill>
                  <a:schemeClr val="tx1"/>
                </a:solidFill>
                <a:latin typeface="Comic Sans MS" panose="030F0702030302020204" pitchFamily="66" charset="0"/>
              </a:defRPr>
            </a:lvl9pPr>
          </a:lstStyle>
          <a:p>
            <a:pPr algn="ctr" fontAlgn="base">
              <a:spcBef>
                <a:spcPct val="0"/>
              </a:spcBef>
              <a:spcAft>
                <a:spcPct val="0"/>
              </a:spcAft>
            </a:pPr>
            <a:r>
              <a:rPr lang="en-NZ" altLang="en-US" sz="1800" smtClean="0">
                <a:solidFill>
                  <a:srgbClr val="000000"/>
                </a:solidFill>
                <a:latin typeface="+mn-lt"/>
              </a:rPr>
              <a:t>Empty (</a:t>
            </a:r>
            <a:r>
              <a:rPr lang="sr-Cyrl-CS" altLang="en-US" sz="1800" smtClean="0">
                <a:solidFill>
                  <a:srgbClr val="000000"/>
                </a:solidFill>
                <a:latin typeface="+mn-lt"/>
              </a:rPr>
              <a:t>56</a:t>
            </a:r>
            <a:r>
              <a:rPr lang="en-NZ" altLang="en-US" sz="1800" smtClean="0">
                <a:solidFill>
                  <a:srgbClr val="000000"/>
                </a:solidFill>
                <a:latin typeface="+mn-lt"/>
              </a:rPr>
              <a:t>M)</a:t>
            </a:r>
          </a:p>
        </p:txBody>
      </p:sp>
      <p:grpSp>
        <p:nvGrpSpPr>
          <p:cNvPr id="46" name="Group 5"/>
          <p:cNvGrpSpPr>
            <a:grpSpLocks/>
          </p:cNvGrpSpPr>
          <p:nvPr/>
        </p:nvGrpSpPr>
        <p:grpSpPr bwMode="auto">
          <a:xfrm>
            <a:off x="4081848" y="1826741"/>
            <a:ext cx="1600200" cy="4724400"/>
            <a:chOff x="1066800" y="1447800"/>
            <a:chExt cx="1600200" cy="4724400"/>
          </a:xfrm>
        </p:grpSpPr>
        <p:sp>
          <p:nvSpPr>
            <p:cNvPr id="47" name="Rectangle 3"/>
            <p:cNvSpPr/>
            <p:nvPr/>
          </p:nvSpPr>
          <p:spPr>
            <a:xfrm>
              <a:off x="1066800" y="1447800"/>
              <a:ext cx="1600200" cy="4724400"/>
            </a:xfrm>
            <a:prstGeom prst="rect">
              <a:avLst/>
            </a:prstGeom>
            <a:solidFill>
              <a:srgbClr val="FFFFFF"/>
            </a:solidFill>
            <a:ln w="28575" cap="flat" cmpd="sng" algn="ctr">
              <a:solidFill>
                <a:srgbClr val="00CC99"/>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NZ" sz="1800" b="0" i="0" u="none" strike="noStrike" kern="0" cap="none" spc="0" normalizeH="0" baseline="0" noProof="0" dirty="0">
                <a:ln>
                  <a:noFill/>
                </a:ln>
                <a:solidFill>
                  <a:srgbClr val="000000"/>
                </a:solidFill>
                <a:effectLst/>
                <a:uLnTx/>
                <a:uFillTx/>
                <a:ea typeface="+mn-ea"/>
                <a:cs typeface="+mn-cs"/>
              </a:endParaRPr>
            </a:p>
          </p:txBody>
        </p:sp>
        <p:sp>
          <p:nvSpPr>
            <p:cNvPr id="48" name="Rectangle 4"/>
            <p:cNvSpPr/>
            <p:nvPr/>
          </p:nvSpPr>
          <p:spPr>
            <a:xfrm>
              <a:off x="1066800" y="1447800"/>
              <a:ext cx="1600200" cy="762000"/>
            </a:xfrm>
            <a:prstGeom prst="rect">
              <a:avLst/>
            </a:prstGeom>
            <a:solidFill>
              <a:srgbClr val="00CC99"/>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OS (8M)</a:t>
              </a:r>
            </a:p>
          </p:txBody>
        </p:sp>
      </p:grpSp>
      <p:sp>
        <p:nvSpPr>
          <p:cNvPr id="49" name="Rectangle 48"/>
          <p:cNvSpPr/>
          <p:nvPr/>
        </p:nvSpPr>
        <p:spPr>
          <a:xfrm>
            <a:off x="4081848" y="2588741"/>
            <a:ext cx="1600200" cy="1295400"/>
          </a:xfrm>
          <a:prstGeom prst="rect">
            <a:avLst/>
          </a:prstGeom>
          <a:solidFill>
            <a:srgbClr val="3333CC">
              <a:lumMod val="40000"/>
              <a:lumOff val="60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000000"/>
                </a:solidFill>
                <a:effectLst/>
                <a:uLnTx/>
                <a:uFillTx/>
                <a:ea typeface="+mn-ea"/>
                <a:cs typeface="+mn-cs"/>
              </a:rPr>
              <a:t>P1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000000"/>
                </a:solidFill>
                <a:effectLst/>
                <a:uLnTx/>
                <a:uFillTx/>
                <a:ea typeface="+mn-ea"/>
                <a:cs typeface="+mn-cs"/>
              </a:rPr>
              <a:t>(20M)</a:t>
            </a:r>
          </a:p>
        </p:txBody>
      </p:sp>
      <p:sp>
        <p:nvSpPr>
          <p:cNvPr id="50" name="Rectangle 49"/>
          <p:cNvSpPr/>
          <p:nvPr/>
        </p:nvSpPr>
        <p:spPr>
          <a:xfrm>
            <a:off x="4081848" y="3884141"/>
            <a:ext cx="1600200" cy="914400"/>
          </a:xfrm>
          <a:prstGeom prst="rect">
            <a:avLst/>
          </a:prstGeom>
          <a:solidFill>
            <a:srgbClr val="3333CC">
              <a:lumMod val="60000"/>
              <a:lumOff val="40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P2</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(14M)</a:t>
            </a:r>
          </a:p>
        </p:txBody>
      </p:sp>
      <p:sp>
        <p:nvSpPr>
          <p:cNvPr id="51" name="Rectangle 50"/>
          <p:cNvSpPr/>
          <p:nvPr/>
        </p:nvSpPr>
        <p:spPr>
          <a:xfrm>
            <a:off x="4081848" y="4798541"/>
            <a:ext cx="1600200" cy="1295400"/>
          </a:xfrm>
          <a:prstGeom prst="rect">
            <a:avLst/>
          </a:prstGeom>
          <a:solidFill>
            <a:srgbClr val="3333CC">
              <a:lumMod val="75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P3</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(18M)</a:t>
            </a:r>
          </a:p>
        </p:txBody>
      </p:sp>
      <p:sp>
        <p:nvSpPr>
          <p:cNvPr id="52" name="TextBox 10"/>
          <p:cNvSpPr txBox="1">
            <a:spLocks noChangeArrowheads="1"/>
          </p:cNvSpPr>
          <p:nvPr/>
        </p:nvSpPr>
        <p:spPr bwMode="auto">
          <a:xfrm>
            <a:off x="4081848" y="617014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fontAlgn="base">
              <a:spcBef>
                <a:spcPct val="0"/>
              </a:spcBef>
              <a:spcAft>
                <a:spcPct val="0"/>
              </a:spcAft>
              <a:defRPr sz="2400">
                <a:solidFill>
                  <a:schemeClr val="tx1"/>
                </a:solidFill>
                <a:latin typeface="Comic Sans MS" panose="030F0702030302020204" pitchFamily="66" charset="0"/>
              </a:defRPr>
            </a:lvl6pPr>
            <a:lvl7pPr marL="2971800" indent="-228600" fontAlgn="base">
              <a:spcBef>
                <a:spcPct val="0"/>
              </a:spcBef>
              <a:spcAft>
                <a:spcPct val="0"/>
              </a:spcAft>
              <a:defRPr sz="2400">
                <a:solidFill>
                  <a:schemeClr val="tx1"/>
                </a:solidFill>
                <a:latin typeface="Comic Sans MS" panose="030F0702030302020204" pitchFamily="66" charset="0"/>
              </a:defRPr>
            </a:lvl7pPr>
            <a:lvl8pPr marL="3429000" indent="-228600" fontAlgn="base">
              <a:spcBef>
                <a:spcPct val="0"/>
              </a:spcBef>
              <a:spcAft>
                <a:spcPct val="0"/>
              </a:spcAft>
              <a:defRPr sz="2400">
                <a:solidFill>
                  <a:schemeClr val="tx1"/>
                </a:solidFill>
                <a:latin typeface="Comic Sans MS" panose="030F0702030302020204" pitchFamily="66" charset="0"/>
              </a:defRPr>
            </a:lvl8pPr>
            <a:lvl9pPr marL="3886200" indent="-228600" fontAlgn="base">
              <a:spcBef>
                <a:spcPct val="0"/>
              </a:spcBef>
              <a:spcAft>
                <a:spcPct val="0"/>
              </a:spcAft>
              <a:defRPr sz="2400">
                <a:solidFill>
                  <a:schemeClr val="tx1"/>
                </a:solidFill>
                <a:latin typeface="Comic Sans MS" panose="030F0702030302020204" pitchFamily="66" charset="0"/>
              </a:defRPr>
            </a:lvl9pPr>
          </a:lstStyle>
          <a:p>
            <a:pPr algn="ctr" fontAlgn="base">
              <a:spcBef>
                <a:spcPct val="0"/>
              </a:spcBef>
              <a:spcAft>
                <a:spcPct val="0"/>
              </a:spcAft>
            </a:pPr>
            <a:r>
              <a:rPr lang="en-NZ" altLang="en-US" sz="1800" smtClean="0">
                <a:solidFill>
                  <a:srgbClr val="000000"/>
                </a:solidFill>
                <a:latin typeface="+mn-lt"/>
              </a:rPr>
              <a:t>Empty (4M)</a:t>
            </a:r>
          </a:p>
        </p:txBody>
      </p:sp>
      <p:sp>
        <p:nvSpPr>
          <p:cNvPr id="53" name="TextBox 52"/>
          <p:cNvSpPr txBox="1">
            <a:spLocks noChangeArrowheads="1"/>
          </p:cNvSpPr>
          <p:nvPr/>
        </p:nvSpPr>
        <p:spPr bwMode="auto">
          <a:xfrm>
            <a:off x="4081848" y="350314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fontAlgn="base">
              <a:spcBef>
                <a:spcPct val="0"/>
              </a:spcBef>
              <a:spcAft>
                <a:spcPct val="0"/>
              </a:spcAft>
              <a:defRPr sz="2400">
                <a:solidFill>
                  <a:schemeClr val="tx1"/>
                </a:solidFill>
                <a:latin typeface="Comic Sans MS" panose="030F0702030302020204" pitchFamily="66" charset="0"/>
              </a:defRPr>
            </a:lvl6pPr>
            <a:lvl7pPr marL="2971800" indent="-228600" fontAlgn="base">
              <a:spcBef>
                <a:spcPct val="0"/>
              </a:spcBef>
              <a:spcAft>
                <a:spcPct val="0"/>
              </a:spcAft>
              <a:defRPr sz="2400">
                <a:solidFill>
                  <a:schemeClr val="tx1"/>
                </a:solidFill>
                <a:latin typeface="Comic Sans MS" panose="030F0702030302020204" pitchFamily="66" charset="0"/>
              </a:defRPr>
            </a:lvl7pPr>
            <a:lvl8pPr marL="3429000" indent="-228600" fontAlgn="base">
              <a:spcBef>
                <a:spcPct val="0"/>
              </a:spcBef>
              <a:spcAft>
                <a:spcPct val="0"/>
              </a:spcAft>
              <a:defRPr sz="2400">
                <a:solidFill>
                  <a:schemeClr val="tx1"/>
                </a:solidFill>
                <a:latin typeface="Comic Sans MS" panose="030F0702030302020204" pitchFamily="66" charset="0"/>
              </a:defRPr>
            </a:lvl8pPr>
            <a:lvl9pPr marL="3886200" indent="-228600" fontAlgn="base">
              <a:spcBef>
                <a:spcPct val="0"/>
              </a:spcBef>
              <a:spcAft>
                <a:spcPct val="0"/>
              </a:spcAft>
              <a:defRPr sz="2400">
                <a:solidFill>
                  <a:schemeClr val="tx1"/>
                </a:solidFill>
                <a:latin typeface="Comic Sans MS" panose="030F0702030302020204" pitchFamily="66" charset="0"/>
              </a:defRPr>
            </a:lvl9pPr>
          </a:lstStyle>
          <a:p>
            <a:pPr algn="ctr" fontAlgn="base">
              <a:spcBef>
                <a:spcPct val="0"/>
              </a:spcBef>
              <a:spcAft>
                <a:spcPct val="0"/>
              </a:spcAft>
            </a:pPr>
            <a:r>
              <a:rPr lang="en-NZ" altLang="en-US" sz="1800" smtClean="0">
                <a:solidFill>
                  <a:srgbClr val="000000"/>
                </a:solidFill>
                <a:latin typeface="+mn-lt"/>
              </a:rPr>
              <a:t>Empty (6M)</a:t>
            </a:r>
          </a:p>
        </p:txBody>
      </p:sp>
      <p:grpSp>
        <p:nvGrpSpPr>
          <p:cNvPr id="54" name="Group 5"/>
          <p:cNvGrpSpPr>
            <a:grpSpLocks/>
          </p:cNvGrpSpPr>
          <p:nvPr/>
        </p:nvGrpSpPr>
        <p:grpSpPr bwMode="auto">
          <a:xfrm>
            <a:off x="8501448" y="1826741"/>
            <a:ext cx="1600200" cy="4724400"/>
            <a:chOff x="1066800" y="1447800"/>
            <a:chExt cx="1600200" cy="4724400"/>
          </a:xfrm>
        </p:grpSpPr>
        <p:sp>
          <p:nvSpPr>
            <p:cNvPr id="55" name="Rectangle 3"/>
            <p:cNvSpPr/>
            <p:nvPr/>
          </p:nvSpPr>
          <p:spPr>
            <a:xfrm>
              <a:off x="1066800" y="1447800"/>
              <a:ext cx="1600200" cy="4724400"/>
            </a:xfrm>
            <a:prstGeom prst="rect">
              <a:avLst/>
            </a:prstGeom>
            <a:solidFill>
              <a:srgbClr val="FFFFFF"/>
            </a:solidFill>
            <a:ln w="28575" cap="flat" cmpd="sng" algn="ctr">
              <a:solidFill>
                <a:srgbClr val="00CC99"/>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NZ" sz="1800" b="0" i="0" u="none" strike="noStrike" kern="0" cap="none" spc="0" normalizeH="0" baseline="0" noProof="0" dirty="0">
                <a:ln>
                  <a:noFill/>
                </a:ln>
                <a:solidFill>
                  <a:srgbClr val="000000"/>
                </a:solidFill>
                <a:effectLst/>
                <a:uLnTx/>
                <a:uFillTx/>
                <a:ea typeface="+mn-ea"/>
                <a:cs typeface="+mn-cs"/>
              </a:endParaRPr>
            </a:p>
          </p:txBody>
        </p:sp>
        <p:sp>
          <p:nvSpPr>
            <p:cNvPr id="56" name="Rectangle 4"/>
            <p:cNvSpPr/>
            <p:nvPr/>
          </p:nvSpPr>
          <p:spPr>
            <a:xfrm>
              <a:off x="1066800" y="1447800"/>
              <a:ext cx="1600200" cy="762000"/>
            </a:xfrm>
            <a:prstGeom prst="rect">
              <a:avLst/>
            </a:prstGeom>
            <a:solidFill>
              <a:srgbClr val="00CC99"/>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OS (8M)</a:t>
              </a:r>
            </a:p>
          </p:txBody>
        </p:sp>
      </p:grpSp>
      <p:sp>
        <p:nvSpPr>
          <p:cNvPr id="57" name="Rectangle 8"/>
          <p:cNvSpPr/>
          <p:nvPr/>
        </p:nvSpPr>
        <p:spPr>
          <a:xfrm>
            <a:off x="8501448" y="4798541"/>
            <a:ext cx="1600200" cy="1295400"/>
          </a:xfrm>
          <a:prstGeom prst="rect">
            <a:avLst/>
          </a:prstGeom>
          <a:solidFill>
            <a:srgbClr val="3333CC">
              <a:lumMod val="75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P3</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(18M)</a:t>
            </a:r>
          </a:p>
        </p:txBody>
      </p:sp>
      <p:sp>
        <p:nvSpPr>
          <p:cNvPr id="58" name="TextBox 10"/>
          <p:cNvSpPr txBox="1">
            <a:spLocks noChangeArrowheads="1"/>
          </p:cNvSpPr>
          <p:nvPr/>
        </p:nvSpPr>
        <p:spPr bwMode="auto">
          <a:xfrm>
            <a:off x="8501448" y="617014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fontAlgn="base">
              <a:spcBef>
                <a:spcPct val="0"/>
              </a:spcBef>
              <a:spcAft>
                <a:spcPct val="0"/>
              </a:spcAft>
              <a:defRPr sz="2400">
                <a:solidFill>
                  <a:schemeClr val="tx1"/>
                </a:solidFill>
                <a:latin typeface="Comic Sans MS" panose="030F0702030302020204" pitchFamily="66" charset="0"/>
              </a:defRPr>
            </a:lvl6pPr>
            <a:lvl7pPr marL="2971800" indent="-228600" fontAlgn="base">
              <a:spcBef>
                <a:spcPct val="0"/>
              </a:spcBef>
              <a:spcAft>
                <a:spcPct val="0"/>
              </a:spcAft>
              <a:defRPr sz="2400">
                <a:solidFill>
                  <a:schemeClr val="tx1"/>
                </a:solidFill>
                <a:latin typeface="Comic Sans MS" panose="030F0702030302020204" pitchFamily="66" charset="0"/>
              </a:defRPr>
            </a:lvl7pPr>
            <a:lvl8pPr marL="3429000" indent="-228600" fontAlgn="base">
              <a:spcBef>
                <a:spcPct val="0"/>
              </a:spcBef>
              <a:spcAft>
                <a:spcPct val="0"/>
              </a:spcAft>
              <a:defRPr sz="2400">
                <a:solidFill>
                  <a:schemeClr val="tx1"/>
                </a:solidFill>
                <a:latin typeface="Comic Sans MS" panose="030F0702030302020204" pitchFamily="66" charset="0"/>
              </a:defRPr>
            </a:lvl8pPr>
            <a:lvl9pPr marL="3886200" indent="-228600" fontAlgn="base">
              <a:spcBef>
                <a:spcPct val="0"/>
              </a:spcBef>
              <a:spcAft>
                <a:spcPct val="0"/>
              </a:spcAft>
              <a:defRPr sz="2400">
                <a:solidFill>
                  <a:schemeClr val="tx1"/>
                </a:solidFill>
                <a:latin typeface="Comic Sans MS" panose="030F0702030302020204" pitchFamily="66" charset="0"/>
              </a:defRPr>
            </a:lvl9pPr>
          </a:lstStyle>
          <a:p>
            <a:pPr algn="ctr" fontAlgn="base">
              <a:spcBef>
                <a:spcPct val="0"/>
              </a:spcBef>
              <a:spcAft>
                <a:spcPct val="0"/>
              </a:spcAft>
            </a:pPr>
            <a:r>
              <a:rPr lang="en-NZ" altLang="en-US" sz="1800" smtClean="0">
                <a:solidFill>
                  <a:srgbClr val="000000"/>
                </a:solidFill>
                <a:latin typeface="+mn-lt"/>
              </a:rPr>
              <a:t>Empty (4M)</a:t>
            </a:r>
          </a:p>
        </p:txBody>
      </p:sp>
      <p:sp>
        <p:nvSpPr>
          <p:cNvPr id="59" name="Rectangle 58"/>
          <p:cNvSpPr/>
          <p:nvPr/>
        </p:nvSpPr>
        <p:spPr>
          <a:xfrm>
            <a:off x="8501448" y="3884141"/>
            <a:ext cx="1600200" cy="533400"/>
          </a:xfrm>
          <a:prstGeom prst="rect">
            <a:avLst/>
          </a:prstGeom>
          <a:solidFill>
            <a:srgbClr val="3333CC">
              <a:lumMod val="50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P4(8M)</a:t>
            </a:r>
          </a:p>
        </p:txBody>
      </p:sp>
      <p:sp>
        <p:nvSpPr>
          <p:cNvPr id="60" name="TextBox 59"/>
          <p:cNvSpPr txBox="1">
            <a:spLocks noChangeArrowheads="1"/>
          </p:cNvSpPr>
          <p:nvPr/>
        </p:nvSpPr>
        <p:spPr bwMode="auto">
          <a:xfrm>
            <a:off x="8425248" y="441754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fontAlgn="base">
              <a:spcBef>
                <a:spcPct val="0"/>
              </a:spcBef>
              <a:spcAft>
                <a:spcPct val="0"/>
              </a:spcAft>
              <a:defRPr sz="2400">
                <a:solidFill>
                  <a:schemeClr val="tx1"/>
                </a:solidFill>
                <a:latin typeface="Comic Sans MS" panose="030F0702030302020204" pitchFamily="66" charset="0"/>
              </a:defRPr>
            </a:lvl6pPr>
            <a:lvl7pPr marL="2971800" indent="-228600" fontAlgn="base">
              <a:spcBef>
                <a:spcPct val="0"/>
              </a:spcBef>
              <a:spcAft>
                <a:spcPct val="0"/>
              </a:spcAft>
              <a:defRPr sz="2400">
                <a:solidFill>
                  <a:schemeClr val="tx1"/>
                </a:solidFill>
                <a:latin typeface="Comic Sans MS" panose="030F0702030302020204" pitchFamily="66" charset="0"/>
              </a:defRPr>
            </a:lvl7pPr>
            <a:lvl8pPr marL="3429000" indent="-228600" fontAlgn="base">
              <a:spcBef>
                <a:spcPct val="0"/>
              </a:spcBef>
              <a:spcAft>
                <a:spcPct val="0"/>
              </a:spcAft>
              <a:defRPr sz="2400">
                <a:solidFill>
                  <a:schemeClr val="tx1"/>
                </a:solidFill>
                <a:latin typeface="Comic Sans MS" panose="030F0702030302020204" pitchFamily="66" charset="0"/>
              </a:defRPr>
            </a:lvl8pPr>
            <a:lvl9pPr marL="3886200" indent="-228600" fontAlgn="base">
              <a:spcBef>
                <a:spcPct val="0"/>
              </a:spcBef>
              <a:spcAft>
                <a:spcPct val="0"/>
              </a:spcAft>
              <a:defRPr sz="2400">
                <a:solidFill>
                  <a:schemeClr val="tx1"/>
                </a:solidFill>
                <a:latin typeface="Comic Sans MS" panose="030F0702030302020204" pitchFamily="66" charset="0"/>
              </a:defRPr>
            </a:lvl9pPr>
          </a:lstStyle>
          <a:p>
            <a:pPr algn="ctr" fontAlgn="base">
              <a:spcBef>
                <a:spcPct val="0"/>
              </a:spcBef>
              <a:spcAft>
                <a:spcPct val="0"/>
              </a:spcAft>
            </a:pPr>
            <a:r>
              <a:rPr lang="en-NZ" altLang="en-US" sz="1800" smtClean="0">
                <a:solidFill>
                  <a:srgbClr val="000000"/>
                </a:solidFill>
                <a:latin typeface="+mn-lt"/>
              </a:rPr>
              <a:t>Empty (6M)</a:t>
            </a:r>
          </a:p>
        </p:txBody>
      </p:sp>
      <p:sp>
        <p:nvSpPr>
          <p:cNvPr id="61" name="Rectangle 60"/>
          <p:cNvSpPr/>
          <p:nvPr/>
        </p:nvSpPr>
        <p:spPr>
          <a:xfrm>
            <a:off x="8501448" y="2588741"/>
            <a:ext cx="1600200" cy="914400"/>
          </a:xfrm>
          <a:prstGeom prst="rect">
            <a:avLst/>
          </a:prstGeom>
          <a:solidFill>
            <a:srgbClr val="3333CC">
              <a:lumMod val="60000"/>
              <a:lumOff val="40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P2</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(14M)</a:t>
            </a:r>
          </a:p>
        </p:txBody>
      </p:sp>
      <p:sp>
        <p:nvSpPr>
          <p:cNvPr id="62" name="TextBox 14"/>
          <p:cNvSpPr txBox="1">
            <a:spLocks noChangeArrowheads="1"/>
          </p:cNvSpPr>
          <p:nvPr/>
        </p:nvSpPr>
        <p:spPr bwMode="auto">
          <a:xfrm>
            <a:off x="8501448" y="350314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fontAlgn="base">
              <a:spcBef>
                <a:spcPct val="0"/>
              </a:spcBef>
              <a:spcAft>
                <a:spcPct val="0"/>
              </a:spcAft>
              <a:defRPr sz="2400">
                <a:solidFill>
                  <a:schemeClr val="tx1"/>
                </a:solidFill>
                <a:latin typeface="Comic Sans MS" panose="030F0702030302020204" pitchFamily="66" charset="0"/>
              </a:defRPr>
            </a:lvl6pPr>
            <a:lvl7pPr marL="2971800" indent="-228600" fontAlgn="base">
              <a:spcBef>
                <a:spcPct val="0"/>
              </a:spcBef>
              <a:spcAft>
                <a:spcPct val="0"/>
              </a:spcAft>
              <a:defRPr sz="2400">
                <a:solidFill>
                  <a:schemeClr val="tx1"/>
                </a:solidFill>
                <a:latin typeface="Comic Sans MS" panose="030F0702030302020204" pitchFamily="66" charset="0"/>
              </a:defRPr>
            </a:lvl7pPr>
            <a:lvl8pPr marL="3429000" indent="-228600" fontAlgn="base">
              <a:spcBef>
                <a:spcPct val="0"/>
              </a:spcBef>
              <a:spcAft>
                <a:spcPct val="0"/>
              </a:spcAft>
              <a:defRPr sz="2400">
                <a:solidFill>
                  <a:schemeClr val="tx1"/>
                </a:solidFill>
                <a:latin typeface="Comic Sans MS" panose="030F0702030302020204" pitchFamily="66" charset="0"/>
              </a:defRPr>
            </a:lvl8pPr>
            <a:lvl9pPr marL="3886200" indent="-228600" fontAlgn="base">
              <a:spcBef>
                <a:spcPct val="0"/>
              </a:spcBef>
              <a:spcAft>
                <a:spcPct val="0"/>
              </a:spcAft>
              <a:defRPr sz="2400">
                <a:solidFill>
                  <a:schemeClr val="tx1"/>
                </a:solidFill>
                <a:latin typeface="Comic Sans MS" panose="030F0702030302020204" pitchFamily="66" charset="0"/>
              </a:defRPr>
            </a:lvl9pPr>
          </a:lstStyle>
          <a:p>
            <a:pPr algn="ctr" fontAlgn="base">
              <a:spcBef>
                <a:spcPct val="0"/>
              </a:spcBef>
              <a:spcAft>
                <a:spcPct val="0"/>
              </a:spcAft>
            </a:pPr>
            <a:r>
              <a:rPr lang="en-NZ" altLang="en-US" sz="1800" smtClean="0">
                <a:solidFill>
                  <a:srgbClr val="000000"/>
                </a:solidFill>
                <a:latin typeface="+mn-lt"/>
              </a:rPr>
              <a:t>Empty (6M)</a:t>
            </a:r>
          </a:p>
        </p:txBody>
      </p:sp>
      <p:grpSp>
        <p:nvGrpSpPr>
          <p:cNvPr id="63" name="Group 5"/>
          <p:cNvGrpSpPr>
            <a:grpSpLocks/>
          </p:cNvGrpSpPr>
          <p:nvPr/>
        </p:nvGrpSpPr>
        <p:grpSpPr bwMode="auto">
          <a:xfrm>
            <a:off x="6291648" y="1826741"/>
            <a:ext cx="1600200" cy="4724400"/>
            <a:chOff x="1066800" y="1447800"/>
            <a:chExt cx="1600200" cy="4724400"/>
          </a:xfrm>
        </p:grpSpPr>
        <p:sp>
          <p:nvSpPr>
            <p:cNvPr id="64" name="Rectangle 63"/>
            <p:cNvSpPr/>
            <p:nvPr/>
          </p:nvSpPr>
          <p:spPr>
            <a:xfrm>
              <a:off x="1066800" y="1447800"/>
              <a:ext cx="1600200" cy="4724400"/>
            </a:xfrm>
            <a:prstGeom prst="rect">
              <a:avLst/>
            </a:prstGeom>
            <a:solidFill>
              <a:srgbClr val="FFFFFF"/>
            </a:solidFill>
            <a:ln w="28575" cap="flat" cmpd="sng" algn="ctr">
              <a:solidFill>
                <a:srgbClr val="00CC99"/>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NZ" sz="1800" b="0" i="0" u="none" strike="noStrike" kern="0" cap="none" spc="0" normalizeH="0" baseline="0" noProof="0" dirty="0">
                <a:ln>
                  <a:noFill/>
                </a:ln>
                <a:solidFill>
                  <a:srgbClr val="000000"/>
                </a:solidFill>
                <a:effectLst/>
                <a:uLnTx/>
                <a:uFillTx/>
                <a:ea typeface="+mn-ea"/>
                <a:cs typeface="+mn-cs"/>
              </a:endParaRPr>
            </a:p>
          </p:txBody>
        </p:sp>
        <p:sp>
          <p:nvSpPr>
            <p:cNvPr id="65" name="Rectangle 64"/>
            <p:cNvSpPr/>
            <p:nvPr/>
          </p:nvSpPr>
          <p:spPr>
            <a:xfrm>
              <a:off x="1066800" y="1447800"/>
              <a:ext cx="1600200" cy="762000"/>
            </a:xfrm>
            <a:prstGeom prst="rect">
              <a:avLst/>
            </a:prstGeom>
            <a:solidFill>
              <a:srgbClr val="00CC99"/>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OS (8M)</a:t>
              </a:r>
            </a:p>
          </p:txBody>
        </p:sp>
      </p:grpSp>
      <p:sp>
        <p:nvSpPr>
          <p:cNvPr id="66" name="Rectangle 8"/>
          <p:cNvSpPr/>
          <p:nvPr/>
        </p:nvSpPr>
        <p:spPr>
          <a:xfrm>
            <a:off x="6291648" y="4798541"/>
            <a:ext cx="1600200" cy="1295400"/>
          </a:xfrm>
          <a:prstGeom prst="rect">
            <a:avLst/>
          </a:prstGeom>
          <a:solidFill>
            <a:srgbClr val="3333CC">
              <a:lumMod val="75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P3</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(18M)</a:t>
            </a:r>
          </a:p>
        </p:txBody>
      </p:sp>
      <p:sp>
        <p:nvSpPr>
          <p:cNvPr id="67" name="TextBox 10"/>
          <p:cNvSpPr txBox="1">
            <a:spLocks noChangeArrowheads="1"/>
          </p:cNvSpPr>
          <p:nvPr/>
        </p:nvSpPr>
        <p:spPr bwMode="auto">
          <a:xfrm>
            <a:off x="6291648" y="617014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fontAlgn="base">
              <a:spcBef>
                <a:spcPct val="0"/>
              </a:spcBef>
              <a:spcAft>
                <a:spcPct val="0"/>
              </a:spcAft>
              <a:defRPr sz="2400">
                <a:solidFill>
                  <a:schemeClr val="tx1"/>
                </a:solidFill>
                <a:latin typeface="Comic Sans MS" panose="030F0702030302020204" pitchFamily="66" charset="0"/>
              </a:defRPr>
            </a:lvl6pPr>
            <a:lvl7pPr marL="2971800" indent="-228600" fontAlgn="base">
              <a:spcBef>
                <a:spcPct val="0"/>
              </a:spcBef>
              <a:spcAft>
                <a:spcPct val="0"/>
              </a:spcAft>
              <a:defRPr sz="2400">
                <a:solidFill>
                  <a:schemeClr val="tx1"/>
                </a:solidFill>
                <a:latin typeface="Comic Sans MS" panose="030F0702030302020204" pitchFamily="66" charset="0"/>
              </a:defRPr>
            </a:lvl7pPr>
            <a:lvl8pPr marL="3429000" indent="-228600" fontAlgn="base">
              <a:spcBef>
                <a:spcPct val="0"/>
              </a:spcBef>
              <a:spcAft>
                <a:spcPct val="0"/>
              </a:spcAft>
              <a:defRPr sz="2400">
                <a:solidFill>
                  <a:schemeClr val="tx1"/>
                </a:solidFill>
                <a:latin typeface="Comic Sans MS" panose="030F0702030302020204" pitchFamily="66" charset="0"/>
              </a:defRPr>
            </a:lvl8pPr>
            <a:lvl9pPr marL="3886200" indent="-228600" fontAlgn="base">
              <a:spcBef>
                <a:spcPct val="0"/>
              </a:spcBef>
              <a:spcAft>
                <a:spcPct val="0"/>
              </a:spcAft>
              <a:defRPr sz="2400">
                <a:solidFill>
                  <a:schemeClr val="tx1"/>
                </a:solidFill>
                <a:latin typeface="Comic Sans MS" panose="030F0702030302020204" pitchFamily="66" charset="0"/>
              </a:defRPr>
            </a:lvl9pPr>
          </a:lstStyle>
          <a:p>
            <a:pPr algn="ctr" fontAlgn="base">
              <a:spcBef>
                <a:spcPct val="0"/>
              </a:spcBef>
              <a:spcAft>
                <a:spcPct val="0"/>
              </a:spcAft>
            </a:pPr>
            <a:r>
              <a:rPr lang="en-NZ" altLang="en-US" sz="1800" smtClean="0">
                <a:solidFill>
                  <a:srgbClr val="000000"/>
                </a:solidFill>
                <a:latin typeface="+mn-lt"/>
              </a:rPr>
              <a:t>Empty (4M)</a:t>
            </a:r>
          </a:p>
        </p:txBody>
      </p:sp>
      <p:sp>
        <p:nvSpPr>
          <p:cNvPr id="68" name="Rectangle 11"/>
          <p:cNvSpPr/>
          <p:nvPr/>
        </p:nvSpPr>
        <p:spPr>
          <a:xfrm>
            <a:off x="6291648" y="3884141"/>
            <a:ext cx="1600200" cy="533400"/>
          </a:xfrm>
          <a:prstGeom prst="rect">
            <a:avLst/>
          </a:prstGeom>
          <a:solidFill>
            <a:srgbClr val="3333CC">
              <a:lumMod val="50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P4(8M)</a:t>
            </a:r>
          </a:p>
        </p:txBody>
      </p:sp>
      <p:sp>
        <p:nvSpPr>
          <p:cNvPr id="69" name="Rectangle 13"/>
          <p:cNvSpPr/>
          <p:nvPr/>
        </p:nvSpPr>
        <p:spPr>
          <a:xfrm>
            <a:off x="6291648" y="2588741"/>
            <a:ext cx="1600200" cy="914400"/>
          </a:xfrm>
          <a:prstGeom prst="rect">
            <a:avLst/>
          </a:prstGeom>
          <a:solidFill>
            <a:srgbClr val="3333CC">
              <a:lumMod val="60000"/>
              <a:lumOff val="40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P2</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(14M)</a:t>
            </a:r>
          </a:p>
        </p:txBody>
      </p:sp>
      <p:sp>
        <p:nvSpPr>
          <p:cNvPr id="70" name="TextBox 14"/>
          <p:cNvSpPr txBox="1">
            <a:spLocks noChangeArrowheads="1"/>
          </p:cNvSpPr>
          <p:nvPr/>
        </p:nvSpPr>
        <p:spPr bwMode="auto">
          <a:xfrm>
            <a:off x="6291648" y="350314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fontAlgn="base">
              <a:spcBef>
                <a:spcPct val="0"/>
              </a:spcBef>
              <a:spcAft>
                <a:spcPct val="0"/>
              </a:spcAft>
              <a:defRPr sz="2400">
                <a:solidFill>
                  <a:schemeClr val="tx1"/>
                </a:solidFill>
                <a:latin typeface="Comic Sans MS" panose="030F0702030302020204" pitchFamily="66" charset="0"/>
              </a:defRPr>
            </a:lvl6pPr>
            <a:lvl7pPr marL="2971800" indent="-228600" fontAlgn="base">
              <a:spcBef>
                <a:spcPct val="0"/>
              </a:spcBef>
              <a:spcAft>
                <a:spcPct val="0"/>
              </a:spcAft>
              <a:defRPr sz="2400">
                <a:solidFill>
                  <a:schemeClr val="tx1"/>
                </a:solidFill>
                <a:latin typeface="Comic Sans MS" panose="030F0702030302020204" pitchFamily="66" charset="0"/>
              </a:defRPr>
            </a:lvl7pPr>
            <a:lvl8pPr marL="3429000" indent="-228600" fontAlgn="base">
              <a:spcBef>
                <a:spcPct val="0"/>
              </a:spcBef>
              <a:spcAft>
                <a:spcPct val="0"/>
              </a:spcAft>
              <a:defRPr sz="2400">
                <a:solidFill>
                  <a:schemeClr val="tx1"/>
                </a:solidFill>
                <a:latin typeface="Comic Sans MS" panose="030F0702030302020204" pitchFamily="66" charset="0"/>
              </a:defRPr>
            </a:lvl8pPr>
            <a:lvl9pPr marL="3886200" indent="-228600" fontAlgn="base">
              <a:spcBef>
                <a:spcPct val="0"/>
              </a:spcBef>
              <a:spcAft>
                <a:spcPct val="0"/>
              </a:spcAft>
              <a:defRPr sz="2400">
                <a:solidFill>
                  <a:schemeClr val="tx1"/>
                </a:solidFill>
                <a:latin typeface="Comic Sans MS" panose="030F0702030302020204" pitchFamily="66" charset="0"/>
              </a:defRPr>
            </a:lvl9pPr>
          </a:lstStyle>
          <a:p>
            <a:pPr algn="ctr" fontAlgn="base">
              <a:spcBef>
                <a:spcPct val="0"/>
              </a:spcBef>
              <a:spcAft>
                <a:spcPct val="0"/>
              </a:spcAft>
            </a:pPr>
            <a:r>
              <a:rPr lang="en-NZ" altLang="en-US" sz="1800" smtClean="0">
                <a:solidFill>
                  <a:srgbClr val="000000"/>
                </a:solidFill>
                <a:latin typeface="+mn-lt"/>
              </a:rPr>
              <a:t>Empty (6M)</a:t>
            </a:r>
          </a:p>
        </p:txBody>
      </p:sp>
      <p:sp>
        <p:nvSpPr>
          <p:cNvPr id="71" name="Rectangle 6"/>
          <p:cNvSpPr/>
          <p:nvPr/>
        </p:nvSpPr>
        <p:spPr>
          <a:xfrm>
            <a:off x="6291648" y="2588741"/>
            <a:ext cx="1600200" cy="1295400"/>
          </a:xfrm>
          <a:prstGeom prst="rect">
            <a:avLst/>
          </a:prstGeom>
          <a:solidFill>
            <a:srgbClr val="3333CC">
              <a:lumMod val="40000"/>
              <a:lumOff val="60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000000"/>
                </a:solidFill>
                <a:effectLst/>
                <a:uLnTx/>
                <a:uFillTx/>
                <a:ea typeface="+mn-ea"/>
                <a:cs typeface="+mn-cs"/>
              </a:rPr>
              <a:t>P1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000000"/>
                </a:solidFill>
                <a:effectLst/>
                <a:uLnTx/>
                <a:uFillTx/>
                <a:ea typeface="+mn-ea"/>
                <a:cs typeface="+mn-cs"/>
              </a:rPr>
              <a:t>(20M)</a:t>
            </a:r>
          </a:p>
        </p:txBody>
      </p:sp>
    </p:spTree>
    <p:extLst>
      <p:ext uri="{BB962C8B-B14F-4D97-AF65-F5344CB8AC3E}">
        <p14:creationId xmlns:p14="http://schemas.microsoft.com/office/powerpoint/2010/main" val="1244230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17</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Straničenje</a:t>
            </a:r>
            <a:r>
              <a:rPr lang="en-US" altLang="en-US" sz="2200" dirty="0" smtClean="0"/>
              <a:t>.</a:t>
            </a:r>
          </a:p>
          <a:p>
            <a:pPr marL="342900" indent="-342900">
              <a:buFont typeface="Arial" panose="020B0604020202020204" pitchFamily="34" charset="0"/>
              <a:buChar char="•"/>
            </a:pPr>
            <a:r>
              <a:rPr lang="en-US" altLang="en-US" sz="2200" dirty="0" err="1"/>
              <a:t>Podeliti</a:t>
            </a:r>
            <a:r>
              <a:rPr lang="en-US" altLang="en-US" sz="2200" dirty="0"/>
              <a:t> </a:t>
            </a:r>
            <a:r>
              <a:rPr lang="en-US" altLang="en-US" sz="2200" dirty="0" err="1"/>
              <a:t>memoriju</a:t>
            </a:r>
            <a:r>
              <a:rPr lang="en-US" altLang="en-US" sz="2200" dirty="0"/>
              <a:t> </a:t>
            </a:r>
            <a:r>
              <a:rPr lang="en-US" altLang="en-US" sz="2200" dirty="0" err="1"/>
              <a:t>na</a:t>
            </a:r>
            <a:r>
              <a:rPr lang="en-US" altLang="en-US" sz="2200" dirty="0"/>
              <a:t> male </a:t>
            </a:r>
            <a:r>
              <a:rPr lang="en-US" altLang="en-US" sz="2200" dirty="0" err="1"/>
              <a:t>celine</a:t>
            </a:r>
            <a:r>
              <a:rPr lang="en-US" altLang="en-US" sz="2200" dirty="0"/>
              <a:t> </a:t>
            </a:r>
            <a:r>
              <a:rPr lang="en-US" altLang="en-US" sz="2200" dirty="0" err="1"/>
              <a:t>jednake</a:t>
            </a:r>
            <a:r>
              <a:rPr lang="en-US" altLang="en-US" sz="2200" dirty="0"/>
              <a:t> </a:t>
            </a:r>
            <a:r>
              <a:rPr lang="en-US" altLang="en-US" sz="2200" dirty="0" err="1"/>
              <a:t>veličine</a:t>
            </a:r>
            <a:r>
              <a:rPr lang="en-US" altLang="en-US" sz="2200" dirty="0"/>
              <a:t>.</a:t>
            </a:r>
          </a:p>
          <a:p>
            <a:pPr marL="800100" lvl="1" indent="-342900">
              <a:buFont typeface="Arial" panose="020B0604020202020204" pitchFamily="34" charset="0"/>
              <a:buChar char="•"/>
            </a:pPr>
            <a:r>
              <a:rPr lang="en-US" altLang="en-US" sz="2200" dirty="0" err="1"/>
              <a:t>Podeliti</a:t>
            </a:r>
            <a:r>
              <a:rPr lang="en-US" altLang="en-US" sz="2200" dirty="0"/>
              <a:t> </a:t>
            </a:r>
            <a:r>
              <a:rPr lang="en-US" altLang="en-US" sz="2200" dirty="0" err="1"/>
              <a:t>svaki</a:t>
            </a:r>
            <a:r>
              <a:rPr lang="en-US" altLang="en-US" sz="2200" dirty="0"/>
              <a:t> </a:t>
            </a:r>
            <a:r>
              <a:rPr lang="en-US" altLang="en-US" sz="2200" dirty="0" err="1"/>
              <a:t>proces</a:t>
            </a:r>
            <a:r>
              <a:rPr lang="en-US" altLang="en-US" sz="2200" dirty="0"/>
              <a:t> </a:t>
            </a:r>
            <a:r>
              <a:rPr lang="en-US" altLang="en-US" sz="2200" dirty="0" err="1"/>
              <a:t>na</a:t>
            </a:r>
            <a:r>
              <a:rPr lang="en-US" altLang="en-US" sz="2200" dirty="0"/>
              <a:t> </a:t>
            </a:r>
            <a:r>
              <a:rPr lang="en-US" altLang="en-US" sz="2200" dirty="0" err="1"/>
              <a:t>delove</a:t>
            </a:r>
            <a:r>
              <a:rPr lang="en-US" altLang="en-US" sz="2200" dirty="0"/>
              <a:t> </a:t>
            </a:r>
            <a:r>
              <a:rPr lang="en-US" altLang="en-US" sz="2200" dirty="0" err="1"/>
              <a:t>iste</a:t>
            </a:r>
            <a:r>
              <a:rPr lang="en-US" altLang="en-US" sz="2200" dirty="0"/>
              <a:t> </a:t>
            </a:r>
            <a:r>
              <a:rPr lang="en-US" altLang="en-US" sz="2200" dirty="0" err="1"/>
              <a:t>veličine</a:t>
            </a:r>
            <a:r>
              <a:rPr lang="en-US" altLang="en-US" sz="2200" dirty="0"/>
              <a:t>.</a:t>
            </a:r>
          </a:p>
          <a:p>
            <a:pPr marL="342900" indent="-342900">
              <a:buFont typeface="Arial" panose="020B0604020202020204" pitchFamily="34" charset="0"/>
              <a:buChar char="•"/>
            </a:pPr>
            <a:r>
              <a:rPr lang="en-US" altLang="en-US" sz="2200" i="1" dirty="0" smtClean="0"/>
              <a:t>pages</a:t>
            </a:r>
            <a:r>
              <a:rPr lang="en-US" altLang="en-US" sz="2200" dirty="0" smtClean="0"/>
              <a:t>: </a:t>
            </a:r>
            <a:r>
              <a:rPr lang="en-US" altLang="en-US" sz="2200" dirty="0" err="1"/>
              <a:t>celine</a:t>
            </a:r>
            <a:r>
              <a:rPr lang="en-US" altLang="en-US" sz="2200" dirty="0"/>
              <a:t> </a:t>
            </a:r>
            <a:r>
              <a:rPr lang="en-US" altLang="en-US" sz="2200" dirty="0" err="1" smtClean="0"/>
              <a:t>procesa</a:t>
            </a:r>
            <a:r>
              <a:rPr lang="en-US" altLang="en-US" sz="2200" dirty="0"/>
              <a:t>.</a:t>
            </a:r>
          </a:p>
          <a:p>
            <a:pPr marL="342900" indent="-342900">
              <a:buFont typeface="Arial" panose="020B0604020202020204" pitchFamily="34" charset="0"/>
              <a:buChar char="•"/>
            </a:pPr>
            <a:r>
              <a:rPr lang="en-US" altLang="en-US" sz="2200" i="1" dirty="0" smtClean="0"/>
              <a:t>frames</a:t>
            </a:r>
            <a:r>
              <a:rPr lang="en-US" altLang="en-US" sz="2200" dirty="0" smtClean="0"/>
              <a:t>: </a:t>
            </a:r>
            <a:r>
              <a:rPr lang="en-US" altLang="en-US" sz="2200" dirty="0" err="1"/>
              <a:t>celine</a:t>
            </a:r>
            <a:r>
              <a:rPr lang="en-US" altLang="en-US" sz="2200" dirty="0"/>
              <a:t> </a:t>
            </a:r>
            <a:r>
              <a:rPr lang="en-US" altLang="en-US" sz="2200" dirty="0" err="1" smtClean="0"/>
              <a:t>memorije</a:t>
            </a:r>
            <a:r>
              <a:rPr lang="en-US" altLang="en-US" sz="2200" dirty="0" smtClean="0"/>
              <a:t>.</a:t>
            </a:r>
            <a:endParaRPr lang="en-US" altLang="en-US" sz="2200" dirty="0"/>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18591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18</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Straničenje</a:t>
            </a:r>
            <a:r>
              <a:rPr lang="en-US" altLang="en-US" sz="2200" dirty="0" smtClean="0"/>
              <a:t>.</a:t>
            </a:r>
          </a:p>
          <a:p>
            <a:pPr marL="342900" indent="-342900">
              <a:buFont typeface="Arial" panose="020B0604020202020204" pitchFamily="34" charset="0"/>
              <a:buChar char="•"/>
            </a:pPr>
            <a:r>
              <a:rPr lang="en-US" altLang="en-US" sz="2200" dirty="0"/>
              <a:t>U </a:t>
            </a:r>
            <a:r>
              <a:rPr lang="en-US" altLang="en-US" sz="2200" dirty="0" err="1"/>
              <a:t>osnovi</a:t>
            </a:r>
            <a:r>
              <a:rPr lang="en-US" altLang="en-US" sz="2200" dirty="0"/>
              <a:t>, </a:t>
            </a:r>
            <a:r>
              <a:rPr lang="en-US" altLang="en-US" sz="2200" dirty="0" err="1"/>
              <a:t>slično</a:t>
            </a:r>
            <a:r>
              <a:rPr lang="en-US" altLang="en-US" sz="2200" dirty="0"/>
              <a:t> </a:t>
            </a:r>
            <a:r>
              <a:rPr lang="en-US" altLang="en-US" sz="2200" dirty="0" err="1"/>
              <a:t>postuku</a:t>
            </a:r>
            <a:r>
              <a:rPr lang="en-US" altLang="en-US" sz="2200" dirty="0"/>
              <a:t> </a:t>
            </a:r>
            <a:r>
              <a:rPr lang="en-US" altLang="en-US" sz="2200" dirty="0" err="1"/>
              <a:t>segmentacije</a:t>
            </a:r>
            <a:r>
              <a:rPr lang="en-US" altLang="en-US" sz="2200" dirty="0"/>
              <a:t> </a:t>
            </a:r>
            <a:r>
              <a:rPr lang="en-US" altLang="en-US" sz="2200" dirty="0" err="1"/>
              <a:t>ali</a:t>
            </a:r>
            <a:r>
              <a:rPr lang="en-US" altLang="en-US" sz="2200" dirty="0"/>
              <a:t> </a:t>
            </a:r>
            <a:r>
              <a:rPr lang="en-US" altLang="en-US" sz="2200" dirty="0" err="1"/>
              <a:t>segmenti</a:t>
            </a:r>
            <a:r>
              <a:rPr lang="en-US" altLang="en-US" sz="2200" dirty="0"/>
              <a:t> </a:t>
            </a:r>
            <a:r>
              <a:rPr lang="en-US" altLang="en-US" sz="2200" dirty="0" err="1"/>
              <a:t>imaju</a:t>
            </a:r>
            <a:r>
              <a:rPr lang="en-US" altLang="en-US" sz="2200" dirty="0"/>
              <a:t> </a:t>
            </a:r>
            <a:r>
              <a:rPr lang="en-US" altLang="en-US" sz="2200" dirty="0" err="1"/>
              <a:t>unapred</a:t>
            </a:r>
            <a:r>
              <a:rPr lang="en-US" altLang="en-US" sz="2200" dirty="0"/>
              <a:t> </a:t>
            </a:r>
            <a:r>
              <a:rPr lang="en-US" altLang="en-US" sz="2200" dirty="0" err="1"/>
              <a:t>određenu</a:t>
            </a:r>
            <a:r>
              <a:rPr lang="en-US" altLang="en-US" sz="2200" dirty="0"/>
              <a:t> </a:t>
            </a:r>
            <a:r>
              <a:rPr lang="en-US" altLang="en-US" sz="2200" dirty="0" err="1"/>
              <a:t>veličinu</a:t>
            </a:r>
            <a:r>
              <a:rPr lang="en-US" altLang="en-US" sz="2200" dirty="0"/>
              <a:t> </a:t>
            </a:r>
            <a:r>
              <a:rPr lang="en-US" altLang="en-US" sz="2200" dirty="0" err="1"/>
              <a:t>koja</a:t>
            </a:r>
            <a:r>
              <a:rPr lang="en-US" altLang="en-US" sz="2200" dirty="0"/>
              <a:t> ne </a:t>
            </a:r>
            <a:r>
              <a:rPr lang="en-US" altLang="en-US" sz="2200" dirty="0" err="1"/>
              <a:t>može</a:t>
            </a:r>
            <a:r>
              <a:rPr lang="en-US" altLang="en-US" sz="2200" dirty="0"/>
              <a:t> da se </a:t>
            </a:r>
            <a:r>
              <a:rPr lang="en-US" altLang="en-US" sz="2200" dirty="0" err="1"/>
              <a:t>menja</a:t>
            </a:r>
            <a:r>
              <a:rPr lang="en-US" altLang="en-US" sz="2200" dirty="0"/>
              <a:t>.</a:t>
            </a:r>
          </a:p>
          <a:p>
            <a:pPr marL="342900" indent="-342900">
              <a:buFont typeface="Arial" panose="020B0604020202020204" pitchFamily="34" charset="0"/>
              <a:buChar char="•"/>
            </a:pPr>
            <a:r>
              <a:rPr lang="en-US" altLang="en-US" sz="2200" dirty="0" err="1"/>
              <a:t>Pristup</a:t>
            </a:r>
            <a:r>
              <a:rPr lang="en-US" altLang="en-US" sz="2200" dirty="0"/>
              <a:t> </a:t>
            </a:r>
            <a:r>
              <a:rPr lang="en-US" altLang="en-US" sz="2200" dirty="0" err="1"/>
              <a:t>memorije</a:t>
            </a:r>
            <a:r>
              <a:rPr lang="en-US" altLang="en-US" sz="2200" dirty="0"/>
              <a:t> </a:t>
            </a:r>
            <a:r>
              <a:rPr lang="en-US" altLang="en-US" sz="2200" dirty="0" err="1"/>
              <a:t>preko</a:t>
            </a:r>
            <a:r>
              <a:rPr lang="en-US" altLang="en-US" sz="2200" dirty="0"/>
              <a:t> para </a:t>
            </a:r>
            <a:r>
              <a:rPr lang="en-US" altLang="en-US" sz="2200" dirty="0" err="1" smtClean="0"/>
              <a:t>podataka</a:t>
            </a:r>
            <a:r>
              <a:rPr lang="en-US" altLang="en-US" sz="2200" dirty="0" smtClean="0"/>
              <a:t>: &lt;</a:t>
            </a:r>
            <a:r>
              <a:rPr lang="en-US" altLang="en-US" sz="2200" u="sng" dirty="0" smtClean="0"/>
              <a:t> </a:t>
            </a:r>
            <a:r>
              <a:rPr lang="en-US" altLang="en-US" sz="2200" u="sng" dirty="0"/>
              <a:t>page</a:t>
            </a:r>
            <a:r>
              <a:rPr lang="en-US" altLang="en-US" sz="2200" dirty="0" smtClean="0"/>
              <a:t>, </a:t>
            </a:r>
            <a:r>
              <a:rPr lang="en-US" altLang="en-US" sz="2200" u="sng" dirty="0" smtClean="0"/>
              <a:t>offset</a:t>
            </a:r>
            <a:r>
              <a:rPr lang="en-US" altLang="en-US" sz="2200" dirty="0" smtClean="0"/>
              <a:t> &gt;, </a:t>
            </a:r>
            <a:r>
              <a:rPr lang="en-US" altLang="en-US" sz="2200" dirty="0" err="1" smtClean="0"/>
              <a:t>gde</a:t>
            </a:r>
            <a:r>
              <a:rPr lang="en-US" altLang="en-US" sz="2200" dirty="0" smtClean="0"/>
              <a:t> je:</a:t>
            </a:r>
            <a:endParaRPr lang="en-US" altLang="en-US" sz="2200" dirty="0"/>
          </a:p>
          <a:p>
            <a:pPr marL="800100" lvl="1" indent="-342900">
              <a:buFont typeface="Arial" panose="020B0604020202020204" pitchFamily="34" charset="0"/>
              <a:buChar char="•"/>
            </a:pPr>
            <a:r>
              <a:rPr lang="en-US" altLang="en-US" sz="2200" u="sng" dirty="0"/>
              <a:t>page</a:t>
            </a:r>
            <a:r>
              <a:rPr lang="en-US" altLang="en-US" sz="2200" dirty="0"/>
              <a:t> </a:t>
            </a:r>
            <a:r>
              <a:rPr lang="en-US" altLang="en-US" sz="2200" dirty="0" err="1"/>
              <a:t>adresa</a:t>
            </a:r>
            <a:r>
              <a:rPr lang="en-US" altLang="en-US" sz="2200" dirty="0"/>
              <a:t> </a:t>
            </a:r>
            <a:r>
              <a:rPr lang="en-US" altLang="en-US" sz="2200" dirty="0" err="1"/>
              <a:t>memorijske</a:t>
            </a:r>
            <a:r>
              <a:rPr lang="en-US" altLang="en-US" sz="2200" dirty="0"/>
              <a:t> </a:t>
            </a:r>
            <a:r>
              <a:rPr lang="en-US" altLang="en-US" sz="2200" dirty="0" err="1"/>
              <a:t>lokacije</a:t>
            </a:r>
            <a:r>
              <a:rPr lang="en-US" altLang="en-US" sz="2200" dirty="0"/>
              <a:t>.</a:t>
            </a:r>
          </a:p>
          <a:p>
            <a:pPr marL="800100" lvl="1" indent="-342900">
              <a:buFont typeface="Arial" panose="020B0604020202020204" pitchFamily="34" charset="0"/>
              <a:buChar char="•"/>
            </a:pPr>
            <a:r>
              <a:rPr lang="en-US" altLang="en-US" sz="2200" u="sng" dirty="0"/>
              <a:t>offset</a:t>
            </a:r>
            <a:r>
              <a:rPr lang="en-US" altLang="en-US" sz="2200" dirty="0"/>
              <a:t> </a:t>
            </a:r>
            <a:r>
              <a:rPr lang="en-US" altLang="en-US" sz="2200" dirty="0" err="1"/>
              <a:t>udaljenost</a:t>
            </a:r>
            <a:r>
              <a:rPr lang="en-US" altLang="en-US" sz="2200" dirty="0"/>
              <a:t> od </a:t>
            </a:r>
            <a:r>
              <a:rPr lang="en-US" altLang="en-US" sz="2200" dirty="0" err="1"/>
              <a:t>početne</a:t>
            </a:r>
            <a:r>
              <a:rPr lang="en-US" altLang="en-US" sz="2200" dirty="0"/>
              <a:t> </a:t>
            </a:r>
            <a:r>
              <a:rPr lang="en-US" altLang="en-US" sz="2200" dirty="0" err="1" smtClean="0"/>
              <a:t>adrese</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smtClean="0"/>
              <a:t>OS </a:t>
            </a:r>
            <a:r>
              <a:rPr lang="en-US" altLang="en-US" sz="2200" dirty="0" err="1"/>
              <a:t>upravlja</a:t>
            </a:r>
            <a:r>
              <a:rPr lang="en-US" altLang="en-US" sz="2200" dirty="0"/>
              <a:t> </a:t>
            </a:r>
            <a:r>
              <a:rPr lang="en-US" altLang="en-US" sz="2200" dirty="0" err="1"/>
              <a:t>tabelom</a:t>
            </a:r>
            <a:r>
              <a:rPr lang="en-US" altLang="en-US" sz="2200" dirty="0"/>
              <a:t> (</a:t>
            </a:r>
            <a:r>
              <a:rPr lang="en-US" altLang="en-US" sz="2200" i="1" dirty="0"/>
              <a:t>page table</a:t>
            </a:r>
            <a:r>
              <a:rPr lang="en-US" altLang="en-US" sz="2200" dirty="0"/>
              <a:t>) </a:t>
            </a:r>
            <a:r>
              <a:rPr lang="en-US" altLang="en-US" sz="2200" dirty="0" err="1"/>
              <a:t>svakog</a:t>
            </a:r>
            <a:r>
              <a:rPr lang="en-US" altLang="en-US" sz="2200" dirty="0"/>
              <a:t> </a:t>
            </a:r>
            <a:r>
              <a:rPr lang="en-US" altLang="en-US" sz="2200" dirty="0" err="1" smtClean="0"/>
              <a:t>procesa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Sadrži</a:t>
            </a:r>
            <a:r>
              <a:rPr lang="en-US" altLang="en-US" sz="2200" dirty="0"/>
              <a:t> </a:t>
            </a:r>
            <a:r>
              <a:rPr lang="en-US" altLang="en-US" sz="2200" dirty="0" err="1"/>
              <a:t>podatke</a:t>
            </a:r>
            <a:r>
              <a:rPr lang="en-US" altLang="en-US" sz="2200" dirty="0"/>
              <a:t> o </a:t>
            </a:r>
            <a:r>
              <a:rPr lang="en-US" altLang="en-US" sz="2200" dirty="0" err="1"/>
              <a:t>svim</a:t>
            </a:r>
            <a:r>
              <a:rPr lang="en-US" altLang="en-US" sz="2200" dirty="0"/>
              <a:t> </a:t>
            </a:r>
            <a:r>
              <a:rPr lang="en-US" altLang="en-US" sz="2200" dirty="0" err="1"/>
              <a:t>delovima</a:t>
            </a:r>
            <a:r>
              <a:rPr lang="en-US" altLang="en-US" sz="2200" dirty="0"/>
              <a:t> </a:t>
            </a:r>
            <a:r>
              <a:rPr lang="en-US" altLang="en-US" sz="2200" dirty="0" err="1"/>
              <a:t>memorije</a:t>
            </a:r>
            <a:r>
              <a:rPr lang="en-US" altLang="en-US" sz="2200" dirty="0"/>
              <a:t> </a:t>
            </a:r>
            <a:r>
              <a:rPr lang="en-US" altLang="en-US" sz="2200" dirty="0" err="1"/>
              <a:t>koji</a:t>
            </a:r>
            <a:r>
              <a:rPr lang="en-US" altLang="en-US" sz="2200" dirty="0"/>
              <a:t> </a:t>
            </a:r>
            <a:r>
              <a:rPr lang="en-US" altLang="en-US" sz="2200" dirty="0" err="1"/>
              <a:t>koristi</a:t>
            </a:r>
            <a:r>
              <a:rPr lang="en-US" altLang="en-US" sz="2200" dirty="0"/>
              <a:t> </a:t>
            </a:r>
            <a:r>
              <a:rPr lang="en-US" altLang="en-US" sz="2200" dirty="0" err="1"/>
              <a:t>jedan</a:t>
            </a:r>
            <a:r>
              <a:rPr lang="en-US" altLang="en-US" sz="2200" dirty="0"/>
              <a:t> </a:t>
            </a:r>
            <a:r>
              <a:rPr lang="en-US" altLang="en-US" sz="2200" dirty="0" err="1"/>
              <a:t>proces</a:t>
            </a:r>
            <a:r>
              <a:rPr lang="en-US" altLang="en-US" sz="2200" dirty="0"/>
              <a:t>.</a:t>
            </a:r>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811903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19</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Straničenje</a:t>
            </a:r>
            <a:r>
              <a:rPr lang="en-US" altLang="en-US" sz="2200" dirty="0" smtClean="0"/>
              <a:t>.</a:t>
            </a:r>
          </a:p>
          <a:p>
            <a:pPr marL="342900" indent="-342900">
              <a:buFont typeface="Arial" panose="020B0604020202020204" pitchFamily="34" charset="0"/>
              <a:buChar char="•"/>
            </a:pPr>
            <a:r>
              <a:rPr lang="en-US" altLang="en-US" sz="2200" dirty="0" err="1" smtClean="0"/>
              <a:t>Prednosti</a:t>
            </a:r>
            <a:r>
              <a:rPr lang="en-US" altLang="en-US" sz="2200" dirty="0" smtClean="0"/>
              <a:t>:</a:t>
            </a:r>
          </a:p>
          <a:p>
            <a:pPr marL="800100" lvl="1" indent="-342900">
              <a:buFont typeface="Arial" panose="020B0604020202020204" pitchFamily="34" charset="0"/>
              <a:buChar char="•"/>
            </a:pPr>
            <a:r>
              <a:rPr lang="en-US" altLang="en-US" sz="2200" dirty="0" err="1" smtClean="0"/>
              <a:t>Nema</a:t>
            </a:r>
            <a:r>
              <a:rPr lang="en-US" altLang="en-US" sz="2200" dirty="0" smtClean="0"/>
              <a:t> </a:t>
            </a:r>
            <a:r>
              <a:rPr lang="en-US" altLang="en-US" sz="2200" dirty="0" err="1"/>
              <a:t>fragmentacije</a:t>
            </a:r>
            <a:r>
              <a:rPr lang="en-US" altLang="en-US" sz="2200" dirty="0"/>
              <a:t> </a:t>
            </a:r>
            <a:r>
              <a:rPr lang="en-US" altLang="en-US" sz="2200" dirty="0" smtClean="0">
                <a:sym typeface="Symbol" panose="05050102010706020507" pitchFamily="18" charset="2"/>
              </a:rPr>
              <a:t></a:t>
            </a:r>
            <a:r>
              <a:rPr lang="en-US" altLang="en-US" sz="2200" dirty="0" smtClean="0"/>
              <a:t> </a:t>
            </a:r>
            <a:r>
              <a:rPr lang="en-US" altLang="en-US" sz="2200" dirty="0" err="1"/>
              <a:t>veća</a:t>
            </a:r>
            <a:r>
              <a:rPr lang="en-US" altLang="en-US" sz="2200" dirty="0"/>
              <a:t> </a:t>
            </a:r>
            <a:r>
              <a:rPr lang="en-US" altLang="en-US" sz="2200" dirty="0" err="1"/>
              <a:t>efikasnost</a:t>
            </a:r>
            <a:r>
              <a:rPr lang="en-US" altLang="en-US" sz="2200" dirty="0"/>
              <a:t>.</a:t>
            </a:r>
          </a:p>
          <a:p>
            <a:pPr marL="800100" lvl="1" indent="-342900">
              <a:buFont typeface="Arial" panose="020B0604020202020204" pitchFamily="34" charset="0"/>
              <a:buChar char="•"/>
            </a:pPr>
            <a:r>
              <a:rPr lang="en-US" altLang="en-US" sz="2200" dirty="0" smtClean="0"/>
              <a:t>OS </a:t>
            </a:r>
            <a:r>
              <a:rPr lang="en-US" altLang="en-US" sz="2200" dirty="0"/>
              <a:t>ne </a:t>
            </a:r>
            <a:r>
              <a:rPr lang="en-US" altLang="en-US" sz="2200" dirty="0" err="1"/>
              <a:t>mora</a:t>
            </a:r>
            <a:r>
              <a:rPr lang="en-US" altLang="en-US" sz="2200" dirty="0"/>
              <a:t> da </a:t>
            </a:r>
            <a:r>
              <a:rPr lang="en-US" altLang="en-US" sz="2200" dirty="0" err="1"/>
              <a:t>prati</a:t>
            </a:r>
            <a:r>
              <a:rPr lang="en-US" altLang="en-US" sz="2200" dirty="0"/>
              <a:t> </a:t>
            </a:r>
            <a:r>
              <a:rPr lang="en-US" altLang="en-US" sz="2200" dirty="0" err="1"/>
              <a:t>promene</a:t>
            </a:r>
            <a:r>
              <a:rPr lang="en-US" altLang="en-US" sz="2200" dirty="0"/>
              <a:t> </a:t>
            </a:r>
            <a:r>
              <a:rPr lang="en-US" altLang="en-US" sz="2200" dirty="0" err="1"/>
              <a:t>veličine</a:t>
            </a:r>
            <a:r>
              <a:rPr lang="en-US" altLang="en-US" sz="2200" dirty="0"/>
              <a:t> </a:t>
            </a:r>
            <a:r>
              <a:rPr lang="en-US" altLang="en-US" sz="2200" dirty="0" err="1"/>
              <a:t>segmenata</a:t>
            </a:r>
            <a:r>
              <a:rPr lang="en-US" altLang="en-US" sz="2200" dirty="0"/>
              <a:t>.</a:t>
            </a:r>
          </a:p>
          <a:p>
            <a:pPr marL="342900" indent="-342900">
              <a:buFont typeface="Arial" panose="020B0604020202020204" pitchFamily="34" charset="0"/>
              <a:buChar char="•"/>
            </a:pPr>
            <a:r>
              <a:rPr lang="en-US" altLang="en-US" sz="2200" dirty="0" smtClean="0"/>
              <a:t>Mane:</a:t>
            </a:r>
          </a:p>
          <a:p>
            <a:pPr marL="800100" lvl="1" indent="-342900">
              <a:buFont typeface="Arial" panose="020B0604020202020204" pitchFamily="34" charset="0"/>
              <a:buChar char="•"/>
            </a:pPr>
            <a:r>
              <a:rPr lang="en-US" altLang="en-US" sz="2200" dirty="0" err="1" smtClean="0"/>
              <a:t>Nema</a:t>
            </a:r>
            <a:r>
              <a:rPr lang="en-US" altLang="en-US" sz="2200" dirty="0" smtClean="0"/>
              <a:t> </a:t>
            </a:r>
            <a:r>
              <a:rPr lang="en-US" altLang="en-US" sz="2200" dirty="0" err="1"/>
              <a:t>logičkih</a:t>
            </a:r>
            <a:r>
              <a:rPr lang="en-US" altLang="en-US" sz="2200" dirty="0"/>
              <a:t> </a:t>
            </a:r>
            <a:r>
              <a:rPr lang="en-US" altLang="en-US" sz="2200" dirty="0" err="1"/>
              <a:t>celina</a:t>
            </a:r>
            <a:r>
              <a:rPr lang="en-US" altLang="en-US" sz="2200" dirty="0"/>
              <a:t>.</a:t>
            </a:r>
          </a:p>
          <a:p>
            <a:pPr marL="800100" lvl="1" indent="-342900">
              <a:buFont typeface="Arial" panose="020B0604020202020204" pitchFamily="34" charset="0"/>
              <a:buChar char="•"/>
            </a:pPr>
            <a:r>
              <a:rPr lang="en-US" altLang="en-US" sz="2200" dirty="0" err="1"/>
              <a:t>Teško</a:t>
            </a:r>
            <a:r>
              <a:rPr lang="en-US" altLang="en-US" sz="2200" dirty="0"/>
              <a:t> </a:t>
            </a:r>
            <a:r>
              <a:rPr lang="en-US" altLang="en-US" sz="2200" dirty="0" err="1"/>
              <a:t>definisati</a:t>
            </a:r>
            <a:r>
              <a:rPr lang="en-US" altLang="en-US" sz="2200" dirty="0"/>
              <a:t> </a:t>
            </a:r>
            <a:r>
              <a:rPr lang="en-US" altLang="en-US" sz="2200" dirty="0" err="1"/>
              <a:t>zaštitu</a:t>
            </a:r>
            <a:r>
              <a:rPr lang="en-US" altLang="en-US" sz="2200" dirty="0"/>
              <a:t> </a:t>
            </a:r>
            <a:r>
              <a:rPr lang="en-US" altLang="en-US" sz="2200" dirty="0" err="1"/>
              <a:t>pojedinih</a:t>
            </a:r>
            <a:r>
              <a:rPr lang="en-US" altLang="en-US" sz="2200" dirty="0"/>
              <a:t> </a:t>
            </a:r>
            <a:r>
              <a:rPr lang="en-US" altLang="en-US" sz="2200" dirty="0" err="1"/>
              <a:t>delova</a:t>
            </a:r>
            <a:r>
              <a:rPr lang="en-US" altLang="en-US" sz="2200" dirty="0"/>
              <a:t> </a:t>
            </a:r>
            <a:r>
              <a:rPr lang="en-US" altLang="en-US" sz="2200" dirty="0" err="1"/>
              <a:t>memorije</a:t>
            </a:r>
            <a:r>
              <a:rPr lang="en-US" altLang="en-US" sz="2200" dirty="0" smtClean="0"/>
              <a:t>.</a:t>
            </a:r>
            <a:endParaRPr lang="en-US" altLang="en-US" sz="2200" dirty="0"/>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04728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smtClean="0">
                <a:solidFill>
                  <a:schemeClr val="tx2"/>
                </a:solidFill>
                <a:latin typeface="Calibri" panose="020F0502020204030204" pitchFamily="34" charset="0"/>
              </a:rPr>
              <a:t>Sadržaj</a:t>
            </a:r>
            <a:endParaRPr sz="1200" dirty="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0" name="TextShape 2"/>
          <p:cNvSpPr txBox="1"/>
          <p:nvPr/>
        </p:nvSpPr>
        <p:spPr>
          <a:xfrm>
            <a:off x="1952760" y="2643120"/>
            <a:ext cx="8229240" cy="3828600"/>
          </a:xfrm>
          <a:prstGeom prst="rect">
            <a:avLst/>
          </a:prstGeom>
        </p:spPr>
        <p:txBody>
          <a:bodyPr/>
          <a:lstStyle/>
          <a:p>
            <a:pPr>
              <a:lnSpc>
                <a:spcPct val="100000"/>
              </a:lnSpc>
            </a:pPr>
            <a:endParaRPr dirty="0"/>
          </a:p>
        </p:txBody>
      </p:sp>
      <p:sp>
        <p:nvSpPr>
          <p:cNvPr id="13" name="TextShape 2"/>
          <p:cNvSpPr txBox="1"/>
          <p:nvPr/>
        </p:nvSpPr>
        <p:spPr>
          <a:xfrm>
            <a:off x="448234" y="1272989"/>
            <a:ext cx="11367169" cy="4858870"/>
          </a:xfrm>
          <a:prstGeom prst="rect">
            <a:avLst/>
          </a:prstGeom>
        </p:spPr>
        <p:txBody>
          <a:bodyPr/>
          <a:lstStyle/>
          <a:p>
            <a:pPr marL="342900" indent="-342900">
              <a:lnSpc>
                <a:spcPct val="100000"/>
              </a:lnSpc>
              <a:buFont typeface="Arial" panose="020B0604020202020204" pitchFamily="34" charset="0"/>
              <a:buChar char="•"/>
            </a:pPr>
            <a:r>
              <a:rPr lang="en-US" sz="2200" dirty="0" err="1" smtClean="0">
                <a:latin typeface="Calibri" panose="020F0502020204030204" pitchFamily="34" charset="0"/>
              </a:rPr>
              <a:t>Uvodne</a:t>
            </a:r>
            <a:r>
              <a:rPr lang="en-US" sz="2200" dirty="0" smtClean="0">
                <a:latin typeface="Calibri" panose="020F0502020204030204" pitchFamily="34" charset="0"/>
              </a:rPr>
              <a:t> </a:t>
            </a:r>
            <a:r>
              <a:rPr lang="en-US" sz="2200" dirty="0" err="1" smtClean="0">
                <a:latin typeface="Calibri" panose="020F0502020204030204" pitchFamily="34" charset="0"/>
              </a:rPr>
              <a:t>napomene</a:t>
            </a:r>
            <a:endParaRPr lang="en-US" sz="2200" dirty="0" smtClean="0">
              <a:latin typeface="Calibri" panose="020F0502020204030204" pitchFamily="34" charset="0"/>
            </a:endParaRPr>
          </a:p>
          <a:p>
            <a:pPr marL="342900" indent="-342900">
              <a:lnSpc>
                <a:spcPct val="100000"/>
              </a:lnSpc>
              <a:buFont typeface="Arial" panose="020B0604020202020204" pitchFamily="34" charset="0"/>
              <a:buChar char="•"/>
            </a:pPr>
            <a:r>
              <a:rPr lang="en-US" sz="2200" dirty="0" err="1" smtClean="0">
                <a:latin typeface="Calibri" panose="020F0502020204030204" pitchFamily="34" charset="0"/>
              </a:rPr>
              <a:t>Zaštita</a:t>
            </a:r>
            <a:r>
              <a:rPr lang="en-US" sz="2200" dirty="0" smtClean="0">
                <a:latin typeface="Calibri" panose="020F0502020204030204" pitchFamily="34" charset="0"/>
              </a:rPr>
              <a:t> </a:t>
            </a:r>
            <a:r>
              <a:rPr lang="en-US" sz="2200" dirty="0" err="1" smtClean="0">
                <a:latin typeface="Calibri" panose="020F0502020204030204" pitchFamily="34" charset="0"/>
              </a:rPr>
              <a:t>memorije</a:t>
            </a:r>
            <a:endParaRPr lang="en-US" sz="2200" dirty="0" smtClean="0">
              <a:latin typeface="Calibri" panose="020F0502020204030204" pitchFamily="34" charset="0"/>
            </a:endParaRPr>
          </a:p>
          <a:p>
            <a:pPr marL="342900" indent="-342900">
              <a:lnSpc>
                <a:spcPct val="100000"/>
              </a:lnSpc>
              <a:buFont typeface="Arial" panose="020B0604020202020204" pitchFamily="34" charset="0"/>
              <a:buChar char="•"/>
            </a:pPr>
            <a:r>
              <a:rPr lang="en-US" sz="2200" dirty="0" err="1" smtClean="0">
                <a:latin typeface="Calibri" panose="020F0502020204030204" pitchFamily="34" charset="0"/>
              </a:rPr>
              <a:t>Operativni</a:t>
            </a:r>
            <a:r>
              <a:rPr lang="en-US" sz="2200" dirty="0" smtClean="0">
                <a:latin typeface="Calibri" panose="020F0502020204030204" pitchFamily="34" charset="0"/>
              </a:rPr>
              <a:t> </a:t>
            </a:r>
            <a:r>
              <a:rPr lang="en-US" sz="2200" dirty="0" err="1" smtClean="0">
                <a:latin typeface="Calibri" panose="020F0502020204030204" pitchFamily="34" charset="0"/>
              </a:rPr>
              <a:t>sistem</a:t>
            </a:r>
            <a:r>
              <a:rPr lang="en-US" sz="2200" dirty="0" smtClean="0">
                <a:latin typeface="Calibri" panose="020F0502020204030204" pitchFamily="34" charset="0"/>
              </a:rPr>
              <a:t> od </a:t>
            </a:r>
            <a:r>
              <a:rPr lang="en-US" sz="2200" dirty="0" err="1" smtClean="0">
                <a:latin typeface="Calibri" panose="020F0502020204030204" pitchFamily="34" charset="0"/>
              </a:rPr>
              <a:t>poverenja</a:t>
            </a:r>
            <a:endParaRPr lang="en-US" sz="2200" dirty="0" smtClean="0">
              <a:latin typeface="Calibri" panose="020F0502020204030204" pitchFamily="34" charset="0"/>
            </a:endParaRPr>
          </a:p>
          <a:p>
            <a:pPr marL="342900" indent="-342900">
              <a:lnSpc>
                <a:spcPct val="100000"/>
              </a:lnSpc>
              <a:buFont typeface="Arial" panose="020B0604020202020204" pitchFamily="34" charset="0"/>
              <a:buChar char="•"/>
            </a:pPr>
            <a:r>
              <a:rPr lang="en-US" sz="2200" dirty="0" smtClean="0">
                <a:latin typeface="Calibri" panose="020F0502020204030204" pitchFamily="34" charset="0"/>
              </a:rPr>
              <a:t>NGSCB</a:t>
            </a:r>
          </a:p>
          <a:p>
            <a:pPr marL="342900" indent="-342900">
              <a:lnSpc>
                <a:spcPct val="100000"/>
              </a:lnSpc>
              <a:buFont typeface="Arial" panose="020B0604020202020204" pitchFamily="34" charset="0"/>
              <a:buChar char="•"/>
            </a:pPr>
            <a:endParaRPr lang="en-US" sz="2200" dirty="0" smtClean="0">
              <a:latin typeface="Calibri" panose="020F0502020204030204" pitchFamily="34" charset="0"/>
            </a:endParaRPr>
          </a:p>
        </p:txBody>
      </p:sp>
    </p:spTree>
    <p:extLst>
      <p:ext uri="{BB962C8B-B14F-4D97-AF65-F5344CB8AC3E}">
        <p14:creationId xmlns:p14="http://schemas.microsoft.com/office/powerpoint/2010/main" val="192153440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20</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Straničenje</a:t>
            </a:r>
            <a:r>
              <a:rPr lang="en-US" altLang="en-US" sz="2200" dirty="0" smtClean="0"/>
              <a:t>.</a:t>
            </a:r>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5" name="Rectangle 3"/>
          <p:cNvSpPr>
            <a:spLocks noChangeArrowheads="1"/>
          </p:cNvSpPr>
          <p:nvPr/>
        </p:nvSpPr>
        <p:spPr bwMode="auto">
          <a:xfrm>
            <a:off x="2438400" y="27558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46" name="Rectangle 4"/>
          <p:cNvSpPr>
            <a:spLocks noChangeArrowheads="1"/>
          </p:cNvSpPr>
          <p:nvPr/>
        </p:nvSpPr>
        <p:spPr bwMode="auto">
          <a:xfrm>
            <a:off x="2438400" y="2338102"/>
            <a:ext cx="17526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smtClean="0">
                <a:solidFill>
                  <a:srgbClr val="000000"/>
                </a:solidFill>
              </a:rPr>
              <a:t>Program</a:t>
            </a:r>
          </a:p>
        </p:txBody>
      </p:sp>
      <p:sp>
        <p:nvSpPr>
          <p:cNvPr id="47" name="Rectangle 5"/>
          <p:cNvSpPr>
            <a:spLocks noChangeArrowheads="1"/>
          </p:cNvSpPr>
          <p:nvPr/>
        </p:nvSpPr>
        <p:spPr bwMode="auto">
          <a:xfrm>
            <a:off x="6400800" y="1253583"/>
            <a:ext cx="175259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err="1" smtClean="0">
                <a:solidFill>
                  <a:srgbClr val="000000"/>
                </a:solidFill>
              </a:rPr>
              <a:t>memorija</a:t>
            </a:r>
            <a:endParaRPr lang="en-US" altLang="en-US" sz="2200" dirty="0" smtClean="0">
              <a:solidFill>
                <a:srgbClr val="000000"/>
              </a:solidFill>
            </a:endParaRPr>
          </a:p>
        </p:txBody>
      </p:sp>
      <p:sp>
        <p:nvSpPr>
          <p:cNvPr id="48" name="Rectangle 6"/>
          <p:cNvSpPr>
            <a:spLocks noChangeArrowheads="1"/>
          </p:cNvSpPr>
          <p:nvPr/>
        </p:nvSpPr>
        <p:spPr bwMode="auto">
          <a:xfrm>
            <a:off x="2438400" y="32130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49" name="Rectangle 7"/>
          <p:cNvSpPr>
            <a:spLocks noChangeArrowheads="1"/>
          </p:cNvSpPr>
          <p:nvPr/>
        </p:nvSpPr>
        <p:spPr bwMode="auto">
          <a:xfrm>
            <a:off x="2438400" y="36702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0" name="Rectangle 8"/>
          <p:cNvSpPr>
            <a:spLocks noChangeArrowheads="1"/>
          </p:cNvSpPr>
          <p:nvPr/>
        </p:nvSpPr>
        <p:spPr bwMode="auto">
          <a:xfrm>
            <a:off x="2438400" y="41274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1" name="Rectangle 9"/>
          <p:cNvSpPr>
            <a:spLocks noChangeArrowheads="1"/>
          </p:cNvSpPr>
          <p:nvPr/>
        </p:nvSpPr>
        <p:spPr bwMode="auto">
          <a:xfrm>
            <a:off x="2438400" y="45846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2" name="Rectangle 10"/>
          <p:cNvSpPr>
            <a:spLocks noChangeArrowheads="1"/>
          </p:cNvSpPr>
          <p:nvPr/>
        </p:nvSpPr>
        <p:spPr bwMode="auto">
          <a:xfrm>
            <a:off x="6400800" y="1689033"/>
            <a:ext cx="1752600" cy="457200"/>
          </a:xfrm>
          <a:prstGeom prst="rect">
            <a:avLst/>
          </a:prstGeom>
          <a:solidFill>
            <a:srgbClr val="80808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3" name="Rectangle 11"/>
          <p:cNvSpPr>
            <a:spLocks noChangeArrowheads="1"/>
          </p:cNvSpPr>
          <p:nvPr/>
        </p:nvSpPr>
        <p:spPr bwMode="auto">
          <a:xfrm>
            <a:off x="6400800" y="21462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4" name="Rectangle 12"/>
          <p:cNvSpPr>
            <a:spLocks noChangeArrowheads="1"/>
          </p:cNvSpPr>
          <p:nvPr/>
        </p:nvSpPr>
        <p:spPr bwMode="auto">
          <a:xfrm>
            <a:off x="6400800" y="2603433"/>
            <a:ext cx="1752600" cy="457200"/>
          </a:xfrm>
          <a:prstGeom prst="rect">
            <a:avLst/>
          </a:prstGeom>
          <a:solidFill>
            <a:srgbClr val="80808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5" name="Rectangle 13"/>
          <p:cNvSpPr>
            <a:spLocks noChangeArrowheads="1"/>
          </p:cNvSpPr>
          <p:nvPr/>
        </p:nvSpPr>
        <p:spPr bwMode="auto">
          <a:xfrm>
            <a:off x="6400800" y="30606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6" name="Rectangle 14"/>
          <p:cNvSpPr>
            <a:spLocks noChangeArrowheads="1"/>
          </p:cNvSpPr>
          <p:nvPr/>
        </p:nvSpPr>
        <p:spPr bwMode="auto">
          <a:xfrm>
            <a:off x="6400800" y="35178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7" name="Rectangle 15"/>
          <p:cNvSpPr>
            <a:spLocks noChangeArrowheads="1"/>
          </p:cNvSpPr>
          <p:nvPr/>
        </p:nvSpPr>
        <p:spPr bwMode="auto">
          <a:xfrm>
            <a:off x="6400800" y="3975033"/>
            <a:ext cx="1752600" cy="457200"/>
          </a:xfrm>
          <a:prstGeom prst="rect">
            <a:avLst/>
          </a:prstGeom>
          <a:solidFill>
            <a:srgbClr val="80808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8" name="Rectangle 16"/>
          <p:cNvSpPr>
            <a:spLocks noChangeArrowheads="1"/>
          </p:cNvSpPr>
          <p:nvPr/>
        </p:nvSpPr>
        <p:spPr bwMode="auto">
          <a:xfrm>
            <a:off x="6400800" y="44322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9" name="Rectangle 17"/>
          <p:cNvSpPr>
            <a:spLocks noChangeArrowheads="1"/>
          </p:cNvSpPr>
          <p:nvPr/>
        </p:nvSpPr>
        <p:spPr bwMode="auto">
          <a:xfrm>
            <a:off x="6400800" y="4889433"/>
            <a:ext cx="1752600" cy="457200"/>
          </a:xfrm>
          <a:prstGeom prst="rect">
            <a:avLst/>
          </a:prstGeom>
          <a:solidFill>
            <a:srgbClr val="808080">
              <a:alpha val="99001"/>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60" name="Rectangle 18"/>
          <p:cNvSpPr>
            <a:spLocks noChangeArrowheads="1"/>
          </p:cNvSpPr>
          <p:nvPr/>
        </p:nvSpPr>
        <p:spPr bwMode="auto">
          <a:xfrm>
            <a:off x="6400800" y="58038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61" name="Rectangle 19"/>
          <p:cNvSpPr>
            <a:spLocks noChangeArrowheads="1"/>
          </p:cNvSpPr>
          <p:nvPr/>
        </p:nvSpPr>
        <p:spPr bwMode="auto">
          <a:xfrm>
            <a:off x="6400800" y="6261033"/>
            <a:ext cx="1752600" cy="457200"/>
          </a:xfrm>
          <a:prstGeom prst="rect">
            <a:avLst/>
          </a:prstGeom>
          <a:solidFill>
            <a:srgbClr val="80808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62" name="Rectangle 20"/>
          <p:cNvSpPr>
            <a:spLocks noChangeArrowheads="1"/>
          </p:cNvSpPr>
          <p:nvPr/>
        </p:nvSpPr>
        <p:spPr bwMode="auto">
          <a:xfrm>
            <a:off x="2819400" y="3224146"/>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1</a:t>
            </a:r>
          </a:p>
        </p:txBody>
      </p:sp>
      <p:sp>
        <p:nvSpPr>
          <p:cNvPr id="63" name="Rectangle 21"/>
          <p:cNvSpPr>
            <a:spLocks noChangeArrowheads="1"/>
          </p:cNvSpPr>
          <p:nvPr/>
        </p:nvSpPr>
        <p:spPr bwMode="auto">
          <a:xfrm>
            <a:off x="2817813" y="2755833"/>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0</a:t>
            </a:r>
          </a:p>
        </p:txBody>
      </p:sp>
      <p:sp>
        <p:nvSpPr>
          <p:cNvPr id="64" name="Rectangle 22"/>
          <p:cNvSpPr>
            <a:spLocks noChangeArrowheads="1"/>
          </p:cNvSpPr>
          <p:nvPr/>
        </p:nvSpPr>
        <p:spPr bwMode="auto">
          <a:xfrm>
            <a:off x="2817813" y="3670233"/>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2</a:t>
            </a:r>
          </a:p>
        </p:txBody>
      </p:sp>
      <p:sp>
        <p:nvSpPr>
          <p:cNvPr id="65" name="Rectangle 23"/>
          <p:cNvSpPr>
            <a:spLocks noChangeArrowheads="1"/>
          </p:cNvSpPr>
          <p:nvPr/>
        </p:nvSpPr>
        <p:spPr bwMode="auto">
          <a:xfrm>
            <a:off x="2817813" y="4138546"/>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3</a:t>
            </a:r>
          </a:p>
        </p:txBody>
      </p:sp>
      <p:sp>
        <p:nvSpPr>
          <p:cNvPr id="66" name="Rectangle 24"/>
          <p:cNvSpPr>
            <a:spLocks noChangeArrowheads="1"/>
          </p:cNvSpPr>
          <p:nvPr/>
        </p:nvSpPr>
        <p:spPr bwMode="auto">
          <a:xfrm>
            <a:off x="2817813" y="4584633"/>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4</a:t>
            </a:r>
          </a:p>
        </p:txBody>
      </p:sp>
      <p:sp>
        <p:nvSpPr>
          <p:cNvPr id="67" name="Rectangle 25"/>
          <p:cNvSpPr>
            <a:spLocks noChangeArrowheads="1"/>
          </p:cNvSpPr>
          <p:nvPr/>
        </p:nvSpPr>
        <p:spPr bwMode="auto">
          <a:xfrm>
            <a:off x="6781800" y="3060633"/>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2</a:t>
            </a:r>
          </a:p>
        </p:txBody>
      </p:sp>
      <p:sp>
        <p:nvSpPr>
          <p:cNvPr id="68" name="Rectangle 26"/>
          <p:cNvSpPr>
            <a:spLocks noChangeArrowheads="1"/>
          </p:cNvSpPr>
          <p:nvPr/>
        </p:nvSpPr>
        <p:spPr bwMode="auto">
          <a:xfrm>
            <a:off x="6781800" y="2146233"/>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1</a:t>
            </a:r>
          </a:p>
        </p:txBody>
      </p:sp>
      <p:sp>
        <p:nvSpPr>
          <p:cNvPr id="69" name="Rectangle 27"/>
          <p:cNvSpPr>
            <a:spLocks noChangeArrowheads="1"/>
          </p:cNvSpPr>
          <p:nvPr/>
        </p:nvSpPr>
        <p:spPr bwMode="auto">
          <a:xfrm>
            <a:off x="6781800" y="3517833"/>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0</a:t>
            </a:r>
          </a:p>
        </p:txBody>
      </p:sp>
      <p:sp>
        <p:nvSpPr>
          <p:cNvPr id="70" name="Rectangle 28"/>
          <p:cNvSpPr>
            <a:spLocks noChangeArrowheads="1"/>
          </p:cNvSpPr>
          <p:nvPr/>
        </p:nvSpPr>
        <p:spPr bwMode="auto">
          <a:xfrm>
            <a:off x="6781800" y="5803833"/>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3</a:t>
            </a:r>
          </a:p>
        </p:txBody>
      </p:sp>
      <p:sp>
        <p:nvSpPr>
          <p:cNvPr id="71" name="Rectangle 29"/>
          <p:cNvSpPr>
            <a:spLocks noChangeArrowheads="1"/>
          </p:cNvSpPr>
          <p:nvPr/>
        </p:nvSpPr>
        <p:spPr bwMode="auto">
          <a:xfrm>
            <a:off x="6781800" y="4432233"/>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4</a:t>
            </a:r>
          </a:p>
        </p:txBody>
      </p:sp>
      <p:sp>
        <p:nvSpPr>
          <p:cNvPr id="72" name="Line 30"/>
          <p:cNvSpPr>
            <a:spLocks noChangeShapeType="1"/>
          </p:cNvSpPr>
          <p:nvPr/>
        </p:nvSpPr>
        <p:spPr bwMode="auto">
          <a:xfrm>
            <a:off x="4191000" y="2984433"/>
            <a:ext cx="2209800" cy="7620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73" name="Line 31"/>
          <p:cNvSpPr>
            <a:spLocks noChangeShapeType="1"/>
          </p:cNvSpPr>
          <p:nvPr/>
        </p:nvSpPr>
        <p:spPr bwMode="auto">
          <a:xfrm flipV="1">
            <a:off x="4191000" y="2298633"/>
            <a:ext cx="2209800" cy="11430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74" name="Line 32"/>
          <p:cNvSpPr>
            <a:spLocks noChangeShapeType="1"/>
          </p:cNvSpPr>
          <p:nvPr/>
        </p:nvSpPr>
        <p:spPr bwMode="auto">
          <a:xfrm flipV="1">
            <a:off x="4191000" y="3289233"/>
            <a:ext cx="2209800" cy="6096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75" name="Line 33"/>
          <p:cNvSpPr>
            <a:spLocks noChangeShapeType="1"/>
          </p:cNvSpPr>
          <p:nvPr/>
        </p:nvSpPr>
        <p:spPr bwMode="auto">
          <a:xfrm>
            <a:off x="4191000" y="4356033"/>
            <a:ext cx="2209800" cy="16764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76" name="Line 34"/>
          <p:cNvSpPr>
            <a:spLocks noChangeShapeType="1"/>
          </p:cNvSpPr>
          <p:nvPr/>
        </p:nvSpPr>
        <p:spPr bwMode="auto">
          <a:xfrm flipV="1">
            <a:off x="4191000" y="4660833"/>
            <a:ext cx="2209800" cy="1524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77" name="Rectangle 35"/>
          <p:cNvSpPr>
            <a:spLocks noChangeArrowheads="1"/>
          </p:cNvSpPr>
          <p:nvPr/>
        </p:nvSpPr>
        <p:spPr bwMode="auto">
          <a:xfrm>
            <a:off x="6400800" y="5346633"/>
            <a:ext cx="1752600" cy="457200"/>
          </a:xfrm>
          <a:prstGeom prst="rect">
            <a:avLst/>
          </a:prstGeom>
          <a:solidFill>
            <a:srgbClr val="808080">
              <a:alpha val="99001"/>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Tree>
    <p:extLst>
      <p:ext uri="{BB962C8B-B14F-4D97-AF65-F5344CB8AC3E}">
        <p14:creationId xmlns:p14="http://schemas.microsoft.com/office/powerpoint/2010/main" val="3869838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21</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Šta</a:t>
            </a:r>
            <a:r>
              <a:rPr lang="en-US" altLang="en-US" sz="2200" b="1" dirty="0" smtClean="0"/>
              <a:t> je </a:t>
            </a:r>
            <a:r>
              <a:rPr lang="en-US" altLang="en-US" sz="2200" b="1" dirty="0" err="1" smtClean="0"/>
              <a:t>operativni</a:t>
            </a:r>
            <a:r>
              <a:rPr lang="en-US" altLang="en-US" sz="2200" b="1" dirty="0" smtClean="0"/>
              <a:t> </a:t>
            </a:r>
            <a:r>
              <a:rPr lang="en-US" altLang="en-US" sz="2200" b="1" dirty="0" err="1" smtClean="0"/>
              <a:t>sistem</a:t>
            </a:r>
            <a:r>
              <a:rPr lang="en-US" altLang="en-US" sz="2200" b="1" dirty="0" smtClean="0"/>
              <a:t> od </a:t>
            </a:r>
            <a:r>
              <a:rPr lang="en-US" altLang="en-US" sz="2200" b="1" dirty="0" err="1" smtClean="0"/>
              <a:t>poverenja</a:t>
            </a:r>
            <a:r>
              <a:rPr lang="en-US" altLang="en-US" sz="2200" dirty="0" smtClean="0"/>
              <a:t>?</a:t>
            </a:r>
          </a:p>
          <a:p>
            <a:pPr marL="342900" indent="-342900">
              <a:buFont typeface="Arial" panose="020B0604020202020204" pitchFamily="34" charset="0"/>
              <a:buChar char="•"/>
            </a:pPr>
            <a:r>
              <a:rPr lang="en-US" altLang="en-US" sz="2200" i="1" dirty="0"/>
              <a:t>Trusted Operating System</a:t>
            </a:r>
            <a:r>
              <a:rPr lang="en-US" altLang="en-US" sz="2200" dirty="0"/>
              <a:t> (</a:t>
            </a:r>
            <a:r>
              <a:rPr lang="en-US" altLang="en-US" sz="2200" dirty="0" smtClean="0"/>
              <a:t>TO</a:t>
            </a:r>
            <a:r>
              <a:rPr lang="sr-Cyrl-RS" altLang="en-US" sz="2200" dirty="0" smtClean="0"/>
              <a:t>Ѕ</a:t>
            </a:r>
            <a:r>
              <a:rPr lang="en-US" altLang="en-US" sz="2200" dirty="0" smtClean="0"/>
              <a:t>) je </a:t>
            </a:r>
            <a:r>
              <a:rPr lang="en-US" altLang="en-US" sz="2200" dirty="0" err="1"/>
              <a:t>onaj</a:t>
            </a:r>
            <a:r>
              <a:rPr lang="en-US" altLang="en-US" sz="2200" dirty="0"/>
              <a:t> OS </a:t>
            </a:r>
            <a:r>
              <a:rPr lang="en-US" altLang="en-US" sz="2200" dirty="0" err="1"/>
              <a:t>koji</a:t>
            </a:r>
            <a:r>
              <a:rPr lang="en-US" altLang="en-US" sz="2200" dirty="0"/>
              <a:t> </a:t>
            </a:r>
            <a:r>
              <a:rPr lang="en-US" altLang="en-US" sz="2200" dirty="0" err="1"/>
              <a:t>ima</a:t>
            </a:r>
            <a:r>
              <a:rPr lang="en-US" altLang="en-US" sz="2200" dirty="0"/>
              <a:t> </a:t>
            </a:r>
            <a:r>
              <a:rPr lang="en-US" altLang="en-US" sz="2200" dirty="0" err="1" smtClean="0"/>
              <a:t>integrisane</a:t>
            </a:r>
            <a:r>
              <a:rPr lang="en-US" altLang="en-US" sz="2200" dirty="0" smtClean="0"/>
              <a:t> </a:t>
            </a:r>
            <a:r>
              <a:rPr lang="en-US" altLang="en-US" sz="2200" dirty="0" err="1" smtClean="0"/>
              <a:t>mehanizme</a:t>
            </a:r>
            <a:r>
              <a:rPr lang="en-US" altLang="en-US" sz="2200" dirty="0" smtClean="0"/>
              <a:t> </a:t>
            </a:r>
            <a:r>
              <a:rPr lang="en-US" altLang="en-US" sz="2200" dirty="0" err="1" smtClean="0"/>
              <a:t>za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smtClean="0"/>
              <a:t>zaštitu memorije,</a:t>
            </a:r>
            <a:endParaRPr lang="en-US" altLang="en-US" sz="2200" dirty="0"/>
          </a:p>
          <a:p>
            <a:pPr marL="800100" lvl="1" indent="-342900">
              <a:buFont typeface="Arial" panose="020B0604020202020204" pitchFamily="34" charset="0"/>
              <a:buChar char="•"/>
            </a:pPr>
            <a:r>
              <a:rPr lang="en-US" altLang="en-US" sz="2200" smtClean="0"/>
              <a:t>zaštitu datoteka,</a:t>
            </a:r>
            <a:endParaRPr lang="en-US" altLang="en-US" sz="2200" dirty="0"/>
          </a:p>
          <a:p>
            <a:pPr marL="800100" lvl="1" indent="-342900">
              <a:buFont typeface="Arial" panose="020B0604020202020204" pitchFamily="34" charset="0"/>
              <a:buChar char="•"/>
            </a:pPr>
            <a:r>
              <a:rPr lang="en-US" altLang="en-US" sz="2200" smtClean="0"/>
              <a:t>autentifikaciju i</a:t>
            </a:r>
            <a:endParaRPr lang="en-US" altLang="en-US" sz="2200" dirty="0"/>
          </a:p>
          <a:p>
            <a:pPr marL="800100" lvl="1" indent="-342900">
              <a:buFont typeface="Arial" panose="020B0604020202020204" pitchFamily="34" charset="0"/>
              <a:buChar char="•"/>
            </a:pPr>
            <a:r>
              <a:rPr lang="en-US" altLang="en-US" sz="2200" dirty="0" err="1"/>
              <a:t>a</a:t>
            </a:r>
            <a:r>
              <a:rPr lang="en-US" altLang="en-US" sz="2200" smtClean="0"/>
              <a:t>utorizaciju</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Većina</a:t>
            </a:r>
            <a:r>
              <a:rPr lang="en-US" altLang="en-US" sz="2200" dirty="0"/>
              <a:t> OS </a:t>
            </a:r>
            <a:r>
              <a:rPr lang="en-US" altLang="en-US" sz="2200" dirty="0" err="1"/>
              <a:t>ima</a:t>
            </a:r>
            <a:r>
              <a:rPr lang="en-US" altLang="en-US" sz="2200" dirty="0"/>
              <a:t> </a:t>
            </a:r>
            <a:r>
              <a:rPr lang="en-US" altLang="en-US" sz="2200" dirty="0" err="1"/>
              <a:t>ove</a:t>
            </a:r>
            <a:r>
              <a:rPr lang="en-US" altLang="en-US" sz="2200" dirty="0"/>
              <a:t> </a:t>
            </a:r>
            <a:r>
              <a:rPr lang="en-US" altLang="en-US" sz="2200" dirty="0" err="1"/>
              <a:t>mehanizme</a:t>
            </a:r>
            <a:r>
              <a:rPr lang="en-US" altLang="en-US" sz="2200" dirty="0"/>
              <a:t>.</a:t>
            </a:r>
          </a:p>
          <a:p>
            <a:pPr marL="342900" indent="-342900">
              <a:buFont typeface="Arial" panose="020B0604020202020204" pitchFamily="34" charset="0"/>
              <a:buChar char="•"/>
            </a:pPr>
            <a:r>
              <a:rPr lang="en-US" altLang="en-US" sz="2200" dirty="0" err="1"/>
              <a:t>Ako</a:t>
            </a:r>
            <a:r>
              <a:rPr lang="en-US" altLang="en-US" sz="2200" dirty="0"/>
              <a:t> </a:t>
            </a:r>
            <a:r>
              <a:rPr lang="en-US" altLang="en-US" sz="2200" dirty="0" err="1"/>
              <a:t>postoje</a:t>
            </a:r>
            <a:r>
              <a:rPr lang="en-US" altLang="en-US" sz="2200" dirty="0"/>
              <a:t> </a:t>
            </a:r>
            <a:r>
              <a:rPr lang="en-US" altLang="en-US" sz="2200" dirty="0" err="1"/>
              <a:t>slabosti</a:t>
            </a:r>
            <a:r>
              <a:rPr lang="en-US" altLang="en-US" sz="2200" dirty="0"/>
              <a:t> </a:t>
            </a:r>
            <a:r>
              <a:rPr lang="en-US" altLang="en-US" sz="2200" dirty="0" err="1"/>
              <a:t>kod</a:t>
            </a:r>
            <a:r>
              <a:rPr lang="en-US" altLang="en-US" sz="2200" dirty="0"/>
              <a:t> </a:t>
            </a:r>
            <a:r>
              <a:rPr lang="en-US" altLang="en-US" sz="2200" dirty="0" err="1"/>
              <a:t>njihove</a:t>
            </a:r>
            <a:r>
              <a:rPr lang="en-US" altLang="en-US" sz="2200" dirty="0"/>
              <a:t> </a:t>
            </a:r>
            <a:r>
              <a:rPr lang="en-US" altLang="en-US" sz="2200" dirty="0" err="1"/>
              <a:t>primene</a:t>
            </a:r>
            <a:r>
              <a:rPr lang="en-US" altLang="en-US" sz="2200" dirty="0"/>
              <a:t>, </a:t>
            </a:r>
            <a:r>
              <a:rPr lang="en-US" altLang="en-US" sz="2200" dirty="0" err="1"/>
              <a:t>postoji</a:t>
            </a:r>
            <a:r>
              <a:rPr lang="en-US" altLang="en-US" sz="2200" dirty="0"/>
              <a:t> </a:t>
            </a:r>
            <a:r>
              <a:rPr lang="en-US" altLang="en-US" sz="2200" dirty="0" err="1"/>
              <a:t>velika</a:t>
            </a:r>
            <a:r>
              <a:rPr lang="en-US" altLang="en-US" sz="2200" dirty="0"/>
              <a:t> </a:t>
            </a:r>
            <a:r>
              <a:rPr lang="en-US" altLang="en-US" sz="2200" dirty="0" err="1"/>
              <a:t>opasnost</a:t>
            </a:r>
            <a:r>
              <a:rPr lang="en-US" altLang="en-US" sz="2200" dirty="0"/>
              <a:t> </a:t>
            </a:r>
            <a:r>
              <a:rPr lang="en-US" altLang="en-US" sz="2200" dirty="0" err="1"/>
              <a:t>za</a:t>
            </a:r>
            <a:r>
              <a:rPr lang="en-US" altLang="en-US" sz="2200" dirty="0"/>
              <a:t> </a:t>
            </a:r>
            <a:r>
              <a:rPr lang="en-US" altLang="en-US" sz="2200" dirty="0" err="1"/>
              <a:t>sigurnost</a:t>
            </a:r>
            <a:r>
              <a:rPr lang="en-US" altLang="en-US" sz="2200" dirty="0"/>
              <a:t> </a:t>
            </a:r>
            <a:r>
              <a:rPr lang="en-US" altLang="en-US" sz="2200" dirty="0" err="1"/>
              <a:t>sistema</a:t>
            </a:r>
            <a:r>
              <a:rPr lang="en-US" altLang="en-US" sz="2200" dirty="0"/>
              <a:t>.</a:t>
            </a:r>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079983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22</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Poverenje</a:t>
            </a:r>
            <a:r>
              <a:rPr lang="en-US" altLang="en-US" sz="2200" b="1" dirty="0" smtClean="0"/>
              <a:t> </a:t>
            </a:r>
            <a:r>
              <a:rPr lang="en-US" altLang="en-US" sz="2200" b="1" dirty="0" err="1" smtClean="0"/>
              <a:t>i</a:t>
            </a:r>
            <a:r>
              <a:rPr lang="en-US" altLang="en-US" sz="2200" b="1" dirty="0" smtClean="0"/>
              <a:t> </a:t>
            </a:r>
            <a:r>
              <a:rPr lang="en-US" altLang="en-US" sz="2200" b="1" dirty="0" err="1" smtClean="0"/>
              <a:t>sigurnost</a:t>
            </a:r>
            <a:r>
              <a:rPr lang="en-US" altLang="en-US" sz="2200" dirty="0" smtClean="0"/>
              <a:t>.</a:t>
            </a:r>
          </a:p>
          <a:p>
            <a:pPr marL="342900" indent="-342900">
              <a:buFont typeface="Arial" panose="020B0604020202020204" pitchFamily="34" charset="0"/>
              <a:buChar char="•"/>
            </a:pPr>
            <a:r>
              <a:rPr lang="en-US" altLang="en-US" sz="2200" b="1" dirty="0" err="1"/>
              <a:t>Poverenje</a:t>
            </a:r>
            <a:r>
              <a:rPr lang="en-US" altLang="en-US" sz="2200" dirty="0"/>
              <a:t> je </a:t>
            </a:r>
            <a:r>
              <a:rPr lang="en-US" altLang="en-US" sz="2200" dirty="0" err="1"/>
              <a:t>verovanje</a:t>
            </a:r>
            <a:r>
              <a:rPr lang="en-US" altLang="en-US" sz="2200" dirty="0"/>
              <a:t>.</a:t>
            </a:r>
          </a:p>
          <a:p>
            <a:pPr marL="800100" lvl="1" indent="-342900">
              <a:buFont typeface="Arial" panose="020B0604020202020204" pitchFamily="34" charset="0"/>
              <a:buChar char="•"/>
            </a:pPr>
            <a:r>
              <a:rPr lang="en-US" altLang="en-US" sz="2200" dirty="0" err="1"/>
              <a:t>Poverenje</a:t>
            </a:r>
            <a:r>
              <a:rPr lang="en-US" altLang="en-US" sz="2200" dirty="0"/>
              <a:t> je </a:t>
            </a:r>
            <a:r>
              <a:rPr lang="en-US" altLang="en-US" sz="2200" dirty="0" err="1"/>
              <a:t>binarna</a:t>
            </a:r>
            <a:r>
              <a:rPr lang="en-US" altLang="en-US" sz="2200" dirty="0"/>
              <a:t> </a:t>
            </a:r>
            <a:r>
              <a:rPr lang="en-US" altLang="en-US" sz="2200" dirty="0" err="1"/>
              <a:t>odluka</a:t>
            </a:r>
            <a:r>
              <a:rPr lang="en-US" altLang="en-US" sz="2200" dirty="0"/>
              <a:t> (da/ne).</a:t>
            </a:r>
          </a:p>
          <a:p>
            <a:pPr marL="342900" indent="-342900">
              <a:buFont typeface="Arial" panose="020B0604020202020204" pitchFamily="34" charset="0"/>
              <a:buChar char="•"/>
            </a:pPr>
            <a:r>
              <a:rPr lang="en-US" altLang="en-US" sz="2200" b="1" dirty="0" err="1"/>
              <a:t>Sigurnost</a:t>
            </a:r>
            <a:r>
              <a:rPr lang="en-US" altLang="en-US" sz="2200" dirty="0"/>
              <a:t> </a:t>
            </a:r>
            <a:r>
              <a:rPr lang="en-US" altLang="en-US" sz="2200" dirty="0" err="1"/>
              <a:t>mora</a:t>
            </a:r>
            <a:r>
              <a:rPr lang="en-US" altLang="en-US" sz="2200" dirty="0"/>
              <a:t> </a:t>
            </a:r>
            <a:r>
              <a:rPr lang="en-US" altLang="en-US" sz="2200" dirty="0" err="1"/>
              <a:t>biti</a:t>
            </a:r>
            <a:r>
              <a:rPr lang="en-US" altLang="en-US" sz="2200" dirty="0"/>
              <a:t> </a:t>
            </a:r>
            <a:r>
              <a:rPr lang="en-US" altLang="en-US" sz="2200" dirty="0" err="1" smtClean="0"/>
              <a:t>dokaziva</a:t>
            </a:r>
            <a:r>
              <a:rPr lang="en-US" altLang="en-US" sz="2200" dirty="0"/>
              <a:t>.</a:t>
            </a:r>
          </a:p>
          <a:p>
            <a:pPr marL="800100" lvl="1" indent="-342900">
              <a:buFont typeface="Arial" panose="020B0604020202020204" pitchFamily="34" charset="0"/>
              <a:buChar char="•"/>
            </a:pPr>
            <a:r>
              <a:rPr lang="en-US" altLang="en-US" sz="2200" dirty="0" err="1"/>
              <a:t>Dokazi</a:t>
            </a:r>
            <a:r>
              <a:rPr lang="en-US" altLang="en-US" sz="2200" dirty="0"/>
              <a:t> </a:t>
            </a:r>
            <a:r>
              <a:rPr lang="en-US" altLang="en-US" sz="2200" dirty="0" err="1"/>
              <a:t>treba</a:t>
            </a:r>
            <a:r>
              <a:rPr lang="en-US" altLang="en-US" sz="2200" dirty="0"/>
              <a:t> da </a:t>
            </a:r>
            <a:r>
              <a:rPr lang="en-US" altLang="en-US" sz="2200" dirty="0" err="1"/>
              <a:t>budu</a:t>
            </a:r>
            <a:r>
              <a:rPr lang="en-US" altLang="en-US" sz="2200" dirty="0"/>
              <a:t> </a:t>
            </a:r>
            <a:r>
              <a:rPr lang="en-US" altLang="en-US" sz="2200" dirty="0" err="1"/>
              <a:t>zasnovani</a:t>
            </a:r>
            <a:r>
              <a:rPr lang="en-US" altLang="en-US" sz="2200" dirty="0"/>
              <a:t> </a:t>
            </a:r>
            <a:r>
              <a:rPr lang="en-US" altLang="en-US" sz="2200" dirty="0" err="1"/>
              <a:t>na</a:t>
            </a:r>
            <a:r>
              <a:rPr lang="en-US" altLang="en-US" sz="2200" dirty="0"/>
              <a:t> </a:t>
            </a:r>
            <a:r>
              <a:rPr lang="en-US" altLang="en-US" sz="2200" dirty="0" err="1"/>
              <a:t>uspešnosti</a:t>
            </a:r>
            <a:r>
              <a:rPr lang="en-US" altLang="en-US" sz="2200" dirty="0"/>
              <a:t> </a:t>
            </a:r>
            <a:r>
              <a:rPr lang="en-US" altLang="en-US" sz="2200" dirty="0" err="1"/>
              <a:t>primenjenih</a:t>
            </a:r>
            <a:r>
              <a:rPr lang="en-US" altLang="en-US" sz="2200" dirty="0"/>
              <a:t> </a:t>
            </a:r>
            <a:r>
              <a:rPr lang="en-US" altLang="en-US" sz="2200" dirty="0" err="1"/>
              <a:t>mehanizama</a:t>
            </a:r>
            <a:r>
              <a:rPr lang="en-US" altLang="en-US" sz="2200" dirty="0"/>
              <a:t>.</a:t>
            </a:r>
          </a:p>
          <a:p>
            <a:pPr marL="800100" lvl="1" indent="-342900">
              <a:buFont typeface="Arial" panose="020B0604020202020204" pitchFamily="34" charset="0"/>
              <a:buChar char="•"/>
            </a:pPr>
            <a:r>
              <a:rPr lang="en-US" altLang="en-US" sz="2200" dirty="0" err="1"/>
              <a:t>Sigurnost</a:t>
            </a:r>
            <a:r>
              <a:rPr lang="en-US" altLang="en-US" sz="2200" dirty="0"/>
              <a:t> </a:t>
            </a:r>
            <a:r>
              <a:rPr lang="en-US" altLang="en-US" sz="2200" dirty="0" err="1"/>
              <a:t>zavisi</a:t>
            </a:r>
            <a:r>
              <a:rPr lang="en-US" altLang="en-US" sz="2200" dirty="0"/>
              <a:t> od </a:t>
            </a:r>
            <a:r>
              <a:rPr lang="en-US" altLang="en-US" sz="2200" dirty="0" err="1" smtClean="0"/>
              <a:t>poverenja</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052896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23</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Poverenje</a:t>
            </a:r>
            <a:r>
              <a:rPr lang="en-US" altLang="en-US" sz="2200" b="1" dirty="0" smtClean="0"/>
              <a:t> </a:t>
            </a:r>
            <a:r>
              <a:rPr lang="en-US" altLang="en-US" sz="2200" b="1" dirty="0" err="1" smtClean="0"/>
              <a:t>i</a:t>
            </a:r>
            <a:r>
              <a:rPr lang="en-US" altLang="en-US" sz="2200" b="1" dirty="0" smtClean="0"/>
              <a:t> </a:t>
            </a:r>
            <a:r>
              <a:rPr lang="en-US" altLang="en-US" sz="2200" b="1" dirty="0" err="1" smtClean="0"/>
              <a:t>sigurnost</a:t>
            </a:r>
            <a:r>
              <a:rPr lang="en-US" altLang="en-US" sz="2200" dirty="0" smtClean="0"/>
              <a:t>.</a:t>
            </a:r>
          </a:p>
          <a:p>
            <a:pPr marL="342900" indent="-342900">
              <a:buFont typeface="Arial" panose="020B0604020202020204" pitchFamily="34" charset="0"/>
              <a:buChar char="•"/>
            </a:pPr>
            <a:r>
              <a:rPr lang="en-US" altLang="en-US" sz="2200" dirty="0" err="1"/>
              <a:t>Poverenje</a:t>
            </a:r>
            <a:r>
              <a:rPr lang="en-US" altLang="en-US" sz="2200" dirty="0"/>
              <a:t> u </a:t>
            </a:r>
            <a:r>
              <a:rPr lang="en-US" altLang="en-US" sz="2200" dirty="0" err="1"/>
              <a:t>sistem</a:t>
            </a:r>
            <a:r>
              <a:rPr lang="en-US" altLang="en-US" sz="2200" dirty="0"/>
              <a:t> se </a:t>
            </a:r>
            <a:r>
              <a:rPr lang="en-US" altLang="en-US" sz="2200" dirty="0" err="1"/>
              <a:t>zasniva</a:t>
            </a:r>
            <a:r>
              <a:rPr lang="en-US" altLang="en-US" sz="2200" dirty="0"/>
              <a:t> </a:t>
            </a:r>
            <a:r>
              <a:rPr lang="en-US" altLang="en-US" sz="2200" dirty="0" err="1"/>
              <a:t>na</a:t>
            </a:r>
            <a:r>
              <a:rPr lang="en-US" altLang="en-US" sz="2200" dirty="0"/>
              <a:t> </a:t>
            </a:r>
            <a:r>
              <a:rPr lang="en-US" altLang="en-US" sz="2200" dirty="0" err="1"/>
              <a:t>njegovoj</a:t>
            </a:r>
            <a:r>
              <a:rPr lang="en-US" altLang="en-US" sz="2200" dirty="0"/>
              <a:t> </a:t>
            </a:r>
            <a:r>
              <a:rPr lang="en-US" altLang="en-US" sz="2200" dirty="0" err="1"/>
              <a:t>sigurnosti</a:t>
            </a:r>
            <a:r>
              <a:rPr lang="en-US" altLang="en-US" sz="2200" dirty="0"/>
              <a:t>.</a:t>
            </a:r>
          </a:p>
          <a:p>
            <a:pPr marL="342900" indent="-342900">
              <a:buFont typeface="Arial" panose="020B0604020202020204" pitchFamily="34" charset="0"/>
              <a:buChar char="•"/>
            </a:pPr>
            <a:r>
              <a:rPr lang="en-US" altLang="en-US" sz="2200" dirty="0" err="1"/>
              <a:t>Sistem</a:t>
            </a:r>
            <a:r>
              <a:rPr lang="en-US" altLang="en-US" sz="2200" dirty="0"/>
              <a:t> u </a:t>
            </a:r>
            <a:r>
              <a:rPr lang="en-US" altLang="en-US" sz="2200" dirty="0" err="1"/>
              <a:t>koji</a:t>
            </a:r>
            <a:r>
              <a:rPr lang="en-US" altLang="en-US" sz="2200" dirty="0"/>
              <a:t> ne </a:t>
            </a:r>
            <a:r>
              <a:rPr lang="en-US" altLang="en-US" sz="2200" dirty="0" err="1"/>
              <a:t>postoji</a:t>
            </a:r>
            <a:r>
              <a:rPr lang="en-US" altLang="en-US" sz="2200" dirty="0"/>
              <a:t> </a:t>
            </a:r>
            <a:r>
              <a:rPr lang="en-US" altLang="en-US" sz="2200" dirty="0" err="1"/>
              <a:t>poverenje</a:t>
            </a:r>
            <a:r>
              <a:rPr lang="en-US" altLang="en-US" sz="2200" dirty="0"/>
              <a:t> </a:t>
            </a:r>
            <a:r>
              <a:rPr lang="en-US" altLang="en-US" sz="2200" u="sng" dirty="0"/>
              <a:t>ne </a:t>
            </a:r>
            <a:r>
              <a:rPr lang="en-US" altLang="en-US" sz="2200" u="sng" dirty="0" err="1"/>
              <a:t>mora</a:t>
            </a:r>
            <a:r>
              <a:rPr lang="en-US" altLang="en-US" sz="2200" dirty="0"/>
              <a:t> </a:t>
            </a:r>
            <a:r>
              <a:rPr lang="en-US" altLang="en-US" sz="2200" dirty="0" err="1"/>
              <a:t>biti</a:t>
            </a:r>
            <a:r>
              <a:rPr lang="en-US" altLang="en-US" sz="2200" dirty="0"/>
              <a:t> </a:t>
            </a:r>
            <a:r>
              <a:rPr lang="en-US" altLang="en-US" sz="2200" dirty="0" err="1"/>
              <a:t>nesiguran</a:t>
            </a:r>
            <a:r>
              <a:rPr lang="en-US" altLang="en-US" sz="2200" dirty="0"/>
              <a:t>.</a:t>
            </a:r>
          </a:p>
          <a:p>
            <a:pPr marL="342900" indent="-342900">
              <a:buFont typeface="Arial" panose="020B0604020202020204" pitchFamily="34" charset="0"/>
              <a:buChar char="•"/>
            </a:pPr>
            <a:r>
              <a:rPr lang="en-US" altLang="en-US" sz="2200" dirty="0" err="1"/>
              <a:t>Ako</a:t>
            </a:r>
            <a:r>
              <a:rPr lang="en-US" altLang="en-US" sz="2200" dirty="0"/>
              <a:t> </a:t>
            </a:r>
            <a:r>
              <a:rPr lang="en-US" altLang="en-US" sz="2200" dirty="0" err="1"/>
              <a:t>su</a:t>
            </a:r>
            <a:r>
              <a:rPr lang="en-US" altLang="en-US" sz="2200" dirty="0"/>
              <a:t> </a:t>
            </a:r>
            <a:r>
              <a:rPr lang="en-US" altLang="en-US" sz="2200" dirty="0" smtClean="0"/>
              <a:t>“</a:t>
            </a:r>
            <a:r>
              <a:rPr lang="en-US" altLang="en-US" sz="2200" dirty="0" err="1" smtClean="0"/>
              <a:t>razbijeni</a:t>
            </a:r>
            <a:r>
              <a:rPr lang="en-US" altLang="en-US" sz="2200" dirty="0" smtClean="0"/>
              <a:t>” </a:t>
            </a:r>
            <a:r>
              <a:rPr lang="en-US" altLang="en-US" sz="2200" dirty="0" err="1"/>
              <a:t>svi</a:t>
            </a:r>
            <a:r>
              <a:rPr lang="en-US" altLang="en-US" sz="2200" dirty="0"/>
              <a:t> </a:t>
            </a:r>
            <a:r>
              <a:rPr lang="en-US" altLang="en-US" sz="2200" dirty="0" err="1"/>
              <a:t>sistemi</a:t>
            </a:r>
            <a:r>
              <a:rPr lang="en-US" altLang="en-US" sz="2200" dirty="0"/>
              <a:t> u </a:t>
            </a:r>
            <a:r>
              <a:rPr lang="en-US" altLang="en-US" sz="2200" dirty="0" err="1"/>
              <a:t>koje</a:t>
            </a:r>
            <a:r>
              <a:rPr lang="en-US" altLang="en-US" sz="2200" dirty="0"/>
              <a:t> ne </a:t>
            </a:r>
            <a:r>
              <a:rPr lang="en-US" altLang="en-US" sz="2200" dirty="0" err="1"/>
              <a:t>postoji</a:t>
            </a:r>
            <a:r>
              <a:rPr lang="en-US" altLang="en-US" sz="2200" dirty="0"/>
              <a:t> </a:t>
            </a:r>
            <a:r>
              <a:rPr lang="en-US" altLang="en-US" sz="2200" dirty="0" err="1"/>
              <a:t>poverenje</a:t>
            </a:r>
            <a:r>
              <a:rPr lang="en-US" altLang="en-US" sz="2200" dirty="0"/>
              <a:t>, to </a:t>
            </a:r>
            <a:r>
              <a:rPr lang="en-US" altLang="en-US" sz="2200" dirty="0" err="1"/>
              <a:t>neće</a:t>
            </a:r>
            <a:r>
              <a:rPr lang="en-US" altLang="en-US" sz="2200" dirty="0"/>
              <a:t> </a:t>
            </a:r>
            <a:r>
              <a:rPr lang="en-US" altLang="en-US" sz="2200" dirty="0" err="1"/>
              <a:t>uticati</a:t>
            </a:r>
            <a:r>
              <a:rPr lang="en-US" altLang="en-US" sz="2200" dirty="0"/>
              <a:t> </a:t>
            </a:r>
            <a:r>
              <a:rPr lang="en-US" altLang="en-US" sz="2200" dirty="0" err="1"/>
              <a:t>na</a:t>
            </a:r>
            <a:r>
              <a:rPr lang="en-US" altLang="en-US" sz="2200" dirty="0"/>
              <a:t> </a:t>
            </a:r>
            <a:r>
              <a:rPr lang="en-US" altLang="en-US" sz="2200" dirty="0" err="1"/>
              <a:t>vašu</a:t>
            </a:r>
            <a:r>
              <a:rPr lang="en-US" altLang="en-US" sz="2200" dirty="0"/>
              <a:t> </a:t>
            </a:r>
            <a:r>
              <a:rPr lang="en-US" altLang="en-US" sz="2200" dirty="0" err="1"/>
              <a:t>sigurnost</a:t>
            </a:r>
            <a:r>
              <a:rPr lang="en-US" altLang="en-US" sz="2200" dirty="0"/>
              <a:t>.</a:t>
            </a:r>
          </a:p>
          <a:p>
            <a:pPr marL="342900" indent="-342900">
              <a:buFont typeface="Arial" panose="020B0604020202020204" pitchFamily="34" charset="0"/>
              <a:buChar char="•"/>
            </a:pPr>
            <a:r>
              <a:rPr lang="en-US" altLang="en-US" sz="2200" u="sng" dirty="0" err="1"/>
              <a:t>Samo</a:t>
            </a:r>
            <a:r>
              <a:rPr lang="en-US" altLang="en-US" sz="2200" u="sng" dirty="0"/>
              <a:t> </a:t>
            </a:r>
            <a:r>
              <a:rPr lang="en-US" altLang="en-US" sz="2200" u="sng" dirty="0" err="1"/>
              <a:t>sistem</a:t>
            </a:r>
            <a:r>
              <a:rPr lang="en-US" altLang="en-US" sz="2200" u="sng" dirty="0"/>
              <a:t> u </a:t>
            </a:r>
            <a:r>
              <a:rPr lang="en-US" altLang="en-US" sz="2200" u="sng" dirty="0" err="1"/>
              <a:t>koji</a:t>
            </a:r>
            <a:r>
              <a:rPr lang="en-US" altLang="en-US" sz="2200" u="sng" dirty="0"/>
              <a:t> </a:t>
            </a:r>
            <a:r>
              <a:rPr lang="en-US" altLang="en-US" sz="2200" u="sng" dirty="0" err="1"/>
              <a:t>postoji</a:t>
            </a:r>
            <a:r>
              <a:rPr lang="en-US" altLang="en-US" sz="2200" u="sng" dirty="0"/>
              <a:t> </a:t>
            </a:r>
            <a:r>
              <a:rPr lang="en-US" altLang="en-US" sz="2200" u="sng" dirty="0" err="1"/>
              <a:t>poverenje</a:t>
            </a:r>
            <a:r>
              <a:rPr lang="en-US" altLang="en-US" sz="2200" u="sng" dirty="0"/>
              <a:t> </a:t>
            </a:r>
            <a:r>
              <a:rPr lang="en-US" altLang="en-US" sz="2200" u="sng" dirty="0" err="1"/>
              <a:t>može</a:t>
            </a:r>
            <a:r>
              <a:rPr lang="en-US" altLang="en-US" sz="2200" u="sng" dirty="0"/>
              <a:t> da </a:t>
            </a:r>
            <a:r>
              <a:rPr lang="en-US" altLang="en-US" sz="2200" u="sng" dirty="0" err="1"/>
              <a:t>naruši</a:t>
            </a:r>
            <a:r>
              <a:rPr lang="en-US" altLang="en-US" sz="2200" u="sng" dirty="0"/>
              <a:t> </a:t>
            </a:r>
            <a:r>
              <a:rPr lang="en-US" altLang="en-US" sz="2200" u="sng" dirty="0" err="1"/>
              <a:t>vašu</a:t>
            </a:r>
            <a:r>
              <a:rPr lang="en-US" altLang="en-US" sz="2200" u="sng" dirty="0"/>
              <a:t> </a:t>
            </a:r>
            <a:r>
              <a:rPr lang="en-US" altLang="en-US" sz="2200" u="sng" dirty="0" err="1"/>
              <a:t>sigurnost</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286100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24</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Opšti</a:t>
            </a:r>
            <a:r>
              <a:rPr lang="en-US" altLang="en-US" sz="2200" b="1" dirty="0" smtClean="0"/>
              <a:t> </a:t>
            </a:r>
            <a:r>
              <a:rPr lang="en-US" altLang="en-US" sz="2200" b="1" dirty="0" err="1" smtClean="0"/>
              <a:t>principi</a:t>
            </a:r>
            <a:r>
              <a:rPr lang="en-US" altLang="en-US" sz="2200" b="1" dirty="0" smtClean="0"/>
              <a:t> </a:t>
            </a:r>
            <a:r>
              <a:rPr lang="en-US" altLang="en-US" sz="2200" b="1" dirty="0" err="1" smtClean="0"/>
              <a:t>sigurnosti</a:t>
            </a:r>
            <a:r>
              <a:rPr lang="en-US" altLang="en-US" sz="2200" dirty="0" smtClean="0"/>
              <a:t>.</a:t>
            </a:r>
          </a:p>
          <a:p>
            <a:pPr marL="342900" indent="-342900">
              <a:buFont typeface="Arial" panose="020B0604020202020204" pitchFamily="34" charset="0"/>
              <a:buChar char="•"/>
            </a:pPr>
            <a:r>
              <a:rPr lang="en-US" altLang="en-US" sz="2200" dirty="0" err="1"/>
              <a:t>Najmanje</a:t>
            </a:r>
            <a:r>
              <a:rPr lang="en-US" altLang="en-US" sz="2200" dirty="0"/>
              <a:t> </a:t>
            </a:r>
            <a:r>
              <a:rPr lang="en-US" altLang="en-US" sz="2200" dirty="0" err="1"/>
              <a:t>privilegije</a:t>
            </a:r>
            <a:r>
              <a:rPr lang="en-US" altLang="en-US" sz="2200" dirty="0"/>
              <a:t> </a:t>
            </a:r>
            <a:r>
              <a:rPr lang="en-US" altLang="en-US" sz="2200" dirty="0" smtClean="0"/>
              <a:t>– </a:t>
            </a:r>
            <a:r>
              <a:rPr lang="en-US" altLang="en-US" sz="2200" dirty="0" err="1" smtClean="0"/>
              <a:t>slično</a:t>
            </a:r>
            <a:r>
              <a:rPr lang="en-US" altLang="en-US" sz="2200" dirty="0" smtClean="0"/>
              <a:t> </a:t>
            </a:r>
            <a:r>
              <a:rPr lang="en-US" altLang="en-US" sz="2200" dirty="0" err="1"/>
              <a:t>principu</a:t>
            </a:r>
            <a:r>
              <a:rPr lang="en-US" altLang="en-US" sz="2200" dirty="0"/>
              <a:t> “</a:t>
            </a:r>
            <a:r>
              <a:rPr lang="en-US" altLang="en-US" sz="2200" i="1" dirty="0"/>
              <a:t>low watermark</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smtClean="0"/>
              <a:t>Jednostavnost</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Otvoreni</a:t>
            </a:r>
            <a:r>
              <a:rPr lang="en-US" altLang="en-US" sz="2200" dirty="0"/>
              <a:t> </a:t>
            </a:r>
            <a:r>
              <a:rPr lang="en-US" altLang="en-US" sz="2200" dirty="0" err="1"/>
              <a:t>dizajn</a:t>
            </a:r>
            <a:r>
              <a:rPr lang="en-US" altLang="en-US" sz="2200" dirty="0"/>
              <a:t> (</a:t>
            </a:r>
            <a:r>
              <a:rPr lang="en-US" altLang="en-US" sz="2200" dirty="0" err="1"/>
              <a:t>Kerhofovi</a:t>
            </a:r>
            <a:r>
              <a:rPr lang="en-US" altLang="en-US" sz="2200" dirty="0"/>
              <a:t> </a:t>
            </a:r>
            <a:r>
              <a:rPr lang="en-US" altLang="en-US" sz="2200" dirty="0" err="1"/>
              <a:t>principi</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Potpuni</a:t>
            </a:r>
            <a:r>
              <a:rPr lang="en-US" altLang="en-US" sz="2200" dirty="0"/>
              <a:t> </a:t>
            </a:r>
            <a:r>
              <a:rPr lang="en-US" altLang="en-US" sz="2200" dirty="0" err="1" smtClean="0"/>
              <a:t>nadzor</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a:t>Bela </a:t>
            </a:r>
            <a:r>
              <a:rPr lang="en-US" altLang="en-US" sz="2200" dirty="0" err="1"/>
              <a:t>lista</a:t>
            </a:r>
            <a:r>
              <a:rPr lang="en-US" altLang="en-US" sz="2200" dirty="0"/>
              <a:t> (</a:t>
            </a:r>
            <a:r>
              <a:rPr lang="en-US" altLang="en-US" sz="2200" dirty="0" err="1"/>
              <a:t>bolje</a:t>
            </a:r>
            <a:r>
              <a:rPr lang="en-US" altLang="en-US" sz="2200" dirty="0"/>
              <a:t> </a:t>
            </a:r>
            <a:r>
              <a:rPr lang="en-US" altLang="en-US" sz="2200" dirty="0" err="1"/>
              <a:t>i</a:t>
            </a:r>
            <a:r>
              <a:rPr lang="en-US" altLang="en-US" sz="2200" dirty="0"/>
              <a:t> </a:t>
            </a:r>
            <a:r>
              <a:rPr lang="en-US" altLang="en-US" sz="2200" dirty="0" err="1"/>
              <a:t>crna</a:t>
            </a:r>
            <a:r>
              <a:rPr lang="en-US" altLang="en-US" sz="2200" dirty="0"/>
              <a:t> </a:t>
            </a:r>
            <a:r>
              <a:rPr lang="en-US" altLang="en-US" sz="2200" dirty="0" err="1"/>
              <a:t>lista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smtClean="0"/>
              <a:t>Separacija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Laka</a:t>
            </a:r>
            <a:r>
              <a:rPr lang="en-US" altLang="en-US" sz="2200" dirty="0"/>
              <a:t> </a:t>
            </a:r>
            <a:r>
              <a:rPr lang="en-US" altLang="en-US" sz="2200" dirty="0" err="1" smtClean="0"/>
              <a:t>primena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Većina</a:t>
            </a:r>
            <a:r>
              <a:rPr lang="en-US" altLang="en-US" sz="2200" dirty="0"/>
              <a:t> </a:t>
            </a:r>
            <a:r>
              <a:rPr lang="en-US" altLang="en-US" sz="2200" dirty="0" err="1"/>
              <a:t>komercijalnih</a:t>
            </a:r>
            <a:r>
              <a:rPr lang="en-US" altLang="en-US" sz="2200" dirty="0"/>
              <a:t> OS </a:t>
            </a:r>
            <a:r>
              <a:rPr lang="en-US" altLang="en-US" sz="2200" dirty="0" err="1"/>
              <a:t>imaju</a:t>
            </a:r>
            <a:r>
              <a:rPr lang="en-US" altLang="en-US" sz="2200" dirty="0"/>
              <a:t> </a:t>
            </a:r>
            <a:r>
              <a:rPr lang="en-US" altLang="en-US" sz="2200" dirty="0" err="1"/>
              <a:t>i</a:t>
            </a:r>
            <a:r>
              <a:rPr lang="en-US" altLang="en-US" sz="2200" dirty="0"/>
              <a:t> </a:t>
            </a:r>
            <a:r>
              <a:rPr lang="en-US" altLang="en-US" sz="2200" dirty="0" err="1"/>
              <a:t>mnogo</a:t>
            </a:r>
            <a:r>
              <a:rPr lang="en-US" altLang="en-US" sz="2200" dirty="0"/>
              <a:t> </a:t>
            </a:r>
            <a:r>
              <a:rPr lang="en-US" altLang="en-US" sz="2200" dirty="0" err="1"/>
              <a:t>drugih</a:t>
            </a:r>
            <a:r>
              <a:rPr lang="en-US" altLang="en-US" sz="2200" dirty="0"/>
              <a:t> </a:t>
            </a:r>
            <a:r>
              <a:rPr lang="en-US" altLang="en-US" sz="2200" dirty="0" err="1"/>
              <a:t>integrisanih</a:t>
            </a:r>
            <a:r>
              <a:rPr lang="en-US" altLang="en-US" sz="2200" dirty="0"/>
              <a:t> </a:t>
            </a:r>
            <a:r>
              <a:rPr lang="en-US" altLang="en-US" sz="2200" dirty="0" err="1" smtClean="0"/>
              <a:t>svojstava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Rezultat</a:t>
            </a:r>
            <a:r>
              <a:rPr lang="en-US" altLang="en-US" sz="2200" dirty="0"/>
              <a:t>: </a:t>
            </a:r>
            <a:r>
              <a:rPr lang="en-US" altLang="en-US" sz="2200" dirty="0" err="1" smtClean="0"/>
              <a:t>složenost</a:t>
            </a:r>
            <a:r>
              <a:rPr lang="en-US" altLang="en-US" sz="2200" dirty="0" smtClean="0"/>
              <a:t> </a:t>
            </a:r>
            <a:r>
              <a:rPr lang="en-US" altLang="en-US" sz="2200" dirty="0" err="1"/>
              <a:t>i</a:t>
            </a:r>
            <a:r>
              <a:rPr lang="en-US" altLang="en-US" sz="2200" dirty="0"/>
              <a:t> mala </a:t>
            </a:r>
            <a:r>
              <a:rPr lang="en-US" altLang="en-US" sz="2200" dirty="0" err="1"/>
              <a:t>sigurnost</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373230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25</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Šta</a:t>
            </a:r>
            <a:r>
              <a:rPr lang="en-US" altLang="en-US" sz="2200" b="1" dirty="0" smtClean="0"/>
              <a:t> OS </a:t>
            </a:r>
            <a:r>
              <a:rPr lang="en-US" altLang="en-US" sz="2200" b="1" dirty="0" err="1" smtClean="0"/>
              <a:t>treba</a:t>
            </a:r>
            <a:r>
              <a:rPr lang="en-US" altLang="en-US" sz="2200" b="1" dirty="0" smtClean="0"/>
              <a:t> da </a:t>
            </a:r>
            <a:r>
              <a:rPr lang="en-US" altLang="en-US" sz="2200" b="1" dirty="0" err="1" smtClean="0"/>
              <a:t>obezbedi</a:t>
            </a:r>
            <a:r>
              <a:rPr lang="en-US" altLang="en-US" sz="2200" dirty="0" smtClean="0"/>
              <a:t>?</a:t>
            </a:r>
          </a:p>
          <a:p>
            <a:pPr marL="342900" indent="-342900">
              <a:buFont typeface="Arial" panose="020B0604020202020204" pitchFamily="34" charset="0"/>
              <a:buChar char="•"/>
            </a:pPr>
            <a:r>
              <a:rPr lang="en-US" altLang="en-US" sz="2200" dirty="0" err="1"/>
              <a:t>Svaki</a:t>
            </a:r>
            <a:r>
              <a:rPr lang="en-US" altLang="en-US" sz="2200" dirty="0"/>
              <a:t> OS </a:t>
            </a:r>
            <a:r>
              <a:rPr lang="en-US" altLang="en-US" sz="2200" dirty="0" err="1"/>
              <a:t>treba</a:t>
            </a:r>
            <a:r>
              <a:rPr lang="en-US" altLang="en-US" sz="2200" dirty="0"/>
              <a:t> da </a:t>
            </a:r>
            <a:r>
              <a:rPr lang="en-US" altLang="en-US" sz="2200" dirty="0" err="1"/>
              <a:t>obezbedi</a:t>
            </a:r>
            <a:r>
              <a:rPr lang="en-US" altLang="en-US" sz="2200" dirty="0"/>
              <a:t> </a:t>
            </a:r>
            <a:r>
              <a:rPr lang="en-US" altLang="en-US" sz="2200" dirty="0" err="1"/>
              <a:t>neki</a:t>
            </a:r>
            <a:r>
              <a:rPr lang="en-US" altLang="en-US" sz="2200" dirty="0"/>
              <a:t> </a:t>
            </a:r>
            <a:r>
              <a:rPr lang="en-US" altLang="en-US" sz="2200" dirty="0" err="1"/>
              <a:t>oblik</a:t>
            </a:r>
            <a:r>
              <a:rPr lang="en-US" altLang="en-US" sz="2200" dirty="0"/>
              <a:t>:</a:t>
            </a:r>
          </a:p>
          <a:p>
            <a:pPr marL="800100" lvl="1" indent="-342900">
              <a:buFont typeface="Arial" panose="020B0604020202020204" pitchFamily="34" charset="0"/>
              <a:buChar char="•"/>
            </a:pPr>
            <a:r>
              <a:rPr lang="en-US" altLang="en-US" sz="2200" smtClean="0"/>
              <a:t>autentifikacije,</a:t>
            </a:r>
            <a:endParaRPr lang="en-US" altLang="en-US" sz="2200" dirty="0"/>
          </a:p>
          <a:p>
            <a:pPr marL="800100" lvl="1" indent="-342900">
              <a:buFont typeface="Arial" panose="020B0604020202020204" pitchFamily="34" charset="0"/>
              <a:buChar char="•"/>
            </a:pPr>
            <a:r>
              <a:rPr lang="en-US" altLang="en-US" sz="2200" smtClean="0"/>
              <a:t>autorizacije </a:t>
            </a:r>
            <a:r>
              <a:rPr lang="en-US" altLang="en-US" sz="2200" dirty="0"/>
              <a:t>(</a:t>
            </a:r>
            <a:r>
              <a:rPr lang="en-US" altLang="en-US" sz="2200" dirty="0" err="1"/>
              <a:t>korisnika</a:t>
            </a:r>
            <a:r>
              <a:rPr lang="en-US" altLang="en-US" sz="2200" dirty="0"/>
              <a:t>, </a:t>
            </a:r>
            <a:r>
              <a:rPr lang="en-US" altLang="en-US" sz="2200" dirty="0" err="1"/>
              <a:t>uređaja</a:t>
            </a:r>
            <a:r>
              <a:rPr lang="en-US" altLang="en-US" sz="2200" dirty="0"/>
              <a:t> </a:t>
            </a:r>
            <a:r>
              <a:rPr lang="en-US" altLang="en-US" sz="2200" dirty="0" err="1"/>
              <a:t>i</a:t>
            </a:r>
            <a:r>
              <a:rPr lang="en-US" altLang="en-US" sz="2200" dirty="0"/>
              <a:t> </a:t>
            </a:r>
            <a:r>
              <a:rPr lang="en-US" altLang="en-US" sz="2200" err="1"/>
              <a:t>podataka</a:t>
            </a:r>
            <a:r>
              <a:rPr lang="en-US" altLang="en-US" sz="2200" smtClean="0"/>
              <a:t>),</a:t>
            </a:r>
            <a:endParaRPr lang="en-US" altLang="en-US" sz="2200" dirty="0"/>
          </a:p>
          <a:p>
            <a:pPr marL="800100" lvl="1" indent="-342900">
              <a:buFont typeface="Arial" panose="020B0604020202020204" pitchFamily="34" charset="0"/>
              <a:buChar char="•"/>
            </a:pPr>
            <a:r>
              <a:rPr lang="en-US" altLang="en-US" sz="2200" smtClean="0"/>
              <a:t>zaštite memorije,</a:t>
            </a:r>
            <a:endParaRPr lang="en-US" altLang="en-US" sz="2200" dirty="0"/>
          </a:p>
          <a:p>
            <a:pPr marL="800100" lvl="1" indent="-342900">
              <a:buFont typeface="Arial" panose="020B0604020202020204" pitchFamily="34" charset="0"/>
              <a:buChar char="•"/>
            </a:pPr>
            <a:r>
              <a:rPr lang="en-US" altLang="en-US" sz="2200" dirty="0" err="1"/>
              <a:t>d</a:t>
            </a:r>
            <a:r>
              <a:rPr lang="en-US" altLang="en-US" sz="2200" smtClean="0"/>
              <a:t>eljenja </a:t>
            </a:r>
            <a:r>
              <a:rPr lang="en-US" altLang="en-US" sz="2200" dirty="0" err="1"/>
              <a:t>resursa</a:t>
            </a:r>
            <a:r>
              <a:rPr lang="en-US" altLang="en-US" sz="2200" dirty="0"/>
              <a:t> (</a:t>
            </a:r>
            <a:r>
              <a:rPr lang="sr-Cyrl-RS" altLang="en-US" sz="2200" dirty="0"/>
              <a:t>ѕ</a:t>
            </a:r>
            <a:r>
              <a:rPr lang="en-US" altLang="en-US" sz="2200" i="1"/>
              <a:t>haring</a:t>
            </a:r>
            <a:r>
              <a:rPr lang="en-US" altLang="en-US" sz="2200" smtClean="0"/>
              <a:t>),</a:t>
            </a:r>
            <a:endParaRPr lang="en-US" altLang="en-US" sz="2200" dirty="0"/>
          </a:p>
          <a:p>
            <a:pPr marL="800100" lvl="1" indent="-342900">
              <a:buFont typeface="Arial" panose="020B0604020202020204" pitchFamily="34" charset="0"/>
              <a:buChar char="•"/>
            </a:pPr>
            <a:r>
              <a:rPr lang="en-US" altLang="en-US" sz="2200" dirty="0" err="1"/>
              <a:t>m</a:t>
            </a:r>
            <a:r>
              <a:rPr lang="en-US" altLang="en-US" sz="2200" smtClean="0"/>
              <a:t>eđusobne </a:t>
            </a:r>
            <a:r>
              <a:rPr lang="en-US" altLang="en-US" sz="2200" dirty="0" err="1"/>
              <a:t>komunikacije</a:t>
            </a:r>
            <a:r>
              <a:rPr lang="en-US" altLang="en-US" sz="2200" dirty="0"/>
              <a:t> </a:t>
            </a:r>
            <a:r>
              <a:rPr lang="en-US" altLang="en-US" sz="2200" dirty="0" err="1"/>
              <a:t>i</a:t>
            </a:r>
            <a:r>
              <a:rPr lang="en-US" altLang="en-US" sz="2200" dirty="0"/>
              <a:t> </a:t>
            </a:r>
            <a:r>
              <a:rPr lang="en-US" altLang="en-US" sz="2200" err="1"/>
              <a:t>sinhronizacije</a:t>
            </a:r>
            <a:r>
              <a:rPr lang="en-US" altLang="en-US" sz="2200"/>
              <a:t> </a:t>
            </a:r>
            <a:r>
              <a:rPr lang="en-US" altLang="en-US" sz="2200" smtClean="0"/>
              <a:t>procesa,</a:t>
            </a:r>
            <a:endParaRPr lang="en-US" altLang="en-US" sz="2200" dirty="0"/>
          </a:p>
          <a:p>
            <a:pPr marL="800100" lvl="1" indent="-342900">
              <a:buFont typeface="Arial" panose="020B0604020202020204" pitchFamily="34" charset="0"/>
              <a:buChar char="•"/>
            </a:pPr>
            <a:r>
              <a:rPr lang="en-US" altLang="en-US" sz="2200" dirty="0" err="1"/>
              <a:t>z</a:t>
            </a:r>
            <a:r>
              <a:rPr lang="en-US" altLang="en-US" sz="2200" smtClean="0"/>
              <a:t>aštite </a:t>
            </a:r>
            <a:r>
              <a:rPr lang="en-US" altLang="en-US" sz="2200" dirty="0" smtClean="0"/>
              <a:t>OS.</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13308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26</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Servisi</a:t>
            </a:r>
            <a:r>
              <a:rPr lang="en-US" altLang="en-US" sz="2200" b="1" dirty="0" smtClean="0"/>
              <a:t> OS</a:t>
            </a:r>
            <a:r>
              <a:rPr lang="en-US" altLang="en-US" sz="2200" dirty="0" smtClean="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5" name="Rectangle 2"/>
          <p:cNvSpPr>
            <a:spLocks noChangeArrowheads="1"/>
          </p:cNvSpPr>
          <p:nvPr/>
        </p:nvSpPr>
        <p:spPr bwMode="auto">
          <a:xfrm>
            <a:off x="2706130" y="3077776"/>
            <a:ext cx="1905000" cy="457200"/>
          </a:xfrm>
          <a:prstGeom prst="rect">
            <a:avLst/>
          </a:prstGeom>
          <a:solidFill>
            <a:srgbClr val="FFFB1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36" name="Rectangle 3"/>
          <p:cNvSpPr>
            <a:spLocks noChangeArrowheads="1"/>
          </p:cNvSpPr>
          <p:nvPr/>
        </p:nvSpPr>
        <p:spPr bwMode="auto">
          <a:xfrm>
            <a:off x="7128905" y="4681151"/>
            <a:ext cx="2663825" cy="1295400"/>
          </a:xfrm>
          <a:prstGeom prst="rect">
            <a:avLst/>
          </a:prstGeom>
          <a:solidFill>
            <a:srgbClr val="FF180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37" name="Rectangle 4"/>
          <p:cNvSpPr>
            <a:spLocks noChangeArrowheads="1"/>
          </p:cNvSpPr>
          <p:nvPr/>
        </p:nvSpPr>
        <p:spPr bwMode="auto">
          <a:xfrm>
            <a:off x="7201930" y="1861751"/>
            <a:ext cx="2209800" cy="1905000"/>
          </a:xfrm>
          <a:prstGeom prst="rect">
            <a:avLst/>
          </a:prstGeom>
          <a:solidFill>
            <a:srgbClr val="0F6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pic>
        <p:nvPicPr>
          <p:cNvPr id="3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0568" y="2188776"/>
            <a:ext cx="512762" cy="49530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7930" y="2188776"/>
            <a:ext cx="5588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6730" y="2188776"/>
            <a:ext cx="523875" cy="506413"/>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0130" y="2166551"/>
            <a:ext cx="533400" cy="506413"/>
          </a:xfrm>
          <a:prstGeom prst="rect">
            <a:avLst/>
          </a:prstGeom>
          <a:noFill/>
          <a:extLst>
            <a:ext uri="{909E8E84-426E-40DD-AFC4-6F175D3DCCD1}">
              <a14:hiddenFill xmlns:a14="http://schemas.microsoft.com/office/drawing/2010/main">
                <a:solidFill>
                  <a:srgbClr val="FFFFFF"/>
                </a:solidFill>
              </a14:hiddenFill>
            </a:ext>
          </a:extLst>
        </p:spPr>
      </p:pic>
      <p:sp>
        <p:nvSpPr>
          <p:cNvPr id="42" name="Rectangle 10"/>
          <p:cNvSpPr>
            <a:spLocks noChangeArrowheads="1"/>
          </p:cNvSpPr>
          <p:nvPr/>
        </p:nvSpPr>
        <p:spPr bwMode="auto">
          <a:xfrm>
            <a:off x="2650568" y="1720464"/>
            <a:ext cx="21129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000" dirty="0" err="1" smtClean="0">
                <a:solidFill>
                  <a:srgbClr val="000000"/>
                </a:solidFill>
              </a:rPr>
              <a:t>korisnici</a:t>
            </a:r>
            <a:endParaRPr lang="en-US" altLang="en-US" sz="2000" dirty="0" smtClean="0">
              <a:solidFill>
                <a:srgbClr val="000000"/>
              </a:solidFill>
            </a:endParaRPr>
          </a:p>
        </p:txBody>
      </p:sp>
      <p:sp>
        <p:nvSpPr>
          <p:cNvPr id="43" name="Rectangle 11"/>
          <p:cNvSpPr>
            <a:spLocks noChangeArrowheads="1"/>
          </p:cNvSpPr>
          <p:nvPr/>
        </p:nvSpPr>
        <p:spPr bwMode="auto">
          <a:xfrm>
            <a:off x="2706130" y="3088889"/>
            <a:ext cx="190499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000" dirty="0" err="1" smtClean="0">
                <a:solidFill>
                  <a:srgbClr val="000000"/>
                </a:solidFill>
              </a:rPr>
              <a:t>interfejs</a:t>
            </a:r>
            <a:endParaRPr lang="en-US" altLang="en-US" sz="2400" dirty="0" smtClean="0">
              <a:solidFill>
                <a:srgbClr val="000000"/>
              </a:solidFill>
            </a:endParaRPr>
          </a:p>
        </p:txBody>
      </p:sp>
      <p:sp>
        <p:nvSpPr>
          <p:cNvPr id="44" name="Rectangle 12"/>
          <p:cNvSpPr>
            <a:spLocks noChangeArrowheads="1"/>
          </p:cNvSpPr>
          <p:nvPr/>
        </p:nvSpPr>
        <p:spPr bwMode="auto">
          <a:xfrm>
            <a:off x="2245755" y="4155125"/>
            <a:ext cx="2667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000" dirty="0" err="1" smtClean="0">
                <a:solidFill>
                  <a:srgbClr val="000000"/>
                </a:solidFill>
              </a:rPr>
              <a:t>Operativni</a:t>
            </a:r>
            <a:r>
              <a:rPr lang="en-US" altLang="en-US" sz="2000" dirty="0" smtClean="0">
                <a:solidFill>
                  <a:srgbClr val="000000"/>
                </a:solidFill>
              </a:rPr>
              <a:t> </a:t>
            </a:r>
            <a:r>
              <a:rPr lang="en-US" altLang="en-US" sz="2000" dirty="0" err="1" smtClean="0">
                <a:solidFill>
                  <a:srgbClr val="000000"/>
                </a:solidFill>
              </a:rPr>
              <a:t>sistem</a:t>
            </a:r>
            <a:endParaRPr lang="en-US" altLang="en-US" sz="2400" dirty="0" smtClean="0">
              <a:solidFill>
                <a:srgbClr val="000000"/>
              </a:solidFill>
            </a:endParaRPr>
          </a:p>
        </p:txBody>
      </p:sp>
      <p:sp>
        <p:nvSpPr>
          <p:cNvPr id="45" name="Rectangle 13"/>
          <p:cNvSpPr>
            <a:spLocks noChangeArrowheads="1"/>
          </p:cNvSpPr>
          <p:nvPr/>
        </p:nvSpPr>
        <p:spPr bwMode="auto">
          <a:xfrm>
            <a:off x="2245755" y="4014402"/>
            <a:ext cx="2667000" cy="6858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00"/>
              </a:solidFill>
              <a:effectLst/>
              <a:uLnTx/>
              <a:uFillTx/>
            </a:endParaRPr>
          </a:p>
        </p:txBody>
      </p:sp>
      <p:sp>
        <p:nvSpPr>
          <p:cNvPr id="46" name="Line 14"/>
          <p:cNvSpPr>
            <a:spLocks noChangeShapeType="1"/>
          </p:cNvSpPr>
          <p:nvPr/>
        </p:nvSpPr>
        <p:spPr bwMode="auto">
          <a:xfrm flipV="1">
            <a:off x="4915930" y="2776151"/>
            <a:ext cx="2286000" cy="15240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47" name="Rectangle 15"/>
          <p:cNvSpPr>
            <a:spLocks noChangeArrowheads="1"/>
          </p:cNvSpPr>
          <p:nvPr/>
        </p:nvSpPr>
        <p:spPr bwMode="auto">
          <a:xfrm rot="19565815">
            <a:off x="5675704" y="3012659"/>
            <a:ext cx="8410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servisi</a:t>
            </a:r>
            <a:endParaRPr lang="en-US" altLang="en-US" sz="2000" dirty="0" smtClean="0">
              <a:solidFill>
                <a:srgbClr val="000000"/>
              </a:solidFill>
            </a:endParaRPr>
          </a:p>
        </p:txBody>
      </p:sp>
      <p:sp>
        <p:nvSpPr>
          <p:cNvPr id="48" name="Rectangle 16"/>
          <p:cNvSpPr>
            <a:spLocks noChangeArrowheads="1"/>
          </p:cNvSpPr>
          <p:nvPr/>
        </p:nvSpPr>
        <p:spPr bwMode="auto">
          <a:xfrm>
            <a:off x="7278130" y="2166551"/>
            <a:ext cx="169815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smtClean="0">
                <a:solidFill>
                  <a:srgbClr val="000000"/>
                </a:solidFill>
              </a:rPr>
              <a:t>sinhronizacija</a:t>
            </a:r>
            <a:endParaRPr lang="en-US" altLang="en-US" sz="2000" dirty="0" smtClean="0">
              <a:solidFill>
                <a:srgbClr val="000000"/>
              </a:solidFill>
            </a:endParaRPr>
          </a:p>
          <a:p>
            <a:pPr fontAlgn="base">
              <a:spcBef>
                <a:spcPct val="0"/>
              </a:spcBef>
              <a:spcAft>
                <a:spcPct val="0"/>
              </a:spcAft>
            </a:pPr>
            <a:r>
              <a:rPr lang="en-US" altLang="en-US" sz="2000" dirty="0" err="1">
                <a:solidFill>
                  <a:srgbClr val="000000"/>
                </a:solidFill>
              </a:rPr>
              <a:t>k</a:t>
            </a:r>
            <a:r>
              <a:rPr lang="en-US" altLang="en-US" sz="2000" smtClean="0">
                <a:solidFill>
                  <a:srgbClr val="000000"/>
                </a:solidFill>
              </a:rPr>
              <a:t>onkurentnost</a:t>
            </a:r>
            <a:endParaRPr lang="en-US" altLang="en-US" sz="2000" dirty="0" smtClean="0">
              <a:solidFill>
                <a:srgbClr val="000000"/>
              </a:solidFill>
            </a:endParaRPr>
          </a:p>
          <a:p>
            <a:pPr fontAlgn="base">
              <a:spcBef>
                <a:spcPct val="0"/>
              </a:spcBef>
              <a:spcAft>
                <a:spcPct val="0"/>
              </a:spcAft>
            </a:pPr>
            <a:r>
              <a:rPr lang="en-US" altLang="en-US" sz="2000" dirty="0" err="1">
                <a:solidFill>
                  <a:srgbClr val="000000"/>
                </a:solidFill>
              </a:rPr>
              <a:t>k</a:t>
            </a:r>
            <a:r>
              <a:rPr lang="en-US" altLang="en-US" sz="2000" smtClean="0">
                <a:solidFill>
                  <a:srgbClr val="000000"/>
                </a:solidFill>
              </a:rPr>
              <a:t>omunikacija</a:t>
            </a:r>
            <a:endParaRPr lang="en-US" altLang="en-US" sz="2000" dirty="0" smtClean="0">
              <a:solidFill>
                <a:srgbClr val="000000"/>
              </a:solidFill>
            </a:endParaRPr>
          </a:p>
          <a:p>
            <a:pPr fontAlgn="base">
              <a:spcBef>
                <a:spcPct val="0"/>
              </a:spcBef>
              <a:spcAft>
                <a:spcPct val="0"/>
              </a:spcAft>
            </a:pPr>
            <a:r>
              <a:rPr lang="sr-Cyrl-CS" altLang="en-US" sz="2000" dirty="0" smtClean="0">
                <a:solidFill>
                  <a:srgbClr val="000000"/>
                </a:solidFill>
              </a:rPr>
              <a:t>...</a:t>
            </a:r>
            <a:r>
              <a:rPr lang="en-US" altLang="en-US" sz="2000" dirty="0" smtClean="0">
                <a:solidFill>
                  <a:srgbClr val="000000"/>
                </a:solidFill>
              </a:rPr>
              <a:t>.</a:t>
            </a:r>
          </a:p>
        </p:txBody>
      </p:sp>
      <p:sp>
        <p:nvSpPr>
          <p:cNvPr id="50" name="Rectangle 18"/>
          <p:cNvSpPr>
            <a:spLocks noChangeArrowheads="1"/>
          </p:cNvSpPr>
          <p:nvPr/>
        </p:nvSpPr>
        <p:spPr bwMode="auto">
          <a:xfrm>
            <a:off x="7205105" y="4746239"/>
            <a:ext cx="201394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smtClean="0">
                <a:solidFill>
                  <a:srgbClr val="000000"/>
                </a:solidFill>
              </a:rPr>
              <a:t>podaci</a:t>
            </a:r>
            <a:r>
              <a:rPr lang="sr-Cyrl-CS" altLang="en-US" sz="2000" dirty="0" smtClean="0">
                <a:solidFill>
                  <a:srgbClr val="000000"/>
                </a:solidFill>
              </a:rPr>
              <a:t>, </a:t>
            </a:r>
            <a:r>
              <a:rPr lang="en-US" altLang="en-US" sz="2000" dirty="0" err="1" smtClean="0">
                <a:solidFill>
                  <a:srgbClr val="000000"/>
                </a:solidFill>
              </a:rPr>
              <a:t>programi</a:t>
            </a:r>
            <a:r>
              <a:rPr lang="en-US" altLang="en-US" sz="2000" dirty="0" smtClean="0">
                <a:solidFill>
                  <a:srgbClr val="000000"/>
                </a:solidFill>
              </a:rPr>
              <a:t>,</a:t>
            </a:r>
          </a:p>
          <a:p>
            <a:pPr fontAlgn="base">
              <a:spcBef>
                <a:spcPct val="0"/>
              </a:spcBef>
              <a:spcAft>
                <a:spcPct val="0"/>
              </a:spcAft>
            </a:pPr>
            <a:r>
              <a:rPr lang="en-US" altLang="en-US" sz="2000" dirty="0" smtClean="0">
                <a:solidFill>
                  <a:srgbClr val="000000"/>
                </a:solidFill>
              </a:rPr>
              <a:t>CPU, </a:t>
            </a:r>
            <a:r>
              <a:rPr lang="en-US" altLang="en-US" sz="2000" dirty="0" err="1" smtClean="0">
                <a:solidFill>
                  <a:srgbClr val="000000"/>
                </a:solidFill>
              </a:rPr>
              <a:t>memorija</a:t>
            </a:r>
            <a:r>
              <a:rPr lang="en-US" altLang="en-US" sz="2000" dirty="0" smtClean="0">
                <a:solidFill>
                  <a:srgbClr val="000000"/>
                </a:solidFill>
              </a:rPr>
              <a:t>,</a:t>
            </a:r>
          </a:p>
          <a:p>
            <a:pPr fontAlgn="base">
              <a:spcBef>
                <a:spcPct val="0"/>
              </a:spcBef>
              <a:spcAft>
                <a:spcPct val="0"/>
              </a:spcAft>
            </a:pPr>
            <a:r>
              <a:rPr lang="en-US" altLang="en-US" sz="2000" dirty="0" smtClean="0">
                <a:solidFill>
                  <a:srgbClr val="000000"/>
                </a:solidFill>
              </a:rPr>
              <a:t>I/O </a:t>
            </a:r>
            <a:r>
              <a:rPr lang="en-US" altLang="en-US" sz="2000" dirty="0" err="1" smtClean="0">
                <a:solidFill>
                  <a:srgbClr val="000000"/>
                </a:solidFill>
              </a:rPr>
              <a:t>uređaji</a:t>
            </a:r>
            <a:r>
              <a:rPr lang="en-US" altLang="en-US" sz="2000" dirty="0" smtClean="0">
                <a:solidFill>
                  <a:srgbClr val="000000"/>
                </a:solidFill>
              </a:rPr>
              <a:t>, </a:t>
            </a:r>
            <a:r>
              <a:rPr lang="sr-Cyrl-CS" altLang="en-US" sz="2000" dirty="0" smtClean="0">
                <a:solidFill>
                  <a:srgbClr val="000000"/>
                </a:solidFill>
              </a:rPr>
              <a:t>...</a:t>
            </a:r>
            <a:endParaRPr lang="en-US" altLang="en-US" sz="2000" dirty="0" smtClean="0">
              <a:solidFill>
                <a:srgbClr val="000000"/>
              </a:solidFill>
            </a:endParaRPr>
          </a:p>
        </p:txBody>
      </p:sp>
      <p:sp>
        <p:nvSpPr>
          <p:cNvPr id="51" name="Line 19"/>
          <p:cNvSpPr>
            <a:spLocks noChangeShapeType="1"/>
          </p:cNvSpPr>
          <p:nvPr/>
        </p:nvSpPr>
        <p:spPr bwMode="auto">
          <a:xfrm>
            <a:off x="4915930" y="4528751"/>
            <a:ext cx="2209800" cy="7620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52" name="Line 20"/>
          <p:cNvSpPr>
            <a:spLocks noChangeShapeType="1"/>
          </p:cNvSpPr>
          <p:nvPr/>
        </p:nvSpPr>
        <p:spPr bwMode="auto">
          <a:xfrm>
            <a:off x="3620530" y="3546089"/>
            <a:ext cx="0" cy="4572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53" name="Line 21"/>
          <p:cNvSpPr>
            <a:spLocks noChangeShapeType="1"/>
          </p:cNvSpPr>
          <p:nvPr/>
        </p:nvSpPr>
        <p:spPr bwMode="auto">
          <a:xfrm>
            <a:off x="2858530" y="2631689"/>
            <a:ext cx="0" cy="4572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54" name="Line 22"/>
          <p:cNvSpPr>
            <a:spLocks noChangeShapeType="1"/>
          </p:cNvSpPr>
          <p:nvPr/>
        </p:nvSpPr>
        <p:spPr bwMode="auto">
          <a:xfrm>
            <a:off x="3391930" y="2707889"/>
            <a:ext cx="0" cy="3810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55" name="Line 23"/>
          <p:cNvSpPr>
            <a:spLocks noChangeShapeType="1"/>
          </p:cNvSpPr>
          <p:nvPr/>
        </p:nvSpPr>
        <p:spPr bwMode="auto">
          <a:xfrm>
            <a:off x="3925330" y="2631689"/>
            <a:ext cx="0" cy="4572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56" name="Line 24"/>
          <p:cNvSpPr>
            <a:spLocks noChangeShapeType="1"/>
          </p:cNvSpPr>
          <p:nvPr/>
        </p:nvSpPr>
        <p:spPr bwMode="auto">
          <a:xfrm>
            <a:off x="4458730" y="2631689"/>
            <a:ext cx="0" cy="4572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57" name="Rectangle 25"/>
          <p:cNvSpPr>
            <a:spLocks noChangeArrowheads="1"/>
          </p:cNvSpPr>
          <p:nvPr/>
        </p:nvSpPr>
        <p:spPr bwMode="auto">
          <a:xfrm rot="1117924">
            <a:off x="5177519" y="4538964"/>
            <a:ext cx="190859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smtClean="0">
                <a:solidFill>
                  <a:srgbClr val="000000"/>
                </a:solidFill>
              </a:rPr>
              <a:t>alokacija </a:t>
            </a:r>
            <a:r>
              <a:rPr lang="en-US" altLang="en-US" sz="2000" dirty="0" err="1" smtClean="0">
                <a:solidFill>
                  <a:srgbClr val="000000"/>
                </a:solidFill>
              </a:rPr>
              <a:t>resursa</a:t>
            </a:r>
            <a:endParaRPr lang="en-US" altLang="en-US" sz="2000" dirty="0" smtClean="0">
              <a:solidFill>
                <a:srgbClr val="000000"/>
              </a:solidFill>
            </a:endParaRPr>
          </a:p>
        </p:txBody>
      </p:sp>
    </p:spTree>
    <p:extLst>
      <p:ext uri="{BB962C8B-B14F-4D97-AF65-F5344CB8AC3E}">
        <p14:creationId xmlns:p14="http://schemas.microsoft.com/office/powerpoint/2010/main" val="12770568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27</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Šta</a:t>
            </a:r>
            <a:r>
              <a:rPr lang="en-US" altLang="en-US" sz="2200" b="1" dirty="0" smtClean="0"/>
              <a:t> </a:t>
            </a:r>
            <a:r>
              <a:rPr lang="en-US" altLang="en-US" sz="2200" b="1" dirty="0" err="1" smtClean="0"/>
              <a:t>treba</a:t>
            </a:r>
            <a:r>
              <a:rPr lang="en-US" altLang="en-US" sz="2200" b="1" dirty="0" smtClean="0"/>
              <a:t> da </a:t>
            </a:r>
            <a:r>
              <a:rPr lang="en-US" altLang="en-US" sz="2200" b="1" dirty="0" err="1" smtClean="0"/>
              <a:t>obezbedi</a:t>
            </a:r>
            <a:r>
              <a:rPr lang="en-US" altLang="en-US" sz="2200" b="1" dirty="0" smtClean="0"/>
              <a:t> TOS</a:t>
            </a:r>
            <a:r>
              <a:rPr lang="en-US" altLang="en-US" sz="2200" dirty="0" smtClean="0"/>
              <a:t>?</a:t>
            </a:r>
          </a:p>
          <a:p>
            <a:pPr marL="342900" indent="-342900">
              <a:buFont typeface="Arial" panose="020B0604020202020204" pitchFamily="34" charset="0"/>
              <a:buChar char="•"/>
            </a:pPr>
            <a:r>
              <a:rPr lang="en-US" altLang="en-US" sz="2200" dirty="0" smtClean="0"/>
              <a:t>OS od </a:t>
            </a:r>
            <a:r>
              <a:rPr lang="en-US" altLang="en-US" sz="2200" dirty="0" err="1" smtClean="0"/>
              <a:t>poverenja</a:t>
            </a:r>
            <a:r>
              <a:rPr lang="en-US" altLang="en-US" sz="2200" dirty="0" smtClean="0"/>
              <a:t> </a:t>
            </a:r>
            <a:r>
              <a:rPr lang="en-US" altLang="en-US" sz="2200" dirty="0" err="1" smtClean="0"/>
              <a:t>treba</a:t>
            </a:r>
            <a:r>
              <a:rPr lang="en-US" altLang="en-US" sz="2200" dirty="0" smtClean="0"/>
              <a:t> </a:t>
            </a:r>
            <a:r>
              <a:rPr lang="en-US" altLang="en-US" sz="2200" dirty="0"/>
              <a:t>da </a:t>
            </a:r>
            <a:r>
              <a:rPr lang="en-US" altLang="en-US" sz="2200" dirty="0" err="1" smtClean="0"/>
              <a:t>obezbedi</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smtClean="0"/>
              <a:t>autentifikaciju </a:t>
            </a:r>
            <a:r>
              <a:rPr lang="en-US" altLang="en-US" sz="2200" dirty="0"/>
              <a:t>i</a:t>
            </a:r>
            <a:r>
              <a:rPr lang="en-US" altLang="en-US" sz="2200" dirty="0" smtClean="0"/>
              <a:t> </a:t>
            </a:r>
            <a:r>
              <a:rPr lang="en-US" altLang="en-US" sz="2200" err="1" smtClean="0"/>
              <a:t>autorizaciju</a:t>
            </a:r>
            <a:r>
              <a:rPr lang="en-US" altLang="en-US" sz="2200" smtClean="0"/>
              <a:t> korisnika,</a:t>
            </a:r>
            <a:endParaRPr lang="en-US" altLang="en-US" sz="2200" dirty="0"/>
          </a:p>
          <a:p>
            <a:pPr marL="800100" lvl="1" indent="-342900">
              <a:buFont typeface="Arial" panose="020B0604020202020204" pitchFamily="34" charset="0"/>
              <a:buChar char="•"/>
            </a:pPr>
            <a:r>
              <a:rPr lang="en-US" altLang="en-US" sz="2200" smtClean="0"/>
              <a:t>obaveznu </a:t>
            </a:r>
            <a:r>
              <a:rPr lang="en-US" altLang="en-US" sz="2200" dirty="0" err="1" smtClean="0"/>
              <a:t>kontrolu</a:t>
            </a:r>
            <a:r>
              <a:rPr lang="en-US" altLang="en-US" sz="2200" dirty="0" smtClean="0"/>
              <a:t> </a:t>
            </a:r>
            <a:r>
              <a:rPr lang="en-US" altLang="en-US" sz="2200" dirty="0" err="1" smtClean="0"/>
              <a:t>pristupa</a:t>
            </a:r>
            <a:r>
              <a:rPr lang="en-US" altLang="en-US" sz="2200" dirty="0" smtClean="0"/>
              <a:t> – </a:t>
            </a:r>
            <a:r>
              <a:rPr lang="en-US" altLang="en-US" sz="2200" i="1" dirty="0" smtClean="0"/>
              <a:t>Mandatory </a:t>
            </a:r>
            <a:r>
              <a:rPr lang="en-US" altLang="en-US" sz="2200" i="1" dirty="0"/>
              <a:t>access control</a:t>
            </a:r>
            <a:r>
              <a:rPr lang="en-US" altLang="en-US" sz="2200" dirty="0"/>
              <a:t> (</a:t>
            </a:r>
            <a:r>
              <a:rPr lang="en-US" altLang="en-US" sz="2200"/>
              <a:t>MAC</a:t>
            </a:r>
            <a:r>
              <a:rPr lang="en-US" altLang="en-US" sz="2200" smtClean="0"/>
              <a:t>),</a:t>
            </a:r>
            <a:endParaRPr lang="en-US" altLang="en-US" sz="2200" dirty="0"/>
          </a:p>
          <a:p>
            <a:pPr marL="800100" lvl="1" indent="-342900">
              <a:buFont typeface="Arial" panose="020B0604020202020204" pitchFamily="34" charset="0"/>
              <a:buChar char="•"/>
            </a:pPr>
            <a:r>
              <a:rPr lang="en-US" altLang="en-US" sz="2200" dirty="0" err="1"/>
              <a:t>d</a:t>
            </a:r>
            <a:r>
              <a:rPr lang="en-US" altLang="en-US" sz="2200" smtClean="0"/>
              <a:t>iskrecionu </a:t>
            </a:r>
            <a:r>
              <a:rPr lang="en-US" altLang="en-US" sz="2200" dirty="0" err="1"/>
              <a:t>kontrola</a:t>
            </a:r>
            <a:r>
              <a:rPr lang="en-US" altLang="en-US" sz="2200" dirty="0"/>
              <a:t> </a:t>
            </a:r>
            <a:r>
              <a:rPr lang="en-US" altLang="en-US" sz="2200" dirty="0" err="1"/>
              <a:t>pristupa</a:t>
            </a:r>
            <a:r>
              <a:rPr lang="en-US" altLang="en-US" sz="2200" dirty="0"/>
              <a:t> </a:t>
            </a:r>
            <a:r>
              <a:rPr lang="en-US" altLang="en-US" sz="2200" dirty="0" smtClean="0"/>
              <a:t>– </a:t>
            </a:r>
            <a:r>
              <a:rPr lang="en-US" altLang="en-US" sz="2200" i="1" dirty="0" smtClean="0"/>
              <a:t>Discretionary </a:t>
            </a:r>
            <a:r>
              <a:rPr lang="en-US" altLang="en-US" sz="2200" i="1" dirty="0"/>
              <a:t>access control</a:t>
            </a:r>
            <a:r>
              <a:rPr lang="en-US" altLang="en-US" sz="2200" dirty="0"/>
              <a:t> (</a:t>
            </a:r>
            <a:r>
              <a:rPr lang="en-US" altLang="en-US" sz="2200"/>
              <a:t>DAC</a:t>
            </a:r>
            <a:r>
              <a:rPr lang="en-US" altLang="en-US" sz="2200" smtClean="0"/>
              <a:t>),</a:t>
            </a:r>
            <a:endParaRPr lang="en-US" altLang="en-US" sz="2200" dirty="0"/>
          </a:p>
          <a:p>
            <a:pPr marL="800100" lvl="1" indent="-342900">
              <a:buFont typeface="Arial" panose="020B0604020202020204" pitchFamily="34" charset="0"/>
              <a:buChar char="•"/>
            </a:pPr>
            <a:r>
              <a:rPr lang="en-US" altLang="en-US" sz="2200" dirty="0" err="1"/>
              <a:t>z</a:t>
            </a:r>
            <a:r>
              <a:rPr lang="en-US" altLang="en-US" sz="2200" smtClean="0"/>
              <a:t>aštitu </a:t>
            </a:r>
            <a:r>
              <a:rPr lang="en-US" altLang="en-US" sz="2200" dirty="0" err="1"/>
              <a:t>objekata</a:t>
            </a:r>
            <a:r>
              <a:rPr lang="en-US" altLang="en-US" sz="2200" dirty="0"/>
              <a:t> </a:t>
            </a:r>
            <a:r>
              <a:rPr lang="en-US" altLang="en-US" sz="2200" dirty="0" err="1"/>
              <a:t>koje</a:t>
            </a:r>
            <a:r>
              <a:rPr lang="en-US" altLang="en-US" sz="2200" dirty="0"/>
              <a:t> </a:t>
            </a:r>
            <a:r>
              <a:rPr lang="en-US" altLang="en-US" sz="2200" dirty="0" err="1"/>
              <a:t>koristi</a:t>
            </a:r>
            <a:r>
              <a:rPr lang="en-US" altLang="en-US" sz="2200" dirty="0"/>
              <a:t> </a:t>
            </a:r>
            <a:r>
              <a:rPr lang="en-US" altLang="en-US" sz="2200" err="1"/>
              <a:t>više</a:t>
            </a:r>
            <a:r>
              <a:rPr lang="en-US" altLang="en-US" sz="2200"/>
              <a:t> </a:t>
            </a:r>
            <a:r>
              <a:rPr lang="en-US" altLang="en-US" sz="2200" smtClean="0"/>
              <a:t>korisnika,</a:t>
            </a:r>
            <a:endParaRPr lang="en-US" altLang="en-US" sz="2200" dirty="0"/>
          </a:p>
          <a:p>
            <a:pPr marL="800100" lvl="1" indent="-342900">
              <a:buFont typeface="Arial" panose="020B0604020202020204" pitchFamily="34" charset="0"/>
              <a:buChar char="•"/>
            </a:pPr>
            <a:r>
              <a:rPr lang="en-US" altLang="en-US" sz="2200" dirty="0" err="1"/>
              <a:t>p</a:t>
            </a:r>
            <a:r>
              <a:rPr lang="en-US" altLang="en-US" sz="2200" smtClean="0"/>
              <a:t>otpuni </a:t>
            </a:r>
            <a:r>
              <a:rPr lang="en-US" altLang="en-US" sz="2200" dirty="0" err="1"/>
              <a:t>nadzor</a:t>
            </a:r>
            <a:r>
              <a:rPr lang="en-US" altLang="en-US" sz="2200" dirty="0"/>
              <a:t> </a:t>
            </a:r>
            <a:r>
              <a:rPr lang="en-US" altLang="en-US" sz="2200" dirty="0" smtClean="0"/>
              <a:t>– </a:t>
            </a:r>
            <a:r>
              <a:rPr lang="en-US" altLang="en-US" sz="2200" err="1" smtClean="0"/>
              <a:t>kontrolu</a:t>
            </a:r>
            <a:r>
              <a:rPr lang="en-US" altLang="en-US" sz="2200" smtClean="0"/>
              <a:t> pristupa,</a:t>
            </a:r>
            <a:endParaRPr lang="en-US" altLang="en-US" sz="2200" dirty="0"/>
          </a:p>
          <a:p>
            <a:pPr marL="800100" lvl="1" indent="-342900">
              <a:buFont typeface="Arial" panose="020B0604020202020204" pitchFamily="34" charset="0"/>
              <a:buChar char="•"/>
            </a:pPr>
            <a:r>
              <a:rPr lang="en-US" altLang="en-US" sz="2200" dirty="0" err="1"/>
              <a:t>n</a:t>
            </a:r>
            <a:r>
              <a:rPr lang="en-US" altLang="en-US" sz="2200" smtClean="0"/>
              <a:t>erizičan </a:t>
            </a:r>
            <a:r>
              <a:rPr lang="en-US" altLang="en-US" sz="2200" dirty="0"/>
              <a:t>put </a:t>
            </a:r>
            <a:r>
              <a:rPr lang="en-US" altLang="en-US" sz="2200" dirty="0" err="1"/>
              <a:t>za</a:t>
            </a:r>
            <a:r>
              <a:rPr lang="en-US" altLang="en-US" sz="2200" dirty="0"/>
              <a:t> </a:t>
            </a:r>
            <a:r>
              <a:rPr lang="en-US" altLang="en-US" sz="2200" dirty="0" err="1"/>
              <a:t>prenos</a:t>
            </a:r>
            <a:r>
              <a:rPr lang="en-US" altLang="en-US" sz="2200" dirty="0"/>
              <a:t> </a:t>
            </a:r>
            <a:r>
              <a:rPr lang="en-US" altLang="en-US" sz="2200" dirty="0" err="1"/>
              <a:t>podataka</a:t>
            </a:r>
            <a:r>
              <a:rPr lang="en-US" altLang="en-US" sz="2200" dirty="0"/>
              <a:t> (</a:t>
            </a:r>
            <a:r>
              <a:rPr lang="en-US" altLang="en-US" sz="2200" i="1" dirty="0"/>
              <a:t>Trusted </a:t>
            </a:r>
            <a:r>
              <a:rPr lang="en-US" altLang="en-US" sz="2200" i="1"/>
              <a:t>path</a:t>
            </a:r>
            <a:r>
              <a:rPr lang="en-US" altLang="en-US" sz="2200" smtClean="0"/>
              <a:t>).</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472040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28</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smtClean="0"/>
              <a:t>MAC </a:t>
            </a:r>
            <a:r>
              <a:rPr lang="en-US" altLang="en-US" sz="2200" b="1" dirty="0" err="1" smtClean="0"/>
              <a:t>i</a:t>
            </a:r>
            <a:r>
              <a:rPr lang="en-US" altLang="en-US" sz="2200" b="1" dirty="0" smtClean="0"/>
              <a:t> DAC</a:t>
            </a:r>
            <a:r>
              <a:rPr lang="en-US" altLang="en-US" sz="2200" dirty="0" smtClean="0"/>
              <a:t>?</a:t>
            </a:r>
          </a:p>
          <a:p>
            <a:pPr marL="342900" indent="-342900">
              <a:buFont typeface="Arial" panose="020B0604020202020204" pitchFamily="34" charset="0"/>
              <a:buChar char="•"/>
            </a:pPr>
            <a:r>
              <a:rPr lang="en-US" altLang="en-US" sz="2200" i="1" dirty="0"/>
              <a:t>Mandatory Access Control</a:t>
            </a:r>
            <a:r>
              <a:rPr lang="en-US" altLang="en-US" sz="2200" dirty="0"/>
              <a:t> (MAC</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Pristup</a:t>
            </a:r>
            <a:r>
              <a:rPr lang="en-US" altLang="en-US" sz="2200" dirty="0"/>
              <a:t> ne </a:t>
            </a:r>
            <a:r>
              <a:rPr lang="en-US" altLang="en-US" sz="2200" dirty="0" err="1"/>
              <a:t>kontroliše</a:t>
            </a:r>
            <a:r>
              <a:rPr lang="en-US" altLang="en-US" sz="2200" dirty="0"/>
              <a:t> </a:t>
            </a:r>
            <a:r>
              <a:rPr lang="en-US" altLang="en-US" sz="2200" dirty="0" err="1"/>
              <a:t>vlasnik</a:t>
            </a:r>
            <a:r>
              <a:rPr lang="en-US" altLang="en-US" sz="2200" dirty="0"/>
              <a:t> </a:t>
            </a:r>
            <a:r>
              <a:rPr lang="en-US" altLang="en-US" sz="2200" dirty="0" err="1"/>
              <a:t>objekta</a:t>
            </a:r>
            <a:r>
              <a:rPr lang="en-US" altLang="en-US" sz="2200" dirty="0"/>
              <a:t>.</a:t>
            </a:r>
          </a:p>
          <a:p>
            <a:pPr marL="800100" lvl="1" indent="-342900">
              <a:buFont typeface="Arial" panose="020B0604020202020204" pitchFamily="34" charset="0"/>
              <a:buChar char="•"/>
            </a:pPr>
            <a:r>
              <a:rPr lang="en-US" altLang="en-US" sz="2200" dirty="0"/>
              <a:t>Primer: </a:t>
            </a:r>
            <a:endParaRPr lang="en-US" altLang="en-US" sz="2200" dirty="0" smtClean="0"/>
          </a:p>
          <a:p>
            <a:pPr marL="1257300" lvl="2" indent="-342900">
              <a:buFont typeface="Arial" panose="020B0604020202020204" pitchFamily="34" charset="0"/>
              <a:buChar char="•"/>
            </a:pPr>
            <a:r>
              <a:rPr lang="en-US" altLang="en-US" sz="2200" dirty="0" smtClean="0"/>
              <a:t>Alisa </a:t>
            </a:r>
            <a:r>
              <a:rPr lang="en-US" altLang="en-US" sz="2200" dirty="0"/>
              <a:t>je </a:t>
            </a:r>
            <a:r>
              <a:rPr lang="en-US" altLang="en-US" sz="2200" dirty="0" err="1"/>
              <a:t>vlasnik</a:t>
            </a:r>
            <a:r>
              <a:rPr lang="en-US" altLang="en-US" sz="2200" dirty="0"/>
              <a:t> TOP SECRET </a:t>
            </a:r>
            <a:r>
              <a:rPr lang="en-US" altLang="en-US" sz="2200" dirty="0" err="1"/>
              <a:t>dokumenta</a:t>
            </a:r>
            <a:r>
              <a:rPr lang="en-US" altLang="en-US" sz="2200" dirty="0"/>
              <a:t>. </a:t>
            </a:r>
            <a:endParaRPr lang="en-US" altLang="en-US" sz="2200" dirty="0" smtClean="0"/>
          </a:p>
          <a:p>
            <a:pPr marL="1257300" lvl="2" indent="-342900">
              <a:buFont typeface="Arial" panose="020B0604020202020204" pitchFamily="34" charset="0"/>
              <a:buChar char="•"/>
            </a:pPr>
            <a:r>
              <a:rPr lang="en-US" altLang="en-US" sz="2200" dirty="0" smtClean="0"/>
              <a:t>Alisa </a:t>
            </a:r>
            <a:r>
              <a:rPr lang="en-US" altLang="en-US" sz="2200" dirty="0"/>
              <a:t>ne </a:t>
            </a:r>
            <a:r>
              <a:rPr lang="en-US" altLang="en-US" sz="2200" dirty="0" err="1"/>
              <a:t>dodeljuje</a:t>
            </a:r>
            <a:r>
              <a:rPr lang="en-US" altLang="en-US" sz="2200" dirty="0"/>
              <a:t> TOP SECRET </a:t>
            </a:r>
            <a:r>
              <a:rPr lang="en-US" altLang="en-US" sz="2200" dirty="0" err="1"/>
              <a:t>ovlašćenja</a:t>
            </a:r>
            <a:r>
              <a:rPr lang="en-US" altLang="en-US" sz="2200" dirty="0"/>
              <a:t> </a:t>
            </a:r>
            <a:r>
              <a:rPr lang="en-US" altLang="en-US" sz="2200" dirty="0" err="1"/>
              <a:t>drugim</a:t>
            </a:r>
            <a:r>
              <a:rPr lang="en-US" altLang="en-US" sz="2200" dirty="0"/>
              <a:t> </a:t>
            </a:r>
            <a:r>
              <a:rPr lang="en-US" altLang="en-US" sz="2200" dirty="0" err="1"/>
              <a:t>korisnicima</a:t>
            </a:r>
            <a:r>
              <a:rPr lang="en-US" altLang="en-US" sz="2200" dirty="0"/>
              <a:t>.</a:t>
            </a:r>
          </a:p>
          <a:p>
            <a:pPr marL="342900" indent="-342900">
              <a:buFont typeface="Arial" panose="020B0604020202020204" pitchFamily="34" charset="0"/>
              <a:buChar char="•"/>
            </a:pPr>
            <a:r>
              <a:rPr lang="en-US" altLang="en-US" sz="2200" dirty="0"/>
              <a:t>Discretionary Access Control (</a:t>
            </a:r>
            <a:r>
              <a:rPr lang="en-US" altLang="en-US" sz="2200"/>
              <a:t>DAC</a:t>
            </a:r>
            <a:r>
              <a:rPr lang="en-US" altLang="en-US" sz="2200" smtClean="0"/>
              <a:t>).</a:t>
            </a:r>
            <a:endParaRPr lang="en-US" altLang="en-US" sz="2200" dirty="0"/>
          </a:p>
          <a:p>
            <a:pPr marL="800100" lvl="1" indent="-342900">
              <a:buFont typeface="Arial" panose="020B0604020202020204" pitchFamily="34" charset="0"/>
              <a:buChar char="•"/>
            </a:pPr>
            <a:r>
              <a:rPr lang="en-US" altLang="en-US" sz="2200" dirty="0" err="1"/>
              <a:t>Vlasnik</a:t>
            </a:r>
            <a:r>
              <a:rPr lang="en-US" altLang="en-US" sz="2200" dirty="0"/>
              <a:t> </a:t>
            </a:r>
            <a:r>
              <a:rPr lang="en-US" altLang="en-US" sz="2200" dirty="0" err="1"/>
              <a:t>objekta</a:t>
            </a:r>
            <a:r>
              <a:rPr lang="en-US" altLang="en-US" sz="2200" dirty="0"/>
              <a:t> </a:t>
            </a:r>
            <a:r>
              <a:rPr lang="en-US" altLang="en-US" sz="2200" dirty="0" err="1"/>
              <a:t>određuje</a:t>
            </a:r>
            <a:r>
              <a:rPr lang="en-US" altLang="en-US" sz="2200" dirty="0"/>
              <a:t> </a:t>
            </a:r>
            <a:r>
              <a:rPr lang="en-US" altLang="en-US" sz="2200" dirty="0" err="1"/>
              <a:t>prava</a:t>
            </a:r>
            <a:r>
              <a:rPr lang="en-US" altLang="en-US" sz="2200" dirty="0"/>
              <a:t> </a:t>
            </a:r>
            <a:r>
              <a:rPr lang="en-US" altLang="en-US" sz="2200" dirty="0" err="1"/>
              <a:t>pristupa</a:t>
            </a:r>
            <a:r>
              <a:rPr lang="en-US" altLang="en-US" sz="2200" dirty="0"/>
              <a:t>.</a:t>
            </a:r>
          </a:p>
          <a:p>
            <a:pPr marL="800100" lvl="1" indent="-342900">
              <a:buFont typeface="Arial" panose="020B0604020202020204" pitchFamily="34" charset="0"/>
              <a:buChar char="•"/>
            </a:pPr>
            <a:r>
              <a:rPr lang="en-US" altLang="en-US" sz="2200" dirty="0"/>
              <a:t>Primer: </a:t>
            </a:r>
            <a:endParaRPr lang="en-US" altLang="en-US" sz="2200" dirty="0" smtClean="0"/>
          </a:p>
          <a:p>
            <a:pPr marL="1257300" lvl="2" indent="-342900">
              <a:buFont typeface="Arial" panose="020B0604020202020204" pitchFamily="34" charset="0"/>
              <a:buChar char="•"/>
            </a:pPr>
            <a:r>
              <a:rPr lang="en-US" altLang="en-US" sz="2200" dirty="0" smtClean="0"/>
              <a:t>Linux </a:t>
            </a:r>
            <a:r>
              <a:rPr lang="en-US" altLang="en-US" sz="2200" dirty="0" err="1" smtClean="0"/>
              <a:t>prava</a:t>
            </a:r>
            <a:r>
              <a:rPr lang="en-US" altLang="en-US" sz="2200" dirty="0" smtClean="0"/>
              <a:t> </a:t>
            </a:r>
            <a:r>
              <a:rPr lang="en-US" altLang="en-US" sz="2200" dirty="0" err="1"/>
              <a:t>pristupa</a:t>
            </a:r>
            <a:r>
              <a:rPr lang="en-US" altLang="en-US" sz="2200" dirty="0"/>
              <a:t> </a:t>
            </a:r>
            <a:r>
              <a:rPr lang="en-US" altLang="en-US" sz="2200" dirty="0" err="1" smtClean="0"/>
              <a:t>datotekama</a:t>
            </a:r>
            <a:r>
              <a:rPr lang="en-US" altLang="en-US" sz="2200" dirty="0" smtClean="0"/>
              <a:t> </a:t>
            </a:r>
            <a:r>
              <a:rPr lang="en-US" altLang="en-US" sz="2200" dirty="0"/>
              <a:t>(</a:t>
            </a:r>
            <a:r>
              <a:rPr lang="en-US" altLang="en-US" sz="2200" dirty="0" err="1"/>
              <a:t>korisnik</a:t>
            </a:r>
            <a:r>
              <a:rPr lang="en-US" altLang="en-US" sz="2200" dirty="0"/>
              <a:t> </a:t>
            </a:r>
            <a:r>
              <a:rPr lang="en-US" altLang="en-US" sz="2200" dirty="0" err="1"/>
              <a:t>može</a:t>
            </a:r>
            <a:r>
              <a:rPr lang="en-US" altLang="en-US" sz="2200" dirty="0"/>
              <a:t> da </a:t>
            </a:r>
            <a:r>
              <a:rPr lang="en-US" altLang="en-US" sz="2200" dirty="0" err="1"/>
              <a:t>dodeli</a:t>
            </a:r>
            <a:r>
              <a:rPr lang="en-US" altLang="en-US" sz="2200" dirty="0"/>
              <a:t> </a:t>
            </a:r>
            <a:r>
              <a:rPr lang="en-US" altLang="en-US" sz="2200" dirty="0" err="1"/>
              <a:t>prava</a:t>
            </a:r>
            <a:r>
              <a:rPr lang="en-US" altLang="en-US" sz="2200" dirty="0"/>
              <a:t> </a:t>
            </a:r>
            <a:r>
              <a:rPr lang="en-US" altLang="en-US" sz="2200" dirty="0" err="1"/>
              <a:t>za</a:t>
            </a:r>
            <a:r>
              <a:rPr lang="en-US" altLang="en-US" sz="2200" dirty="0"/>
              <a:t> </a:t>
            </a:r>
            <a:r>
              <a:rPr lang="en-US" altLang="en-US" sz="2200" dirty="0" err="1" smtClean="0"/>
              <a:t>čitanje</a:t>
            </a:r>
            <a:r>
              <a:rPr lang="en-US" altLang="en-US" sz="2200" dirty="0" smtClean="0"/>
              <a:t>, </a:t>
            </a:r>
            <a:r>
              <a:rPr lang="en-US" altLang="en-US" sz="2200" dirty="0" err="1" smtClean="0"/>
              <a:t>upis</a:t>
            </a:r>
            <a:r>
              <a:rPr lang="en-US" altLang="en-US" sz="2200" dirty="0" smtClean="0"/>
              <a:t> </a:t>
            </a:r>
            <a:r>
              <a:rPr lang="en-US" altLang="en-US" sz="2200" dirty="0" err="1" smtClean="0"/>
              <a:t>i</a:t>
            </a:r>
            <a:r>
              <a:rPr lang="en-US" altLang="en-US" sz="2200" dirty="0" smtClean="0"/>
              <a:t> </a:t>
            </a:r>
            <a:r>
              <a:rPr lang="en-US" altLang="en-US" sz="2200" dirty="0" err="1" smtClean="0"/>
              <a:t>izvršavanje</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Ako</a:t>
            </a:r>
            <a:r>
              <a:rPr lang="en-US" altLang="en-US" sz="2200" dirty="0"/>
              <a:t> </a:t>
            </a:r>
            <a:r>
              <a:rPr lang="en-US" altLang="en-US" sz="2200" dirty="0" err="1"/>
              <a:t>su</a:t>
            </a:r>
            <a:r>
              <a:rPr lang="en-US" altLang="en-US" sz="2200" dirty="0"/>
              <a:t> </a:t>
            </a:r>
            <a:r>
              <a:rPr lang="en-US" altLang="en-US" sz="2200" dirty="0" err="1"/>
              <a:t>istovremeno</a:t>
            </a:r>
            <a:r>
              <a:rPr lang="en-US" altLang="en-US" sz="2200" dirty="0"/>
              <a:t> </a:t>
            </a:r>
            <a:r>
              <a:rPr lang="en-US" altLang="en-US" sz="2200" dirty="0" err="1"/>
              <a:t>primenjeni</a:t>
            </a:r>
            <a:r>
              <a:rPr lang="en-US" altLang="en-US" sz="2200" dirty="0"/>
              <a:t> DAC </a:t>
            </a:r>
            <a:r>
              <a:rPr lang="en-US" altLang="en-US" sz="2200" dirty="0" err="1"/>
              <a:t>i</a:t>
            </a:r>
            <a:r>
              <a:rPr lang="en-US" altLang="en-US" sz="2200" dirty="0"/>
              <a:t> MAC, </a:t>
            </a:r>
            <a:r>
              <a:rPr lang="en-US" altLang="en-US" sz="2200" u="sng" dirty="0"/>
              <a:t>MAC je </a:t>
            </a:r>
            <a:r>
              <a:rPr lang="en-US" altLang="en-US" sz="2200" u="sng" dirty="0" smtClean="0"/>
              <a:t>“</a:t>
            </a:r>
            <a:r>
              <a:rPr lang="en-US" altLang="en-US" sz="2200" u="sng" dirty="0" err="1" smtClean="0"/>
              <a:t>stariji</a:t>
            </a:r>
            <a:r>
              <a:rPr lang="en-US" altLang="en-US" sz="2200" u="sng" dirty="0" smtClean="0"/>
              <a:t>”</a:t>
            </a:r>
            <a:r>
              <a:rPr lang="en-US" altLang="en-US" sz="2200" dirty="0" smtClean="0"/>
              <a:t>. </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34298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29</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Zaštita</a:t>
            </a:r>
            <a:r>
              <a:rPr lang="en-US" altLang="en-US" sz="2200" b="1" dirty="0" smtClean="0"/>
              <a:t> </a:t>
            </a:r>
            <a:r>
              <a:rPr lang="en-US" altLang="en-US" sz="2200" b="1" dirty="0" err="1" smtClean="0"/>
              <a:t>objekata</a:t>
            </a:r>
            <a:r>
              <a:rPr lang="en-US" altLang="en-US" sz="2200" b="1" dirty="0" smtClean="0"/>
              <a:t> </a:t>
            </a:r>
            <a:r>
              <a:rPr lang="en-US" altLang="en-US" sz="2200" b="1" dirty="0" err="1" smtClean="0"/>
              <a:t>koje</a:t>
            </a:r>
            <a:r>
              <a:rPr lang="en-US" altLang="en-US" sz="2200" b="1" dirty="0" smtClean="0"/>
              <a:t> </a:t>
            </a:r>
            <a:r>
              <a:rPr lang="en-US" altLang="en-US" sz="2200" b="1" dirty="0" err="1" smtClean="0"/>
              <a:t>koristi</a:t>
            </a:r>
            <a:r>
              <a:rPr lang="en-US" altLang="en-US" sz="2200" b="1" dirty="0" smtClean="0"/>
              <a:t> </a:t>
            </a:r>
            <a:r>
              <a:rPr lang="en-US" altLang="en-US" sz="2200" b="1" dirty="0" err="1" smtClean="0"/>
              <a:t>više</a:t>
            </a:r>
            <a:r>
              <a:rPr lang="en-US" altLang="en-US" sz="2200" b="1" dirty="0" smtClean="0"/>
              <a:t> </a:t>
            </a:r>
            <a:r>
              <a:rPr lang="en-US" altLang="en-US" sz="2200" b="1" dirty="0" err="1" smtClean="0"/>
              <a:t>korisnika</a:t>
            </a:r>
            <a:r>
              <a:rPr lang="en-US" altLang="en-US" sz="2200" dirty="0" smtClean="0"/>
              <a:t>.</a:t>
            </a:r>
          </a:p>
          <a:p>
            <a:pPr marL="342900" indent="-342900">
              <a:buFont typeface="Arial" panose="020B0604020202020204" pitchFamily="34" charset="0"/>
              <a:buChar char="•"/>
            </a:pPr>
            <a:r>
              <a:rPr lang="en-US" altLang="en-US" sz="2200" dirty="0"/>
              <a:t>OS </a:t>
            </a:r>
            <a:r>
              <a:rPr lang="en-US" altLang="en-US" sz="2200" dirty="0" err="1"/>
              <a:t>mora</a:t>
            </a:r>
            <a:r>
              <a:rPr lang="en-US" altLang="en-US" sz="2200" dirty="0"/>
              <a:t> da </a:t>
            </a:r>
            <a:r>
              <a:rPr lang="en-US" altLang="en-US" sz="2200" dirty="0" err="1"/>
              <a:t>spreči</a:t>
            </a:r>
            <a:r>
              <a:rPr lang="en-US" altLang="en-US" sz="2200" dirty="0"/>
              <a:t> </a:t>
            </a:r>
            <a:r>
              <a:rPr lang="en-US" altLang="en-US" sz="2200" dirty="0" err="1"/>
              <a:t>neželjeni</a:t>
            </a:r>
            <a:r>
              <a:rPr lang="en-US" altLang="en-US" sz="2200" dirty="0"/>
              <a:t> </a:t>
            </a:r>
            <a:r>
              <a:rPr lang="en-US" altLang="en-US" sz="2200" dirty="0" err="1"/>
              <a:t>protok</a:t>
            </a:r>
            <a:r>
              <a:rPr lang="en-US" altLang="en-US" sz="2200" dirty="0"/>
              <a:t> </a:t>
            </a:r>
            <a:r>
              <a:rPr lang="en-US" altLang="en-US" sz="2200" dirty="0" err="1"/>
              <a:t>informacija</a:t>
            </a:r>
            <a:r>
              <a:rPr lang="en-US" altLang="en-US" sz="2200" dirty="0"/>
              <a:t>. </a:t>
            </a:r>
          </a:p>
          <a:p>
            <a:pPr marL="342900" indent="-342900">
              <a:buFont typeface="Arial" panose="020B0604020202020204" pitchFamily="34" charset="0"/>
              <a:buChar char="•"/>
            </a:pPr>
            <a:r>
              <a:rPr lang="en-US" altLang="en-US" sz="2200" dirty="0"/>
              <a:t>Primer:</a:t>
            </a:r>
          </a:p>
          <a:p>
            <a:pPr marL="800100" lvl="1" indent="-342900">
              <a:buFont typeface="Arial" panose="020B0604020202020204" pitchFamily="34" charset="0"/>
              <a:buChar char="•"/>
            </a:pPr>
            <a:r>
              <a:rPr lang="en-US" altLang="en-US" sz="2200" dirty="0" err="1"/>
              <a:t>Korisnik</a:t>
            </a:r>
            <a:r>
              <a:rPr lang="en-US" altLang="en-US" sz="2200" dirty="0"/>
              <a:t> </a:t>
            </a:r>
            <a:r>
              <a:rPr lang="en-US" altLang="en-US" sz="2200" dirty="0" err="1"/>
              <a:t>kreira</a:t>
            </a:r>
            <a:r>
              <a:rPr lang="en-US" altLang="en-US" sz="2200" dirty="0"/>
              <a:t> </a:t>
            </a:r>
            <a:r>
              <a:rPr lang="en-US" altLang="en-US" sz="2200" dirty="0" err="1" smtClean="0"/>
              <a:t>datoteku</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Dobije</a:t>
            </a:r>
            <a:r>
              <a:rPr lang="en-US" altLang="en-US" sz="2200" dirty="0"/>
              <a:t> </a:t>
            </a:r>
            <a:r>
              <a:rPr lang="en-US" altLang="en-US" sz="2200" dirty="0" err="1"/>
              <a:t>prostor</a:t>
            </a:r>
            <a:r>
              <a:rPr lang="en-US" altLang="en-US" sz="2200" dirty="0"/>
              <a:t> </a:t>
            </a:r>
            <a:r>
              <a:rPr lang="en-US" altLang="en-US" sz="2200" dirty="0" err="1"/>
              <a:t>na</a:t>
            </a:r>
            <a:r>
              <a:rPr lang="en-US" altLang="en-US" sz="2200" dirty="0"/>
              <a:t> </a:t>
            </a:r>
            <a:r>
              <a:rPr lang="en-US" altLang="en-US" sz="2200" dirty="0" err="1"/>
              <a:t>disku</a:t>
            </a:r>
            <a:r>
              <a:rPr lang="en-US" altLang="en-US" sz="2200" dirty="0"/>
              <a:t> </a:t>
            </a:r>
            <a:r>
              <a:rPr lang="en-US" altLang="en-US" sz="2200" dirty="0" err="1"/>
              <a:t>koji</a:t>
            </a:r>
            <a:r>
              <a:rPr lang="en-US" altLang="en-US" sz="2200" dirty="0"/>
              <a:t> je pre </a:t>
            </a:r>
            <a:r>
              <a:rPr lang="en-US" altLang="en-US" sz="2200" dirty="0" err="1"/>
              <a:t>njega</a:t>
            </a:r>
            <a:r>
              <a:rPr lang="en-US" altLang="en-US" sz="2200" dirty="0"/>
              <a:t> </a:t>
            </a:r>
            <a:r>
              <a:rPr lang="en-US" altLang="en-US" sz="2200" dirty="0" err="1"/>
              <a:t>neko</a:t>
            </a:r>
            <a:r>
              <a:rPr lang="en-US" altLang="en-US" sz="2200" dirty="0"/>
              <a:t> </a:t>
            </a:r>
            <a:r>
              <a:rPr lang="en-US" altLang="en-US" sz="2200" dirty="0" err="1"/>
              <a:t>koristio</a:t>
            </a:r>
            <a:r>
              <a:rPr lang="en-US" altLang="en-US" sz="2200" dirty="0"/>
              <a:t>.</a:t>
            </a:r>
          </a:p>
          <a:p>
            <a:pPr marL="800100" lvl="1" indent="-342900">
              <a:buFont typeface="Arial" panose="020B0604020202020204" pitchFamily="34" charset="0"/>
              <a:buChar char="•"/>
            </a:pPr>
            <a:r>
              <a:rPr lang="en-US" altLang="en-US" sz="2200" dirty="0" err="1"/>
              <a:t>Neiskorišćeni</a:t>
            </a:r>
            <a:r>
              <a:rPr lang="en-US" altLang="en-US" sz="2200" dirty="0"/>
              <a:t> </a:t>
            </a:r>
            <a:r>
              <a:rPr lang="en-US" altLang="en-US" sz="2200" dirty="0" err="1"/>
              <a:t>deo</a:t>
            </a:r>
            <a:r>
              <a:rPr lang="en-US" altLang="en-US" sz="2200" dirty="0"/>
              <a:t> </a:t>
            </a:r>
            <a:r>
              <a:rPr lang="en-US" altLang="en-US" sz="2200" dirty="0" err="1"/>
              <a:t>dodeljene</a:t>
            </a:r>
            <a:r>
              <a:rPr lang="en-US" altLang="en-US" sz="2200" dirty="0"/>
              <a:t> </a:t>
            </a:r>
            <a:r>
              <a:rPr lang="en-US" altLang="en-US" sz="2200" dirty="0" err="1"/>
              <a:t>memorije</a:t>
            </a:r>
            <a:r>
              <a:rPr lang="en-US" altLang="en-US" sz="2200" dirty="0"/>
              <a:t> </a:t>
            </a:r>
            <a:r>
              <a:rPr lang="en-US" altLang="en-US" sz="2200" dirty="0" err="1"/>
              <a:t>može</a:t>
            </a:r>
            <a:r>
              <a:rPr lang="en-US" altLang="en-US" sz="2200" dirty="0"/>
              <a:t> da </a:t>
            </a:r>
            <a:r>
              <a:rPr lang="en-US" altLang="en-US" sz="2200" dirty="0" err="1"/>
              <a:t>sadrži</a:t>
            </a:r>
            <a:r>
              <a:rPr lang="en-US" altLang="en-US" sz="2200" dirty="0"/>
              <a:t> </a:t>
            </a:r>
            <a:r>
              <a:rPr lang="en-US" altLang="en-US" sz="2200" dirty="0" err="1"/>
              <a:t>poverljive</a:t>
            </a:r>
            <a:r>
              <a:rPr lang="en-US" altLang="en-US" sz="2200" dirty="0"/>
              <a:t> </a:t>
            </a:r>
            <a:r>
              <a:rPr lang="en-US" altLang="en-US" sz="2200" dirty="0" err="1"/>
              <a:t>informacije</a:t>
            </a:r>
            <a:r>
              <a:rPr lang="en-US" altLang="en-US" sz="2200" dirty="0"/>
              <a:t>.</a:t>
            </a:r>
          </a:p>
          <a:p>
            <a:pPr marL="800100" lvl="1" indent="-342900">
              <a:buFont typeface="Arial" panose="020B0604020202020204" pitchFamily="34" charset="0"/>
              <a:buChar char="•"/>
            </a:pPr>
            <a:r>
              <a:rPr lang="en-US" altLang="en-US" sz="2200" dirty="0" err="1"/>
              <a:t>Ponekad</a:t>
            </a:r>
            <a:r>
              <a:rPr lang="en-US" altLang="en-US" sz="2200" dirty="0"/>
              <a:t> se </a:t>
            </a:r>
            <a:r>
              <a:rPr lang="en-US" altLang="en-US" sz="2200" dirty="0" err="1"/>
              <a:t>može</a:t>
            </a:r>
            <a:r>
              <a:rPr lang="en-US" altLang="en-US" sz="2200" dirty="0"/>
              <a:t> </a:t>
            </a:r>
            <a:r>
              <a:rPr lang="en-US" altLang="en-US" sz="2200" dirty="0" err="1"/>
              <a:t>rekonstruisati</a:t>
            </a:r>
            <a:r>
              <a:rPr lang="en-US" altLang="en-US" sz="2200" dirty="0"/>
              <a:t> </a:t>
            </a:r>
            <a:r>
              <a:rPr lang="en-US" altLang="en-US" sz="2200" dirty="0" err="1"/>
              <a:t>prethodni</a:t>
            </a:r>
            <a:r>
              <a:rPr lang="en-US" altLang="en-US" sz="2200" dirty="0"/>
              <a:t> </a:t>
            </a:r>
            <a:r>
              <a:rPr lang="en-US" altLang="en-US" sz="2200" dirty="0" err="1"/>
              <a:t>sadržaj</a:t>
            </a:r>
            <a:r>
              <a:rPr lang="en-US" altLang="en-US" sz="2200" dirty="0"/>
              <a:t> </a:t>
            </a:r>
            <a:r>
              <a:rPr lang="en-US" altLang="en-US" sz="2200" dirty="0" err="1"/>
              <a:t>i</a:t>
            </a:r>
            <a:r>
              <a:rPr lang="en-US" altLang="en-US" sz="2200" dirty="0"/>
              <a:t> </a:t>
            </a:r>
            <a:r>
              <a:rPr lang="en-US" altLang="en-US" sz="2200" dirty="0" err="1"/>
              <a:t>ako</a:t>
            </a:r>
            <a:r>
              <a:rPr lang="en-US" altLang="en-US" sz="2200" dirty="0"/>
              <a:t> je </a:t>
            </a:r>
            <a:r>
              <a:rPr lang="en-US" altLang="en-US" sz="2200" dirty="0" err="1"/>
              <a:t>prepisan</a:t>
            </a:r>
            <a:r>
              <a:rPr lang="en-US" altLang="en-US" sz="2200" dirty="0"/>
              <a:t> </a:t>
            </a:r>
            <a:r>
              <a:rPr lang="en-US" altLang="en-US" sz="2200" dirty="0" err="1"/>
              <a:t>novim</a:t>
            </a:r>
            <a:r>
              <a:rPr lang="en-US" altLang="en-US" sz="2200" dirty="0"/>
              <a:t> </a:t>
            </a:r>
            <a:r>
              <a:rPr lang="en-US" altLang="en-US" sz="2200" dirty="0" err="1"/>
              <a:t>podacima</a:t>
            </a:r>
            <a:r>
              <a:rPr lang="en-US" altLang="en-US" sz="2200" dirty="0"/>
              <a:t> </a:t>
            </a:r>
            <a:r>
              <a:rPr lang="en-US" altLang="en-US" sz="2200" dirty="0" smtClean="0"/>
              <a:t>(</a:t>
            </a:r>
            <a:r>
              <a:rPr lang="en-US" altLang="en-US" sz="2200" i="1" dirty="0" smtClean="0"/>
              <a:t>magnetic </a:t>
            </a:r>
            <a:r>
              <a:rPr lang="en-US" altLang="en-US" sz="2200" i="1" dirty="0" err="1"/>
              <a:t>remanence</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53858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Uvodne</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napomene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Sigurnost</a:t>
            </a:r>
            <a:r>
              <a:rPr lang="en-US" altLang="en-US" sz="2200" b="1" dirty="0" smtClean="0"/>
              <a:t> OS</a:t>
            </a:r>
            <a:r>
              <a:rPr lang="en-US" altLang="en-US" sz="2200" dirty="0" smtClean="0"/>
              <a:t>.</a:t>
            </a:r>
          </a:p>
          <a:p>
            <a:pPr marL="342900" indent="-342900">
              <a:buFont typeface="Arial" panose="020B0604020202020204" pitchFamily="34" charset="0"/>
              <a:buChar char="•"/>
            </a:pPr>
            <a:r>
              <a:rPr lang="en-US" altLang="en-US" sz="2200" dirty="0" err="1"/>
              <a:t>Operativni</a:t>
            </a:r>
            <a:r>
              <a:rPr lang="en-US" altLang="en-US" sz="2200" dirty="0"/>
              <a:t> </a:t>
            </a:r>
            <a:r>
              <a:rPr lang="en-US" altLang="en-US" sz="2200" dirty="0" err="1"/>
              <a:t>sistemi</a:t>
            </a:r>
            <a:r>
              <a:rPr lang="en-US" altLang="en-US" sz="2200" dirty="0"/>
              <a:t> (OS) </a:t>
            </a:r>
            <a:r>
              <a:rPr lang="en-US" altLang="en-US" sz="2200" dirty="0" err="1"/>
              <a:t>su</a:t>
            </a:r>
            <a:r>
              <a:rPr lang="en-US" altLang="en-US" sz="2200" dirty="0"/>
              <a:t> </a:t>
            </a:r>
            <a:r>
              <a:rPr lang="en-US" altLang="en-US" sz="2200" dirty="0" err="1"/>
              <a:t>veliki</a:t>
            </a:r>
            <a:r>
              <a:rPr lang="en-US" altLang="en-US" sz="2200" dirty="0"/>
              <a:t> </a:t>
            </a:r>
            <a:r>
              <a:rPr lang="en-US" altLang="en-US" sz="2200" dirty="0" err="1"/>
              <a:t>kompleksni</a:t>
            </a:r>
            <a:r>
              <a:rPr lang="en-US" altLang="en-US" sz="2200" dirty="0"/>
              <a:t> </a:t>
            </a:r>
            <a:r>
              <a:rPr lang="en-US" altLang="en-US" sz="2200" dirty="0" err="1"/>
              <a:t>progrgami</a:t>
            </a:r>
            <a:r>
              <a:rPr lang="en-US" altLang="en-US" sz="2200" dirty="0"/>
              <a:t>.</a:t>
            </a:r>
          </a:p>
          <a:p>
            <a:pPr marL="800100" lvl="1" indent="-342900">
              <a:buFont typeface="Arial" panose="020B0604020202020204" pitchFamily="34" charset="0"/>
              <a:buChar char="•"/>
            </a:pPr>
            <a:r>
              <a:rPr lang="en-US" altLang="en-US" sz="2200" dirty="0" err="1"/>
              <a:t>Velika</a:t>
            </a:r>
            <a:r>
              <a:rPr lang="en-US" altLang="en-US" sz="2200" dirty="0"/>
              <a:t> </a:t>
            </a:r>
            <a:r>
              <a:rPr lang="en-US" altLang="en-US" sz="2200" dirty="0" err="1"/>
              <a:t>verovatnića</a:t>
            </a:r>
            <a:r>
              <a:rPr lang="en-US" altLang="en-US" sz="2200" dirty="0"/>
              <a:t> </a:t>
            </a:r>
            <a:r>
              <a:rPr lang="en-US" altLang="en-US" sz="2200" dirty="0" err="1" smtClean="0"/>
              <a:t>pojave</a:t>
            </a:r>
            <a:r>
              <a:rPr lang="en-US" altLang="en-US" sz="2200" dirty="0" smtClean="0"/>
              <a:t> </a:t>
            </a:r>
            <a:r>
              <a:rPr lang="en-US" altLang="en-US" sz="2200" dirty="0" err="1"/>
              <a:t>grešaka</a:t>
            </a:r>
            <a:r>
              <a:rPr lang="en-US" altLang="en-US" sz="2200" dirty="0"/>
              <a:t>.</a:t>
            </a:r>
          </a:p>
          <a:p>
            <a:pPr marL="800100" lvl="1" indent="-342900">
              <a:buFont typeface="Arial" panose="020B0604020202020204" pitchFamily="34" charset="0"/>
              <a:buChar char="•"/>
            </a:pPr>
            <a:r>
              <a:rPr lang="en-US" altLang="en-US" sz="2200" dirty="0" err="1"/>
              <a:t>Neke</a:t>
            </a:r>
            <a:r>
              <a:rPr lang="en-US" altLang="en-US" sz="2200" dirty="0"/>
              <a:t> od </a:t>
            </a:r>
            <a:r>
              <a:rPr lang="en-US" altLang="en-US" sz="2200" dirty="0" err="1"/>
              <a:t>grešaka</a:t>
            </a:r>
            <a:r>
              <a:rPr lang="en-US" altLang="en-US" sz="2200" dirty="0"/>
              <a:t> </a:t>
            </a:r>
            <a:r>
              <a:rPr lang="en-US" altLang="en-US" sz="2200" dirty="0" err="1"/>
              <a:t>predstavljaju</a:t>
            </a:r>
            <a:r>
              <a:rPr lang="en-US" altLang="en-US" sz="2200" dirty="0"/>
              <a:t> </a:t>
            </a:r>
            <a:r>
              <a:rPr lang="en-US" altLang="en-US" sz="2200" dirty="0" err="1"/>
              <a:t>sigurnosnu</a:t>
            </a:r>
            <a:r>
              <a:rPr lang="en-US" altLang="en-US" sz="2200" dirty="0"/>
              <a:t> </a:t>
            </a:r>
            <a:r>
              <a:rPr lang="en-US" altLang="en-US" sz="2200" dirty="0" err="1"/>
              <a:t>pretnju</a:t>
            </a:r>
            <a:r>
              <a:rPr lang="en-US" altLang="en-US" sz="2200" dirty="0"/>
              <a:t>.</a:t>
            </a:r>
          </a:p>
          <a:p>
            <a:pPr marL="342900" indent="-342900">
              <a:buFont typeface="Arial" panose="020B0604020202020204" pitchFamily="34" charset="0"/>
              <a:buChar char="•"/>
            </a:pPr>
            <a:r>
              <a:rPr lang="en-US" altLang="en-US" sz="2200" dirty="0" err="1"/>
              <a:t>Razmatraće</a:t>
            </a:r>
            <a:r>
              <a:rPr lang="en-US" altLang="en-US" sz="2200" dirty="0"/>
              <a:t> se model </a:t>
            </a:r>
            <a:r>
              <a:rPr lang="en-US" altLang="en-US" sz="2200" dirty="0" err="1"/>
              <a:t>sigurnosti</a:t>
            </a:r>
            <a:r>
              <a:rPr lang="en-US" altLang="en-US" sz="2200" dirty="0"/>
              <a:t> </a:t>
            </a:r>
            <a:r>
              <a:rPr lang="en-US" altLang="en-US" sz="2200" dirty="0" err="1"/>
              <a:t>koje</a:t>
            </a:r>
            <a:r>
              <a:rPr lang="en-US" altLang="en-US" sz="2200" dirty="0"/>
              <a:t> </a:t>
            </a:r>
            <a:r>
              <a:rPr lang="en-US" altLang="en-US" sz="2200" err="1"/>
              <a:t>pruža</a:t>
            </a:r>
            <a:r>
              <a:rPr lang="en-US" altLang="en-US" sz="2200"/>
              <a:t> </a:t>
            </a:r>
            <a:r>
              <a:rPr lang="en-US" altLang="en-US" sz="2200" smtClean="0"/>
              <a:t>OS.</a:t>
            </a:r>
            <a:endParaRPr lang="en-US" altLang="en-US" sz="2200" dirty="0"/>
          </a:p>
          <a:p>
            <a:pPr marL="800100" lvl="1" indent="-342900">
              <a:buFont typeface="Arial" panose="020B0604020202020204" pitchFamily="34" charset="0"/>
              <a:buChar char="•"/>
            </a:pPr>
            <a:r>
              <a:rPr lang="en-US" altLang="en-US" sz="2200" dirty="0" err="1" smtClean="0"/>
              <a:t>Neće</a:t>
            </a:r>
            <a:r>
              <a:rPr lang="en-US" altLang="en-US" sz="2200" dirty="0" smtClean="0"/>
              <a:t> </a:t>
            </a:r>
            <a:r>
              <a:rPr lang="en-US" altLang="en-US" sz="2200" dirty="0"/>
              <a:t>se </a:t>
            </a:r>
            <a:r>
              <a:rPr lang="en-US" altLang="en-US" sz="2200" dirty="0" err="1"/>
              <a:t>razmatrati</a:t>
            </a:r>
            <a:r>
              <a:rPr lang="en-US" altLang="en-US" sz="2200" dirty="0"/>
              <a:t> </a:t>
            </a:r>
            <a:r>
              <a:rPr lang="en-US" altLang="en-US" sz="2200" dirty="0" err="1"/>
              <a:t>pretnje</a:t>
            </a:r>
            <a:r>
              <a:rPr lang="en-US" altLang="en-US" sz="2200" dirty="0"/>
              <a:t> </a:t>
            </a:r>
            <a:r>
              <a:rPr lang="en-US" altLang="en-US" sz="2200" dirty="0" err="1"/>
              <a:t>koje</a:t>
            </a:r>
            <a:r>
              <a:rPr lang="en-US" altLang="en-US" sz="2200" dirty="0"/>
              <a:t> </a:t>
            </a:r>
            <a:r>
              <a:rPr lang="en-US" altLang="en-US" sz="2200" dirty="0" err="1"/>
              <a:t>potiču</a:t>
            </a:r>
            <a:r>
              <a:rPr lang="en-US" altLang="en-US" sz="2200" dirty="0"/>
              <a:t> od </a:t>
            </a:r>
            <a:r>
              <a:rPr lang="en-US" altLang="en-US" sz="2200" dirty="0" err="1"/>
              <a:t>grešaka</a:t>
            </a:r>
            <a:r>
              <a:rPr lang="en-US" altLang="en-US" sz="2200" dirty="0"/>
              <a:t>, </a:t>
            </a:r>
            <a:r>
              <a:rPr lang="en-US" altLang="en-US" sz="2200" dirty="0" err="1"/>
              <a:t>koje</a:t>
            </a:r>
            <a:r>
              <a:rPr lang="en-US" altLang="en-US" sz="2200" dirty="0"/>
              <a:t> </a:t>
            </a:r>
            <a:r>
              <a:rPr lang="en-US" altLang="en-US" sz="2200" dirty="0" err="1"/>
              <a:t>mogu</a:t>
            </a:r>
            <a:r>
              <a:rPr lang="en-US" altLang="en-US" sz="2200" dirty="0"/>
              <a:t> </a:t>
            </a:r>
            <a:r>
              <a:rPr lang="en-US" altLang="en-US" sz="2200" dirty="0" err="1"/>
              <a:t>postojati</a:t>
            </a:r>
            <a:r>
              <a:rPr lang="en-US" altLang="en-US" sz="2200" dirty="0"/>
              <a:t> u </a:t>
            </a:r>
            <a:r>
              <a:rPr lang="en-US" altLang="en-US" sz="2200" dirty="0" err="1"/>
              <a:t>loše</a:t>
            </a:r>
            <a:r>
              <a:rPr lang="en-US" altLang="en-US" sz="2200" dirty="0"/>
              <a:t> </a:t>
            </a:r>
            <a:r>
              <a:rPr lang="en-US" altLang="en-US" sz="2200" dirty="0" err="1"/>
              <a:t>projektovanim</a:t>
            </a:r>
            <a:r>
              <a:rPr lang="en-US" altLang="en-US" sz="2200" dirty="0"/>
              <a:t> OS.</a:t>
            </a:r>
          </a:p>
          <a:p>
            <a:pPr marL="342900" indent="-342900">
              <a:buFont typeface="Arial" panose="020B0604020202020204" pitchFamily="34" charset="0"/>
              <a:buChar char="•"/>
            </a:pPr>
            <a:r>
              <a:rPr lang="en-US" altLang="en-US" sz="2200" dirty="0" err="1"/>
              <a:t>Ovo</a:t>
            </a:r>
            <a:r>
              <a:rPr lang="en-US" altLang="en-US" sz="2200" dirty="0"/>
              <a:t> je </a:t>
            </a:r>
            <a:r>
              <a:rPr lang="en-US" altLang="en-US" sz="2200" dirty="0" err="1"/>
              <a:t>velika</a:t>
            </a:r>
            <a:r>
              <a:rPr lang="en-US" altLang="en-US" sz="2200" dirty="0"/>
              <a:t> oblast, </a:t>
            </a:r>
            <a:r>
              <a:rPr lang="en-US" altLang="en-US" sz="2200" dirty="0" err="1"/>
              <a:t>razmotriće</a:t>
            </a:r>
            <a:r>
              <a:rPr lang="en-US" altLang="en-US" sz="2200" dirty="0"/>
              <a:t> se </a:t>
            </a:r>
            <a:r>
              <a:rPr lang="en-US" altLang="en-US" sz="2200" dirty="0" err="1"/>
              <a:t>samo</a:t>
            </a:r>
            <a:r>
              <a:rPr lang="en-US" altLang="en-US" sz="2200" dirty="0"/>
              <a:t> </a:t>
            </a:r>
            <a:r>
              <a:rPr lang="en-US" altLang="en-US" sz="2200" dirty="0" err="1"/>
              <a:t>najvažnije</a:t>
            </a:r>
            <a:r>
              <a:rPr lang="en-US" altLang="en-US" sz="2200" dirty="0"/>
              <a:t> </a:t>
            </a:r>
            <a:r>
              <a:rPr lang="en-US" altLang="en-US" sz="2200" dirty="0" err="1"/>
              <a:t>celine</a:t>
            </a:r>
            <a:r>
              <a:rPr lang="en-US" altLang="en-US" sz="2200" dirty="0"/>
              <a:t>.</a:t>
            </a:r>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021498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30</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Nerizičan</a:t>
            </a:r>
            <a:r>
              <a:rPr lang="en-US" altLang="en-US" sz="2200" b="1" dirty="0" smtClean="0"/>
              <a:t> put (</a:t>
            </a:r>
            <a:r>
              <a:rPr lang="en-US" altLang="en-US" sz="2200" b="1" i="1" dirty="0" smtClean="0"/>
              <a:t>trusted path</a:t>
            </a:r>
            <a:r>
              <a:rPr lang="en-US" altLang="en-US" sz="2200" b="1" dirty="0" smtClean="0"/>
              <a:t>)</a:t>
            </a:r>
            <a:r>
              <a:rPr lang="en-US" altLang="en-US" sz="2200" dirty="0" smtClean="0"/>
              <a:t>.</a:t>
            </a:r>
          </a:p>
          <a:p>
            <a:pPr marL="342900" indent="-342900">
              <a:buFont typeface="Arial" panose="020B0604020202020204" pitchFamily="34" charset="0"/>
              <a:buChar char="•"/>
            </a:pPr>
            <a:r>
              <a:rPr lang="en-US" altLang="en-US" sz="2200" dirty="0" err="1"/>
              <a:t>Unosite</a:t>
            </a:r>
            <a:r>
              <a:rPr lang="en-US" altLang="en-US" sz="2200" dirty="0"/>
              <a:t> </a:t>
            </a:r>
            <a:r>
              <a:rPr lang="en-US" altLang="en-US" sz="2200" dirty="0" err="1"/>
              <a:t>svoju</a:t>
            </a:r>
            <a:r>
              <a:rPr lang="en-US" altLang="en-US" sz="2200" dirty="0"/>
              <a:t> </a:t>
            </a:r>
            <a:r>
              <a:rPr lang="en-US" altLang="en-US" sz="2200" dirty="0" err="1"/>
              <a:t>lozinku</a:t>
            </a:r>
            <a:r>
              <a:rPr lang="en-US" altLang="en-US" sz="2200" dirty="0"/>
              <a:t>.</a:t>
            </a:r>
          </a:p>
          <a:p>
            <a:pPr marL="342900" indent="-342900">
              <a:buFont typeface="Arial" panose="020B0604020202020204" pitchFamily="34" charset="0"/>
              <a:buChar char="•"/>
            </a:pPr>
            <a:r>
              <a:rPr lang="en-US" altLang="en-US" sz="2200" dirty="0" err="1"/>
              <a:t>Šta</a:t>
            </a:r>
            <a:r>
              <a:rPr lang="en-US" altLang="en-US" sz="2200" dirty="0"/>
              <a:t> se </a:t>
            </a:r>
            <a:r>
              <a:rPr lang="en-US" altLang="en-US" sz="2200" dirty="0" err="1"/>
              <a:t>sa</a:t>
            </a:r>
            <a:r>
              <a:rPr lang="en-US" altLang="en-US" sz="2200" dirty="0"/>
              <a:t> </a:t>
            </a:r>
            <a:r>
              <a:rPr lang="en-US" altLang="en-US" sz="2200" dirty="0" err="1"/>
              <a:t>njom</a:t>
            </a:r>
            <a:r>
              <a:rPr lang="en-US" altLang="en-US" sz="2200" dirty="0"/>
              <a:t> </a:t>
            </a:r>
            <a:r>
              <a:rPr lang="en-US" altLang="en-US" sz="2200" dirty="0" err="1"/>
              <a:t>nakon</a:t>
            </a:r>
            <a:r>
              <a:rPr lang="en-US" altLang="en-US" sz="2200" dirty="0"/>
              <a:t> toga </a:t>
            </a:r>
            <a:r>
              <a:rPr lang="en-US" altLang="en-US" sz="2200" dirty="0" err="1"/>
              <a:t>dešava</a:t>
            </a:r>
            <a:r>
              <a:rPr lang="en-US" altLang="en-US" sz="2200" dirty="0"/>
              <a:t>?</a:t>
            </a:r>
          </a:p>
          <a:p>
            <a:pPr marL="342900" indent="-342900">
              <a:buFont typeface="Arial" panose="020B0604020202020204" pitchFamily="34" charset="0"/>
              <a:buChar char="•"/>
            </a:pPr>
            <a:r>
              <a:rPr lang="en-US" altLang="en-US" sz="2200" dirty="0" err="1"/>
              <a:t>Zavisi</a:t>
            </a:r>
            <a:r>
              <a:rPr lang="en-US" altLang="en-US" sz="2200" dirty="0"/>
              <a:t> od </a:t>
            </a:r>
            <a:r>
              <a:rPr lang="en-US" altLang="en-US" sz="2200" dirty="0" err="1"/>
              <a:t>softvera</a:t>
            </a:r>
            <a:r>
              <a:rPr lang="en-US" altLang="en-US" sz="2200" dirty="0"/>
              <a:t>!</a:t>
            </a:r>
          </a:p>
          <a:p>
            <a:pPr marL="342900" indent="-342900">
              <a:buFont typeface="Arial" panose="020B0604020202020204" pitchFamily="34" charset="0"/>
              <a:buChar char="•"/>
            </a:pPr>
            <a:r>
              <a:rPr lang="en-US" altLang="en-US" sz="2200" dirty="0" err="1"/>
              <a:t>Kako</a:t>
            </a:r>
            <a:r>
              <a:rPr lang="en-US" altLang="en-US" sz="2200" dirty="0"/>
              <a:t> </a:t>
            </a:r>
            <a:r>
              <a:rPr lang="en-US" altLang="en-US" sz="2200" dirty="0" err="1"/>
              <a:t>možete</a:t>
            </a:r>
            <a:r>
              <a:rPr lang="en-US" altLang="en-US" sz="2200" dirty="0"/>
              <a:t> da </a:t>
            </a:r>
            <a:r>
              <a:rPr lang="en-US" altLang="en-US" sz="2200" dirty="0" err="1"/>
              <a:t>imate</a:t>
            </a:r>
            <a:r>
              <a:rPr lang="en-US" altLang="en-US" sz="2200" dirty="0"/>
              <a:t> </a:t>
            </a:r>
            <a:r>
              <a:rPr lang="en-US" altLang="en-US" sz="2200" dirty="0" err="1"/>
              <a:t>potpuno</a:t>
            </a:r>
            <a:r>
              <a:rPr lang="en-US" altLang="en-US" sz="2200" dirty="0"/>
              <a:t> </a:t>
            </a:r>
            <a:r>
              <a:rPr lang="en-US" altLang="en-US" sz="2200" dirty="0" err="1"/>
              <a:t>poverenje</a:t>
            </a:r>
            <a:r>
              <a:rPr lang="en-US" altLang="en-US" sz="2200" dirty="0"/>
              <a:t> u </a:t>
            </a:r>
            <a:r>
              <a:rPr lang="en-US" altLang="en-US" sz="2200" dirty="0" err="1"/>
              <a:t>sofrver</a:t>
            </a:r>
            <a:r>
              <a:rPr lang="en-US" altLang="en-US" sz="2200" dirty="0"/>
              <a:t> </a:t>
            </a:r>
            <a:r>
              <a:rPr lang="en-US" altLang="en-US" sz="2200" dirty="0" err="1"/>
              <a:t>čiju</a:t>
            </a:r>
            <a:r>
              <a:rPr lang="en-US" altLang="en-US" sz="2200" dirty="0"/>
              <a:t> </a:t>
            </a:r>
            <a:r>
              <a:rPr lang="en-US" altLang="en-US" sz="2200" dirty="0" err="1"/>
              <a:t>dokumentaciju</a:t>
            </a:r>
            <a:r>
              <a:rPr lang="en-US" altLang="en-US" sz="2200" dirty="0"/>
              <a:t> ne </a:t>
            </a:r>
            <a:r>
              <a:rPr lang="en-US" altLang="en-US" sz="2200" dirty="0" err="1"/>
              <a:t>posedujete</a:t>
            </a:r>
            <a:r>
              <a:rPr lang="en-US" altLang="en-US" sz="2200" dirty="0"/>
              <a:t>? </a:t>
            </a:r>
          </a:p>
          <a:p>
            <a:pPr marL="342900" indent="-342900">
              <a:buFont typeface="Arial" panose="020B0604020202020204" pitchFamily="34" charset="0"/>
              <a:buChar char="•"/>
            </a:pPr>
            <a:r>
              <a:rPr lang="en-US" altLang="en-US" sz="2200" i="1" dirty="0"/>
              <a:t>Trusted path </a:t>
            </a:r>
            <a:r>
              <a:rPr lang="en-US" altLang="en-US" sz="2200" i="1" dirty="0" smtClean="0"/>
              <a:t>problem</a:t>
            </a:r>
            <a:r>
              <a:rPr lang="en-US" altLang="en-US" sz="2200" dirty="0" smtClean="0"/>
              <a:t>: </a:t>
            </a:r>
            <a:endParaRPr lang="en-US" altLang="en-US" sz="2200" dirty="0"/>
          </a:p>
          <a:p>
            <a:pPr marL="800100" lvl="1" indent="-342900">
              <a:buFont typeface="Arial" panose="020B0604020202020204" pitchFamily="34" charset="0"/>
              <a:buChar char="•"/>
            </a:pPr>
            <a:r>
              <a:rPr lang="en-US" altLang="en-US" sz="2200" dirty="0"/>
              <a:t>Ross </a:t>
            </a:r>
            <a:r>
              <a:rPr lang="en-US" altLang="en-US" sz="2200" dirty="0" smtClean="0"/>
              <a:t>Anderson: “</a:t>
            </a:r>
            <a:r>
              <a:rPr lang="en-US" altLang="en-US" sz="2200" i="1" dirty="0" smtClean="0"/>
              <a:t>I </a:t>
            </a:r>
            <a:r>
              <a:rPr lang="en-US" altLang="en-US" sz="2200" i="1" dirty="0"/>
              <a:t>don't  know how to be confident even of a digital signature. I make on my own PC, and I've worked in security for over fifteen years. Checking all of the software in the critical path between the display and the signature software is way beyond my patience</a:t>
            </a:r>
            <a:r>
              <a:rPr lang="en-US" altLang="en-US" sz="2200" dirty="0" smtClean="0"/>
              <a:t>.”</a:t>
            </a:r>
            <a:br>
              <a:rPr lang="en-US" altLang="en-US" sz="2200" dirty="0" smtClean="0"/>
            </a:b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689537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31</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Nadzor</a:t>
            </a:r>
            <a:r>
              <a:rPr lang="en-US" altLang="en-US" sz="2200" dirty="0" smtClean="0"/>
              <a:t>.</a:t>
            </a:r>
          </a:p>
          <a:p>
            <a:pPr marL="342900" indent="-342900">
              <a:buFont typeface="Arial" panose="020B0604020202020204" pitchFamily="34" charset="0"/>
              <a:buChar char="•"/>
            </a:pPr>
            <a:r>
              <a:rPr lang="en-US" altLang="en-US" sz="2200" dirty="0"/>
              <a:t>OS </a:t>
            </a:r>
            <a:r>
              <a:rPr lang="en-US" altLang="en-US" sz="2200" dirty="0" err="1"/>
              <a:t>treba</a:t>
            </a:r>
            <a:r>
              <a:rPr lang="en-US" altLang="en-US" sz="2200" dirty="0"/>
              <a:t> da </a:t>
            </a:r>
            <a:r>
              <a:rPr lang="en-US" altLang="en-US" sz="2200" dirty="0" err="1"/>
              <a:t>obezbedi</a:t>
            </a:r>
            <a:r>
              <a:rPr lang="en-US" altLang="en-US" sz="2200" dirty="0"/>
              <a:t> </a:t>
            </a:r>
            <a:r>
              <a:rPr lang="en-US" altLang="en-US" sz="2200" dirty="0" err="1" smtClean="0"/>
              <a:t>autentifikaciju</a:t>
            </a:r>
            <a:r>
              <a:rPr lang="en-US" altLang="en-US" sz="2200" dirty="0" smtClean="0"/>
              <a:t> </a:t>
            </a:r>
            <a:r>
              <a:rPr lang="en-US" altLang="en-US" sz="2200" dirty="0" err="1"/>
              <a:t>korisnika</a:t>
            </a:r>
            <a:r>
              <a:rPr lang="en-US" altLang="en-US" sz="2200" dirty="0"/>
              <a:t> </a:t>
            </a:r>
            <a:r>
              <a:rPr lang="en-US" altLang="en-US" sz="2200" dirty="0" smtClean="0"/>
              <a:t>(</a:t>
            </a:r>
            <a:r>
              <a:rPr lang="en-US" altLang="en-US" sz="2200" dirty="0" err="1"/>
              <a:t>npr</a:t>
            </a:r>
            <a:r>
              <a:rPr lang="en-US" altLang="en-US" sz="2200" dirty="0"/>
              <a:t>. </a:t>
            </a:r>
            <a:r>
              <a:rPr lang="en-US" altLang="en-US" sz="2200" dirty="0" err="1" smtClean="0"/>
              <a:t>unos</a:t>
            </a:r>
            <a:r>
              <a:rPr lang="en-US" altLang="en-US" sz="2200" dirty="0" smtClean="0"/>
              <a:t> </a:t>
            </a:r>
            <a:r>
              <a:rPr lang="en-US" altLang="en-US" sz="2200" dirty="0" err="1" smtClean="0"/>
              <a:t>lozinke</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Treba</a:t>
            </a:r>
            <a:r>
              <a:rPr lang="en-US" altLang="en-US" sz="2200" dirty="0"/>
              <a:t> </a:t>
            </a:r>
            <a:r>
              <a:rPr lang="en-US" altLang="en-US" sz="2200" dirty="0" err="1"/>
              <a:t>voditi</a:t>
            </a:r>
            <a:r>
              <a:rPr lang="en-US" altLang="en-US" sz="2200" dirty="0"/>
              <a:t> </a:t>
            </a:r>
            <a:r>
              <a:rPr lang="en-US" altLang="en-US" sz="2200" dirty="0" err="1"/>
              <a:t>evidenciju</a:t>
            </a:r>
            <a:r>
              <a:rPr lang="en-US" altLang="en-US" sz="2200" dirty="0"/>
              <a:t> o </a:t>
            </a:r>
            <a:r>
              <a:rPr lang="en-US" altLang="en-US" sz="2200" dirty="0" err="1"/>
              <a:t>pristupu</a:t>
            </a:r>
            <a:r>
              <a:rPr lang="en-US" altLang="en-US" sz="2200" dirty="0"/>
              <a:t> </a:t>
            </a:r>
            <a:r>
              <a:rPr lang="en-US" altLang="en-US" sz="2200" dirty="0" err="1"/>
              <a:t>sistemu</a:t>
            </a:r>
            <a:r>
              <a:rPr lang="en-US" altLang="en-US" sz="2200" dirty="0"/>
              <a:t> </a:t>
            </a:r>
            <a:r>
              <a:rPr lang="en-US" altLang="en-US" sz="2200" dirty="0" smtClean="0"/>
              <a:t>(</a:t>
            </a:r>
            <a:r>
              <a:rPr lang="en-US" altLang="en-US" sz="2200" dirty="0" err="1" smtClean="0"/>
              <a:t>za</a:t>
            </a:r>
            <a:r>
              <a:rPr lang="en-US" altLang="en-US" sz="2200" dirty="0" smtClean="0"/>
              <a:t> </a:t>
            </a:r>
            <a:r>
              <a:rPr lang="en-US" altLang="en-US" sz="2200" dirty="0" err="1" smtClean="0"/>
              <a:t>npr</a:t>
            </a:r>
            <a:r>
              <a:rPr lang="en-US" altLang="en-US" sz="2200" dirty="0" smtClean="0"/>
              <a:t>. </a:t>
            </a:r>
            <a:r>
              <a:rPr lang="en-US" altLang="en-US" sz="2200" dirty="0" err="1" smtClean="0"/>
              <a:t>kasnije</a:t>
            </a:r>
            <a:r>
              <a:rPr lang="en-US" altLang="en-US" sz="2200" dirty="0" smtClean="0"/>
              <a:t> </a:t>
            </a:r>
            <a:r>
              <a:rPr lang="en-US" altLang="en-US" sz="2200" dirty="0" err="1"/>
              <a:t>analize</a:t>
            </a:r>
            <a:r>
              <a:rPr lang="en-US" altLang="en-US" sz="2200" dirty="0"/>
              <a:t> </a:t>
            </a:r>
            <a:r>
              <a:rPr lang="en-US" altLang="en-US" sz="2200" dirty="0" err="1"/>
              <a:t>napada</a:t>
            </a:r>
            <a:r>
              <a:rPr lang="en-US" altLang="en-US" sz="2200" dirty="0" smtClean="0"/>
              <a:t>, </a:t>
            </a:r>
            <a:r>
              <a:rPr lang="en-US" altLang="en-US" sz="2200" dirty="0" err="1" smtClean="0"/>
              <a:t>i</a:t>
            </a:r>
            <a:r>
              <a:rPr lang="en-US" altLang="en-US" sz="2200" dirty="0" smtClean="0"/>
              <a:t> sl.)</a:t>
            </a:r>
            <a:endParaRPr lang="en-US" altLang="en-US" sz="2200" dirty="0"/>
          </a:p>
          <a:p>
            <a:pPr marL="342900" indent="-342900">
              <a:buFont typeface="Arial" panose="020B0604020202020204" pitchFamily="34" charset="0"/>
              <a:buChar char="•"/>
            </a:pPr>
            <a:r>
              <a:rPr lang="en-US" altLang="en-US" sz="2200" dirty="0" err="1"/>
              <a:t>Šta</a:t>
            </a:r>
            <a:r>
              <a:rPr lang="en-US" altLang="en-US" sz="2200" dirty="0"/>
              <a:t> </a:t>
            </a:r>
            <a:r>
              <a:rPr lang="en-US" altLang="en-US" sz="2200" dirty="0" err="1"/>
              <a:t>čuvati</a:t>
            </a:r>
            <a:r>
              <a:rPr lang="en-US" altLang="en-US" sz="2200" dirty="0"/>
              <a:t> u </a:t>
            </a:r>
            <a:r>
              <a:rPr lang="en-US" altLang="en-US" sz="2200" i="1" dirty="0"/>
              <a:t>log</a:t>
            </a:r>
            <a:r>
              <a:rPr lang="en-US" altLang="en-US" sz="2200" dirty="0"/>
              <a:t> </a:t>
            </a:r>
            <a:r>
              <a:rPr lang="en-US" altLang="en-US" sz="2200" dirty="0" err="1"/>
              <a:t>fajlovima</a:t>
            </a:r>
            <a:r>
              <a:rPr lang="en-US" altLang="en-US" sz="2200" dirty="0"/>
              <a:t>?</a:t>
            </a:r>
          </a:p>
          <a:p>
            <a:pPr marL="800100" lvl="1" indent="-342900">
              <a:buFont typeface="Arial" panose="020B0604020202020204" pitchFamily="34" charset="0"/>
              <a:buChar char="•"/>
            </a:pPr>
            <a:r>
              <a:rPr lang="en-US" altLang="en-US" sz="2200" dirty="0" err="1"/>
              <a:t>Sve</a:t>
            </a:r>
            <a:r>
              <a:rPr lang="en-US" altLang="en-US" sz="2200" dirty="0"/>
              <a:t>? </a:t>
            </a:r>
            <a:r>
              <a:rPr lang="en-US" altLang="en-US" sz="2200" dirty="0" err="1"/>
              <a:t>Ko</a:t>
            </a:r>
            <a:r>
              <a:rPr lang="en-US" altLang="en-US" sz="2200" dirty="0"/>
              <a:t> (</a:t>
            </a:r>
            <a:r>
              <a:rPr lang="en-US" altLang="en-US" sz="2200" dirty="0" err="1"/>
              <a:t>ili</a:t>
            </a:r>
            <a:r>
              <a:rPr lang="en-US" altLang="en-US" sz="2200" dirty="0"/>
              <a:t> </a:t>
            </a:r>
            <a:r>
              <a:rPr lang="en-US" altLang="en-US" sz="2200" dirty="0" err="1"/>
              <a:t>šta</a:t>
            </a:r>
            <a:r>
              <a:rPr lang="en-US" altLang="en-US" sz="2200" dirty="0"/>
              <a:t>) </a:t>
            </a:r>
            <a:r>
              <a:rPr lang="en-US" altLang="en-US" sz="2200" dirty="0" err="1"/>
              <a:t>će</a:t>
            </a:r>
            <a:r>
              <a:rPr lang="en-US" altLang="en-US" sz="2200" dirty="0"/>
              <a:t> </a:t>
            </a:r>
            <a:r>
              <a:rPr lang="en-US" altLang="en-US" sz="2200" dirty="0" err="1"/>
              <a:t>ih</a:t>
            </a:r>
            <a:r>
              <a:rPr lang="en-US" altLang="en-US" sz="2200" dirty="0"/>
              <a:t> </a:t>
            </a:r>
            <a:r>
              <a:rPr lang="en-US" altLang="en-US" sz="2200" dirty="0" err="1"/>
              <a:t>analizirati</a:t>
            </a:r>
            <a:r>
              <a:rPr lang="en-US" altLang="en-US" sz="2200" dirty="0"/>
              <a:t>?</a:t>
            </a:r>
          </a:p>
          <a:p>
            <a:pPr marL="800100" lvl="1" indent="-342900">
              <a:buFont typeface="Arial" panose="020B0604020202020204" pitchFamily="34" charset="0"/>
              <a:buChar char="•"/>
            </a:pPr>
            <a:r>
              <a:rPr lang="en-US" altLang="en-US" sz="2200" dirty="0"/>
              <a:t>Ne </a:t>
            </a:r>
            <a:r>
              <a:rPr lang="en-US" altLang="en-US" sz="2200" dirty="0" err="1"/>
              <a:t>želimo</a:t>
            </a:r>
            <a:r>
              <a:rPr lang="en-US" altLang="en-US" sz="2200" dirty="0"/>
              <a:t> da se </a:t>
            </a:r>
            <a:r>
              <a:rPr lang="en-US" altLang="en-US" sz="2200" dirty="0" err="1"/>
              <a:t>preoptereti</a:t>
            </a:r>
            <a:r>
              <a:rPr lang="en-US" altLang="en-US" sz="2200" dirty="0"/>
              <a:t> administrator </a:t>
            </a:r>
            <a:r>
              <a:rPr lang="en-US" altLang="en-US" sz="2200" dirty="0" err="1"/>
              <a:t>ili</a:t>
            </a:r>
            <a:r>
              <a:rPr lang="en-US" altLang="en-US" sz="2200" dirty="0"/>
              <a:t> </a:t>
            </a:r>
            <a:r>
              <a:rPr lang="en-US" altLang="en-US" sz="2200" dirty="0" err="1"/>
              <a:t>proces</a:t>
            </a:r>
            <a:r>
              <a:rPr lang="en-US" altLang="en-US" sz="2200" dirty="0"/>
              <a:t> </a:t>
            </a:r>
            <a:r>
              <a:rPr lang="en-US" altLang="en-US" sz="2200" dirty="0" err="1"/>
              <a:t>za</a:t>
            </a:r>
            <a:r>
              <a:rPr lang="en-US" altLang="en-US" sz="2200" dirty="0"/>
              <a:t> </a:t>
            </a:r>
            <a:r>
              <a:rPr lang="en-US" altLang="en-US" sz="2200" dirty="0" err="1"/>
              <a:t>analizu</a:t>
            </a:r>
            <a:r>
              <a:rPr lang="en-US" altLang="en-US" sz="2200" dirty="0"/>
              <a:t>.</a:t>
            </a:r>
          </a:p>
          <a:p>
            <a:pPr marL="800100" lvl="1" indent="-342900">
              <a:buFont typeface="Arial" panose="020B0604020202020204" pitchFamily="34" charset="0"/>
              <a:buChar char="•"/>
            </a:pPr>
            <a:r>
              <a:rPr lang="en-US" altLang="en-US" sz="2200" dirty="0" err="1"/>
              <a:t>Traži</a:t>
            </a:r>
            <a:r>
              <a:rPr lang="en-US" altLang="en-US" sz="2200" dirty="0"/>
              <a:t> se </a:t>
            </a:r>
            <a:r>
              <a:rPr lang="en-US" altLang="en-US" sz="2200" dirty="0" smtClean="0"/>
              <a:t>“</a:t>
            </a:r>
            <a:r>
              <a:rPr lang="en-US" altLang="en-US" sz="2200" dirty="0" err="1" smtClean="0"/>
              <a:t>igla</a:t>
            </a:r>
            <a:r>
              <a:rPr lang="en-US" altLang="en-US" sz="2200" dirty="0" smtClean="0"/>
              <a:t> </a:t>
            </a:r>
            <a:r>
              <a:rPr lang="en-US" altLang="en-US" sz="2200" dirty="0"/>
              <a:t>u </a:t>
            </a:r>
            <a:r>
              <a:rPr lang="en-US" altLang="en-US" sz="2200" dirty="0" err="1"/>
              <a:t>plastu</a:t>
            </a:r>
            <a:r>
              <a:rPr lang="en-US" altLang="en-US" sz="2200" dirty="0"/>
              <a:t> </a:t>
            </a:r>
            <a:r>
              <a:rPr lang="en-US" altLang="en-US" sz="2200" dirty="0" err="1" smtClean="0"/>
              <a:t>sena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a:t>Da li </a:t>
            </a:r>
            <a:r>
              <a:rPr lang="en-US" altLang="en-US" sz="2200" dirty="0" err="1"/>
              <a:t>pamtiti</a:t>
            </a:r>
            <a:r>
              <a:rPr lang="en-US" altLang="en-US" sz="2200" dirty="0"/>
              <a:t> </a:t>
            </a:r>
            <a:r>
              <a:rPr lang="en-US" altLang="en-US" sz="2200" dirty="0" err="1"/>
              <a:t>pogrešne</a:t>
            </a:r>
            <a:r>
              <a:rPr lang="en-US" altLang="en-US" sz="2200" dirty="0"/>
              <a:t> </a:t>
            </a:r>
            <a:r>
              <a:rPr lang="en-US" altLang="en-US" sz="2200" dirty="0" err="1"/>
              <a:t>lozinke</a:t>
            </a:r>
            <a:r>
              <a:rPr lang="en-US" altLang="en-US" sz="2200" dirty="0"/>
              <a:t>?</a:t>
            </a:r>
          </a:p>
          <a:p>
            <a:pPr marL="800100" lvl="1" indent="-342900">
              <a:buFont typeface="Arial" panose="020B0604020202020204" pitchFamily="34" charset="0"/>
              <a:buChar char="•"/>
            </a:pPr>
            <a:r>
              <a:rPr lang="en-US" altLang="en-US" sz="2200" dirty="0" err="1"/>
              <a:t>Moguće</a:t>
            </a:r>
            <a:r>
              <a:rPr lang="en-US" altLang="en-US" sz="2200" dirty="0"/>
              <a:t> je </a:t>
            </a:r>
            <a:r>
              <a:rPr lang="en-US" altLang="en-US" sz="2200" dirty="0" err="1"/>
              <a:t>rekonstruisati</a:t>
            </a:r>
            <a:r>
              <a:rPr lang="en-US" altLang="en-US" sz="2200" dirty="0"/>
              <a:t> </a:t>
            </a:r>
            <a:r>
              <a:rPr lang="en-US" altLang="en-US" sz="2200" dirty="0" err="1"/>
              <a:t>prave</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Ako</a:t>
            </a:r>
            <a:r>
              <a:rPr lang="en-US" altLang="en-US" sz="2200" dirty="0"/>
              <a:t> se ne </a:t>
            </a:r>
            <a:r>
              <a:rPr lang="en-US" altLang="en-US" sz="2200" dirty="0" err="1"/>
              <a:t>pamte</a:t>
            </a:r>
            <a:r>
              <a:rPr lang="en-US" altLang="en-US" sz="2200" dirty="0"/>
              <a:t> </a:t>
            </a:r>
            <a:r>
              <a:rPr lang="en-US" altLang="en-US" sz="2200" dirty="0" err="1"/>
              <a:t>kako</a:t>
            </a:r>
            <a:r>
              <a:rPr lang="en-US" altLang="en-US" sz="2200" dirty="0"/>
              <a:t> </a:t>
            </a:r>
            <a:r>
              <a:rPr lang="en-US" altLang="en-US" sz="2200" dirty="0" err="1"/>
              <a:t>analizirati</a:t>
            </a:r>
            <a:r>
              <a:rPr lang="en-US" altLang="en-US" sz="2200" dirty="0"/>
              <a:t> </a:t>
            </a:r>
            <a:r>
              <a:rPr lang="en-US" altLang="en-US" sz="2200" dirty="0" err="1"/>
              <a:t>moguće</a:t>
            </a:r>
            <a:r>
              <a:rPr lang="en-US" altLang="en-US" sz="2200" dirty="0"/>
              <a:t> </a:t>
            </a:r>
            <a:r>
              <a:rPr lang="en-US" altLang="en-US" sz="2200" dirty="0" err="1"/>
              <a:t>napade</a:t>
            </a:r>
            <a:r>
              <a:rPr lang="en-US" altLang="en-US" sz="2200" dirty="0"/>
              <a:t>?</a:t>
            </a:r>
          </a:p>
          <a:p>
            <a:pPr marL="342900" indent="-342900">
              <a:buFont typeface="Arial" panose="020B0604020202020204" pitchFamily="34" charset="0"/>
              <a:buChar char="•"/>
            </a:pPr>
            <a:r>
              <a:rPr lang="en-US" altLang="en-US" sz="2200" dirty="0" err="1"/>
              <a:t>Ovo</a:t>
            </a:r>
            <a:r>
              <a:rPr lang="en-US" altLang="en-US" sz="2200" dirty="0"/>
              <a:t> je </a:t>
            </a:r>
            <a:r>
              <a:rPr lang="en-US" altLang="en-US" sz="2200" dirty="0" err="1"/>
              <a:t>složen</a:t>
            </a:r>
            <a:r>
              <a:rPr lang="en-US" altLang="en-US" sz="2200" dirty="0"/>
              <a:t> problem!</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914790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32</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smtClean="0"/>
              <a:t>Kernel</a:t>
            </a:r>
            <a:r>
              <a:rPr lang="en-US" altLang="en-US" sz="2200" dirty="0" smtClean="0"/>
              <a:t>.</a:t>
            </a:r>
          </a:p>
          <a:p>
            <a:pPr marL="342900" indent="-342900">
              <a:buFont typeface="Arial" panose="020B0604020202020204" pitchFamily="34" charset="0"/>
              <a:buChar char="•"/>
            </a:pPr>
            <a:r>
              <a:rPr lang="en-US" altLang="en-US" sz="2200" dirty="0"/>
              <a:t>Kernel </a:t>
            </a:r>
            <a:r>
              <a:rPr lang="en-US" altLang="en-US" sz="2200" dirty="0" smtClean="0"/>
              <a:t>(</a:t>
            </a:r>
            <a:r>
              <a:rPr lang="en-US" altLang="en-US" sz="2200" i="1" dirty="0" smtClean="0"/>
              <a:t>kernel</a:t>
            </a:r>
            <a:r>
              <a:rPr lang="en-US" altLang="en-US" sz="2200" dirty="0"/>
              <a:t>) </a:t>
            </a:r>
            <a:r>
              <a:rPr lang="en-US" altLang="en-US" sz="2200" dirty="0" err="1"/>
              <a:t>ili</a:t>
            </a:r>
            <a:r>
              <a:rPr lang="en-US" altLang="en-US" sz="2200" dirty="0"/>
              <a:t> </a:t>
            </a:r>
            <a:r>
              <a:rPr lang="en-US" altLang="en-US" sz="2200" dirty="0" err="1" smtClean="0"/>
              <a:t>jezgro</a:t>
            </a:r>
            <a:r>
              <a:rPr lang="en-US" altLang="en-US" sz="2200" dirty="0" smtClean="0"/>
              <a:t> </a:t>
            </a:r>
            <a:r>
              <a:rPr lang="en-US" altLang="en-US" sz="2200" dirty="0"/>
              <a:t>je </a:t>
            </a:r>
            <a:r>
              <a:rPr lang="en-US" altLang="en-US" sz="2200" dirty="0" err="1"/>
              <a:t>najniži</a:t>
            </a:r>
            <a:r>
              <a:rPr lang="en-US" altLang="en-US" sz="2200" dirty="0"/>
              <a:t> </a:t>
            </a:r>
            <a:r>
              <a:rPr lang="en-US" altLang="en-US" sz="2200" dirty="0" err="1"/>
              <a:t>nivo</a:t>
            </a:r>
            <a:r>
              <a:rPr lang="en-US" altLang="en-US" sz="2200" dirty="0"/>
              <a:t> </a:t>
            </a:r>
            <a:r>
              <a:rPr lang="en-US" altLang="en-US" sz="2200" err="1"/>
              <a:t>operativnog</a:t>
            </a:r>
            <a:r>
              <a:rPr lang="en-US" altLang="en-US" sz="2200"/>
              <a:t> </a:t>
            </a:r>
            <a:r>
              <a:rPr lang="en-US" altLang="en-US" sz="2200" dirty="0"/>
              <a:t>s</a:t>
            </a:r>
            <a:r>
              <a:rPr lang="en-US" altLang="en-US" sz="2200" smtClean="0"/>
              <a:t>istema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a:t>Kernel je </a:t>
            </a:r>
            <a:r>
              <a:rPr lang="en-US" altLang="en-US" sz="2200" dirty="0" err="1"/>
              <a:t>odgovoran</a:t>
            </a:r>
            <a:r>
              <a:rPr lang="en-US" altLang="en-US" sz="2200" dirty="0"/>
              <a:t> </a:t>
            </a:r>
            <a:r>
              <a:rPr lang="en-US" altLang="en-US" sz="2200" dirty="0" err="1" smtClean="0"/>
              <a:t>za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smtClean="0"/>
              <a:t>sinhronizaciju,</a:t>
            </a:r>
            <a:endParaRPr lang="en-US" altLang="en-US" sz="2200" dirty="0"/>
          </a:p>
          <a:p>
            <a:pPr marL="800100" lvl="1" indent="-342900">
              <a:buFont typeface="Arial" panose="020B0604020202020204" pitchFamily="34" charset="0"/>
              <a:buChar char="•"/>
            </a:pPr>
            <a:r>
              <a:rPr lang="en-US" altLang="en-US" sz="2200" dirty="0" err="1"/>
              <a:t>k</a:t>
            </a:r>
            <a:r>
              <a:rPr lang="en-US" altLang="en-US" sz="2200" smtClean="0"/>
              <a:t>omunikaciju </a:t>
            </a:r>
            <a:r>
              <a:rPr lang="en-US" altLang="en-US" sz="2200" err="1"/>
              <a:t>između</a:t>
            </a:r>
            <a:r>
              <a:rPr lang="en-US" altLang="en-US" sz="2200"/>
              <a:t> </a:t>
            </a:r>
            <a:r>
              <a:rPr lang="en-US" altLang="en-US" sz="2200" smtClean="0"/>
              <a:t>procesa,</a:t>
            </a:r>
            <a:endParaRPr lang="en-US" altLang="en-US" sz="2200" dirty="0"/>
          </a:p>
          <a:p>
            <a:pPr marL="800100" lvl="1" indent="-342900">
              <a:buFont typeface="Arial" panose="020B0604020202020204" pitchFamily="34" charset="0"/>
              <a:buChar char="•"/>
            </a:pPr>
            <a:r>
              <a:rPr lang="en-US" altLang="en-US" sz="2200" err="1"/>
              <a:t>p</a:t>
            </a:r>
            <a:r>
              <a:rPr lang="en-US" altLang="en-US" sz="2200" smtClean="0"/>
              <a:t>rosleđivanje poruka,</a:t>
            </a:r>
            <a:endParaRPr lang="en-US" altLang="en-US" sz="2200" dirty="0"/>
          </a:p>
          <a:p>
            <a:pPr marL="800100" lvl="1" indent="-342900">
              <a:buFont typeface="Arial" panose="020B0604020202020204" pitchFamily="34" charset="0"/>
              <a:buChar char="•"/>
            </a:pPr>
            <a:r>
              <a:rPr lang="en-US" altLang="en-US" sz="2200" dirty="0" err="1"/>
              <a:t>u</a:t>
            </a:r>
            <a:r>
              <a:rPr lang="en-US" altLang="en-US" sz="2200" smtClean="0"/>
              <a:t>pravljanje </a:t>
            </a:r>
            <a:r>
              <a:rPr lang="en-US" altLang="en-US" sz="2200" dirty="0" err="1"/>
              <a:t>prekidima</a:t>
            </a:r>
            <a:r>
              <a:rPr lang="en-US" altLang="en-US" sz="2200" dirty="0"/>
              <a:t> (</a:t>
            </a:r>
            <a:r>
              <a:rPr lang="en-US" altLang="en-US" sz="2200" i="1" dirty="0"/>
              <a:t>interrupt handling</a:t>
            </a:r>
            <a:r>
              <a:rPr lang="en-US" altLang="en-US" sz="2200" dirty="0" smtClean="0"/>
              <a:t>), </a:t>
            </a:r>
            <a:r>
              <a:rPr lang="en-US" altLang="en-US" sz="2200" dirty="0" err="1" smtClean="0"/>
              <a:t>itd</a:t>
            </a:r>
            <a:r>
              <a:rPr lang="en-US" altLang="en-US" sz="2200" dirty="0" smtClean="0"/>
              <a:t>.</a:t>
            </a:r>
          </a:p>
          <a:p>
            <a:pPr marL="342900" indent="-342900">
              <a:buFont typeface="Arial" panose="020B0604020202020204" pitchFamily="34" charset="0"/>
              <a:buChar char="•"/>
            </a:pPr>
            <a:r>
              <a:rPr lang="en-US" altLang="en-US" sz="2200" b="1" dirty="0" err="1" smtClean="0"/>
              <a:t>Sigurno</a:t>
            </a:r>
            <a:r>
              <a:rPr lang="en-US" altLang="en-US" sz="2200" b="1" dirty="0" smtClean="0"/>
              <a:t> </a:t>
            </a:r>
            <a:r>
              <a:rPr lang="en-US" altLang="en-US" sz="2200" b="1" dirty="0" err="1" smtClean="0"/>
              <a:t>jezgro</a:t>
            </a:r>
            <a:r>
              <a:rPr lang="en-US" altLang="en-US" sz="2200" dirty="0" smtClean="0"/>
              <a:t> (</a:t>
            </a:r>
            <a:r>
              <a:rPr lang="en-US" altLang="en-US" sz="2200" i="1" dirty="0" smtClean="0"/>
              <a:t>security kernel</a:t>
            </a:r>
            <a:r>
              <a:rPr lang="en-US" altLang="en-US" sz="2200" dirty="0" smtClean="0"/>
              <a:t>) je </a:t>
            </a:r>
            <a:r>
              <a:rPr lang="en-US" altLang="en-US" sz="2200" dirty="0" err="1" smtClean="0"/>
              <a:t>deo</a:t>
            </a:r>
            <a:r>
              <a:rPr lang="en-US" altLang="en-US" sz="2200" dirty="0" smtClean="0"/>
              <a:t> </a:t>
            </a:r>
            <a:r>
              <a:rPr lang="en-US" altLang="en-US" sz="2200" dirty="0" err="1" smtClean="0"/>
              <a:t>kernela</a:t>
            </a:r>
            <a:r>
              <a:rPr lang="en-US" altLang="en-US" sz="2200" dirty="0" smtClean="0"/>
              <a:t> </a:t>
            </a:r>
            <a:r>
              <a:rPr lang="en-US" altLang="en-US" sz="2200" dirty="0" err="1" smtClean="0"/>
              <a:t>koji</a:t>
            </a:r>
            <a:r>
              <a:rPr lang="en-US" altLang="en-US" sz="2200" dirty="0" smtClean="0"/>
              <a:t> je </a:t>
            </a:r>
            <a:r>
              <a:rPr lang="en-US" altLang="en-US" sz="2200" dirty="0" err="1" smtClean="0"/>
              <a:t>zadužen</a:t>
            </a:r>
            <a:r>
              <a:rPr lang="en-US" altLang="en-US" sz="2200" dirty="0" smtClean="0"/>
              <a:t> </a:t>
            </a:r>
            <a:r>
              <a:rPr lang="en-US" altLang="en-US" sz="2200" dirty="0" err="1" smtClean="0"/>
              <a:t>za</a:t>
            </a:r>
            <a:r>
              <a:rPr lang="en-US" altLang="en-US" sz="2200" dirty="0" smtClean="0"/>
              <a:t> </a:t>
            </a:r>
            <a:r>
              <a:rPr lang="en-US" altLang="en-US" sz="2200" dirty="0" err="1" smtClean="0"/>
              <a:t>sprovođenje</a:t>
            </a:r>
            <a:r>
              <a:rPr lang="en-US" altLang="en-US" sz="2200" dirty="0" smtClean="0"/>
              <a:t> </a:t>
            </a:r>
            <a:r>
              <a:rPr lang="en-US" altLang="en-US" sz="2200" dirty="0" err="1" smtClean="0"/>
              <a:t>mehanizama</a:t>
            </a:r>
            <a:r>
              <a:rPr lang="en-US" altLang="en-US" sz="2200" dirty="0" smtClean="0"/>
              <a:t> </a:t>
            </a:r>
            <a:r>
              <a:rPr lang="en-US" altLang="en-US" sz="2200" dirty="0" err="1" smtClean="0"/>
              <a:t>sigurnosti</a:t>
            </a:r>
            <a:r>
              <a:rPr lang="en-US" altLang="en-US" sz="2200" dirty="0" smtClean="0"/>
              <a:t>.</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530979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33</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Sigurno</a:t>
            </a:r>
            <a:r>
              <a:rPr lang="en-US" altLang="en-US" sz="2200" b="1" dirty="0" smtClean="0"/>
              <a:t> </a:t>
            </a:r>
            <a:r>
              <a:rPr lang="en-US" altLang="en-US" sz="2200" b="1" dirty="0" err="1" smtClean="0"/>
              <a:t>jezgro</a:t>
            </a:r>
            <a:r>
              <a:rPr lang="en-US" altLang="en-US" sz="2200" dirty="0" smtClean="0"/>
              <a:t>.</a:t>
            </a:r>
          </a:p>
          <a:p>
            <a:pPr marL="342900" indent="-342900">
              <a:buFont typeface="Arial" panose="020B0604020202020204" pitchFamily="34" charset="0"/>
              <a:buChar char="•"/>
            </a:pPr>
            <a:r>
              <a:rPr lang="en-US" altLang="en-US" sz="2200" dirty="0" err="1"/>
              <a:t>Šta</a:t>
            </a:r>
            <a:r>
              <a:rPr lang="en-US" altLang="en-US" sz="2200" dirty="0"/>
              <a:t> </a:t>
            </a:r>
            <a:r>
              <a:rPr lang="en-US" altLang="en-US" sz="2200" dirty="0" err="1"/>
              <a:t>obuhavata</a:t>
            </a:r>
            <a:r>
              <a:rPr lang="en-US" altLang="en-US" sz="2200" dirty="0"/>
              <a:t> </a:t>
            </a:r>
            <a:r>
              <a:rPr lang="en-US" altLang="en-US" sz="2200" i="1" dirty="0"/>
              <a:t>security kernel</a:t>
            </a:r>
            <a:r>
              <a:rPr lang="en-US" altLang="en-US" sz="2200" dirty="0"/>
              <a:t>?</a:t>
            </a:r>
          </a:p>
          <a:p>
            <a:pPr marL="342900" indent="-342900">
              <a:buFont typeface="Arial" panose="020B0604020202020204" pitchFamily="34" charset="0"/>
              <a:buChar char="•"/>
            </a:pPr>
            <a:r>
              <a:rPr lang="en-US" altLang="en-US" sz="2200" dirty="0"/>
              <a:t>Kernel </a:t>
            </a:r>
            <a:r>
              <a:rPr lang="en-US" altLang="en-US" sz="2200" dirty="0" err="1"/>
              <a:t>posreduje</a:t>
            </a:r>
            <a:r>
              <a:rPr lang="en-US" altLang="en-US" sz="2200" dirty="0"/>
              <a:t> u </a:t>
            </a:r>
            <a:r>
              <a:rPr lang="en-US" altLang="en-US" sz="2200" dirty="0" err="1"/>
              <a:t>svim</a:t>
            </a:r>
            <a:r>
              <a:rPr lang="en-US" altLang="en-US" sz="2200" dirty="0"/>
              <a:t> </a:t>
            </a:r>
            <a:r>
              <a:rPr lang="en-US" altLang="en-US" sz="2200" dirty="0" err="1"/>
              <a:t>pristupima</a:t>
            </a:r>
            <a:r>
              <a:rPr lang="en-US" altLang="en-US" sz="2200" dirty="0"/>
              <a:t>.</a:t>
            </a:r>
          </a:p>
          <a:p>
            <a:pPr marL="800100" lvl="1" indent="-342900">
              <a:buFont typeface="Arial" panose="020B0604020202020204" pitchFamily="34" charset="0"/>
              <a:buChar char="•"/>
            </a:pPr>
            <a:r>
              <a:rPr lang="en-US" altLang="en-US" sz="2200" dirty="0" err="1"/>
              <a:t>Idealno</a:t>
            </a:r>
            <a:r>
              <a:rPr lang="en-US" altLang="en-US" sz="2200" dirty="0"/>
              <a:t> </a:t>
            </a:r>
            <a:r>
              <a:rPr lang="en-US" altLang="en-US" sz="2200" dirty="0" err="1"/>
              <a:t>mesto</a:t>
            </a:r>
            <a:r>
              <a:rPr lang="en-US" altLang="en-US" sz="2200" dirty="0"/>
              <a:t> </a:t>
            </a:r>
            <a:r>
              <a:rPr lang="en-US" altLang="en-US" sz="2200" dirty="0" err="1"/>
              <a:t>za</a:t>
            </a:r>
            <a:r>
              <a:rPr lang="en-US" altLang="en-US" sz="2200" dirty="0"/>
              <a:t> </a:t>
            </a:r>
            <a:r>
              <a:rPr lang="en-US" altLang="en-US" sz="2200" dirty="0" err="1"/>
              <a:t>kontrolu</a:t>
            </a:r>
            <a:r>
              <a:rPr lang="en-US" altLang="en-US" sz="2200" dirty="0"/>
              <a:t> </a:t>
            </a:r>
            <a:r>
              <a:rPr lang="en-US" altLang="en-US" sz="2200" dirty="0" err="1"/>
              <a:t>pristupa</a:t>
            </a:r>
            <a:r>
              <a:rPr lang="en-US" altLang="en-US" sz="2200" dirty="0"/>
              <a:t>.</a:t>
            </a:r>
          </a:p>
          <a:p>
            <a:pPr marL="342900" indent="-342900">
              <a:buFont typeface="Arial" panose="020B0604020202020204" pitchFamily="34" charset="0"/>
              <a:buChar char="•"/>
            </a:pPr>
            <a:r>
              <a:rPr lang="en-US" altLang="en-US" sz="2200" dirty="0" err="1"/>
              <a:t>Sigurnosno-kritične</a:t>
            </a:r>
            <a:r>
              <a:rPr lang="en-US" altLang="en-US" sz="2200" dirty="0"/>
              <a:t> </a:t>
            </a:r>
            <a:r>
              <a:rPr lang="en-US" altLang="en-US" sz="2200" dirty="0" err="1"/>
              <a:t>funkcije</a:t>
            </a:r>
            <a:r>
              <a:rPr lang="en-US" altLang="en-US" sz="2200" dirty="0"/>
              <a:t> se </a:t>
            </a:r>
            <a:r>
              <a:rPr lang="en-US" altLang="en-US" sz="2200" dirty="0" err="1"/>
              <a:t>nalaze</a:t>
            </a:r>
            <a:r>
              <a:rPr lang="en-US" altLang="en-US" sz="2200" dirty="0"/>
              <a:t> </a:t>
            </a:r>
            <a:r>
              <a:rPr lang="en-US" altLang="en-US" sz="2200" dirty="0" err="1"/>
              <a:t>na</a:t>
            </a:r>
            <a:r>
              <a:rPr lang="en-US" altLang="en-US" sz="2200" dirty="0"/>
              <a:t> </a:t>
            </a:r>
            <a:r>
              <a:rPr lang="en-US" altLang="en-US" sz="2200" dirty="0" err="1"/>
              <a:t>jednoj</a:t>
            </a:r>
            <a:r>
              <a:rPr lang="en-US" altLang="en-US" sz="2200" dirty="0"/>
              <a:t> </a:t>
            </a:r>
            <a:r>
              <a:rPr lang="en-US" altLang="en-US" sz="2200" dirty="0" err="1"/>
              <a:t>lokaciji</a:t>
            </a:r>
            <a:r>
              <a:rPr lang="en-US" altLang="en-US" sz="2200" dirty="0"/>
              <a:t>.</a:t>
            </a:r>
          </a:p>
          <a:p>
            <a:pPr marL="800100" lvl="1" indent="-342900">
              <a:buFont typeface="Arial" panose="020B0604020202020204" pitchFamily="34" charset="0"/>
              <a:buChar char="•"/>
            </a:pPr>
            <a:r>
              <a:rPr lang="en-US" altLang="en-US" sz="2200" dirty="0" err="1"/>
              <a:t>Lako</a:t>
            </a:r>
            <a:r>
              <a:rPr lang="en-US" altLang="en-US" sz="2200" dirty="0"/>
              <a:t> </a:t>
            </a:r>
            <a:r>
              <a:rPr lang="en-US" altLang="en-US" sz="2200" dirty="0" err="1"/>
              <a:t>za</a:t>
            </a:r>
            <a:r>
              <a:rPr lang="en-US" altLang="en-US" sz="2200" dirty="0"/>
              <a:t> </a:t>
            </a:r>
            <a:r>
              <a:rPr lang="en-US" altLang="en-US" sz="2200" dirty="0" err="1"/>
              <a:t>analizu</a:t>
            </a:r>
            <a:r>
              <a:rPr lang="en-US" altLang="en-US" sz="2200" dirty="0"/>
              <a:t> </a:t>
            </a:r>
            <a:r>
              <a:rPr lang="en-US" altLang="en-US" sz="2200" dirty="0" err="1"/>
              <a:t>i</a:t>
            </a:r>
            <a:r>
              <a:rPr lang="en-US" altLang="en-US" sz="2200" dirty="0"/>
              <a:t> </a:t>
            </a:r>
            <a:r>
              <a:rPr lang="en-US" altLang="en-US" sz="2200" dirty="0" err="1"/>
              <a:t>testiranje</a:t>
            </a:r>
            <a:r>
              <a:rPr lang="en-US" altLang="en-US" sz="2200" dirty="0"/>
              <a:t>. </a:t>
            </a:r>
          </a:p>
          <a:p>
            <a:pPr marL="800100" lvl="1" indent="-342900">
              <a:buFont typeface="Arial" panose="020B0604020202020204" pitchFamily="34" charset="0"/>
              <a:buChar char="•"/>
            </a:pPr>
            <a:r>
              <a:rPr lang="en-US" altLang="en-US" sz="2200" dirty="0" err="1"/>
              <a:t>Lako</a:t>
            </a:r>
            <a:r>
              <a:rPr lang="en-US" altLang="en-US" sz="2200" dirty="0"/>
              <a:t> </a:t>
            </a:r>
            <a:r>
              <a:rPr lang="en-US" altLang="en-US" sz="2200" dirty="0" err="1"/>
              <a:t>za</a:t>
            </a:r>
            <a:r>
              <a:rPr lang="en-US" altLang="en-US" sz="2200" dirty="0"/>
              <a:t> </a:t>
            </a:r>
            <a:r>
              <a:rPr lang="en-US" altLang="en-US" sz="2200" dirty="0" err="1"/>
              <a:t>modifikaciju</a:t>
            </a:r>
            <a:r>
              <a:rPr lang="en-US" altLang="en-US" sz="2200" dirty="0"/>
              <a:t>.</a:t>
            </a:r>
          </a:p>
          <a:p>
            <a:pPr marL="342900" indent="-342900">
              <a:buFont typeface="Arial" panose="020B0604020202020204" pitchFamily="34" charset="0"/>
              <a:buChar char="•"/>
            </a:pPr>
            <a:r>
              <a:rPr lang="en-US" altLang="en-US" sz="2200" dirty="0" err="1"/>
              <a:t>Mnogo</a:t>
            </a:r>
            <a:r>
              <a:rPr lang="en-US" altLang="en-US" sz="2200" dirty="0"/>
              <a:t> </a:t>
            </a:r>
            <a:r>
              <a:rPr lang="en-US" altLang="en-US" sz="2200" dirty="0" err="1"/>
              <a:t>teže</a:t>
            </a:r>
            <a:r>
              <a:rPr lang="en-US" altLang="en-US" sz="2200" dirty="0"/>
              <a:t> </a:t>
            </a:r>
            <a:r>
              <a:rPr lang="en-US" altLang="en-US" sz="2200" dirty="0" err="1"/>
              <a:t>za</a:t>
            </a:r>
            <a:r>
              <a:rPr lang="en-US" altLang="en-US" sz="2200" dirty="0"/>
              <a:t> </a:t>
            </a:r>
            <a:r>
              <a:rPr lang="en-US" altLang="en-US" sz="2200" dirty="0" err="1"/>
              <a:t>napadača</a:t>
            </a:r>
            <a:r>
              <a:rPr lang="en-US" altLang="en-US" sz="2200" dirty="0"/>
              <a:t> da </a:t>
            </a:r>
            <a:r>
              <a:rPr lang="en-US" altLang="en-US" sz="2200" dirty="0" smtClean="0"/>
              <a:t>“</a:t>
            </a:r>
            <a:r>
              <a:rPr lang="en-US" altLang="en-US" sz="2200" dirty="0" err="1" smtClean="0"/>
              <a:t>zaobiđe</a:t>
            </a:r>
            <a:r>
              <a:rPr lang="en-US" altLang="en-US" sz="2200" dirty="0" smtClean="0"/>
              <a:t>” </a:t>
            </a:r>
            <a:r>
              <a:rPr lang="en-US" altLang="en-US" sz="2200" dirty="0" err="1"/>
              <a:t>sigurnosne</a:t>
            </a:r>
            <a:r>
              <a:rPr lang="en-US" altLang="en-US" sz="2200" dirty="0"/>
              <a:t> </a:t>
            </a:r>
            <a:r>
              <a:rPr lang="en-US" altLang="en-US" sz="2200" dirty="0" err="1"/>
              <a:t>funkcije</a:t>
            </a:r>
            <a:r>
              <a:rPr lang="en-US" altLang="en-US" sz="2200" dirty="0"/>
              <a:t> </a:t>
            </a:r>
            <a:r>
              <a:rPr lang="en-US" altLang="en-US" sz="2200" dirty="0" err="1"/>
              <a:t>jer</a:t>
            </a:r>
            <a:r>
              <a:rPr lang="en-US" altLang="en-US" sz="2200" dirty="0"/>
              <a:t> se </a:t>
            </a:r>
            <a:r>
              <a:rPr lang="en-US" altLang="en-US" sz="2200" dirty="0" err="1"/>
              <a:t>nalaze</a:t>
            </a:r>
            <a:r>
              <a:rPr lang="en-US" altLang="en-US" sz="2200" dirty="0"/>
              <a:t> </a:t>
            </a:r>
            <a:r>
              <a:rPr lang="en-US" altLang="en-US" sz="2200" dirty="0" err="1"/>
              <a:t>na</a:t>
            </a:r>
            <a:r>
              <a:rPr lang="en-US" altLang="en-US" sz="2200" dirty="0"/>
              <a:t> </a:t>
            </a:r>
            <a:r>
              <a:rPr lang="en-US" altLang="en-US" sz="2200" dirty="0" err="1"/>
              <a:t>najnižem</a:t>
            </a:r>
            <a:r>
              <a:rPr lang="en-US" altLang="en-US" sz="2200" dirty="0"/>
              <a:t> </a:t>
            </a:r>
            <a:r>
              <a:rPr lang="en-US" altLang="en-US" sz="2200" dirty="0" err="1"/>
              <a:t>nivou</a:t>
            </a:r>
            <a:r>
              <a:rPr lang="en-US" altLang="en-US" sz="2200" dirty="0"/>
              <a:t>.</a:t>
            </a:r>
          </a:p>
          <a:p>
            <a:pPr marL="800100" lvl="1" indent="-342900">
              <a:buFont typeface="Arial" panose="020B0604020202020204" pitchFamily="34" charset="0"/>
              <a:buChar char="•"/>
            </a:pPr>
            <a:r>
              <a:rPr lang="en-US" altLang="en-US" sz="2200" dirty="0" err="1"/>
              <a:t>Napadač</a:t>
            </a:r>
            <a:r>
              <a:rPr lang="en-US" altLang="en-US" sz="2200" dirty="0"/>
              <a:t> </a:t>
            </a:r>
            <a:r>
              <a:rPr lang="en-US" altLang="en-US" sz="2200" dirty="0" err="1"/>
              <a:t>često</a:t>
            </a:r>
            <a:r>
              <a:rPr lang="en-US" altLang="en-US" sz="2200" dirty="0"/>
              <a:t> </a:t>
            </a:r>
            <a:r>
              <a:rPr lang="en-US" altLang="en-US" sz="2200" dirty="0" err="1"/>
              <a:t>uspeva</a:t>
            </a:r>
            <a:r>
              <a:rPr lang="en-US" altLang="en-US" sz="2200" dirty="0"/>
              <a:t> da </a:t>
            </a:r>
            <a:r>
              <a:rPr lang="en-US" altLang="en-US" sz="2200" dirty="0" err="1"/>
              <a:t>zaobiđe</a:t>
            </a:r>
            <a:r>
              <a:rPr lang="en-US" altLang="en-US" sz="2200" dirty="0"/>
              <a:t> </a:t>
            </a:r>
            <a:r>
              <a:rPr lang="en-US" altLang="en-US" sz="2200" dirty="0" err="1"/>
              <a:t>sigurnosne</a:t>
            </a:r>
            <a:r>
              <a:rPr lang="en-US" altLang="en-US" sz="2200" dirty="0"/>
              <a:t> </a:t>
            </a:r>
            <a:r>
              <a:rPr lang="en-US" altLang="en-US" sz="2200" dirty="0" err="1"/>
              <a:t>funkcije</a:t>
            </a:r>
            <a:r>
              <a:rPr lang="en-US" altLang="en-US" sz="2200" dirty="0"/>
              <a:t> </a:t>
            </a:r>
            <a:r>
              <a:rPr lang="en-US" altLang="en-US" sz="2200" dirty="0" err="1"/>
              <a:t>na</a:t>
            </a:r>
            <a:r>
              <a:rPr lang="en-US" altLang="en-US" sz="2200" dirty="0"/>
              <a:t> </a:t>
            </a:r>
            <a:r>
              <a:rPr lang="en-US" altLang="en-US" sz="2200" dirty="0" err="1"/>
              <a:t>višem</a:t>
            </a:r>
            <a:r>
              <a:rPr lang="en-US" altLang="en-US" sz="2200" dirty="0"/>
              <a:t> </a:t>
            </a:r>
            <a:r>
              <a:rPr lang="en-US" altLang="en-US" sz="2200" dirty="0" err="1"/>
              <a:t>nivou</a:t>
            </a:r>
            <a:r>
              <a:rPr lang="en-US" altLang="en-US" sz="2200" dirty="0"/>
              <a:t> OS.</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457436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34</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smtClean="0"/>
              <a:t>Monitor </a:t>
            </a:r>
            <a:r>
              <a:rPr lang="en-US" altLang="en-US" sz="2200" b="1" dirty="0" err="1" smtClean="0"/>
              <a:t>referenci</a:t>
            </a:r>
            <a:r>
              <a:rPr lang="en-US" altLang="en-US" sz="2200" dirty="0" smtClean="0"/>
              <a:t>.</a:t>
            </a:r>
          </a:p>
          <a:p>
            <a:pPr marL="342900" indent="-342900">
              <a:buFont typeface="Arial" panose="020B0604020202020204" pitchFamily="34" charset="0"/>
              <a:buChar char="•"/>
            </a:pPr>
            <a:r>
              <a:rPr lang="en-US" altLang="en-US" sz="2200" dirty="0" smtClean="0"/>
              <a:t>Monitor </a:t>
            </a:r>
            <a:r>
              <a:rPr lang="en-US" altLang="en-US" sz="2200" err="1" smtClean="0"/>
              <a:t>referenci</a:t>
            </a:r>
            <a:r>
              <a:rPr lang="en-US" altLang="en-US" sz="2200" smtClean="0"/>
              <a:t> (</a:t>
            </a:r>
            <a:r>
              <a:rPr lang="en-US" altLang="en-US" sz="2200" i="1"/>
              <a:t>r</a:t>
            </a:r>
            <a:r>
              <a:rPr lang="en-US" altLang="en-US" sz="2200" i="1" smtClean="0"/>
              <a:t>eference monitor</a:t>
            </a:r>
            <a:r>
              <a:rPr lang="en-US" altLang="en-US" sz="2200" dirty="0" smtClean="0"/>
              <a:t>) je </a:t>
            </a:r>
            <a:r>
              <a:rPr lang="en-US" altLang="en-US" sz="2200" dirty="0" err="1" smtClean="0"/>
              <a:t>deo</a:t>
            </a:r>
            <a:r>
              <a:rPr lang="en-US" altLang="en-US" sz="2200" dirty="0" smtClean="0"/>
              <a:t> </a:t>
            </a:r>
            <a:r>
              <a:rPr lang="en-US" altLang="en-US" sz="2200" i="1" dirty="0"/>
              <a:t>security kernel</a:t>
            </a:r>
            <a:r>
              <a:rPr lang="en-US" altLang="en-US" sz="2200" dirty="0"/>
              <a:t>-a </a:t>
            </a:r>
            <a:r>
              <a:rPr lang="en-US" altLang="en-US" sz="2200" dirty="0" err="1" smtClean="0"/>
              <a:t>zadužen</a:t>
            </a:r>
            <a:r>
              <a:rPr lang="en-US" altLang="en-US" sz="2200" dirty="0" smtClean="0"/>
              <a:t> </a:t>
            </a:r>
            <a:r>
              <a:rPr lang="en-US" altLang="en-US" sz="2200" dirty="0" err="1" smtClean="0"/>
              <a:t>za</a:t>
            </a:r>
            <a:r>
              <a:rPr lang="en-US" altLang="en-US" sz="2200" dirty="0" smtClean="0"/>
              <a:t> </a:t>
            </a:r>
            <a:r>
              <a:rPr lang="en-US" altLang="en-US" sz="2200" dirty="0" err="1"/>
              <a:t>posredovanje</a:t>
            </a:r>
            <a:r>
              <a:rPr lang="en-US" altLang="en-US" sz="2200" dirty="0"/>
              <a:t> </a:t>
            </a:r>
            <a:r>
              <a:rPr lang="en-US" altLang="en-US" sz="2200" dirty="0" err="1" smtClean="0"/>
              <a:t>prilikom</a:t>
            </a:r>
            <a:r>
              <a:rPr lang="en-US" altLang="en-US" sz="2200" dirty="0" smtClean="0"/>
              <a:t> </a:t>
            </a:r>
            <a:r>
              <a:rPr lang="en-US" altLang="en-US" sz="2200" dirty="0" err="1" smtClean="0"/>
              <a:t>pristupa</a:t>
            </a:r>
            <a:r>
              <a:rPr lang="en-US" altLang="en-US" sz="2200" dirty="0" smtClean="0"/>
              <a:t> </a:t>
            </a:r>
            <a:r>
              <a:rPr lang="en-US" altLang="en-US" sz="2200" dirty="0" err="1" smtClean="0"/>
              <a:t>subjekata</a:t>
            </a:r>
            <a:r>
              <a:rPr lang="en-US" altLang="en-US" sz="2200" dirty="0" smtClean="0"/>
              <a:t> </a:t>
            </a:r>
            <a:r>
              <a:rPr lang="en-US" altLang="en-US" sz="2200" dirty="0" err="1"/>
              <a:t>objektima</a:t>
            </a:r>
            <a:r>
              <a:rPr lang="en-US" altLang="en-US" sz="2200" dirty="0"/>
              <a:t>.</a:t>
            </a:r>
          </a:p>
          <a:p>
            <a:pPr marL="800100" lvl="1" indent="-342900">
              <a:buFont typeface="Arial" panose="020B0604020202020204" pitchFamily="34" charset="0"/>
              <a:buChar char="•"/>
            </a:pPr>
            <a:r>
              <a:rPr lang="en-US" altLang="en-US" sz="2200" dirty="0" err="1"/>
              <a:t>Otporan</a:t>
            </a:r>
            <a:r>
              <a:rPr lang="en-US" altLang="en-US" sz="2200" dirty="0"/>
              <a:t> </a:t>
            </a:r>
            <a:r>
              <a:rPr lang="en-US" altLang="en-US" sz="2200" dirty="0" err="1"/>
              <a:t>na</a:t>
            </a:r>
            <a:r>
              <a:rPr lang="en-US" altLang="en-US" sz="2200" dirty="0"/>
              <a:t> </a:t>
            </a:r>
            <a:r>
              <a:rPr lang="en-US" altLang="en-US" sz="2200" dirty="0" err="1"/>
              <a:t>napade</a:t>
            </a:r>
            <a:r>
              <a:rPr lang="en-US" altLang="en-US" sz="2200" dirty="0"/>
              <a:t>. </a:t>
            </a:r>
          </a:p>
          <a:p>
            <a:pPr marL="800100" lvl="1" indent="-342900">
              <a:buFont typeface="Arial" panose="020B0604020202020204" pitchFamily="34" charset="0"/>
              <a:buChar char="•"/>
            </a:pPr>
            <a:r>
              <a:rPr lang="en-US" altLang="en-US" sz="2200" dirty="0"/>
              <a:t>Lak </a:t>
            </a:r>
            <a:r>
              <a:rPr lang="en-US" altLang="en-US" sz="2200" dirty="0" err="1"/>
              <a:t>za</a:t>
            </a:r>
            <a:r>
              <a:rPr lang="en-US" altLang="en-US" sz="2200" dirty="0"/>
              <a:t> </a:t>
            </a:r>
            <a:r>
              <a:rPr lang="en-US" altLang="en-US" sz="2200" dirty="0" err="1"/>
              <a:t>analizu</a:t>
            </a:r>
            <a:r>
              <a:rPr lang="en-US" altLang="en-US" sz="2200" dirty="0"/>
              <a:t> (mali, </a:t>
            </a:r>
            <a:r>
              <a:rPr lang="en-US" altLang="en-US" sz="2200" dirty="0" err="1"/>
              <a:t>jednostovan</a:t>
            </a:r>
            <a:r>
              <a:rPr lang="en-US" altLang="en-US" sz="2200" dirty="0"/>
              <a:t>, </a:t>
            </a:r>
            <a:r>
              <a:rPr lang="en-US" altLang="en-US" sz="2200" dirty="0" smtClean="0"/>
              <a:t>...)</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5"/>
          <p:cNvSpPr>
            <a:spLocks noChangeArrowheads="1"/>
          </p:cNvSpPr>
          <p:nvPr/>
        </p:nvSpPr>
        <p:spPr bwMode="auto">
          <a:xfrm>
            <a:off x="2067183" y="4084953"/>
            <a:ext cx="1600200" cy="838200"/>
          </a:xfrm>
          <a:prstGeom prst="rect">
            <a:avLst/>
          </a:prstGeom>
          <a:solidFill>
            <a:srgbClr val="FFFFFF">
              <a:alpha val="0"/>
            </a:srgbClr>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200" b="0" i="0" u="none" strike="noStrike" kern="0" cap="none" spc="0" normalizeH="0" baseline="0" noProof="0" dirty="0" err="1" smtClean="0">
                <a:ln>
                  <a:noFill/>
                </a:ln>
                <a:solidFill>
                  <a:srgbClr val="000000"/>
                </a:solidFill>
                <a:effectLst/>
                <a:uLnTx/>
                <a:uFillTx/>
              </a:rPr>
              <a:t>Objekti</a:t>
            </a:r>
            <a:endParaRPr kumimoji="0" lang="en-US" sz="2200" b="0" i="0" u="none" strike="noStrike" kern="0" cap="none" spc="0" normalizeH="0" baseline="0" noProof="0" dirty="0" smtClean="0">
              <a:ln>
                <a:noFill/>
              </a:ln>
              <a:solidFill>
                <a:srgbClr val="000000"/>
              </a:solidFill>
              <a:effectLst/>
              <a:uLnTx/>
              <a:uFillTx/>
            </a:endParaRPr>
          </a:p>
        </p:txBody>
      </p:sp>
      <p:sp>
        <p:nvSpPr>
          <p:cNvPr id="23" name="Rectangle 7"/>
          <p:cNvSpPr>
            <a:spLocks noChangeArrowheads="1"/>
          </p:cNvSpPr>
          <p:nvPr/>
        </p:nvSpPr>
        <p:spPr bwMode="auto">
          <a:xfrm>
            <a:off x="7972683" y="4084953"/>
            <a:ext cx="1828800" cy="838200"/>
          </a:xfrm>
          <a:prstGeom prst="rect">
            <a:avLst/>
          </a:prstGeom>
          <a:solidFill>
            <a:srgbClr val="FFFFFF">
              <a:alpha val="0"/>
            </a:srgbClr>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200" b="0" i="0" u="none" strike="noStrike" kern="0" cap="none" spc="0" normalizeH="0" baseline="0" noProof="0" dirty="0" err="1" smtClean="0">
                <a:ln>
                  <a:noFill/>
                </a:ln>
                <a:solidFill>
                  <a:srgbClr val="000000"/>
                </a:solidFill>
                <a:effectLst/>
                <a:uLnTx/>
                <a:uFillTx/>
              </a:rPr>
              <a:t>Subjekti</a:t>
            </a:r>
            <a:endParaRPr kumimoji="0" lang="en-US" sz="2200" b="0" i="0" u="none" strike="noStrike" kern="0" cap="none" spc="0" normalizeH="0" baseline="0" noProof="0" dirty="0" smtClean="0">
              <a:ln>
                <a:noFill/>
              </a:ln>
              <a:solidFill>
                <a:srgbClr val="000000"/>
              </a:solidFill>
              <a:effectLst/>
              <a:uLnTx/>
              <a:uFillTx/>
            </a:endParaRPr>
          </a:p>
        </p:txBody>
      </p:sp>
      <p:sp>
        <p:nvSpPr>
          <p:cNvPr id="24" name="Rectangle 8"/>
          <p:cNvSpPr>
            <a:spLocks noChangeArrowheads="1"/>
          </p:cNvSpPr>
          <p:nvPr/>
        </p:nvSpPr>
        <p:spPr bwMode="auto">
          <a:xfrm>
            <a:off x="4677033" y="5431610"/>
            <a:ext cx="220714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200" dirty="0" smtClean="0">
                <a:solidFill>
                  <a:srgbClr val="000000"/>
                </a:solidFill>
              </a:rPr>
              <a:t>Monitor </a:t>
            </a:r>
            <a:r>
              <a:rPr lang="en-US" altLang="en-US" sz="2200" dirty="0" err="1" smtClean="0">
                <a:solidFill>
                  <a:srgbClr val="000000"/>
                </a:solidFill>
              </a:rPr>
              <a:t>referenci</a:t>
            </a:r>
            <a:endParaRPr lang="en-US" altLang="en-US" sz="2200" dirty="0" smtClean="0">
              <a:solidFill>
                <a:srgbClr val="000000"/>
              </a:solidFill>
            </a:endParaRPr>
          </a:p>
        </p:txBody>
      </p:sp>
      <p:sp>
        <p:nvSpPr>
          <p:cNvPr id="25" name="Line 9"/>
          <p:cNvSpPr>
            <a:spLocks noChangeShapeType="1"/>
          </p:cNvSpPr>
          <p:nvPr/>
        </p:nvSpPr>
        <p:spPr bwMode="auto">
          <a:xfrm flipH="1">
            <a:off x="3762633" y="4364810"/>
            <a:ext cx="4114800" cy="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26" name="Line 10"/>
          <p:cNvSpPr>
            <a:spLocks noChangeShapeType="1"/>
          </p:cNvSpPr>
          <p:nvPr/>
        </p:nvSpPr>
        <p:spPr bwMode="auto">
          <a:xfrm>
            <a:off x="3762633" y="4745810"/>
            <a:ext cx="4114800" cy="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pic>
        <p:nvPicPr>
          <p:cNvPr id="2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883" y="3679010"/>
            <a:ext cx="1733550" cy="1724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5516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35</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Baza</a:t>
            </a:r>
            <a:r>
              <a:rPr lang="en-US" altLang="en-US" sz="2200" b="1" dirty="0" smtClean="0"/>
              <a:t> </a:t>
            </a:r>
            <a:r>
              <a:rPr lang="en-US" altLang="en-US" sz="2200" b="1" dirty="0" err="1" smtClean="0"/>
              <a:t>poverljivog</a:t>
            </a:r>
            <a:r>
              <a:rPr lang="en-US" altLang="en-US" sz="2200" b="1" dirty="0" smtClean="0"/>
              <a:t> </a:t>
            </a:r>
            <a:r>
              <a:rPr lang="en-US" altLang="en-US" sz="2200" b="1" dirty="0" err="1" smtClean="0"/>
              <a:t>računarskog</a:t>
            </a:r>
            <a:r>
              <a:rPr lang="en-US" altLang="en-US" sz="2200" b="1" dirty="0" smtClean="0"/>
              <a:t> </a:t>
            </a:r>
            <a:r>
              <a:rPr lang="en-US" altLang="en-US" sz="2200" b="1" dirty="0" err="1" smtClean="0"/>
              <a:t>sistema</a:t>
            </a:r>
            <a:r>
              <a:rPr lang="en-US" altLang="en-US" sz="2200" dirty="0" smtClean="0"/>
              <a:t>.</a:t>
            </a:r>
          </a:p>
          <a:p>
            <a:pPr marL="342900" indent="-342900">
              <a:buFont typeface="Arial" panose="020B0604020202020204" pitchFamily="34" charset="0"/>
              <a:buChar char="•"/>
            </a:pPr>
            <a:r>
              <a:rPr lang="en-US" altLang="en-US" sz="2200" i="1" dirty="0"/>
              <a:t>Trusted Computing Base</a:t>
            </a:r>
            <a:r>
              <a:rPr lang="en-US" altLang="en-US" sz="2200" dirty="0"/>
              <a:t> </a:t>
            </a:r>
            <a:r>
              <a:rPr lang="en-US" altLang="en-US" sz="2200" dirty="0" smtClean="0"/>
              <a:t>(TCB) je </a:t>
            </a:r>
            <a:r>
              <a:rPr lang="en-US" altLang="en-US" sz="2200" dirty="0" err="1" smtClean="0"/>
              <a:t>skup</a:t>
            </a:r>
            <a:r>
              <a:rPr lang="en-US" altLang="en-US" sz="2200" dirty="0" smtClean="0"/>
              <a:t> </a:t>
            </a:r>
            <a:r>
              <a:rPr lang="en-US" altLang="en-US" sz="2200" dirty="0" err="1"/>
              <a:t>zaštitnih</a:t>
            </a:r>
            <a:r>
              <a:rPr lang="en-US" altLang="en-US" sz="2200" dirty="0"/>
              <a:t> </a:t>
            </a:r>
            <a:r>
              <a:rPr lang="en-US" altLang="en-US" sz="2200" dirty="0" err="1"/>
              <a:t>mehnizama</a:t>
            </a:r>
            <a:r>
              <a:rPr lang="en-US" altLang="en-US" sz="2200" dirty="0"/>
              <a:t> </a:t>
            </a:r>
            <a:r>
              <a:rPr lang="en-US" altLang="en-US" sz="2200" dirty="0" err="1"/>
              <a:t>implementiranih</a:t>
            </a:r>
            <a:r>
              <a:rPr lang="en-US" altLang="en-US" sz="2200" dirty="0"/>
              <a:t> u OS (</a:t>
            </a:r>
            <a:r>
              <a:rPr lang="en-US" altLang="en-US" sz="2200" dirty="0" err="1"/>
              <a:t>može</a:t>
            </a:r>
            <a:r>
              <a:rPr lang="en-US" altLang="en-US" sz="2200" dirty="0"/>
              <a:t> </a:t>
            </a:r>
            <a:r>
              <a:rPr lang="en-US" altLang="en-US" sz="2200" dirty="0" err="1"/>
              <a:t>obuhvatiti</a:t>
            </a:r>
            <a:r>
              <a:rPr lang="en-US" altLang="en-US" sz="2200" dirty="0"/>
              <a:t> </a:t>
            </a:r>
            <a:r>
              <a:rPr lang="en-US" altLang="en-US" sz="2200" dirty="0" err="1"/>
              <a:t>i</a:t>
            </a:r>
            <a:r>
              <a:rPr lang="en-US" altLang="en-US" sz="2200" dirty="0"/>
              <a:t> </a:t>
            </a:r>
            <a:r>
              <a:rPr lang="en-US" altLang="en-US" sz="2200" dirty="0" err="1"/>
              <a:t>hardver</a:t>
            </a:r>
            <a:r>
              <a:rPr lang="en-US" altLang="en-US" sz="2200" dirty="0"/>
              <a:t>) </a:t>
            </a:r>
            <a:r>
              <a:rPr lang="en-US" altLang="en-US" sz="2200" dirty="0" err="1"/>
              <a:t>za</a:t>
            </a:r>
            <a:r>
              <a:rPr lang="en-US" altLang="en-US" sz="2200" dirty="0"/>
              <a:t> </a:t>
            </a:r>
            <a:r>
              <a:rPr lang="en-US" altLang="en-US" sz="2200" dirty="0" err="1"/>
              <a:t>koji</a:t>
            </a:r>
            <a:r>
              <a:rPr lang="en-US" altLang="en-US" sz="2200" dirty="0"/>
              <a:t> se </a:t>
            </a:r>
            <a:r>
              <a:rPr lang="en-US" altLang="en-US" sz="2200" dirty="0" err="1"/>
              <a:t>veruje</a:t>
            </a:r>
            <a:r>
              <a:rPr lang="en-US" altLang="en-US" sz="2200" dirty="0"/>
              <a:t> da </a:t>
            </a:r>
            <a:r>
              <a:rPr lang="en-US" altLang="en-US" sz="2200" dirty="0" err="1"/>
              <a:t>obezbeđuju</a:t>
            </a:r>
            <a:r>
              <a:rPr lang="en-US" altLang="en-US" sz="2200" dirty="0"/>
              <a:t> </a:t>
            </a:r>
            <a:r>
              <a:rPr lang="en-US" altLang="en-US" sz="2200" dirty="0" err="1"/>
              <a:t>zahteve</a:t>
            </a:r>
            <a:r>
              <a:rPr lang="en-US" altLang="en-US" sz="2200" dirty="0"/>
              <a:t> </a:t>
            </a:r>
            <a:r>
              <a:rPr lang="en-US" altLang="en-US" sz="2200" dirty="0" err="1"/>
              <a:t>sigurnosti</a:t>
            </a:r>
            <a:r>
              <a:rPr lang="en-US" altLang="en-US" sz="2200" dirty="0"/>
              <a:t>.</a:t>
            </a:r>
          </a:p>
          <a:p>
            <a:pPr marL="342900" indent="-342900">
              <a:buFont typeface="Arial" panose="020B0604020202020204" pitchFamily="34" charset="0"/>
              <a:buChar char="•"/>
            </a:pPr>
            <a:r>
              <a:rPr lang="en-US" altLang="en-US" sz="2200" dirty="0"/>
              <a:t>Na </a:t>
            </a:r>
            <a:r>
              <a:rPr lang="en-US" altLang="en-US" sz="2200" dirty="0" err="1"/>
              <a:t>osnovu</a:t>
            </a:r>
            <a:r>
              <a:rPr lang="en-US" altLang="en-US" sz="2200" dirty="0"/>
              <a:t> </a:t>
            </a:r>
            <a:r>
              <a:rPr lang="en-US" altLang="en-US" sz="2200" dirty="0" err="1"/>
              <a:t>definicije</a:t>
            </a:r>
            <a:r>
              <a:rPr lang="en-US" altLang="en-US" sz="2200" dirty="0"/>
              <a:t> </a:t>
            </a:r>
            <a:r>
              <a:rPr lang="en-US" altLang="en-US" sz="2200" dirty="0" err="1"/>
              <a:t>poverenja</a:t>
            </a:r>
            <a:r>
              <a:rPr lang="en-US" altLang="en-US" sz="2200" dirty="0"/>
              <a:t>, </a:t>
            </a:r>
            <a:r>
              <a:rPr lang="en-US" altLang="en-US" sz="2200" dirty="0" err="1"/>
              <a:t>ako</a:t>
            </a:r>
            <a:r>
              <a:rPr lang="en-US" altLang="en-US" sz="2200" dirty="0"/>
              <a:t> je </a:t>
            </a:r>
            <a:r>
              <a:rPr lang="en-US" altLang="en-US" sz="2200" dirty="0" err="1"/>
              <a:t>sve</a:t>
            </a:r>
            <a:r>
              <a:rPr lang="en-US" altLang="en-US" sz="2200" dirty="0"/>
              <a:t> </a:t>
            </a:r>
            <a:r>
              <a:rPr lang="en-US" altLang="en-US" sz="2200" dirty="0" err="1"/>
              <a:t>izvan</a:t>
            </a:r>
            <a:r>
              <a:rPr lang="en-US" altLang="en-US" sz="2200" dirty="0"/>
              <a:t> TCB </a:t>
            </a:r>
            <a:r>
              <a:rPr lang="en-US" altLang="en-US" sz="2200" dirty="0" smtClean="0"/>
              <a:t>“</a:t>
            </a:r>
            <a:r>
              <a:rPr lang="en-US" altLang="en-US" sz="2200" dirty="0" err="1" smtClean="0"/>
              <a:t>razbijeno</a:t>
            </a:r>
            <a:r>
              <a:rPr lang="en-US" altLang="en-US" sz="2200" dirty="0" smtClean="0"/>
              <a:t>”, </a:t>
            </a:r>
            <a:r>
              <a:rPr lang="en-US" altLang="en-US" sz="2200" dirty="0" err="1"/>
              <a:t>operativnom</a:t>
            </a:r>
            <a:r>
              <a:rPr lang="en-US" altLang="en-US" sz="2200" dirty="0"/>
              <a:t> </a:t>
            </a:r>
            <a:r>
              <a:rPr lang="en-US" altLang="en-US" sz="2200" dirty="0" err="1"/>
              <a:t>sistemu</a:t>
            </a:r>
            <a:r>
              <a:rPr lang="en-US" altLang="en-US" sz="2200" dirty="0"/>
              <a:t> od </a:t>
            </a:r>
            <a:r>
              <a:rPr lang="en-US" altLang="en-US" sz="2200" dirty="0" err="1"/>
              <a:t>poverenja</a:t>
            </a:r>
            <a:r>
              <a:rPr lang="en-US" altLang="en-US" sz="2200" dirty="0"/>
              <a:t> </a:t>
            </a:r>
            <a:r>
              <a:rPr lang="en-US" altLang="en-US" sz="2200" dirty="0" err="1"/>
              <a:t>i</a:t>
            </a:r>
            <a:r>
              <a:rPr lang="en-US" altLang="en-US" sz="2200" dirty="0"/>
              <a:t> </a:t>
            </a:r>
            <a:r>
              <a:rPr lang="en-US" altLang="en-US" sz="2200" dirty="0" err="1"/>
              <a:t>dalje</a:t>
            </a:r>
            <a:r>
              <a:rPr lang="en-US" altLang="en-US" sz="2200" dirty="0"/>
              <a:t> </a:t>
            </a:r>
            <a:r>
              <a:rPr lang="en-US" altLang="en-US" sz="2200" dirty="0" err="1"/>
              <a:t>treba</a:t>
            </a:r>
            <a:r>
              <a:rPr lang="en-US" altLang="en-US" sz="2200" dirty="0"/>
              <a:t> da se </a:t>
            </a:r>
            <a:r>
              <a:rPr lang="en-US" altLang="en-US" sz="2200" dirty="0" err="1"/>
              <a:t>veruje</a:t>
            </a:r>
            <a:r>
              <a:rPr lang="en-US" altLang="en-US" sz="2200" dirty="0"/>
              <a:t> (</a:t>
            </a:r>
            <a:r>
              <a:rPr lang="en-US" altLang="en-US" sz="2200" dirty="0" err="1"/>
              <a:t>i</a:t>
            </a:r>
            <a:r>
              <a:rPr lang="en-US" altLang="en-US" sz="2200" dirty="0"/>
              <a:t> </a:t>
            </a:r>
            <a:r>
              <a:rPr lang="en-US" altLang="en-US" sz="2200" dirty="0" err="1"/>
              <a:t>dalje</a:t>
            </a:r>
            <a:r>
              <a:rPr lang="en-US" altLang="en-US" sz="2200" dirty="0"/>
              <a:t> je TO</a:t>
            </a:r>
            <a:r>
              <a:rPr lang="sr-Cyrl-RS" altLang="en-US" sz="2200" dirty="0"/>
              <a:t>Ѕ).</a:t>
            </a:r>
          </a:p>
          <a:p>
            <a:pPr marL="342900" indent="-342900">
              <a:buFont typeface="Arial" panose="020B0604020202020204" pitchFamily="34" charset="0"/>
              <a:buChar char="•"/>
            </a:pPr>
            <a:r>
              <a:rPr lang="en-US" altLang="en-US" sz="2200" dirty="0"/>
              <a:t>TCB </a:t>
            </a:r>
            <a:r>
              <a:rPr lang="en-US" altLang="en-US" sz="2200" dirty="0" err="1"/>
              <a:t>štiti</a:t>
            </a:r>
            <a:r>
              <a:rPr lang="en-US" altLang="en-US" sz="2200" dirty="0"/>
              <a:t> </a:t>
            </a:r>
            <a:r>
              <a:rPr lang="en-US" altLang="en-US" sz="2200" dirty="0" err="1"/>
              <a:t>jednog</a:t>
            </a:r>
            <a:r>
              <a:rPr lang="en-US" altLang="en-US" sz="2200" dirty="0"/>
              <a:t> </a:t>
            </a:r>
            <a:r>
              <a:rPr lang="en-US" altLang="en-US" sz="2200" dirty="0" err="1"/>
              <a:t>korisnika</a:t>
            </a:r>
            <a:r>
              <a:rPr lang="en-US" altLang="en-US" sz="2200" dirty="0"/>
              <a:t> od </a:t>
            </a:r>
            <a:r>
              <a:rPr lang="en-US" altLang="en-US" sz="2200" dirty="0" err="1"/>
              <a:t>drugog</a:t>
            </a:r>
            <a:r>
              <a:rPr lang="en-US" altLang="en-US" sz="2200" dirty="0"/>
              <a:t>.</a:t>
            </a:r>
          </a:p>
          <a:p>
            <a:pPr marL="800100" lvl="1" indent="-342900">
              <a:buFont typeface="Arial" panose="020B0604020202020204" pitchFamily="34" charset="0"/>
              <a:buChar char="•"/>
            </a:pPr>
            <a:r>
              <a:rPr lang="en-US" altLang="en-US" sz="2200" smtClean="0"/>
              <a:t>deljeni </a:t>
            </a:r>
            <a:r>
              <a:rPr lang="en-US" altLang="en-US" sz="2200" dirty="0" err="1"/>
              <a:t>resursi</a:t>
            </a:r>
            <a:endParaRPr lang="en-US" altLang="en-US" sz="2200" dirty="0"/>
          </a:p>
          <a:p>
            <a:pPr marL="800100" lvl="1" indent="-342900">
              <a:buFont typeface="Arial" panose="020B0604020202020204" pitchFamily="34" charset="0"/>
              <a:buChar char="•"/>
            </a:pPr>
            <a:r>
              <a:rPr lang="en-US" altLang="en-US" sz="2200" dirty="0" err="1"/>
              <a:t>d</a:t>
            </a:r>
            <a:r>
              <a:rPr lang="en-US" altLang="en-US" sz="2200" smtClean="0"/>
              <a:t>eljeni </a:t>
            </a:r>
            <a:r>
              <a:rPr lang="en-US" altLang="en-US" sz="2200" dirty="0" err="1"/>
              <a:t>procesi</a:t>
            </a:r>
            <a:endParaRPr lang="en-US" altLang="en-US" sz="2200" dirty="0"/>
          </a:p>
          <a:p>
            <a:pPr marL="800100" lvl="1" indent="-342900">
              <a:buFont typeface="Arial" panose="020B0604020202020204" pitchFamily="34" charset="0"/>
              <a:buChar char="•"/>
            </a:pPr>
            <a:r>
              <a:rPr lang="en-US" altLang="en-US" sz="2200" dirty="0" err="1"/>
              <a:t>z</a:t>
            </a:r>
            <a:r>
              <a:rPr lang="en-US" altLang="en-US" sz="2200" smtClean="0"/>
              <a:t>aštita </a:t>
            </a:r>
            <a:r>
              <a:rPr lang="en-US" altLang="en-US" sz="2200" dirty="0" err="1"/>
              <a:t>memorije</a:t>
            </a:r>
            <a:r>
              <a:rPr lang="en-US" altLang="en-US" sz="2200" dirty="0"/>
              <a:t> </a:t>
            </a:r>
            <a:r>
              <a:rPr lang="en-US" altLang="en-US" sz="2200" dirty="0" err="1"/>
              <a:t>za</a:t>
            </a:r>
            <a:r>
              <a:rPr lang="en-US" altLang="en-US" sz="2200" dirty="0"/>
              <a:t> </a:t>
            </a:r>
            <a:r>
              <a:rPr lang="en-US" altLang="en-US" sz="2200" dirty="0" err="1"/>
              <a:t>korisnike</a:t>
            </a:r>
            <a:r>
              <a:rPr lang="en-US" altLang="en-US" sz="2200" dirty="0"/>
              <a:t>,</a:t>
            </a:r>
          </a:p>
          <a:p>
            <a:pPr marL="800100" lvl="1" indent="-342900">
              <a:buFont typeface="Arial" panose="020B0604020202020204" pitchFamily="34" charset="0"/>
              <a:buChar char="•"/>
            </a:pPr>
            <a:r>
              <a:rPr lang="en-US" altLang="en-US" sz="2200" dirty="0"/>
              <a:t>I/O </a:t>
            </a:r>
            <a:r>
              <a:rPr lang="en-US" altLang="en-US" sz="2200" dirty="0" err="1"/>
              <a:t>operacije</a:t>
            </a:r>
            <a:r>
              <a:rPr lang="en-US" altLang="en-US" sz="2200" dirty="0"/>
              <a:t>, </a:t>
            </a:r>
            <a:r>
              <a:rPr lang="en-US" altLang="en-US" sz="2200" dirty="0" err="1" smtClean="0"/>
              <a:t>itd</a:t>
            </a:r>
            <a:r>
              <a:rPr lang="en-US" altLang="en-US" sz="2200" dirty="0" smtClean="0"/>
              <a:t>.</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131488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36</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Implementacija</a:t>
            </a:r>
            <a:r>
              <a:rPr lang="en-US" altLang="en-US" sz="2200" b="1" dirty="0" smtClean="0"/>
              <a:t> TCB</a:t>
            </a:r>
            <a:r>
              <a:rPr lang="en-US" altLang="en-US" sz="2200" dirty="0" smtClean="0"/>
              <a:t>.</a:t>
            </a:r>
          </a:p>
          <a:p>
            <a:pPr marL="342900" indent="-342900">
              <a:buFont typeface="Arial" panose="020B0604020202020204" pitchFamily="34" charset="0"/>
              <a:buChar char="•"/>
            </a:pPr>
            <a:r>
              <a:rPr lang="en-US" altLang="en-US" sz="2200" dirty="0" err="1"/>
              <a:t>Sigurnosno</a:t>
            </a:r>
            <a:r>
              <a:rPr lang="en-US" altLang="en-US" sz="2200" dirty="0"/>
              <a:t> </a:t>
            </a:r>
            <a:r>
              <a:rPr lang="en-US" altLang="en-US" sz="2200" dirty="0" err="1"/>
              <a:t>kritične</a:t>
            </a:r>
            <a:r>
              <a:rPr lang="en-US" altLang="en-US" sz="2200" dirty="0"/>
              <a:t> </a:t>
            </a:r>
            <a:r>
              <a:rPr lang="en-US" altLang="en-US" sz="2200" dirty="0" err="1"/>
              <a:t>operacije</a:t>
            </a:r>
            <a:r>
              <a:rPr lang="en-US" altLang="en-US" sz="2200" dirty="0"/>
              <a:t> se </a:t>
            </a:r>
            <a:r>
              <a:rPr lang="en-US" altLang="en-US" sz="2200" dirty="0" err="1"/>
              <a:t>mogu</a:t>
            </a:r>
            <a:r>
              <a:rPr lang="en-US" altLang="en-US" sz="2200" dirty="0"/>
              <a:t> </a:t>
            </a:r>
            <a:r>
              <a:rPr lang="en-US" altLang="en-US" sz="2200" dirty="0" err="1"/>
              <a:t>odvijati</a:t>
            </a:r>
            <a:r>
              <a:rPr lang="en-US" altLang="en-US" sz="2200" dirty="0"/>
              <a:t> u </a:t>
            </a:r>
            <a:r>
              <a:rPr lang="en-US" altLang="en-US" sz="2200" dirty="0" err="1"/>
              <a:t>mnogim</a:t>
            </a:r>
            <a:r>
              <a:rPr lang="en-US" altLang="en-US" sz="2200" dirty="0"/>
              <a:t> </a:t>
            </a:r>
            <a:r>
              <a:rPr lang="en-US" altLang="en-US" sz="2200" dirty="0" err="1"/>
              <a:t>delovima</a:t>
            </a:r>
            <a:r>
              <a:rPr lang="en-US" altLang="en-US" sz="2200" dirty="0"/>
              <a:t> OS.</a:t>
            </a:r>
          </a:p>
          <a:p>
            <a:pPr marL="342900" indent="-342900">
              <a:buFont typeface="Arial" panose="020B0604020202020204" pitchFamily="34" charset="0"/>
              <a:buChar char="•"/>
            </a:pPr>
            <a:r>
              <a:rPr lang="en-US" altLang="en-US" sz="2200" dirty="0" err="1" smtClean="0"/>
              <a:t>Idealno</a:t>
            </a:r>
            <a:r>
              <a:rPr lang="en-US" altLang="en-US" sz="2200" dirty="0" smtClean="0"/>
              <a:t>: </a:t>
            </a:r>
            <a:r>
              <a:rPr lang="en-US" altLang="en-US" sz="2200" dirty="0" err="1" smtClean="0"/>
              <a:t>prvo</a:t>
            </a:r>
            <a:r>
              <a:rPr lang="en-US" altLang="en-US" sz="2200" dirty="0" smtClean="0"/>
              <a:t> </a:t>
            </a:r>
            <a:r>
              <a:rPr lang="en-US" altLang="en-US" sz="2200" dirty="0" err="1"/>
              <a:t>dizajnirati</a:t>
            </a:r>
            <a:r>
              <a:rPr lang="en-US" altLang="en-US" sz="2200" dirty="0"/>
              <a:t> </a:t>
            </a:r>
            <a:r>
              <a:rPr lang="en-US" altLang="en-US" sz="2200" i="1" dirty="0"/>
              <a:t>security </a:t>
            </a:r>
            <a:r>
              <a:rPr lang="en-US" altLang="en-US" sz="2200" i="1" dirty="0" smtClean="0"/>
              <a:t>kernel</a:t>
            </a:r>
            <a:r>
              <a:rPr lang="en-US" altLang="en-US" sz="2200" dirty="0" smtClean="0"/>
              <a:t>, </a:t>
            </a:r>
            <a:r>
              <a:rPr lang="en-US" altLang="en-US" sz="2200" dirty="0" err="1"/>
              <a:t>potom</a:t>
            </a:r>
            <a:r>
              <a:rPr lang="en-US" altLang="en-US" sz="2200" dirty="0"/>
              <a:t> </a:t>
            </a:r>
            <a:r>
              <a:rPr lang="en-US" altLang="en-US" sz="2200" dirty="0" err="1"/>
              <a:t>ostatak</a:t>
            </a:r>
            <a:r>
              <a:rPr lang="en-US" altLang="en-US" sz="2200" dirty="0"/>
              <a:t> OS </a:t>
            </a:r>
            <a:r>
              <a:rPr lang="en-US" altLang="en-US" sz="2200" dirty="0" err="1"/>
              <a:t>oko</a:t>
            </a:r>
            <a:r>
              <a:rPr lang="en-US" altLang="en-US" sz="2200" dirty="0"/>
              <a:t> </a:t>
            </a:r>
            <a:r>
              <a:rPr lang="en-US" altLang="en-US" sz="2200" dirty="0" err="1"/>
              <a:t>njega</a:t>
            </a:r>
            <a:r>
              <a:rPr lang="en-US" altLang="en-US" sz="2200" dirty="0"/>
              <a:t>.</a:t>
            </a:r>
          </a:p>
          <a:p>
            <a:pPr marL="342900" indent="-342900">
              <a:buFont typeface="Arial" panose="020B0604020202020204" pitchFamily="34" charset="0"/>
              <a:buChar char="•"/>
            </a:pPr>
            <a:r>
              <a:rPr lang="en-US" altLang="en-US" sz="2200" dirty="0" err="1"/>
              <a:t>Praksa</a:t>
            </a:r>
            <a:r>
              <a:rPr lang="en-US" altLang="en-US" sz="2200" dirty="0"/>
              <a:t> je </a:t>
            </a:r>
            <a:r>
              <a:rPr lang="en-US" altLang="en-US" sz="2200" dirty="0" err="1"/>
              <a:t>najčešće</a:t>
            </a:r>
            <a:r>
              <a:rPr lang="en-US" altLang="en-US" sz="2200" dirty="0"/>
              <a:t> </a:t>
            </a:r>
            <a:r>
              <a:rPr lang="en-US" altLang="en-US" sz="2200" dirty="0" err="1"/>
              <a:t>drugačija</a:t>
            </a:r>
            <a:r>
              <a:rPr lang="en-US" altLang="en-US" sz="2200" dirty="0" smtClean="0"/>
              <a:t>.</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333421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37</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Loš</a:t>
            </a:r>
            <a:r>
              <a:rPr lang="en-US" altLang="en-US" sz="2200" b="1" dirty="0" smtClean="0"/>
              <a:t> TCB </a:t>
            </a:r>
            <a:r>
              <a:rPr lang="en-US" altLang="en-US" sz="2200" b="1" dirty="0" err="1" smtClean="0"/>
              <a:t>dizajn</a:t>
            </a:r>
            <a:r>
              <a:rPr lang="en-US" altLang="en-US" sz="2200" dirty="0" smtClean="0"/>
              <a:t>.</a:t>
            </a:r>
          </a:p>
          <a:p>
            <a:pPr marL="342900" indent="-342900">
              <a:buFont typeface="Arial" panose="020B0604020202020204" pitchFamily="34" charset="0"/>
              <a:buChar char="•"/>
            </a:pPr>
            <a:r>
              <a:rPr lang="en-US" altLang="en-US" sz="2200" dirty="0"/>
              <a:t>Problem: </a:t>
            </a:r>
            <a:r>
              <a:rPr lang="en-US" altLang="en-US" sz="2200" dirty="0" err="1" smtClean="0"/>
              <a:t>sigurnosno</a:t>
            </a:r>
            <a:r>
              <a:rPr lang="en-US" altLang="en-US" sz="2200" dirty="0" smtClean="0"/>
              <a:t> </a:t>
            </a:r>
            <a:r>
              <a:rPr lang="en-US" altLang="en-US" sz="2200" dirty="0" err="1"/>
              <a:t>kritične</a:t>
            </a:r>
            <a:r>
              <a:rPr lang="en-US" altLang="en-US" sz="2200" dirty="0"/>
              <a:t> </a:t>
            </a:r>
            <a:r>
              <a:rPr lang="en-US" altLang="en-US" sz="2200" dirty="0" err="1"/>
              <a:t>aktivnosti</a:t>
            </a:r>
            <a:r>
              <a:rPr lang="en-US" altLang="en-US" sz="2200" dirty="0"/>
              <a:t> </a:t>
            </a:r>
            <a:r>
              <a:rPr lang="en-US" altLang="en-US" sz="2200" dirty="0" err="1" smtClean="0"/>
              <a:t>nisu</a:t>
            </a:r>
            <a:r>
              <a:rPr lang="en-US" altLang="en-US" sz="2200" dirty="0" smtClean="0"/>
              <a:t> </a:t>
            </a:r>
            <a:r>
              <a:rPr lang="en-US" altLang="en-US" sz="2200" dirty="0" err="1"/>
              <a:t>definisane</a:t>
            </a:r>
            <a:r>
              <a:rPr lang="en-US" altLang="en-US" sz="2200" dirty="0"/>
              <a:t> </a:t>
            </a:r>
            <a:r>
              <a:rPr lang="en-US" altLang="en-US" sz="2200" dirty="0" err="1"/>
              <a:t>na</a:t>
            </a:r>
            <a:r>
              <a:rPr lang="en-US" altLang="en-US" sz="2200" dirty="0"/>
              <a:t> </a:t>
            </a:r>
            <a:r>
              <a:rPr lang="en-US" altLang="en-US" sz="2200" dirty="0" err="1"/>
              <a:t>jednom</a:t>
            </a:r>
            <a:r>
              <a:rPr lang="en-US" altLang="en-US" sz="2200" dirty="0"/>
              <a:t> </a:t>
            </a:r>
            <a:r>
              <a:rPr lang="en-US" altLang="en-US" sz="2200" dirty="0" err="1"/>
              <a:t>nivou</a:t>
            </a:r>
            <a:r>
              <a:rPr lang="en-US" altLang="en-US" sz="2200" dirty="0"/>
              <a:t>.</a:t>
            </a:r>
          </a:p>
          <a:p>
            <a:pPr marL="342900" indent="-342900">
              <a:buFont typeface="Arial" panose="020B0604020202020204" pitchFamily="34" charset="0"/>
              <a:buChar char="•"/>
            </a:pPr>
            <a:r>
              <a:rPr lang="en-US" altLang="en-US" sz="2200" dirty="0" err="1" smtClean="0"/>
              <a:t>Bilo</a:t>
            </a:r>
            <a:r>
              <a:rPr lang="en-US" altLang="en-US" sz="2200" dirty="0" smtClean="0"/>
              <a:t> </a:t>
            </a:r>
            <a:r>
              <a:rPr lang="en-US" altLang="en-US" sz="2200" dirty="0" err="1"/>
              <a:t>koja</a:t>
            </a:r>
            <a:r>
              <a:rPr lang="en-US" altLang="en-US" sz="2200" dirty="0"/>
              <a:t> </a:t>
            </a:r>
            <a:r>
              <a:rPr lang="en-US" altLang="en-US" sz="2200" dirty="0" err="1"/>
              <a:t>promena</a:t>
            </a:r>
            <a:r>
              <a:rPr lang="en-US" altLang="en-US" sz="2200" dirty="0"/>
              <a:t> </a:t>
            </a:r>
            <a:r>
              <a:rPr lang="en-US" altLang="en-US" sz="2200" dirty="0" err="1"/>
              <a:t>sigurnosnih</a:t>
            </a:r>
            <a:r>
              <a:rPr lang="en-US" altLang="en-US" sz="2200" dirty="0"/>
              <a:t> </a:t>
            </a:r>
            <a:r>
              <a:rPr lang="en-US" altLang="en-US" sz="2200" dirty="0" err="1"/>
              <a:t>mehanizama</a:t>
            </a:r>
            <a:r>
              <a:rPr lang="en-US" altLang="en-US" sz="2200" dirty="0"/>
              <a:t> </a:t>
            </a:r>
            <a:r>
              <a:rPr lang="en-US" altLang="en-US" sz="2200" dirty="0" err="1" smtClean="0"/>
              <a:t>može</a:t>
            </a:r>
            <a:r>
              <a:rPr lang="en-US" altLang="en-US" sz="2200" dirty="0" smtClean="0"/>
              <a:t> da </a:t>
            </a:r>
            <a:r>
              <a:rPr lang="en-US" altLang="en-US" sz="2200" dirty="0" err="1"/>
              <a:t>ima</a:t>
            </a:r>
            <a:r>
              <a:rPr lang="en-US" altLang="en-US" sz="2200" dirty="0"/>
              <a:t> </a:t>
            </a:r>
            <a:r>
              <a:rPr lang="en-US" altLang="en-US" sz="2200" dirty="0" err="1"/>
              <a:t>neželjene</a:t>
            </a:r>
            <a:r>
              <a:rPr lang="en-US" altLang="en-US" sz="2200" dirty="0"/>
              <a:t> </a:t>
            </a:r>
            <a:r>
              <a:rPr lang="en-US" altLang="en-US" sz="2200" dirty="0" err="1"/>
              <a:t>posledice</a:t>
            </a:r>
            <a:r>
              <a:rPr lang="en-US" altLang="en-US" sz="2200" dirty="0"/>
              <a:t> </a:t>
            </a:r>
            <a:r>
              <a:rPr lang="en-US" altLang="en-US" sz="2200" dirty="0" err="1"/>
              <a:t>na</a:t>
            </a:r>
            <a:r>
              <a:rPr lang="en-US" altLang="en-US" sz="2200" dirty="0"/>
              <a:t> rad </a:t>
            </a:r>
            <a:r>
              <a:rPr lang="en-US" altLang="en-US" sz="2200" dirty="0" err="1"/>
              <a:t>ostatka</a:t>
            </a:r>
            <a:r>
              <a:rPr lang="en-US" altLang="en-US" sz="2200" dirty="0"/>
              <a:t> OS.</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Rectangle 7"/>
          <p:cNvSpPr>
            <a:spLocks noChangeArrowheads="1"/>
          </p:cNvSpPr>
          <p:nvPr/>
        </p:nvSpPr>
        <p:spPr bwMode="auto">
          <a:xfrm>
            <a:off x="6905368" y="2921913"/>
            <a:ext cx="10202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Hardver</a:t>
            </a:r>
            <a:endParaRPr lang="en-US" altLang="en-US" sz="2000" dirty="0" smtClean="0">
              <a:solidFill>
                <a:srgbClr val="000000"/>
              </a:solidFill>
            </a:endParaRPr>
          </a:p>
        </p:txBody>
      </p:sp>
      <p:sp>
        <p:nvSpPr>
          <p:cNvPr id="31" name="Line 8"/>
          <p:cNvSpPr>
            <a:spLocks noChangeShapeType="1"/>
          </p:cNvSpPr>
          <p:nvPr/>
        </p:nvSpPr>
        <p:spPr bwMode="auto">
          <a:xfrm flipH="1">
            <a:off x="4238368" y="3200400"/>
            <a:ext cx="2667000" cy="11430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32" name="Line 9"/>
          <p:cNvSpPr>
            <a:spLocks noChangeShapeType="1"/>
          </p:cNvSpPr>
          <p:nvPr/>
        </p:nvSpPr>
        <p:spPr bwMode="auto">
          <a:xfrm flipH="1">
            <a:off x="4771768" y="3657600"/>
            <a:ext cx="2133600" cy="6858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33" name="Line 10"/>
          <p:cNvSpPr>
            <a:spLocks noChangeShapeType="1"/>
          </p:cNvSpPr>
          <p:nvPr/>
        </p:nvSpPr>
        <p:spPr bwMode="auto">
          <a:xfrm flipH="1">
            <a:off x="5228968" y="4038600"/>
            <a:ext cx="1676400" cy="4572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34" name="Line 11"/>
          <p:cNvSpPr>
            <a:spLocks noChangeShapeType="1"/>
          </p:cNvSpPr>
          <p:nvPr/>
        </p:nvSpPr>
        <p:spPr bwMode="auto">
          <a:xfrm flipH="1">
            <a:off x="5686168" y="4495800"/>
            <a:ext cx="1219200" cy="2286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35" name="Oval 12"/>
          <p:cNvSpPr>
            <a:spLocks noChangeArrowheads="1"/>
          </p:cNvSpPr>
          <p:nvPr/>
        </p:nvSpPr>
        <p:spPr bwMode="auto">
          <a:xfrm>
            <a:off x="6219568" y="5181600"/>
            <a:ext cx="228600" cy="228600"/>
          </a:xfrm>
          <a:prstGeom prst="ellipse">
            <a:avLst/>
          </a:prstGeom>
          <a:solidFill>
            <a:srgbClr val="53FF07"/>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36" name="Rectangle 13"/>
          <p:cNvSpPr>
            <a:spLocks noChangeArrowheads="1"/>
          </p:cNvSpPr>
          <p:nvPr/>
        </p:nvSpPr>
        <p:spPr bwMode="auto">
          <a:xfrm>
            <a:off x="6483024" y="5056257"/>
            <a:ext cx="203998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Sigurnosno</a:t>
            </a:r>
            <a:r>
              <a:rPr lang="en-US" altLang="en-US" sz="2000" dirty="0" smtClean="0">
                <a:solidFill>
                  <a:srgbClr val="000000"/>
                </a:solidFill>
              </a:rPr>
              <a:t> </a:t>
            </a:r>
          </a:p>
          <a:p>
            <a:pPr fontAlgn="base">
              <a:spcBef>
                <a:spcPct val="0"/>
              </a:spcBef>
              <a:spcAft>
                <a:spcPct val="0"/>
              </a:spcAft>
            </a:pPr>
            <a:r>
              <a:rPr lang="en-US" altLang="en-US" sz="2000" dirty="0" err="1" smtClean="0">
                <a:solidFill>
                  <a:srgbClr val="000000"/>
                </a:solidFill>
              </a:rPr>
              <a:t>kritične</a:t>
            </a:r>
            <a:r>
              <a:rPr lang="en-US" altLang="en-US" sz="2000" dirty="0" smtClean="0">
                <a:solidFill>
                  <a:srgbClr val="000000"/>
                </a:solidFill>
              </a:rPr>
              <a:t> </a:t>
            </a:r>
            <a:r>
              <a:rPr lang="en-US" altLang="en-US" sz="2000" dirty="0" err="1" smtClean="0">
                <a:solidFill>
                  <a:srgbClr val="000000"/>
                </a:solidFill>
              </a:rPr>
              <a:t>aktivnosti</a:t>
            </a:r>
            <a:endParaRPr lang="en-US" altLang="en-US" sz="2400" dirty="0" smtClean="0">
              <a:solidFill>
                <a:srgbClr val="000000"/>
              </a:solidFill>
            </a:endParaRPr>
          </a:p>
        </p:txBody>
      </p:sp>
      <p:grpSp>
        <p:nvGrpSpPr>
          <p:cNvPr id="37" name="Group 21"/>
          <p:cNvGrpSpPr>
            <a:grpSpLocks/>
          </p:cNvGrpSpPr>
          <p:nvPr/>
        </p:nvGrpSpPr>
        <p:grpSpPr bwMode="auto">
          <a:xfrm>
            <a:off x="2638168" y="2667000"/>
            <a:ext cx="3352800" cy="3287713"/>
            <a:chOff x="720" y="768"/>
            <a:chExt cx="2448" cy="2400"/>
          </a:xfrm>
        </p:grpSpPr>
        <p:sp>
          <p:nvSpPr>
            <p:cNvPr id="38" name="Oval 3"/>
            <p:cNvSpPr>
              <a:spLocks noChangeArrowheads="1"/>
            </p:cNvSpPr>
            <p:nvPr/>
          </p:nvSpPr>
          <p:spPr bwMode="auto">
            <a:xfrm>
              <a:off x="1680" y="1680"/>
              <a:ext cx="576" cy="576"/>
            </a:xfrm>
            <a:prstGeom prst="ellipse">
              <a:avLst/>
            </a:prstGeom>
            <a:solidFill>
              <a:srgbClr val="FFFFFF">
                <a:alpha val="0"/>
              </a:srgbClr>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39" name="Oval 4"/>
            <p:cNvSpPr>
              <a:spLocks noChangeArrowheads="1"/>
            </p:cNvSpPr>
            <p:nvPr/>
          </p:nvSpPr>
          <p:spPr bwMode="auto">
            <a:xfrm>
              <a:off x="1344" y="1392"/>
              <a:ext cx="1200" cy="1152"/>
            </a:xfrm>
            <a:prstGeom prst="ellipse">
              <a:avLst/>
            </a:prstGeom>
            <a:solidFill>
              <a:srgbClr val="FFFFFF">
                <a:alpha val="0"/>
              </a:srgbClr>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0" name="Oval 5"/>
            <p:cNvSpPr>
              <a:spLocks noChangeArrowheads="1"/>
            </p:cNvSpPr>
            <p:nvPr/>
          </p:nvSpPr>
          <p:spPr bwMode="auto">
            <a:xfrm>
              <a:off x="1056" y="1104"/>
              <a:ext cx="1776" cy="1728"/>
            </a:xfrm>
            <a:prstGeom prst="ellipse">
              <a:avLst/>
            </a:prstGeom>
            <a:solidFill>
              <a:srgbClr val="FFFFFF">
                <a:alpha val="0"/>
              </a:srgbClr>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1" name="Oval 6"/>
            <p:cNvSpPr>
              <a:spLocks noChangeArrowheads="1"/>
            </p:cNvSpPr>
            <p:nvPr/>
          </p:nvSpPr>
          <p:spPr bwMode="auto">
            <a:xfrm>
              <a:off x="720" y="768"/>
              <a:ext cx="2448" cy="2400"/>
            </a:xfrm>
            <a:prstGeom prst="ellipse">
              <a:avLst/>
            </a:prstGeom>
            <a:solidFill>
              <a:srgbClr val="FFFFFF">
                <a:alpha val="0"/>
              </a:srgbClr>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2" name="Oval 14"/>
            <p:cNvSpPr>
              <a:spLocks noChangeArrowheads="1"/>
            </p:cNvSpPr>
            <p:nvPr/>
          </p:nvSpPr>
          <p:spPr bwMode="auto">
            <a:xfrm>
              <a:off x="2064" y="1200"/>
              <a:ext cx="144" cy="144"/>
            </a:xfrm>
            <a:prstGeom prst="ellipse">
              <a:avLst/>
            </a:prstGeom>
            <a:solidFill>
              <a:srgbClr val="53FF07"/>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3" name="Oval 15"/>
            <p:cNvSpPr>
              <a:spLocks noChangeArrowheads="1"/>
            </p:cNvSpPr>
            <p:nvPr/>
          </p:nvSpPr>
          <p:spPr bwMode="auto">
            <a:xfrm>
              <a:off x="1536" y="2160"/>
              <a:ext cx="144" cy="144"/>
            </a:xfrm>
            <a:prstGeom prst="ellipse">
              <a:avLst/>
            </a:prstGeom>
            <a:solidFill>
              <a:srgbClr val="53FF07"/>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4" name="Oval 16"/>
            <p:cNvSpPr>
              <a:spLocks noChangeArrowheads="1"/>
            </p:cNvSpPr>
            <p:nvPr/>
          </p:nvSpPr>
          <p:spPr bwMode="auto">
            <a:xfrm>
              <a:off x="1296" y="1440"/>
              <a:ext cx="144" cy="144"/>
            </a:xfrm>
            <a:prstGeom prst="ellipse">
              <a:avLst/>
            </a:prstGeom>
            <a:solidFill>
              <a:srgbClr val="53FF07"/>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5" name="Oval 17"/>
            <p:cNvSpPr>
              <a:spLocks noChangeArrowheads="1"/>
            </p:cNvSpPr>
            <p:nvPr/>
          </p:nvSpPr>
          <p:spPr bwMode="auto">
            <a:xfrm>
              <a:off x="1776" y="1152"/>
              <a:ext cx="144" cy="144"/>
            </a:xfrm>
            <a:prstGeom prst="ellipse">
              <a:avLst/>
            </a:prstGeom>
            <a:solidFill>
              <a:srgbClr val="53FF07"/>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6" name="Oval 18"/>
            <p:cNvSpPr>
              <a:spLocks noChangeArrowheads="1"/>
            </p:cNvSpPr>
            <p:nvPr/>
          </p:nvSpPr>
          <p:spPr bwMode="auto">
            <a:xfrm>
              <a:off x="2160" y="2544"/>
              <a:ext cx="144" cy="144"/>
            </a:xfrm>
            <a:prstGeom prst="ellipse">
              <a:avLst/>
            </a:prstGeom>
            <a:solidFill>
              <a:srgbClr val="53FF07"/>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7" name="Oval 19"/>
            <p:cNvSpPr>
              <a:spLocks noChangeArrowheads="1"/>
            </p:cNvSpPr>
            <p:nvPr/>
          </p:nvSpPr>
          <p:spPr bwMode="auto">
            <a:xfrm>
              <a:off x="1776" y="2304"/>
              <a:ext cx="144" cy="144"/>
            </a:xfrm>
            <a:prstGeom prst="ellipse">
              <a:avLst/>
            </a:prstGeom>
            <a:solidFill>
              <a:srgbClr val="53FF07"/>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grpSp>
      <p:sp>
        <p:nvSpPr>
          <p:cNvPr id="48" name="Rectangle 7"/>
          <p:cNvSpPr>
            <a:spLocks noChangeArrowheads="1"/>
          </p:cNvSpPr>
          <p:nvPr/>
        </p:nvSpPr>
        <p:spPr bwMode="auto">
          <a:xfrm>
            <a:off x="6905368" y="3388587"/>
            <a:ext cx="11798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smtClean="0">
                <a:solidFill>
                  <a:srgbClr val="000000"/>
                </a:solidFill>
              </a:rPr>
              <a:t>OS kernel</a:t>
            </a:r>
          </a:p>
        </p:txBody>
      </p:sp>
      <p:sp>
        <p:nvSpPr>
          <p:cNvPr id="49" name="Rectangle 7"/>
          <p:cNvSpPr>
            <a:spLocks noChangeArrowheads="1"/>
          </p:cNvSpPr>
          <p:nvPr/>
        </p:nvSpPr>
        <p:spPr bwMode="auto">
          <a:xfrm>
            <a:off x="6910618" y="3798213"/>
            <a:ext cx="201164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Operativni</a:t>
            </a:r>
            <a:r>
              <a:rPr lang="en-US" altLang="en-US" sz="2000" dirty="0" smtClean="0">
                <a:solidFill>
                  <a:srgbClr val="000000"/>
                </a:solidFill>
              </a:rPr>
              <a:t> </a:t>
            </a:r>
            <a:r>
              <a:rPr lang="en-US" altLang="en-US" sz="2000" dirty="0" err="1" smtClean="0">
                <a:solidFill>
                  <a:srgbClr val="000000"/>
                </a:solidFill>
              </a:rPr>
              <a:t>sistem</a:t>
            </a:r>
            <a:endParaRPr lang="en-US" altLang="en-US" sz="2000" dirty="0" smtClean="0">
              <a:solidFill>
                <a:srgbClr val="000000"/>
              </a:solidFill>
            </a:endParaRPr>
          </a:p>
        </p:txBody>
      </p:sp>
      <p:sp>
        <p:nvSpPr>
          <p:cNvPr id="50" name="Rectangle 7"/>
          <p:cNvSpPr>
            <a:spLocks noChangeArrowheads="1"/>
          </p:cNvSpPr>
          <p:nvPr/>
        </p:nvSpPr>
        <p:spPr bwMode="auto">
          <a:xfrm>
            <a:off x="6905368" y="4256340"/>
            <a:ext cx="19963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Korisnički</a:t>
            </a:r>
            <a:r>
              <a:rPr lang="en-US" altLang="en-US" sz="2000" dirty="0" smtClean="0">
                <a:solidFill>
                  <a:srgbClr val="000000"/>
                </a:solidFill>
              </a:rPr>
              <a:t> </a:t>
            </a:r>
            <a:r>
              <a:rPr lang="en-US" altLang="en-US" sz="2000" dirty="0" err="1" smtClean="0">
                <a:solidFill>
                  <a:srgbClr val="000000"/>
                </a:solidFill>
              </a:rPr>
              <a:t>prostor</a:t>
            </a:r>
            <a:endParaRPr lang="en-US" altLang="en-US" sz="2000" dirty="0" smtClean="0">
              <a:solidFill>
                <a:srgbClr val="000000"/>
              </a:solidFill>
            </a:endParaRPr>
          </a:p>
        </p:txBody>
      </p:sp>
    </p:spTree>
    <p:extLst>
      <p:ext uri="{BB962C8B-B14F-4D97-AF65-F5344CB8AC3E}">
        <p14:creationId xmlns:p14="http://schemas.microsoft.com/office/powerpoint/2010/main" val="2153219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38</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Poželjan</a:t>
            </a:r>
            <a:r>
              <a:rPr lang="en-US" altLang="en-US" sz="2200" b="1" dirty="0" smtClean="0"/>
              <a:t> TCB </a:t>
            </a:r>
            <a:r>
              <a:rPr lang="en-US" altLang="en-US" sz="2200" b="1" dirty="0" err="1" smtClean="0"/>
              <a:t>dizajn</a:t>
            </a:r>
            <a:r>
              <a:rPr lang="en-US" altLang="en-US" sz="2200" dirty="0" smtClean="0"/>
              <a:t>.</a:t>
            </a:r>
          </a:p>
          <a:p>
            <a:pPr marL="342900" indent="-342900">
              <a:buFont typeface="Arial" panose="020B0604020202020204" pitchFamily="34" charset="0"/>
              <a:buChar char="•"/>
            </a:pPr>
            <a:r>
              <a:rPr lang="en-US" altLang="en-US" sz="2200" dirty="0" err="1"/>
              <a:t>Sve</a:t>
            </a:r>
            <a:r>
              <a:rPr lang="en-US" altLang="en-US" sz="2200" dirty="0"/>
              <a:t> </a:t>
            </a:r>
            <a:r>
              <a:rPr lang="en-US" altLang="en-US" sz="2200" dirty="0" err="1"/>
              <a:t>sigurnosne</a:t>
            </a:r>
            <a:r>
              <a:rPr lang="en-US" altLang="en-US" sz="2200" dirty="0"/>
              <a:t> </a:t>
            </a:r>
            <a:r>
              <a:rPr lang="en-US" altLang="en-US" sz="2200" dirty="0" err="1"/>
              <a:t>funkcije</a:t>
            </a:r>
            <a:r>
              <a:rPr lang="en-US" altLang="en-US" sz="2200" dirty="0"/>
              <a:t> </a:t>
            </a:r>
            <a:r>
              <a:rPr lang="en-US" altLang="en-US" sz="2200" dirty="0" err="1"/>
              <a:t>su</a:t>
            </a:r>
            <a:r>
              <a:rPr lang="en-US" altLang="en-US" sz="2200" dirty="0"/>
              <a:t> </a:t>
            </a:r>
            <a:r>
              <a:rPr lang="en-US" altLang="en-US" sz="2200" dirty="0" err="1"/>
              <a:t>implementirane</a:t>
            </a:r>
            <a:r>
              <a:rPr lang="en-US" altLang="en-US" sz="2200" dirty="0"/>
              <a:t> </a:t>
            </a:r>
            <a:r>
              <a:rPr lang="en-US" altLang="en-US" sz="2200" dirty="0" err="1"/>
              <a:t>na</a:t>
            </a:r>
            <a:r>
              <a:rPr lang="en-US" altLang="en-US" sz="2200" dirty="0"/>
              <a:t> </a:t>
            </a:r>
            <a:r>
              <a:rPr lang="en-US" altLang="en-US" sz="2200" dirty="0" err="1"/>
              <a:t>jednom</a:t>
            </a:r>
            <a:r>
              <a:rPr lang="en-US" altLang="en-US" sz="2200" dirty="0"/>
              <a:t> </a:t>
            </a:r>
            <a:r>
              <a:rPr lang="en-US" altLang="en-US" sz="2200" dirty="0" err="1"/>
              <a:t>mestu</a:t>
            </a:r>
            <a:r>
              <a:rPr lang="en-US" altLang="en-US" sz="2200" dirty="0"/>
              <a:t> (</a:t>
            </a:r>
            <a:r>
              <a:rPr lang="en-US" altLang="en-US" sz="2200" dirty="0" err="1" smtClean="0"/>
              <a:t>lakša</a:t>
            </a:r>
            <a:r>
              <a:rPr lang="en-US" altLang="en-US" sz="2200" dirty="0" smtClean="0"/>
              <a:t> </a:t>
            </a:r>
            <a:r>
              <a:rPr lang="en-US" altLang="en-US" sz="2200" dirty="0" err="1" smtClean="0"/>
              <a:t>analiza</a:t>
            </a:r>
            <a:r>
              <a:rPr lang="en-US" altLang="en-US" sz="2200" dirty="0"/>
              <a:t>, </a:t>
            </a:r>
            <a:r>
              <a:rPr lang="en-US" altLang="en-US" sz="2200" dirty="0" err="1"/>
              <a:t>izmene</a:t>
            </a:r>
            <a:r>
              <a:rPr lang="en-US" altLang="en-US" sz="2200" dirty="0"/>
              <a:t>, </a:t>
            </a:r>
            <a:r>
              <a:rPr lang="en-US" altLang="en-US" sz="2200" dirty="0" err="1"/>
              <a:t>odbrana</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5" name="Oval 12"/>
          <p:cNvSpPr>
            <a:spLocks noChangeArrowheads="1"/>
          </p:cNvSpPr>
          <p:nvPr/>
        </p:nvSpPr>
        <p:spPr bwMode="auto">
          <a:xfrm>
            <a:off x="6516130" y="5173362"/>
            <a:ext cx="228600" cy="228600"/>
          </a:xfrm>
          <a:prstGeom prst="ellipse">
            <a:avLst/>
          </a:prstGeom>
          <a:solidFill>
            <a:srgbClr val="53FF07"/>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36" name="Rectangle 13"/>
          <p:cNvSpPr>
            <a:spLocks noChangeArrowheads="1"/>
          </p:cNvSpPr>
          <p:nvPr/>
        </p:nvSpPr>
        <p:spPr bwMode="auto">
          <a:xfrm>
            <a:off x="6779586" y="5048019"/>
            <a:ext cx="203998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Sigurnosno</a:t>
            </a:r>
            <a:r>
              <a:rPr lang="en-US" altLang="en-US" sz="2000" dirty="0" smtClean="0">
                <a:solidFill>
                  <a:srgbClr val="000000"/>
                </a:solidFill>
              </a:rPr>
              <a:t> </a:t>
            </a:r>
          </a:p>
          <a:p>
            <a:pPr fontAlgn="base">
              <a:spcBef>
                <a:spcPct val="0"/>
              </a:spcBef>
              <a:spcAft>
                <a:spcPct val="0"/>
              </a:spcAft>
            </a:pPr>
            <a:r>
              <a:rPr lang="en-US" altLang="en-US" sz="2000" dirty="0" err="1" smtClean="0">
                <a:solidFill>
                  <a:srgbClr val="000000"/>
                </a:solidFill>
              </a:rPr>
              <a:t>kritične</a:t>
            </a:r>
            <a:r>
              <a:rPr lang="en-US" altLang="en-US" sz="2000" dirty="0" smtClean="0">
                <a:solidFill>
                  <a:srgbClr val="000000"/>
                </a:solidFill>
              </a:rPr>
              <a:t> </a:t>
            </a:r>
            <a:r>
              <a:rPr lang="en-US" altLang="en-US" sz="2000" dirty="0" err="1" smtClean="0">
                <a:solidFill>
                  <a:srgbClr val="000000"/>
                </a:solidFill>
              </a:rPr>
              <a:t>aktivnosti</a:t>
            </a:r>
            <a:endParaRPr lang="en-US" altLang="en-US" sz="2400" dirty="0" smtClean="0">
              <a:solidFill>
                <a:srgbClr val="000000"/>
              </a:solidFill>
            </a:endParaRPr>
          </a:p>
        </p:txBody>
      </p:sp>
      <p:sp>
        <p:nvSpPr>
          <p:cNvPr id="51" name="Oval 3"/>
          <p:cNvSpPr>
            <a:spLocks noChangeArrowheads="1"/>
          </p:cNvSpPr>
          <p:nvPr/>
        </p:nvSpPr>
        <p:spPr bwMode="auto">
          <a:xfrm>
            <a:off x="3072713" y="3247767"/>
            <a:ext cx="1905000" cy="1828800"/>
          </a:xfrm>
          <a:prstGeom prst="ellipse">
            <a:avLst/>
          </a:prstGeom>
          <a:solidFill>
            <a:srgbClr val="53FF07"/>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Oval 4"/>
          <p:cNvSpPr>
            <a:spLocks noChangeArrowheads="1"/>
          </p:cNvSpPr>
          <p:nvPr/>
        </p:nvSpPr>
        <p:spPr bwMode="auto">
          <a:xfrm>
            <a:off x="2574238" y="2790567"/>
            <a:ext cx="2819400" cy="2743200"/>
          </a:xfrm>
          <a:prstGeom prst="ellipse">
            <a:avLst/>
          </a:prstGeom>
          <a:solidFill>
            <a:schemeClr val="bg1">
              <a:alpha val="0"/>
            </a:schemeClr>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Oval 5"/>
          <p:cNvSpPr>
            <a:spLocks noChangeArrowheads="1"/>
          </p:cNvSpPr>
          <p:nvPr/>
        </p:nvSpPr>
        <p:spPr bwMode="auto">
          <a:xfrm>
            <a:off x="2082113" y="2257167"/>
            <a:ext cx="3886200" cy="3810000"/>
          </a:xfrm>
          <a:prstGeom prst="ellipse">
            <a:avLst/>
          </a:prstGeom>
          <a:solidFill>
            <a:schemeClr val="bg1">
              <a:alpha val="0"/>
            </a:schemeClr>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Oval 11"/>
          <p:cNvSpPr>
            <a:spLocks noChangeArrowheads="1"/>
          </p:cNvSpPr>
          <p:nvPr/>
        </p:nvSpPr>
        <p:spPr bwMode="auto">
          <a:xfrm>
            <a:off x="3561663" y="3704967"/>
            <a:ext cx="914400" cy="914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Rectangle 7"/>
          <p:cNvSpPr>
            <a:spLocks noChangeArrowheads="1"/>
          </p:cNvSpPr>
          <p:nvPr/>
        </p:nvSpPr>
        <p:spPr bwMode="auto">
          <a:xfrm>
            <a:off x="7061887" y="2435880"/>
            <a:ext cx="10202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Hardver</a:t>
            </a:r>
            <a:endParaRPr lang="en-US" altLang="en-US" sz="2000" dirty="0" smtClean="0">
              <a:solidFill>
                <a:srgbClr val="000000"/>
              </a:solidFill>
            </a:endParaRPr>
          </a:p>
        </p:txBody>
      </p:sp>
      <p:sp>
        <p:nvSpPr>
          <p:cNvPr id="64" name="Line 8"/>
          <p:cNvSpPr>
            <a:spLocks noChangeShapeType="1"/>
          </p:cNvSpPr>
          <p:nvPr/>
        </p:nvSpPr>
        <p:spPr bwMode="auto">
          <a:xfrm flipH="1">
            <a:off x="4394887" y="2714367"/>
            <a:ext cx="2667000" cy="11430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5" name="Line 9"/>
          <p:cNvSpPr>
            <a:spLocks noChangeShapeType="1"/>
          </p:cNvSpPr>
          <p:nvPr/>
        </p:nvSpPr>
        <p:spPr bwMode="auto">
          <a:xfrm flipH="1">
            <a:off x="4928287" y="3171567"/>
            <a:ext cx="2133600" cy="6858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6" name="Line 10"/>
          <p:cNvSpPr>
            <a:spLocks noChangeShapeType="1"/>
          </p:cNvSpPr>
          <p:nvPr/>
        </p:nvSpPr>
        <p:spPr bwMode="auto">
          <a:xfrm flipH="1">
            <a:off x="5385487" y="3552567"/>
            <a:ext cx="1676400" cy="4572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7" name="Line 11"/>
          <p:cNvSpPr>
            <a:spLocks noChangeShapeType="1"/>
          </p:cNvSpPr>
          <p:nvPr/>
        </p:nvSpPr>
        <p:spPr bwMode="auto">
          <a:xfrm flipH="1">
            <a:off x="5968313" y="4009767"/>
            <a:ext cx="1093574" cy="183177"/>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8" name="Rectangle 7"/>
          <p:cNvSpPr>
            <a:spLocks noChangeArrowheads="1"/>
          </p:cNvSpPr>
          <p:nvPr/>
        </p:nvSpPr>
        <p:spPr bwMode="auto">
          <a:xfrm>
            <a:off x="7061887" y="2902554"/>
            <a:ext cx="11798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smtClean="0">
                <a:solidFill>
                  <a:srgbClr val="000000"/>
                </a:solidFill>
              </a:rPr>
              <a:t>OS kernel</a:t>
            </a:r>
          </a:p>
        </p:txBody>
      </p:sp>
      <p:sp>
        <p:nvSpPr>
          <p:cNvPr id="69" name="Rectangle 7"/>
          <p:cNvSpPr>
            <a:spLocks noChangeArrowheads="1"/>
          </p:cNvSpPr>
          <p:nvPr/>
        </p:nvSpPr>
        <p:spPr bwMode="auto">
          <a:xfrm>
            <a:off x="7067137" y="3312180"/>
            <a:ext cx="201164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Operativni</a:t>
            </a:r>
            <a:r>
              <a:rPr lang="en-US" altLang="en-US" sz="2000" dirty="0" smtClean="0">
                <a:solidFill>
                  <a:srgbClr val="000000"/>
                </a:solidFill>
              </a:rPr>
              <a:t> </a:t>
            </a:r>
            <a:r>
              <a:rPr lang="en-US" altLang="en-US" sz="2000" dirty="0" err="1" smtClean="0">
                <a:solidFill>
                  <a:srgbClr val="000000"/>
                </a:solidFill>
              </a:rPr>
              <a:t>sistem</a:t>
            </a:r>
            <a:endParaRPr lang="en-US" altLang="en-US" sz="2000" dirty="0" smtClean="0">
              <a:solidFill>
                <a:srgbClr val="000000"/>
              </a:solidFill>
            </a:endParaRPr>
          </a:p>
        </p:txBody>
      </p:sp>
      <p:sp>
        <p:nvSpPr>
          <p:cNvPr id="70" name="Rectangle 7"/>
          <p:cNvSpPr>
            <a:spLocks noChangeArrowheads="1"/>
          </p:cNvSpPr>
          <p:nvPr/>
        </p:nvSpPr>
        <p:spPr bwMode="auto">
          <a:xfrm>
            <a:off x="7061887" y="3770307"/>
            <a:ext cx="19963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Korisnički</a:t>
            </a:r>
            <a:r>
              <a:rPr lang="en-US" altLang="en-US" sz="2000" dirty="0" smtClean="0">
                <a:solidFill>
                  <a:srgbClr val="000000"/>
                </a:solidFill>
              </a:rPr>
              <a:t> </a:t>
            </a:r>
            <a:r>
              <a:rPr lang="en-US" altLang="en-US" sz="2000" dirty="0" err="1" smtClean="0">
                <a:solidFill>
                  <a:srgbClr val="000000"/>
                </a:solidFill>
              </a:rPr>
              <a:t>prostor</a:t>
            </a:r>
            <a:endParaRPr lang="en-US" altLang="en-US" sz="2000" dirty="0" smtClean="0">
              <a:solidFill>
                <a:srgbClr val="000000"/>
              </a:solidFill>
            </a:endParaRPr>
          </a:p>
        </p:txBody>
      </p:sp>
    </p:spTree>
    <p:extLst>
      <p:ext uri="{BB962C8B-B14F-4D97-AF65-F5344CB8AC3E}">
        <p14:creationId xmlns:p14="http://schemas.microsoft.com/office/powerpoint/2010/main" val="39255874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39</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5" y="1272989"/>
            <a:ext cx="6924630" cy="4858870"/>
          </a:xfrm>
          <a:prstGeom prst="rect">
            <a:avLst/>
          </a:prstGeom>
        </p:spPr>
        <p:txBody>
          <a:bodyPr/>
          <a:lstStyle/>
          <a:p>
            <a:r>
              <a:rPr lang="en-US" altLang="en-US" sz="2200" b="1" i="1" dirty="0" smtClean="0"/>
              <a:t>Security kernel</a:t>
            </a:r>
            <a:r>
              <a:rPr lang="en-US" altLang="en-US" sz="2200" dirty="0" smtClean="0"/>
              <a:t>.</a:t>
            </a:r>
          </a:p>
          <a:p>
            <a:pPr marL="342900" indent="-342900">
              <a:buFont typeface="Arial" panose="020B0604020202020204" pitchFamily="34" charset="0"/>
              <a:buChar char="•"/>
            </a:pPr>
            <a:r>
              <a:rPr lang="en-US" altLang="en-US" sz="2200" dirty="0"/>
              <a:t>TCB </a:t>
            </a:r>
            <a:r>
              <a:rPr lang="en-US" altLang="en-US" sz="2200" dirty="0" smtClean="0"/>
              <a:t>je </a:t>
            </a:r>
            <a:r>
              <a:rPr lang="en-US" altLang="en-US" sz="2200" dirty="0" err="1"/>
              <a:t>deo</a:t>
            </a:r>
            <a:r>
              <a:rPr lang="en-US" altLang="en-US" sz="2200" dirty="0"/>
              <a:t> OS </a:t>
            </a:r>
            <a:r>
              <a:rPr lang="en-US" altLang="en-US" sz="2200" dirty="0" err="1"/>
              <a:t>koji</a:t>
            </a:r>
            <a:r>
              <a:rPr lang="en-US" altLang="en-US" sz="2200" dirty="0"/>
              <a:t> </a:t>
            </a:r>
            <a:r>
              <a:rPr lang="en-US" altLang="en-US" sz="2200" dirty="0" err="1"/>
              <a:t>treba</a:t>
            </a:r>
            <a:r>
              <a:rPr lang="en-US" altLang="en-US" sz="2200" dirty="0"/>
              <a:t> da </a:t>
            </a:r>
            <a:r>
              <a:rPr lang="en-US" altLang="en-US" sz="2200" dirty="0" err="1"/>
              <a:t>obezbedi</a:t>
            </a:r>
            <a:r>
              <a:rPr lang="en-US" altLang="en-US" sz="2200" dirty="0"/>
              <a:t> </a:t>
            </a:r>
            <a:r>
              <a:rPr lang="en-US" altLang="en-US" sz="2200" dirty="0" err="1"/>
              <a:t>sve</a:t>
            </a:r>
            <a:r>
              <a:rPr lang="en-US" altLang="en-US" sz="2200" dirty="0"/>
              <a:t> </a:t>
            </a:r>
            <a:r>
              <a:rPr lang="en-US" altLang="en-US" sz="2200" dirty="0" err="1"/>
              <a:t>zahteve</a:t>
            </a:r>
            <a:r>
              <a:rPr lang="en-US" altLang="en-US" sz="2200" dirty="0"/>
              <a:t> </a:t>
            </a:r>
            <a:r>
              <a:rPr lang="en-US" altLang="en-US" sz="2200" dirty="0" err="1"/>
              <a:t>sigurnosti</a:t>
            </a:r>
            <a:r>
              <a:rPr lang="en-US" altLang="en-US" sz="2200" dirty="0"/>
              <a:t>.</a:t>
            </a:r>
          </a:p>
          <a:p>
            <a:pPr marL="342900" indent="-342900">
              <a:buFont typeface="Arial" panose="020B0604020202020204" pitchFamily="34" charset="0"/>
              <a:buChar char="•"/>
            </a:pPr>
            <a:r>
              <a:rPr lang="en-US" altLang="en-US" sz="2200" dirty="0" err="1"/>
              <a:t>Čak</a:t>
            </a:r>
            <a:r>
              <a:rPr lang="en-US" altLang="en-US" sz="2200" dirty="0"/>
              <a:t> </a:t>
            </a:r>
            <a:r>
              <a:rPr lang="en-US" altLang="en-US" sz="2200" dirty="0" err="1"/>
              <a:t>i</a:t>
            </a:r>
            <a:r>
              <a:rPr lang="en-US" altLang="en-US" sz="2200" dirty="0"/>
              <a:t> </a:t>
            </a:r>
            <a:r>
              <a:rPr lang="en-US" altLang="en-US" sz="2200" dirty="0" err="1"/>
              <a:t>kada</a:t>
            </a:r>
            <a:r>
              <a:rPr lang="en-US" altLang="en-US" sz="2200" dirty="0"/>
              <a:t> je </a:t>
            </a:r>
            <a:r>
              <a:rPr lang="en-US" altLang="en-US" sz="2200" dirty="0" err="1" smtClean="0"/>
              <a:t>ostatak</a:t>
            </a:r>
            <a:r>
              <a:rPr lang="en-US" altLang="en-US" sz="2200" dirty="0" smtClean="0"/>
              <a:t> </a:t>
            </a:r>
            <a:r>
              <a:rPr lang="en-US" altLang="en-US" sz="2200" dirty="0"/>
              <a:t>OS </a:t>
            </a:r>
            <a:r>
              <a:rPr lang="en-US" altLang="en-US" sz="2200" dirty="0" err="1"/>
              <a:t>predmet</a:t>
            </a:r>
            <a:r>
              <a:rPr lang="en-US" altLang="en-US" sz="2200" dirty="0"/>
              <a:t> </a:t>
            </a:r>
            <a:r>
              <a:rPr lang="en-US" altLang="en-US" sz="2200" dirty="0" err="1"/>
              <a:t>uspešnih</a:t>
            </a:r>
            <a:r>
              <a:rPr lang="en-US" altLang="en-US" sz="2200" dirty="0"/>
              <a:t> </a:t>
            </a:r>
            <a:r>
              <a:rPr lang="en-US" altLang="en-US" sz="2200" dirty="0" err="1"/>
              <a:t>napada</a:t>
            </a:r>
            <a:r>
              <a:rPr lang="en-US" altLang="en-US" sz="2200" dirty="0"/>
              <a:t>, </a:t>
            </a:r>
            <a:r>
              <a:rPr lang="en-US" altLang="en-US" sz="2200" dirty="0" err="1"/>
              <a:t>ako</a:t>
            </a:r>
            <a:r>
              <a:rPr lang="en-US" altLang="en-US" sz="2200" dirty="0"/>
              <a:t> je TCB </a:t>
            </a:r>
            <a:r>
              <a:rPr lang="en-US" altLang="en-US" sz="2200" dirty="0" err="1"/>
              <a:t>siguran</a:t>
            </a:r>
            <a:r>
              <a:rPr lang="en-US" altLang="en-US" sz="2200" dirty="0"/>
              <a:t>, </a:t>
            </a:r>
            <a:r>
              <a:rPr lang="en-US" altLang="en-US" sz="2200" dirty="0" err="1"/>
              <a:t>smatra</a:t>
            </a:r>
            <a:r>
              <a:rPr lang="en-US" altLang="en-US" sz="2200" dirty="0"/>
              <a:t> se da je OS od </a:t>
            </a:r>
            <a:r>
              <a:rPr lang="en-US" altLang="en-US" sz="2200" dirty="0" err="1"/>
              <a:t>poverenja</a:t>
            </a:r>
            <a:r>
              <a:rPr lang="en-US" altLang="en-US" sz="2200" dirty="0"/>
              <a:t>.</a:t>
            </a:r>
          </a:p>
          <a:p>
            <a:pPr marL="342900" indent="-342900">
              <a:buFont typeface="Arial" panose="020B0604020202020204" pitchFamily="34" charset="0"/>
              <a:buChar char="•"/>
            </a:pPr>
            <a:r>
              <a:rPr lang="en-US" altLang="en-US" sz="2200" dirty="0" err="1"/>
              <a:t>Ako</a:t>
            </a:r>
            <a:r>
              <a:rPr lang="en-US" altLang="en-US" sz="2200" dirty="0"/>
              <a:t> je TCB </a:t>
            </a:r>
            <a:r>
              <a:rPr lang="en-US" altLang="en-US" sz="2200" dirty="0" smtClean="0"/>
              <a:t>“</a:t>
            </a:r>
            <a:r>
              <a:rPr lang="en-US" altLang="en-US" sz="2200" dirty="0" err="1" smtClean="0"/>
              <a:t>razbijen</a:t>
            </a:r>
            <a:r>
              <a:rPr lang="en-US" altLang="en-US" sz="2200" dirty="0" smtClean="0"/>
              <a:t>”, </a:t>
            </a:r>
            <a:r>
              <a:rPr lang="en-US" altLang="en-US" sz="2200" dirty="0" err="1"/>
              <a:t>nema</a:t>
            </a:r>
            <a:r>
              <a:rPr lang="en-US" altLang="en-US" sz="2200" dirty="0"/>
              <a:t> </a:t>
            </a:r>
            <a:r>
              <a:rPr lang="en-US" altLang="en-US" sz="2200" dirty="0" err="1"/>
              <a:t>sigurnosti</a:t>
            </a:r>
            <a:r>
              <a:rPr lang="en-US" altLang="en-US" sz="2200" dirty="0"/>
              <a:t> </a:t>
            </a:r>
            <a:r>
              <a:rPr lang="en-US" altLang="en-US" sz="2200" dirty="0" err="1"/>
              <a:t>ni</a:t>
            </a:r>
            <a:r>
              <a:rPr lang="en-US" altLang="en-US" sz="2200" dirty="0"/>
              <a:t> </a:t>
            </a:r>
            <a:r>
              <a:rPr lang="en-US" altLang="en-US" sz="2200" dirty="0" err="1"/>
              <a:t>poverenja</a:t>
            </a:r>
            <a:r>
              <a:rPr lang="en-US" altLang="en-US" sz="2200" dirty="0"/>
              <a:t>.</a:t>
            </a:r>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4"/>
          <p:cNvSpPr>
            <a:spLocks noChangeArrowheads="1"/>
          </p:cNvSpPr>
          <p:nvPr/>
        </p:nvSpPr>
        <p:spPr bwMode="auto">
          <a:xfrm>
            <a:off x="10030403" y="1631749"/>
            <a:ext cx="5293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400" dirty="0" smtClean="0">
                <a:solidFill>
                  <a:srgbClr val="000000"/>
                </a:solidFill>
              </a:rPr>
              <a:t>OS</a:t>
            </a:r>
          </a:p>
        </p:txBody>
      </p:sp>
      <p:sp>
        <p:nvSpPr>
          <p:cNvPr id="28" name="Rectangle 5"/>
          <p:cNvSpPr>
            <a:spLocks noChangeArrowheads="1"/>
          </p:cNvSpPr>
          <p:nvPr/>
        </p:nvSpPr>
        <p:spPr bwMode="auto">
          <a:xfrm>
            <a:off x="9579543" y="3095424"/>
            <a:ext cx="14310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400" b="1" dirty="0" smtClean="0">
                <a:solidFill>
                  <a:srgbClr val="3333CC"/>
                </a:solidFill>
              </a:rPr>
              <a:t>OS Kernel</a:t>
            </a:r>
            <a:endParaRPr lang="en-US" altLang="en-US" sz="2400" dirty="0" smtClean="0">
              <a:solidFill>
                <a:srgbClr val="000000"/>
              </a:solidFill>
            </a:endParaRPr>
          </a:p>
        </p:txBody>
      </p:sp>
      <p:sp>
        <p:nvSpPr>
          <p:cNvPr id="29" name="Rectangle 6"/>
          <p:cNvSpPr>
            <a:spLocks noChangeArrowheads="1"/>
          </p:cNvSpPr>
          <p:nvPr/>
        </p:nvSpPr>
        <p:spPr bwMode="auto">
          <a:xfrm>
            <a:off x="9240508" y="4559099"/>
            <a:ext cx="21091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400" b="1" dirty="0" smtClean="0">
                <a:solidFill>
                  <a:srgbClr val="FF0000"/>
                </a:solidFill>
              </a:rPr>
              <a:t>Security Kernel</a:t>
            </a:r>
            <a:endParaRPr lang="en-US" altLang="en-US" sz="2400" dirty="0" smtClean="0">
              <a:solidFill>
                <a:srgbClr val="000000"/>
              </a:solidFill>
            </a:endParaRPr>
          </a:p>
        </p:txBody>
      </p:sp>
      <p:sp>
        <p:nvSpPr>
          <p:cNvPr id="30" name="Line 7"/>
          <p:cNvSpPr>
            <a:spLocks noChangeShapeType="1"/>
          </p:cNvSpPr>
          <p:nvPr/>
        </p:nvSpPr>
        <p:spPr bwMode="auto">
          <a:xfrm>
            <a:off x="10295060" y="2241349"/>
            <a:ext cx="0" cy="7620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31" name="Line 8"/>
          <p:cNvSpPr>
            <a:spLocks noChangeShapeType="1"/>
          </p:cNvSpPr>
          <p:nvPr/>
        </p:nvSpPr>
        <p:spPr bwMode="auto">
          <a:xfrm>
            <a:off x="10295060" y="3689149"/>
            <a:ext cx="0" cy="7620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Tree>
    <p:extLst>
      <p:ext uri="{BB962C8B-B14F-4D97-AF65-F5344CB8AC3E}">
        <p14:creationId xmlns:p14="http://schemas.microsoft.com/office/powerpoint/2010/main" val="1682761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Uvodne</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napomene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Sigurnost</a:t>
            </a:r>
            <a:r>
              <a:rPr lang="en-US" altLang="en-US" sz="2200" b="1" dirty="0" smtClean="0"/>
              <a:t> OS: </a:t>
            </a:r>
            <a:r>
              <a:rPr lang="en-US" altLang="en-US" sz="2200" b="1" dirty="0" err="1" smtClean="0"/>
              <a:t>zahtevi</a:t>
            </a:r>
            <a:r>
              <a:rPr lang="en-US" altLang="en-US" sz="2200" dirty="0" smtClean="0"/>
              <a:t>.</a:t>
            </a:r>
          </a:p>
          <a:p>
            <a:pPr marL="342900" indent="-342900">
              <a:buFont typeface="Arial" panose="020B0604020202020204" pitchFamily="34" charset="0"/>
              <a:buChar char="•"/>
            </a:pPr>
            <a:r>
              <a:rPr lang="en-US" altLang="en-US" sz="2200" dirty="0" err="1"/>
              <a:t>Savremeni</a:t>
            </a:r>
            <a:r>
              <a:rPr lang="en-US" altLang="en-US" sz="2200" dirty="0"/>
              <a:t> OS </a:t>
            </a:r>
            <a:r>
              <a:rPr lang="en-US" altLang="en-US" sz="2200" dirty="0" err="1"/>
              <a:t>su</a:t>
            </a:r>
            <a:r>
              <a:rPr lang="en-US" altLang="en-US" sz="2200" dirty="0"/>
              <a:t> </a:t>
            </a:r>
            <a:r>
              <a:rPr lang="en-US" altLang="en-US" sz="2200" dirty="0" err="1"/>
              <a:t>prijektovani</a:t>
            </a:r>
            <a:r>
              <a:rPr lang="en-US" altLang="en-US" sz="2200" dirty="0"/>
              <a:t> </a:t>
            </a:r>
            <a:r>
              <a:rPr lang="en-US" altLang="en-US" sz="2200" dirty="0" err="1"/>
              <a:t>tako</a:t>
            </a:r>
            <a:r>
              <a:rPr lang="en-US" altLang="en-US" sz="2200" dirty="0"/>
              <a:t> da </a:t>
            </a:r>
            <a:r>
              <a:rPr lang="en-US" altLang="en-US" sz="2200" dirty="0" err="1"/>
              <a:t>omogućavaju</a:t>
            </a:r>
            <a:r>
              <a:rPr lang="en-US" altLang="en-US" sz="2200" dirty="0"/>
              <a:t> </a:t>
            </a:r>
            <a:r>
              <a:rPr lang="en-US" altLang="en-US" sz="2200" dirty="0" err="1"/>
              <a:t>istovremeni</a:t>
            </a:r>
            <a:r>
              <a:rPr lang="en-US" altLang="en-US" sz="2200" dirty="0"/>
              <a:t> rad </a:t>
            </a:r>
            <a:r>
              <a:rPr lang="en-US" altLang="en-US" sz="2200" dirty="0" err="1"/>
              <a:t>više</a:t>
            </a:r>
            <a:r>
              <a:rPr lang="en-US" altLang="en-US" sz="2200" dirty="0"/>
              <a:t> </a:t>
            </a:r>
            <a:r>
              <a:rPr lang="en-US" altLang="en-US" sz="2200" dirty="0" err="1"/>
              <a:t>korisnika</a:t>
            </a:r>
            <a:r>
              <a:rPr lang="en-US" altLang="en-US" sz="2200" dirty="0"/>
              <a:t> (</a:t>
            </a:r>
            <a:r>
              <a:rPr lang="en-US" altLang="en-US" sz="2200" i="1" dirty="0"/>
              <a:t>multi-user</a:t>
            </a:r>
            <a:r>
              <a:rPr lang="en-US" altLang="en-US" sz="2200" dirty="0"/>
              <a:t>) </a:t>
            </a:r>
            <a:r>
              <a:rPr lang="en-US" altLang="en-US" sz="2200" dirty="0" err="1"/>
              <a:t>i</a:t>
            </a:r>
            <a:r>
              <a:rPr lang="en-US" altLang="en-US" sz="2200" dirty="0"/>
              <a:t> </a:t>
            </a:r>
            <a:r>
              <a:rPr lang="en-US" altLang="en-US" sz="2200" dirty="0" err="1"/>
              <a:t>istovremeno</a:t>
            </a:r>
            <a:r>
              <a:rPr lang="en-US" altLang="en-US" sz="2200" dirty="0"/>
              <a:t> </a:t>
            </a:r>
            <a:r>
              <a:rPr lang="en-US" altLang="en-US" sz="2200" dirty="0" err="1"/>
              <a:t>obavljanje</a:t>
            </a:r>
            <a:r>
              <a:rPr lang="en-US" altLang="en-US" sz="2200" dirty="0"/>
              <a:t> </a:t>
            </a:r>
            <a:r>
              <a:rPr lang="en-US" altLang="en-US" sz="2200" dirty="0" err="1"/>
              <a:t>više</a:t>
            </a:r>
            <a:r>
              <a:rPr lang="en-US" altLang="en-US" sz="2200" dirty="0"/>
              <a:t> </a:t>
            </a:r>
            <a:r>
              <a:rPr lang="en-US" altLang="en-US" sz="2200" dirty="0" err="1"/>
              <a:t>poslova</a:t>
            </a:r>
            <a:r>
              <a:rPr lang="en-US" altLang="en-US" sz="2200" dirty="0"/>
              <a:t> </a:t>
            </a:r>
            <a:r>
              <a:rPr lang="en-US" altLang="en-US" sz="2200" dirty="0" smtClean="0"/>
              <a:t>(</a:t>
            </a:r>
            <a:r>
              <a:rPr lang="en-US" altLang="en-US" sz="2200" i="1" dirty="0" smtClean="0"/>
              <a:t>multi-tasking</a:t>
            </a:r>
            <a:r>
              <a:rPr lang="en-US" altLang="en-US" sz="2200" dirty="0"/>
              <a:t>).</a:t>
            </a:r>
          </a:p>
          <a:p>
            <a:pPr marL="342900" indent="-342900">
              <a:buFont typeface="Arial" panose="020B0604020202020204" pitchFamily="34" charset="0"/>
              <a:buChar char="•"/>
            </a:pPr>
            <a:r>
              <a:rPr lang="en-US" altLang="en-US" sz="2200" dirty="0"/>
              <a:t>OS </a:t>
            </a:r>
            <a:r>
              <a:rPr lang="en-US" altLang="en-US" sz="2200" dirty="0" err="1"/>
              <a:t>upravljaju</a:t>
            </a:r>
            <a:r>
              <a:rPr lang="en-US" altLang="en-US" sz="2200" dirty="0"/>
              <a:t> </a:t>
            </a:r>
            <a:r>
              <a:rPr lang="en-US" altLang="en-US" sz="2200" dirty="0" err="1"/>
              <a:t>sa</a:t>
            </a:r>
            <a:r>
              <a:rPr lang="en-US" altLang="en-US" sz="2200" dirty="0"/>
              <a:t> </a:t>
            </a:r>
            <a:r>
              <a:rPr lang="en-US" altLang="en-US" sz="2200" dirty="0" err="1"/>
              <a:t>radom</a:t>
            </a:r>
            <a:r>
              <a:rPr lang="en-US" altLang="en-US" sz="2200" dirty="0"/>
              <a:t>:</a:t>
            </a:r>
          </a:p>
          <a:p>
            <a:pPr marL="800100" lvl="1" indent="-342900">
              <a:buFont typeface="Arial" panose="020B0604020202020204" pitchFamily="34" charset="0"/>
              <a:buChar char="•"/>
            </a:pPr>
            <a:r>
              <a:rPr lang="en-US" altLang="en-US" sz="2200" dirty="0" err="1" smtClean="0"/>
              <a:t>memorije</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a:t>I/O </a:t>
            </a:r>
            <a:r>
              <a:rPr lang="en-US" altLang="en-US" sz="2200" dirty="0" err="1"/>
              <a:t>uređaja</a:t>
            </a:r>
            <a:r>
              <a:rPr lang="en-US" altLang="en-US" sz="2200" dirty="0"/>
              <a:t> </a:t>
            </a:r>
            <a:r>
              <a:rPr lang="en-US" altLang="en-US" sz="2200" dirty="0" smtClean="0"/>
              <a:t>(disk, </a:t>
            </a:r>
            <a:r>
              <a:rPr lang="en-US" altLang="en-US" sz="2200" dirty="0" err="1"/>
              <a:t>štampač</a:t>
            </a:r>
            <a:r>
              <a:rPr lang="en-US" altLang="en-US" sz="2200" dirty="0"/>
              <a:t>, </a:t>
            </a:r>
            <a:r>
              <a:rPr lang="en-US" altLang="en-US" sz="2200" dirty="0" err="1" smtClean="0"/>
              <a:t>itd</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smtClean="0"/>
              <a:t>procesa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err="1" smtClean="0"/>
              <a:t>mreža</a:t>
            </a:r>
            <a:r>
              <a:rPr lang="en-US" altLang="en-US" sz="2200" smtClean="0"/>
              <a:t>, ...</a:t>
            </a:r>
            <a:endParaRPr lang="en-US" altLang="en-US" sz="2200" dirty="0"/>
          </a:p>
          <a:p>
            <a:pPr marL="342900" indent="-342900">
              <a:buFont typeface="Arial" panose="020B0604020202020204" pitchFamily="34" charset="0"/>
              <a:buChar char="•"/>
            </a:pPr>
            <a:r>
              <a:rPr lang="en-US" altLang="en-US" sz="2200" dirty="0"/>
              <a:t>OS </a:t>
            </a:r>
            <a:r>
              <a:rPr lang="en-US" altLang="en-US" sz="2200" dirty="0" err="1"/>
              <a:t>treba</a:t>
            </a:r>
            <a:r>
              <a:rPr lang="en-US" altLang="en-US" sz="2200" dirty="0"/>
              <a:t> da </a:t>
            </a:r>
            <a:r>
              <a:rPr lang="en-US" altLang="en-US" sz="2200" dirty="0" err="1"/>
              <a:t>obezbede</a:t>
            </a:r>
            <a:r>
              <a:rPr lang="en-US" altLang="en-US" sz="2200" dirty="0"/>
              <a:t> </a:t>
            </a:r>
            <a:r>
              <a:rPr lang="en-US" altLang="en-US" sz="2200" dirty="0" err="1"/>
              <a:t>nesmetani</a:t>
            </a:r>
            <a:r>
              <a:rPr lang="en-US" altLang="en-US" sz="2200" dirty="0"/>
              <a:t> rad </a:t>
            </a:r>
            <a:r>
              <a:rPr lang="en-US" altLang="en-US" sz="2200" dirty="0" err="1"/>
              <a:t>pojedinih</a:t>
            </a:r>
            <a:r>
              <a:rPr lang="en-US" altLang="en-US" sz="2200" dirty="0"/>
              <a:t> </a:t>
            </a:r>
            <a:r>
              <a:rPr lang="en-US" altLang="en-US" sz="2200" dirty="0" err="1"/>
              <a:t>procesa</a:t>
            </a:r>
            <a:r>
              <a:rPr lang="en-US" altLang="en-US" sz="2200" dirty="0"/>
              <a:t> </a:t>
            </a:r>
            <a:r>
              <a:rPr lang="en-US" altLang="en-US" sz="2200" dirty="0" err="1"/>
              <a:t>i</a:t>
            </a:r>
            <a:r>
              <a:rPr lang="en-US" altLang="en-US" sz="2200" dirty="0"/>
              <a:t> </a:t>
            </a:r>
            <a:r>
              <a:rPr lang="en-US" altLang="en-US" sz="2200" dirty="0" err="1" smtClean="0"/>
              <a:t>korisnika</a:t>
            </a:r>
            <a:r>
              <a:rPr lang="en-US" altLang="en-US" sz="2200" dirty="0" smtClean="0"/>
              <a:t>, bez </a:t>
            </a:r>
            <a:r>
              <a:rPr lang="en-US" altLang="en-US" sz="2200" dirty="0" err="1"/>
              <a:t>obzira</a:t>
            </a:r>
            <a:r>
              <a:rPr lang="en-US" altLang="en-US" sz="2200" dirty="0"/>
              <a:t> da li je </a:t>
            </a:r>
            <a:r>
              <a:rPr lang="en-US" altLang="en-US" sz="2200" dirty="0" smtClean="0"/>
              <a:t>“</a:t>
            </a:r>
            <a:r>
              <a:rPr lang="en-US" altLang="en-US" sz="2200" dirty="0" err="1" smtClean="0"/>
              <a:t>sukob</a:t>
            </a:r>
            <a:r>
              <a:rPr lang="en-US" altLang="en-US" sz="2200" dirty="0" smtClean="0"/>
              <a:t>” </a:t>
            </a:r>
            <a:r>
              <a:rPr lang="en-US" altLang="en-US" sz="2200" dirty="0" err="1"/>
              <a:t>slučajan</a:t>
            </a:r>
            <a:r>
              <a:rPr lang="en-US" altLang="en-US" sz="2200" dirty="0"/>
              <a:t> </a:t>
            </a:r>
            <a:r>
              <a:rPr lang="en-US" altLang="en-US" sz="2200" dirty="0" err="1"/>
              <a:t>ili</a:t>
            </a:r>
            <a:r>
              <a:rPr lang="en-US" altLang="en-US" sz="2200" dirty="0"/>
              <a:t> </a:t>
            </a:r>
            <a:r>
              <a:rPr lang="en-US" altLang="en-US" sz="2200" dirty="0" err="1"/>
              <a:t>zlonameran</a:t>
            </a:r>
            <a:r>
              <a:rPr lang="en-US" altLang="en-US" sz="2200" dirty="0"/>
              <a:t>.</a:t>
            </a:r>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009721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40</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a:t>Next Generation Secure Computing </a:t>
            </a:r>
            <a:r>
              <a:rPr lang="en-US" altLang="en-US" sz="2200" b="1" dirty="0" smtClean="0"/>
              <a:t>Base</a:t>
            </a:r>
            <a:r>
              <a:rPr lang="en-US" altLang="en-US" sz="2200" dirty="0" smtClean="0"/>
              <a:t>.</a:t>
            </a:r>
          </a:p>
          <a:p>
            <a:pPr marL="342900" indent="-342900">
              <a:buFont typeface="Arial" panose="020B0604020202020204" pitchFamily="34" charset="0"/>
              <a:buChar char="•"/>
            </a:pPr>
            <a:r>
              <a:rPr lang="en-US" altLang="en-US" sz="2200" dirty="0" err="1" smtClean="0"/>
              <a:t>Najavljen</a:t>
            </a:r>
            <a:r>
              <a:rPr lang="en-US" altLang="en-US" sz="2200" dirty="0" smtClean="0"/>
              <a:t> </a:t>
            </a:r>
            <a:r>
              <a:rPr lang="en-US" altLang="en-US" sz="2200" dirty="0"/>
              <a:t>od Microsoft-a </a:t>
            </a:r>
            <a:r>
              <a:rPr lang="en-US" altLang="en-US" sz="2200" dirty="0" err="1"/>
              <a:t>kao</a:t>
            </a:r>
            <a:r>
              <a:rPr lang="en-US" altLang="en-US" sz="2200" dirty="0"/>
              <a:t> </a:t>
            </a:r>
            <a:r>
              <a:rPr lang="en-US" altLang="en-US" sz="2200" dirty="0" err="1"/>
              <a:t>koncept</a:t>
            </a:r>
            <a:r>
              <a:rPr lang="en-US" altLang="en-US" sz="2200" dirty="0"/>
              <a:t> </a:t>
            </a:r>
            <a:r>
              <a:rPr lang="en-US" altLang="en-US" sz="2200" dirty="0" err="1"/>
              <a:t>narednih</a:t>
            </a:r>
            <a:r>
              <a:rPr lang="en-US" altLang="en-US" sz="2200" dirty="0"/>
              <a:t> OS.</a:t>
            </a:r>
          </a:p>
          <a:p>
            <a:pPr marL="342900" indent="-342900">
              <a:buFont typeface="Arial" panose="020B0604020202020204" pitchFamily="34" charset="0"/>
              <a:buChar char="•"/>
            </a:pPr>
            <a:r>
              <a:rPr lang="en-US" altLang="en-US" sz="2200" dirty="0" err="1"/>
              <a:t>Zasniva</a:t>
            </a:r>
            <a:r>
              <a:rPr lang="en-US" altLang="en-US" sz="2200" dirty="0"/>
              <a:t> se </a:t>
            </a:r>
            <a:r>
              <a:rPr lang="en-US" altLang="en-US" sz="2200" dirty="0" err="1"/>
              <a:t>na</a:t>
            </a:r>
            <a:r>
              <a:rPr lang="en-US" altLang="en-US" sz="2200" dirty="0"/>
              <a:t> </a:t>
            </a:r>
            <a:r>
              <a:rPr lang="en-US" altLang="en-US" sz="2200" dirty="0" err="1"/>
              <a:t>hardverskoj</a:t>
            </a:r>
            <a:r>
              <a:rPr lang="en-US" altLang="en-US" sz="2200" dirty="0"/>
              <a:t> </a:t>
            </a:r>
            <a:r>
              <a:rPr lang="en-US" altLang="en-US" sz="2200" dirty="0" err="1"/>
              <a:t>tehnologiji</a:t>
            </a:r>
            <a:r>
              <a:rPr lang="en-US" altLang="en-US" sz="2200" dirty="0"/>
              <a:t> </a:t>
            </a:r>
            <a:r>
              <a:rPr lang="en-US" altLang="en-US" sz="2200" dirty="0" err="1"/>
              <a:t>dizajniranih</a:t>
            </a:r>
            <a:r>
              <a:rPr lang="en-US" altLang="en-US" sz="2200" dirty="0"/>
              <a:t> od </a:t>
            </a:r>
            <a:r>
              <a:rPr lang="en-US" altLang="en-US" sz="2200" dirty="0" err="1"/>
              <a:t>članova</a:t>
            </a:r>
            <a:r>
              <a:rPr lang="en-US" altLang="en-US" sz="2200" dirty="0"/>
              <a:t> </a:t>
            </a:r>
            <a:r>
              <a:rPr lang="en-US" altLang="en-US" sz="2200" dirty="0" err="1"/>
              <a:t>grupe</a:t>
            </a:r>
            <a:r>
              <a:rPr lang="en-US" altLang="en-US" sz="2200" dirty="0"/>
              <a:t> TCG (</a:t>
            </a:r>
            <a:r>
              <a:rPr lang="en-US" altLang="en-US" sz="2200" i="1" dirty="0"/>
              <a:t>Trusted Computing Group</a:t>
            </a:r>
            <a:r>
              <a:rPr lang="en-US" altLang="en-US" sz="2200" dirty="0"/>
              <a:t>). </a:t>
            </a:r>
          </a:p>
          <a:p>
            <a:pPr marL="342900" indent="-342900">
              <a:buFont typeface="Arial" panose="020B0604020202020204" pitchFamily="34" charset="0"/>
              <a:buChar char="•"/>
            </a:pPr>
            <a:r>
              <a:rPr lang="en-US" altLang="en-US" sz="2200" dirty="0" err="1"/>
              <a:t>Specijalni</a:t>
            </a:r>
            <a:r>
              <a:rPr lang="en-US" altLang="en-US" sz="2200" dirty="0"/>
              <a:t> </a:t>
            </a:r>
            <a:r>
              <a:rPr lang="en-US" altLang="en-US" sz="2200" dirty="0" err="1"/>
              <a:t>hardver</a:t>
            </a:r>
            <a:r>
              <a:rPr lang="en-US" altLang="en-US" sz="2200" dirty="0"/>
              <a:t>, RNG, </a:t>
            </a:r>
            <a:r>
              <a:rPr lang="en-US" altLang="en-US" sz="2200" dirty="0" err="1"/>
              <a:t>kriptografski</a:t>
            </a:r>
            <a:r>
              <a:rPr lang="en-US" altLang="en-US" sz="2200" dirty="0"/>
              <a:t> </a:t>
            </a:r>
            <a:r>
              <a:rPr lang="en-US" altLang="en-US" sz="2200" dirty="0" err="1"/>
              <a:t>koprocesor</a:t>
            </a:r>
            <a:r>
              <a:rPr lang="en-US" altLang="en-US" sz="2200" dirty="0"/>
              <a:t>, </a:t>
            </a:r>
            <a:r>
              <a:rPr lang="en-US" altLang="en-US" sz="2200" dirty="0" err="1"/>
              <a:t>čuvanje</a:t>
            </a:r>
            <a:r>
              <a:rPr lang="en-US" altLang="en-US" sz="2200" dirty="0"/>
              <a:t> </a:t>
            </a:r>
            <a:r>
              <a:rPr lang="en-US" altLang="en-US" sz="2200" dirty="0" err="1"/>
              <a:t>ključeva</a:t>
            </a:r>
            <a:r>
              <a:rPr lang="en-US" altLang="en-US" sz="2200" dirty="0" smtClean="0"/>
              <a:t>, ... </a:t>
            </a:r>
            <a:endParaRPr lang="en-US" altLang="en-US" sz="2200" dirty="0"/>
          </a:p>
          <a:p>
            <a:pPr marL="342900" indent="-342900">
              <a:buFont typeface="Arial" panose="020B0604020202020204" pitchFamily="34" charset="0"/>
              <a:buChar char="•"/>
            </a:pPr>
            <a:r>
              <a:rPr lang="en-US" altLang="en-US" sz="2200" dirty="0"/>
              <a:t>NGSCB je </a:t>
            </a:r>
            <a:r>
              <a:rPr lang="en-US" altLang="en-US" sz="2200" dirty="0" err="1"/>
              <a:t>deo</a:t>
            </a:r>
            <a:r>
              <a:rPr lang="en-US" altLang="en-US" sz="2200" dirty="0"/>
              <a:t> Windows-a </a:t>
            </a:r>
            <a:r>
              <a:rPr lang="en-US" altLang="en-US" sz="2200" dirty="0" err="1"/>
              <a:t>koji</a:t>
            </a:r>
            <a:r>
              <a:rPr lang="en-US" altLang="en-US" sz="2200" dirty="0"/>
              <a:t> </a:t>
            </a:r>
            <a:r>
              <a:rPr lang="en-US" altLang="en-US" sz="2200" dirty="0" err="1"/>
              <a:t>treba</a:t>
            </a:r>
            <a:r>
              <a:rPr lang="en-US" altLang="en-US" sz="2200" dirty="0"/>
              <a:t> da </a:t>
            </a:r>
            <a:r>
              <a:rPr lang="en-US" altLang="en-US" sz="2200" dirty="0" err="1"/>
              <a:t>bude</a:t>
            </a:r>
            <a:r>
              <a:rPr lang="en-US" altLang="en-US" sz="2200" dirty="0"/>
              <a:t> </a:t>
            </a:r>
            <a:r>
              <a:rPr lang="en-US" altLang="en-US" sz="2200" dirty="0" err="1"/>
              <a:t>interfejs</a:t>
            </a:r>
            <a:r>
              <a:rPr lang="en-US" altLang="en-US" sz="2200" dirty="0"/>
              <a:t> </a:t>
            </a:r>
            <a:r>
              <a:rPr lang="en-US" altLang="en-US" sz="2200" dirty="0" err="1"/>
              <a:t>sa</a:t>
            </a:r>
            <a:r>
              <a:rPr lang="en-US" altLang="en-US" sz="2200" dirty="0"/>
              <a:t> TCG </a:t>
            </a:r>
            <a:r>
              <a:rPr lang="en-US" altLang="en-US" sz="2200" dirty="0" err="1"/>
              <a:t>hardverom</a:t>
            </a:r>
            <a:r>
              <a:rPr lang="en-US" altLang="en-US" sz="2200" dirty="0" smtClean="0"/>
              <a:t>.</a:t>
            </a:r>
          </a:p>
          <a:p>
            <a:pPr marL="342900" indent="-342900">
              <a:buFont typeface="Arial" panose="020B0604020202020204" pitchFamily="34" charset="0"/>
              <a:buChar char="•"/>
            </a:pPr>
            <a:r>
              <a:rPr lang="en-US" altLang="en-US" sz="2200" dirty="0" smtClean="0"/>
              <a:t>TCG/NGSCB </a:t>
            </a:r>
            <a:r>
              <a:rPr lang="en-US" altLang="en-US" sz="2200" dirty="0" err="1" smtClean="0"/>
              <a:t>ranije</a:t>
            </a:r>
            <a:r>
              <a:rPr lang="en-US" altLang="en-US" sz="2200" dirty="0" smtClean="0"/>
              <a:t> TCPA/Palladium.</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725676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41</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a:t>Next Generation Secure Computing </a:t>
            </a:r>
            <a:r>
              <a:rPr lang="en-US" altLang="en-US" sz="2200" b="1" dirty="0" smtClean="0"/>
              <a:t>Base</a:t>
            </a:r>
            <a:r>
              <a:rPr lang="en-US" altLang="en-US" sz="2200" dirty="0" smtClean="0"/>
              <a:t>.</a:t>
            </a:r>
          </a:p>
          <a:p>
            <a:pPr marL="342900" indent="-342900">
              <a:buFont typeface="Arial" panose="020B0604020202020204" pitchFamily="34" charset="0"/>
              <a:buChar char="•"/>
            </a:pPr>
            <a:r>
              <a:rPr lang="en-US" altLang="en-US" sz="2200" dirty="0" err="1"/>
              <a:t>Početni</a:t>
            </a:r>
            <a:r>
              <a:rPr lang="en-US" altLang="en-US" sz="2200" dirty="0"/>
              <a:t> </a:t>
            </a:r>
            <a:r>
              <a:rPr lang="en-US" altLang="en-US" sz="2200" dirty="0" err="1"/>
              <a:t>motiv</a:t>
            </a:r>
            <a:r>
              <a:rPr lang="en-US" altLang="en-US" sz="2200" dirty="0"/>
              <a:t> je bio </a:t>
            </a:r>
            <a:r>
              <a:rPr lang="en-US" altLang="en-US" sz="2200" dirty="0" err="1"/>
              <a:t>implementacija</a:t>
            </a:r>
            <a:r>
              <a:rPr lang="en-US" altLang="en-US" sz="2200" dirty="0"/>
              <a:t> </a:t>
            </a:r>
            <a:r>
              <a:rPr lang="en-US" altLang="en-US" sz="2200" dirty="0" err="1"/>
              <a:t>mehanizama</a:t>
            </a:r>
            <a:r>
              <a:rPr lang="en-US" altLang="en-US" sz="2200" dirty="0"/>
              <a:t> </a:t>
            </a:r>
            <a:r>
              <a:rPr lang="en-US" altLang="en-US" sz="2200" dirty="0" err="1"/>
              <a:t>za</a:t>
            </a:r>
            <a:r>
              <a:rPr lang="en-US" altLang="en-US" sz="2200" dirty="0"/>
              <a:t> </a:t>
            </a:r>
            <a:r>
              <a:rPr lang="en-US" altLang="en-US" sz="2200" i="1" dirty="0"/>
              <a:t>digital rights management</a:t>
            </a:r>
            <a:r>
              <a:rPr lang="en-US" altLang="en-US" sz="2200" dirty="0"/>
              <a:t> (DRM</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a:t>Danas TCG/NGSCB </a:t>
            </a:r>
            <a:r>
              <a:rPr lang="en-US" altLang="en-US" sz="2200" dirty="0" err="1"/>
              <a:t>treba</a:t>
            </a:r>
            <a:r>
              <a:rPr lang="en-US" altLang="en-US" sz="2200" dirty="0"/>
              <a:t> da </a:t>
            </a:r>
            <a:r>
              <a:rPr lang="en-US" altLang="en-US" sz="2200" dirty="0" err="1"/>
              <a:t>predstavlja</a:t>
            </a:r>
            <a:r>
              <a:rPr lang="en-US" altLang="en-US" sz="2200" dirty="0"/>
              <a:t> </a:t>
            </a:r>
            <a:r>
              <a:rPr lang="en-US" altLang="en-US" sz="2200" dirty="0" err="1"/>
              <a:t>osnovu</a:t>
            </a:r>
            <a:r>
              <a:rPr lang="en-US" altLang="en-US" sz="2200" dirty="0"/>
              <a:t> </a:t>
            </a:r>
            <a:r>
              <a:rPr lang="en-US" altLang="en-US" sz="2200" dirty="0" err="1"/>
              <a:t>za</a:t>
            </a:r>
            <a:r>
              <a:rPr lang="en-US" altLang="en-US" sz="2200" dirty="0"/>
              <a:t> </a:t>
            </a:r>
            <a:r>
              <a:rPr lang="en-US" altLang="en-US" sz="2200" dirty="0" err="1"/>
              <a:t>implementiranje</a:t>
            </a:r>
            <a:r>
              <a:rPr lang="en-US" altLang="en-US" sz="2200" dirty="0"/>
              <a:t> </a:t>
            </a:r>
            <a:r>
              <a:rPr lang="en-US" altLang="en-US" sz="2200" dirty="0" err="1"/>
              <a:t>sigurnosne</a:t>
            </a:r>
            <a:r>
              <a:rPr lang="en-US" altLang="en-US" sz="2200" dirty="0"/>
              <a:t> </a:t>
            </a:r>
            <a:r>
              <a:rPr lang="en-US" altLang="en-US" sz="2200" dirty="0" err="1"/>
              <a:t>tehnologije</a:t>
            </a:r>
            <a:r>
              <a:rPr lang="en-US" altLang="en-US" sz="2200" dirty="0"/>
              <a:t> u </a:t>
            </a:r>
            <a:r>
              <a:rPr lang="en-US" altLang="en-US" sz="2200" dirty="0" err="1"/>
              <a:t>računarskom</a:t>
            </a:r>
            <a:r>
              <a:rPr lang="en-US" altLang="en-US" sz="2200" dirty="0"/>
              <a:t> </a:t>
            </a:r>
            <a:r>
              <a:rPr lang="en-US" altLang="en-US" sz="2200" dirty="0" err="1"/>
              <a:t>svetu</a:t>
            </a:r>
            <a:r>
              <a:rPr lang="en-US" altLang="en-US" sz="2200" dirty="0"/>
              <a:t>.</a:t>
            </a:r>
          </a:p>
          <a:p>
            <a:pPr marL="342900" indent="-342900">
              <a:buFont typeface="Arial" panose="020B0604020202020204" pitchFamily="34" charset="0"/>
              <a:buChar char="•"/>
            </a:pPr>
            <a:r>
              <a:rPr lang="en-US" altLang="en-US" sz="2200" dirty="0"/>
              <a:t>DRM je </a:t>
            </a:r>
            <a:r>
              <a:rPr lang="en-US" altLang="en-US" sz="2200" dirty="0" err="1"/>
              <a:t>samo</a:t>
            </a:r>
            <a:r>
              <a:rPr lang="en-US" altLang="en-US" sz="2200" dirty="0"/>
              <a:t> </a:t>
            </a:r>
            <a:r>
              <a:rPr lang="en-US" altLang="en-US" sz="2200" dirty="0" err="1"/>
              <a:t>jedna</a:t>
            </a:r>
            <a:r>
              <a:rPr lang="en-US" altLang="en-US" sz="2200" dirty="0"/>
              <a:t> od </a:t>
            </a:r>
            <a:r>
              <a:rPr lang="en-US" altLang="en-US" sz="2200" dirty="0" err="1"/>
              <a:t>mnogih</a:t>
            </a:r>
            <a:r>
              <a:rPr lang="en-US" altLang="en-US" sz="2200" dirty="0"/>
              <a:t> </a:t>
            </a:r>
            <a:r>
              <a:rPr lang="en-US" altLang="en-US" sz="2200" dirty="0" err="1"/>
              <a:t>mogućih</a:t>
            </a:r>
            <a:r>
              <a:rPr lang="en-US" altLang="en-US" sz="2200" dirty="0"/>
              <a:t> </a:t>
            </a:r>
            <a:r>
              <a:rPr lang="en-US" altLang="en-US" sz="2200" dirty="0" err="1"/>
              <a:t>primena</a:t>
            </a:r>
            <a:r>
              <a:rPr lang="en-US" altLang="en-US" sz="2200" dirty="0"/>
              <a:t>.</a:t>
            </a:r>
          </a:p>
          <a:p>
            <a:pPr marL="342900" indent="-342900">
              <a:buFont typeface="Arial" panose="020B0604020202020204" pitchFamily="34" charset="0"/>
              <a:buChar char="•"/>
            </a:pPr>
            <a:r>
              <a:rPr lang="en-US" altLang="en-US" sz="2200" dirty="0" err="1"/>
              <a:t>Postoje</a:t>
            </a:r>
            <a:r>
              <a:rPr lang="en-US" altLang="en-US" sz="2200" dirty="0"/>
              <a:t> </a:t>
            </a:r>
            <a:r>
              <a:rPr lang="en-US" altLang="en-US" sz="2200" dirty="0" err="1"/>
              <a:t>različita</a:t>
            </a:r>
            <a:r>
              <a:rPr lang="en-US" altLang="en-US" sz="2200" dirty="0"/>
              <a:t> </a:t>
            </a:r>
            <a:r>
              <a:rPr lang="en-US" altLang="en-US" sz="2200" dirty="0" err="1"/>
              <a:t>mišljena</a:t>
            </a:r>
            <a:r>
              <a:rPr lang="en-US" altLang="en-US" sz="2200" dirty="0"/>
              <a:t> o </a:t>
            </a:r>
            <a:r>
              <a:rPr lang="en-US" altLang="en-US" sz="2200" dirty="0" err="1"/>
              <a:t>ovom</a:t>
            </a:r>
            <a:r>
              <a:rPr lang="en-US" altLang="en-US" sz="2200" dirty="0"/>
              <a:t> </a:t>
            </a:r>
            <a:r>
              <a:rPr lang="en-US" altLang="en-US" sz="2200" dirty="0" err="1" smtClean="0"/>
              <a:t>rešenju</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i="1" dirty="0"/>
              <a:t>Trusted </a:t>
            </a:r>
            <a:r>
              <a:rPr lang="en-US" altLang="en-US" sz="2200" i="1" dirty="0" smtClean="0"/>
              <a:t>computing</a:t>
            </a:r>
            <a:r>
              <a:rPr lang="en-US" altLang="en-US" sz="2200" dirty="0" smtClean="0"/>
              <a:t>: </a:t>
            </a:r>
            <a:r>
              <a:rPr lang="en-US" altLang="en-US" sz="2200" dirty="0">
                <a:hlinkClick r:id="rId2"/>
              </a:rPr>
              <a:t>http://</a:t>
            </a:r>
            <a:r>
              <a:rPr lang="en-US" altLang="en-US" sz="2200" dirty="0" smtClean="0">
                <a:hlinkClick r:id="rId2"/>
              </a:rPr>
              <a:t>www.microsoft.com/resources/ngscb/default.mspx</a:t>
            </a:r>
            <a:r>
              <a:rPr lang="en-US" altLang="en-US" sz="2200" dirty="0" smtClean="0"/>
              <a:t> </a:t>
            </a:r>
            <a:endParaRPr lang="en-US" altLang="en-US" sz="2200" dirty="0"/>
          </a:p>
          <a:p>
            <a:pPr marL="800100" lvl="1" indent="-342900">
              <a:buFont typeface="Arial" panose="020B0604020202020204" pitchFamily="34" charset="0"/>
              <a:buChar char="•"/>
            </a:pPr>
            <a:r>
              <a:rPr lang="en-US" altLang="en-US" sz="2200" i="1" dirty="0"/>
              <a:t>Treacherous </a:t>
            </a:r>
            <a:r>
              <a:rPr lang="en-US" altLang="en-US" sz="2200" i="1" dirty="0" smtClean="0"/>
              <a:t>computing</a:t>
            </a:r>
            <a:r>
              <a:rPr lang="en-US" altLang="en-US" sz="2200" dirty="0" smtClean="0"/>
              <a:t>: </a:t>
            </a:r>
            <a:r>
              <a:rPr lang="en-US" altLang="en-US" sz="2200" dirty="0" smtClean="0">
                <a:hlinkClick r:id="rId3"/>
              </a:rPr>
              <a:t>http</a:t>
            </a:r>
            <a:r>
              <a:rPr lang="en-US" altLang="en-US" sz="2200" dirty="0">
                <a:hlinkClick r:id="rId3"/>
              </a:rPr>
              <a:t>://www.cl.cam.ac.uk/~</a:t>
            </a:r>
            <a:r>
              <a:rPr lang="en-US" altLang="en-US" sz="2200" dirty="0" smtClean="0">
                <a:hlinkClick r:id="rId3"/>
              </a:rPr>
              <a:t>rja14/tcpa-faq.html</a:t>
            </a:r>
            <a:r>
              <a:rPr lang="en-US" altLang="en-US" sz="2200" dirty="0" smtClean="0"/>
              <a:t> </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150538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42</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Razlozi</a:t>
            </a:r>
            <a:r>
              <a:rPr lang="en-US" altLang="en-US" sz="2200" b="1" dirty="0" smtClean="0"/>
              <a:t> </a:t>
            </a:r>
            <a:r>
              <a:rPr lang="en-US" altLang="en-US" sz="2200" b="1" dirty="0" err="1" smtClean="0"/>
              <a:t>za</a:t>
            </a:r>
            <a:r>
              <a:rPr lang="en-US" altLang="en-US" sz="2200" b="1" dirty="0" smtClean="0"/>
              <a:t> </a:t>
            </a:r>
            <a:r>
              <a:rPr lang="en-US" altLang="en-US" sz="2200" b="1" dirty="0" err="1" smtClean="0"/>
              <a:t>uvođenje</a:t>
            </a:r>
            <a:r>
              <a:rPr lang="en-US" altLang="en-US" sz="2200" b="1" dirty="0" smtClean="0"/>
              <a:t> TCG/NGSCB</a:t>
            </a:r>
            <a:r>
              <a:rPr lang="en-US" altLang="en-US" sz="2200" dirty="0" smtClean="0"/>
              <a:t>.</a:t>
            </a:r>
          </a:p>
          <a:p>
            <a:pPr marL="342900" indent="-342900">
              <a:buFont typeface="Arial" panose="020B0604020202020204" pitchFamily="34" charset="0"/>
              <a:buChar char="•"/>
            </a:pPr>
            <a:r>
              <a:rPr lang="en-US" altLang="en-US" sz="2200" dirty="0" err="1"/>
              <a:t>Trenutno</a:t>
            </a:r>
            <a:r>
              <a:rPr lang="en-US" altLang="en-US" sz="2200" dirty="0"/>
              <a:t> </a:t>
            </a:r>
            <a:r>
              <a:rPr lang="en-US" altLang="en-US" sz="2200" dirty="0" err="1" smtClean="0"/>
              <a:t>stanje</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b="1" dirty="0" err="1"/>
              <a:t>Zatvoreni</a:t>
            </a:r>
            <a:r>
              <a:rPr lang="en-US" altLang="en-US" sz="2200" b="1" dirty="0"/>
              <a:t> </a:t>
            </a:r>
            <a:r>
              <a:rPr lang="en-US" altLang="en-US" sz="2200" b="1" dirty="0" err="1"/>
              <a:t>sistemi</a:t>
            </a:r>
            <a:r>
              <a:rPr lang="en-US" altLang="en-US" sz="2200" dirty="0"/>
              <a:t>: </a:t>
            </a:r>
            <a:r>
              <a:rPr lang="en-US" altLang="en-US" sz="2200" dirty="0" err="1" smtClean="0"/>
              <a:t>konzole</a:t>
            </a:r>
            <a:r>
              <a:rPr lang="en-US" altLang="en-US" sz="2200" dirty="0" smtClean="0"/>
              <a:t> </a:t>
            </a:r>
            <a:r>
              <a:rPr lang="en-US" altLang="en-US" sz="2200" dirty="0" err="1"/>
              <a:t>za</a:t>
            </a:r>
            <a:r>
              <a:rPr lang="en-US" altLang="en-US" sz="2200" dirty="0"/>
              <a:t> </a:t>
            </a:r>
            <a:r>
              <a:rPr lang="en-US" altLang="en-US" sz="2200" dirty="0" err="1"/>
              <a:t>igrice</a:t>
            </a:r>
            <a:r>
              <a:rPr lang="en-US" altLang="en-US" sz="2200" dirty="0" smtClean="0"/>
              <a:t>, smartcard</a:t>
            </a:r>
            <a:r>
              <a:rPr lang="en-US" altLang="en-US" sz="2200" dirty="0"/>
              <a:t>, </a:t>
            </a:r>
            <a:r>
              <a:rPr lang="en-US" altLang="en-US" sz="2200" dirty="0" err="1" smtClean="0"/>
              <a:t>itd</a:t>
            </a:r>
            <a:r>
              <a:rPr lang="en-US" altLang="en-US" sz="2200" dirty="0" smtClean="0"/>
              <a:t>.</a:t>
            </a:r>
            <a:endParaRPr lang="en-US" altLang="en-US" sz="2200" dirty="0"/>
          </a:p>
          <a:p>
            <a:pPr marL="1257300" lvl="2" indent="-342900">
              <a:buFont typeface="Arial" panose="020B0604020202020204" pitchFamily="34" charset="0"/>
              <a:buChar char="•"/>
            </a:pPr>
            <a:r>
              <a:rPr lang="en-US" altLang="en-US" sz="2200" dirty="0" err="1"/>
              <a:t>Zaštita</a:t>
            </a:r>
            <a:r>
              <a:rPr lang="en-US" altLang="en-US" sz="2200" dirty="0"/>
              <a:t> </a:t>
            </a:r>
            <a:r>
              <a:rPr lang="en-US" altLang="en-US" sz="2200" dirty="0" err="1"/>
              <a:t>autorskih</a:t>
            </a:r>
            <a:r>
              <a:rPr lang="en-US" altLang="en-US" sz="2200" dirty="0"/>
              <a:t> </a:t>
            </a:r>
            <a:r>
              <a:rPr lang="en-US" altLang="en-US" sz="2200" dirty="0" err="1"/>
              <a:t>prava</a:t>
            </a:r>
            <a:r>
              <a:rPr lang="en-US" altLang="en-US" sz="2200" dirty="0"/>
              <a:t> (</a:t>
            </a:r>
            <a:r>
              <a:rPr lang="en-US" altLang="en-US" sz="2200" i="1" dirty="0"/>
              <a:t>tamper resistant</a:t>
            </a:r>
            <a:r>
              <a:rPr lang="en-US" altLang="en-US" sz="2200" dirty="0" smtClean="0"/>
              <a:t>).</a:t>
            </a:r>
            <a:endParaRPr lang="en-US" altLang="en-US" sz="2200" dirty="0"/>
          </a:p>
          <a:p>
            <a:pPr marL="1257300" lvl="2" indent="-342900">
              <a:buFont typeface="Arial" panose="020B0604020202020204" pitchFamily="34" charset="0"/>
              <a:buChar char="•"/>
            </a:pPr>
            <a:r>
              <a:rPr lang="en-US" altLang="en-US" sz="2200" dirty="0" err="1"/>
              <a:t>Proizvod</a:t>
            </a:r>
            <a:r>
              <a:rPr lang="en-US" altLang="en-US" sz="2200" dirty="0"/>
              <a:t> se </a:t>
            </a:r>
            <a:r>
              <a:rPr lang="en-US" altLang="en-US" sz="2200" dirty="0" err="1"/>
              <a:t>mora</a:t>
            </a:r>
            <a:r>
              <a:rPr lang="en-US" altLang="en-US" sz="2200" dirty="0"/>
              <a:t> </a:t>
            </a:r>
            <a:r>
              <a:rPr lang="en-US" altLang="en-US" sz="2200" dirty="0" err="1" smtClean="0"/>
              <a:t>platiti</a:t>
            </a:r>
            <a:r>
              <a:rPr lang="en-US" altLang="en-US" sz="2200" dirty="0" smtClean="0"/>
              <a:t>.</a:t>
            </a:r>
            <a:endParaRPr lang="en-US" altLang="en-US" sz="2200" dirty="0"/>
          </a:p>
          <a:p>
            <a:pPr marL="1257300" lvl="2" indent="-342900">
              <a:buFont typeface="Arial" panose="020B0604020202020204" pitchFamily="34" charset="0"/>
              <a:buChar char="•"/>
            </a:pPr>
            <a:r>
              <a:rPr lang="en-US" altLang="en-US" sz="2200" dirty="0" err="1"/>
              <a:t>Ograničena</a:t>
            </a:r>
            <a:r>
              <a:rPr lang="en-US" altLang="en-US" sz="2200" dirty="0"/>
              <a:t> </a:t>
            </a:r>
            <a:r>
              <a:rPr lang="en-US" altLang="en-US" sz="2200" dirty="0" err="1" smtClean="0"/>
              <a:t>fleksibilnost</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b="1" dirty="0" err="1"/>
              <a:t>Otvoreni</a:t>
            </a:r>
            <a:r>
              <a:rPr lang="en-US" altLang="en-US" sz="2200" b="1" dirty="0"/>
              <a:t> </a:t>
            </a:r>
            <a:r>
              <a:rPr lang="en-US" altLang="en-US" sz="2200" b="1" dirty="0" err="1"/>
              <a:t>sistemi</a:t>
            </a:r>
            <a:r>
              <a:rPr lang="en-US" altLang="en-US" sz="2200" dirty="0"/>
              <a:t>: </a:t>
            </a:r>
            <a:r>
              <a:rPr lang="en-US" altLang="en-US" sz="2200" dirty="0" err="1" smtClean="0"/>
              <a:t>personalni</a:t>
            </a:r>
            <a:r>
              <a:rPr lang="en-US" altLang="en-US" sz="2200" dirty="0" smtClean="0"/>
              <a:t> </a:t>
            </a:r>
            <a:r>
              <a:rPr lang="en-US" altLang="en-US" sz="2200" dirty="0" err="1" smtClean="0"/>
              <a:t>računari</a:t>
            </a:r>
            <a:r>
              <a:rPr lang="en-US" altLang="en-US" sz="2200" dirty="0" smtClean="0"/>
              <a:t>.</a:t>
            </a:r>
            <a:endParaRPr lang="en-US" altLang="en-US" sz="2200" dirty="0"/>
          </a:p>
          <a:p>
            <a:pPr marL="1257300" lvl="2" indent="-342900">
              <a:buFont typeface="Arial" panose="020B0604020202020204" pitchFamily="34" charset="0"/>
              <a:buChar char="•"/>
            </a:pPr>
            <a:r>
              <a:rPr lang="en-US" altLang="en-US" sz="2200" dirty="0" err="1"/>
              <a:t>Velika</a:t>
            </a:r>
            <a:r>
              <a:rPr lang="en-US" altLang="en-US" sz="2200" dirty="0"/>
              <a:t> </a:t>
            </a:r>
            <a:r>
              <a:rPr lang="en-US" altLang="en-US" sz="2200" dirty="0" err="1" smtClean="0"/>
              <a:t>fleksibilnost</a:t>
            </a:r>
            <a:r>
              <a:rPr lang="en-US" altLang="en-US" sz="2200" dirty="0" smtClean="0"/>
              <a:t>.</a:t>
            </a:r>
            <a:endParaRPr lang="en-US" altLang="en-US" sz="2200" dirty="0"/>
          </a:p>
          <a:p>
            <a:pPr marL="1257300" lvl="2" indent="-342900">
              <a:buFont typeface="Arial" panose="020B0604020202020204" pitchFamily="34" charset="0"/>
              <a:buChar char="•"/>
            </a:pPr>
            <a:r>
              <a:rPr lang="en-US" altLang="en-US" sz="2200" dirty="0" err="1"/>
              <a:t>Prilično</a:t>
            </a:r>
            <a:r>
              <a:rPr lang="en-US" altLang="en-US" sz="2200" dirty="0"/>
              <a:t> </a:t>
            </a:r>
            <a:r>
              <a:rPr lang="en-US" altLang="en-US" sz="2200" dirty="0" err="1"/>
              <a:t>loša</a:t>
            </a:r>
            <a:r>
              <a:rPr lang="en-US" altLang="en-US" sz="2200" dirty="0"/>
              <a:t> </a:t>
            </a:r>
            <a:r>
              <a:rPr lang="en-US" altLang="en-US" sz="2200" dirty="0" err="1"/>
              <a:t>rešenja</a:t>
            </a:r>
            <a:r>
              <a:rPr lang="en-US" altLang="en-US" sz="2200" dirty="0"/>
              <a:t> </a:t>
            </a:r>
            <a:r>
              <a:rPr lang="en-US" altLang="en-US" sz="2200" dirty="0" err="1"/>
              <a:t>za</a:t>
            </a:r>
            <a:r>
              <a:rPr lang="en-US" altLang="en-US" sz="2200" dirty="0"/>
              <a:t> </a:t>
            </a:r>
            <a:r>
              <a:rPr lang="en-US" altLang="en-US" sz="2200" dirty="0" err="1"/>
              <a:t>mehanizme</a:t>
            </a:r>
            <a:r>
              <a:rPr lang="en-US" altLang="en-US" sz="2200" dirty="0"/>
              <a:t> </a:t>
            </a:r>
            <a:r>
              <a:rPr lang="en-US" altLang="en-US" sz="2200" dirty="0" err="1" smtClean="0"/>
              <a:t>sigurnosti</a:t>
            </a:r>
            <a:r>
              <a:rPr lang="en-US" altLang="en-US" sz="2200" dirty="0" smtClean="0"/>
              <a:t>.</a:t>
            </a:r>
            <a:endParaRPr lang="en-US" altLang="en-US" sz="2200" dirty="0"/>
          </a:p>
          <a:p>
            <a:pPr marL="1257300" lvl="2" indent="-342900">
              <a:buFont typeface="Arial" panose="020B0604020202020204" pitchFamily="34" charset="0"/>
              <a:buChar char="•"/>
            </a:pPr>
            <a:r>
              <a:rPr lang="en-US" altLang="en-US" sz="2200" dirty="0" err="1"/>
              <a:t>Veoma</a:t>
            </a:r>
            <a:r>
              <a:rPr lang="en-US" altLang="en-US" sz="2200" dirty="0"/>
              <a:t> </a:t>
            </a:r>
            <a:r>
              <a:rPr lang="en-US" altLang="en-US" sz="2200" dirty="0" err="1"/>
              <a:t>loša</a:t>
            </a:r>
            <a:r>
              <a:rPr lang="en-US" altLang="en-US" sz="2200" dirty="0"/>
              <a:t> </a:t>
            </a:r>
            <a:r>
              <a:rPr lang="en-US" altLang="en-US" sz="2200" dirty="0" err="1"/>
              <a:t>zaštita</a:t>
            </a:r>
            <a:r>
              <a:rPr lang="en-US" altLang="en-US" sz="2200" dirty="0"/>
              <a:t> </a:t>
            </a:r>
            <a:r>
              <a:rPr lang="en-US" altLang="en-US" sz="2200" dirty="0" err="1"/>
              <a:t>autorskih</a:t>
            </a:r>
            <a:r>
              <a:rPr lang="en-US" altLang="en-US" sz="2200" dirty="0"/>
              <a:t> </a:t>
            </a:r>
            <a:r>
              <a:rPr lang="en-US" altLang="en-US" sz="2200" dirty="0" err="1"/>
              <a:t>prava</a:t>
            </a:r>
            <a:r>
              <a:rPr lang="en-US" altLang="en-US" sz="2200" dirty="0"/>
              <a:t> (</a:t>
            </a:r>
            <a:r>
              <a:rPr lang="en-US" altLang="en-US" sz="2200" dirty="0" err="1"/>
              <a:t>softver</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Cilj</a:t>
            </a:r>
            <a:r>
              <a:rPr lang="en-US" altLang="en-US" sz="2200" dirty="0"/>
              <a:t> TCG je da </a:t>
            </a:r>
            <a:r>
              <a:rPr lang="en-US" altLang="en-US" sz="2200" dirty="0" err="1"/>
              <a:t>prednosti</a:t>
            </a:r>
            <a:r>
              <a:rPr lang="en-US" altLang="en-US" sz="2200" dirty="0"/>
              <a:t> </a:t>
            </a:r>
            <a:r>
              <a:rPr lang="en-US" altLang="en-US" sz="2200" dirty="0" err="1"/>
              <a:t>zatvorenih</a:t>
            </a:r>
            <a:r>
              <a:rPr lang="en-US" altLang="en-US" sz="2200" dirty="0"/>
              <a:t> </a:t>
            </a:r>
            <a:r>
              <a:rPr lang="en-US" altLang="en-US" sz="2200" dirty="0" err="1"/>
              <a:t>sistema</a:t>
            </a:r>
            <a:r>
              <a:rPr lang="en-US" altLang="en-US" sz="2200" dirty="0"/>
              <a:t> </a:t>
            </a:r>
            <a:r>
              <a:rPr lang="en-US" altLang="en-US" sz="2200" dirty="0" err="1"/>
              <a:t>primene</a:t>
            </a:r>
            <a:r>
              <a:rPr lang="en-US" altLang="en-US" sz="2200" dirty="0"/>
              <a:t> </a:t>
            </a:r>
            <a:r>
              <a:rPr lang="en-US" altLang="en-US" sz="2200" dirty="0" err="1"/>
              <a:t>na</a:t>
            </a:r>
            <a:r>
              <a:rPr lang="en-US" altLang="en-US" sz="2200" dirty="0"/>
              <a:t> </a:t>
            </a:r>
            <a:r>
              <a:rPr lang="en-US" altLang="en-US" sz="2200" dirty="0" err="1"/>
              <a:t>otvorene</a:t>
            </a:r>
            <a:r>
              <a:rPr lang="en-US" altLang="en-US" sz="2200" dirty="0"/>
              <a:t> </a:t>
            </a:r>
            <a:r>
              <a:rPr lang="en-US" altLang="en-US" sz="2200" dirty="0" err="1"/>
              <a:t>sisteme</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090972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43</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smtClean="0"/>
              <a:t>TCG/NGSCB</a:t>
            </a:r>
            <a:r>
              <a:rPr lang="en-US" altLang="en-US" sz="2200" dirty="0" smtClean="0"/>
              <a:t>.</a:t>
            </a:r>
          </a:p>
          <a:p>
            <a:pPr marL="342900" indent="-342900">
              <a:buFont typeface="Arial" panose="020B0604020202020204" pitchFamily="34" charset="0"/>
              <a:buChar char="•"/>
            </a:pPr>
            <a:r>
              <a:rPr lang="en-US" altLang="en-US" sz="2200" dirty="0"/>
              <a:t>TCG </a:t>
            </a:r>
            <a:r>
              <a:rPr lang="en-US" altLang="en-US" sz="2200" dirty="0" err="1"/>
              <a:t>nudi</a:t>
            </a:r>
            <a:r>
              <a:rPr lang="en-US" altLang="en-US" sz="2200" dirty="0"/>
              <a:t> </a:t>
            </a:r>
            <a:r>
              <a:rPr lang="en-US" altLang="en-US" sz="2200" dirty="0" err="1"/>
              <a:t>hardver</a:t>
            </a:r>
            <a:r>
              <a:rPr lang="en-US" altLang="en-US" sz="2200" dirty="0"/>
              <a:t> </a:t>
            </a:r>
            <a:r>
              <a:rPr lang="en-US" altLang="en-US" sz="2200" dirty="0" err="1"/>
              <a:t>otopran</a:t>
            </a:r>
            <a:r>
              <a:rPr lang="en-US" altLang="en-US" sz="2200" dirty="0"/>
              <a:t> </a:t>
            </a:r>
            <a:r>
              <a:rPr lang="en-US" altLang="en-US" sz="2200" dirty="0" err="1"/>
              <a:t>na</a:t>
            </a:r>
            <a:r>
              <a:rPr lang="en-US" altLang="en-US" sz="2200" dirty="0"/>
              <a:t> </a:t>
            </a:r>
            <a:r>
              <a:rPr lang="en-US" altLang="en-US" sz="2200" dirty="0" err="1"/>
              <a:t>napade</a:t>
            </a:r>
            <a:r>
              <a:rPr lang="en-US" altLang="en-US" sz="2200" dirty="0"/>
              <a:t>.</a:t>
            </a:r>
          </a:p>
          <a:p>
            <a:pPr marL="800100" lvl="1" indent="-342900">
              <a:buFont typeface="Arial" panose="020B0604020202020204" pitchFamily="34" charset="0"/>
              <a:buChar char="•"/>
            </a:pPr>
            <a:r>
              <a:rPr lang="en-US" altLang="en-US" sz="2200" dirty="0" err="1"/>
              <a:t>Sigurno</a:t>
            </a:r>
            <a:r>
              <a:rPr lang="en-US" altLang="en-US" sz="2200" dirty="0"/>
              <a:t> </a:t>
            </a:r>
            <a:r>
              <a:rPr lang="en-US" altLang="en-US" sz="2200" dirty="0" err="1"/>
              <a:t>mesto</a:t>
            </a:r>
            <a:r>
              <a:rPr lang="en-US" altLang="en-US" sz="2200" dirty="0"/>
              <a:t> </a:t>
            </a:r>
            <a:r>
              <a:rPr lang="en-US" altLang="en-US" sz="2200" dirty="0" err="1"/>
              <a:t>za</a:t>
            </a:r>
            <a:r>
              <a:rPr lang="en-US" altLang="en-US" sz="2200" dirty="0"/>
              <a:t> </a:t>
            </a:r>
            <a:r>
              <a:rPr lang="en-US" altLang="en-US" sz="2200" dirty="0" err="1"/>
              <a:t>čuvanje</a:t>
            </a:r>
            <a:r>
              <a:rPr lang="en-US" altLang="en-US" sz="2200" dirty="0"/>
              <a:t> </a:t>
            </a:r>
            <a:r>
              <a:rPr lang="en-US" altLang="en-US" sz="2200" dirty="0" err="1"/>
              <a:t>kripto</a:t>
            </a:r>
            <a:r>
              <a:rPr lang="en-US" altLang="en-US" sz="2200" dirty="0"/>
              <a:t> </a:t>
            </a:r>
            <a:r>
              <a:rPr lang="en-US" altLang="en-US" sz="2200" dirty="0" err="1"/>
              <a:t>ključeva</a:t>
            </a:r>
            <a:r>
              <a:rPr lang="en-US" altLang="en-US" sz="2200" dirty="0"/>
              <a:t>.</a:t>
            </a:r>
          </a:p>
          <a:p>
            <a:pPr marL="800100" lvl="1" indent="-342900">
              <a:buFont typeface="Arial" panose="020B0604020202020204" pitchFamily="34" charset="0"/>
              <a:buChar char="•"/>
            </a:pPr>
            <a:r>
              <a:rPr lang="en-US" altLang="en-US" sz="2200" dirty="0" err="1"/>
              <a:t>Ključevi</a:t>
            </a:r>
            <a:r>
              <a:rPr lang="en-US" altLang="en-US" sz="2200" dirty="0"/>
              <a:t> (</a:t>
            </a:r>
            <a:r>
              <a:rPr lang="en-US" altLang="en-US" sz="2200" dirty="0" err="1"/>
              <a:t>ili</a:t>
            </a:r>
            <a:r>
              <a:rPr lang="en-US" altLang="en-US" sz="2200" dirty="0"/>
              <a:t> </a:t>
            </a:r>
            <a:r>
              <a:rPr lang="en-US" altLang="en-US" sz="2200" dirty="0" err="1"/>
              <a:t>druge</a:t>
            </a:r>
            <a:r>
              <a:rPr lang="en-US" altLang="en-US" sz="2200" dirty="0"/>
              <a:t> </a:t>
            </a:r>
            <a:r>
              <a:rPr lang="en-US" altLang="en-US" sz="2200" dirty="0" err="1"/>
              <a:t>tajne</a:t>
            </a:r>
            <a:r>
              <a:rPr lang="en-US" altLang="en-US" sz="2200" dirty="0"/>
              <a:t>) </a:t>
            </a:r>
            <a:r>
              <a:rPr lang="en-US" altLang="en-US" sz="2200" dirty="0" err="1"/>
              <a:t>nisu</a:t>
            </a:r>
            <a:r>
              <a:rPr lang="en-US" altLang="en-US" sz="2200" dirty="0"/>
              <a:t> </a:t>
            </a:r>
            <a:r>
              <a:rPr lang="en-US" altLang="en-US" sz="2200" dirty="0" err="1"/>
              <a:t>dostupne</a:t>
            </a:r>
            <a:r>
              <a:rPr lang="en-US" altLang="en-US" sz="2200" dirty="0"/>
              <a:t> </a:t>
            </a:r>
            <a:r>
              <a:rPr lang="en-US" altLang="en-US" sz="2200" dirty="0" err="1"/>
              <a:t>čak</a:t>
            </a:r>
            <a:r>
              <a:rPr lang="en-US" altLang="en-US" sz="2200" dirty="0"/>
              <a:t> </a:t>
            </a:r>
            <a:r>
              <a:rPr lang="en-US" altLang="en-US" sz="2200" dirty="0" err="1"/>
              <a:t>ni</a:t>
            </a:r>
            <a:r>
              <a:rPr lang="en-US" altLang="en-US" sz="2200" dirty="0"/>
              <a:t> </a:t>
            </a:r>
            <a:r>
              <a:rPr lang="en-US" altLang="en-US" sz="2200" dirty="0" err="1"/>
              <a:t>korisniku</a:t>
            </a:r>
            <a:r>
              <a:rPr lang="en-US" altLang="en-US" sz="2200" dirty="0"/>
              <a:t> </a:t>
            </a:r>
            <a:r>
              <a:rPr lang="en-US" altLang="en-US" sz="2200" dirty="0" err="1"/>
              <a:t>sa</a:t>
            </a:r>
            <a:r>
              <a:rPr lang="en-US" altLang="en-US" sz="2200" dirty="0"/>
              <a:t> </a:t>
            </a:r>
            <a:r>
              <a:rPr lang="en-US" altLang="en-US" sz="2200" dirty="0" err="1"/>
              <a:t>administratorskim</a:t>
            </a:r>
            <a:r>
              <a:rPr lang="en-US" altLang="en-US" sz="2200" dirty="0"/>
              <a:t> </a:t>
            </a:r>
            <a:r>
              <a:rPr lang="en-US" altLang="en-US" sz="2200" dirty="0" err="1"/>
              <a:t>privilegijama</a:t>
            </a:r>
            <a:r>
              <a:rPr lang="en-US" altLang="en-US" sz="2200" dirty="0"/>
              <a:t>!</a:t>
            </a:r>
          </a:p>
          <a:p>
            <a:pPr marL="342900" indent="-342900">
              <a:buFont typeface="Arial" panose="020B0604020202020204" pitchFamily="34" charset="0"/>
              <a:buChar char="•"/>
            </a:pPr>
            <a:r>
              <a:rPr lang="en-US" altLang="en-US" sz="2200" dirty="0"/>
              <a:t>TCG </a:t>
            </a:r>
            <a:r>
              <a:rPr lang="en-US" altLang="en-US" sz="2200" dirty="0" err="1"/>
              <a:t>hardver</a:t>
            </a:r>
            <a:r>
              <a:rPr lang="en-US" altLang="en-US" sz="2200" dirty="0"/>
              <a:t> </a:t>
            </a:r>
            <a:r>
              <a:rPr lang="en-US" altLang="en-US" sz="2200" dirty="0" err="1"/>
              <a:t>nije</a:t>
            </a:r>
            <a:r>
              <a:rPr lang="en-US" altLang="en-US" sz="2200" dirty="0"/>
              <a:t> </a:t>
            </a:r>
            <a:r>
              <a:rPr lang="en-US" altLang="en-US" sz="2200" dirty="0" err="1"/>
              <a:t>zamena</a:t>
            </a:r>
            <a:r>
              <a:rPr lang="en-US" altLang="en-US" sz="2200" dirty="0"/>
              <a:t> </a:t>
            </a:r>
            <a:r>
              <a:rPr lang="en-US" altLang="en-US" sz="2200" dirty="0" err="1"/>
              <a:t>za</a:t>
            </a:r>
            <a:r>
              <a:rPr lang="en-US" altLang="en-US" sz="2200" dirty="0"/>
              <a:t> </a:t>
            </a:r>
            <a:r>
              <a:rPr lang="en-US" altLang="en-US" sz="2200" dirty="0" err="1"/>
              <a:t>standardni</a:t>
            </a:r>
            <a:r>
              <a:rPr lang="en-US" altLang="en-US" sz="2200" dirty="0"/>
              <a:t> </a:t>
            </a:r>
            <a:r>
              <a:rPr lang="en-US" altLang="en-US" sz="2200" dirty="0" smtClean="0"/>
              <a:t>PC </a:t>
            </a:r>
            <a:r>
              <a:rPr lang="en-US" altLang="en-US" sz="2200" dirty="0" err="1"/>
              <a:t>hardver</a:t>
            </a:r>
            <a:r>
              <a:rPr lang="en-US" altLang="en-US" sz="2200" dirty="0"/>
              <a:t>.</a:t>
            </a:r>
          </a:p>
          <a:p>
            <a:pPr marL="342900" indent="-342900">
              <a:buFont typeface="Arial" panose="020B0604020202020204" pitchFamily="34" charset="0"/>
              <a:buChar char="•"/>
            </a:pPr>
            <a:r>
              <a:rPr lang="en-US" altLang="en-US" sz="2200" dirty="0"/>
              <a:t>Da bi se </a:t>
            </a:r>
            <a:r>
              <a:rPr lang="en-US" altLang="en-US" sz="2200" dirty="0" err="1"/>
              <a:t>iskoristile</a:t>
            </a:r>
            <a:r>
              <a:rPr lang="en-US" altLang="en-US" sz="2200" dirty="0"/>
              <a:t> </a:t>
            </a:r>
            <a:r>
              <a:rPr lang="en-US" altLang="en-US" sz="2200" dirty="0" err="1"/>
              <a:t>prednosti</a:t>
            </a:r>
            <a:r>
              <a:rPr lang="en-US" altLang="en-US" sz="2200" dirty="0"/>
              <a:t> TCG </a:t>
            </a:r>
            <a:r>
              <a:rPr lang="en-US" altLang="en-US" sz="2200" dirty="0" err="1"/>
              <a:t>hardvera</a:t>
            </a:r>
            <a:r>
              <a:rPr lang="en-US" altLang="en-US" sz="2200" dirty="0"/>
              <a:t>, PC </a:t>
            </a:r>
            <a:r>
              <a:rPr lang="en-US" altLang="en-US" sz="2200" dirty="0" err="1"/>
              <a:t>treba</a:t>
            </a:r>
            <a:r>
              <a:rPr lang="en-US" altLang="en-US" sz="2200" dirty="0"/>
              <a:t> da </a:t>
            </a:r>
            <a:r>
              <a:rPr lang="en-US" altLang="en-US" sz="2200" dirty="0" err="1"/>
              <a:t>ima</a:t>
            </a:r>
            <a:r>
              <a:rPr lang="en-US" altLang="en-US" sz="2200" dirty="0"/>
              <a:t> </a:t>
            </a:r>
            <a:r>
              <a:rPr lang="en-US" altLang="en-US" sz="2200" dirty="0" err="1"/>
              <a:t>dva</a:t>
            </a:r>
            <a:r>
              <a:rPr lang="en-US" altLang="en-US" sz="2200" dirty="0"/>
              <a:t> </a:t>
            </a:r>
            <a:r>
              <a:rPr lang="en-US" altLang="en-US" sz="2200" dirty="0" smtClean="0"/>
              <a:t>OS-a: </a:t>
            </a:r>
            <a:r>
              <a:rPr lang="en-US" altLang="en-US" sz="2200" dirty="0" err="1"/>
              <a:t>standardni</a:t>
            </a:r>
            <a:r>
              <a:rPr lang="en-US" altLang="en-US" sz="2200" dirty="0"/>
              <a:t> OS </a:t>
            </a:r>
            <a:r>
              <a:rPr lang="en-US" altLang="en-US" sz="2200" dirty="0" err="1"/>
              <a:t>i</a:t>
            </a:r>
            <a:r>
              <a:rPr lang="en-US" altLang="en-US" sz="2200" dirty="0"/>
              <a:t> </a:t>
            </a:r>
            <a:r>
              <a:rPr lang="en-US" altLang="en-US" sz="2200" dirty="0" err="1"/>
              <a:t>dodatni</a:t>
            </a:r>
            <a:r>
              <a:rPr lang="en-US" altLang="en-US" sz="2200" dirty="0"/>
              <a:t> OS od </a:t>
            </a:r>
            <a:r>
              <a:rPr lang="en-US" altLang="en-US" sz="2200" dirty="0" err="1"/>
              <a:t>poverenja</a:t>
            </a:r>
            <a:r>
              <a:rPr lang="en-US" altLang="en-US" sz="2200" dirty="0"/>
              <a:t> (</a:t>
            </a:r>
            <a:r>
              <a:rPr lang="en-US" altLang="en-US" sz="2200" dirty="0" smtClean="0"/>
              <a:t>TOS) .</a:t>
            </a:r>
            <a:endParaRPr lang="en-US" altLang="en-US" sz="2200" dirty="0"/>
          </a:p>
          <a:p>
            <a:pPr marL="800100" lvl="1" indent="-342900">
              <a:buFont typeface="Arial" panose="020B0604020202020204" pitchFamily="34" charset="0"/>
              <a:buChar char="•"/>
            </a:pPr>
            <a:r>
              <a:rPr lang="en-US" altLang="en-US" sz="2200" dirty="0"/>
              <a:t>TOS  </a:t>
            </a:r>
            <a:r>
              <a:rPr lang="en-US" altLang="en-US" sz="2200" dirty="0" err="1"/>
              <a:t>treba</a:t>
            </a:r>
            <a:r>
              <a:rPr lang="en-US" altLang="en-US" sz="2200" dirty="0"/>
              <a:t> da </a:t>
            </a:r>
            <a:r>
              <a:rPr lang="en-US" altLang="en-US" sz="2200" dirty="0" err="1"/>
              <a:t>bude</a:t>
            </a:r>
            <a:r>
              <a:rPr lang="en-US" altLang="en-US" sz="2200" dirty="0"/>
              <a:t> </a:t>
            </a:r>
            <a:r>
              <a:rPr lang="en-US" altLang="en-US" sz="2200" dirty="0" err="1"/>
              <a:t>interfejs</a:t>
            </a:r>
            <a:r>
              <a:rPr lang="en-US" altLang="en-US" sz="2200" dirty="0"/>
              <a:t> </a:t>
            </a:r>
            <a:r>
              <a:rPr lang="en-US" altLang="en-US" sz="2200" dirty="0" err="1"/>
              <a:t>za</a:t>
            </a:r>
            <a:r>
              <a:rPr lang="en-US" altLang="en-US" sz="2200" dirty="0"/>
              <a:t> TCG </a:t>
            </a:r>
            <a:r>
              <a:rPr lang="en-US" altLang="en-US" sz="2200" dirty="0" err="1"/>
              <a:t>hardver</a:t>
            </a:r>
            <a:r>
              <a:rPr lang="en-US" altLang="en-US" sz="2200" dirty="0"/>
              <a:t>.</a:t>
            </a:r>
          </a:p>
          <a:p>
            <a:pPr marL="342900" indent="-342900">
              <a:buFont typeface="Arial" panose="020B0604020202020204" pitchFamily="34" charset="0"/>
              <a:buChar char="•"/>
            </a:pPr>
            <a:r>
              <a:rPr lang="en-US" altLang="en-US" sz="2200" dirty="0"/>
              <a:t>NGSCB je Microsoft-</a:t>
            </a:r>
            <a:r>
              <a:rPr lang="en-US" altLang="en-US" sz="2200" dirty="0" err="1"/>
              <a:t>ov</a:t>
            </a:r>
            <a:r>
              <a:rPr lang="en-US" altLang="en-US" sz="2200" dirty="0"/>
              <a:t> TOS.</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496449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44</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Ciljevi</a:t>
            </a:r>
            <a:r>
              <a:rPr lang="en-US" altLang="en-US" sz="2200" dirty="0" smtClean="0"/>
              <a:t>.</a:t>
            </a:r>
          </a:p>
          <a:p>
            <a:pPr marL="342900" indent="-342900">
              <a:buFont typeface="Arial" panose="020B0604020202020204" pitchFamily="34" charset="0"/>
              <a:buChar char="•"/>
            </a:pPr>
            <a:r>
              <a:rPr lang="en-US" altLang="en-US" sz="2200" dirty="0" err="1"/>
              <a:t>Obezbediti</a:t>
            </a:r>
            <a:r>
              <a:rPr lang="en-US" altLang="en-US" sz="2200" dirty="0"/>
              <a:t> </a:t>
            </a:r>
            <a:r>
              <a:rPr lang="en-US" altLang="en-US" sz="2200" dirty="0" err="1"/>
              <a:t>visok</a:t>
            </a:r>
            <a:r>
              <a:rPr lang="en-US" altLang="en-US" sz="2200" dirty="0"/>
              <a:t> </a:t>
            </a:r>
            <a:r>
              <a:rPr lang="en-US" altLang="en-US" sz="2200" dirty="0" err="1"/>
              <a:t>nivo</a:t>
            </a:r>
            <a:r>
              <a:rPr lang="en-US" altLang="en-US" sz="2200" dirty="0"/>
              <a:t> </a:t>
            </a:r>
            <a:r>
              <a:rPr lang="en-US" altLang="en-US" sz="2200" dirty="0" err="1" smtClean="0"/>
              <a:t>pouzdanosti</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Veliko</a:t>
            </a:r>
            <a:r>
              <a:rPr lang="en-US" altLang="en-US" sz="2200" dirty="0"/>
              <a:t> </a:t>
            </a:r>
            <a:r>
              <a:rPr lang="en-US" altLang="en-US" sz="2200" dirty="0" err="1"/>
              <a:t>poverenje</a:t>
            </a:r>
            <a:r>
              <a:rPr lang="en-US" altLang="en-US" sz="2200" dirty="0"/>
              <a:t> u </a:t>
            </a:r>
            <a:r>
              <a:rPr lang="en-US" altLang="en-US" sz="2200" dirty="0" err="1"/>
              <a:t>sistem</a:t>
            </a:r>
            <a:r>
              <a:rPr lang="en-US" altLang="en-US" sz="2200" dirty="0"/>
              <a:t>.</a:t>
            </a:r>
          </a:p>
          <a:p>
            <a:pPr marL="800100" lvl="1" indent="-342900">
              <a:buFont typeface="Arial" panose="020B0604020202020204" pitchFamily="34" charset="0"/>
              <a:buChar char="•"/>
            </a:pPr>
            <a:r>
              <a:rPr lang="en-US" altLang="en-US" sz="2200" dirty="0" err="1"/>
              <a:t>Korektno</a:t>
            </a:r>
            <a:r>
              <a:rPr lang="en-US" altLang="en-US" sz="2200" dirty="0"/>
              <a:t> </a:t>
            </a:r>
            <a:r>
              <a:rPr lang="en-US" altLang="en-US" sz="2200" dirty="0" err="1"/>
              <a:t>ponašanje</a:t>
            </a:r>
            <a:r>
              <a:rPr lang="en-US" altLang="en-US" sz="2200" dirty="0"/>
              <a:t> </a:t>
            </a:r>
            <a:r>
              <a:rPr lang="en-US" altLang="en-US" sz="2200" dirty="0" err="1"/>
              <a:t>čak</a:t>
            </a:r>
            <a:r>
              <a:rPr lang="en-US" altLang="en-US" sz="2200" dirty="0"/>
              <a:t> </a:t>
            </a:r>
            <a:r>
              <a:rPr lang="en-US" altLang="en-US" sz="2200" dirty="0" err="1"/>
              <a:t>i</a:t>
            </a:r>
            <a:r>
              <a:rPr lang="en-US" altLang="en-US" sz="2200" dirty="0"/>
              <a:t> </a:t>
            </a:r>
            <a:r>
              <a:rPr lang="en-US" altLang="en-US" sz="2200" dirty="0" err="1"/>
              <a:t>kada</a:t>
            </a:r>
            <a:r>
              <a:rPr lang="en-US" altLang="en-US" sz="2200" dirty="0"/>
              <a:t> je </a:t>
            </a:r>
            <a:r>
              <a:rPr lang="en-US" altLang="en-US" sz="2200" dirty="0" err="1"/>
              <a:t>sistem</a:t>
            </a:r>
            <a:r>
              <a:rPr lang="en-US" altLang="en-US" sz="2200" dirty="0"/>
              <a:t> </a:t>
            </a:r>
            <a:r>
              <a:rPr lang="en-US" altLang="en-US" sz="2200" dirty="0" err="1"/>
              <a:t>predmet</a:t>
            </a:r>
            <a:r>
              <a:rPr lang="en-US" altLang="en-US" sz="2200" dirty="0"/>
              <a:t> </a:t>
            </a:r>
            <a:r>
              <a:rPr lang="en-US" altLang="en-US" sz="2200" dirty="0" err="1"/>
              <a:t>napada</a:t>
            </a:r>
            <a:r>
              <a:rPr lang="en-US" altLang="en-US" sz="2200" dirty="0"/>
              <a:t>.</a:t>
            </a:r>
          </a:p>
          <a:p>
            <a:pPr marL="342900" indent="-342900">
              <a:buFont typeface="Arial" panose="020B0604020202020204" pitchFamily="34" charset="0"/>
              <a:buChar char="•"/>
            </a:pPr>
            <a:r>
              <a:rPr lang="en-US" altLang="en-US" sz="2200" dirty="0" err="1"/>
              <a:t>Obezbediti</a:t>
            </a:r>
            <a:r>
              <a:rPr lang="en-US" altLang="en-US" sz="2200" dirty="0"/>
              <a:t> </a:t>
            </a:r>
            <a:r>
              <a:rPr lang="en-US" altLang="en-US" sz="2200" dirty="0" err="1" smtClean="0"/>
              <a:t>autentifikaciju</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Autentifikacija</a:t>
            </a:r>
            <a:r>
              <a:rPr lang="en-US" altLang="en-US" sz="2200" dirty="0"/>
              <a:t> </a:t>
            </a:r>
            <a:r>
              <a:rPr lang="en-US" altLang="en-US" sz="2200" dirty="0" err="1"/>
              <a:t>softvera</a:t>
            </a:r>
            <a:r>
              <a:rPr lang="en-US" altLang="en-US" sz="2200" dirty="0"/>
              <a:t>, </a:t>
            </a:r>
            <a:r>
              <a:rPr lang="en-US" altLang="en-US" sz="2200" dirty="0" err="1"/>
              <a:t>uređaja</a:t>
            </a:r>
            <a:r>
              <a:rPr lang="en-US" altLang="en-US" sz="2200" dirty="0"/>
              <a:t>, ...</a:t>
            </a:r>
          </a:p>
          <a:p>
            <a:pPr marL="342900" indent="-342900">
              <a:buFont typeface="Arial" panose="020B0604020202020204" pitchFamily="34" charset="0"/>
              <a:buChar char="•"/>
            </a:pPr>
            <a:r>
              <a:rPr lang="en-US" altLang="en-US" sz="2200" dirty="0" err="1"/>
              <a:t>Zaštita</a:t>
            </a:r>
            <a:r>
              <a:rPr lang="en-US" altLang="en-US" sz="2200" dirty="0"/>
              <a:t> od </a:t>
            </a:r>
            <a:r>
              <a:rPr lang="en-US" altLang="en-US" sz="2200" dirty="0" err="1"/>
              <a:t>napada</a:t>
            </a:r>
            <a:r>
              <a:rPr lang="en-US" altLang="en-US" sz="2200" dirty="0"/>
              <a:t> </a:t>
            </a:r>
            <a:r>
              <a:rPr lang="en-US" altLang="en-US" sz="2200" dirty="0" err="1"/>
              <a:t>na</a:t>
            </a:r>
            <a:r>
              <a:rPr lang="en-US" altLang="en-US" sz="2200" dirty="0"/>
              <a:t> </a:t>
            </a:r>
            <a:r>
              <a:rPr lang="en-US" altLang="en-US" sz="2200" dirty="0" err="1"/>
              <a:t>hardver</a:t>
            </a:r>
            <a:r>
              <a:rPr lang="en-US" altLang="en-US" sz="2200" dirty="0"/>
              <a:t> </a:t>
            </a:r>
            <a:r>
              <a:rPr lang="en-US" altLang="en-US" sz="2200" dirty="0" err="1"/>
              <a:t>nije</a:t>
            </a:r>
            <a:r>
              <a:rPr lang="en-US" altLang="en-US" sz="2200" dirty="0"/>
              <a:t> </a:t>
            </a:r>
            <a:r>
              <a:rPr lang="en-US" altLang="en-US" sz="2200" dirty="0" err="1"/>
              <a:t>cilj</a:t>
            </a:r>
            <a:r>
              <a:rPr lang="en-US" altLang="en-US" sz="2200" dirty="0"/>
              <a:t> </a:t>
            </a:r>
            <a:r>
              <a:rPr lang="en-US" altLang="en-US" sz="2200" dirty="0" smtClean="0"/>
              <a:t>NGSCB.</a:t>
            </a:r>
            <a:endParaRPr lang="en-US" altLang="en-US" sz="2200" dirty="0"/>
          </a:p>
          <a:p>
            <a:pPr marL="800100" lvl="1" indent="-342900">
              <a:buFont typeface="Arial" panose="020B0604020202020204" pitchFamily="34" charset="0"/>
              <a:buChar char="•"/>
            </a:pPr>
            <a:r>
              <a:rPr lang="en-US" altLang="en-US" sz="2200" dirty="0"/>
              <a:t>To </a:t>
            </a:r>
            <a:r>
              <a:rPr lang="en-US" altLang="en-US" sz="2200" dirty="0" err="1"/>
              <a:t>spada</a:t>
            </a:r>
            <a:r>
              <a:rPr lang="en-US" altLang="en-US" sz="2200" dirty="0"/>
              <a:t> u </a:t>
            </a:r>
            <a:r>
              <a:rPr lang="en-US" altLang="en-US" sz="2200" dirty="0" err="1"/>
              <a:t>deo</a:t>
            </a:r>
            <a:r>
              <a:rPr lang="en-US" altLang="en-US" sz="2200" dirty="0"/>
              <a:t> </a:t>
            </a:r>
            <a:r>
              <a:rPr lang="en-US" altLang="en-US" sz="2200" dirty="0" err="1"/>
              <a:t>nadležnosti</a:t>
            </a:r>
            <a:r>
              <a:rPr lang="en-US" altLang="en-US" sz="2200" dirty="0"/>
              <a:t> </a:t>
            </a:r>
            <a:r>
              <a:rPr lang="en-US" altLang="en-US" sz="2200" dirty="0" err="1"/>
              <a:t>proizvođača</a:t>
            </a:r>
            <a:r>
              <a:rPr lang="en-US" altLang="en-US" sz="2200" dirty="0"/>
              <a:t> </a:t>
            </a:r>
            <a:r>
              <a:rPr lang="en-US" altLang="en-US" sz="2200" dirty="0" err="1"/>
              <a:t>opreme</a:t>
            </a:r>
            <a:r>
              <a:rPr lang="en-US" altLang="en-US" sz="2200" dirty="0"/>
              <a:t> (TCG</a:t>
            </a:r>
            <a:r>
              <a:rPr lang="en-US" altLang="en-US" sz="2200" dirty="0" smtClean="0"/>
              <a:t>).</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464943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45</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Arhitektura</a:t>
            </a:r>
            <a:r>
              <a:rPr lang="en-US" altLang="en-US" sz="2200" dirty="0" smtClean="0"/>
              <a:t>.</a:t>
            </a:r>
          </a:p>
          <a:p>
            <a:pPr marL="342900" indent="-342900">
              <a:buFont typeface="Arial" panose="020B0604020202020204" pitchFamily="34" charset="0"/>
              <a:buChar char="•"/>
            </a:pPr>
            <a:r>
              <a:rPr lang="en-US" altLang="en-US" sz="2200" dirty="0" err="1"/>
              <a:t>Postoje</a:t>
            </a:r>
            <a:r>
              <a:rPr lang="en-US" altLang="en-US" sz="2200" dirty="0"/>
              <a:t> </a:t>
            </a:r>
            <a:r>
              <a:rPr lang="en-US" altLang="en-US" sz="2200" dirty="0" err="1"/>
              <a:t>dve</a:t>
            </a:r>
            <a:r>
              <a:rPr lang="en-US" altLang="en-US" sz="2200" dirty="0"/>
              <a:t> </a:t>
            </a:r>
            <a:r>
              <a:rPr lang="en-US" altLang="en-US" sz="2200" dirty="0" err="1"/>
              <a:t>softverske</a:t>
            </a:r>
            <a:r>
              <a:rPr lang="en-US" altLang="en-US" sz="2200" dirty="0"/>
              <a:t> </a:t>
            </a:r>
            <a:r>
              <a:rPr lang="en-US" altLang="en-US" sz="2200" dirty="0" err="1"/>
              <a:t>komponente</a:t>
            </a:r>
            <a:r>
              <a:rPr lang="en-US" altLang="en-US" sz="2200" dirty="0"/>
              <a:t>:</a:t>
            </a:r>
          </a:p>
          <a:p>
            <a:pPr marL="800100" lvl="1" indent="-342900">
              <a:buFont typeface="Arial" panose="020B0604020202020204" pitchFamily="34" charset="0"/>
              <a:buChar char="•"/>
            </a:pPr>
            <a:r>
              <a:rPr lang="en-US" altLang="en-US" sz="2200" i="1" dirty="0" smtClean="0"/>
              <a:t>Nexus</a:t>
            </a:r>
            <a:r>
              <a:rPr lang="en-US" altLang="en-US" sz="2200" dirty="0"/>
              <a:t>, </a:t>
            </a:r>
            <a:r>
              <a:rPr lang="en-US" altLang="en-US" sz="2200" i="1" dirty="0"/>
              <a:t>security kernel</a:t>
            </a:r>
            <a:r>
              <a:rPr lang="en-US" altLang="en-US" sz="2200" dirty="0"/>
              <a:t> </a:t>
            </a:r>
            <a:r>
              <a:rPr lang="en-US" altLang="en-US" sz="2200" dirty="0" err="1"/>
              <a:t>koji</a:t>
            </a:r>
            <a:r>
              <a:rPr lang="en-US" altLang="en-US" sz="2200" dirty="0"/>
              <a:t> je </a:t>
            </a:r>
            <a:r>
              <a:rPr lang="en-US" altLang="en-US" sz="2200" dirty="0" err="1"/>
              <a:t>deo</a:t>
            </a:r>
            <a:r>
              <a:rPr lang="en-US" altLang="en-US" sz="2200" dirty="0"/>
              <a:t> </a:t>
            </a:r>
            <a:r>
              <a:rPr lang="en-US" altLang="en-US" sz="2200" dirty="0" err="1"/>
              <a:t>operativnog</a:t>
            </a:r>
            <a:r>
              <a:rPr lang="en-US" altLang="en-US" sz="2200" dirty="0"/>
              <a:t> </a:t>
            </a:r>
            <a:r>
              <a:rPr lang="en-US" altLang="en-US" sz="2200" dirty="0" err="1" smtClean="0"/>
              <a:t>sistema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i="1" dirty="0" smtClean="0"/>
              <a:t>Nexus </a:t>
            </a:r>
            <a:r>
              <a:rPr lang="en-US" altLang="en-US" sz="2200" i="1" dirty="0"/>
              <a:t>Computing Agents</a:t>
            </a:r>
            <a:r>
              <a:rPr lang="en-US" altLang="en-US" sz="2200" dirty="0"/>
              <a:t> (NCA), </a:t>
            </a:r>
            <a:r>
              <a:rPr lang="en-US" altLang="en-US" sz="2200" dirty="0" err="1"/>
              <a:t>softverski</a:t>
            </a:r>
            <a:r>
              <a:rPr lang="en-US" altLang="en-US" sz="2200" dirty="0"/>
              <a:t> moduli od </a:t>
            </a:r>
            <a:r>
              <a:rPr lang="en-US" altLang="en-US" sz="2200" dirty="0" err="1"/>
              <a:t>poverenja</a:t>
            </a:r>
            <a:r>
              <a:rPr lang="en-US" altLang="en-US" sz="2200" dirty="0"/>
              <a:t> </a:t>
            </a:r>
            <a:r>
              <a:rPr lang="en-US" altLang="en-US" sz="2200" dirty="0" err="1"/>
              <a:t>koji</a:t>
            </a:r>
            <a:r>
              <a:rPr lang="en-US" altLang="en-US" sz="2200" dirty="0"/>
              <a:t> </a:t>
            </a:r>
            <a:r>
              <a:rPr lang="en-US" altLang="en-US" sz="2200" dirty="0" err="1"/>
              <a:t>predstavljaju</a:t>
            </a:r>
            <a:r>
              <a:rPr lang="en-US" altLang="en-US" sz="2200" dirty="0"/>
              <a:t> </a:t>
            </a:r>
            <a:r>
              <a:rPr lang="en-US" altLang="en-US" sz="2200" dirty="0" err="1"/>
              <a:t>deo</a:t>
            </a:r>
            <a:r>
              <a:rPr lang="en-US" altLang="en-US" sz="2200" dirty="0"/>
              <a:t> </a:t>
            </a:r>
            <a:r>
              <a:rPr lang="en-US" altLang="en-US" sz="2200" dirty="0" err="1"/>
              <a:t>aplikacija</a:t>
            </a:r>
            <a:r>
              <a:rPr lang="en-US" altLang="en-US" sz="2200" dirty="0"/>
              <a:t> </a:t>
            </a:r>
            <a:r>
              <a:rPr lang="en-US" altLang="en-US" sz="2200" dirty="0" err="1"/>
              <a:t>koje</a:t>
            </a:r>
            <a:r>
              <a:rPr lang="en-US" altLang="en-US" sz="2200" dirty="0"/>
              <a:t> </a:t>
            </a:r>
            <a:r>
              <a:rPr lang="en-US" altLang="en-US" sz="2200" dirty="0" err="1"/>
              <a:t>podržava</a:t>
            </a:r>
            <a:r>
              <a:rPr lang="en-US" altLang="en-US" sz="2200" dirty="0"/>
              <a:t> NGSCB</a:t>
            </a:r>
            <a:r>
              <a:rPr lang="en-US" altLang="en-US" sz="2200" dirty="0" smtClean="0"/>
              <a:t>.</a:t>
            </a:r>
          </a:p>
          <a:p>
            <a:pPr marL="342900" indent="-342900">
              <a:buFont typeface="Arial" panose="020B0604020202020204" pitchFamily="34" charset="0"/>
              <a:buChar char="•"/>
            </a:pPr>
            <a:r>
              <a:rPr lang="en-US" altLang="en-US" sz="2200" i="1" dirty="0"/>
              <a:t>Nexus</a:t>
            </a:r>
            <a:r>
              <a:rPr lang="en-US" altLang="en-US" sz="2200" dirty="0"/>
              <a:t> </a:t>
            </a:r>
            <a:r>
              <a:rPr lang="en-US" altLang="en-US" sz="2200" dirty="0" err="1"/>
              <a:t>predstavlja</a:t>
            </a:r>
            <a:r>
              <a:rPr lang="en-US" altLang="en-US" sz="2200" dirty="0"/>
              <a:t> </a:t>
            </a:r>
            <a:r>
              <a:rPr lang="en-US" altLang="en-US" sz="2200" dirty="0" err="1" smtClean="0"/>
              <a:t>bazu</a:t>
            </a:r>
            <a:r>
              <a:rPr lang="en-US" altLang="en-US" sz="2200" dirty="0" smtClean="0"/>
              <a:t> </a:t>
            </a:r>
            <a:r>
              <a:rPr lang="en-US" altLang="en-US" sz="2200" dirty="0" err="1"/>
              <a:t>poverljivog</a:t>
            </a:r>
            <a:r>
              <a:rPr lang="en-US" altLang="en-US" sz="2200" dirty="0"/>
              <a:t> </a:t>
            </a:r>
            <a:r>
              <a:rPr lang="en-US" altLang="en-US" sz="2200" dirty="0" err="1"/>
              <a:t>računarskog</a:t>
            </a:r>
            <a:r>
              <a:rPr lang="en-US" altLang="en-US" sz="2200" dirty="0"/>
              <a:t> </a:t>
            </a:r>
            <a:r>
              <a:rPr lang="en-US" altLang="en-US" sz="2200" dirty="0" err="1"/>
              <a:t>sistema</a:t>
            </a:r>
            <a:r>
              <a:rPr lang="en-US" altLang="en-US" sz="2200" dirty="0"/>
              <a:t> (</a:t>
            </a:r>
            <a:r>
              <a:rPr lang="en-US" altLang="en-US" sz="2200" dirty="0" smtClean="0"/>
              <a:t>TCB) </a:t>
            </a:r>
            <a:r>
              <a:rPr lang="en-US" altLang="en-US" sz="2200" dirty="0"/>
              <a:t>u NGSCB.</a:t>
            </a:r>
          </a:p>
          <a:p>
            <a:pPr marL="342900" indent="-342900">
              <a:buFont typeface="Arial" panose="020B0604020202020204" pitchFamily="34" charset="0"/>
              <a:buChar char="•"/>
            </a:pPr>
            <a:r>
              <a:rPr lang="en-US" altLang="en-US" sz="2200" dirty="0"/>
              <a:t>NCA (</a:t>
            </a:r>
            <a:r>
              <a:rPr lang="en-US" altLang="en-US" sz="2200" i="1" dirty="0"/>
              <a:t>Nexus Computing Agents</a:t>
            </a:r>
            <a:r>
              <a:rPr lang="en-US" altLang="en-US" sz="2200" dirty="0"/>
              <a:t>) </a:t>
            </a:r>
            <a:r>
              <a:rPr lang="en-US" altLang="en-US" sz="2200" dirty="0" err="1"/>
              <a:t>komuniciraju</a:t>
            </a:r>
            <a:r>
              <a:rPr lang="en-US" altLang="en-US" sz="2200" dirty="0"/>
              <a:t> </a:t>
            </a:r>
            <a:r>
              <a:rPr lang="en-US" altLang="en-US" sz="2200" dirty="0" err="1"/>
              <a:t>sa</a:t>
            </a:r>
            <a:r>
              <a:rPr lang="en-US" altLang="en-US" sz="2200" dirty="0"/>
              <a:t> </a:t>
            </a:r>
            <a:r>
              <a:rPr lang="en-US" altLang="en-US" sz="2200" i="1" dirty="0"/>
              <a:t>Nexus</a:t>
            </a:r>
            <a:r>
              <a:rPr lang="en-US" altLang="en-US" sz="2200" dirty="0"/>
              <a:t>-om </a:t>
            </a:r>
            <a:r>
              <a:rPr lang="en-US" altLang="en-US" sz="2200" dirty="0" err="1"/>
              <a:t>i</a:t>
            </a:r>
            <a:r>
              <a:rPr lang="en-US" altLang="en-US" sz="2200" dirty="0"/>
              <a:t> </a:t>
            </a:r>
            <a:r>
              <a:rPr lang="en-US" altLang="en-US" sz="2200" dirty="0" err="1"/>
              <a:t>delom</a:t>
            </a:r>
            <a:r>
              <a:rPr lang="en-US" altLang="en-US" sz="2200" dirty="0"/>
              <a:t> OS u </a:t>
            </a:r>
            <a:r>
              <a:rPr lang="en-US" altLang="en-US" sz="2200" dirty="0" err="1"/>
              <a:t>koji</a:t>
            </a:r>
            <a:r>
              <a:rPr lang="en-US" altLang="en-US" sz="2200" dirty="0"/>
              <a:t> ne </a:t>
            </a:r>
            <a:r>
              <a:rPr lang="en-US" altLang="en-US" sz="2200" dirty="0" err="1"/>
              <a:t>postoji</a:t>
            </a:r>
            <a:r>
              <a:rPr lang="en-US" altLang="en-US" sz="2200" dirty="0"/>
              <a:t> </a:t>
            </a:r>
            <a:r>
              <a:rPr lang="en-US" altLang="en-US" sz="2200" dirty="0" err="1" smtClean="0"/>
              <a:t>poverenje</a:t>
            </a:r>
            <a:r>
              <a:rPr lang="en-US" altLang="en-US" sz="2200" dirty="0" smtClean="0"/>
              <a:t>.</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57876785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46</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Arhitektura</a:t>
            </a:r>
            <a:r>
              <a:rPr lang="en-US" altLang="en-US" sz="2200" dirty="0" smtClean="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3" name="Rectangle 2"/>
          <p:cNvSpPr>
            <a:spLocks noChangeArrowheads="1"/>
          </p:cNvSpPr>
          <p:nvPr/>
        </p:nvSpPr>
        <p:spPr bwMode="auto">
          <a:xfrm>
            <a:off x="2353962" y="2656702"/>
            <a:ext cx="6629400" cy="3048000"/>
          </a:xfrm>
          <a:prstGeom prst="rect">
            <a:avLst/>
          </a:prstGeom>
          <a:solidFill>
            <a:srgbClr val="0F69CC"/>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34" name="Rectangle 5"/>
          <p:cNvSpPr>
            <a:spLocks noChangeArrowheads="1"/>
          </p:cNvSpPr>
          <p:nvPr/>
        </p:nvSpPr>
        <p:spPr bwMode="auto">
          <a:xfrm>
            <a:off x="2331145" y="2174558"/>
            <a:ext cx="337561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err="1" smtClean="0">
                <a:solidFill>
                  <a:srgbClr val="000000"/>
                </a:solidFill>
              </a:rPr>
              <a:t>Deo</a:t>
            </a:r>
            <a:r>
              <a:rPr lang="en-US" altLang="en-US" sz="2200" dirty="0" smtClean="0">
                <a:solidFill>
                  <a:srgbClr val="000000"/>
                </a:solidFill>
              </a:rPr>
              <a:t> u </a:t>
            </a:r>
            <a:r>
              <a:rPr lang="en-US" altLang="en-US" sz="2200" dirty="0" err="1" smtClean="0">
                <a:solidFill>
                  <a:srgbClr val="000000"/>
                </a:solidFill>
              </a:rPr>
              <a:t>koji</a:t>
            </a:r>
            <a:r>
              <a:rPr lang="en-US" altLang="en-US" sz="2200" dirty="0" smtClean="0">
                <a:solidFill>
                  <a:srgbClr val="000000"/>
                </a:solidFill>
              </a:rPr>
              <a:t> </a:t>
            </a:r>
            <a:r>
              <a:rPr lang="en-US" altLang="en-US" sz="2200" dirty="0" err="1" smtClean="0">
                <a:solidFill>
                  <a:srgbClr val="000000"/>
                </a:solidFill>
              </a:rPr>
              <a:t>nema</a:t>
            </a:r>
            <a:r>
              <a:rPr lang="en-US" altLang="en-US" sz="2200" dirty="0" smtClean="0">
                <a:solidFill>
                  <a:srgbClr val="000000"/>
                </a:solidFill>
              </a:rPr>
              <a:t> </a:t>
            </a:r>
            <a:r>
              <a:rPr lang="en-US" altLang="en-US" sz="2200" dirty="0" err="1" smtClean="0">
                <a:solidFill>
                  <a:srgbClr val="000000"/>
                </a:solidFill>
              </a:rPr>
              <a:t>poverenja</a:t>
            </a:r>
            <a:endParaRPr lang="en-US" altLang="en-US" sz="2200" dirty="0" smtClean="0">
              <a:solidFill>
                <a:srgbClr val="000000"/>
              </a:solidFill>
            </a:endParaRPr>
          </a:p>
        </p:txBody>
      </p:sp>
      <p:sp>
        <p:nvSpPr>
          <p:cNvPr id="35" name="Rectangle 6"/>
          <p:cNvSpPr>
            <a:spLocks noChangeArrowheads="1"/>
          </p:cNvSpPr>
          <p:nvPr/>
        </p:nvSpPr>
        <p:spPr bwMode="auto">
          <a:xfrm>
            <a:off x="5706762" y="2174557"/>
            <a:ext cx="32766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err="1" smtClean="0">
                <a:solidFill>
                  <a:srgbClr val="000000"/>
                </a:solidFill>
              </a:rPr>
              <a:t>Deo</a:t>
            </a:r>
            <a:r>
              <a:rPr lang="en-US" altLang="en-US" sz="2200" dirty="0" smtClean="0">
                <a:solidFill>
                  <a:srgbClr val="000000"/>
                </a:solidFill>
              </a:rPr>
              <a:t> od </a:t>
            </a:r>
            <a:r>
              <a:rPr lang="en-US" altLang="en-US" sz="2200" dirty="0" err="1" smtClean="0">
                <a:solidFill>
                  <a:srgbClr val="000000"/>
                </a:solidFill>
              </a:rPr>
              <a:t>poverenja</a:t>
            </a:r>
            <a:endParaRPr lang="en-US" altLang="en-US" sz="2200" dirty="0" smtClean="0">
              <a:solidFill>
                <a:srgbClr val="3333CC"/>
              </a:solidFill>
            </a:endParaRPr>
          </a:p>
        </p:txBody>
      </p:sp>
      <p:sp>
        <p:nvSpPr>
          <p:cNvPr id="36" name="Line 9"/>
          <p:cNvSpPr>
            <a:spLocks noChangeShapeType="1"/>
          </p:cNvSpPr>
          <p:nvPr/>
        </p:nvSpPr>
        <p:spPr bwMode="auto">
          <a:xfrm>
            <a:off x="2353962" y="4180702"/>
            <a:ext cx="6629400" cy="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37" name="Line 10"/>
          <p:cNvSpPr>
            <a:spLocks noChangeShapeType="1"/>
          </p:cNvSpPr>
          <p:nvPr/>
        </p:nvSpPr>
        <p:spPr bwMode="auto">
          <a:xfrm>
            <a:off x="5706762" y="2732902"/>
            <a:ext cx="0" cy="3048000"/>
          </a:xfrm>
          <a:prstGeom prst="line">
            <a:avLst/>
          </a:prstGeom>
          <a:noFill/>
          <a:ln w="508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38" name="Rectangle 11"/>
          <p:cNvSpPr>
            <a:spLocks noChangeArrowheads="1"/>
          </p:cNvSpPr>
          <p:nvPr/>
        </p:nvSpPr>
        <p:spPr bwMode="auto">
          <a:xfrm>
            <a:off x="7459362" y="2961502"/>
            <a:ext cx="914400" cy="457200"/>
          </a:xfrm>
          <a:prstGeom prst="rect">
            <a:avLst/>
          </a:prstGeom>
          <a:solidFill>
            <a:srgbClr val="FFFB1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39" name="Rectangle 12"/>
          <p:cNvSpPr>
            <a:spLocks noChangeArrowheads="1"/>
          </p:cNvSpPr>
          <p:nvPr/>
        </p:nvSpPr>
        <p:spPr bwMode="auto">
          <a:xfrm>
            <a:off x="6240162" y="3190102"/>
            <a:ext cx="914400" cy="457200"/>
          </a:xfrm>
          <a:prstGeom prst="rect">
            <a:avLst/>
          </a:prstGeom>
          <a:solidFill>
            <a:srgbClr val="FFFB1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40" name="Rectangle 13"/>
          <p:cNvSpPr>
            <a:spLocks noChangeArrowheads="1"/>
          </p:cNvSpPr>
          <p:nvPr/>
        </p:nvSpPr>
        <p:spPr bwMode="auto">
          <a:xfrm>
            <a:off x="6693673" y="3730140"/>
            <a:ext cx="216969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fontAlgn="base">
              <a:spcBef>
                <a:spcPct val="0"/>
              </a:spcBef>
              <a:spcAft>
                <a:spcPct val="0"/>
              </a:spcAft>
            </a:pPr>
            <a:r>
              <a:rPr lang="en-US" altLang="en-US" sz="2200" dirty="0" err="1" smtClean="0">
                <a:solidFill>
                  <a:srgbClr val="000000"/>
                </a:solidFill>
              </a:rPr>
              <a:t>Korisnički</a:t>
            </a:r>
            <a:r>
              <a:rPr lang="en-US" altLang="en-US" sz="2200" dirty="0" smtClean="0">
                <a:solidFill>
                  <a:srgbClr val="000000"/>
                </a:solidFill>
              </a:rPr>
              <a:t> </a:t>
            </a:r>
            <a:r>
              <a:rPr lang="en-US" altLang="en-US" sz="2200" dirty="0" err="1" smtClean="0">
                <a:solidFill>
                  <a:srgbClr val="000000"/>
                </a:solidFill>
              </a:rPr>
              <a:t>prostor</a:t>
            </a:r>
            <a:endParaRPr lang="en-US" altLang="en-US" sz="2200" dirty="0" smtClean="0">
              <a:solidFill>
                <a:srgbClr val="000000"/>
              </a:solidFill>
            </a:endParaRPr>
          </a:p>
        </p:txBody>
      </p:sp>
      <p:sp>
        <p:nvSpPr>
          <p:cNvPr id="41" name="Rectangle 14"/>
          <p:cNvSpPr>
            <a:spLocks noChangeArrowheads="1"/>
          </p:cNvSpPr>
          <p:nvPr/>
        </p:nvSpPr>
        <p:spPr bwMode="auto">
          <a:xfrm>
            <a:off x="7835870" y="4201526"/>
            <a:ext cx="10275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fontAlgn="base">
              <a:spcBef>
                <a:spcPct val="0"/>
              </a:spcBef>
              <a:spcAft>
                <a:spcPct val="0"/>
              </a:spcAft>
            </a:pPr>
            <a:r>
              <a:rPr lang="en-US" altLang="en-US" sz="2200" dirty="0" smtClean="0">
                <a:solidFill>
                  <a:srgbClr val="000000"/>
                </a:solidFill>
              </a:rPr>
              <a:t>Kernel</a:t>
            </a:r>
          </a:p>
        </p:txBody>
      </p:sp>
      <p:sp>
        <p:nvSpPr>
          <p:cNvPr id="42" name="Rectangle 15"/>
          <p:cNvSpPr>
            <a:spLocks noChangeArrowheads="1"/>
          </p:cNvSpPr>
          <p:nvPr/>
        </p:nvSpPr>
        <p:spPr bwMode="auto">
          <a:xfrm>
            <a:off x="2430162" y="2809102"/>
            <a:ext cx="1828800" cy="6096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43" name="Rectangle 16"/>
          <p:cNvSpPr>
            <a:spLocks noChangeArrowheads="1"/>
          </p:cNvSpPr>
          <p:nvPr/>
        </p:nvSpPr>
        <p:spPr bwMode="auto">
          <a:xfrm>
            <a:off x="4030362" y="3494902"/>
            <a:ext cx="1600200" cy="6096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44" name="Rectangle 17"/>
          <p:cNvSpPr>
            <a:spLocks noChangeArrowheads="1"/>
          </p:cNvSpPr>
          <p:nvPr/>
        </p:nvSpPr>
        <p:spPr bwMode="auto">
          <a:xfrm>
            <a:off x="2506362" y="4256902"/>
            <a:ext cx="1905000" cy="6096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45" name="Rectangle 18"/>
          <p:cNvSpPr>
            <a:spLocks noChangeArrowheads="1"/>
          </p:cNvSpPr>
          <p:nvPr/>
        </p:nvSpPr>
        <p:spPr bwMode="auto">
          <a:xfrm>
            <a:off x="4106562" y="5018902"/>
            <a:ext cx="1371600" cy="6096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46" name="Rectangle 19"/>
          <p:cNvSpPr>
            <a:spLocks noChangeArrowheads="1"/>
          </p:cNvSpPr>
          <p:nvPr/>
        </p:nvSpPr>
        <p:spPr bwMode="auto">
          <a:xfrm>
            <a:off x="6240162" y="4409302"/>
            <a:ext cx="1524000" cy="1066800"/>
          </a:xfrm>
          <a:prstGeom prst="rect">
            <a:avLst/>
          </a:prstGeom>
          <a:solidFill>
            <a:srgbClr val="FF180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47" name="Rectangle 20"/>
          <p:cNvSpPr>
            <a:spLocks noChangeArrowheads="1"/>
          </p:cNvSpPr>
          <p:nvPr/>
        </p:nvSpPr>
        <p:spPr bwMode="auto">
          <a:xfrm>
            <a:off x="6597350" y="4718865"/>
            <a:ext cx="88133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dirty="0" smtClean="0">
                <a:solidFill>
                  <a:srgbClr val="000000"/>
                </a:solidFill>
              </a:rPr>
              <a:t>Nexus</a:t>
            </a:r>
          </a:p>
        </p:txBody>
      </p:sp>
      <p:sp>
        <p:nvSpPr>
          <p:cNvPr id="48" name="Rectangle 21"/>
          <p:cNvSpPr>
            <a:spLocks noChangeArrowheads="1"/>
          </p:cNvSpPr>
          <p:nvPr/>
        </p:nvSpPr>
        <p:spPr bwMode="auto">
          <a:xfrm>
            <a:off x="7572075" y="2972615"/>
            <a:ext cx="68159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NCA</a:t>
            </a:r>
          </a:p>
        </p:txBody>
      </p:sp>
      <p:sp>
        <p:nvSpPr>
          <p:cNvPr id="49" name="Rectangle 22"/>
          <p:cNvSpPr>
            <a:spLocks noChangeArrowheads="1"/>
          </p:cNvSpPr>
          <p:nvPr/>
        </p:nvSpPr>
        <p:spPr bwMode="auto">
          <a:xfrm>
            <a:off x="6352875" y="3190102"/>
            <a:ext cx="68159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NCA</a:t>
            </a:r>
          </a:p>
        </p:txBody>
      </p:sp>
      <p:sp>
        <p:nvSpPr>
          <p:cNvPr id="50" name="Rectangle 23"/>
          <p:cNvSpPr>
            <a:spLocks noChangeArrowheads="1"/>
          </p:cNvSpPr>
          <p:nvPr/>
        </p:nvSpPr>
        <p:spPr bwMode="auto">
          <a:xfrm>
            <a:off x="2582561" y="4333102"/>
            <a:ext cx="175054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err="1" smtClean="0">
                <a:solidFill>
                  <a:srgbClr val="000000"/>
                </a:solidFill>
              </a:rPr>
              <a:t>Regularni</a:t>
            </a:r>
            <a:r>
              <a:rPr lang="en-US" altLang="en-US" sz="2200" dirty="0" smtClean="0">
                <a:solidFill>
                  <a:srgbClr val="000000"/>
                </a:solidFill>
              </a:rPr>
              <a:t> OS</a:t>
            </a:r>
          </a:p>
        </p:txBody>
      </p:sp>
      <p:sp>
        <p:nvSpPr>
          <p:cNvPr id="51" name="Rectangle 24"/>
          <p:cNvSpPr>
            <a:spLocks noChangeArrowheads="1"/>
          </p:cNvSpPr>
          <p:nvPr/>
        </p:nvSpPr>
        <p:spPr bwMode="auto">
          <a:xfrm>
            <a:off x="4184822" y="5106215"/>
            <a:ext cx="123646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err="1" smtClean="0">
                <a:solidFill>
                  <a:srgbClr val="000000"/>
                </a:solidFill>
              </a:rPr>
              <a:t>Drajveri</a:t>
            </a:r>
            <a:endParaRPr lang="en-US" altLang="en-US" sz="2200" dirty="0" smtClean="0">
              <a:solidFill>
                <a:srgbClr val="000000"/>
              </a:solidFill>
            </a:endParaRPr>
          </a:p>
        </p:txBody>
      </p:sp>
      <p:sp>
        <p:nvSpPr>
          <p:cNvPr id="52" name="Rectangle 25"/>
          <p:cNvSpPr>
            <a:spLocks noChangeArrowheads="1"/>
          </p:cNvSpPr>
          <p:nvPr/>
        </p:nvSpPr>
        <p:spPr bwMode="auto">
          <a:xfrm>
            <a:off x="4106562" y="3571102"/>
            <a:ext cx="146983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err="1" smtClean="0">
                <a:solidFill>
                  <a:srgbClr val="000000"/>
                </a:solidFill>
              </a:rPr>
              <a:t>Aplikacije</a:t>
            </a:r>
            <a:endParaRPr lang="en-US" altLang="en-US" sz="2200" dirty="0" smtClean="0">
              <a:solidFill>
                <a:srgbClr val="000000"/>
              </a:solidFill>
            </a:endParaRPr>
          </a:p>
        </p:txBody>
      </p:sp>
      <p:sp>
        <p:nvSpPr>
          <p:cNvPr id="53" name="Rectangle 26"/>
          <p:cNvSpPr>
            <a:spLocks noChangeArrowheads="1"/>
          </p:cNvSpPr>
          <p:nvPr/>
        </p:nvSpPr>
        <p:spPr bwMode="auto">
          <a:xfrm>
            <a:off x="2506362" y="2885302"/>
            <a:ext cx="167846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err="1" smtClean="0">
                <a:solidFill>
                  <a:srgbClr val="000000"/>
                </a:solidFill>
              </a:rPr>
              <a:t>Aplikacije</a:t>
            </a:r>
            <a:endParaRPr lang="en-US" altLang="en-US" sz="2200" dirty="0" smtClean="0">
              <a:solidFill>
                <a:srgbClr val="000000"/>
              </a:solidFill>
            </a:endParaRPr>
          </a:p>
        </p:txBody>
      </p:sp>
    </p:spTree>
    <p:extLst>
      <p:ext uri="{BB962C8B-B14F-4D97-AF65-F5344CB8AC3E}">
        <p14:creationId xmlns:p14="http://schemas.microsoft.com/office/powerpoint/2010/main" val="12833383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47</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a:t>NGSCB </a:t>
            </a:r>
            <a:r>
              <a:rPr lang="en-US" altLang="en-US" sz="2200" b="1" dirty="0" smtClean="0"/>
              <a:t>“</a:t>
            </a:r>
            <a:r>
              <a:rPr lang="en-US" altLang="en-US" sz="2200" b="1" i="1" dirty="0"/>
              <a:t>feature groups</a:t>
            </a:r>
            <a:r>
              <a:rPr lang="en-US" altLang="en-US" sz="2200" b="1" dirty="0" smtClean="0"/>
              <a:t>”</a:t>
            </a:r>
            <a:r>
              <a:rPr lang="en-US" altLang="en-US" sz="2200" dirty="0" smtClean="0"/>
              <a:t>.</a:t>
            </a:r>
          </a:p>
          <a:p>
            <a:pPr marL="457200" indent="-457200">
              <a:buFont typeface="+mj-lt"/>
              <a:buAutoNum type="arabicPeriod"/>
            </a:pPr>
            <a:r>
              <a:rPr lang="en-US" altLang="en-US" sz="2200" dirty="0" err="1" smtClean="0"/>
              <a:t>Jaka</a:t>
            </a:r>
            <a:r>
              <a:rPr lang="en-US" altLang="en-US" sz="2200" dirty="0" smtClean="0"/>
              <a:t> </a:t>
            </a:r>
            <a:r>
              <a:rPr lang="en-US" altLang="en-US" sz="2200" dirty="0" err="1"/>
              <a:t>izolacija</a:t>
            </a:r>
            <a:r>
              <a:rPr lang="en-US" altLang="en-US" sz="2200" dirty="0"/>
              <a:t> </a:t>
            </a:r>
            <a:r>
              <a:rPr lang="en-US" altLang="en-US" sz="2200" dirty="0" err="1" smtClean="0"/>
              <a:t>procesa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Nema</a:t>
            </a:r>
            <a:r>
              <a:rPr lang="en-US" altLang="en-US" sz="2200" dirty="0"/>
              <a:t> </a:t>
            </a:r>
            <a:r>
              <a:rPr lang="en-US" altLang="en-US" sz="2200" dirty="0" err="1"/>
              <a:t>interakcije</a:t>
            </a:r>
            <a:r>
              <a:rPr lang="en-US" altLang="en-US" sz="2200" dirty="0"/>
              <a:t> </a:t>
            </a:r>
            <a:r>
              <a:rPr lang="en-US" altLang="en-US" sz="2200" dirty="0" err="1"/>
              <a:t>procesa</a:t>
            </a:r>
            <a:r>
              <a:rPr lang="en-US" altLang="en-US" sz="2200" dirty="0"/>
              <a:t>.</a:t>
            </a:r>
          </a:p>
          <a:p>
            <a:pPr marL="457200" indent="-457200">
              <a:buFont typeface="+mj-lt"/>
              <a:buAutoNum type="arabicPeriod"/>
            </a:pPr>
            <a:r>
              <a:rPr lang="en-US" altLang="en-US" sz="2200" dirty="0" err="1"/>
              <a:t>Bezbedno</a:t>
            </a:r>
            <a:r>
              <a:rPr lang="en-US" altLang="en-US" sz="2200" dirty="0"/>
              <a:t> </a:t>
            </a:r>
            <a:r>
              <a:rPr lang="en-US" altLang="en-US" sz="2200" dirty="0" err="1"/>
              <a:t>skladištenje</a:t>
            </a:r>
            <a:r>
              <a:rPr lang="en-US" altLang="en-US" sz="2200" dirty="0"/>
              <a:t> </a:t>
            </a:r>
            <a:r>
              <a:rPr lang="en-US" altLang="en-US" sz="2200" dirty="0" err="1"/>
              <a:t>podataka</a:t>
            </a:r>
            <a:r>
              <a:rPr lang="en-US" altLang="en-US" sz="2200" dirty="0"/>
              <a:t> </a:t>
            </a:r>
            <a:r>
              <a:rPr lang="en-US" altLang="en-US" sz="2200" dirty="0" smtClean="0"/>
              <a:t>(</a:t>
            </a:r>
            <a:r>
              <a:rPr lang="en-US" altLang="en-US" sz="2200" i="1" dirty="0" smtClean="0"/>
              <a:t>sealed </a:t>
            </a:r>
            <a:r>
              <a:rPr lang="en-US" altLang="en-US" sz="2200" i="1" dirty="0"/>
              <a:t>storage</a:t>
            </a:r>
            <a:r>
              <a:rPr lang="en-US" altLang="en-US" sz="2200" dirty="0" smtClean="0"/>
              <a:t>).</a:t>
            </a:r>
            <a:endParaRPr lang="en-US" altLang="en-US" sz="2200" dirty="0"/>
          </a:p>
          <a:p>
            <a:pPr marL="914400" lvl="1" indent="-457200">
              <a:buFont typeface="Arial" panose="020B0604020202020204" pitchFamily="34" charset="0"/>
              <a:buChar char="•"/>
            </a:pPr>
            <a:r>
              <a:rPr lang="en-US" altLang="en-US" sz="2200" dirty="0" err="1"/>
              <a:t>Podacima</a:t>
            </a:r>
            <a:r>
              <a:rPr lang="en-US" altLang="en-US" sz="2200" dirty="0"/>
              <a:t> </a:t>
            </a:r>
            <a:r>
              <a:rPr lang="en-US" altLang="en-US" sz="2200" dirty="0" err="1"/>
              <a:t>mogu</a:t>
            </a:r>
            <a:r>
              <a:rPr lang="en-US" altLang="en-US" sz="2200" dirty="0"/>
              <a:t> da </a:t>
            </a:r>
            <a:r>
              <a:rPr lang="en-US" altLang="en-US" sz="2200" dirty="0" err="1"/>
              <a:t>pristupe</a:t>
            </a:r>
            <a:r>
              <a:rPr lang="en-US" altLang="en-US" sz="2200" dirty="0"/>
              <a:t> </a:t>
            </a:r>
            <a:r>
              <a:rPr lang="en-US" altLang="en-US" sz="2200" dirty="0" err="1"/>
              <a:t>samo</a:t>
            </a:r>
            <a:r>
              <a:rPr lang="en-US" altLang="en-US" sz="2200" dirty="0"/>
              <a:t> </a:t>
            </a:r>
            <a:r>
              <a:rPr lang="en-US" altLang="en-US" sz="2200" dirty="0" err="1"/>
              <a:t>identifikovane</a:t>
            </a:r>
            <a:r>
              <a:rPr lang="en-US" altLang="en-US" sz="2200" dirty="0"/>
              <a:t> </a:t>
            </a:r>
            <a:r>
              <a:rPr lang="en-US" altLang="en-US" sz="2200" dirty="0" err="1"/>
              <a:t>i</a:t>
            </a:r>
            <a:r>
              <a:rPr lang="en-US" altLang="en-US" sz="2200" dirty="0"/>
              <a:t> </a:t>
            </a:r>
            <a:r>
              <a:rPr lang="en-US" altLang="en-US" sz="2200" dirty="0" err="1"/>
              <a:t>autorizovane</a:t>
            </a:r>
            <a:r>
              <a:rPr lang="en-US" altLang="en-US" sz="2200" dirty="0"/>
              <a:t> </a:t>
            </a:r>
            <a:r>
              <a:rPr lang="en-US" altLang="en-US" sz="2200" dirty="0" err="1"/>
              <a:t>aplikacije</a:t>
            </a:r>
            <a:r>
              <a:rPr lang="en-US" altLang="en-US" sz="2200" dirty="0"/>
              <a:t>.</a:t>
            </a:r>
          </a:p>
          <a:p>
            <a:pPr marL="457200" indent="-457200">
              <a:buFont typeface="+mj-lt"/>
              <a:buAutoNum type="arabicPeriod"/>
            </a:pPr>
            <a:r>
              <a:rPr lang="en-US" altLang="en-US" sz="2200" dirty="0" err="1"/>
              <a:t>Siguran</a:t>
            </a:r>
            <a:r>
              <a:rPr lang="en-US" altLang="en-US" sz="2200" dirty="0"/>
              <a:t> </a:t>
            </a:r>
            <a:r>
              <a:rPr lang="en-US" altLang="en-US" sz="2200" dirty="0" err="1"/>
              <a:t>prenos</a:t>
            </a:r>
            <a:r>
              <a:rPr lang="en-US" altLang="en-US" sz="2200" dirty="0"/>
              <a:t> </a:t>
            </a:r>
            <a:r>
              <a:rPr lang="en-US" altLang="en-US" sz="2200" dirty="0" err="1" smtClean="0"/>
              <a:t>podataka</a:t>
            </a:r>
            <a:r>
              <a:rPr lang="en-US" altLang="en-US" sz="2200" dirty="0" smtClean="0"/>
              <a:t>.</a:t>
            </a:r>
            <a:endParaRPr lang="en-US" altLang="en-US" sz="2200" dirty="0"/>
          </a:p>
          <a:p>
            <a:pPr marL="914400" lvl="1" indent="-457200">
              <a:buFont typeface="Arial" panose="020B0604020202020204" pitchFamily="34" charset="0"/>
              <a:buChar char="•"/>
            </a:pPr>
            <a:r>
              <a:rPr lang="en-US" altLang="en-US" sz="2200" dirty="0" err="1"/>
              <a:t>Zaštićeni</a:t>
            </a:r>
            <a:r>
              <a:rPr lang="en-US" altLang="en-US" sz="2200" dirty="0"/>
              <a:t> </a:t>
            </a:r>
            <a:r>
              <a:rPr lang="en-US" altLang="en-US" sz="2200" dirty="0" err="1"/>
              <a:t>prenos</a:t>
            </a:r>
            <a:r>
              <a:rPr lang="en-US" altLang="en-US" sz="2200" dirty="0"/>
              <a:t> </a:t>
            </a:r>
            <a:r>
              <a:rPr lang="en-US" altLang="en-US" sz="2200" dirty="0" err="1"/>
              <a:t>podataka</a:t>
            </a:r>
            <a:r>
              <a:rPr lang="en-US" altLang="en-US" sz="2200" dirty="0"/>
              <a:t>.</a:t>
            </a:r>
          </a:p>
          <a:p>
            <a:pPr marL="457200" indent="-457200">
              <a:buFont typeface="+mj-lt"/>
              <a:buAutoNum type="arabicPeriod"/>
            </a:pPr>
            <a:r>
              <a:rPr lang="en-US" altLang="en-US" sz="2200" dirty="0" err="1" smtClean="0"/>
              <a:t>Atest</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Potpuna</a:t>
            </a:r>
            <a:r>
              <a:rPr lang="en-US" altLang="en-US" sz="2200" dirty="0"/>
              <a:t> </a:t>
            </a:r>
            <a:r>
              <a:rPr lang="en-US" altLang="en-US" sz="2200" dirty="0" err="1"/>
              <a:t>kontrola</a:t>
            </a:r>
            <a:r>
              <a:rPr lang="en-US" altLang="en-US" sz="2200" dirty="0"/>
              <a:t> </a:t>
            </a:r>
            <a:r>
              <a:rPr lang="en-US" altLang="en-US" sz="2200" dirty="0" err="1"/>
              <a:t>autentifikacije</a:t>
            </a:r>
            <a:r>
              <a:rPr lang="en-US" altLang="en-US" sz="2200" dirty="0"/>
              <a:t>.</a:t>
            </a:r>
          </a:p>
          <a:p>
            <a:pPr marL="800100" lvl="1" indent="-342900">
              <a:buFont typeface="Arial" panose="020B0604020202020204" pitchFamily="34" charset="0"/>
              <a:buChar char="•"/>
            </a:pPr>
            <a:r>
              <a:rPr lang="en-US" altLang="en-US" sz="2200" dirty="0" err="1"/>
              <a:t>Omogućava</a:t>
            </a:r>
            <a:r>
              <a:rPr lang="en-US" altLang="en-US" sz="2200" dirty="0"/>
              <a:t> </a:t>
            </a:r>
            <a:r>
              <a:rPr lang="en-US" altLang="en-US" sz="2200" dirty="0" err="1"/>
              <a:t>proširenje</a:t>
            </a:r>
            <a:r>
              <a:rPr lang="en-US" altLang="en-US" sz="2200" dirty="0"/>
              <a:t> TCB </a:t>
            </a:r>
            <a:r>
              <a:rPr lang="en-US" altLang="en-US" sz="2200" dirty="0" err="1"/>
              <a:t>preko</a:t>
            </a:r>
            <a:r>
              <a:rPr lang="en-US" altLang="en-US" sz="2200" dirty="0"/>
              <a:t> NCA.</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302368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48</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Proces</a:t>
            </a:r>
            <a:r>
              <a:rPr lang="en-US" altLang="en-US" sz="2200" b="1" dirty="0" smtClean="0"/>
              <a:t> </a:t>
            </a:r>
            <a:r>
              <a:rPr lang="en-US" altLang="en-US" sz="2200" b="1" dirty="0" err="1" smtClean="0"/>
              <a:t>izolacije</a:t>
            </a:r>
            <a:r>
              <a:rPr lang="en-US" altLang="en-US" sz="2200" dirty="0" smtClean="0"/>
              <a:t>.</a:t>
            </a:r>
          </a:p>
          <a:p>
            <a:pPr marL="342900" indent="-342900">
              <a:buFont typeface="Arial" panose="020B0604020202020204" pitchFamily="34" charset="0"/>
              <a:buChar char="•"/>
            </a:pPr>
            <a:r>
              <a:rPr lang="en-US" altLang="en-US" sz="2200" dirty="0" smtClean="0"/>
              <a:t>“</a:t>
            </a:r>
            <a:r>
              <a:rPr lang="en-US" altLang="en-US" sz="2200" dirty="0" err="1" smtClean="0"/>
              <a:t>Memorija</a:t>
            </a:r>
            <a:r>
              <a:rPr lang="en-US" altLang="en-US" sz="2200" dirty="0" smtClean="0"/>
              <a:t> </a:t>
            </a:r>
            <a:r>
              <a:rPr lang="en-US" altLang="en-US" sz="2200" dirty="0" err="1"/>
              <a:t>iza</a:t>
            </a:r>
            <a:r>
              <a:rPr lang="en-US" altLang="en-US" sz="2200" dirty="0"/>
              <a:t> </a:t>
            </a:r>
            <a:r>
              <a:rPr lang="en-US" altLang="en-US" sz="2200" dirty="0" err="1" smtClean="0"/>
              <a:t>zavese</a:t>
            </a:r>
            <a:r>
              <a:rPr lang="en-US" altLang="en-US" sz="2200" dirty="0" smtClean="0"/>
              <a:t>” </a:t>
            </a:r>
            <a:r>
              <a:rPr lang="en-US" altLang="en-US" sz="2200" dirty="0"/>
              <a:t>(</a:t>
            </a:r>
            <a:r>
              <a:rPr lang="en-US" altLang="en-US" sz="2200" i="1" dirty="0"/>
              <a:t>curtained memory</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Proces</a:t>
            </a:r>
            <a:r>
              <a:rPr lang="en-US" altLang="en-US" sz="2200" dirty="0"/>
              <a:t> </a:t>
            </a:r>
            <a:r>
              <a:rPr lang="en-US" altLang="en-US" sz="2200" dirty="0" err="1"/>
              <a:t>izolacije</a:t>
            </a:r>
            <a:r>
              <a:rPr lang="en-US" altLang="en-US" sz="2200" dirty="0"/>
              <a:t> Nexus-a od </a:t>
            </a:r>
            <a:r>
              <a:rPr lang="en-US" altLang="en-US" sz="2200" dirty="0" err="1"/>
              <a:t>ostatka</a:t>
            </a:r>
            <a:r>
              <a:rPr lang="en-US" altLang="en-US" sz="2200" dirty="0"/>
              <a:t> </a:t>
            </a:r>
            <a:r>
              <a:rPr lang="en-US" altLang="en-US" sz="2200" dirty="0" smtClean="0"/>
              <a:t>OS-a, </a:t>
            </a:r>
            <a:r>
              <a:rPr lang="en-US" altLang="en-US" sz="2200" dirty="0"/>
              <a:t>BIOS-a, </a:t>
            </a:r>
            <a:r>
              <a:rPr lang="en-US" altLang="en-US" sz="2200" dirty="0" err="1"/>
              <a:t>drajvera</a:t>
            </a:r>
            <a:r>
              <a:rPr lang="en-US" altLang="en-US" sz="2200" dirty="0" smtClean="0"/>
              <a:t>, ... </a:t>
            </a:r>
            <a:r>
              <a:rPr lang="en-US" altLang="en-US" sz="2200" dirty="0" err="1"/>
              <a:t>koji</a:t>
            </a:r>
            <a:r>
              <a:rPr lang="en-US" altLang="en-US" sz="2200" dirty="0"/>
              <a:t> bi </a:t>
            </a:r>
            <a:r>
              <a:rPr lang="en-US" altLang="en-US" sz="2200" dirty="0" err="1"/>
              <a:t>mogli</a:t>
            </a:r>
            <a:r>
              <a:rPr lang="en-US" altLang="en-US" sz="2200" dirty="0"/>
              <a:t> da </a:t>
            </a:r>
            <a:r>
              <a:rPr lang="en-US" altLang="en-US" sz="2200" dirty="0" err="1"/>
              <a:t>ga</a:t>
            </a:r>
            <a:r>
              <a:rPr lang="en-US" altLang="en-US" sz="2200" dirty="0"/>
              <a:t> </a:t>
            </a:r>
            <a:r>
              <a:rPr lang="en-US" altLang="en-US" sz="2200" dirty="0" err="1"/>
              <a:t>napadnu</a:t>
            </a:r>
            <a:r>
              <a:rPr lang="en-US" altLang="en-US" sz="2200" dirty="0"/>
              <a:t>.</a:t>
            </a:r>
          </a:p>
          <a:p>
            <a:pPr marL="800100" lvl="1" indent="-342900">
              <a:buFont typeface="Arial" panose="020B0604020202020204" pitchFamily="34" charset="0"/>
              <a:buChar char="•"/>
            </a:pPr>
            <a:r>
              <a:rPr lang="en-US" altLang="en-US" sz="2200" dirty="0" err="1"/>
              <a:t>Blokovi</a:t>
            </a:r>
            <a:r>
              <a:rPr lang="en-US" altLang="en-US" sz="2200" dirty="0"/>
              <a:t> </a:t>
            </a:r>
            <a:r>
              <a:rPr lang="en-US" altLang="en-US" sz="2200" dirty="0" err="1"/>
              <a:t>memorije</a:t>
            </a:r>
            <a:r>
              <a:rPr lang="en-US" altLang="en-US" sz="2200" dirty="0"/>
              <a:t> </a:t>
            </a:r>
            <a:r>
              <a:rPr lang="en-US" altLang="en-US" sz="2200" dirty="0" err="1"/>
              <a:t>kojima</a:t>
            </a:r>
            <a:r>
              <a:rPr lang="en-US" altLang="en-US" sz="2200" dirty="0"/>
              <a:t> </a:t>
            </a:r>
            <a:r>
              <a:rPr lang="en-US" altLang="en-US" sz="2200" dirty="0" err="1"/>
              <a:t>može</a:t>
            </a:r>
            <a:r>
              <a:rPr lang="en-US" altLang="en-US" sz="2200" dirty="0"/>
              <a:t> da </a:t>
            </a:r>
            <a:r>
              <a:rPr lang="en-US" altLang="en-US" sz="2200" dirty="0" err="1"/>
              <a:t>pristupi</a:t>
            </a:r>
            <a:r>
              <a:rPr lang="en-US" altLang="en-US" sz="2200" dirty="0"/>
              <a:t> </a:t>
            </a:r>
            <a:r>
              <a:rPr lang="en-US" altLang="en-US" sz="2200" dirty="0" err="1"/>
              <a:t>samo</a:t>
            </a:r>
            <a:r>
              <a:rPr lang="en-US" altLang="en-US" sz="2200" dirty="0"/>
              <a:t> TO</a:t>
            </a:r>
            <a:r>
              <a:rPr lang="sr-Cyrl-RS" altLang="en-US" sz="2200" dirty="0"/>
              <a:t>Ѕ (</a:t>
            </a:r>
            <a:r>
              <a:rPr lang="en-US" altLang="en-US" sz="2200" dirty="0"/>
              <a:t>Nexus).</a:t>
            </a:r>
          </a:p>
          <a:p>
            <a:pPr marL="800100" lvl="1" indent="-342900">
              <a:buFont typeface="Arial" panose="020B0604020202020204" pitchFamily="34" charset="0"/>
              <a:buChar char="•"/>
            </a:pPr>
            <a:r>
              <a:rPr lang="en-US" altLang="en-US" sz="2200" dirty="0"/>
              <a:t>Ne </a:t>
            </a:r>
            <a:r>
              <a:rPr lang="en-US" altLang="en-US" sz="2200" dirty="0" err="1"/>
              <a:t>može</a:t>
            </a:r>
            <a:r>
              <a:rPr lang="en-US" altLang="en-US" sz="2200" dirty="0"/>
              <a:t> da </a:t>
            </a:r>
            <a:r>
              <a:rPr lang="en-US" altLang="en-US" sz="2200" dirty="0" err="1"/>
              <a:t>joj</a:t>
            </a:r>
            <a:r>
              <a:rPr lang="en-US" altLang="en-US" sz="2200" dirty="0"/>
              <a:t> </a:t>
            </a:r>
            <a:r>
              <a:rPr lang="en-US" altLang="en-US" sz="2200" dirty="0" err="1"/>
              <a:t>pristupi</a:t>
            </a:r>
            <a:r>
              <a:rPr lang="en-US" altLang="en-US" sz="2200" dirty="0"/>
              <a:t> </a:t>
            </a:r>
            <a:r>
              <a:rPr lang="en-US" altLang="en-US" sz="2200" dirty="0" err="1"/>
              <a:t>druga</a:t>
            </a:r>
            <a:r>
              <a:rPr lang="en-US" altLang="en-US" sz="2200" dirty="0"/>
              <a:t> </a:t>
            </a:r>
            <a:r>
              <a:rPr lang="en-US" altLang="en-US" sz="2200" dirty="0" err="1"/>
              <a:t>aplikacija</a:t>
            </a:r>
            <a:r>
              <a:rPr lang="en-US" altLang="en-US" sz="2200" dirty="0"/>
              <a:t>.</a:t>
            </a:r>
          </a:p>
          <a:p>
            <a:pPr marL="342900" indent="-342900">
              <a:buFont typeface="Arial" panose="020B0604020202020204" pitchFamily="34" charset="0"/>
              <a:buChar char="•"/>
            </a:pPr>
            <a:r>
              <a:rPr lang="en-US" altLang="en-US" sz="2200" dirty="0" err="1"/>
              <a:t>Proces</a:t>
            </a:r>
            <a:r>
              <a:rPr lang="en-US" altLang="en-US" sz="2200" dirty="0"/>
              <a:t> </a:t>
            </a:r>
            <a:r>
              <a:rPr lang="en-US" altLang="en-US" sz="2200" dirty="0" err="1"/>
              <a:t>izolacije</a:t>
            </a:r>
            <a:r>
              <a:rPr lang="en-US" altLang="en-US" sz="2200" dirty="0"/>
              <a:t> </a:t>
            </a:r>
            <a:r>
              <a:rPr lang="en-US" altLang="en-US" sz="2200" dirty="0" err="1"/>
              <a:t>i</a:t>
            </a:r>
            <a:r>
              <a:rPr lang="en-US" altLang="en-US" sz="2200" dirty="0"/>
              <a:t> </a:t>
            </a:r>
            <a:r>
              <a:rPr lang="en-US" altLang="en-US" sz="2200" dirty="0" smtClean="0"/>
              <a:t>NCA.</a:t>
            </a:r>
            <a:endParaRPr lang="en-US" altLang="en-US" sz="2200" dirty="0"/>
          </a:p>
          <a:p>
            <a:pPr marL="800100" lvl="1" indent="-342900">
              <a:buFont typeface="Arial" panose="020B0604020202020204" pitchFamily="34" charset="0"/>
              <a:buChar char="•"/>
            </a:pPr>
            <a:r>
              <a:rPr lang="en-US" altLang="en-US" sz="2200" dirty="0"/>
              <a:t>NCA </a:t>
            </a:r>
            <a:r>
              <a:rPr lang="en-US" altLang="en-US" sz="2200" dirty="0" err="1"/>
              <a:t>su</a:t>
            </a:r>
            <a:r>
              <a:rPr lang="en-US" altLang="en-US" sz="2200" dirty="0"/>
              <a:t> </a:t>
            </a:r>
            <a:r>
              <a:rPr lang="en-US" altLang="en-US" sz="2200" dirty="0" err="1"/>
              <a:t>izolavani</a:t>
            </a:r>
            <a:r>
              <a:rPr lang="en-US" altLang="en-US" sz="2200" dirty="0"/>
              <a:t> od </a:t>
            </a:r>
            <a:r>
              <a:rPr lang="en-US" altLang="en-US" sz="2200" dirty="0" err="1"/>
              <a:t>softvera</a:t>
            </a:r>
            <a:r>
              <a:rPr lang="en-US" altLang="en-US" sz="2200" dirty="0"/>
              <a:t> u </a:t>
            </a:r>
            <a:r>
              <a:rPr lang="en-US" altLang="en-US" sz="2200" dirty="0" err="1"/>
              <a:t>koji</a:t>
            </a:r>
            <a:r>
              <a:rPr lang="en-US" altLang="en-US" sz="2200" dirty="0"/>
              <a:t> ne </a:t>
            </a:r>
            <a:r>
              <a:rPr lang="en-US" altLang="en-US" sz="2200" dirty="0" err="1"/>
              <a:t>postoji</a:t>
            </a:r>
            <a:r>
              <a:rPr lang="en-US" altLang="en-US" sz="2200" dirty="0"/>
              <a:t> </a:t>
            </a:r>
            <a:r>
              <a:rPr lang="en-US" altLang="en-US" sz="2200" dirty="0" err="1"/>
              <a:t>poverenje</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000868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49</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Sigurno</a:t>
            </a:r>
            <a:r>
              <a:rPr lang="en-US" altLang="en-US" sz="2200" b="1" dirty="0" smtClean="0"/>
              <a:t> </a:t>
            </a:r>
            <a:r>
              <a:rPr lang="en-US" altLang="en-US" sz="2200" b="1" dirty="0" err="1" smtClean="0"/>
              <a:t>čuvanje</a:t>
            </a:r>
            <a:r>
              <a:rPr lang="en-US" altLang="en-US" sz="2200" b="1" dirty="0" smtClean="0"/>
              <a:t> </a:t>
            </a:r>
            <a:r>
              <a:rPr lang="en-US" altLang="en-US" sz="2200" b="1" dirty="0" err="1" smtClean="0"/>
              <a:t>podataka</a:t>
            </a:r>
            <a:r>
              <a:rPr lang="en-US" altLang="en-US" sz="2200" dirty="0" smtClean="0"/>
              <a:t>.</a:t>
            </a:r>
          </a:p>
          <a:p>
            <a:pPr marL="342900" indent="-342900">
              <a:buFont typeface="Arial" panose="020B0604020202020204" pitchFamily="34" charset="0"/>
              <a:buChar char="•"/>
            </a:pPr>
            <a:r>
              <a:rPr lang="en-US" altLang="en-US" sz="2200" dirty="0" err="1"/>
              <a:t>Postoje</a:t>
            </a:r>
            <a:r>
              <a:rPr lang="en-US" altLang="en-US" sz="2200" dirty="0"/>
              <a:t> </a:t>
            </a:r>
            <a:r>
              <a:rPr lang="en-US" altLang="en-US" sz="2200" dirty="0" err="1"/>
              <a:t>posebni</a:t>
            </a:r>
            <a:r>
              <a:rPr lang="en-US" altLang="en-US" sz="2200" dirty="0"/>
              <a:t> moduli u </a:t>
            </a:r>
            <a:r>
              <a:rPr lang="en-US" altLang="en-US" sz="2200" dirty="0" err="1"/>
              <a:t>kojima</a:t>
            </a:r>
            <a:r>
              <a:rPr lang="en-US" altLang="en-US" sz="2200" dirty="0"/>
              <a:t> se </a:t>
            </a:r>
            <a:r>
              <a:rPr lang="en-US" altLang="en-US" sz="2200" dirty="0" err="1"/>
              <a:t>čuvaju</a:t>
            </a:r>
            <a:r>
              <a:rPr lang="en-US" altLang="en-US" sz="2200" dirty="0"/>
              <a:t> </a:t>
            </a:r>
            <a:r>
              <a:rPr lang="en-US" altLang="en-US" sz="2200" dirty="0" err="1"/>
              <a:t>poverljivi</a:t>
            </a:r>
            <a:r>
              <a:rPr lang="en-US" altLang="en-US" sz="2200" dirty="0"/>
              <a:t> </a:t>
            </a:r>
            <a:r>
              <a:rPr lang="en-US" altLang="en-US" sz="2200" dirty="0" err="1"/>
              <a:t>podaci</a:t>
            </a:r>
            <a:r>
              <a:rPr lang="en-US" altLang="en-US" sz="2200" dirty="0"/>
              <a:t>.</a:t>
            </a:r>
          </a:p>
          <a:p>
            <a:pPr marL="342900" indent="-342900">
              <a:buFont typeface="Arial" panose="020B0604020202020204" pitchFamily="34" charset="0"/>
              <a:buChar char="•"/>
            </a:pPr>
            <a:r>
              <a:rPr lang="en-US" altLang="en-US" sz="2200" dirty="0" err="1"/>
              <a:t>Ako</a:t>
            </a:r>
            <a:r>
              <a:rPr lang="en-US" altLang="en-US" sz="2200" dirty="0"/>
              <a:t> </a:t>
            </a:r>
            <a:r>
              <a:rPr lang="en-US" altLang="en-US" sz="2200" dirty="0" err="1"/>
              <a:t>neki</a:t>
            </a:r>
            <a:r>
              <a:rPr lang="en-US" altLang="en-US" sz="2200" dirty="0"/>
              <a:t> </a:t>
            </a:r>
            <a:r>
              <a:rPr lang="en-US" altLang="en-US" sz="2200" dirty="0" err="1" smtClean="0"/>
              <a:t>kod</a:t>
            </a:r>
            <a:r>
              <a:rPr lang="en-US" altLang="en-US" sz="2200" dirty="0" smtClean="0"/>
              <a:t> </a:t>
            </a:r>
            <a:r>
              <a:rPr lang="en-US" altLang="en-US" sz="2200" dirty="0"/>
              <a:t>X </a:t>
            </a:r>
            <a:r>
              <a:rPr lang="en-US" altLang="en-US" sz="2200" dirty="0" err="1"/>
              <a:t>želi</a:t>
            </a:r>
            <a:r>
              <a:rPr lang="en-US" altLang="en-US" sz="2200" dirty="0"/>
              <a:t> da </a:t>
            </a:r>
            <a:r>
              <a:rPr lang="en-US" altLang="en-US" sz="2200" dirty="0" err="1"/>
              <a:t>pročita</a:t>
            </a:r>
            <a:r>
              <a:rPr lang="en-US" altLang="en-US" sz="2200" dirty="0"/>
              <a:t> </a:t>
            </a:r>
            <a:r>
              <a:rPr lang="en-US" altLang="en-US" sz="2200" dirty="0" err="1"/>
              <a:t>ove</a:t>
            </a:r>
            <a:r>
              <a:rPr lang="en-US" altLang="en-US" sz="2200" dirty="0"/>
              <a:t> </a:t>
            </a:r>
            <a:r>
              <a:rPr lang="en-US" altLang="en-US" sz="2200" dirty="0" err="1"/>
              <a:t>podatke</a:t>
            </a:r>
            <a:r>
              <a:rPr lang="en-US" altLang="en-US" sz="2200" dirty="0"/>
              <a:t>, </a:t>
            </a:r>
            <a:r>
              <a:rPr lang="en-US" altLang="en-US" sz="2200" dirty="0" err="1"/>
              <a:t>heš</a:t>
            </a:r>
            <a:r>
              <a:rPr lang="en-US" altLang="en-US" sz="2200" dirty="0"/>
              <a:t> </a:t>
            </a:r>
            <a:r>
              <a:rPr lang="en-US" altLang="en-US" sz="2200" dirty="0" err="1"/>
              <a:t>vrednost</a:t>
            </a:r>
            <a:r>
              <a:rPr lang="en-US" altLang="en-US" sz="2200" dirty="0"/>
              <a:t> </a:t>
            </a:r>
            <a:r>
              <a:rPr lang="en-US" altLang="en-US" sz="2200" dirty="0" err="1"/>
              <a:t>koda</a:t>
            </a:r>
            <a:r>
              <a:rPr lang="en-US" altLang="en-US" sz="2200" dirty="0"/>
              <a:t> X </a:t>
            </a:r>
            <a:r>
              <a:rPr lang="en-US" altLang="en-US" sz="2200" dirty="0" err="1"/>
              <a:t>mora</a:t>
            </a:r>
            <a:r>
              <a:rPr lang="en-US" altLang="en-US" sz="2200" dirty="0"/>
              <a:t> da se </a:t>
            </a:r>
            <a:r>
              <a:rPr lang="en-US" altLang="en-US" sz="2200" dirty="0" err="1"/>
              <a:t>verifikuje</a:t>
            </a:r>
            <a:r>
              <a:rPr lang="en-US" altLang="en-US" sz="2200" dirty="0"/>
              <a:t> (</a:t>
            </a:r>
            <a:r>
              <a:rPr lang="en-US" altLang="en-US" sz="2200" dirty="0" err="1"/>
              <a:t>provera</a:t>
            </a:r>
            <a:r>
              <a:rPr lang="en-US" altLang="en-US" sz="2200" dirty="0"/>
              <a:t> </a:t>
            </a:r>
            <a:r>
              <a:rPr lang="en-US" altLang="en-US" sz="2200" dirty="0" err="1"/>
              <a:t>integriteta</a:t>
            </a:r>
            <a:r>
              <a:rPr lang="en-US" altLang="en-US" sz="2200" dirty="0"/>
              <a:t> </a:t>
            </a:r>
            <a:r>
              <a:rPr lang="en-US" altLang="en-US" sz="2200" dirty="0" err="1"/>
              <a:t>koda</a:t>
            </a:r>
            <a:r>
              <a:rPr lang="en-US" altLang="en-US" sz="2200" dirty="0"/>
              <a:t> X).</a:t>
            </a:r>
          </a:p>
          <a:p>
            <a:pPr marL="800100" lvl="1" indent="-342900">
              <a:buFont typeface="Arial" panose="020B0604020202020204" pitchFamily="34" charset="0"/>
              <a:buChar char="•"/>
            </a:pPr>
            <a:r>
              <a:rPr lang="en-US" altLang="en-US" sz="2200" dirty="0" err="1"/>
              <a:t>Implementirano</a:t>
            </a:r>
            <a:r>
              <a:rPr lang="en-US" altLang="en-US" sz="2200" dirty="0"/>
              <a:t> </a:t>
            </a:r>
            <a:r>
              <a:rPr lang="en-US" altLang="en-US" sz="2200" dirty="0" err="1"/>
              <a:t>preko</a:t>
            </a:r>
            <a:r>
              <a:rPr lang="en-US" altLang="en-US" sz="2200" dirty="0"/>
              <a:t> </a:t>
            </a:r>
            <a:r>
              <a:rPr lang="en-US" altLang="en-US" sz="2200" dirty="0" err="1"/>
              <a:t>simetrične</a:t>
            </a:r>
            <a:r>
              <a:rPr lang="en-US" altLang="en-US" sz="2200" dirty="0"/>
              <a:t> </a:t>
            </a:r>
            <a:r>
              <a:rPr lang="en-US" altLang="en-US" sz="2200" dirty="0" err="1"/>
              <a:t>kriptografije</a:t>
            </a:r>
            <a:r>
              <a:rPr lang="en-US" altLang="en-US" sz="2200" dirty="0"/>
              <a:t>.</a:t>
            </a:r>
          </a:p>
          <a:p>
            <a:pPr marL="342900" indent="-342900">
              <a:buFont typeface="Arial" panose="020B0604020202020204" pitchFamily="34" charset="0"/>
              <a:buChar char="•"/>
            </a:pPr>
            <a:r>
              <a:rPr lang="en-US" altLang="en-US" sz="2200" dirty="0" err="1"/>
              <a:t>Poverljivost</a:t>
            </a:r>
            <a:r>
              <a:rPr lang="en-US" altLang="en-US" sz="2200" dirty="0"/>
              <a:t> je </a:t>
            </a:r>
            <a:r>
              <a:rPr lang="en-US" altLang="en-US" sz="2200" dirty="0" err="1"/>
              <a:t>ostvarena</a:t>
            </a:r>
            <a:r>
              <a:rPr lang="en-US" altLang="en-US" sz="2200" dirty="0"/>
              <a:t> </a:t>
            </a:r>
            <a:r>
              <a:rPr lang="en-US" altLang="en-US" sz="2200" dirty="0" err="1"/>
              <a:t>jer</a:t>
            </a:r>
            <a:r>
              <a:rPr lang="en-US" altLang="en-US" sz="2200" dirty="0"/>
              <a:t> </a:t>
            </a:r>
            <a:r>
              <a:rPr lang="en-US" altLang="en-US" sz="2200" dirty="0" err="1"/>
              <a:t>samo</a:t>
            </a:r>
            <a:r>
              <a:rPr lang="en-US" altLang="en-US" sz="2200" dirty="0"/>
              <a:t> </a:t>
            </a:r>
            <a:r>
              <a:rPr lang="en-US" altLang="en-US" sz="2200" dirty="0" err="1"/>
              <a:t>softver</a:t>
            </a:r>
            <a:r>
              <a:rPr lang="en-US" altLang="en-US" sz="2200" dirty="0"/>
              <a:t> od </a:t>
            </a:r>
            <a:r>
              <a:rPr lang="en-US" altLang="en-US" sz="2200" dirty="0" err="1"/>
              <a:t>poverenja</a:t>
            </a:r>
            <a:r>
              <a:rPr lang="en-US" altLang="en-US" sz="2200" dirty="0"/>
              <a:t> </a:t>
            </a:r>
            <a:r>
              <a:rPr lang="en-US" altLang="en-US" sz="2200" dirty="0" err="1"/>
              <a:t>može</a:t>
            </a:r>
            <a:r>
              <a:rPr lang="en-US" altLang="en-US" sz="2200" dirty="0"/>
              <a:t> da </a:t>
            </a:r>
            <a:r>
              <a:rPr lang="en-US" altLang="en-US" sz="2200" dirty="0" err="1"/>
              <a:t>pristupi</a:t>
            </a:r>
            <a:r>
              <a:rPr lang="en-US" altLang="en-US" sz="2200" dirty="0"/>
              <a:t> </a:t>
            </a:r>
            <a:r>
              <a:rPr lang="en-US" altLang="en-US" sz="2200" dirty="0" err="1"/>
              <a:t>podacima</a:t>
            </a:r>
            <a:r>
              <a:rPr lang="en-US" altLang="en-US" sz="2200" dirty="0"/>
              <a:t>.</a:t>
            </a:r>
          </a:p>
          <a:p>
            <a:pPr marL="342900" indent="-342900">
              <a:buFont typeface="Arial" panose="020B0604020202020204" pitchFamily="34" charset="0"/>
              <a:buChar char="•"/>
            </a:pPr>
            <a:r>
              <a:rPr lang="en-US" altLang="en-US" sz="2200" dirty="0" err="1"/>
              <a:t>Integritet</a:t>
            </a:r>
            <a:r>
              <a:rPr lang="en-US" altLang="en-US" sz="2200" dirty="0"/>
              <a:t> </a:t>
            </a:r>
            <a:r>
              <a:rPr lang="en-US" altLang="en-US" sz="2200" dirty="0" err="1"/>
              <a:t>tajnih</a:t>
            </a:r>
            <a:r>
              <a:rPr lang="en-US" altLang="en-US" sz="2200" dirty="0"/>
              <a:t> </a:t>
            </a:r>
            <a:r>
              <a:rPr lang="en-US" altLang="en-US" sz="2200" dirty="0" err="1"/>
              <a:t>podataka</a:t>
            </a:r>
            <a:r>
              <a:rPr lang="en-US" altLang="en-US" sz="2200" dirty="0"/>
              <a:t> se </a:t>
            </a:r>
            <a:r>
              <a:rPr lang="en-US" altLang="en-US" sz="2200" dirty="0" err="1"/>
              <a:t>garantuje</a:t>
            </a:r>
            <a:r>
              <a:rPr lang="en-US" altLang="en-US" sz="2200" dirty="0"/>
              <a:t> </a:t>
            </a:r>
            <a:r>
              <a:rPr lang="en-US" altLang="en-US" sz="2200" dirty="0" err="1"/>
              <a:t>karakteristikama</a:t>
            </a:r>
            <a:r>
              <a:rPr lang="en-US" altLang="en-US" sz="2200" dirty="0"/>
              <a:t> </a:t>
            </a:r>
            <a:r>
              <a:rPr lang="en-US" altLang="en-US" sz="2200" dirty="0" err="1"/>
              <a:t>modula</a:t>
            </a:r>
            <a:r>
              <a:rPr lang="en-US" altLang="en-US" sz="2200" dirty="0"/>
              <a:t> u </a:t>
            </a:r>
            <a:r>
              <a:rPr lang="en-US" altLang="en-US" sz="2200" dirty="0" err="1"/>
              <a:t>kojima</a:t>
            </a:r>
            <a:r>
              <a:rPr lang="en-US" altLang="en-US" sz="2200" dirty="0"/>
              <a:t> se </a:t>
            </a:r>
            <a:r>
              <a:rPr lang="en-US" altLang="en-US" sz="2200" dirty="0" err="1"/>
              <a:t>čuvaju</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655183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Uvodne</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napomene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5</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Sigurnost</a:t>
            </a:r>
            <a:r>
              <a:rPr lang="en-US" altLang="en-US" sz="2200" b="1" dirty="0" smtClean="0"/>
              <a:t> OS: </a:t>
            </a:r>
            <a:r>
              <a:rPr lang="en-US" altLang="en-US" sz="2200" b="1" dirty="0" err="1" smtClean="0"/>
              <a:t>funkcije</a:t>
            </a:r>
            <a:r>
              <a:rPr lang="en-US" altLang="en-US" sz="2200" dirty="0" smtClean="0"/>
              <a:t>.</a:t>
            </a:r>
          </a:p>
          <a:p>
            <a:pPr marL="342900" indent="-342900">
              <a:buFont typeface="Arial" panose="020B0604020202020204" pitchFamily="34" charset="0"/>
              <a:buChar char="•"/>
            </a:pPr>
            <a:r>
              <a:rPr lang="en-US" altLang="en-US" sz="2200" dirty="0" err="1"/>
              <a:t>Zaštita</a:t>
            </a:r>
            <a:r>
              <a:rPr lang="en-US" altLang="en-US" sz="2200" dirty="0"/>
              <a:t> </a:t>
            </a:r>
            <a:r>
              <a:rPr lang="en-US" altLang="en-US" sz="2200" dirty="0" err="1" smtClean="0"/>
              <a:t>memorije</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Organizacija</a:t>
            </a:r>
            <a:r>
              <a:rPr lang="en-US" altLang="en-US" sz="2200" dirty="0"/>
              <a:t> </a:t>
            </a:r>
            <a:r>
              <a:rPr lang="en-US" altLang="en-US" sz="2200" dirty="0" err="1"/>
              <a:t>pristupa</a:t>
            </a:r>
            <a:r>
              <a:rPr lang="en-US" altLang="en-US" sz="2200" dirty="0"/>
              <a:t> </a:t>
            </a:r>
            <a:r>
              <a:rPr lang="en-US" altLang="en-US" sz="2200" dirty="0" err="1"/>
              <a:t>memorijskim</a:t>
            </a:r>
            <a:r>
              <a:rPr lang="en-US" altLang="en-US" sz="2200" dirty="0"/>
              <a:t> </a:t>
            </a:r>
            <a:r>
              <a:rPr lang="en-US" altLang="en-US" sz="2200" dirty="0" err="1"/>
              <a:t>lokacijama</a:t>
            </a:r>
            <a:r>
              <a:rPr lang="en-US" altLang="en-US" sz="2200" dirty="0"/>
              <a:t> od </a:t>
            </a:r>
            <a:r>
              <a:rPr lang="en-US" altLang="en-US" sz="2200" dirty="0" err="1"/>
              <a:t>strane</a:t>
            </a:r>
            <a:r>
              <a:rPr lang="en-US" altLang="en-US" sz="2200" dirty="0"/>
              <a:t> </a:t>
            </a:r>
            <a:r>
              <a:rPr lang="en-US" altLang="en-US" sz="2200" dirty="0" err="1"/>
              <a:t>korisnika</a:t>
            </a:r>
            <a:r>
              <a:rPr lang="en-US" altLang="en-US" sz="2200" dirty="0"/>
              <a:t>/</a:t>
            </a:r>
            <a:r>
              <a:rPr lang="en-US" altLang="en-US" sz="2200" dirty="0" err="1"/>
              <a:t>procesa</a:t>
            </a:r>
            <a:r>
              <a:rPr lang="en-US" altLang="en-US" sz="2200" dirty="0"/>
              <a:t>.</a:t>
            </a:r>
          </a:p>
          <a:p>
            <a:pPr marL="342900" indent="-342900">
              <a:buFont typeface="Arial" panose="020B0604020202020204" pitchFamily="34" charset="0"/>
              <a:buChar char="•"/>
            </a:pPr>
            <a:r>
              <a:rPr lang="en-US" altLang="en-US" sz="2200" dirty="0" err="1"/>
              <a:t>Zaštita</a:t>
            </a:r>
            <a:r>
              <a:rPr lang="en-US" altLang="en-US" sz="2200" dirty="0"/>
              <a:t> </a:t>
            </a:r>
            <a:r>
              <a:rPr lang="en-US" altLang="en-US" sz="2200" dirty="0" err="1" smtClean="0"/>
              <a:t>datoteka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Zaštita</a:t>
            </a:r>
            <a:r>
              <a:rPr lang="en-US" altLang="en-US" sz="2200" dirty="0"/>
              <a:t> </a:t>
            </a:r>
            <a:r>
              <a:rPr lang="en-US" altLang="en-US" sz="2200" dirty="0" err="1"/>
              <a:t>korisnika</a:t>
            </a:r>
            <a:r>
              <a:rPr lang="en-US" altLang="en-US" sz="2200" dirty="0"/>
              <a:t> </a:t>
            </a:r>
            <a:r>
              <a:rPr lang="en-US" altLang="en-US" sz="2200" dirty="0" err="1"/>
              <a:t>i</a:t>
            </a:r>
            <a:r>
              <a:rPr lang="en-US" altLang="en-US" sz="2200" dirty="0"/>
              <a:t> </a:t>
            </a:r>
            <a:r>
              <a:rPr lang="en-US" altLang="en-US" sz="2200" dirty="0" err="1"/>
              <a:t>sistemskih</a:t>
            </a:r>
            <a:r>
              <a:rPr lang="en-US" altLang="en-US" sz="2200" dirty="0"/>
              <a:t> </a:t>
            </a:r>
            <a:r>
              <a:rPr lang="en-US" altLang="en-US" sz="2200" dirty="0" err="1"/>
              <a:t>resursa</a:t>
            </a:r>
            <a:r>
              <a:rPr lang="en-US" altLang="en-US" sz="2200" dirty="0"/>
              <a:t>.</a:t>
            </a:r>
          </a:p>
          <a:p>
            <a:pPr marL="342900" indent="-342900">
              <a:buFont typeface="Arial" panose="020B0604020202020204" pitchFamily="34" charset="0"/>
              <a:buChar char="•"/>
            </a:pPr>
            <a:r>
              <a:rPr lang="en-US" altLang="en-US" sz="2200" dirty="0" err="1" smtClean="0"/>
              <a:t>Autentifikacija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Primena</a:t>
            </a:r>
            <a:r>
              <a:rPr lang="en-US" altLang="en-US" sz="2200" dirty="0"/>
              <a:t> </a:t>
            </a:r>
            <a:r>
              <a:rPr lang="en-US" altLang="en-US" sz="2200" dirty="0" err="1"/>
              <a:t>metoda</a:t>
            </a:r>
            <a:r>
              <a:rPr lang="en-US" altLang="en-US" sz="2200" dirty="0"/>
              <a:t> </a:t>
            </a:r>
            <a:r>
              <a:rPr lang="en-US" altLang="en-US" sz="2200" dirty="0" err="1"/>
              <a:t>i</a:t>
            </a:r>
            <a:r>
              <a:rPr lang="en-US" altLang="en-US" sz="2200" dirty="0"/>
              <a:t> </a:t>
            </a:r>
            <a:r>
              <a:rPr lang="en-US" altLang="en-US" sz="2200" dirty="0" err="1"/>
              <a:t>delovanje</a:t>
            </a:r>
            <a:r>
              <a:rPr lang="en-US" altLang="en-US" sz="2200" dirty="0"/>
              <a:t> </a:t>
            </a:r>
            <a:r>
              <a:rPr lang="en-US" altLang="en-US" sz="2200" dirty="0" err="1"/>
              <a:t>na</a:t>
            </a:r>
            <a:r>
              <a:rPr lang="en-US" altLang="en-US" sz="2200" dirty="0"/>
              <a:t> </a:t>
            </a:r>
            <a:r>
              <a:rPr lang="en-US" altLang="en-US" sz="2200" dirty="0" err="1"/>
              <a:t>osnovu</a:t>
            </a:r>
            <a:r>
              <a:rPr lang="en-US" altLang="en-US" sz="2200" dirty="0"/>
              <a:t> </a:t>
            </a:r>
            <a:r>
              <a:rPr lang="en-US" altLang="en-US" sz="2200" dirty="0" err="1"/>
              <a:t>rezultata</a:t>
            </a:r>
            <a:r>
              <a:rPr lang="en-US" altLang="en-US" sz="2200" dirty="0"/>
              <a:t> </a:t>
            </a:r>
            <a:r>
              <a:rPr lang="en-US" altLang="en-US" sz="2200" dirty="0" err="1"/>
              <a:t>autentifikacije</a:t>
            </a:r>
            <a:r>
              <a:rPr lang="en-US" altLang="en-US" sz="2200" dirty="0"/>
              <a:t>.</a:t>
            </a:r>
          </a:p>
          <a:p>
            <a:pPr marL="342900" indent="-342900">
              <a:buFont typeface="Arial" panose="020B0604020202020204" pitchFamily="34" charset="0"/>
              <a:buChar char="•"/>
            </a:pPr>
            <a:r>
              <a:rPr lang="en-US" altLang="en-US" sz="2200" dirty="0" err="1" smtClean="0"/>
              <a:t>Autorizacija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Primena</a:t>
            </a:r>
            <a:r>
              <a:rPr lang="en-US" altLang="en-US" sz="2200" dirty="0"/>
              <a:t> </a:t>
            </a:r>
            <a:r>
              <a:rPr lang="en-US" altLang="en-US" sz="2200" dirty="0" err="1"/>
              <a:t>metoda</a:t>
            </a:r>
            <a:r>
              <a:rPr lang="en-US" altLang="en-US" sz="2200" dirty="0"/>
              <a:t> </a:t>
            </a:r>
            <a:r>
              <a:rPr lang="en-US" altLang="en-US" sz="2200" dirty="0" err="1"/>
              <a:t>i</a:t>
            </a:r>
            <a:r>
              <a:rPr lang="en-US" altLang="en-US" sz="2200" dirty="0"/>
              <a:t> </a:t>
            </a:r>
            <a:r>
              <a:rPr lang="en-US" altLang="en-US" sz="2200" dirty="0" err="1"/>
              <a:t>sprovođenje</a:t>
            </a:r>
            <a:r>
              <a:rPr lang="en-US" altLang="en-US" sz="2200" dirty="0"/>
              <a:t> </a:t>
            </a:r>
            <a:r>
              <a:rPr lang="en-US" altLang="en-US" sz="2200" dirty="0" err="1"/>
              <a:t>kontrole</a:t>
            </a:r>
            <a:r>
              <a:rPr lang="en-US" altLang="en-US" sz="2200" dirty="0"/>
              <a:t> </a:t>
            </a:r>
            <a:r>
              <a:rPr lang="en-US" altLang="en-US" sz="2200" dirty="0" err="1"/>
              <a:t>pristupa</a:t>
            </a:r>
            <a:r>
              <a:rPr lang="en-US" altLang="en-US" sz="2200" dirty="0"/>
              <a:t>.</a:t>
            </a:r>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87507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50</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Siguran</a:t>
            </a:r>
            <a:r>
              <a:rPr lang="en-US" altLang="en-US" sz="2200" b="1" dirty="0" smtClean="0"/>
              <a:t> </a:t>
            </a:r>
            <a:r>
              <a:rPr lang="en-US" altLang="en-US" sz="2200" b="1" dirty="0" err="1" smtClean="0"/>
              <a:t>prenos</a:t>
            </a:r>
            <a:r>
              <a:rPr lang="en-US" altLang="en-US" sz="2200" dirty="0" smtClean="0"/>
              <a:t>.</a:t>
            </a:r>
          </a:p>
          <a:p>
            <a:pPr marL="342900" indent="-342900">
              <a:buFont typeface="Arial" panose="020B0604020202020204" pitchFamily="34" charset="0"/>
              <a:buChar char="•"/>
            </a:pPr>
            <a:r>
              <a:rPr lang="en-US" altLang="en-US" sz="2200" dirty="0" err="1"/>
              <a:t>Siguran</a:t>
            </a:r>
            <a:r>
              <a:rPr lang="en-US" altLang="en-US" sz="2200" dirty="0"/>
              <a:t> </a:t>
            </a:r>
            <a:r>
              <a:rPr lang="en-US" altLang="en-US" sz="2200" dirty="0" err="1"/>
              <a:t>prenos</a:t>
            </a:r>
            <a:r>
              <a:rPr lang="en-US" altLang="en-US" sz="2200" dirty="0"/>
              <a:t> </a:t>
            </a:r>
            <a:r>
              <a:rPr lang="en-US" altLang="en-US" sz="2200" dirty="0" err="1"/>
              <a:t>ulaznih</a:t>
            </a:r>
            <a:r>
              <a:rPr lang="en-US" altLang="en-US" sz="2200" dirty="0"/>
              <a:t> </a:t>
            </a:r>
            <a:r>
              <a:rPr lang="en-US" altLang="en-US" sz="2200" dirty="0" err="1" smtClean="0"/>
              <a:t>podataka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a:t>Od </a:t>
            </a:r>
            <a:r>
              <a:rPr lang="en-US" altLang="en-US" sz="2200" dirty="0" err="1"/>
              <a:t>tastature</a:t>
            </a:r>
            <a:r>
              <a:rPr lang="en-US" altLang="en-US" sz="2200" dirty="0"/>
              <a:t> do </a:t>
            </a:r>
            <a:r>
              <a:rPr lang="en-US" altLang="en-US" sz="2200" dirty="0" smtClean="0"/>
              <a:t>Nexus-a.</a:t>
            </a:r>
            <a:endParaRPr lang="en-US" altLang="en-US" sz="2200" dirty="0"/>
          </a:p>
          <a:p>
            <a:pPr marL="800100" lvl="1" indent="-342900">
              <a:buFont typeface="Arial" panose="020B0604020202020204" pitchFamily="34" charset="0"/>
              <a:buChar char="•"/>
            </a:pPr>
            <a:r>
              <a:rPr lang="en-US" altLang="en-US" sz="2200" dirty="0"/>
              <a:t>Od </a:t>
            </a:r>
            <a:r>
              <a:rPr lang="en-US" altLang="en-US" sz="2200" dirty="0" err="1"/>
              <a:t>miša</a:t>
            </a:r>
            <a:r>
              <a:rPr lang="en-US" altLang="en-US" sz="2200" dirty="0"/>
              <a:t> do </a:t>
            </a:r>
            <a:r>
              <a:rPr lang="en-US" altLang="en-US" sz="2200" dirty="0" smtClean="0"/>
              <a:t>Nexus-a.</a:t>
            </a:r>
            <a:endParaRPr lang="en-US" altLang="en-US" sz="2200" dirty="0"/>
          </a:p>
          <a:p>
            <a:pPr marL="342900" indent="-342900">
              <a:buFont typeface="Arial" panose="020B0604020202020204" pitchFamily="34" charset="0"/>
              <a:buChar char="•"/>
            </a:pPr>
            <a:r>
              <a:rPr lang="en-US" altLang="en-US" sz="2200" dirty="0" err="1"/>
              <a:t>Siguran</a:t>
            </a:r>
            <a:r>
              <a:rPr lang="en-US" altLang="en-US" sz="2200" dirty="0"/>
              <a:t> </a:t>
            </a:r>
            <a:r>
              <a:rPr lang="en-US" altLang="en-US" sz="2200" dirty="0" err="1"/>
              <a:t>prenos</a:t>
            </a:r>
            <a:r>
              <a:rPr lang="en-US" altLang="en-US" sz="2200" dirty="0"/>
              <a:t> </a:t>
            </a:r>
            <a:r>
              <a:rPr lang="en-US" altLang="en-US" sz="2200" dirty="0" err="1"/>
              <a:t>izlaznih</a:t>
            </a:r>
            <a:r>
              <a:rPr lang="en-US" altLang="en-US" sz="2200" dirty="0"/>
              <a:t> </a:t>
            </a:r>
            <a:r>
              <a:rPr lang="en-US" altLang="en-US" sz="2200" dirty="0" err="1" smtClean="0"/>
              <a:t>podataka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a:t>Od Nexus-a do </a:t>
            </a:r>
            <a:r>
              <a:rPr lang="en-US" altLang="en-US" sz="2200" dirty="0" err="1" smtClean="0"/>
              <a:t>monitora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Upotreba</a:t>
            </a:r>
            <a:r>
              <a:rPr lang="en-US" altLang="en-US" sz="2200" dirty="0"/>
              <a:t> </a:t>
            </a:r>
            <a:r>
              <a:rPr lang="en-US" altLang="en-US" sz="2200" dirty="0" err="1"/>
              <a:t>kriptografije</a:t>
            </a:r>
            <a:r>
              <a:rPr lang="en-US" altLang="en-US" sz="2200" dirty="0"/>
              <a:t> u </a:t>
            </a:r>
            <a:r>
              <a:rPr lang="en-US" altLang="en-US" sz="2200" dirty="0" err="1"/>
              <a:t>realizaciji</a:t>
            </a:r>
            <a:r>
              <a:rPr lang="en-US" altLang="en-US" sz="2200" dirty="0"/>
              <a:t> </a:t>
            </a:r>
            <a:r>
              <a:rPr lang="en-US" altLang="en-US" sz="2200" dirty="0" err="1"/>
              <a:t>zaštićenog</a:t>
            </a:r>
            <a:r>
              <a:rPr lang="en-US" altLang="en-US" sz="2200" dirty="0"/>
              <a:t> </a:t>
            </a:r>
            <a:r>
              <a:rPr lang="en-US" altLang="en-US" sz="2200" dirty="0" err="1"/>
              <a:t>prenosa</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236305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51</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Atest</a:t>
            </a:r>
            <a:r>
              <a:rPr lang="en-US" altLang="en-US" sz="2200" dirty="0" smtClean="0"/>
              <a:t>.</a:t>
            </a:r>
          </a:p>
          <a:p>
            <a:pPr marL="342900" indent="-342900">
              <a:buFont typeface="Arial" panose="020B0604020202020204" pitchFamily="34" charset="0"/>
              <a:buChar char="•"/>
            </a:pPr>
            <a:r>
              <a:rPr lang="en-US" altLang="en-US" sz="2200" dirty="0" err="1"/>
              <a:t>Sigurna</a:t>
            </a:r>
            <a:r>
              <a:rPr lang="en-US" altLang="en-US" sz="2200" dirty="0"/>
              <a:t> </a:t>
            </a:r>
            <a:r>
              <a:rPr lang="en-US" altLang="en-US" sz="2200" dirty="0" err="1"/>
              <a:t>autentifikacija</a:t>
            </a:r>
            <a:r>
              <a:rPr lang="en-US" altLang="en-US" sz="2200" dirty="0"/>
              <a:t> </a:t>
            </a:r>
            <a:r>
              <a:rPr lang="en-US" altLang="en-US" sz="2200" dirty="0" err="1"/>
              <a:t>uređaja</a:t>
            </a:r>
            <a:r>
              <a:rPr lang="en-US" altLang="en-US" sz="2200" dirty="0"/>
              <a:t>, </a:t>
            </a:r>
            <a:r>
              <a:rPr lang="en-US" altLang="en-US" sz="2200" dirty="0" err="1"/>
              <a:t>servisa</a:t>
            </a:r>
            <a:r>
              <a:rPr lang="en-US" altLang="en-US" sz="2200" dirty="0"/>
              <a:t>, </a:t>
            </a:r>
            <a:r>
              <a:rPr lang="en-US" altLang="en-US" sz="2200" dirty="0" err="1"/>
              <a:t>koda</a:t>
            </a:r>
            <a:r>
              <a:rPr lang="en-US" altLang="en-US" sz="2200" dirty="0" smtClean="0"/>
              <a:t>, ... </a:t>
            </a:r>
            <a:endParaRPr lang="en-US" altLang="en-US" sz="2200" dirty="0"/>
          </a:p>
          <a:p>
            <a:pPr marL="800100" lvl="1" indent="-342900">
              <a:buFont typeface="Arial" panose="020B0604020202020204" pitchFamily="34" charset="0"/>
              <a:buChar char="•"/>
            </a:pPr>
            <a:r>
              <a:rPr lang="en-US" altLang="en-US" sz="2200" dirty="0" err="1"/>
              <a:t>Odvojena</a:t>
            </a:r>
            <a:r>
              <a:rPr lang="en-US" altLang="en-US" sz="2200" dirty="0"/>
              <a:t> od </a:t>
            </a:r>
            <a:r>
              <a:rPr lang="en-US" altLang="en-US" sz="2200" dirty="0" err="1"/>
              <a:t>autentifikacije</a:t>
            </a:r>
            <a:r>
              <a:rPr lang="en-US" altLang="en-US" sz="2200" dirty="0"/>
              <a:t> </a:t>
            </a:r>
            <a:r>
              <a:rPr lang="en-US" altLang="en-US" sz="2200" dirty="0" err="1"/>
              <a:t>korisnika</a:t>
            </a:r>
            <a:r>
              <a:rPr lang="en-US" altLang="en-US" sz="2200" dirty="0"/>
              <a:t>.</a:t>
            </a:r>
          </a:p>
          <a:p>
            <a:pPr marL="342900" indent="-342900">
              <a:buFont typeface="Arial" panose="020B0604020202020204" pitchFamily="34" charset="0"/>
              <a:buChar char="•"/>
            </a:pPr>
            <a:r>
              <a:rPr lang="en-US" altLang="en-US" sz="2200" dirty="0" err="1"/>
              <a:t>Koristi</a:t>
            </a:r>
            <a:r>
              <a:rPr lang="en-US" altLang="en-US" sz="2200" dirty="0"/>
              <a:t> se </a:t>
            </a:r>
            <a:r>
              <a:rPr lang="en-US" altLang="en-US" sz="2200" dirty="0" err="1"/>
              <a:t>kriptografija</a:t>
            </a:r>
            <a:r>
              <a:rPr lang="en-US" altLang="en-US" sz="2200" dirty="0"/>
              <a:t> </a:t>
            </a:r>
            <a:r>
              <a:rPr lang="en-US" altLang="en-US" sz="2200" dirty="0" err="1"/>
              <a:t>sa</a:t>
            </a:r>
            <a:r>
              <a:rPr lang="en-US" altLang="en-US" sz="2200" dirty="0"/>
              <a:t> </a:t>
            </a:r>
            <a:r>
              <a:rPr lang="en-US" altLang="en-US" sz="2200" dirty="0" err="1"/>
              <a:t>javnim</a:t>
            </a:r>
            <a:r>
              <a:rPr lang="en-US" altLang="en-US" sz="2200" dirty="0"/>
              <a:t> </a:t>
            </a:r>
            <a:r>
              <a:rPr lang="en-US" altLang="en-US" sz="2200" dirty="0" err="1" smtClean="0"/>
              <a:t>ključem</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Zahteva</a:t>
            </a:r>
            <a:r>
              <a:rPr lang="en-US" altLang="en-US" sz="2200" dirty="0"/>
              <a:t> </a:t>
            </a:r>
            <a:r>
              <a:rPr lang="en-US" altLang="en-US" sz="2200" dirty="0" err="1"/>
              <a:t>sertifikovan</a:t>
            </a:r>
            <a:r>
              <a:rPr lang="en-US" altLang="en-US" sz="2200" dirty="0"/>
              <a:t> par </a:t>
            </a:r>
            <a:r>
              <a:rPr lang="en-US" altLang="en-US" sz="2200" dirty="0" err="1" smtClean="0"/>
              <a:t>ključeva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Korisnik</a:t>
            </a:r>
            <a:r>
              <a:rPr lang="en-US" altLang="en-US" sz="2200" dirty="0"/>
              <a:t> </a:t>
            </a:r>
            <a:r>
              <a:rPr lang="en-US" altLang="en-US" sz="2200" dirty="0" err="1"/>
              <a:t>nema</a:t>
            </a:r>
            <a:r>
              <a:rPr lang="en-US" altLang="en-US" sz="2200" dirty="0"/>
              <a:t> </a:t>
            </a:r>
            <a:r>
              <a:rPr lang="en-US" altLang="en-US" sz="2200" dirty="0" err="1"/>
              <a:t>pristup</a:t>
            </a:r>
            <a:r>
              <a:rPr lang="en-US" altLang="en-US" sz="2200" dirty="0"/>
              <a:t> </a:t>
            </a:r>
            <a:r>
              <a:rPr lang="en-US" altLang="en-US" sz="2200" dirty="0" err="1" smtClean="0"/>
              <a:t>privatnom</a:t>
            </a:r>
            <a:r>
              <a:rPr lang="en-US" altLang="en-US" sz="2200" dirty="0" smtClean="0"/>
              <a:t> </a:t>
            </a:r>
            <a:r>
              <a:rPr lang="en-US" altLang="en-US" sz="2200" dirty="0" err="1"/>
              <a:t>ključu</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147151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52</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a:t>NGSCB </a:t>
            </a:r>
            <a:r>
              <a:rPr lang="en-US" altLang="en-US" sz="2200" b="1" dirty="0" err="1"/>
              <a:t>prema</a:t>
            </a:r>
            <a:r>
              <a:rPr lang="en-US" altLang="en-US" sz="2200" b="1" dirty="0"/>
              <a:t> Microsoft-u</a:t>
            </a:r>
            <a:r>
              <a:rPr lang="en-US" altLang="en-US" sz="2200" dirty="0" smtClean="0"/>
              <a:t>.</a:t>
            </a:r>
          </a:p>
          <a:p>
            <a:pPr marL="342900" indent="-342900">
              <a:buFont typeface="Arial" panose="020B0604020202020204" pitchFamily="34" charset="0"/>
              <a:buChar char="•"/>
            </a:pPr>
            <a:r>
              <a:rPr lang="en-US" altLang="en-US" sz="2200" dirty="0" err="1"/>
              <a:t>Sve</a:t>
            </a:r>
            <a:r>
              <a:rPr lang="en-US" altLang="en-US" sz="2200" dirty="0"/>
              <a:t> </a:t>
            </a:r>
            <a:r>
              <a:rPr lang="en-US" altLang="en-US" sz="2200" dirty="0" err="1"/>
              <a:t>funkcije</a:t>
            </a:r>
            <a:r>
              <a:rPr lang="en-US" altLang="en-US" sz="2200" dirty="0"/>
              <a:t> </a:t>
            </a:r>
            <a:r>
              <a:rPr lang="en-US" altLang="en-US" sz="2200" dirty="0" err="1"/>
              <a:t>regularnog</a:t>
            </a:r>
            <a:r>
              <a:rPr lang="en-US" altLang="en-US" sz="2200" dirty="0"/>
              <a:t> Windows-a </a:t>
            </a:r>
            <a:r>
              <a:rPr lang="en-US" altLang="en-US" sz="2200" dirty="0" err="1"/>
              <a:t>će</a:t>
            </a:r>
            <a:r>
              <a:rPr lang="en-US" altLang="en-US" sz="2200" dirty="0"/>
              <a:t> </a:t>
            </a:r>
            <a:r>
              <a:rPr lang="en-US" altLang="en-US" sz="2200" dirty="0" err="1"/>
              <a:t>nesmetano</a:t>
            </a:r>
            <a:r>
              <a:rPr lang="en-US" altLang="en-US" sz="2200" dirty="0"/>
              <a:t> </a:t>
            </a:r>
            <a:r>
              <a:rPr lang="en-US" altLang="en-US" sz="2200" dirty="0" err="1"/>
              <a:t>raditi</a:t>
            </a:r>
            <a:r>
              <a:rPr lang="en-US" altLang="en-US" sz="2200" dirty="0"/>
              <a:t> u </a:t>
            </a:r>
            <a:r>
              <a:rPr lang="en-US" altLang="en-US" sz="2200" dirty="0" err="1"/>
              <a:t>sistemu</a:t>
            </a:r>
            <a:r>
              <a:rPr lang="en-US" altLang="en-US" sz="2200" dirty="0"/>
              <a:t> </a:t>
            </a:r>
            <a:r>
              <a:rPr lang="en-US" altLang="en-US" sz="2200" dirty="0" err="1"/>
              <a:t>sa</a:t>
            </a:r>
            <a:r>
              <a:rPr lang="en-US" altLang="en-US" sz="2200" dirty="0"/>
              <a:t> NGSCB.</a:t>
            </a:r>
          </a:p>
          <a:p>
            <a:pPr marL="342900" indent="-342900">
              <a:buFont typeface="Arial" panose="020B0604020202020204" pitchFamily="34" charset="0"/>
              <a:buChar char="•"/>
            </a:pPr>
            <a:r>
              <a:rPr lang="en-US" altLang="en-US" sz="2200" dirty="0" err="1"/>
              <a:t>Korisnik</a:t>
            </a:r>
            <a:r>
              <a:rPr lang="en-US" altLang="en-US" sz="2200" dirty="0"/>
              <a:t> </a:t>
            </a:r>
            <a:r>
              <a:rPr lang="en-US" altLang="en-US" sz="2200" dirty="0" err="1"/>
              <a:t>može</a:t>
            </a:r>
            <a:r>
              <a:rPr lang="en-US" altLang="en-US" sz="2200" dirty="0"/>
              <a:t> da </a:t>
            </a:r>
            <a:r>
              <a:rPr lang="en-US" altLang="en-US" sz="2200" dirty="0" err="1"/>
              <a:t>odredi</a:t>
            </a:r>
            <a:r>
              <a:rPr lang="en-US" altLang="en-US" sz="2200" dirty="0"/>
              <a:t>:</a:t>
            </a:r>
          </a:p>
          <a:p>
            <a:pPr marL="800100" lvl="1" indent="-342900">
              <a:buFont typeface="Arial" panose="020B0604020202020204" pitchFamily="34" charset="0"/>
              <a:buChar char="•"/>
            </a:pPr>
            <a:r>
              <a:rPr lang="en-US" altLang="en-US" sz="2200" dirty="0"/>
              <a:t>Koji Nexus </a:t>
            </a:r>
            <a:r>
              <a:rPr lang="en-US" altLang="en-US" sz="2200" dirty="0" err="1"/>
              <a:t>će</a:t>
            </a:r>
            <a:r>
              <a:rPr lang="en-US" altLang="en-US" sz="2200" dirty="0"/>
              <a:t> </a:t>
            </a:r>
            <a:r>
              <a:rPr lang="en-US" altLang="en-US" sz="2200" dirty="0" err="1"/>
              <a:t>raditi</a:t>
            </a:r>
            <a:r>
              <a:rPr lang="en-US" altLang="en-US" sz="2200" dirty="0"/>
              <a:t> </a:t>
            </a:r>
          </a:p>
          <a:p>
            <a:pPr marL="800100" lvl="1" indent="-342900">
              <a:buFont typeface="Arial" panose="020B0604020202020204" pitchFamily="34" charset="0"/>
              <a:buChar char="•"/>
            </a:pPr>
            <a:r>
              <a:rPr lang="en-US" altLang="en-US" sz="2200" dirty="0"/>
              <a:t>Koji od  NCA </a:t>
            </a:r>
            <a:r>
              <a:rPr lang="en-US" altLang="en-US" sz="2200" dirty="0" err="1"/>
              <a:t>će</a:t>
            </a:r>
            <a:r>
              <a:rPr lang="en-US" altLang="en-US" sz="2200" dirty="0"/>
              <a:t> </a:t>
            </a:r>
            <a:r>
              <a:rPr lang="en-US" altLang="en-US" sz="2200" dirty="0" err="1"/>
              <a:t>raditi</a:t>
            </a:r>
            <a:endParaRPr lang="en-US" altLang="en-US" sz="2200" dirty="0"/>
          </a:p>
          <a:p>
            <a:pPr marL="800100" lvl="1" indent="-342900">
              <a:buFont typeface="Arial" panose="020B0604020202020204" pitchFamily="34" charset="0"/>
              <a:buChar char="•"/>
            </a:pPr>
            <a:r>
              <a:rPr lang="en-US" altLang="en-US" sz="2200" dirty="0" err="1"/>
              <a:t>Kojim</a:t>
            </a:r>
            <a:r>
              <a:rPr lang="en-US" altLang="en-US" sz="2200" dirty="0"/>
              <a:t> od NCA </a:t>
            </a:r>
            <a:r>
              <a:rPr lang="en-US" altLang="en-US" sz="2200" dirty="0" err="1"/>
              <a:t>će</a:t>
            </a:r>
            <a:r>
              <a:rPr lang="en-US" altLang="en-US" sz="2200" dirty="0"/>
              <a:t> </a:t>
            </a:r>
            <a:r>
              <a:rPr lang="en-US" altLang="en-US" sz="2200" dirty="0" err="1"/>
              <a:t>dozvoliti</a:t>
            </a:r>
            <a:r>
              <a:rPr lang="en-US" altLang="en-US" sz="2200" dirty="0"/>
              <a:t> da </a:t>
            </a:r>
            <a:r>
              <a:rPr lang="en-US" altLang="en-US" sz="2200" dirty="0" err="1"/>
              <a:t>identifikuje</a:t>
            </a:r>
            <a:r>
              <a:rPr lang="en-US" altLang="en-US" sz="2200" dirty="0"/>
              <a:t> </a:t>
            </a:r>
            <a:r>
              <a:rPr lang="en-US" altLang="en-US" sz="2200" dirty="0" err="1" smtClean="0"/>
              <a:t>sistem</a:t>
            </a:r>
            <a:r>
              <a:rPr lang="en-US" altLang="en-US" sz="2200" dirty="0" smtClean="0"/>
              <a:t> ...</a:t>
            </a:r>
          </a:p>
          <a:p>
            <a:pPr marL="342900" indent="-342900">
              <a:buFont typeface="Arial" panose="020B0604020202020204" pitchFamily="34" charset="0"/>
              <a:buChar char="•"/>
            </a:pPr>
            <a:r>
              <a:rPr lang="en-US" altLang="en-US" sz="2200" dirty="0" smtClean="0"/>
              <a:t>Ova </a:t>
            </a:r>
            <a:r>
              <a:rPr lang="en-US" altLang="en-US" sz="2200" dirty="0" err="1"/>
              <a:t>podešavanja</a:t>
            </a:r>
            <a:r>
              <a:rPr lang="en-US" altLang="en-US" sz="2200" dirty="0"/>
              <a:t> ne </a:t>
            </a:r>
            <a:r>
              <a:rPr lang="en-US" altLang="en-US" sz="2200" dirty="0" err="1"/>
              <a:t>može</a:t>
            </a:r>
            <a:r>
              <a:rPr lang="en-US" altLang="en-US" sz="2200" dirty="0"/>
              <a:t> da </a:t>
            </a:r>
            <a:r>
              <a:rPr lang="en-US" altLang="en-US" sz="2200" dirty="0" err="1"/>
              <a:t>obavi</a:t>
            </a:r>
            <a:r>
              <a:rPr lang="en-US" altLang="en-US" sz="2200" dirty="0"/>
              <a:t> </a:t>
            </a:r>
            <a:r>
              <a:rPr lang="en-US" altLang="en-US" sz="2200" dirty="0" err="1"/>
              <a:t>eksterni</a:t>
            </a:r>
            <a:r>
              <a:rPr lang="en-US" altLang="en-US" sz="2200" dirty="0"/>
              <a:t> </a:t>
            </a:r>
            <a:r>
              <a:rPr lang="en-US" altLang="en-US" sz="2200" dirty="0" smtClean="0"/>
              <a:t>process.</a:t>
            </a:r>
            <a:endParaRPr lang="en-US" altLang="en-US" sz="2200" dirty="0"/>
          </a:p>
          <a:p>
            <a:pPr marL="342900" indent="-342900">
              <a:buFont typeface="Arial" panose="020B0604020202020204" pitchFamily="34" charset="0"/>
              <a:buChar char="•"/>
            </a:pPr>
            <a:r>
              <a:rPr lang="en-US" altLang="en-US" sz="2200" dirty="0"/>
              <a:t>Nexus </a:t>
            </a:r>
            <a:r>
              <a:rPr lang="en-US" altLang="en-US" sz="2200" dirty="0" err="1"/>
              <a:t>neće</a:t>
            </a:r>
            <a:r>
              <a:rPr lang="en-US" altLang="en-US" sz="2200" dirty="0"/>
              <a:t> </a:t>
            </a:r>
            <a:r>
              <a:rPr lang="en-US" altLang="en-US" sz="2200" dirty="0" err="1"/>
              <a:t>blokirati</a:t>
            </a:r>
            <a:r>
              <a:rPr lang="en-US" altLang="en-US" sz="2200" dirty="0"/>
              <a:t>, </a:t>
            </a:r>
            <a:r>
              <a:rPr lang="en-US" altLang="en-US" sz="2200" dirty="0" err="1"/>
              <a:t>brisati</a:t>
            </a:r>
            <a:r>
              <a:rPr lang="en-US" altLang="en-US" sz="2200" dirty="0"/>
              <a:t> </a:t>
            </a:r>
            <a:r>
              <a:rPr lang="en-US" altLang="en-US" sz="2200" dirty="0" err="1"/>
              <a:t>ili</a:t>
            </a:r>
            <a:r>
              <a:rPr lang="en-US" altLang="en-US" sz="2200" dirty="0"/>
              <a:t> </a:t>
            </a:r>
            <a:r>
              <a:rPr lang="en-US" altLang="en-US" sz="2200" dirty="0" err="1"/>
              <a:t>ograničavati</a:t>
            </a:r>
            <a:r>
              <a:rPr lang="en-US" altLang="en-US" sz="2200" dirty="0"/>
              <a:t> </a:t>
            </a:r>
            <a:r>
              <a:rPr lang="en-US" altLang="en-US" sz="2200" dirty="0" err="1"/>
              <a:t>pristup</a:t>
            </a:r>
            <a:r>
              <a:rPr lang="en-US" altLang="en-US" sz="2200" dirty="0"/>
              <a:t> </a:t>
            </a:r>
            <a:r>
              <a:rPr lang="en-US" altLang="en-US" sz="2200" dirty="0" err="1"/>
              <a:t>podacima</a:t>
            </a:r>
            <a:r>
              <a:rPr lang="en-US" altLang="en-US" sz="2200" dirty="0"/>
              <a:t> (NCA </a:t>
            </a:r>
            <a:r>
              <a:rPr lang="en-US" altLang="en-US" sz="2200" dirty="0" err="1"/>
              <a:t>može</a:t>
            </a:r>
            <a:r>
              <a:rPr lang="en-US" altLang="en-US" sz="2200" dirty="0"/>
              <a:t>, </a:t>
            </a:r>
            <a:r>
              <a:rPr lang="en-US" altLang="en-US" sz="2200" dirty="0" err="1"/>
              <a:t>ali</a:t>
            </a:r>
            <a:r>
              <a:rPr lang="en-US" altLang="en-US" sz="2200" dirty="0"/>
              <a:t> </a:t>
            </a:r>
            <a:r>
              <a:rPr lang="en-US" altLang="en-US" sz="2200" dirty="0" err="1"/>
              <a:t>korisnik</a:t>
            </a:r>
            <a:r>
              <a:rPr lang="en-US" altLang="en-US" sz="2200" dirty="0"/>
              <a:t> </a:t>
            </a:r>
            <a:r>
              <a:rPr lang="en-US" altLang="en-US" sz="2200" dirty="0" err="1"/>
              <a:t>ima</a:t>
            </a:r>
            <a:r>
              <a:rPr lang="en-US" altLang="en-US" sz="2200" dirty="0"/>
              <a:t> </a:t>
            </a:r>
            <a:r>
              <a:rPr lang="en-US" altLang="en-US" sz="2200" dirty="0" err="1"/>
              <a:t>kontrolu</a:t>
            </a:r>
            <a:r>
              <a:rPr lang="en-US" altLang="en-US" sz="2200" dirty="0"/>
              <a:t> </a:t>
            </a:r>
            <a:r>
              <a:rPr lang="en-US" altLang="en-US" sz="2200" dirty="0" err="1"/>
              <a:t>nad</a:t>
            </a:r>
            <a:r>
              <a:rPr lang="en-US" altLang="en-US" sz="2200" dirty="0"/>
              <a:t> NCA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a:t>Nexus je </a:t>
            </a:r>
            <a:r>
              <a:rPr lang="en-US" altLang="en-US" sz="2200" i="1" dirty="0"/>
              <a:t>open source</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321935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53</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Andersonova</a:t>
            </a:r>
            <a:r>
              <a:rPr lang="en-US" altLang="en-US" sz="2200" b="1" dirty="0" smtClean="0"/>
              <a:t> </a:t>
            </a:r>
            <a:r>
              <a:rPr lang="en-US" altLang="en-US" sz="2200" b="1" dirty="0" err="1" smtClean="0"/>
              <a:t>kritika</a:t>
            </a:r>
            <a:r>
              <a:rPr lang="en-US" altLang="en-US" sz="2200" b="1" dirty="0" smtClean="0"/>
              <a:t> NGSCB</a:t>
            </a:r>
            <a:r>
              <a:rPr lang="en-US" altLang="en-US" sz="2200" dirty="0" smtClean="0"/>
              <a:t>.</a:t>
            </a:r>
          </a:p>
          <a:p>
            <a:pPr marL="342900" indent="-342900">
              <a:buFont typeface="Arial" panose="020B0604020202020204" pitchFamily="34" charset="0"/>
              <a:buChar char="•"/>
            </a:pPr>
            <a:r>
              <a:rPr lang="en-US" altLang="en-US" sz="2200" dirty="0" err="1"/>
              <a:t>Digitalne</a:t>
            </a:r>
            <a:r>
              <a:rPr lang="en-US" altLang="en-US" sz="2200" dirty="0"/>
              <a:t> </a:t>
            </a:r>
            <a:r>
              <a:rPr lang="en-US" altLang="en-US" sz="2200" dirty="0" err="1"/>
              <a:t>objekte</a:t>
            </a:r>
            <a:r>
              <a:rPr lang="en-US" altLang="en-US" sz="2200" dirty="0"/>
              <a:t> </a:t>
            </a:r>
            <a:r>
              <a:rPr lang="en-US" altLang="en-US" sz="2200" dirty="0" err="1"/>
              <a:t>kontroliše</a:t>
            </a:r>
            <a:r>
              <a:rPr lang="en-US" altLang="en-US" sz="2200" dirty="0"/>
              <a:t> </a:t>
            </a:r>
            <a:r>
              <a:rPr lang="en-US" altLang="en-US" sz="2200" dirty="0" err="1"/>
              <a:t>kreator</a:t>
            </a:r>
            <a:r>
              <a:rPr lang="en-US" altLang="en-US" sz="2200" dirty="0"/>
              <a:t> a ne </a:t>
            </a:r>
            <a:r>
              <a:rPr lang="en-US" altLang="en-US" sz="2200" dirty="0" err="1"/>
              <a:t>ne</a:t>
            </a:r>
            <a:r>
              <a:rPr lang="en-US" altLang="en-US" sz="2200" dirty="0"/>
              <a:t> </a:t>
            </a:r>
            <a:r>
              <a:rPr lang="en-US" altLang="en-US" sz="2200" dirty="0" err="1"/>
              <a:t>korisnik</a:t>
            </a:r>
            <a:r>
              <a:rPr lang="en-US" altLang="en-US" sz="2200" dirty="0"/>
              <a:t> </a:t>
            </a:r>
            <a:r>
              <a:rPr lang="en-US" altLang="en-US" sz="2200" dirty="0" err="1"/>
              <a:t>na</a:t>
            </a:r>
            <a:r>
              <a:rPr lang="en-US" altLang="en-US" sz="2200" dirty="0"/>
              <a:t> </a:t>
            </a:r>
            <a:r>
              <a:rPr lang="en-US" altLang="en-US" sz="2200" dirty="0" err="1"/>
              <a:t>čijem</a:t>
            </a:r>
            <a:r>
              <a:rPr lang="en-US" altLang="en-US" sz="2200" dirty="0"/>
              <a:t> </a:t>
            </a:r>
            <a:r>
              <a:rPr lang="en-US" altLang="en-US" sz="2200" dirty="0" smtClean="0"/>
              <a:t>PC </a:t>
            </a:r>
            <a:r>
              <a:rPr lang="en-US" altLang="en-US" sz="2200" dirty="0"/>
              <a:t>se </a:t>
            </a:r>
            <a:r>
              <a:rPr lang="en-US" altLang="en-US" sz="2200" dirty="0" err="1"/>
              <a:t>nalaze</a:t>
            </a:r>
            <a:r>
              <a:rPr lang="en-US" altLang="en-US" sz="2200" dirty="0"/>
              <a:t>. </a:t>
            </a:r>
            <a:r>
              <a:rPr lang="en-US" altLang="en-US" sz="2200" dirty="0" err="1"/>
              <a:t>Zašto</a:t>
            </a:r>
            <a:r>
              <a:rPr lang="en-US" altLang="en-US" sz="2200" dirty="0"/>
              <a:t>?</a:t>
            </a:r>
          </a:p>
          <a:p>
            <a:pPr marL="800100" lvl="1" indent="-342900">
              <a:buFont typeface="Arial" panose="020B0604020202020204" pitchFamily="34" charset="0"/>
              <a:buChar char="•"/>
            </a:pPr>
            <a:r>
              <a:rPr lang="en-US" altLang="en-US" sz="2200" dirty="0" err="1"/>
              <a:t>Kreator</a:t>
            </a:r>
            <a:r>
              <a:rPr lang="en-US" altLang="en-US" sz="2200" dirty="0"/>
              <a:t> </a:t>
            </a:r>
            <a:r>
              <a:rPr lang="en-US" altLang="en-US" sz="2200" dirty="0" err="1"/>
              <a:t>može</a:t>
            </a:r>
            <a:r>
              <a:rPr lang="en-US" altLang="en-US" sz="2200" dirty="0"/>
              <a:t> da </a:t>
            </a:r>
            <a:r>
              <a:rPr lang="en-US" altLang="en-US" sz="2200" dirty="0" err="1"/>
              <a:t>definiše</a:t>
            </a:r>
            <a:r>
              <a:rPr lang="en-US" altLang="en-US" sz="2200" dirty="0"/>
              <a:t> NCA.</a:t>
            </a:r>
          </a:p>
          <a:p>
            <a:pPr marL="800100" lvl="1" indent="-342900">
              <a:buFont typeface="Arial" panose="020B0604020202020204" pitchFamily="34" charset="0"/>
              <a:buChar char="•"/>
            </a:pPr>
            <a:r>
              <a:rPr lang="en-US" altLang="en-US" sz="2200" dirty="0" err="1"/>
              <a:t>Ako</a:t>
            </a:r>
            <a:r>
              <a:rPr lang="en-US" altLang="en-US" sz="2200" dirty="0"/>
              <a:t> </a:t>
            </a:r>
            <a:r>
              <a:rPr lang="en-US" altLang="en-US" sz="2200" dirty="0" err="1"/>
              <a:t>korisnik</a:t>
            </a:r>
            <a:r>
              <a:rPr lang="en-US" altLang="en-US" sz="2200" dirty="0"/>
              <a:t> ne </a:t>
            </a:r>
            <a:r>
              <a:rPr lang="en-US" altLang="en-US" sz="2200" dirty="0" err="1"/>
              <a:t>prihvati</a:t>
            </a:r>
            <a:r>
              <a:rPr lang="en-US" altLang="en-US" sz="2200" dirty="0"/>
              <a:t> NCA, </a:t>
            </a:r>
            <a:r>
              <a:rPr lang="en-US" altLang="en-US" sz="2200" dirty="0" err="1"/>
              <a:t>nema</a:t>
            </a:r>
            <a:r>
              <a:rPr lang="en-US" altLang="en-US" sz="2200" dirty="0"/>
              <a:t> </a:t>
            </a:r>
            <a:r>
              <a:rPr lang="en-US" altLang="en-US" sz="2200" dirty="0" err="1"/>
              <a:t>pristup</a:t>
            </a:r>
            <a:r>
              <a:rPr lang="en-US" altLang="en-US" sz="2200" dirty="0"/>
              <a:t>.</a:t>
            </a:r>
          </a:p>
          <a:p>
            <a:pPr marL="800100" lvl="1" indent="-342900">
              <a:buFont typeface="Arial" panose="020B0604020202020204" pitchFamily="34" charset="0"/>
              <a:buChar char="•"/>
            </a:pPr>
            <a:r>
              <a:rPr lang="en-US" altLang="en-US" sz="2200" dirty="0" err="1"/>
              <a:t>Prihvatljivo</a:t>
            </a:r>
            <a:r>
              <a:rPr lang="en-US" altLang="en-US" sz="2200" dirty="0"/>
              <a:t> </a:t>
            </a:r>
            <a:r>
              <a:rPr lang="en-US" altLang="en-US" sz="2200" dirty="0" err="1"/>
              <a:t>za</a:t>
            </a:r>
            <a:r>
              <a:rPr lang="en-US" altLang="en-US" sz="2200" dirty="0"/>
              <a:t> </a:t>
            </a:r>
            <a:r>
              <a:rPr lang="en-US" altLang="en-US" sz="2200" dirty="0" err="1"/>
              <a:t>npr</a:t>
            </a:r>
            <a:r>
              <a:rPr lang="en-US" altLang="en-US" sz="2200" dirty="0"/>
              <a:t>. </a:t>
            </a:r>
            <a:r>
              <a:rPr lang="en-US" altLang="en-US" sz="2200" dirty="0" err="1"/>
              <a:t>sigurnost</a:t>
            </a:r>
            <a:r>
              <a:rPr lang="en-US" altLang="en-US" sz="2200" dirty="0"/>
              <a:t> </a:t>
            </a:r>
            <a:r>
              <a:rPr lang="en-US" altLang="en-US" sz="2200" dirty="0" err="1"/>
              <a:t>na</a:t>
            </a:r>
            <a:r>
              <a:rPr lang="en-US" altLang="en-US" sz="2200" dirty="0"/>
              <a:t> </a:t>
            </a:r>
            <a:r>
              <a:rPr lang="en-US" altLang="en-US" sz="2200" dirty="0" err="1"/>
              <a:t>više</a:t>
            </a:r>
            <a:r>
              <a:rPr lang="en-US" altLang="en-US" sz="2200" dirty="0"/>
              <a:t> </a:t>
            </a:r>
            <a:r>
              <a:rPr lang="en-US" altLang="en-US" sz="2200" dirty="0" err="1"/>
              <a:t>nivoa</a:t>
            </a:r>
            <a:r>
              <a:rPr lang="en-US" altLang="en-US" sz="2200" dirty="0"/>
              <a:t> (MLS).</a:t>
            </a:r>
          </a:p>
          <a:p>
            <a:pPr marL="342900" indent="-342900">
              <a:buFont typeface="Arial" panose="020B0604020202020204" pitchFamily="34" charset="0"/>
              <a:buChar char="•"/>
            </a:pPr>
            <a:r>
              <a:rPr lang="en-US" altLang="en-US" sz="2200" dirty="0" err="1"/>
              <a:t>Pretpostavimo</a:t>
            </a:r>
            <a:r>
              <a:rPr lang="en-US" altLang="en-US" sz="2200" dirty="0"/>
              <a:t> da Microsoft Word </a:t>
            </a:r>
            <a:r>
              <a:rPr lang="en-US" altLang="en-US" sz="2200" dirty="0" err="1"/>
              <a:t>šifruje</a:t>
            </a:r>
            <a:r>
              <a:rPr lang="en-US" altLang="en-US" sz="2200" dirty="0"/>
              <a:t> </a:t>
            </a:r>
            <a:r>
              <a:rPr lang="en-US" altLang="en-US" sz="2200" dirty="0" err="1"/>
              <a:t>sve</a:t>
            </a:r>
            <a:r>
              <a:rPr lang="en-US" altLang="en-US" sz="2200" dirty="0"/>
              <a:t> </a:t>
            </a:r>
            <a:r>
              <a:rPr lang="en-US" altLang="en-US" sz="2200" dirty="0" err="1"/>
              <a:t>dokumente</a:t>
            </a:r>
            <a:r>
              <a:rPr lang="en-US" altLang="en-US" sz="2200" dirty="0"/>
              <a:t> </a:t>
            </a:r>
            <a:r>
              <a:rPr lang="en-US" altLang="en-US" sz="2200" dirty="0" err="1"/>
              <a:t>sa</a:t>
            </a:r>
            <a:r>
              <a:rPr lang="en-US" altLang="en-US" sz="2200" dirty="0"/>
              <a:t> </a:t>
            </a:r>
            <a:r>
              <a:rPr lang="en-US" altLang="en-US" sz="2200" dirty="0" err="1"/>
              <a:t>ključem</a:t>
            </a:r>
            <a:r>
              <a:rPr lang="en-US" altLang="en-US" sz="2200" dirty="0"/>
              <a:t> </a:t>
            </a:r>
            <a:r>
              <a:rPr lang="en-US" altLang="en-US" sz="2200" dirty="0" err="1"/>
              <a:t>koji</a:t>
            </a:r>
            <a:r>
              <a:rPr lang="en-US" altLang="en-US" sz="2200" dirty="0"/>
              <a:t> je </a:t>
            </a:r>
            <a:r>
              <a:rPr lang="en-US" altLang="en-US" sz="2200" dirty="0" err="1"/>
              <a:t>dostupan</a:t>
            </a:r>
            <a:r>
              <a:rPr lang="en-US" altLang="en-US" sz="2200" dirty="0"/>
              <a:t> </a:t>
            </a:r>
            <a:r>
              <a:rPr lang="en-US" altLang="en-US" sz="2200" dirty="0" err="1"/>
              <a:t>samo</a:t>
            </a:r>
            <a:r>
              <a:rPr lang="en-US" altLang="en-US" sz="2200" dirty="0"/>
              <a:t> </a:t>
            </a:r>
            <a:r>
              <a:rPr lang="en-US" altLang="en-US" sz="2200" dirty="0" err="1"/>
              <a:t>njegovim</a:t>
            </a:r>
            <a:r>
              <a:rPr lang="en-US" altLang="en-US" sz="2200" dirty="0"/>
              <a:t> </a:t>
            </a:r>
            <a:r>
              <a:rPr lang="en-US" altLang="en-US" sz="2200" dirty="0" err="1"/>
              <a:t>proizvodima</a:t>
            </a:r>
            <a:r>
              <a:rPr lang="en-US" altLang="en-US" sz="2200" dirty="0"/>
              <a:t>.</a:t>
            </a:r>
          </a:p>
          <a:p>
            <a:pPr marL="800100" lvl="1" indent="-342900">
              <a:buFont typeface="Arial" panose="020B0604020202020204" pitchFamily="34" charset="0"/>
              <a:buChar char="•"/>
            </a:pPr>
            <a:r>
              <a:rPr lang="en-US" altLang="en-US" sz="2200" dirty="0" err="1"/>
              <a:t>Teško</a:t>
            </a:r>
            <a:r>
              <a:rPr lang="en-US" altLang="en-US" sz="2200" dirty="0"/>
              <a:t> je </a:t>
            </a:r>
            <a:r>
              <a:rPr lang="en-US" altLang="en-US" sz="2200" dirty="0" err="1"/>
              <a:t>prestati</a:t>
            </a:r>
            <a:r>
              <a:rPr lang="en-US" altLang="en-US" sz="2200" dirty="0"/>
              <a:t> da </a:t>
            </a:r>
            <a:r>
              <a:rPr lang="en-US" altLang="en-US" sz="2200" dirty="0" err="1"/>
              <a:t>koristite</a:t>
            </a:r>
            <a:r>
              <a:rPr lang="en-US" altLang="en-US" sz="2200" dirty="0"/>
              <a:t> </a:t>
            </a:r>
            <a:r>
              <a:rPr lang="en-US" altLang="en-US" sz="2200" dirty="0" err="1"/>
              <a:t>njegove</a:t>
            </a:r>
            <a:r>
              <a:rPr lang="en-US" altLang="en-US" sz="2200" dirty="0"/>
              <a:t> </a:t>
            </a:r>
            <a:r>
              <a:rPr lang="en-US" altLang="en-US" sz="2200" dirty="0" err="1"/>
              <a:t>proizvode</a:t>
            </a:r>
            <a:r>
              <a:rPr lang="en-US" altLang="en-US" sz="2200" dirty="0" smtClean="0"/>
              <a:t>!</a:t>
            </a:r>
          </a:p>
          <a:p>
            <a:pPr marL="342900" indent="-342900">
              <a:buFont typeface="Arial" panose="020B0604020202020204" pitchFamily="34" charset="0"/>
              <a:buChar char="•"/>
            </a:pPr>
            <a:r>
              <a:rPr lang="en-US" altLang="en-US" sz="2200" dirty="0" err="1" smtClean="0"/>
              <a:t>Citat</a:t>
            </a:r>
            <a:r>
              <a:rPr lang="en-US" altLang="en-US" sz="2200" dirty="0" smtClean="0"/>
              <a:t>: “NGSCB </a:t>
            </a:r>
            <a:r>
              <a:rPr lang="en-US" altLang="en-US" sz="2200" dirty="0" err="1"/>
              <a:t>pokušava</a:t>
            </a:r>
            <a:r>
              <a:rPr lang="en-US" altLang="en-US" sz="2200" dirty="0"/>
              <a:t> da </a:t>
            </a:r>
            <a:r>
              <a:rPr lang="en-US" altLang="en-US" sz="2200" dirty="0" err="1"/>
              <a:t>registruje</a:t>
            </a:r>
            <a:r>
              <a:rPr lang="en-US" altLang="en-US" sz="2200" dirty="0"/>
              <a:t> </a:t>
            </a:r>
            <a:r>
              <a:rPr lang="en-US" altLang="en-US" sz="2200" dirty="0" err="1"/>
              <a:t>i</a:t>
            </a:r>
            <a:r>
              <a:rPr lang="en-US" altLang="en-US" sz="2200" dirty="0"/>
              <a:t> </a:t>
            </a:r>
            <a:r>
              <a:rPr lang="en-US" altLang="en-US" sz="2200" dirty="0" err="1"/>
              <a:t>kontroliše</a:t>
            </a:r>
            <a:r>
              <a:rPr lang="en-US" altLang="en-US" sz="2200" dirty="0"/>
              <a:t> </a:t>
            </a:r>
            <a:r>
              <a:rPr lang="en-US" altLang="en-US" sz="2200" dirty="0" err="1"/>
              <a:t>sve</a:t>
            </a:r>
            <a:r>
              <a:rPr lang="en-US" altLang="en-US" sz="2200" dirty="0"/>
              <a:t> </a:t>
            </a:r>
            <a:r>
              <a:rPr lang="en-US" altLang="en-US" sz="2200" dirty="0" err="1"/>
              <a:t>računare</a:t>
            </a:r>
            <a:r>
              <a:rPr lang="en-US" altLang="en-US" sz="2200" dirty="0" smtClean="0"/>
              <a:t>”.</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0662027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54</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a:t>Tomborsonova</a:t>
            </a:r>
            <a:r>
              <a:rPr lang="en-US" altLang="en-US" sz="2200" b="1"/>
              <a:t> kritika</a:t>
            </a:r>
            <a:r>
              <a:rPr lang="en-US" altLang="en-US" sz="2200" b="1" dirty="0"/>
              <a:t> </a:t>
            </a:r>
            <a:r>
              <a:rPr lang="en-US" altLang="en-US" sz="2200" b="1" dirty="0" smtClean="0"/>
              <a:t>NGSCB</a:t>
            </a:r>
            <a:r>
              <a:rPr lang="en-US" altLang="en-US" sz="2200" dirty="0" smtClean="0"/>
              <a:t>.</a:t>
            </a:r>
          </a:p>
          <a:p>
            <a:pPr marL="342900" indent="-342900">
              <a:buFont typeface="Arial" panose="020B0604020202020204" pitchFamily="34" charset="0"/>
              <a:buChar char="•"/>
            </a:pPr>
            <a:r>
              <a:rPr lang="en-US" altLang="en-US" sz="2200" dirty="0"/>
              <a:t>NGSCB </a:t>
            </a:r>
            <a:r>
              <a:rPr lang="en-US" altLang="en-US" sz="2200" dirty="0" err="1"/>
              <a:t>deluje</a:t>
            </a:r>
            <a:r>
              <a:rPr lang="en-US" altLang="en-US" sz="2200" dirty="0"/>
              <a:t> </a:t>
            </a:r>
            <a:r>
              <a:rPr lang="en-US" altLang="en-US" sz="2200" dirty="0" err="1"/>
              <a:t>kao</a:t>
            </a:r>
            <a:r>
              <a:rPr lang="en-US" altLang="en-US" sz="2200" dirty="0"/>
              <a:t> </a:t>
            </a:r>
            <a:r>
              <a:rPr lang="en-US" altLang="en-US" sz="2200" dirty="0" err="1"/>
              <a:t>fizičko</a:t>
            </a:r>
            <a:r>
              <a:rPr lang="en-US" altLang="en-US" sz="2200" dirty="0"/>
              <a:t> </a:t>
            </a:r>
            <a:r>
              <a:rPr lang="en-US" altLang="en-US" sz="2200" dirty="0" err="1" smtClean="0"/>
              <a:t>obezbeđenje</a:t>
            </a:r>
            <a:r>
              <a:rPr lang="en-US" altLang="en-US" sz="2200" dirty="0"/>
              <a:t>.</a:t>
            </a:r>
          </a:p>
          <a:p>
            <a:pPr marL="342900" indent="-342900">
              <a:buFont typeface="Arial" panose="020B0604020202020204" pitchFamily="34" charset="0"/>
              <a:buChar char="•"/>
            </a:pPr>
            <a:r>
              <a:rPr lang="en-US" altLang="en-US" sz="2200" dirty="0" err="1"/>
              <a:t>Pasivnim</a:t>
            </a:r>
            <a:r>
              <a:rPr lang="en-US" altLang="en-US" sz="2200" dirty="0"/>
              <a:t> </a:t>
            </a:r>
            <a:r>
              <a:rPr lang="en-US" altLang="en-US" sz="2200" dirty="0" err="1"/>
              <a:t>aktivnostima</a:t>
            </a:r>
            <a:r>
              <a:rPr lang="en-US" altLang="en-US" sz="2200" dirty="0"/>
              <a:t>, NGSCB </a:t>
            </a:r>
            <a:r>
              <a:rPr lang="en-US" altLang="en-US" sz="2200" dirty="0" err="1"/>
              <a:t>može</a:t>
            </a:r>
            <a:r>
              <a:rPr lang="en-US" altLang="en-US" sz="2200" dirty="0"/>
              <a:t> da </a:t>
            </a:r>
            <a:r>
              <a:rPr lang="en-US" altLang="en-US" sz="2200" dirty="0" err="1"/>
              <a:t>prikupi</a:t>
            </a:r>
            <a:r>
              <a:rPr lang="en-US" altLang="en-US" sz="2200" dirty="0"/>
              <a:t> </a:t>
            </a:r>
            <a:r>
              <a:rPr lang="en-US" altLang="en-US" sz="2200" dirty="0" err="1"/>
              <a:t>sve</a:t>
            </a:r>
            <a:r>
              <a:rPr lang="en-US" altLang="en-US" sz="2200" dirty="0"/>
              <a:t> </a:t>
            </a:r>
            <a:r>
              <a:rPr lang="en-US" altLang="en-US" sz="2200" dirty="0" err="1"/>
              <a:t>poverljive</a:t>
            </a:r>
            <a:r>
              <a:rPr lang="en-US" altLang="en-US" sz="2200" dirty="0"/>
              <a:t> </a:t>
            </a:r>
            <a:r>
              <a:rPr lang="en-US" altLang="en-US" sz="2200" dirty="0" err="1"/>
              <a:t>informacije</a:t>
            </a:r>
            <a:r>
              <a:rPr lang="en-US" altLang="en-US" sz="2200" dirty="0"/>
              <a:t>.</a:t>
            </a:r>
          </a:p>
          <a:p>
            <a:pPr marL="342900" indent="-342900">
              <a:buFont typeface="Arial" panose="020B0604020202020204" pitchFamily="34" charset="0"/>
              <a:buChar char="•"/>
            </a:pPr>
            <a:r>
              <a:rPr lang="en-US" altLang="en-US" sz="2200" dirty="0" err="1"/>
              <a:t>Kako</a:t>
            </a:r>
            <a:r>
              <a:rPr lang="en-US" altLang="en-US" sz="2200" dirty="0"/>
              <a:t> </a:t>
            </a:r>
            <a:r>
              <a:rPr lang="en-US" altLang="en-US" sz="2200" dirty="0" err="1"/>
              <a:t>korisnik</a:t>
            </a:r>
            <a:r>
              <a:rPr lang="en-US" altLang="en-US" sz="2200" dirty="0"/>
              <a:t> </a:t>
            </a:r>
            <a:r>
              <a:rPr lang="en-US" altLang="en-US" sz="2200" dirty="0" err="1"/>
              <a:t>može</a:t>
            </a:r>
            <a:r>
              <a:rPr lang="en-US" altLang="en-US" sz="2200" dirty="0"/>
              <a:t> da </a:t>
            </a:r>
            <a:r>
              <a:rPr lang="en-US" altLang="en-US" sz="2200" dirty="0" err="1"/>
              <a:t>zna</a:t>
            </a:r>
            <a:r>
              <a:rPr lang="en-US" altLang="en-US" sz="2200" dirty="0"/>
              <a:t> da </a:t>
            </a:r>
            <a:r>
              <a:rPr lang="en-US" altLang="en-US" sz="2200" dirty="0" err="1"/>
              <a:t>ga</a:t>
            </a:r>
            <a:r>
              <a:rPr lang="en-US" altLang="en-US" sz="2200" dirty="0"/>
              <a:t> NGSCB ne </a:t>
            </a:r>
            <a:r>
              <a:rPr lang="en-US" altLang="en-US" sz="2200" dirty="0" err="1"/>
              <a:t>špijunira</a:t>
            </a:r>
            <a:r>
              <a:rPr lang="en-US" altLang="en-US" sz="2200" dirty="0"/>
              <a:t>?</a:t>
            </a:r>
          </a:p>
          <a:p>
            <a:pPr marL="342900" indent="-342900">
              <a:buFont typeface="Arial" panose="020B0604020202020204" pitchFamily="34" charset="0"/>
              <a:buChar char="•"/>
            </a:pPr>
            <a:r>
              <a:rPr lang="en-US" altLang="en-US" sz="2200" dirty="0" err="1"/>
              <a:t>Prema</a:t>
            </a:r>
            <a:r>
              <a:rPr lang="en-US" altLang="en-US" sz="2200" dirty="0"/>
              <a:t> </a:t>
            </a:r>
            <a:r>
              <a:rPr lang="en-US" altLang="en-US" sz="2200" dirty="0" smtClean="0"/>
              <a:t>Microsoft-u:</a:t>
            </a:r>
            <a:endParaRPr lang="en-US" altLang="en-US" sz="2200" dirty="0"/>
          </a:p>
          <a:p>
            <a:pPr marL="800100" lvl="1" indent="-342900">
              <a:buFont typeface="Arial" panose="020B0604020202020204" pitchFamily="34" charset="0"/>
              <a:buChar char="•"/>
            </a:pPr>
            <a:r>
              <a:rPr lang="en-US" altLang="en-US" sz="2200" dirty="0"/>
              <a:t>Nexus </a:t>
            </a:r>
            <a:r>
              <a:rPr lang="en-US" altLang="en-US" sz="2200" dirty="0" err="1"/>
              <a:t>softver</a:t>
            </a:r>
            <a:r>
              <a:rPr lang="en-US" altLang="en-US" sz="2200" dirty="0"/>
              <a:t> </a:t>
            </a:r>
            <a:r>
              <a:rPr lang="en-US" altLang="en-US" sz="2200" dirty="0" err="1"/>
              <a:t>će</a:t>
            </a:r>
            <a:r>
              <a:rPr lang="en-US" altLang="en-US" sz="2200" dirty="0"/>
              <a:t> </a:t>
            </a:r>
            <a:r>
              <a:rPr lang="en-US" altLang="en-US" sz="2200" dirty="0" err="1"/>
              <a:t>biti</a:t>
            </a:r>
            <a:r>
              <a:rPr lang="en-US" altLang="en-US" sz="2200" dirty="0"/>
              <a:t> </a:t>
            </a:r>
            <a:r>
              <a:rPr lang="en-US" altLang="en-US" sz="2200" dirty="0" err="1"/>
              <a:t>javan</a:t>
            </a:r>
            <a:r>
              <a:rPr lang="en-US" altLang="en-US" sz="2200" dirty="0"/>
              <a:t>.</a:t>
            </a:r>
          </a:p>
          <a:p>
            <a:pPr marL="800100" lvl="1" indent="-342900">
              <a:buFont typeface="Arial" panose="020B0604020202020204" pitchFamily="34" charset="0"/>
              <a:buChar char="•"/>
            </a:pPr>
            <a:r>
              <a:rPr lang="en-US" altLang="en-US" sz="2200" dirty="0"/>
              <a:t>NCA </a:t>
            </a:r>
            <a:r>
              <a:rPr lang="en-US" altLang="en-US" sz="2200" dirty="0" err="1"/>
              <a:t>može</a:t>
            </a:r>
            <a:r>
              <a:rPr lang="en-US" altLang="en-US" sz="2200" dirty="0"/>
              <a:t> da se </a:t>
            </a:r>
            <a:r>
              <a:rPr lang="en-US" altLang="en-US" sz="2200" dirty="0" err="1"/>
              <a:t>debaguje</a:t>
            </a:r>
            <a:r>
              <a:rPr lang="en-US" altLang="en-US" sz="2200" dirty="0"/>
              <a:t> (</a:t>
            </a:r>
            <a:r>
              <a:rPr lang="en-US" altLang="en-US" sz="2200" dirty="0" err="1"/>
              <a:t>neophodno</a:t>
            </a:r>
            <a:r>
              <a:rPr lang="en-US" altLang="en-US" sz="2200" dirty="0"/>
              <a:t> </a:t>
            </a:r>
            <a:r>
              <a:rPr lang="en-US" altLang="en-US" sz="2200" dirty="0" err="1"/>
              <a:t>zbog</a:t>
            </a:r>
            <a:r>
              <a:rPr lang="en-US" altLang="en-US" sz="2200" dirty="0"/>
              <a:t> </a:t>
            </a:r>
            <a:r>
              <a:rPr lang="en-US" altLang="en-US" sz="2200" dirty="0" err="1"/>
              <a:t>razvoja</a:t>
            </a:r>
            <a:r>
              <a:rPr lang="en-US" altLang="en-US" sz="2200" dirty="0"/>
              <a:t> </a:t>
            </a:r>
            <a:r>
              <a:rPr lang="en-US" altLang="en-US" sz="2200" dirty="0" err="1"/>
              <a:t>aplikacija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Primena</a:t>
            </a:r>
            <a:r>
              <a:rPr lang="en-US" altLang="en-US" sz="2200" dirty="0"/>
              <a:t> NGSCB je </a:t>
            </a:r>
            <a:r>
              <a:rPr lang="en-US" altLang="en-US" sz="2200" dirty="0" err="1"/>
              <a:t>opciona</a:t>
            </a:r>
            <a:r>
              <a:rPr lang="en-US" altLang="en-US" sz="2200" dirty="0"/>
              <a:t>.</a:t>
            </a:r>
          </a:p>
          <a:p>
            <a:pPr marL="342900" indent="-342900">
              <a:buFont typeface="Arial" panose="020B0604020202020204" pitchFamily="34" charset="0"/>
              <a:buChar char="•"/>
            </a:pPr>
            <a:r>
              <a:rPr lang="en-US" altLang="en-US" sz="2200" dirty="0" err="1"/>
              <a:t>Zadnja</a:t>
            </a:r>
            <a:r>
              <a:rPr lang="en-US" altLang="en-US" sz="2200" dirty="0"/>
              <a:t> </a:t>
            </a:r>
            <a:r>
              <a:rPr lang="en-US" altLang="en-US" sz="2200" dirty="0" err="1"/>
              <a:t>vrata</a:t>
            </a:r>
            <a:r>
              <a:rPr lang="en-US" altLang="en-US" sz="2200" dirty="0"/>
              <a:t>?</a:t>
            </a:r>
          </a:p>
          <a:p>
            <a:pPr marL="800100" lvl="1" indent="-342900">
              <a:buFont typeface="Arial" panose="020B0604020202020204" pitchFamily="34" charset="0"/>
              <a:buChar char="•"/>
            </a:pPr>
            <a:r>
              <a:rPr lang="en-US" altLang="en-US" sz="2200" dirty="0"/>
              <a:t>Ne </a:t>
            </a:r>
            <a:r>
              <a:rPr lang="en-US" altLang="en-US" sz="2200" dirty="0" err="1"/>
              <a:t>mogu</a:t>
            </a:r>
            <a:r>
              <a:rPr lang="en-US" altLang="en-US" sz="2200" dirty="0"/>
              <a:t> </a:t>
            </a:r>
            <a:r>
              <a:rPr lang="en-US" altLang="en-US" sz="2200" dirty="0" err="1"/>
              <a:t>sve</a:t>
            </a:r>
            <a:r>
              <a:rPr lang="en-US" altLang="en-US" sz="2200" dirty="0"/>
              <a:t> </a:t>
            </a:r>
            <a:r>
              <a:rPr lang="en-US" altLang="en-US" sz="2200" dirty="0" err="1"/>
              <a:t>verzije</a:t>
            </a:r>
            <a:r>
              <a:rPr lang="en-US" altLang="en-US" sz="2200" dirty="0"/>
              <a:t> NCA da se </a:t>
            </a:r>
            <a:r>
              <a:rPr lang="en-US" altLang="en-US" sz="2200" dirty="0" err="1"/>
              <a:t>debaguju</a:t>
            </a:r>
            <a:r>
              <a:rPr lang="en-US" altLang="en-US" sz="2200" dirty="0"/>
              <a:t>. </a:t>
            </a:r>
            <a:r>
              <a:rPr lang="en-US" altLang="en-US" sz="2200" dirty="0" err="1"/>
              <a:t>Kontrola</a:t>
            </a:r>
            <a:r>
              <a:rPr lang="en-US" altLang="en-US" sz="2200" dirty="0"/>
              <a:t> je </a:t>
            </a:r>
            <a:r>
              <a:rPr lang="en-US" altLang="en-US" sz="2200" dirty="0" err="1"/>
              <a:t>zasnovana</a:t>
            </a:r>
            <a:r>
              <a:rPr lang="en-US" altLang="en-US" sz="2200" dirty="0"/>
              <a:t> </a:t>
            </a:r>
            <a:r>
              <a:rPr lang="en-US" altLang="en-US" sz="2200" dirty="0" err="1"/>
              <a:t>na</a:t>
            </a:r>
            <a:r>
              <a:rPr lang="en-US" altLang="en-US" sz="2200" dirty="0"/>
              <a:t> </a:t>
            </a:r>
            <a:r>
              <a:rPr lang="en-US" altLang="en-US" sz="2200" dirty="0" err="1"/>
              <a:t>heš</a:t>
            </a:r>
            <a:r>
              <a:rPr lang="en-US" altLang="en-US" sz="2200" dirty="0"/>
              <a:t> </a:t>
            </a:r>
            <a:r>
              <a:rPr lang="en-US" altLang="en-US" sz="2200" dirty="0" err="1"/>
              <a:t>vrednostima</a:t>
            </a:r>
            <a:r>
              <a:rPr lang="en-US" altLang="en-US" sz="2200" dirty="0"/>
              <a:t>! </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7710947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Literatura</a:t>
            </a:r>
            <a:endParaRPr lang="sr-Latn-RS" sz="3200" dirty="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55</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pPr marL="457200" indent="-457200">
              <a:buFont typeface="+mj-lt"/>
              <a:buAutoNum type="arabicPeriod"/>
            </a:pPr>
            <a:r>
              <a:rPr lang="en-US" sz="2200" dirty="0">
                <a:latin typeface="Calibri" panose="020F0502020204030204" pitchFamily="34" charset="0"/>
              </a:rPr>
              <a:t>M. Stamp (2006): </a:t>
            </a:r>
            <a:r>
              <a:rPr lang="en-US" sz="2200" i="1" dirty="0">
                <a:latin typeface="Calibri" panose="020F0502020204030204" pitchFamily="34" charset="0"/>
              </a:rPr>
              <a:t>Information Security</a:t>
            </a:r>
            <a:r>
              <a:rPr lang="en-US" sz="2200" dirty="0">
                <a:latin typeface="Calibri" panose="020F0502020204030204" pitchFamily="34" charset="0"/>
              </a:rPr>
              <a:t>. John Wiley and Sons</a:t>
            </a:r>
            <a:r>
              <a:rPr lang="en-US" sz="2200" dirty="0" smtClean="0">
                <a:latin typeface="Calibri" panose="020F0502020204030204" pitchFamily="34" charset="0"/>
              </a:rPr>
              <a:t>.</a:t>
            </a:r>
            <a:endParaRPr lang="en-US" sz="2200" dirty="0">
              <a:latin typeface="Calibri" panose="020F0502020204030204" pitchFamily="34"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2401106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sr-Latn-RS" sz="3200" dirty="0" smtClean="0">
                <a:solidFill>
                  <a:schemeClr val="tx2"/>
                </a:solidFill>
                <a:latin typeface="Calibri" panose="020F0502020204030204" pitchFamily="34" charset="0"/>
              </a:rPr>
              <a:t>Hvala na pažnji</a:t>
            </a:r>
            <a:endParaRPr sz="1200" dirty="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56</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0" name="TextShape 2"/>
          <p:cNvSpPr txBox="1"/>
          <p:nvPr/>
        </p:nvSpPr>
        <p:spPr>
          <a:xfrm>
            <a:off x="1952760" y="2643120"/>
            <a:ext cx="8229240" cy="3828600"/>
          </a:xfrm>
          <a:prstGeom prst="rect">
            <a:avLst/>
          </a:prstGeom>
        </p:spPr>
        <p:txBody>
          <a:bodyPr/>
          <a:lstStyle/>
          <a:p>
            <a:pPr>
              <a:lnSpc>
                <a:spcPct val="100000"/>
              </a:lnSpc>
            </a:pPr>
            <a:endParaRPr dirty="0"/>
          </a:p>
        </p:txBody>
      </p:sp>
      <p:sp>
        <p:nvSpPr>
          <p:cNvPr id="7" name="TextShape 1"/>
          <p:cNvSpPr txBox="1"/>
          <p:nvPr/>
        </p:nvSpPr>
        <p:spPr>
          <a:xfrm>
            <a:off x="448233" y="3146635"/>
            <a:ext cx="11367169" cy="1469520"/>
          </a:xfrm>
          <a:prstGeom prst="rect">
            <a:avLst/>
          </a:prstGeom>
        </p:spPr>
        <p:txBody>
          <a:bodyPr anchor="ctr"/>
          <a:lstStyle/>
          <a:p>
            <a:pPr algn="ctr">
              <a:lnSpc>
                <a:spcPct val="100000"/>
              </a:lnSpc>
            </a:pPr>
            <a:r>
              <a:rPr lang="sr-Latn-RS" sz="3600" b="1" dirty="0" smtClean="0">
                <a:solidFill>
                  <a:srgbClr val="1F497D"/>
                </a:solidFill>
                <a:latin typeface="Calibri"/>
              </a:rPr>
              <a:t>Pitanja su dobrodošla.</a:t>
            </a:r>
            <a:endParaRPr sz="1400" dirty="0"/>
          </a:p>
        </p:txBody>
      </p:sp>
    </p:spTree>
    <p:extLst>
      <p:ext uri="{BB962C8B-B14F-4D97-AF65-F5344CB8AC3E}">
        <p14:creationId xmlns:p14="http://schemas.microsoft.com/office/powerpoint/2010/main" val="64994236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Uvodne</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napomene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6</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Sigurnost</a:t>
            </a:r>
            <a:r>
              <a:rPr lang="en-US" altLang="en-US" sz="2200" b="1" dirty="0" smtClean="0"/>
              <a:t> OS</a:t>
            </a:r>
            <a:r>
              <a:rPr lang="en-US" altLang="en-US" sz="2200" dirty="0" smtClean="0"/>
              <a:t>.</a:t>
            </a:r>
          </a:p>
          <a:p>
            <a:pPr marL="342900" indent="-342900">
              <a:buFont typeface="Arial" panose="020B0604020202020204" pitchFamily="34" charset="0"/>
              <a:buChar char="•"/>
            </a:pPr>
            <a:r>
              <a:rPr lang="en-US" altLang="en-US" sz="2200" dirty="0" err="1"/>
              <a:t>Osnovni</a:t>
            </a:r>
            <a:r>
              <a:rPr lang="en-US" altLang="en-US" sz="2200" dirty="0"/>
              <a:t> </a:t>
            </a:r>
            <a:r>
              <a:rPr lang="en-US" altLang="en-US" sz="2200" dirty="0" smtClean="0"/>
              <a:t>problem: </a:t>
            </a:r>
            <a:r>
              <a:rPr lang="en-US" altLang="en-US" sz="2200" dirty="0" err="1" smtClean="0"/>
              <a:t>kako</a:t>
            </a:r>
            <a:r>
              <a:rPr lang="en-US" altLang="en-US" sz="2200" dirty="0" smtClean="0"/>
              <a:t> </a:t>
            </a:r>
            <a:r>
              <a:rPr lang="en-US" altLang="en-US" sz="2200" dirty="0" err="1"/>
              <a:t>efikasno</a:t>
            </a:r>
            <a:r>
              <a:rPr lang="en-US" altLang="en-US" sz="2200" dirty="0"/>
              <a:t> </a:t>
            </a:r>
            <a:r>
              <a:rPr lang="en-US" altLang="en-US" sz="2200" dirty="0" err="1"/>
              <a:t>organizovati</a:t>
            </a:r>
            <a:r>
              <a:rPr lang="en-US" altLang="en-US" sz="2200" dirty="0"/>
              <a:t> </a:t>
            </a:r>
            <a:r>
              <a:rPr lang="en-US" altLang="en-US" sz="2200" dirty="0" err="1"/>
              <a:t>i</a:t>
            </a:r>
            <a:r>
              <a:rPr lang="en-US" altLang="en-US" sz="2200" dirty="0"/>
              <a:t> </a:t>
            </a:r>
            <a:r>
              <a:rPr lang="en-US" altLang="en-US" sz="2200" dirty="0" err="1"/>
              <a:t>kontrolisati</a:t>
            </a:r>
            <a:r>
              <a:rPr lang="en-US" altLang="en-US" sz="2200" dirty="0"/>
              <a:t> </a:t>
            </a:r>
            <a:r>
              <a:rPr lang="en-US" altLang="en-US" sz="2200" dirty="0" err="1"/>
              <a:t>podelu</a:t>
            </a:r>
            <a:r>
              <a:rPr lang="en-US" altLang="en-US" sz="2200" dirty="0"/>
              <a:t> </a:t>
            </a:r>
            <a:r>
              <a:rPr lang="en-US" altLang="en-US" sz="2200" dirty="0" err="1"/>
              <a:t>resursa</a:t>
            </a:r>
            <a:r>
              <a:rPr lang="en-US" altLang="en-US" sz="2200" dirty="0"/>
              <a:t> </a:t>
            </a:r>
            <a:r>
              <a:rPr lang="en-US" altLang="en-US" sz="2200" dirty="0" err="1"/>
              <a:t>računara</a:t>
            </a:r>
            <a:r>
              <a:rPr lang="en-US" altLang="en-US" sz="2200" dirty="0"/>
              <a:t>?</a:t>
            </a:r>
          </a:p>
          <a:p>
            <a:pPr marL="342900" indent="-342900">
              <a:buFont typeface="Arial" panose="020B0604020202020204" pitchFamily="34" charset="0"/>
              <a:buChar char="•"/>
            </a:pPr>
            <a:r>
              <a:rPr lang="en-US" altLang="en-US" sz="2200" dirty="0" err="1" smtClean="0"/>
              <a:t>Podela</a:t>
            </a:r>
            <a:r>
              <a:rPr lang="en-US" altLang="en-US" sz="2200" dirty="0" smtClean="0"/>
              <a:t> </a:t>
            </a:r>
            <a:r>
              <a:rPr lang="en-US" altLang="en-US" sz="2200" dirty="0"/>
              <a:t>– </a:t>
            </a:r>
            <a:r>
              <a:rPr lang="en-US" altLang="en-US" sz="2200" dirty="0" err="1"/>
              <a:t>moguća</a:t>
            </a:r>
            <a:r>
              <a:rPr lang="en-US" altLang="en-US" sz="2200" dirty="0"/>
              <a:t> </a:t>
            </a:r>
            <a:r>
              <a:rPr lang="en-US" altLang="en-US" sz="2200" dirty="0" err="1"/>
              <a:t>rešenja</a:t>
            </a:r>
            <a:r>
              <a:rPr lang="en-US" altLang="en-US" sz="2200" dirty="0"/>
              <a:t>:</a:t>
            </a:r>
          </a:p>
          <a:p>
            <a:pPr marL="800100" lvl="1" indent="-342900">
              <a:buFont typeface="Arial" panose="020B0604020202020204" pitchFamily="34" charset="0"/>
              <a:buChar char="•"/>
            </a:pPr>
            <a:r>
              <a:rPr lang="en-US" altLang="en-US" sz="2200" dirty="0" err="1"/>
              <a:t>Fizička</a:t>
            </a:r>
            <a:r>
              <a:rPr lang="en-US" altLang="en-US" sz="2200" dirty="0"/>
              <a:t> </a:t>
            </a:r>
            <a:r>
              <a:rPr lang="en-US" altLang="en-US" sz="2200" dirty="0" smtClean="0"/>
              <a:t>– </a:t>
            </a:r>
            <a:r>
              <a:rPr lang="en-US" altLang="en-US" sz="2200" dirty="0" err="1" smtClean="0"/>
              <a:t>posebni</a:t>
            </a:r>
            <a:r>
              <a:rPr lang="en-US" altLang="en-US" sz="2200" dirty="0" smtClean="0"/>
              <a:t> </a:t>
            </a:r>
            <a:r>
              <a:rPr lang="en-US" altLang="en-US" sz="2200" dirty="0" err="1"/>
              <a:t>resursi</a:t>
            </a:r>
            <a:r>
              <a:rPr lang="en-US" altLang="en-US" sz="2200" dirty="0"/>
              <a:t> (</a:t>
            </a:r>
            <a:r>
              <a:rPr lang="en-US" altLang="en-US" sz="2200" dirty="0" err="1"/>
              <a:t>nepraktično</a:t>
            </a:r>
            <a:r>
              <a:rPr lang="en-US" altLang="en-US" sz="2200" dirty="0"/>
              <a:t>).</a:t>
            </a:r>
          </a:p>
          <a:p>
            <a:pPr marL="800100" lvl="1" indent="-342900">
              <a:buFont typeface="Arial" panose="020B0604020202020204" pitchFamily="34" charset="0"/>
              <a:buChar char="•"/>
            </a:pPr>
            <a:r>
              <a:rPr lang="en-US" altLang="en-US" sz="2200" dirty="0" err="1"/>
              <a:t>Privremena</a:t>
            </a:r>
            <a:r>
              <a:rPr lang="en-US" altLang="en-US" sz="2200" dirty="0"/>
              <a:t> </a:t>
            </a:r>
            <a:r>
              <a:rPr lang="en-US" altLang="en-US" sz="2200" dirty="0" err="1"/>
              <a:t>podela</a:t>
            </a:r>
            <a:r>
              <a:rPr lang="en-US" altLang="en-US" sz="2200" dirty="0"/>
              <a:t> </a:t>
            </a:r>
            <a:r>
              <a:rPr lang="en-US" altLang="en-US" sz="2200" dirty="0" smtClean="0"/>
              <a:t>– </a:t>
            </a:r>
            <a:r>
              <a:rPr lang="en-US" altLang="en-US" sz="2200" dirty="0" err="1" smtClean="0"/>
              <a:t>istovremeni</a:t>
            </a:r>
            <a:r>
              <a:rPr lang="en-US" altLang="en-US" sz="2200" dirty="0" smtClean="0"/>
              <a:t> </a:t>
            </a:r>
            <a:r>
              <a:rPr lang="en-US" altLang="en-US" sz="2200" dirty="0"/>
              <a:t>rad </a:t>
            </a:r>
            <a:r>
              <a:rPr lang="en-US" altLang="en-US" sz="2200" dirty="0" err="1"/>
              <a:t>jednog</a:t>
            </a:r>
            <a:r>
              <a:rPr lang="en-US" altLang="en-US" sz="2200" dirty="0"/>
              <a:t> </a:t>
            </a:r>
            <a:r>
              <a:rPr lang="en-US" altLang="en-US" sz="2200" dirty="0" err="1"/>
              <a:t>korisnika</a:t>
            </a:r>
            <a:r>
              <a:rPr lang="en-US" altLang="en-US" sz="2200" dirty="0"/>
              <a:t>/</a:t>
            </a:r>
            <a:r>
              <a:rPr lang="en-US" altLang="en-US" sz="2200" dirty="0" err="1"/>
              <a:t>procesa</a:t>
            </a:r>
            <a:r>
              <a:rPr lang="en-US" altLang="en-US" sz="2200" dirty="0"/>
              <a:t>.</a:t>
            </a:r>
          </a:p>
          <a:p>
            <a:pPr marL="800100" lvl="1" indent="-342900">
              <a:buFont typeface="Arial" panose="020B0604020202020204" pitchFamily="34" charset="0"/>
              <a:buChar char="•"/>
            </a:pPr>
            <a:r>
              <a:rPr lang="en-US" altLang="en-US" sz="2200" dirty="0" err="1"/>
              <a:t>Logička</a:t>
            </a:r>
            <a:r>
              <a:rPr lang="en-US" altLang="en-US" sz="2200" dirty="0"/>
              <a:t> </a:t>
            </a:r>
            <a:r>
              <a:rPr lang="en-US" altLang="en-US" sz="2200" dirty="0" err="1"/>
              <a:t>podela</a:t>
            </a:r>
            <a:r>
              <a:rPr lang="en-US" altLang="en-US" sz="2200" dirty="0"/>
              <a:t> </a:t>
            </a:r>
            <a:r>
              <a:rPr lang="en-US" altLang="en-US" sz="2200" dirty="0" smtClean="0"/>
              <a:t>– </a:t>
            </a:r>
            <a:r>
              <a:rPr lang="en-US" altLang="en-US" sz="2200" dirty="0" err="1" smtClean="0"/>
              <a:t>dodela</a:t>
            </a:r>
            <a:r>
              <a:rPr lang="en-US" altLang="en-US" sz="2200" dirty="0" smtClean="0"/>
              <a:t> </a:t>
            </a:r>
            <a:r>
              <a:rPr lang="en-US" altLang="en-US" sz="2200" dirty="0" err="1"/>
              <a:t>određenog</a:t>
            </a:r>
            <a:r>
              <a:rPr lang="en-US" altLang="en-US" sz="2200" dirty="0"/>
              <a:t> </a:t>
            </a:r>
            <a:r>
              <a:rPr lang="en-US" altLang="en-US" sz="2200" dirty="0" err="1"/>
              <a:t>dela</a:t>
            </a:r>
            <a:r>
              <a:rPr lang="en-US" altLang="en-US" sz="2200" dirty="0"/>
              <a:t> </a:t>
            </a:r>
            <a:r>
              <a:rPr lang="en-US" altLang="en-US" sz="2200" dirty="0" err="1"/>
              <a:t>resursa</a:t>
            </a:r>
            <a:r>
              <a:rPr lang="en-US" altLang="en-US" sz="2200" dirty="0"/>
              <a:t> </a:t>
            </a:r>
            <a:r>
              <a:rPr lang="en-US" altLang="en-US" sz="2200" dirty="0" smtClean="0"/>
              <a:t>(</a:t>
            </a:r>
            <a:r>
              <a:rPr lang="en-US" altLang="en-US" sz="2200" dirty="0" err="1"/>
              <a:t>npr</a:t>
            </a:r>
            <a:r>
              <a:rPr lang="en-US" altLang="en-US" sz="2200" dirty="0" smtClean="0"/>
              <a:t>. </a:t>
            </a:r>
            <a:r>
              <a:rPr lang="en-US" altLang="en-US" sz="2200" dirty="0" err="1" smtClean="0"/>
              <a:t>memorije</a:t>
            </a:r>
            <a:r>
              <a:rPr lang="en-US" altLang="en-US" sz="2200" dirty="0" smtClean="0"/>
              <a:t>) </a:t>
            </a:r>
            <a:r>
              <a:rPr lang="en-US" altLang="en-US" sz="2200" dirty="0" err="1"/>
              <a:t>za</a:t>
            </a:r>
            <a:r>
              <a:rPr lang="en-US" altLang="en-US" sz="2200" dirty="0"/>
              <a:t> </a:t>
            </a:r>
            <a:r>
              <a:rPr lang="en-US" altLang="en-US" sz="2200" dirty="0" err="1"/>
              <a:t>korisnika</a:t>
            </a:r>
            <a:r>
              <a:rPr lang="en-US" altLang="en-US" sz="2200" dirty="0"/>
              <a:t>/</a:t>
            </a:r>
            <a:r>
              <a:rPr lang="en-US" altLang="en-US" sz="2200" dirty="0" err="1"/>
              <a:t>proces</a:t>
            </a:r>
            <a:r>
              <a:rPr lang="en-US" altLang="en-US" sz="2200" dirty="0"/>
              <a:t>.</a:t>
            </a:r>
          </a:p>
          <a:p>
            <a:pPr marL="800100" lvl="1" indent="-342900">
              <a:buFont typeface="Arial" panose="020B0604020202020204" pitchFamily="34" charset="0"/>
              <a:buChar char="•"/>
            </a:pPr>
            <a:r>
              <a:rPr lang="en-US" altLang="en-US" sz="2200" dirty="0" err="1"/>
              <a:t>Kriptografska</a:t>
            </a:r>
            <a:r>
              <a:rPr lang="en-US" altLang="en-US" sz="2200" dirty="0"/>
              <a:t> </a:t>
            </a:r>
            <a:r>
              <a:rPr lang="en-US" altLang="en-US" sz="2200" dirty="0" err="1"/>
              <a:t>podela</a:t>
            </a:r>
            <a:r>
              <a:rPr lang="en-US" altLang="en-US" sz="2200" dirty="0"/>
              <a:t> </a:t>
            </a:r>
            <a:r>
              <a:rPr lang="en-US" altLang="en-US" sz="2200" dirty="0" smtClean="0"/>
              <a:t>– </a:t>
            </a:r>
            <a:r>
              <a:rPr lang="en-US" altLang="en-US" sz="2200" dirty="0" err="1" smtClean="0"/>
              <a:t>učiniti</a:t>
            </a:r>
            <a:r>
              <a:rPr lang="en-US" altLang="en-US" sz="2200" dirty="0" smtClean="0"/>
              <a:t> </a:t>
            </a:r>
            <a:r>
              <a:rPr lang="en-US" altLang="en-US" sz="2200" dirty="0" err="1"/>
              <a:t>podatke</a:t>
            </a:r>
            <a:r>
              <a:rPr lang="en-US" altLang="en-US" sz="2200" dirty="0"/>
              <a:t> </a:t>
            </a:r>
            <a:r>
              <a:rPr lang="en-US" altLang="en-US" sz="2200" dirty="0" err="1"/>
              <a:t>nerazumljivim</a:t>
            </a:r>
            <a:r>
              <a:rPr lang="en-US" altLang="en-US" sz="2200" dirty="0"/>
              <a:t> </a:t>
            </a:r>
            <a:r>
              <a:rPr lang="en-US" altLang="en-US" sz="2200" dirty="0" err="1"/>
              <a:t>za</a:t>
            </a:r>
            <a:r>
              <a:rPr lang="en-US" altLang="en-US" sz="2200" dirty="0"/>
              <a:t> </a:t>
            </a:r>
            <a:r>
              <a:rPr lang="en-US" altLang="en-US" sz="2200" dirty="0" err="1"/>
              <a:t>ostale</a:t>
            </a:r>
            <a:r>
              <a:rPr lang="en-US" altLang="en-US" sz="2200" dirty="0"/>
              <a:t> </a:t>
            </a:r>
            <a:r>
              <a:rPr lang="en-US" altLang="en-US" sz="2200" dirty="0" err="1"/>
              <a:t>korisnike</a:t>
            </a:r>
            <a:r>
              <a:rPr lang="en-US" altLang="en-US" sz="2200" dirty="0"/>
              <a:t>/</a:t>
            </a:r>
            <a:r>
              <a:rPr lang="en-US" altLang="en-US" sz="2200" dirty="0" err="1"/>
              <a:t>procese</a:t>
            </a:r>
            <a:r>
              <a:rPr lang="en-US" altLang="en-US" sz="2200" dirty="0"/>
              <a:t>.</a:t>
            </a:r>
          </a:p>
          <a:p>
            <a:pPr marL="800100" lvl="1" indent="-342900">
              <a:buFont typeface="Arial" panose="020B0604020202020204" pitchFamily="34" charset="0"/>
              <a:buChar char="•"/>
            </a:pPr>
            <a:r>
              <a:rPr lang="en-US" altLang="en-US" sz="2200" dirty="0" err="1"/>
              <a:t>Kombinacije</a:t>
            </a:r>
            <a:r>
              <a:rPr lang="en-US" altLang="en-US" sz="2200" dirty="0"/>
              <a:t> </a:t>
            </a:r>
            <a:r>
              <a:rPr lang="en-US" altLang="en-US" sz="2200" dirty="0" err="1"/>
              <a:t>prethodnih</a:t>
            </a:r>
            <a:r>
              <a:rPr lang="en-US" altLang="en-US" sz="2200" dirty="0"/>
              <a:t> </a:t>
            </a:r>
            <a:r>
              <a:rPr lang="en-US" altLang="en-US" sz="2200" dirty="0" err="1"/>
              <a:t>podela</a:t>
            </a:r>
            <a:r>
              <a:rPr lang="en-US" altLang="en-US" sz="2200" dirty="0"/>
              <a:t>.</a:t>
            </a:r>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5751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7</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Zahtevi</a:t>
            </a:r>
            <a:r>
              <a:rPr lang="en-US" altLang="en-US" sz="2200" dirty="0" smtClean="0"/>
              <a:t>.</a:t>
            </a:r>
          </a:p>
          <a:p>
            <a:pPr marL="342900" indent="-342900">
              <a:buFont typeface="Arial" panose="020B0604020202020204" pitchFamily="34" charset="0"/>
              <a:buChar char="•"/>
            </a:pPr>
            <a:r>
              <a:rPr lang="en-US" altLang="en-US" sz="2200" dirty="0"/>
              <a:t>Ne </a:t>
            </a:r>
            <a:r>
              <a:rPr lang="en-US" altLang="en-US" sz="2200" dirty="0" err="1"/>
              <a:t>treba</a:t>
            </a:r>
            <a:r>
              <a:rPr lang="en-US" altLang="en-US" sz="2200" dirty="0"/>
              <a:t> </a:t>
            </a:r>
            <a:r>
              <a:rPr lang="en-US" altLang="en-US" sz="2200" dirty="0" err="1"/>
              <a:t>omogućiti</a:t>
            </a:r>
            <a:r>
              <a:rPr lang="en-US" altLang="en-US" sz="2200" dirty="0"/>
              <a:t> </a:t>
            </a:r>
            <a:r>
              <a:rPr lang="en-US" altLang="en-US" sz="2200" dirty="0" err="1"/>
              <a:t>korisnicima</a:t>
            </a:r>
            <a:r>
              <a:rPr lang="en-US" altLang="en-US" sz="2200" dirty="0"/>
              <a:t>/</a:t>
            </a:r>
            <a:r>
              <a:rPr lang="en-US" altLang="en-US" sz="2200" dirty="0" err="1"/>
              <a:t>procesima</a:t>
            </a:r>
            <a:r>
              <a:rPr lang="en-US" altLang="en-US" sz="2200" dirty="0"/>
              <a:t> da </a:t>
            </a:r>
            <a:r>
              <a:rPr lang="en-US" altLang="en-US" sz="2200" dirty="0" err="1"/>
              <a:t>pristupe</a:t>
            </a:r>
            <a:r>
              <a:rPr lang="en-US" altLang="en-US" sz="2200" dirty="0"/>
              <a:t> </a:t>
            </a:r>
            <a:r>
              <a:rPr lang="en-US" altLang="en-US" sz="2200" dirty="0" err="1"/>
              <a:t>memorijskim</a:t>
            </a:r>
            <a:r>
              <a:rPr lang="en-US" altLang="en-US" sz="2200" dirty="0"/>
              <a:t> </a:t>
            </a:r>
            <a:r>
              <a:rPr lang="en-US" altLang="en-US" sz="2200" dirty="0" err="1"/>
              <a:t>lokacijama</a:t>
            </a:r>
            <a:r>
              <a:rPr lang="en-US" altLang="en-US" sz="2200" dirty="0"/>
              <a:t> </a:t>
            </a:r>
            <a:r>
              <a:rPr lang="en-US" altLang="en-US" sz="2200" dirty="0" err="1"/>
              <a:t>za</a:t>
            </a:r>
            <a:r>
              <a:rPr lang="en-US" altLang="en-US" sz="2200" dirty="0"/>
              <a:t> </a:t>
            </a:r>
            <a:r>
              <a:rPr lang="en-US" altLang="en-US" sz="2200" dirty="0" err="1"/>
              <a:t>koje</a:t>
            </a:r>
            <a:r>
              <a:rPr lang="en-US" altLang="en-US" sz="2200" dirty="0"/>
              <a:t> </a:t>
            </a:r>
            <a:r>
              <a:rPr lang="en-US" altLang="en-US" sz="2200" dirty="0" err="1"/>
              <a:t>nemaju</a:t>
            </a:r>
            <a:r>
              <a:rPr lang="en-US" altLang="en-US" sz="2200" dirty="0"/>
              <a:t> </a:t>
            </a:r>
            <a:r>
              <a:rPr lang="en-US" altLang="en-US" sz="2200" dirty="0" err="1"/>
              <a:t>ovlašćenja</a:t>
            </a:r>
            <a:r>
              <a:rPr lang="en-US" altLang="en-US" sz="2200" dirty="0"/>
              <a:t>.</a:t>
            </a:r>
          </a:p>
          <a:p>
            <a:pPr marL="800100" lvl="1" indent="-342900">
              <a:buFont typeface="Arial" panose="020B0604020202020204" pitchFamily="34" charset="0"/>
              <a:buChar char="•"/>
            </a:pPr>
            <a:r>
              <a:rPr lang="en-US" altLang="en-US" sz="2200" dirty="0" err="1"/>
              <a:t>Nije</a:t>
            </a:r>
            <a:r>
              <a:rPr lang="en-US" altLang="en-US" sz="2200" dirty="0"/>
              <a:t> </a:t>
            </a:r>
            <a:r>
              <a:rPr lang="en-US" altLang="en-US" sz="2200" dirty="0" err="1"/>
              <a:t>moguće</a:t>
            </a:r>
            <a:r>
              <a:rPr lang="en-US" altLang="en-US" sz="2200" dirty="0"/>
              <a:t> </a:t>
            </a:r>
            <a:r>
              <a:rPr lang="en-US" altLang="en-US" sz="2200" dirty="0" err="1"/>
              <a:t>odrediti</a:t>
            </a:r>
            <a:r>
              <a:rPr lang="en-US" altLang="en-US" sz="2200" dirty="0"/>
              <a:t> </a:t>
            </a:r>
            <a:r>
              <a:rPr lang="en-US" altLang="en-US" sz="2200" dirty="0" err="1"/>
              <a:t>apsolutne</a:t>
            </a:r>
            <a:r>
              <a:rPr lang="en-US" altLang="en-US" sz="2200" dirty="0"/>
              <a:t> </a:t>
            </a:r>
            <a:r>
              <a:rPr lang="en-US" altLang="en-US" sz="2200" dirty="0" err="1"/>
              <a:t>adrese</a:t>
            </a:r>
            <a:r>
              <a:rPr lang="en-US" altLang="en-US" sz="2200" dirty="0"/>
              <a:t> u </a:t>
            </a:r>
            <a:r>
              <a:rPr lang="en-US" altLang="en-US" sz="2200" dirty="0" err="1"/>
              <a:t>toku</a:t>
            </a:r>
            <a:r>
              <a:rPr lang="en-US" altLang="en-US" sz="2200" dirty="0"/>
              <a:t> </a:t>
            </a:r>
            <a:r>
              <a:rPr lang="en-US" altLang="en-US" sz="2200" dirty="0" err="1"/>
              <a:t>prevođenja</a:t>
            </a:r>
            <a:r>
              <a:rPr lang="en-US" altLang="en-US" sz="2200" dirty="0"/>
              <a:t> </a:t>
            </a:r>
            <a:r>
              <a:rPr lang="en-US" altLang="en-US" sz="2200" dirty="0" err="1"/>
              <a:t>programa</a:t>
            </a:r>
            <a:r>
              <a:rPr lang="en-US" altLang="en-US" sz="2200" dirty="0"/>
              <a:t>.</a:t>
            </a:r>
          </a:p>
          <a:p>
            <a:pPr marL="800100" lvl="1" indent="-342900">
              <a:buFont typeface="Arial" panose="020B0604020202020204" pitchFamily="34" charset="0"/>
              <a:buChar char="•"/>
            </a:pPr>
            <a:r>
              <a:rPr lang="en-US" altLang="en-US" sz="2200" dirty="0" err="1"/>
              <a:t>Pristup</a:t>
            </a:r>
            <a:r>
              <a:rPr lang="en-US" altLang="en-US" sz="2200" dirty="0"/>
              <a:t> se </a:t>
            </a:r>
            <a:r>
              <a:rPr lang="en-US" altLang="en-US" sz="2200" dirty="0" err="1"/>
              <a:t>mora</a:t>
            </a:r>
            <a:r>
              <a:rPr lang="en-US" altLang="en-US" sz="2200" dirty="0"/>
              <a:t> </a:t>
            </a:r>
            <a:r>
              <a:rPr lang="en-US" altLang="en-US" sz="2200" dirty="0" err="1"/>
              <a:t>kontrolisati</a:t>
            </a:r>
            <a:r>
              <a:rPr lang="en-US" altLang="en-US" sz="2200" dirty="0"/>
              <a:t> u </a:t>
            </a:r>
            <a:r>
              <a:rPr lang="en-US" altLang="en-US" sz="2200" dirty="0" err="1"/>
              <a:t>toku</a:t>
            </a:r>
            <a:r>
              <a:rPr lang="en-US" altLang="en-US" sz="2200" dirty="0"/>
              <a:t> </a:t>
            </a:r>
            <a:r>
              <a:rPr lang="en-US" altLang="en-US" sz="2200" dirty="0" err="1"/>
              <a:t>izvršavanja</a:t>
            </a:r>
            <a:r>
              <a:rPr lang="en-US" altLang="en-US" sz="2200" dirty="0"/>
              <a:t> </a:t>
            </a:r>
            <a:r>
              <a:rPr lang="en-US" altLang="en-US" sz="2200" dirty="0" err="1"/>
              <a:t>programa</a:t>
            </a:r>
            <a:r>
              <a:rPr lang="en-US" altLang="en-US" sz="2200" dirty="0"/>
              <a:t>.</a:t>
            </a:r>
          </a:p>
          <a:p>
            <a:pPr marL="800100" lvl="1" indent="-342900">
              <a:buFont typeface="Arial" panose="020B0604020202020204" pitchFamily="34" charset="0"/>
              <a:buChar char="•"/>
            </a:pPr>
            <a:r>
              <a:rPr lang="en-US" altLang="en-US" sz="2200" dirty="0" err="1"/>
              <a:t>Ponekad</a:t>
            </a:r>
            <a:r>
              <a:rPr lang="en-US" altLang="en-US" sz="2200" dirty="0"/>
              <a:t> je </a:t>
            </a:r>
            <a:r>
              <a:rPr lang="en-US" altLang="en-US" sz="2200" dirty="0" err="1"/>
              <a:t>potrebno</a:t>
            </a:r>
            <a:r>
              <a:rPr lang="en-US" altLang="en-US" sz="2200" dirty="0"/>
              <a:t> da </a:t>
            </a:r>
            <a:r>
              <a:rPr lang="en-US" altLang="en-US" sz="2200" dirty="0" err="1"/>
              <a:t>različiti</a:t>
            </a:r>
            <a:r>
              <a:rPr lang="en-US" altLang="en-US" sz="2200" dirty="0"/>
              <a:t> </a:t>
            </a:r>
            <a:r>
              <a:rPr lang="en-US" altLang="en-US" sz="2200" dirty="0" err="1"/>
              <a:t>korisnici</a:t>
            </a:r>
            <a:r>
              <a:rPr lang="en-US" altLang="en-US" sz="2200" dirty="0"/>
              <a:t>/</a:t>
            </a:r>
            <a:r>
              <a:rPr lang="en-US" altLang="en-US" sz="2200" dirty="0" err="1"/>
              <a:t>procesi</a:t>
            </a:r>
            <a:r>
              <a:rPr lang="en-US" altLang="en-US" sz="2200" dirty="0"/>
              <a:t> </a:t>
            </a:r>
            <a:r>
              <a:rPr lang="en-US" altLang="en-US" sz="2200" dirty="0" err="1"/>
              <a:t>mogu</a:t>
            </a:r>
            <a:r>
              <a:rPr lang="en-US" altLang="en-US" sz="2200" dirty="0"/>
              <a:t> da </a:t>
            </a:r>
            <a:r>
              <a:rPr lang="en-US" altLang="en-US" sz="2200" dirty="0" err="1"/>
              <a:t>pristupe</a:t>
            </a:r>
            <a:r>
              <a:rPr lang="en-US" altLang="en-US" sz="2200" dirty="0"/>
              <a:t> </a:t>
            </a:r>
            <a:r>
              <a:rPr lang="en-US" altLang="en-US" sz="2200" dirty="0" err="1"/>
              <a:t>istim</a:t>
            </a:r>
            <a:r>
              <a:rPr lang="en-US" altLang="en-US" sz="2200" dirty="0"/>
              <a:t> </a:t>
            </a:r>
            <a:r>
              <a:rPr lang="en-US" altLang="en-US" sz="2200" dirty="0" err="1"/>
              <a:t>delovima</a:t>
            </a:r>
            <a:r>
              <a:rPr lang="en-US" altLang="en-US" sz="2200" dirty="0"/>
              <a:t> </a:t>
            </a:r>
            <a:r>
              <a:rPr lang="en-US" altLang="en-US" sz="2200" dirty="0" err="1"/>
              <a:t>memorije</a:t>
            </a:r>
            <a:r>
              <a:rPr lang="en-US" altLang="en-US" sz="2200" dirty="0"/>
              <a:t>.</a:t>
            </a:r>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69210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8</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Granične</a:t>
            </a:r>
            <a:r>
              <a:rPr lang="en-US" altLang="en-US" sz="2200" b="1" dirty="0" smtClean="0"/>
              <a:t> </a:t>
            </a:r>
            <a:r>
              <a:rPr lang="en-US" altLang="en-US" sz="2200" b="1" dirty="0" err="1" smtClean="0"/>
              <a:t>adrese</a:t>
            </a:r>
            <a:r>
              <a:rPr lang="en-US" altLang="en-US" sz="2200" dirty="0" smtClean="0"/>
              <a:t>.</a:t>
            </a:r>
          </a:p>
          <a:p>
            <a:pPr marL="342900" indent="-342900">
              <a:buFont typeface="Arial" panose="020B0604020202020204" pitchFamily="34" charset="0"/>
              <a:buChar char="•"/>
            </a:pPr>
            <a:r>
              <a:rPr lang="en-US" altLang="en-US" sz="2200" dirty="0" err="1"/>
              <a:t>Ograničiti</a:t>
            </a:r>
            <a:r>
              <a:rPr lang="en-US" altLang="en-US" sz="2200" dirty="0"/>
              <a:t> </a:t>
            </a:r>
            <a:r>
              <a:rPr lang="en-US" altLang="en-US" sz="2200" dirty="0" err="1"/>
              <a:t>pristup</a:t>
            </a:r>
            <a:r>
              <a:rPr lang="en-US" altLang="en-US" sz="2200" dirty="0"/>
              <a:t> </a:t>
            </a:r>
            <a:r>
              <a:rPr lang="en-US" altLang="en-US" sz="2200" dirty="0" err="1"/>
              <a:t>delu</a:t>
            </a:r>
            <a:r>
              <a:rPr lang="en-US" altLang="en-US" sz="2200" dirty="0"/>
              <a:t> </a:t>
            </a:r>
            <a:r>
              <a:rPr lang="en-US" altLang="en-US" sz="2200" dirty="0" err="1"/>
              <a:t>memorije</a:t>
            </a:r>
            <a:r>
              <a:rPr lang="en-US" altLang="en-US" sz="2200" dirty="0"/>
              <a:t>:</a:t>
            </a:r>
          </a:p>
          <a:p>
            <a:pPr marL="800100" lvl="1" indent="-342900">
              <a:buFont typeface="Arial" panose="020B0604020202020204" pitchFamily="34" charset="0"/>
              <a:buChar char="•"/>
            </a:pPr>
            <a:r>
              <a:rPr lang="en-US" altLang="en-US" sz="2200" dirty="0" err="1"/>
              <a:t>koju</a:t>
            </a:r>
            <a:r>
              <a:rPr lang="en-US" altLang="en-US" sz="2200" dirty="0"/>
              <a:t> </a:t>
            </a:r>
            <a:r>
              <a:rPr lang="en-US" altLang="en-US" sz="2200" dirty="0" err="1"/>
              <a:t>koristi</a:t>
            </a:r>
            <a:r>
              <a:rPr lang="en-US" altLang="en-US" sz="2200" dirty="0"/>
              <a:t> </a:t>
            </a:r>
            <a:r>
              <a:rPr lang="en-US" altLang="en-US" sz="2200" dirty="0" smtClean="0"/>
              <a:t>OS,</a:t>
            </a:r>
            <a:endParaRPr lang="en-US" altLang="en-US" sz="2200" dirty="0"/>
          </a:p>
          <a:p>
            <a:pPr marL="800100" lvl="1" indent="-342900">
              <a:buFont typeface="Arial" panose="020B0604020202020204" pitchFamily="34" charset="0"/>
              <a:buChar char="•"/>
            </a:pPr>
            <a:r>
              <a:rPr lang="en-US" altLang="en-US" sz="2200" dirty="0" err="1"/>
              <a:t>koji</a:t>
            </a:r>
            <a:r>
              <a:rPr lang="en-US" altLang="en-US" sz="2200" dirty="0"/>
              <a:t> </a:t>
            </a:r>
            <a:r>
              <a:rPr lang="en-US" altLang="en-US" sz="2200" dirty="0" err="1"/>
              <a:t>koriste</a:t>
            </a:r>
            <a:r>
              <a:rPr lang="en-US" altLang="en-US" sz="2200" dirty="0"/>
              <a:t> </a:t>
            </a:r>
            <a:r>
              <a:rPr lang="en-US" altLang="en-US" sz="2200" dirty="0" err="1"/>
              <a:t>pojedini</a:t>
            </a:r>
            <a:r>
              <a:rPr lang="en-US" altLang="en-US" sz="2200" dirty="0"/>
              <a:t> </a:t>
            </a:r>
            <a:r>
              <a:rPr lang="en-US" altLang="en-US" sz="2200" dirty="0" err="1"/>
              <a:t>korisnici</a:t>
            </a:r>
            <a:r>
              <a:rPr lang="en-US" altLang="en-US" sz="2200" dirty="0"/>
              <a:t>/</a:t>
            </a:r>
            <a:r>
              <a:rPr lang="en-US" altLang="en-US" sz="2200" dirty="0" err="1"/>
              <a:t>procesi</a:t>
            </a:r>
            <a:r>
              <a:rPr lang="en-US" altLang="en-US" sz="2200" dirty="0"/>
              <a:t>.</a:t>
            </a:r>
          </a:p>
          <a:p>
            <a:pPr marL="342900" indent="-342900">
              <a:buFont typeface="Arial" panose="020B0604020202020204" pitchFamily="34" charset="0"/>
              <a:buChar char="•"/>
            </a:pPr>
            <a:r>
              <a:rPr lang="en-US" altLang="en-US" sz="2200" dirty="0" err="1" smtClean="0"/>
              <a:t>Jedan</a:t>
            </a:r>
            <a:r>
              <a:rPr lang="en-US" altLang="en-US" sz="2200" dirty="0" smtClean="0"/>
              <a:t> </a:t>
            </a:r>
            <a:r>
              <a:rPr lang="en-US" altLang="en-US" sz="2200" dirty="0"/>
              <a:t>od </a:t>
            </a:r>
            <a:r>
              <a:rPr lang="en-US" altLang="en-US" sz="2200" dirty="0" err="1"/>
              <a:t>modela</a:t>
            </a:r>
            <a:r>
              <a:rPr lang="en-US" altLang="en-US" sz="2200" dirty="0"/>
              <a:t> se </a:t>
            </a:r>
            <a:r>
              <a:rPr lang="en-US" altLang="en-US" sz="2200" dirty="0" err="1"/>
              <a:t>naziva</a:t>
            </a:r>
            <a:r>
              <a:rPr lang="en-US" altLang="en-US" sz="2200" dirty="0"/>
              <a:t> </a:t>
            </a:r>
            <a:r>
              <a:rPr lang="en-US" altLang="en-US" sz="2200" dirty="0" smtClean="0"/>
              <a:t>model </a:t>
            </a:r>
            <a:r>
              <a:rPr lang="en-US" altLang="en-US" sz="2200" b="1" dirty="0" err="1" smtClean="0"/>
              <a:t>graničnih</a:t>
            </a:r>
            <a:r>
              <a:rPr lang="en-US" altLang="en-US" sz="2200" b="1" dirty="0" smtClean="0"/>
              <a:t> </a:t>
            </a:r>
            <a:r>
              <a:rPr lang="en-US" altLang="en-US" sz="2200" b="1" dirty="0" err="1" smtClean="0"/>
              <a:t>adresa</a:t>
            </a:r>
            <a:r>
              <a:rPr lang="en-US" altLang="en-US" sz="2200" dirty="0" smtClean="0"/>
              <a:t> (</a:t>
            </a:r>
            <a:r>
              <a:rPr lang="en-US" altLang="en-US" sz="2200" i="1" dirty="0" smtClean="0"/>
              <a:t>fence </a:t>
            </a:r>
            <a:r>
              <a:rPr lang="en-US" altLang="en-US" sz="2200" i="1" dirty="0" err="1"/>
              <a:t>addreses</a:t>
            </a:r>
            <a:r>
              <a:rPr lang="en-US" altLang="en-US" sz="2200" dirty="0"/>
              <a:t>).</a:t>
            </a:r>
          </a:p>
          <a:p>
            <a:pPr marL="800100" lvl="1" indent="-342900">
              <a:buFont typeface="Arial" panose="020B0604020202020204" pitchFamily="34" charset="0"/>
              <a:buChar char="•"/>
            </a:pPr>
            <a:r>
              <a:rPr lang="en-US" altLang="en-US" sz="2200" dirty="0" err="1"/>
              <a:t>Predstavlja</a:t>
            </a:r>
            <a:r>
              <a:rPr lang="en-US" altLang="en-US" sz="2200" dirty="0"/>
              <a:t> </a:t>
            </a:r>
            <a:r>
              <a:rPr lang="en-US" altLang="en-US" sz="2200" dirty="0" err="1"/>
              <a:t>opseg</a:t>
            </a:r>
            <a:r>
              <a:rPr lang="en-US" altLang="en-US" sz="2200" dirty="0"/>
              <a:t> </a:t>
            </a:r>
            <a:r>
              <a:rPr lang="en-US" altLang="en-US" sz="2200" dirty="0" err="1"/>
              <a:t>adresa</a:t>
            </a:r>
            <a:r>
              <a:rPr lang="en-US" altLang="en-US" sz="2200" dirty="0"/>
              <a:t>  </a:t>
            </a:r>
            <a:r>
              <a:rPr lang="en-US" altLang="en-US" sz="2200" dirty="0" err="1"/>
              <a:t>memorije</a:t>
            </a:r>
            <a:r>
              <a:rPr lang="en-US" altLang="en-US" sz="2200" dirty="0"/>
              <a:t> </a:t>
            </a:r>
            <a:r>
              <a:rPr lang="en-US" altLang="en-US" sz="2200" dirty="0" err="1"/>
              <a:t>kojima</a:t>
            </a:r>
            <a:r>
              <a:rPr lang="en-US" altLang="en-US" sz="2200" dirty="0"/>
              <a:t> </a:t>
            </a:r>
            <a:r>
              <a:rPr lang="en-US" altLang="en-US" sz="2200" dirty="0" err="1"/>
              <a:t>korisnici</a:t>
            </a:r>
            <a:r>
              <a:rPr lang="en-US" altLang="en-US" sz="2200" dirty="0"/>
              <a:t> </a:t>
            </a:r>
            <a:r>
              <a:rPr lang="en-US" altLang="en-US" sz="2200" dirty="0" err="1"/>
              <a:t>i</a:t>
            </a:r>
            <a:r>
              <a:rPr lang="en-US" altLang="en-US" sz="2200" dirty="0"/>
              <a:t> </a:t>
            </a:r>
            <a:r>
              <a:rPr lang="en-US" altLang="en-US" sz="2200" dirty="0" err="1"/>
              <a:t>njihovi</a:t>
            </a:r>
            <a:r>
              <a:rPr lang="en-US" altLang="en-US" sz="2200" dirty="0"/>
              <a:t> </a:t>
            </a:r>
            <a:r>
              <a:rPr lang="en-US" altLang="en-US" sz="2200" dirty="0" err="1"/>
              <a:t>procesi</a:t>
            </a:r>
            <a:r>
              <a:rPr lang="en-US" altLang="en-US" sz="2200" dirty="0"/>
              <a:t> </a:t>
            </a:r>
            <a:r>
              <a:rPr lang="en-US" altLang="en-US" sz="2200" dirty="0" err="1"/>
              <a:t>mogu</a:t>
            </a:r>
            <a:r>
              <a:rPr lang="en-US" altLang="en-US" sz="2200" dirty="0"/>
              <a:t> da </a:t>
            </a:r>
            <a:r>
              <a:rPr lang="en-US" altLang="en-US" sz="2200" dirty="0" err="1"/>
              <a:t>pristupaju</a:t>
            </a:r>
            <a:r>
              <a:rPr lang="en-US" altLang="en-US" sz="2200" dirty="0"/>
              <a:t>.</a:t>
            </a:r>
          </a:p>
          <a:p>
            <a:pPr marL="800100" lvl="1" indent="-342900">
              <a:buFont typeface="Arial" panose="020B0604020202020204" pitchFamily="34" charset="0"/>
              <a:buChar char="•"/>
            </a:pPr>
            <a:r>
              <a:rPr lang="en-US" altLang="en-US" sz="2200" dirty="0" err="1"/>
              <a:t>Opseg</a:t>
            </a:r>
            <a:r>
              <a:rPr lang="en-US" altLang="en-US" sz="2200" dirty="0"/>
              <a:t> </a:t>
            </a:r>
            <a:r>
              <a:rPr lang="en-US" altLang="en-US" sz="2200" dirty="0" err="1"/>
              <a:t>adresa</a:t>
            </a:r>
            <a:r>
              <a:rPr lang="en-US" altLang="en-US" sz="2200" dirty="0"/>
              <a:t> je </a:t>
            </a:r>
            <a:r>
              <a:rPr lang="en-US" altLang="en-US" sz="2200" dirty="0" err="1"/>
              <a:t>određen</a:t>
            </a:r>
            <a:r>
              <a:rPr lang="en-US" altLang="en-US" sz="2200" dirty="0"/>
              <a:t> </a:t>
            </a:r>
            <a:r>
              <a:rPr lang="en-US" altLang="en-US" sz="2200" dirty="0" err="1"/>
              <a:t>graničnim</a:t>
            </a:r>
            <a:r>
              <a:rPr lang="en-US" altLang="en-US" sz="2200" dirty="0"/>
              <a:t> </a:t>
            </a:r>
            <a:r>
              <a:rPr lang="en-US" altLang="en-US" sz="2200" dirty="0" err="1"/>
              <a:t>adresama</a:t>
            </a:r>
            <a:r>
              <a:rPr lang="en-US" altLang="en-US" sz="2200" dirty="0" smtClean="0"/>
              <a:t>.</a:t>
            </a:r>
          </a:p>
          <a:p>
            <a:pPr marL="800100" lvl="1" indent="-342900">
              <a:buFont typeface="Arial" panose="020B0604020202020204" pitchFamily="34" charset="0"/>
              <a:buChar char="•"/>
            </a:pPr>
            <a:r>
              <a:rPr lang="en-US" altLang="en-US" sz="2200" dirty="0" err="1" smtClean="0"/>
              <a:t>Korisnici</a:t>
            </a:r>
            <a:r>
              <a:rPr lang="en-US" altLang="en-US" sz="2200" dirty="0" smtClean="0"/>
              <a:t> </a:t>
            </a:r>
            <a:r>
              <a:rPr lang="en-US" altLang="en-US" sz="2200" dirty="0"/>
              <a:t>ne </a:t>
            </a:r>
            <a:r>
              <a:rPr lang="en-US" altLang="en-US" sz="2200" dirty="0" err="1"/>
              <a:t>mogu</a:t>
            </a:r>
            <a:r>
              <a:rPr lang="en-US" altLang="en-US" sz="2200" dirty="0"/>
              <a:t> da </a:t>
            </a:r>
            <a:r>
              <a:rPr lang="en-US" altLang="en-US" sz="2200" dirty="0" err="1"/>
              <a:t>pristupe</a:t>
            </a:r>
            <a:r>
              <a:rPr lang="en-US" altLang="en-US" sz="2200" dirty="0"/>
              <a:t> </a:t>
            </a:r>
            <a:r>
              <a:rPr lang="en-US" altLang="en-US" sz="2200" dirty="0" err="1"/>
              <a:t>delu</a:t>
            </a:r>
            <a:r>
              <a:rPr lang="en-US" altLang="en-US" sz="2200" dirty="0"/>
              <a:t> </a:t>
            </a:r>
            <a:r>
              <a:rPr lang="en-US" altLang="en-US" sz="2200" dirty="0" err="1"/>
              <a:t>memorije</a:t>
            </a:r>
            <a:r>
              <a:rPr lang="en-US" altLang="en-US" sz="2200" dirty="0"/>
              <a:t> </a:t>
            </a:r>
            <a:r>
              <a:rPr lang="en-US" altLang="en-US" sz="2200" dirty="0" err="1"/>
              <a:t>čija</a:t>
            </a:r>
            <a:r>
              <a:rPr lang="en-US" altLang="en-US" sz="2200" dirty="0"/>
              <a:t> </a:t>
            </a:r>
            <a:r>
              <a:rPr lang="en-US" altLang="en-US" sz="2200" dirty="0" err="1"/>
              <a:t>adresa</a:t>
            </a:r>
            <a:r>
              <a:rPr lang="en-US" altLang="en-US" sz="2200" dirty="0"/>
              <a:t> </a:t>
            </a:r>
            <a:r>
              <a:rPr lang="en-US" altLang="en-US" sz="2200" dirty="0" err="1"/>
              <a:t>izvan</a:t>
            </a:r>
            <a:r>
              <a:rPr lang="en-US" altLang="en-US" sz="2200" dirty="0"/>
              <a:t> </a:t>
            </a:r>
            <a:r>
              <a:rPr lang="en-US" altLang="en-US" sz="2200" dirty="0" err="1"/>
              <a:t>definisanih</a:t>
            </a:r>
            <a:r>
              <a:rPr lang="en-US" altLang="en-US" sz="2200" dirty="0"/>
              <a:t> </a:t>
            </a:r>
            <a:r>
              <a:rPr lang="en-US" altLang="en-US" sz="2200" dirty="0" err="1"/>
              <a:t>granica</a:t>
            </a:r>
            <a:r>
              <a:rPr lang="en-US" altLang="en-US" sz="2200" dirty="0"/>
              <a:t>.</a:t>
            </a:r>
          </a:p>
          <a:p>
            <a:pPr marL="1257300" lvl="2" indent="-342900">
              <a:buFont typeface="Arial" panose="020B0604020202020204" pitchFamily="34" charset="0"/>
              <a:buChar char="•"/>
            </a:pPr>
            <a:r>
              <a:rPr lang="en-US" altLang="en-US" sz="2200" b="1" dirty="0" err="1"/>
              <a:t>Statičke</a:t>
            </a:r>
            <a:r>
              <a:rPr lang="en-US" altLang="en-US" sz="2200" b="1" dirty="0"/>
              <a:t> </a:t>
            </a:r>
            <a:r>
              <a:rPr lang="en-US" altLang="en-US" sz="2200" b="1" dirty="0" err="1"/>
              <a:t>granice</a:t>
            </a:r>
            <a:r>
              <a:rPr lang="en-US" altLang="en-US" sz="2200" dirty="0"/>
              <a:t> </a:t>
            </a:r>
            <a:r>
              <a:rPr lang="en-US" altLang="en-US" sz="2200" dirty="0" smtClean="0"/>
              <a:t>– OS </a:t>
            </a:r>
            <a:r>
              <a:rPr lang="en-US" altLang="en-US" sz="2200" dirty="0" err="1"/>
              <a:t>određuje</a:t>
            </a:r>
            <a:r>
              <a:rPr lang="en-US" altLang="en-US" sz="2200" dirty="0"/>
              <a:t> </a:t>
            </a:r>
            <a:r>
              <a:rPr lang="en-US" altLang="en-US" sz="2200" dirty="0" err="1"/>
              <a:t>konstantne</a:t>
            </a:r>
            <a:r>
              <a:rPr lang="en-US" altLang="en-US" sz="2200" dirty="0"/>
              <a:t> </a:t>
            </a:r>
            <a:r>
              <a:rPr lang="en-US" altLang="en-US" sz="2200" dirty="0" err="1"/>
              <a:t>vrednosti</a:t>
            </a:r>
            <a:r>
              <a:rPr lang="en-US" altLang="en-US" sz="2200" dirty="0"/>
              <a:t> </a:t>
            </a:r>
            <a:r>
              <a:rPr lang="en-US" altLang="en-US" sz="2200" dirty="0" err="1"/>
              <a:t>ovih</a:t>
            </a:r>
            <a:r>
              <a:rPr lang="en-US" altLang="en-US" sz="2200" dirty="0"/>
              <a:t> </a:t>
            </a:r>
            <a:r>
              <a:rPr lang="en-US" altLang="en-US" sz="2200" dirty="0" err="1"/>
              <a:t>adresa</a:t>
            </a:r>
            <a:r>
              <a:rPr lang="en-US" altLang="en-US" sz="2200" dirty="0"/>
              <a:t>.</a:t>
            </a:r>
          </a:p>
          <a:p>
            <a:pPr marL="1257300" lvl="2" indent="-342900">
              <a:buFont typeface="Arial" panose="020B0604020202020204" pitchFamily="34" charset="0"/>
              <a:buChar char="•"/>
            </a:pPr>
            <a:r>
              <a:rPr lang="en-US" altLang="en-US" sz="2200" b="1" dirty="0" err="1"/>
              <a:t>Dinamičke</a:t>
            </a:r>
            <a:r>
              <a:rPr lang="en-US" altLang="en-US" sz="2200" b="1" dirty="0"/>
              <a:t> </a:t>
            </a:r>
            <a:r>
              <a:rPr lang="en-US" altLang="en-US" sz="2200" b="1" dirty="0" err="1"/>
              <a:t>granice</a:t>
            </a:r>
            <a:r>
              <a:rPr lang="en-US" altLang="en-US" sz="2200" dirty="0"/>
              <a:t> </a:t>
            </a:r>
            <a:r>
              <a:rPr lang="en-US" altLang="en-US" sz="2200" dirty="0" smtClean="0"/>
              <a:t>– </a:t>
            </a:r>
            <a:r>
              <a:rPr lang="en-US" altLang="en-US" sz="2200" dirty="0" err="1" smtClean="0"/>
              <a:t>granica</a:t>
            </a:r>
            <a:r>
              <a:rPr lang="en-US" altLang="en-US" sz="2200" dirty="0" smtClean="0"/>
              <a:t> </a:t>
            </a:r>
            <a:r>
              <a:rPr lang="en-US" altLang="en-US" sz="2200" dirty="0"/>
              <a:t>se </a:t>
            </a:r>
            <a:r>
              <a:rPr lang="en-US" altLang="en-US" sz="2200" dirty="0" err="1"/>
              <a:t>može</a:t>
            </a:r>
            <a:r>
              <a:rPr lang="en-US" altLang="en-US" sz="2200" dirty="0"/>
              <a:t> </a:t>
            </a:r>
            <a:r>
              <a:rPr lang="en-US" altLang="en-US" sz="2200" dirty="0" err="1"/>
              <a:t>menjati</a:t>
            </a:r>
            <a:r>
              <a:rPr lang="en-US" altLang="en-US" sz="2200" dirty="0"/>
              <a:t> </a:t>
            </a:r>
            <a:r>
              <a:rPr lang="en-US" altLang="en-US" sz="2200" dirty="0" err="1"/>
              <a:t>na</a:t>
            </a:r>
            <a:r>
              <a:rPr lang="en-US" altLang="en-US" sz="2200" dirty="0"/>
              <a:t> </a:t>
            </a:r>
            <a:r>
              <a:rPr lang="en-US" altLang="en-US" sz="2200" dirty="0" err="1"/>
              <a:t>osnovu</a:t>
            </a:r>
            <a:r>
              <a:rPr lang="en-US" altLang="en-US" sz="2200" dirty="0"/>
              <a:t> </a:t>
            </a:r>
            <a:r>
              <a:rPr lang="en-US" altLang="en-US" sz="2200" dirty="0" err="1"/>
              <a:t>definisanja</a:t>
            </a:r>
            <a:r>
              <a:rPr lang="en-US" altLang="en-US" sz="2200" dirty="0"/>
              <a:t> </a:t>
            </a:r>
            <a:r>
              <a:rPr lang="en-US" altLang="en-US" sz="2200" dirty="0" err="1"/>
              <a:t>vrednosti</a:t>
            </a:r>
            <a:r>
              <a:rPr lang="en-US" altLang="en-US" sz="2200" dirty="0"/>
              <a:t> u </a:t>
            </a:r>
            <a:r>
              <a:rPr lang="en-US" altLang="en-US" sz="2200" dirty="0" err="1"/>
              <a:t>odgovarajućem</a:t>
            </a:r>
            <a:r>
              <a:rPr lang="en-US" altLang="en-US" sz="2200" dirty="0"/>
              <a:t> </a:t>
            </a:r>
            <a:r>
              <a:rPr lang="en-US" altLang="en-US" sz="2200" dirty="0" err="1" smtClean="0"/>
              <a:t>registru</a:t>
            </a:r>
            <a:r>
              <a:rPr lang="en-US" altLang="en-US" sz="2200" dirty="0" smtClean="0"/>
              <a:t>.</a:t>
            </a:r>
          </a:p>
          <a:p>
            <a:pPr marL="800100" lvl="1" indent="-342900">
              <a:buFont typeface="Arial" panose="020B0604020202020204" pitchFamily="34" charset="0"/>
              <a:buChar char="•"/>
            </a:pPr>
            <a:r>
              <a:rPr lang="en-US" altLang="en-US" sz="2200" dirty="0" err="1"/>
              <a:t>Koriste</a:t>
            </a:r>
            <a:r>
              <a:rPr lang="en-US" altLang="en-US" sz="2200" dirty="0"/>
              <a:t> se base/bounds </a:t>
            </a:r>
            <a:r>
              <a:rPr lang="en-US" altLang="en-US" sz="2200" dirty="0" err="1" smtClean="0"/>
              <a:t>registri</a:t>
            </a:r>
            <a:r>
              <a:rPr lang="en-US" altLang="en-US" sz="2200" dirty="0" smtClean="0"/>
              <a:t>.</a:t>
            </a:r>
            <a:endParaRPr lang="en-US" altLang="en-US" sz="2200" dirty="0"/>
          </a:p>
          <a:p>
            <a:pPr marL="1257300" lvl="2" indent="-342900">
              <a:buFont typeface="Arial" panose="020B0604020202020204" pitchFamily="34" charset="0"/>
              <a:buChar char="•"/>
            </a:pPr>
            <a:r>
              <a:rPr lang="en-US" altLang="en-US" sz="2200" dirty="0" err="1"/>
              <a:t>Č</a:t>
            </a:r>
            <a:r>
              <a:rPr lang="en-US" altLang="en-US" sz="2200" dirty="0" err="1" smtClean="0"/>
              <a:t>uvaju</a:t>
            </a:r>
            <a:r>
              <a:rPr lang="en-US" altLang="en-US" sz="2200" dirty="0" smtClean="0"/>
              <a:t> </a:t>
            </a:r>
            <a:r>
              <a:rPr lang="en-US" altLang="en-US" sz="2200" dirty="0" err="1"/>
              <a:t>granične</a:t>
            </a:r>
            <a:r>
              <a:rPr lang="en-US" altLang="en-US" sz="2200" dirty="0"/>
              <a:t> </a:t>
            </a:r>
            <a:r>
              <a:rPr lang="en-US" altLang="en-US" sz="2200" dirty="0" err="1"/>
              <a:t>vrednosti</a:t>
            </a:r>
            <a:r>
              <a:rPr lang="en-US" altLang="en-US" sz="2200" dirty="0"/>
              <a:t> </a:t>
            </a:r>
            <a:r>
              <a:rPr lang="en-US" altLang="en-US" sz="2200" dirty="0" err="1" smtClean="0"/>
              <a:t>adresa</a:t>
            </a:r>
            <a:r>
              <a:rPr lang="en-US" altLang="en-US" sz="2200" dirty="0" smtClean="0"/>
              <a:t>.</a:t>
            </a:r>
            <a:endParaRPr lang="en-US" altLang="en-US" sz="2200" dirty="0"/>
          </a:p>
          <a:p>
            <a:pPr marL="1257300" lvl="2" indent="-342900">
              <a:buFont typeface="Arial" panose="020B0604020202020204" pitchFamily="34" charset="0"/>
              <a:buChar char="•"/>
            </a:pPr>
            <a:r>
              <a:rPr lang="en-US" altLang="en-US" sz="2200" dirty="0" err="1"/>
              <a:t>Korisniku</a:t>
            </a:r>
            <a:r>
              <a:rPr lang="en-US" altLang="en-US" sz="2200" dirty="0"/>
              <a:t>/</a:t>
            </a:r>
            <a:r>
              <a:rPr lang="en-US" altLang="en-US" sz="2200" dirty="0" err="1"/>
              <a:t>procesu</a:t>
            </a:r>
            <a:r>
              <a:rPr lang="en-US" altLang="en-US" sz="2200" dirty="0"/>
              <a:t> je </a:t>
            </a:r>
            <a:r>
              <a:rPr lang="en-US" altLang="en-US" sz="2200" dirty="0" err="1"/>
              <a:t>dodeljen</a:t>
            </a:r>
            <a:r>
              <a:rPr lang="en-US" altLang="en-US" sz="2200" dirty="0"/>
              <a:t> </a:t>
            </a:r>
            <a:r>
              <a:rPr lang="en-US" altLang="en-US" sz="2200" dirty="0" err="1"/>
              <a:t>kontinualni</a:t>
            </a:r>
            <a:r>
              <a:rPr lang="en-US" altLang="en-US" sz="2200" dirty="0"/>
              <a:t> </a:t>
            </a:r>
            <a:r>
              <a:rPr lang="en-US" altLang="en-US" sz="2200" dirty="0" err="1" smtClean="0"/>
              <a:t>prostor</a:t>
            </a:r>
            <a:r>
              <a:rPr lang="en-US" altLang="en-US" sz="2200" dirty="0" smtClean="0"/>
              <a:t>.</a:t>
            </a: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68030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9</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Dve</a:t>
            </a:r>
            <a:r>
              <a:rPr lang="en-US" altLang="en-US" sz="2200" b="1" dirty="0" smtClean="0"/>
              <a:t> </a:t>
            </a:r>
            <a:r>
              <a:rPr lang="en-US" altLang="en-US" sz="2200" b="1" dirty="0" err="1" smtClean="0"/>
              <a:t>krajnosti</a:t>
            </a:r>
            <a:r>
              <a:rPr lang="en-US" altLang="en-US" sz="2200" dirty="0" smtClean="0"/>
              <a:t>.</a:t>
            </a:r>
          </a:p>
          <a:p>
            <a:pPr marL="342900" indent="-342900">
              <a:buFont typeface="Arial" panose="020B0604020202020204" pitchFamily="34" charset="0"/>
              <a:buChar char="•"/>
            </a:pPr>
            <a:r>
              <a:rPr lang="en-US" altLang="en-US" sz="2200" dirty="0" err="1"/>
              <a:t>Kako</a:t>
            </a:r>
            <a:r>
              <a:rPr lang="en-US" altLang="en-US" sz="2200" dirty="0"/>
              <a:t> OS </a:t>
            </a:r>
            <a:r>
              <a:rPr lang="en-US" altLang="en-US" sz="2200" dirty="0" err="1"/>
              <a:t>određuje</a:t>
            </a:r>
            <a:r>
              <a:rPr lang="en-US" altLang="en-US" sz="2200" dirty="0"/>
              <a:t> </a:t>
            </a:r>
            <a:r>
              <a:rPr lang="en-US" altLang="en-US" sz="2200" dirty="0" err="1"/>
              <a:t>zaštitu</a:t>
            </a:r>
            <a:r>
              <a:rPr lang="en-US" altLang="en-US" sz="2200" dirty="0"/>
              <a:t> </a:t>
            </a:r>
            <a:r>
              <a:rPr lang="en-US" altLang="en-US" sz="2200" dirty="0" err="1"/>
              <a:t>za</a:t>
            </a:r>
            <a:r>
              <a:rPr lang="en-US" altLang="en-US" sz="2200" dirty="0"/>
              <a:t> </a:t>
            </a:r>
            <a:r>
              <a:rPr lang="en-US" altLang="en-US" sz="2200" dirty="0" err="1"/>
              <a:t>pojedine</a:t>
            </a:r>
            <a:r>
              <a:rPr lang="en-US" altLang="en-US" sz="2200" dirty="0"/>
              <a:t> </a:t>
            </a:r>
            <a:r>
              <a:rPr lang="en-US" altLang="en-US" sz="2200" dirty="0" err="1"/>
              <a:t>delove</a:t>
            </a:r>
            <a:r>
              <a:rPr lang="en-US" altLang="en-US" sz="2200" dirty="0"/>
              <a:t> </a:t>
            </a:r>
            <a:r>
              <a:rPr lang="en-US" altLang="en-US" sz="2200" dirty="0" err="1"/>
              <a:t>memorije</a:t>
            </a:r>
            <a:r>
              <a:rPr lang="en-US" altLang="en-US" sz="2200" dirty="0"/>
              <a:t>?</a:t>
            </a:r>
          </a:p>
          <a:p>
            <a:pPr marL="800100" lvl="1" indent="-342900">
              <a:buFont typeface="Arial" panose="020B0604020202020204" pitchFamily="34" charset="0"/>
              <a:buChar char="•"/>
            </a:pPr>
            <a:r>
              <a:rPr lang="en-US" altLang="en-US" sz="2200" dirty="0" err="1"/>
              <a:t>Ravnopravno</a:t>
            </a:r>
            <a:r>
              <a:rPr lang="en-US" altLang="en-US" sz="2200" dirty="0"/>
              <a:t> </a:t>
            </a:r>
            <a:r>
              <a:rPr lang="en-US" altLang="en-US" sz="2200" dirty="0" err="1"/>
              <a:t>za</a:t>
            </a:r>
            <a:r>
              <a:rPr lang="en-US" altLang="en-US" sz="2200" dirty="0"/>
              <a:t> </a:t>
            </a:r>
            <a:r>
              <a:rPr lang="en-US" altLang="en-US" sz="2200" dirty="0" err="1"/>
              <a:t>sve</a:t>
            </a:r>
            <a:r>
              <a:rPr lang="en-US" altLang="en-US" sz="2200" dirty="0"/>
              <a:t> </a:t>
            </a:r>
            <a:r>
              <a:rPr lang="en-US" altLang="en-US" sz="2200" dirty="0" err="1"/>
              <a:t>korisnike</a:t>
            </a:r>
            <a:r>
              <a:rPr lang="en-US" altLang="en-US" sz="2200" dirty="0"/>
              <a:t>/</a:t>
            </a:r>
            <a:r>
              <a:rPr lang="en-US" altLang="en-US" sz="2200" dirty="0" err="1"/>
              <a:t>procese</a:t>
            </a:r>
            <a:r>
              <a:rPr lang="en-US" altLang="en-US" sz="2200" dirty="0"/>
              <a:t> </a:t>
            </a:r>
            <a:r>
              <a:rPr lang="en-US" altLang="en-US" sz="2200" dirty="0" err="1"/>
              <a:t>ili</a:t>
            </a:r>
            <a:endParaRPr lang="en-US" altLang="en-US" sz="2200" dirty="0"/>
          </a:p>
          <a:p>
            <a:pPr marL="800100" lvl="1" indent="-342900">
              <a:buFont typeface="Arial" panose="020B0604020202020204" pitchFamily="34" charset="0"/>
              <a:buChar char="•"/>
            </a:pPr>
            <a:r>
              <a:rPr lang="en-US" altLang="en-US" sz="2200" dirty="0" err="1"/>
              <a:t>posebno</a:t>
            </a:r>
            <a:r>
              <a:rPr lang="en-US" altLang="en-US" sz="2200" dirty="0"/>
              <a:t> </a:t>
            </a:r>
            <a:r>
              <a:rPr lang="en-US" altLang="en-US" sz="2200" dirty="0" err="1"/>
              <a:t>definisana</a:t>
            </a:r>
            <a:r>
              <a:rPr lang="en-US" altLang="en-US" sz="2200" dirty="0"/>
              <a:t> </a:t>
            </a:r>
            <a:r>
              <a:rPr lang="en-US" altLang="en-US" sz="2200" dirty="0" err="1"/>
              <a:t>pravila</a:t>
            </a:r>
            <a:r>
              <a:rPr lang="en-US" altLang="en-US" sz="2200" dirty="0"/>
              <a:t> </a:t>
            </a:r>
            <a:r>
              <a:rPr lang="en-US" altLang="en-US" sz="2200" dirty="0" err="1"/>
              <a:t>za</a:t>
            </a:r>
            <a:r>
              <a:rPr lang="en-US" altLang="en-US" sz="2200" dirty="0"/>
              <a:t> </a:t>
            </a:r>
            <a:r>
              <a:rPr lang="en-US" altLang="en-US" sz="2200" dirty="0" err="1"/>
              <a:t>svaku</a:t>
            </a:r>
            <a:r>
              <a:rPr lang="en-US" altLang="en-US" sz="2200" dirty="0"/>
              <a:t> </a:t>
            </a:r>
            <a:r>
              <a:rPr lang="en-US" altLang="en-US" sz="2200" dirty="0" err="1"/>
              <a:t>memorijsku</a:t>
            </a:r>
            <a:r>
              <a:rPr lang="en-US" altLang="en-US" sz="2200" dirty="0"/>
              <a:t> </a:t>
            </a:r>
            <a:r>
              <a:rPr lang="en-US" altLang="en-US" sz="2200" dirty="0" err="1"/>
              <a:t>lokaciju</a:t>
            </a:r>
            <a:r>
              <a:rPr lang="en-US" altLang="en-US" sz="2200" dirty="0"/>
              <a:t> (</a:t>
            </a:r>
            <a:r>
              <a:rPr lang="en-US" altLang="en-US" sz="2200" i="1" dirty="0"/>
              <a:t>tagging</a:t>
            </a:r>
            <a:r>
              <a:rPr lang="en-US" altLang="en-US" sz="2200" dirty="0"/>
              <a:t>).</a:t>
            </a:r>
          </a:p>
          <a:p>
            <a:pPr marL="342900" indent="-342900">
              <a:buFont typeface="Arial" panose="020B0604020202020204" pitchFamily="34" charset="0"/>
              <a:buChar char="•"/>
            </a:pPr>
            <a:r>
              <a:rPr lang="en-US" altLang="en-US" sz="2200" dirty="0" err="1"/>
              <a:t>Ovo</a:t>
            </a:r>
            <a:r>
              <a:rPr lang="en-US" altLang="en-US" sz="2200" dirty="0"/>
              <a:t> </a:t>
            </a:r>
            <a:r>
              <a:rPr lang="en-US" altLang="en-US" sz="2200" dirty="0" err="1"/>
              <a:t>su</a:t>
            </a:r>
            <a:r>
              <a:rPr lang="en-US" altLang="en-US" sz="2200" dirty="0"/>
              <a:t> </a:t>
            </a:r>
            <a:r>
              <a:rPr lang="en-US" altLang="en-US" sz="2200" dirty="0" err="1"/>
              <a:t>dve</a:t>
            </a:r>
            <a:r>
              <a:rPr lang="en-US" altLang="en-US" sz="2200" dirty="0"/>
              <a:t> </a:t>
            </a:r>
            <a:r>
              <a:rPr lang="en-US" altLang="en-US" sz="2200" dirty="0" err="1"/>
              <a:t>krajnosti</a:t>
            </a:r>
            <a:r>
              <a:rPr lang="en-US" altLang="en-US" sz="2200" dirty="0"/>
              <a:t>.</a:t>
            </a:r>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936987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5649</TotalTime>
  <Words>3166</Words>
  <Application>Microsoft Office PowerPoint</Application>
  <PresentationFormat>Widescreen</PresentationFormat>
  <Paragraphs>577</Paragraphs>
  <Slides>56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Dušan Čoko</dc:creator>
  <cp:lastModifiedBy>Aca Aleksic | Dunav Re</cp:lastModifiedBy>
  <cp:revision>1084</cp:revision>
  <dcterms:created xsi:type="dcterms:W3CDTF">2015-09-23T21:42:41Z</dcterms:created>
  <dcterms:modified xsi:type="dcterms:W3CDTF">2020-01-16T10:25:34Z</dcterms:modified>
</cp:coreProperties>
</file>