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70" r:id="rId3"/>
    <p:sldId id="269" r:id="rId4"/>
    <p:sldId id="271" r:id="rId5"/>
    <p:sldId id="272" r:id="rId6"/>
    <p:sldId id="273" r:id="rId7"/>
    <p:sldId id="274" r:id="rId8"/>
    <p:sldId id="275" r:id="rId9"/>
    <p:sldId id="276" r:id="rId10"/>
    <p:sldId id="277" r:id="rId11"/>
    <p:sldId id="278" r:id="rId12"/>
    <p:sldId id="280" r:id="rId13"/>
    <p:sldId id="281" r:id="rId14"/>
    <p:sldId id="279"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2" r:id="rId35"/>
    <p:sldId id="301" r:id="rId36"/>
    <p:sldId id="303" r:id="rId37"/>
    <p:sldId id="304" r:id="rId38"/>
    <p:sldId id="305" r:id="rId39"/>
    <p:sldId id="306" r:id="rId4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517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151070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138160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546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422138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90326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184280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2918657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381313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402173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10159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5576109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411053227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233133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179649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429035174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102E0-9489-4989-A9E3-109B2F676AF0}" type="datetimeFigureOut">
              <a:rPr lang="sr-Latn-RS" smtClean="0"/>
              <a:t>24.12.2019.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8243034-08F8-4B25-A71E-FB56082AECAC}" type="slidenum">
              <a:rPr lang="sr-Latn-RS" smtClean="0"/>
              <a:t>‹#›</a:t>
            </a:fld>
            <a:endParaRPr lang="sr-Latn-RS"/>
          </a:p>
        </p:txBody>
      </p:sp>
    </p:spTree>
    <p:extLst>
      <p:ext uri="{BB962C8B-B14F-4D97-AF65-F5344CB8AC3E}">
        <p14:creationId xmlns:p14="http://schemas.microsoft.com/office/powerpoint/2010/main" val="201916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06102E0-9489-4989-A9E3-109B2F676AF0}" type="datetimeFigureOut">
              <a:rPr lang="sr-Latn-RS" smtClean="0"/>
              <a:t>24.12.2019.</a:t>
            </a:fld>
            <a:endParaRPr lang="sr-Latn-R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sr-Latn-R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243034-08F8-4B25-A71E-FB56082AECAC}" type="slidenum">
              <a:rPr lang="sr-Latn-RS" smtClean="0"/>
              <a:t>‹#›</a:t>
            </a:fld>
            <a:endParaRPr lang="sr-Latn-RS"/>
          </a:p>
        </p:txBody>
      </p:sp>
    </p:spTree>
    <p:extLst>
      <p:ext uri="{BB962C8B-B14F-4D97-AF65-F5344CB8AC3E}">
        <p14:creationId xmlns:p14="http://schemas.microsoft.com/office/powerpoint/2010/main" val="2113960576"/>
      </p:ext>
    </p:extLst>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r-Latn-RS" dirty="0" smtClean="0"/>
              <a:t>TUMAČENJE PRAVA</a:t>
            </a:r>
            <a:endParaRPr lang="sr-Latn-RS" dirty="0"/>
          </a:p>
        </p:txBody>
      </p:sp>
      <p:sp>
        <p:nvSpPr>
          <p:cNvPr id="5" name="Subtitle 4"/>
          <p:cNvSpPr>
            <a:spLocks noGrp="1"/>
          </p:cNvSpPr>
          <p:nvPr>
            <p:ph type="subTitle" idx="1"/>
          </p:nvPr>
        </p:nvSpPr>
        <p:spPr/>
        <p:txBody>
          <a:bodyPr>
            <a:normAutofit fontScale="25000" lnSpcReduction="20000"/>
          </a:bodyPr>
          <a:lstStyle/>
          <a:p>
            <a:r>
              <a:rPr lang="sr-Latn-RS" sz="9800" dirty="0" smtClean="0"/>
              <a:t>Dr Biljana Knežević</a:t>
            </a:r>
          </a:p>
          <a:p>
            <a:r>
              <a:rPr lang="sr-Latn-RS" sz="9800" dirty="0" smtClean="0"/>
              <a:t> 24. decembar 2019.</a:t>
            </a:r>
          </a:p>
          <a:p>
            <a:endParaRPr lang="sr-Latn-RS" sz="9800" dirty="0"/>
          </a:p>
          <a:p>
            <a:endParaRPr lang="sr-Latn-RS" dirty="0" smtClean="0"/>
          </a:p>
          <a:p>
            <a:r>
              <a:rPr lang="sr-Latn-RS" sz="12800" dirty="0" smtClean="0"/>
              <a:t>Univerzitet Megatrend</a:t>
            </a:r>
          </a:p>
        </p:txBody>
      </p:sp>
    </p:spTree>
    <p:extLst>
      <p:ext uri="{BB962C8B-B14F-4D97-AF65-F5344CB8AC3E}">
        <p14:creationId xmlns:p14="http://schemas.microsoft.com/office/powerpoint/2010/main" val="280221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VRSTE TUMAČA I TUMAČENJA PRAVA</a:t>
            </a:r>
          </a:p>
          <a:p>
            <a:pPr marL="0" indent="0">
              <a:buNone/>
            </a:pPr>
            <a:r>
              <a:rPr lang="sr-Latn-RS" sz="3200" dirty="0" smtClean="0"/>
              <a:t>Obavezno i neobavezno: da li tumači vrše ili ne vrše pravnu vlast</a:t>
            </a:r>
          </a:p>
          <a:p>
            <a:pPr marL="0" indent="0">
              <a:buNone/>
            </a:pPr>
            <a:r>
              <a:rPr lang="sr-Latn-RS" sz="3200" dirty="0" smtClean="0"/>
              <a:t>Autentično i neautentično: ono koje vrši sam stvaralac pravne norme, ili onaj ko nije stvaralac</a:t>
            </a:r>
          </a:p>
          <a:p>
            <a:pPr marL="0" indent="0">
              <a:buNone/>
            </a:pPr>
            <a:r>
              <a:rPr lang="sr-Latn-RS" sz="3200" dirty="0" smtClean="0"/>
              <a:t>Doktrinarno i operativno: cilj koji se želi postići tumačenjem – saznajna i pedagoška analiza (doktrinarno), ili rešavanje nekog praktičnog problema (operativno)</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4218360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u="sng" dirty="0"/>
              <a:t>T</a:t>
            </a:r>
            <a:r>
              <a:rPr lang="sr-Latn-RS" sz="3200" u="sng" dirty="0" smtClean="0"/>
              <a:t>umačenje državnih organa</a:t>
            </a:r>
          </a:p>
          <a:p>
            <a:pPr marL="0" indent="0">
              <a:buNone/>
            </a:pPr>
            <a:r>
              <a:rPr lang="sr-Latn-RS" sz="3200" dirty="0" smtClean="0"/>
              <a:t>Tumačeje državnih organa je uvek obavezno, autoritativno, vrše ga svi od ustavotvorca do sudije</a:t>
            </a:r>
          </a:p>
          <a:p>
            <a:pPr marL="0" indent="0">
              <a:buNone/>
            </a:pPr>
            <a:r>
              <a:rPr lang="sr-Latn-RS" sz="3200" dirty="0" smtClean="0"/>
              <a:t>Dve vrste tumačenje državnih organa</a:t>
            </a:r>
          </a:p>
          <a:p>
            <a:pPr marL="0" indent="0">
              <a:buNone/>
            </a:pPr>
            <a:r>
              <a:rPr lang="sr-Latn-RS" sz="3200" dirty="0" smtClean="0"/>
              <a:t>Apstraktno: kada ga vrši zakonodavac (interpretativni zakon, deluje </a:t>
            </a:r>
            <a:r>
              <a:rPr lang="sr-Latn-RS" sz="3200" i="1" dirty="0" smtClean="0"/>
              <a:t>et pro futuro</a:t>
            </a:r>
            <a:r>
              <a:rPr lang="sr-Latn-RS" sz="3200" dirty="0" smtClean="0"/>
              <a:t>)</a:t>
            </a:r>
          </a:p>
          <a:p>
            <a:pPr marL="0" indent="0">
              <a:buNone/>
            </a:pPr>
            <a:r>
              <a:rPr lang="sr-Latn-RS" sz="3200" dirty="0" smtClean="0"/>
              <a:t>Konkretno: tumačenje sudskih i upravnih organa</a:t>
            </a:r>
          </a:p>
          <a:p>
            <a:pPr marL="0" indent="0">
              <a:buNone/>
            </a:pPr>
            <a:r>
              <a:rPr lang="sr-Latn-RS" sz="3200" dirty="0" smtClean="0"/>
              <a:t>Sudsko tumačenje se smatra konačnim</a:t>
            </a:r>
          </a:p>
          <a:p>
            <a:pPr marL="0" indent="0">
              <a:buNone/>
            </a:pPr>
            <a:endParaRPr lang="sr-Latn-RS" sz="3200" dirty="0" smtClean="0"/>
          </a:p>
        </p:txBody>
      </p:sp>
    </p:spTree>
    <p:extLst>
      <p:ext uri="{BB962C8B-B14F-4D97-AF65-F5344CB8AC3E}">
        <p14:creationId xmlns:p14="http://schemas.microsoft.com/office/powerpoint/2010/main" val="2041529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u="sng" dirty="0" smtClean="0"/>
              <a:t>Tumačenje društvenih subjekata</a:t>
            </a:r>
          </a:p>
          <a:p>
            <a:pPr marL="0" indent="0">
              <a:buNone/>
            </a:pPr>
            <a:r>
              <a:rPr lang="sr-Latn-RS" sz="3200" dirty="0" smtClean="0"/>
              <a:t>Fizička i pravna lica (ono je neautoritativno, kazuističko i operativno)</a:t>
            </a:r>
          </a:p>
          <a:p>
            <a:pPr marL="0" indent="0">
              <a:buNone/>
            </a:pPr>
            <a:r>
              <a:rPr lang="sr-Latn-RS" sz="3200" dirty="0" smtClean="0"/>
              <a:t>Nije konačno</a:t>
            </a:r>
          </a:p>
          <a:p>
            <a:pPr marL="0" indent="0">
              <a:buNone/>
            </a:pPr>
            <a:endParaRPr lang="sr-Latn-RS" sz="3200" dirty="0" smtClean="0"/>
          </a:p>
        </p:txBody>
      </p:sp>
    </p:spTree>
    <p:extLst>
      <p:ext uri="{BB962C8B-B14F-4D97-AF65-F5344CB8AC3E}">
        <p14:creationId xmlns:p14="http://schemas.microsoft.com/office/powerpoint/2010/main" val="206559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u="sng" dirty="0" smtClean="0"/>
              <a:t>Doktrinarno tumačenje</a:t>
            </a:r>
          </a:p>
          <a:p>
            <a:r>
              <a:rPr lang="sr-Latn-RS" sz="3200" dirty="0" smtClean="0"/>
              <a:t>Tumačenje koje daje pravna nauka</a:t>
            </a:r>
          </a:p>
          <a:p>
            <a:r>
              <a:rPr lang="sr-Latn-RS" sz="3200" dirty="0" smtClean="0"/>
              <a:t>Ono služi saznajnoj ili pedagoškoj analizi i kritici, predlaže izmene u pravu</a:t>
            </a:r>
          </a:p>
          <a:p>
            <a:r>
              <a:rPr lang="sr-Latn-RS" sz="3200" dirty="0" smtClean="0"/>
              <a:t>Tumačenje prava proučava naučna disciplina HERMENEUTIKA</a:t>
            </a:r>
          </a:p>
          <a:p>
            <a:pPr marL="0" indent="0">
              <a:buNone/>
            </a:pPr>
            <a:endParaRPr lang="sr-Latn-RS" sz="3200" dirty="0" smtClean="0"/>
          </a:p>
        </p:txBody>
      </p:sp>
    </p:spTree>
    <p:extLst>
      <p:ext uri="{BB962C8B-B14F-4D97-AF65-F5344CB8AC3E}">
        <p14:creationId xmlns:p14="http://schemas.microsoft.com/office/powerpoint/2010/main" val="3254503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SREDSTVA TUMAČENJA PRAVA</a:t>
            </a:r>
          </a:p>
          <a:p>
            <a:pPr marL="0" indent="0">
              <a:buNone/>
            </a:pPr>
            <a:r>
              <a:rPr lang="sr-Latn-RS" sz="3200" dirty="0" smtClean="0"/>
              <a:t>Tradicionalna sredstva tumačenja</a:t>
            </a:r>
          </a:p>
          <a:p>
            <a:pPr marL="0" indent="0">
              <a:buNone/>
            </a:pPr>
            <a:r>
              <a:rPr lang="sr-Latn-RS" sz="3200" dirty="0" smtClean="0"/>
              <a:t>Najvažnija sredstva tumačenja pravao odredio je Fridrih Karl Fon Savinji (1779-1861): jezik, logika, sistem prava, istorija norme, cilj norme</a:t>
            </a:r>
          </a:p>
          <a:p>
            <a:pPr marL="0" indent="0">
              <a:buNone/>
            </a:pPr>
            <a:r>
              <a:rPr lang="sr-Latn-RS" sz="3200" dirty="0" smtClean="0"/>
              <a:t>Na taj način su nastala: jezičko, logičko, sistematsko, istorijsko i ciljno tumačenje prava</a:t>
            </a:r>
          </a:p>
          <a:p>
            <a:pPr marL="0" indent="0">
              <a:buNone/>
            </a:pPr>
            <a:endParaRPr lang="sr-Latn-RS" sz="3200" dirty="0" smtClean="0"/>
          </a:p>
        </p:txBody>
      </p:sp>
    </p:spTree>
    <p:extLst>
      <p:ext uri="{BB962C8B-B14F-4D97-AF65-F5344CB8AC3E}">
        <p14:creationId xmlns:p14="http://schemas.microsoft.com/office/powerpoint/2010/main" val="1495332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Jezičko tumačenje predstavlja glavno prethodno sredstvo tumačenja- jezičko značenje</a:t>
            </a:r>
          </a:p>
          <a:p>
            <a:pPr marL="0" indent="0">
              <a:buNone/>
            </a:pPr>
            <a:r>
              <a:rPr lang="sr-Latn-RS" sz="3200" dirty="0" smtClean="0"/>
              <a:t>Druga četiri sredstva služe da se odredi pravo značenje pravne norme (sociološka ispitivanja društvenih okolnosti)</a:t>
            </a:r>
          </a:p>
          <a:p>
            <a:pPr marL="0" indent="0">
              <a:buNone/>
            </a:pPr>
            <a:endParaRPr lang="sr-Latn-RS" sz="3200" dirty="0" smtClean="0"/>
          </a:p>
        </p:txBody>
      </p:sp>
    </p:spTree>
    <p:extLst>
      <p:ext uri="{BB962C8B-B14F-4D97-AF65-F5344CB8AC3E}">
        <p14:creationId xmlns:p14="http://schemas.microsoft.com/office/powerpoint/2010/main" val="2643809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Tumači retko kada biraju samo jedno sredstvo tumačenja</a:t>
            </a:r>
          </a:p>
          <a:p>
            <a:pPr marL="0" indent="0">
              <a:buNone/>
            </a:pPr>
            <a:r>
              <a:rPr lang="sr-Latn-RS" sz="3200" dirty="0" smtClean="0"/>
              <a:t>Koristi se više postupaka i pravila kako bi se došlo do pravog značenja norme</a:t>
            </a:r>
          </a:p>
          <a:p>
            <a:pPr marL="0" indent="0">
              <a:buNone/>
            </a:pPr>
            <a:endParaRPr lang="sr-Latn-RS" sz="3200" dirty="0" smtClean="0"/>
          </a:p>
        </p:txBody>
      </p:sp>
    </p:spTree>
    <p:extLst>
      <p:ext uri="{BB962C8B-B14F-4D97-AF65-F5344CB8AC3E}">
        <p14:creationId xmlns:p14="http://schemas.microsoft.com/office/powerpoint/2010/main" val="1053782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POSTUPAK TUMAČENJA PRAVA</a:t>
            </a:r>
          </a:p>
          <a:p>
            <a:pPr marL="0" indent="0">
              <a:buNone/>
            </a:pPr>
            <a:r>
              <a:rPr lang="sr-Latn-RS" sz="3200" dirty="0" smtClean="0"/>
              <a:t>Postupak tumačenja prava je intelektualni akt objašnjavanja i razumevanja pravne norme</a:t>
            </a:r>
          </a:p>
          <a:p>
            <a:pPr marL="0" indent="0">
              <a:buNone/>
            </a:pPr>
            <a:r>
              <a:rPr lang="sr-Latn-RS" sz="3200" dirty="0" smtClean="0"/>
              <a:t>Sastoji se iz pripremnog i glavnog dela</a:t>
            </a:r>
          </a:p>
          <a:p>
            <a:pPr marL="0" indent="0">
              <a:buNone/>
            </a:pPr>
            <a:r>
              <a:rPr lang="sr-Latn-RS" sz="3200" dirty="0" smtClean="0"/>
              <a:t>Sledi mu postupak primene prava</a:t>
            </a:r>
          </a:p>
          <a:p>
            <a:pPr marL="0" indent="0">
              <a:buNone/>
            </a:pPr>
            <a:endParaRPr lang="sr-Latn-RS" sz="3200" dirty="0" smtClean="0"/>
          </a:p>
        </p:txBody>
      </p:sp>
    </p:spTree>
    <p:extLst>
      <p:ext uri="{BB962C8B-B14F-4D97-AF65-F5344CB8AC3E}">
        <p14:creationId xmlns:p14="http://schemas.microsoft.com/office/powerpoint/2010/main" val="3876547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PRIPREMNI I GLAVNI DEO TUMAČENJA PRAVA</a:t>
            </a:r>
          </a:p>
          <a:p>
            <a:pPr marL="0" indent="0">
              <a:buNone/>
            </a:pPr>
            <a:r>
              <a:rPr lang="sr-Latn-RS" sz="3200" u="sng" dirty="0" smtClean="0"/>
              <a:t>Pripremni deo postupka tumačenja</a:t>
            </a:r>
          </a:p>
          <a:p>
            <a:r>
              <a:rPr lang="sr-Latn-RS" sz="3200" dirty="0" smtClean="0"/>
              <a:t>Utvrđivanje autentičnog teksta pravne norme</a:t>
            </a:r>
          </a:p>
          <a:p>
            <a:pPr marL="0" indent="0">
              <a:buNone/>
            </a:pPr>
            <a:r>
              <a:rPr lang="sr-Latn-RS" sz="3200" dirty="0" smtClean="0"/>
              <a:t>Pronaći jednu ili više pravnih normi koje regulišu pravni odnos</a:t>
            </a:r>
          </a:p>
          <a:p>
            <a:r>
              <a:rPr lang="sr-Latn-RS" sz="3200" dirty="0" smtClean="0"/>
              <a:t>Utvrditi pozitivnost pravne norme (vremenski, prostorno i personalno važeća)</a:t>
            </a:r>
          </a:p>
          <a:p>
            <a:pPr marL="0" indent="0">
              <a:buNone/>
            </a:pPr>
            <a:endParaRPr lang="sr-Latn-RS" sz="3200" dirty="0" smtClean="0"/>
          </a:p>
        </p:txBody>
      </p:sp>
    </p:spTree>
    <p:extLst>
      <p:ext uri="{BB962C8B-B14F-4D97-AF65-F5344CB8AC3E}">
        <p14:creationId xmlns:p14="http://schemas.microsoft.com/office/powerpoint/2010/main" val="2703942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u="sng" dirty="0" smtClean="0"/>
              <a:t>Glavni deo postupka tumačenja</a:t>
            </a:r>
          </a:p>
          <a:p>
            <a:pPr marL="0" indent="0">
              <a:buNone/>
            </a:pPr>
            <a:r>
              <a:rPr lang="sr-Latn-RS" sz="3200" dirty="0" smtClean="0"/>
              <a:t>Utvrđuje istinito, stvarno značenje pravne norme</a:t>
            </a:r>
          </a:p>
          <a:p>
            <a:pPr marL="0" indent="0">
              <a:buNone/>
            </a:pPr>
            <a:r>
              <a:rPr lang="sr-Latn-RS" sz="3200" dirty="0" smtClean="0"/>
              <a:t>Ako se ne slaže sa jezičkim tumačenjem, sledi ispravljanje jezičkog značenja</a:t>
            </a:r>
          </a:p>
          <a:p>
            <a:pPr marL="0" indent="0">
              <a:buNone/>
            </a:pPr>
            <a:endParaRPr lang="sr-Latn-RS" sz="3200" dirty="0" smtClean="0"/>
          </a:p>
        </p:txBody>
      </p:sp>
    </p:spTree>
    <p:extLst>
      <p:ext uri="{BB962C8B-B14F-4D97-AF65-F5344CB8AC3E}">
        <p14:creationId xmlns:p14="http://schemas.microsoft.com/office/powerpoint/2010/main" val="3408135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Pojam tumačenja prava</a:t>
            </a:r>
          </a:p>
          <a:p>
            <a:r>
              <a:rPr lang="sr-Latn-RS" sz="3200" dirty="0" smtClean="0"/>
              <a:t>Intelektualna delatnost koja se bavi utvrđivanjem pravog, istinitog značenja pravne norme.</a:t>
            </a:r>
          </a:p>
          <a:p>
            <a:r>
              <a:rPr lang="sr-Latn-RS" sz="3200" dirty="0" smtClean="0"/>
              <a:t>Glavni problem kod tumačenja prava predstavljaju nejasnost, pravne praznine i neodređenosti formalnih izvora prava</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3444726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fontScale="92500" lnSpcReduction="10000"/>
          </a:bodyPr>
          <a:lstStyle/>
          <a:p>
            <a:pPr marL="0" indent="0">
              <a:buNone/>
            </a:pPr>
            <a:r>
              <a:rPr lang="sr-Latn-RS" sz="3200" dirty="0" smtClean="0"/>
              <a:t>JEZIČKO TUMAČENJE</a:t>
            </a:r>
          </a:p>
          <a:p>
            <a:pPr marL="0" indent="0">
              <a:buNone/>
            </a:pPr>
            <a:r>
              <a:rPr lang="sr-Latn-RS" sz="3200" dirty="0" smtClean="0"/>
              <a:t>Pravna terminologija koja ne postoji u običnom jeziku (nehat, stupanje na snagu, pravosnažnost, izvršnost, zastarelost, vanredni pravni lek)</a:t>
            </a:r>
          </a:p>
          <a:p>
            <a:pPr marL="0" indent="0">
              <a:buNone/>
            </a:pPr>
            <a:r>
              <a:rPr lang="sr-Latn-RS" sz="3200" dirty="0" smtClean="0"/>
              <a:t>Pravna norma treba da bude što preciznija (naročito u krivičnom pravu), što razumljivija. </a:t>
            </a:r>
          </a:p>
          <a:p>
            <a:pPr marL="0" indent="0">
              <a:buNone/>
            </a:pPr>
            <a:r>
              <a:rPr lang="sr-Latn-RS" sz="3200" dirty="0" smtClean="0"/>
              <a:t>Postoji leksičko, gramatičko, sintaksičko i interpunkcijsko tumačenje. </a:t>
            </a:r>
            <a:endParaRPr lang="sr-Latn-RS" sz="3200" dirty="0"/>
          </a:p>
          <a:p>
            <a:pPr marL="0" indent="0">
              <a:buNone/>
            </a:pPr>
            <a:r>
              <a:rPr lang="sr-Latn-RS" sz="3200" dirty="0" smtClean="0"/>
              <a:t>Zakonodavac može da odredi koje od više značenja reči se koriste u datom opštem aktu, odnosno da odredi šta određena jezička konstrukcija znači </a:t>
            </a:r>
          </a:p>
          <a:p>
            <a:pPr marL="0" indent="0">
              <a:buNone/>
            </a:pPr>
            <a:endParaRPr lang="sr-Latn-RS" sz="3200" dirty="0" smtClean="0"/>
          </a:p>
        </p:txBody>
      </p:sp>
    </p:spTree>
    <p:extLst>
      <p:ext uri="{BB962C8B-B14F-4D97-AF65-F5344CB8AC3E}">
        <p14:creationId xmlns:p14="http://schemas.microsoft.com/office/powerpoint/2010/main" val="3993017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Jasno i nejasno jezičko značenje pravne norme</a:t>
            </a:r>
          </a:p>
          <a:p>
            <a:r>
              <a:rPr lang="sr-Latn-RS" sz="3200" dirty="0" smtClean="0"/>
              <a:t>Nedovoljnost (kada ništa ne kaže o onome što je predmet regulisanja)</a:t>
            </a:r>
          </a:p>
          <a:p>
            <a:r>
              <a:rPr lang="sr-Latn-RS" sz="3200" dirty="0" smtClean="0"/>
              <a:t>Besmislenost (protivrečnost)</a:t>
            </a:r>
          </a:p>
          <a:p>
            <a:r>
              <a:rPr lang="sr-Latn-RS" sz="3200" dirty="0" smtClean="0"/>
              <a:t>Neodređenost</a:t>
            </a:r>
          </a:p>
          <a:p>
            <a:pPr marL="0" indent="0">
              <a:buNone/>
            </a:pPr>
            <a:endParaRPr lang="sr-Latn-RS" sz="3200" dirty="0" smtClean="0"/>
          </a:p>
        </p:txBody>
      </p:sp>
    </p:spTree>
    <p:extLst>
      <p:ext uri="{BB962C8B-B14F-4D97-AF65-F5344CB8AC3E}">
        <p14:creationId xmlns:p14="http://schemas.microsoft.com/office/powerpoint/2010/main" val="76625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fontScale="85000" lnSpcReduction="20000"/>
          </a:bodyPr>
          <a:lstStyle/>
          <a:p>
            <a:pPr marL="0" indent="0">
              <a:buNone/>
            </a:pPr>
            <a:r>
              <a:rPr lang="sr-Latn-RS" sz="3200" u="sng" dirty="0" smtClean="0"/>
              <a:t>Pravo značenje pravne norme</a:t>
            </a:r>
          </a:p>
          <a:p>
            <a:pPr marL="0" indent="0">
              <a:buNone/>
            </a:pPr>
            <a:r>
              <a:rPr lang="sr-Latn-RS" sz="3200" dirty="0" smtClean="0"/>
              <a:t>Učenja pravnih škola o pravom značenju</a:t>
            </a:r>
          </a:p>
          <a:p>
            <a:pPr marL="0" indent="0">
              <a:buNone/>
            </a:pPr>
            <a:r>
              <a:rPr lang="sr-Latn-RS" sz="3200" dirty="0" smtClean="0"/>
              <a:t>Postoje različite grupe pravnih škola:</a:t>
            </a:r>
          </a:p>
          <a:p>
            <a:r>
              <a:rPr lang="sr-Latn-RS" sz="3200" dirty="0" smtClean="0"/>
              <a:t>One koje zagovaraju dogmatski pozitivizam (Alojz fon Brinc). Smatraju da je u samoj normi potpuno jasno izražena volja zakonodavca, zbog čega je tumačenje prosta mehanička radnja</a:t>
            </a:r>
          </a:p>
          <a:p>
            <a:r>
              <a:rPr lang="sr-Latn-RS" sz="3200" dirty="0" smtClean="0"/>
              <a:t>Oni prema kojima zakon nije jedini formalni izvor prava (Fransoa Ženi i Škola interesne jurisprudencije), -svaka pravna norma ima tehničke praznine</a:t>
            </a:r>
          </a:p>
          <a:p>
            <a:r>
              <a:rPr lang="sr-Latn-RS" sz="3200" dirty="0" smtClean="0"/>
              <a:t>Oni koji odbaciju formalne izvore prava i tvrde da se u svakom novom slučaju stvara novo pravo (Božidar Marković, 1903-2002).</a:t>
            </a:r>
          </a:p>
          <a:p>
            <a:pPr marL="0" indent="0">
              <a:buNone/>
            </a:pPr>
            <a:endParaRPr lang="sr-Latn-RS" sz="3200" dirty="0" smtClean="0"/>
          </a:p>
        </p:txBody>
      </p:sp>
    </p:spTree>
    <p:extLst>
      <p:ext uri="{BB962C8B-B14F-4D97-AF65-F5344CB8AC3E}">
        <p14:creationId xmlns:p14="http://schemas.microsoft.com/office/powerpoint/2010/main" val="2146540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fontScale="77500" lnSpcReduction="20000"/>
          </a:bodyPr>
          <a:lstStyle/>
          <a:p>
            <a:pPr marL="0" indent="0">
              <a:buNone/>
            </a:pPr>
            <a:r>
              <a:rPr lang="sr-Latn-RS" sz="3200" dirty="0" smtClean="0"/>
              <a:t>VEZANO TUMAČENJE I NJEGOVE GLAVNE VRSTE</a:t>
            </a:r>
          </a:p>
          <a:p>
            <a:pPr marL="0" indent="0">
              <a:buNone/>
            </a:pPr>
            <a:r>
              <a:rPr lang="sr-Latn-RS" sz="3200" dirty="0" smtClean="0"/>
              <a:t>Značenje pravnih normi ne može da se traži izvan jezičkog konteksta tvorca pravne norme, jer bi to onda bilo stvaranje prava</a:t>
            </a:r>
          </a:p>
          <a:p>
            <a:pPr marL="0" indent="0">
              <a:buNone/>
            </a:pPr>
            <a:r>
              <a:rPr lang="sr-Latn-RS" sz="3200" dirty="0" smtClean="0"/>
              <a:t>Postoji nekoliko vrsta ovog tumačenja</a:t>
            </a:r>
          </a:p>
          <a:p>
            <a:r>
              <a:rPr lang="sr-Latn-RS" sz="3200" dirty="0" smtClean="0"/>
              <a:t>Subjektivno tumačenje (Fridrih Karl Fon Savinji 1779-1861), pravo značenje norme je ono koje je hteo da joj prida njen tvorac</a:t>
            </a:r>
          </a:p>
          <a:p>
            <a:r>
              <a:rPr lang="sr-Latn-RS" sz="3200" dirty="0" smtClean="0"/>
              <a:t>Objektivno tumačenje (Rudolf fon Jering 1818-1892), osnivač Škole interesne jurisprudencije, daje prvenstvo objektivnom tumačenju, tj. Onom značenju norme koje mu pridaje društvo tj. </a:t>
            </a:r>
            <a:r>
              <a:rPr lang="sr-Latn-RS" sz="3200" dirty="0"/>
              <a:t>š</a:t>
            </a:r>
            <a:r>
              <a:rPr lang="sr-Latn-RS" sz="3200" dirty="0" smtClean="0"/>
              <a:t>to je stvaralac norme „stvarno rekao“.</a:t>
            </a:r>
          </a:p>
          <a:p>
            <a:r>
              <a:rPr lang="sr-Latn-RS" sz="3200" dirty="0" smtClean="0"/>
              <a:t>Statičko tumačenje – pravo značenje norme je ono koje je norma imala u trenutku stvaranja</a:t>
            </a:r>
          </a:p>
          <a:p>
            <a:r>
              <a:rPr lang="sr-Latn-RS" sz="3200" dirty="0" smtClean="0"/>
              <a:t>Evolucionističko tumačenje – pravo značenje je ono koje norma ima u trenutku tumačenja.</a:t>
            </a:r>
          </a:p>
          <a:p>
            <a:pPr marL="0" indent="0">
              <a:buNone/>
            </a:pPr>
            <a:endParaRPr lang="sr-Latn-RS" sz="3200" dirty="0" smtClean="0"/>
          </a:p>
        </p:txBody>
      </p:sp>
    </p:spTree>
    <p:extLst>
      <p:ext uri="{BB962C8B-B14F-4D97-AF65-F5344CB8AC3E}">
        <p14:creationId xmlns:p14="http://schemas.microsoft.com/office/powerpoint/2010/main" val="1287260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SLOBODNO TUMAČENJE (STVARANJE)PRAVA</a:t>
            </a:r>
          </a:p>
          <a:p>
            <a:pPr lvl="1"/>
            <a:r>
              <a:rPr lang="sr-Latn-RS" sz="3000" dirty="0" smtClean="0"/>
              <a:t>Eugen Erlih (1862-1922), Herman Kantorovic (1877-1940)</a:t>
            </a:r>
          </a:p>
          <a:p>
            <a:pPr lvl="1"/>
            <a:r>
              <a:rPr lang="sr-Latn-RS" sz="3000" dirty="0" smtClean="0"/>
              <a:t>Treba se osloboditi krutih stega i prilagoditi životu u svakom konkretnom slučaju.</a:t>
            </a:r>
          </a:p>
          <a:p>
            <a:pPr lvl="1"/>
            <a:r>
              <a:rPr lang="sr-Latn-RS" sz="3000" dirty="0" smtClean="0"/>
              <a:t>Potrebno je da državni organi, posebno sudovi, raspolažu visokim stepenom slobode kada primenjuju pravo, što znači da mogu da sude i </a:t>
            </a:r>
            <a:r>
              <a:rPr lang="sr-Latn-RS" sz="3000" i="1" dirty="0" smtClean="0"/>
              <a:t>contra legem</a:t>
            </a:r>
          </a:p>
          <a:p>
            <a:pPr marL="0" indent="0">
              <a:buNone/>
            </a:pPr>
            <a:endParaRPr lang="sr-Latn-RS" sz="3200" dirty="0" smtClean="0"/>
          </a:p>
        </p:txBody>
      </p:sp>
    </p:spTree>
    <p:extLst>
      <p:ext uri="{BB962C8B-B14F-4D97-AF65-F5344CB8AC3E}">
        <p14:creationId xmlns:p14="http://schemas.microsoft.com/office/powerpoint/2010/main" val="4251786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LOGIČKO TUMAČENJE</a:t>
            </a:r>
          </a:p>
          <a:p>
            <a:r>
              <a:rPr lang="sr-Latn-RS" sz="3000" dirty="0" smtClean="0"/>
              <a:t>Predlaže primenu formalne logike pri tumačenju, pre svega načelo neprotivrečnosti i istovetnosti</a:t>
            </a:r>
          </a:p>
          <a:p>
            <a:r>
              <a:rPr lang="sr-Latn-RS" sz="3000" dirty="0" smtClean="0"/>
              <a:t>Prilikom tumačenja koristi se obična logika (Radomir Lukić, 1914-1999)</a:t>
            </a:r>
          </a:p>
          <a:p>
            <a:r>
              <a:rPr lang="sr-Latn-RS" sz="3000" dirty="0" smtClean="0"/>
              <a:t>Prilikom tumačenja koristi se posebna, argumentativna ili retorička logika, jer cilj nije pronalaženje istine, nego postizanje saglasnosti oko predmeta spora (Haim Perelman 1912-1984). </a:t>
            </a:r>
          </a:p>
          <a:p>
            <a:pPr marL="0" indent="0">
              <a:buNone/>
            </a:pPr>
            <a:endParaRPr lang="sr-Latn-RS" sz="3200" dirty="0" smtClean="0"/>
          </a:p>
        </p:txBody>
      </p:sp>
    </p:spTree>
    <p:extLst>
      <p:ext uri="{BB962C8B-B14F-4D97-AF65-F5344CB8AC3E}">
        <p14:creationId xmlns:p14="http://schemas.microsoft.com/office/powerpoint/2010/main" val="3784294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SISTEMATSKO TUMAČENJE</a:t>
            </a:r>
          </a:p>
          <a:p>
            <a:r>
              <a:rPr lang="sr-Latn-RS" sz="3000" dirty="0" smtClean="0"/>
              <a:t>Značenje norme utvrđuje se pomoću njenih veza sa drugim normama, koje čine pravni sistem</a:t>
            </a:r>
          </a:p>
          <a:p>
            <a:pPr marL="0" indent="0">
              <a:buNone/>
            </a:pPr>
            <a:endParaRPr lang="sr-Latn-RS" sz="3200" dirty="0" smtClean="0"/>
          </a:p>
        </p:txBody>
      </p:sp>
    </p:spTree>
    <p:extLst>
      <p:ext uri="{BB962C8B-B14F-4D97-AF65-F5344CB8AC3E}">
        <p14:creationId xmlns:p14="http://schemas.microsoft.com/office/powerpoint/2010/main" val="3833378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CILJNO (TELEOLOŠKO) TUMAČENJE</a:t>
            </a:r>
          </a:p>
          <a:p>
            <a:r>
              <a:rPr lang="sr-Latn-RS" sz="3000" dirty="0" smtClean="0"/>
              <a:t>Pretstavlja sociološko istraživanje uloga, tj. </a:t>
            </a:r>
            <a:r>
              <a:rPr lang="en-US" sz="3000" dirty="0" smtClean="0"/>
              <a:t>c</a:t>
            </a:r>
            <a:r>
              <a:rPr lang="sr-Latn-RS" sz="3000" dirty="0" smtClean="0"/>
              <a:t>ilja </a:t>
            </a:r>
            <a:r>
              <a:rPr lang="sr-Latn-RS" sz="3000" dirty="0" smtClean="0"/>
              <a:t>pravne norme – šta se njome postiže?</a:t>
            </a:r>
          </a:p>
          <a:p>
            <a:r>
              <a:rPr lang="sr-Latn-RS" sz="3000" dirty="0" smtClean="0"/>
              <a:t>Određivanje cilja je veoma teško, norma može da ima više različitih ciljeva</a:t>
            </a:r>
          </a:p>
          <a:p>
            <a:r>
              <a:rPr lang="sr-Latn-RS" sz="3000" dirty="0" smtClean="0"/>
              <a:t>Na te teškoće ukazali su pripadnici Škole interesne jurisprudencije koji smatraju da sporovi moraju da se rešavaju merenjem konkretnih spornih interesa „za“ i „protiv“ nekih od njih (Filip Fon Hek i Maks fon Rimenlin)</a:t>
            </a:r>
          </a:p>
          <a:p>
            <a:pPr marL="0" indent="0">
              <a:buNone/>
            </a:pPr>
            <a:endParaRPr lang="sr-Latn-RS" sz="3200" dirty="0" smtClean="0"/>
          </a:p>
        </p:txBody>
      </p:sp>
    </p:spTree>
    <p:extLst>
      <p:ext uri="{BB962C8B-B14F-4D97-AF65-F5344CB8AC3E}">
        <p14:creationId xmlns:p14="http://schemas.microsoft.com/office/powerpoint/2010/main" val="283319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ISTORIJSKOPRAVNO TUMAČENJE</a:t>
            </a:r>
          </a:p>
          <a:p>
            <a:r>
              <a:rPr lang="sr-Latn-RS" sz="3000" dirty="0" smtClean="0"/>
              <a:t>Sastoji se iz upoređivanja stare i nove norme kako bi se uočile promene u njima i otkrili povodi za njihovo donošenje</a:t>
            </a:r>
          </a:p>
          <a:p>
            <a:r>
              <a:rPr lang="sr-Latn-RS" sz="3000" dirty="0" smtClean="0"/>
              <a:t>Ni jedna pravna norma ne može da se shvati, ukoliko nam nije poznata njena istorija</a:t>
            </a:r>
          </a:p>
          <a:p>
            <a:pPr marL="0" indent="0">
              <a:buNone/>
            </a:pPr>
            <a:endParaRPr lang="sr-Latn-RS" sz="3200" dirty="0" smtClean="0"/>
          </a:p>
        </p:txBody>
      </p:sp>
    </p:spTree>
    <p:extLst>
      <p:ext uri="{BB962C8B-B14F-4D97-AF65-F5344CB8AC3E}">
        <p14:creationId xmlns:p14="http://schemas.microsoft.com/office/powerpoint/2010/main" val="2709810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UPOREDNOPRAVNO TUMAČENJE</a:t>
            </a:r>
          </a:p>
          <a:p>
            <a:r>
              <a:rPr lang="sr-Latn-RS" sz="3000" dirty="0" smtClean="0"/>
              <a:t>Vrsta pomoćnog tumačenja, do pravog značenja pravne norme dolazi se poređenjem istih ili sličnih normi u različitim pravnim sistemima (ombudsman)</a:t>
            </a:r>
          </a:p>
          <a:p>
            <a:pPr marL="0" indent="0">
              <a:buNone/>
            </a:pPr>
            <a:endParaRPr lang="sr-Latn-RS" sz="3200" dirty="0" smtClean="0"/>
          </a:p>
        </p:txBody>
      </p:sp>
    </p:spTree>
    <p:extLst>
      <p:ext uri="{BB962C8B-B14F-4D97-AF65-F5344CB8AC3E}">
        <p14:creationId xmlns:p14="http://schemas.microsoft.com/office/powerpoint/2010/main" val="4131755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Tumačenje prava je svakodnevna pravnička aktivnost</a:t>
            </a:r>
          </a:p>
          <a:p>
            <a:r>
              <a:rPr lang="sr-Latn-RS" sz="3200" dirty="0" smtClean="0"/>
              <a:t>Može biti </a:t>
            </a:r>
            <a:r>
              <a:rPr lang="sr-Latn-RS" sz="3200" dirty="0" smtClean="0"/>
              <a:t>neobavezno</a:t>
            </a:r>
            <a:r>
              <a:rPr lang="en-US" sz="3200" dirty="0" smtClean="0"/>
              <a:t>(</a:t>
            </a:r>
            <a:r>
              <a:rPr lang="sr-Latn-RS" sz="3200" dirty="0" smtClean="0"/>
              <a:t>naučnici</a:t>
            </a:r>
            <a:r>
              <a:rPr lang="sr-Latn-RS" sz="3200" dirty="0" smtClean="0"/>
              <a:t>, advokati, pravni </a:t>
            </a:r>
            <a:r>
              <a:rPr lang="sr-Latn-RS" sz="3200" dirty="0" smtClean="0"/>
              <a:t>savetnici</a:t>
            </a:r>
            <a:r>
              <a:rPr lang="en-US" sz="3200" dirty="0" smtClean="0"/>
              <a:t>)</a:t>
            </a:r>
            <a:r>
              <a:rPr lang="sr-Latn-RS" sz="3200" dirty="0" smtClean="0"/>
              <a:t> </a:t>
            </a:r>
            <a:r>
              <a:rPr lang="sr-Latn-RS" sz="3200" dirty="0" smtClean="0"/>
              <a:t>i </a:t>
            </a:r>
            <a:r>
              <a:rPr lang="sr-Latn-RS" sz="3200" dirty="0" smtClean="0"/>
              <a:t>obavezno </a:t>
            </a:r>
            <a:r>
              <a:rPr lang="en-US" sz="3200" dirty="0"/>
              <a:t>(</a:t>
            </a:r>
            <a:r>
              <a:rPr lang="sr-Latn-RS" sz="3200" dirty="0" smtClean="0"/>
              <a:t>nadležna </a:t>
            </a:r>
            <a:r>
              <a:rPr lang="sr-Latn-RS" sz="3200" dirty="0" smtClean="0"/>
              <a:t>državna i službena </a:t>
            </a:r>
            <a:r>
              <a:rPr lang="sr-Latn-RS" sz="3200" dirty="0" smtClean="0"/>
              <a:t>lica</a:t>
            </a:r>
            <a:r>
              <a:rPr lang="en-US" sz="3200" dirty="0"/>
              <a:t>)</a:t>
            </a:r>
            <a:endParaRPr lang="sr-Latn-RS" sz="3200" dirty="0" smtClean="0"/>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8066855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POPUNJAVANJE PRAVNIH PRAZNINA</a:t>
            </a:r>
          </a:p>
          <a:p>
            <a:pPr marL="0" indent="0">
              <a:buNone/>
            </a:pPr>
            <a:r>
              <a:rPr lang="sr-Latn-RS" sz="3000" u="sng" dirty="0" smtClean="0"/>
              <a:t>Analogija – razlog sličnosti</a:t>
            </a:r>
          </a:p>
          <a:p>
            <a:r>
              <a:rPr lang="sr-Latn-RS" sz="3000" dirty="0" smtClean="0"/>
              <a:t>Na slučaj koji nije regulisan pravnom normom, primenjuje se norma predviđena za drugi slučaj koji je sličan slučaju koji predstavlja pravnu prazninu</a:t>
            </a:r>
          </a:p>
          <a:p>
            <a:r>
              <a:rPr lang="sr-Latn-RS" sz="3000" dirty="0" smtClean="0"/>
              <a:t>Neki pisci (Rudolf Karnap 1891-1970), smatraju to stvaranjem novog prava i postavljaju pitanje opravdanosti analogije</a:t>
            </a:r>
          </a:p>
          <a:p>
            <a:r>
              <a:rPr lang="sr-Latn-RS" sz="3000" dirty="0" smtClean="0"/>
              <a:t>Rešenje:</a:t>
            </a:r>
            <a:r>
              <a:rPr lang="sr-Latn-RS" sz="3000" i="1" dirty="0" smtClean="0"/>
              <a:t> Ratio legis</a:t>
            </a:r>
            <a:r>
              <a:rPr lang="sr-Latn-RS" sz="3000" dirty="0" smtClean="0"/>
              <a:t> – zakonski razlog</a:t>
            </a:r>
          </a:p>
          <a:p>
            <a:pPr marL="0" indent="0">
              <a:buNone/>
            </a:pPr>
            <a:endParaRPr lang="sr-Latn-RS" sz="3000" u="sng" dirty="0" smtClean="0"/>
          </a:p>
          <a:p>
            <a:pPr marL="0" indent="0">
              <a:buNone/>
            </a:pPr>
            <a:endParaRPr lang="sr-Latn-RS" sz="3200" dirty="0" smtClean="0"/>
          </a:p>
        </p:txBody>
      </p:sp>
    </p:spTree>
    <p:extLst>
      <p:ext uri="{BB962C8B-B14F-4D97-AF65-F5344CB8AC3E}">
        <p14:creationId xmlns:p14="http://schemas.microsoft.com/office/powerpoint/2010/main" val="34537865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Razlog suprotnosti (</a:t>
            </a:r>
            <a:r>
              <a:rPr lang="sr-Latn-RS" sz="3000" i="1" dirty="0" smtClean="0"/>
              <a:t>argumentum a contrario</a:t>
            </a:r>
            <a:r>
              <a:rPr lang="sr-Latn-RS" sz="3000" dirty="0" smtClean="0"/>
              <a:t>)</a:t>
            </a:r>
          </a:p>
          <a:p>
            <a:r>
              <a:rPr lang="sr-Latn-RS" sz="3000" u="sng" dirty="0" smtClean="0"/>
              <a:t>Za sve slične slučajeve, koje norma ne obuhvata, primenjuje se njoj suprotna norma, korišćenjem razloga suprotnosti</a:t>
            </a:r>
          </a:p>
          <a:p>
            <a:r>
              <a:rPr lang="sr-Latn-RS" sz="3000" u="sng" dirty="0" smtClean="0"/>
              <a:t>Rešenje: </a:t>
            </a:r>
            <a:r>
              <a:rPr lang="sr-Latn-RS" sz="3000" i="1" u="sng" dirty="0" smtClean="0"/>
              <a:t>Ratio legis</a:t>
            </a:r>
          </a:p>
          <a:p>
            <a:pPr marL="0" indent="0">
              <a:buNone/>
            </a:pPr>
            <a:endParaRPr lang="sr-Latn-RS" sz="3200" dirty="0" smtClean="0"/>
          </a:p>
        </p:txBody>
      </p:sp>
    </p:spTree>
    <p:extLst>
      <p:ext uri="{BB962C8B-B14F-4D97-AF65-F5344CB8AC3E}">
        <p14:creationId xmlns:p14="http://schemas.microsoft.com/office/powerpoint/2010/main" val="898595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Razlog „utoliko pre“</a:t>
            </a:r>
          </a:p>
          <a:p>
            <a:r>
              <a:rPr lang="sr-Latn-RS" sz="3000" dirty="0" smtClean="0"/>
              <a:t>Predstavlja logičko pravilo kojim se zaključuje da obeležja jednog slučaja u još većoj meri ili sa još jačim razlogom postoje u drugom slučaju</a:t>
            </a:r>
          </a:p>
          <a:p>
            <a:r>
              <a:rPr lang="sr-Latn-RS" sz="3000" dirty="0" smtClean="0"/>
              <a:t>Ulpijanova izreka: Kome je dopušteno više, dopušteno je i manje“.</a:t>
            </a:r>
          </a:p>
          <a:p>
            <a:pPr marL="0" indent="0">
              <a:buNone/>
            </a:pPr>
            <a:endParaRPr lang="sr-Latn-RS" sz="3200" dirty="0" smtClean="0"/>
          </a:p>
        </p:txBody>
      </p:sp>
    </p:spTree>
    <p:extLst>
      <p:ext uri="{BB962C8B-B14F-4D97-AF65-F5344CB8AC3E}">
        <p14:creationId xmlns:p14="http://schemas.microsoft.com/office/powerpoint/2010/main" val="18661118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Razlog „autoriteta“</a:t>
            </a:r>
          </a:p>
          <a:p>
            <a:r>
              <a:rPr lang="sr-Latn-RS" sz="3000" dirty="0" smtClean="0"/>
              <a:t>Sastoji se u autoritetu sudske prakse</a:t>
            </a:r>
          </a:p>
          <a:p>
            <a:pPr marL="0" indent="0">
              <a:buNone/>
            </a:pPr>
            <a:endParaRPr lang="sr-Latn-RS" sz="3200" dirty="0" smtClean="0"/>
          </a:p>
        </p:txBody>
      </p:sp>
    </p:spTree>
    <p:extLst>
      <p:ext uri="{BB962C8B-B14F-4D97-AF65-F5344CB8AC3E}">
        <p14:creationId xmlns:p14="http://schemas.microsoft.com/office/powerpoint/2010/main" val="1427999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Razlog „prirode stvari (</a:t>
            </a:r>
            <a:r>
              <a:rPr lang="sr-Latn-RS" sz="3000" i="1" dirty="0" smtClean="0"/>
              <a:t>rerum natura</a:t>
            </a:r>
            <a:r>
              <a:rPr lang="sr-Latn-RS" sz="3000" dirty="0" smtClean="0"/>
              <a:t>)“</a:t>
            </a:r>
          </a:p>
          <a:p>
            <a:r>
              <a:rPr lang="sr-Latn-RS" sz="3000" dirty="0" smtClean="0"/>
              <a:t>Sastoji se od uviđanja skladnih pravilnosti postajanja i funkcionisanja, koje su date u samoj prirodi objekta ili odnosa.</a:t>
            </a:r>
          </a:p>
          <a:p>
            <a:pPr marL="0" indent="0">
              <a:buNone/>
            </a:pPr>
            <a:endParaRPr lang="sr-Latn-RS" sz="3200" dirty="0" smtClean="0"/>
          </a:p>
        </p:txBody>
      </p:sp>
    </p:spTree>
    <p:extLst>
      <p:ext uri="{BB962C8B-B14F-4D97-AF65-F5344CB8AC3E}">
        <p14:creationId xmlns:p14="http://schemas.microsoft.com/office/powerpoint/2010/main" val="1222536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Razlog „apsurdnosti“</a:t>
            </a:r>
          </a:p>
          <a:p>
            <a:r>
              <a:rPr lang="sr-Latn-RS" sz="3000" dirty="0" smtClean="0"/>
              <a:t>Sastoji se od pretpostavke o „razumnom zakonodavcu“ – treba da se isključe sva besmislena značenje pravne norme</a:t>
            </a:r>
          </a:p>
          <a:p>
            <a:pPr marL="0" indent="0">
              <a:buNone/>
            </a:pPr>
            <a:endParaRPr lang="sr-Latn-RS" sz="3200" dirty="0" smtClean="0"/>
          </a:p>
        </p:txBody>
      </p:sp>
    </p:spTree>
    <p:extLst>
      <p:ext uri="{BB962C8B-B14F-4D97-AF65-F5344CB8AC3E}">
        <p14:creationId xmlns:p14="http://schemas.microsoft.com/office/powerpoint/2010/main" val="2121011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Usko tumačenje izuzetaka</a:t>
            </a:r>
          </a:p>
          <a:p>
            <a:r>
              <a:rPr lang="sr-Latn-RS" sz="3000" dirty="0" smtClean="0"/>
              <a:t>Norma koja predstavlja izuzetak u odnosu na neku opštu normu mora da usko da se tumači, odnosno da kao njen pravi smisao bude uzet njen najuži smisao</a:t>
            </a:r>
          </a:p>
          <a:p>
            <a:pPr marL="0" indent="0">
              <a:buNone/>
            </a:pPr>
            <a:endParaRPr lang="sr-Latn-RS" sz="3200" dirty="0" smtClean="0"/>
          </a:p>
        </p:txBody>
      </p:sp>
    </p:spTree>
    <p:extLst>
      <p:ext uri="{BB962C8B-B14F-4D97-AF65-F5344CB8AC3E}">
        <p14:creationId xmlns:p14="http://schemas.microsoft.com/office/powerpoint/2010/main" val="1697220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Popunjavanje pravnih praznina opštim pravnim načelima</a:t>
            </a:r>
          </a:p>
          <a:p>
            <a:r>
              <a:rPr lang="sr-Latn-RS" sz="3000" dirty="0" smtClean="0"/>
              <a:t>Izuzetno, pravne praznine se popunjavaju opštim načelima, umesto konkretnim normama (načelo da šteta treba da se nadoknadi, da ugovori moraju da se ispunjavaju)</a:t>
            </a:r>
          </a:p>
          <a:p>
            <a:r>
              <a:rPr lang="sr-Latn-RS" sz="3000" dirty="0" smtClean="0"/>
              <a:t>Prema školi egzegeze, postoje samo prividne praznine, jer ako neki odnos nije regulisan, on je prećutno regulisan nekom sličnom normom.</a:t>
            </a:r>
          </a:p>
          <a:p>
            <a:r>
              <a:rPr lang="sr-Latn-RS" sz="3000" dirty="0" smtClean="0"/>
              <a:t>Što je načelo opštije, recimo „pravičnost“, veća je pravna praznina.</a:t>
            </a:r>
          </a:p>
          <a:p>
            <a:pPr marL="0" indent="0">
              <a:buNone/>
            </a:pPr>
            <a:endParaRPr lang="sr-Latn-RS" sz="3200" dirty="0" smtClean="0"/>
          </a:p>
        </p:txBody>
      </p:sp>
    </p:spTree>
    <p:extLst>
      <p:ext uri="{BB962C8B-B14F-4D97-AF65-F5344CB8AC3E}">
        <p14:creationId xmlns:p14="http://schemas.microsoft.com/office/powerpoint/2010/main" val="700640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000" dirty="0" smtClean="0"/>
              <a:t>UPOREĐIVANJE I ISPRAVLJANJE JEZIČKOG I PRAVOG ZNAČENJA</a:t>
            </a:r>
          </a:p>
          <a:p>
            <a:r>
              <a:rPr lang="sr-Latn-RS" sz="3000" dirty="0" smtClean="0"/>
              <a:t>Idealna situacija: podudaranje jezičkog i pravog značenja</a:t>
            </a:r>
          </a:p>
          <a:p>
            <a:r>
              <a:rPr lang="sr-Latn-RS" sz="3000" dirty="0" smtClean="0"/>
              <a:t>U slučaju da je pravo značenje različito od jezičkog, jezičko značenje ispravlja se pravim značenjem</a:t>
            </a:r>
          </a:p>
          <a:p>
            <a:pPr marL="0" indent="0">
              <a:buNone/>
            </a:pPr>
            <a:endParaRPr lang="sr-Latn-RS" sz="3200" dirty="0" smtClean="0"/>
          </a:p>
        </p:txBody>
      </p:sp>
    </p:spTree>
    <p:extLst>
      <p:ext uri="{BB962C8B-B14F-4D97-AF65-F5344CB8AC3E}">
        <p14:creationId xmlns:p14="http://schemas.microsoft.com/office/powerpoint/2010/main" val="33293272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lnSpcReduction="10000"/>
          </a:bodyPr>
          <a:lstStyle/>
          <a:p>
            <a:pPr marL="0" indent="0">
              <a:buNone/>
            </a:pPr>
            <a:endParaRPr lang="sr-Latn-RS" sz="3000" dirty="0" smtClean="0"/>
          </a:p>
          <a:p>
            <a:pPr marL="0" indent="0">
              <a:buNone/>
            </a:pPr>
            <a:r>
              <a:rPr lang="sr-Latn-RS" sz="3000" dirty="0" smtClean="0"/>
              <a:t>Postoji više slučajeva ispravljanja:</a:t>
            </a:r>
          </a:p>
          <a:p>
            <a:r>
              <a:rPr lang="sr-Latn-RS" sz="3000" dirty="0" smtClean="0"/>
              <a:t>Ispravljanje jezičke omaške</a:t>
            </a:r>
          </a:p>
          <a:p>
            <a:r>
              <a:rPr lang="sr-Latn-RS" sz="3000" dirty="0" smtClean="0"/>
              <a:t>Ispravljanje pravne praznine (nepostojeće pravne norme)- dostvarivanje prava</a:t>
            </a:r>
          </a:p>
          <a:p>
            <a:r>
              <a:rPr lang="sr-Latn-RS" sz="3000" dirty="0" smtClean="0"/>
              <a:t>Ispravljanje besmislene norme – ukoliko je u pitanju jezička omaška, ispravlja se taj deo norme, ukoliko je logički besmislena – poništava se (smatra se nepostojećom)</a:t>
            </a:r>
          </a:p>
          <a:p>
            <a:r>
              <a:rPr lang="sr-Latn-RS" sz="3000" dirty="0" smtClean="0"/>
              <a:t>Ispravljanje neodređene norme – najbolje se ipravlja uspostavljanjem </a:t>
            </a:r>
            <a:r>
              <a:rPr lang="sr-Latn-RS" sz="3000" i="1" dirty="0" smtClean="0"/>
              <a:t>ratio legis-a</a:t>
            </a:r>
          </a:p>
          <a:p>
            <a:pPr marL="0" indent="0">
              <a:buNone/>
            </a:pPr>
            <a:endParaRPr lang="sr-Latn-RS" sz="3000" dirty="0" smtClean="0"/>
          </a:p>
          <a:p>
            <a:pPr marL="0" indent="0">
              <a:buNone/>
            </a:pPr>
            <a:endParaRPr lang="sr-Latn-RS" sz="3200" dirty="0" smtClean="0"/>
          </a:p>
        </p:txBody>
      </p:sp>
    </p:spTree>
    <p:extLst>
      <p:ext uri="{BB962C8B-B14F-4D97-AF65-F5344CB8AC3E}">
        <p14:creationId xmlns:p14="http://schemas.microsoft.com/office/powerpoint/2010/main" val="264061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PREDMET TUMAČENJA PRAVA</a:t>
            </a:r>
          </a:p>
          <a:p>
            <a:r>
              <a:rPr lang="sr-Latn-RS" sz="3200" dirty="0" smtClean="0"/>
              <a:t>Egzegetička škola: predmet tumačenja prava mogu biti samo zakoni</a:t>
            </a:r>
          </a:p>
          <a:p>
            <a:r>
              <a:rPr lang="sr-Latn-RS" sz="3200" dirty="0" smtClean="0"/>
              <a:t>Danas: predmet tumačenja su sve pravne norme (opšte, pojedinačne, pisane i nepisane, a izuzetno i ljudske radnje – npr. prekršaji, </a:t>
            </a:r>
            <a:r>
              <a:rPr lang="sr-Latn-RS" sz="3200" i="1" dirty="0" smtClean="0"/>
              <a:t>manus</a:t>
            </a:r>
            <a:r>
              <a:rPr lang="sr-Latn-RS" sz="3200" dirty="0" smtClean="0"/>
              <a:t> u rimskom pravu itd.</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1043565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Krugovi tumačenja prava</a:t>
            </a:r>
          </a:p>
          <a:p>
            <a:r>
              <a:rPr lang="sr-Latn-RS" sz="3200" dirty="0" smtClean="0"/>
              <a:t>Prvi krug čini jedna ili više normi koje su predmet tumačenja, drugi krug su sa njima povezane norme, treći krug su uži ili širi skupovi srodnih normi, sve do sistema prava.</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2896533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Neposredno tumačenje: tumači se određena pravna norma</a:t>
            </a:r>
          </a:p>
          <a:p>
            <a:r>
              <a:rPr lang="sr-Latn-RS" sz="3200" dirty="0" smtClean="0"/>
              <a:t>Posredno tumačenje: popunjava se pravna praznina</a:t>
            </a:r>
          </a:p>
          <a:p>
            <a:r>
              <a:rPr lang="sr-Latn-RS" sz="3200" dirty="0" smtClean="0"/>
              <a:t>Svi neregulisani odnosi u društvu nisu pravne praznine, kao što su oni odnosi koje država nema interes da </a:t>
            </a:r>
            <a:r>
              <a:rPr lang="sr-Latn-RS" sz="3200" dirty="0" smtClean="0"/>
              <a:t>reguliš</a:t>
            </a:r>
            <a:r>
              <a:rPr lang="en-US" sz="3200" dirty="0" smtClean="0"/>
              <a:t>e</a:t>
            </a:r>
            <a:r>
              <a:rPr lang="sr-Latn-RS" sz="3200" dirty="0" smtClean="0"/>
              <a:t>, </a:t>
            </a:r>
            <a:r>
              <a:rPr lang="sr-Latn-RS" sz="3200" dirty="0" smtClean="0"/>
              <a:t>ili oni koji su regulisani samo pojedinačnom normom.</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2282015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VRSTE PRAVNIH PRAZNINA KOJE SE POPUNJAVAJU TUMAČENJEM</a:t>
            </a:r>
          </a:p>
          <a:p>
            <a:pPr marL="0" indent="0">
              <a:buNone/>
            </a:pPr>
            <a:r>
              <a:rPr lang="sr-Latn-RS" sz="3200" dirty="0" smtClean="0"/>
              <a:t>Prave: nastaju kada je neki složeniji društveni odnos regulisan </a:t>
            </a:r>
            <a:r>
              <a:rPr lang="sr-Latn-RS" sz="3200" dirty="0" smtClean="0"/>
              <a:t>opšto</a:t>
            </a:r>
            <a:r>
              <a:rPr lang="en-US" sz="3200" dirty="0" smtClean="0"/>
              <a:t>m</a:t>
            </a:r>
            <a:r>
              <a:rPr lang="sr-Latn-RS" sz="3200" dirty="0" smtClean="0"/>
              <a:t> </a:t>
            </a:r>
            <a:r>
              <a:rPr lang="sr-Latn-RS" sz="3200" dirty="0" smtClean="0"/>
              <a:t>normom, ali neki njen deo nije regulisan</a:t>
            </a:r>
          </a:p>
          <a:p>
            <a:pPr marL="0" indent="0">
              <a:buNone/>
            </a:pPr>
            <a:r>
              <a:rPr lang="sr-Latn-RS" sz="3200" dirty="0" smtClean="0"/>
              <a:t>Neprave: postoje kada čitava oblast društvenih odnosa nije </a:t>
            </a:r>
            <a:r>
              <a:rPr lang="sr-Latn-RS" sz="3200" dirty="0" smtClean="0"/>
              <a:t>regulisana </a:t>
            </a:r>
            <a:r>
              <a:rPr lang="sr-Latn-RS" sz="3200" dirty="0" smtClean="0"/>
              <a:t>opštim </a:t>
            </a:r>
            <a:r>
              <a:rPr lang="sr-Latn-RS" sz="3200" dirty="0" smtClean="0"/>
              <a:t>norma</a:t>
            </a:r>
            <a:r>
              <a:rPr lang="en-US" sz="3200" dirty="0" smtClean="0"/>
              <a:t>m</a:t>
            </a:r>
            <a:r>
              <a:rPr lang="sr-Latn-RS" sz="3200" dirty="0" smtClean="0"/>
              <a:t>a</a:t>
            </a:r>
            <a:r>
              <a:rPr lang="sr-Latn-RS" sz="3200" dirty="0" smtClean="0"/>
              <a:t>. </a:t>
            </a:r>
          </a:p>
          <a:p>
            <a:pPr marL="0" indent="0">
              <a:buNone/>
            </a:pPr>
            <a:r>
              <a:rPr lang="sr-Latn-RS" sz="3200" dirty="0" smtClean="0"/>
              <a:t>Prave pravne praznine su uobičajene u pravu, dok neprave nastaju u izuzetim situacijama (revolucija)</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339593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pPr marL="0" indent="0">
              <a:buNone/>
            </a:pPr>
            <a:r>
              <a:rPr lang="sr-Latn-RS" sz="3200" dirty="0" smtClean="0"/>
              <a:t>Tehničke: nastaju zbog nedostatka nekog glavnog elementa norme (dispozicije ili sankcije), zbog nejasnoća ili neodređenosti pojmova (</a:t>
            </a:r>
            <a:r>
              <a:rPr lang="sr-Latn-RS" sz="3200" dirty="0" smtClean="0"/>
              <a:t>savesnost</a:t>
            </a:r>
            <a:r>
              <a:rPr lang="sr-Latn-RS" sz="3200" dirty="0" smtClean="0"/>
              <a:t>, poštenje, ispravnost, poverenje)</a:t>
            </a:r>
          </a:p>
          <a:p>
            <a:pPr marL="0" indent="0">
              <a:buNone/>
            </a:pPr>
            <a:r>
              <a:rPr lang="sr-Latn-RS" sz="3200" dirty="0" smtClean="0"/>
              <a:t>Vredosne: nastaju prosuđivanjem jednog ili više pravnih subjekata da norma uređuje društveni odnos nepravedno ili neispravno prema shvatanju mira, sigurnosti, ili drugih pravnih vrednosti.</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2890628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2" y="685800"/>
            <a:ext cx="10802394" cy="5601789"/>
          </a:xfrm>
        </p:spPr>
        <p:txBody>
          <a:bodyPr>
            <a:normAutofit/>
          </a:bodyPr>
          <a:lstStyle/>
          <a:p>
            <a:r>
              <a:rPr lang="sr-Latn-RS" sz="3200" dirty="0" smtClean="0"/>
              <a:t>NEDOUMICE POVODOM ODREĐIVANJA I POPUNJAVANJA PRAVNIH PRAZNINA</a:t>
            </a:r>
          </a:p>
          <a:p>
            <a:pPr marL="0" indent="0">
              <a:buNone/>
            </a:pPr>
            <a:r>
              <a:rPr lang="sr-Latn-RS" sz="3200" dirty="0" smtClean="0"/>
              <a:t>Da </a:t>
            </a:r>
            <a:r>
              <a:rPr lang="sr-Latn-RS" sz="3200" dirty="0" smtClean="0"/>
              <a:t>li određeni društveni odnos regulisati opštom pravnom normom ili da se prepusti slobodnom regulisanju?</a:t>
            </a:r>
          </a:p>
          <a:p>
            <a:pPr marL="0" indent="0">
              <a:buNone/>
            </a:pPr>
            <a:r>
              <a:rPr lang="sr-Latn-RS" sz="3200" dirty="0" smtClean="0"/>
              <a:t>Ne postoji pravni propis koji reguliše popunjavanje pravnih praznina.</a:t>
            </a:r>
          </a:p>
          <a:p>
            <a:pPr marL="0" indent="0">
              <a:buNone/>
            </a:pPr>
            <a:r>
              <a:rPr lang="sr-Latn-RS" sz="3200" dirty="0" smtClean="0"/>
              <a:t>Sud ili drugi organ samostalno donosi pojednačnu normu, oslanjanjući se na sudsku ili drugu praksu, pravnu nauku, običaje itd.</a:t>
            </a:r>
          </a:p>
          <a:p>
            <a:pPr marL="0" indent="0">
              <a:buNone/>
            </a:pPr>
            <a:endParaRPr lang="sr-Latn-RS" sz="3200" dirty="0" smtClean="0"/>
          </a:p>
          <a:p>
            <a:pPr marL="0" indent="0">
              <a:buNone/>
            </a:pPr>
            <a:endParaRPr lang="sr-Latn-RS" sz="3200" dirty="0" smtClean="0"/>
          </a:p>
        </p:txBody>
      </p:sp>
    </p:spTree>
    <p:extLst>
      <p:ext uri="{BB962C8B-B14F-4D97-AF65-F5344CB8AC3E}">
        <p14:creationId xmlns:p14="http://schemas.microsoft.com/office/powerpoint/2010/main" val="233608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2705</TotalTime>
  <Words>1665</Words>
  <Application>Microsoft Office PowerPoint</Application>
  <PresentationFormat>Widescreen</PresentationFormat>
  <Paragraphs>139</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Century Gothic</vt:lpstr>
      <vt:lpstr>Wingdings 3</vt:lpstr>
      <vt:lpstr>Slice</vt:lpstr>
      <vt:lpstr>TUMAČENJE PRAVA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PRAVNE ETIKE</dc:title>
  <dc:creator>Windows User</dc:creator>
  <cp:lastModifiedBy>Windows User</cp:lastModifiedBy>
  <cp:revision>110</cp:revision>
  <dcterms:created xsi:type="dcterms:W3CDTF">2019-11-11T18:34:58Z</dcterms:created>
  <dcterms:modified xsi:type="dcterms:W3CDTF">2019-12-23T19:10:27Z</dcterms:modified>
</cp:coreProperties>
</file>