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1DB59-5ECC-924F-9E8B-BB61AA393E02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753CE-A47E-364D-A18D-C5AD435B7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3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0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7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8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3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9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4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1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7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3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AA1D-3A24-4547-8BB7-7B94F973209F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BAA1D-3A24-4547-8BB7-7B94F973209F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FFB9-C2C0-7840-9F58-513C82344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0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4947" y="5795560"/>
            <a:ext cx="7295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I</a:t>
            </a:r>
            <a:r>
              <a:rPr lang="sr-Latn-RS" sz="1400" dirty="0"/>
              <a:t>V</a:t>
            </a:r>
            <a:r>
              <a:rPr lang="en-US" sz="1400" dirty="0" smtClean="0"/>
              <a:t> </a:t>
            </a:r>
            <a:r>
              <a:rPr lang="en-US" sz="1400" dirty="0" err="1" smtClean="0"/>
              <a:t>godina</a:t>
            </a:r>
            <a:r>
              <a:rPr lang="en-US" sz="1400" dirty="0" smtClean="0"/>
              <a:t> 			</a:t>
            </a:r>
            <a:r>
              <a:rPr lang="en-US" sz="1400" dirty="0"/>
              <a:t>		</a:t>
            </a:r>
            <a:r>
              <a:rPr lang="en-US" sz="1400" dirty="0" smtClean="0"/>
              <a:t>	</a:t>
            </a:r>
            <a:r>
              <a:rPr lang="en-US" sz="1400" dirty="0" err="1" smtClean="0"/>
              <a:t>predmet</a:t>
            </a:r>
            <a:r>
              <a:rPr lang="en-US" sz="1400" dirty="0"/>
              <a:t>: </a:t>
            </a:r>
            <a:r>
              <a:rPr lang="en-US" sz="1400" dirty="0" err="1"/>
              <a:t>Individualni</a:t>
            </a:r>
            <a:r>
              <a:rPr lang="en-US" sz="1400" dirty="0"/>
              <a:t> </a:t>
            </a:r>
            <a:r>
              <a:rPr lang="en-US" sz="1400" dirty="0" err="1"/>
              <a:t>umetnički</a:t>
            </a:r>
            <a:r>
              <a:rPr lang="en-US" sz="1400" dirty="0"/>
              <a:t> </a:t>
            </a:r>
            <a:r>
              <a:rPr lang="en-US" sz="1400" dirty="0" smtClean="0"/>
              <a:t>rad</a:t>
            </a:r>
            <a:r>
              <a:rPr lang="en-US" sz="1400" dirty="0"/>
              <a:t>	</a:t>
            </a:r>
            <a:r>
              <a:rPr lang="en-US" sz="1400" dirty="0" smtClean="0"/>
              <a:t>		</a:t>
            </a:r>
          </a:p>
          <a:p>
            <a:r>
              <a:rPr lang="en-US" sz="1400" dirty="0" err="1"/>
              <a:t>Zajednički</a:t>
            </a:r>
            <a:r>
              <a:rPr lang="en-US" sz="1400" dirty="0"/>
              <a:t> </a:t>
            </a:r>
            <a:r>
              <a:rPr lang="en-US" sz="1400" dirty="0" err="1"/>
              <a:t>predmet</a:t>
            </a:r>
            <a:r>
              <a:rPr lang="en-US" sz="1400" dirty="0" smtClean="0"/>
              <a:t>			</a:t>
            </a:r>
            <a:r>
              <a:rPr lang="sr-Latn-RS" sz="1400" dirty="0" smtClean="0"/>
              <a:t>            </a:t>
            </a:r>
            <a:r>
              <a:rPr lang="en-US" sz="1400" dirty="0" err="1" smtClean="0"/>
              <a:t>profesor</a:t>
            </a:r>
            <a:r>
              <a:rPr lang="en-US" sz="1400" dirty="0" smtClean="0"/>
              <a:t>:</a:t>
            </a:r>
            <a:r>
              <a:rPr lang="sr-Latn-RS" sz="1400" dirty="0" smtClean="0"/>
              <a:t> mr Tijana Fišić</a:t>
            </a:r>
            <a:endParaRPr lang="en-US" sz="1400" dirty="0" smtClean="0"/>
          </a:p>
          <a:p>
            <a:r>
              <a:rPr lang="en-US" sz="1400" dirty="0" smtClean="0"/>
              <a:t>2015</a:t>
            </a:r>
            <a:r>
              <a:rPr lang="en-US" sz="1400" dirty="0"/>
              <a:t>/16.</a:t>
            </a:r>
            <a:r>
              <a:rPr lang="en-US" sz="1400" dirty="0" smtClean="0"/>
              <a:t>						</a:t>
            </a:r>
            <a:r>
              <a:rPr lang="en-US" sz="1400" dirty="0" err="1" smtClean="0"/>
              <a:t>asistent</a:t>
            </a:r>
            <a:r>
              <a:rPr lang="en-US" sz="1400" dirty="0" smtClean="0"/>
              <a:t>:	</a:t>
            </a:r>
            <a:r>
              <a:rPr lang="sr-Latn-RS" sz="1400" dirty="0" smtClean="0"/>
              <a:t>/</a:t>
            </a:r>
            <a:r>
              <a:rPr lang="en-US" sz="1400" dirty="0" smtClean="0"/>
              <a:t>			</a:t>
            </a: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5040" y="5771228"/>
            <a:ext cx="8718955" cy="0"/>
          </a:xfrm>
          <a:prstGeom prst="line">
            <a:avLst/>
          </a:prstGeom>
          <a:ln>
            <a:prstDash val="dot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74" y="6520503"/>
            <a:ext cx="1050706" cy="261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50" y="5472624"/>
            <a:ext cx="1307269" cy="130726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91303" y="191032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dirty="0" smtClean="0">
                <a:latin typeface="Helvetica Neue Light"/>
                <a:cs typeface="Helvetica Neue Light"/>
              </a:rPr>
              <a:t>OAS letnji semestar</a:t>
            </a:r>
          </a:p>
          <a:p>
            <a:pPr algn="l"/>
            <a:r>
              <a:rPr lang="sr-Latn-RS" sz="3200" dirty="0" smtClean="0">
                <a:latin typeface="Helvetica Neue Light"/>
                <a:cs typeface="Helvetica Neue Light"/>
              </a:rPr>
              <a:t>Zajednički predmet: Individualni umetnički rad</a:t>
            </a:r>
          </a:p>
          <a:p>
            <a:pPr algn="l"/>
            <a:r>
              <a:rPr lang="sr-Latn-RS" sz="3200" dirty="0" smtClean="0">
                <a:latin typeface="Helvetica Neue Light"/>
                <a:cs typeface="Helvetica Neue Light"/>
              </a:rPr>
              <a:t>1. nedelja: Uvodno predavanje</a:t>
            </a:r>
            <a:endParaRPr lang="en-US" sz="3200" dirty="0"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197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Пример линеарног решења целог формата:</a:t>
            </a:r>
            <a:endParaRPr lang="sr-Latn-RS" sz="2800" dirty="0"/>
          </a:p>
        </p:txBody>
      </p:sp>
      <p:pic>
        <p:nvPicPr>
          <p:cNvPr id="7170" name="Picture 2" descr="Image result for seurat sketchbo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3029744"/>
            <a:ext cx="27336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21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Пример поентилистичког решења свих површина:</a:t>
            </a:r>
            <a:endParaRPr lang="sr-Latn-RS" sz="2800" dirty="0"/>
          </a:p>
        </p:txBody>
      </p:sp>
      <p:pic>
        <p:nvPicPr>
          <p:cNvPr id="8194" name="Picture 2" descr="https://encrypted-tbn1.gstatic.com/images?q=tbn:ANd9GcQreEqYBIK04hyXisJ2bx3RWIit8RNSFy6bJO4L1SKQXzRY2SFXZ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3034506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2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800" dirty="0" smtClean="0"/>
              <a:t>Наративни концепт лавираног цртежа у сва 3 аспекта: буквални- фигуративни, симболички и апстрактни- лични.</a:t>
            </a:r>
            <a:endParaRPr lang="sr-Latn-RS" sz="2800" dirty="0"/>
          </a:p>
        </p:txBody>
      </p:sp>
      <p:pic>
        <p:nvPicPr>
          <p:cNvPr id="9218" name="Picture 2" descr="https://encrypted-tbn2.gstatic.com/images?q=tbn:ANd9GcQrY7e9RBMaJldjaDhFKeIY7oXf4yiLy95v9A2GkhywnVT9nAx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7" y="2715419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36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Koliko i kakvih radova </a:t>
            </a:r>
            <a:r>
              <a:rPr lang="sr-Latn-RS" dirty="0" smtClean="0"/>
              <a:t>u semestru ?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Mogućnosti izbora tehnika: crtanje ili slikanje ili kombinovane tehnike;</a:t>
            </a:r>
          </a:p>
          <a:p>
            <a:r>
              <a:rPr lang="sr-Latn-RS" dirty="0" smtClean="0"/>
              <a:t>Crtanje: mogući formati, podloge, mogućnosti kombinovanja sa ostalim tehnikama;</a:t>
            </a:r>
          </a:p>
          <a:p>
            <a:r>
              <a:rPr lang="sr-Latn-RS" dirty="0"/>
              <a:t>Slikanje: mogući formati, podloge, mogućnosti kombinovanja sa ostalim tehnikama;</a:t>
            </a:r>
          </a:p>
          <a:p>
            <a:r>
              <a:rPr lang="sr-Latn-RS" dirty="0" smtClean="0"/>
              <a:t>Navodjenje na realizaciju ideja prema individualnim i tehničkim mogućnostima;</a:t>
            </a:r>
          </a:p>
          <a:p>
            <a:r>
              <a:rPr lang="sr-Latn-RS" b="1" u="sng" dirty="0" smtClean="0"/>
              <a:t>Vežbe:</a:t>
            </a:r>
            <a:r>
              <a:rPr lang="sr-Latn-RS" dirty="0" smtClean="0"/>
              <a:t> Izrada početnog crteža- skice.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6439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</a:t>
            </a:r>
            <a:r>
              <a:rPr lang="ru-RU" dirty="0" smtClean="0"/>
              <a:t>реалистичког третмана </a:t>
            </a:r>
            <a:r>
              <a:rPr lang="ru-RU"/>
              <a:t>целог </a:t>
            </a:r>
            <a:r>
              <a:rPr lang="ru-RU" smtClean="0"/>
              <a:t>формата.</a:t>
            </a:r>
            <a:endParaRPr lang="sr-Latn-RS" dirty="0"/>
          </a:p>
        </p:txBody>
      </p:sp>
      <p:pic>
        <p:nvPicPr>
          <p:cNvPr id="1026" name="Picture 2" descr="https://carpetmoss.files.wordpress.com/2012/09/seuratrailway-tracks-c1881-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80101"/>
            <a:ext cx="457200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Троструки контрастни реалистичан приступ аутентичног израза; </a:t>
            </a:r>
            <a:endParaRPr lang="sr-Latn-RS" sz="2800" dirty="0"/>
          </a:p>
        </p:txBody>
      </p:sp>
      <p:pic>
        <p:nvPicPr>
          <p:cNvPr id="2050" name="Picture 2" descr="https://carpetmoss.files.wordpress.com/2012/04/freud_standing-by-the-rags1988-89.jpg?w=630&amp;h=77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266" y="1600200"/>
            <a:ext cx="369346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9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Фотографски приступ лишен личног описа из наредног примера.</a:t>
            </a:r>
            <a:endParaRPr lang="sr-Latn-RS" dirty="0"/>
          </a:p>
        </p:txBody>
      </p:sp>
      <p:pic>
        <p:nvPicPr>
          <p:cNvPr id="5" name="Picture 2" descr="https://carpetmoss.files.wordpress.com/2012/04/1204_imoge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184" y="3239865"/>
            <a:ext cx="1627632" cy="124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79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Лични приступ текстури у контрасту са позадином.</a:t>
            </a:r>
            <a:endParaRPr lang="sr-Latn-RS" dirty="0"/>
          </a:p>
        </p:txBody>
      </p:sp>
      <p:pic>
        <p:nvPicPr>
          <p:cNvPr id="4098" name="Picture 2" descr="https://carpetmoss.files.wordpress.com/2012/09/menzel_b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65" y="1600200"/>
            <a:ext cx="701567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0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Пример третмана површина на целом </a:t>
            </a:r>
            <a:r>
              <a:rPr lang="sr-Cyrl-RS" sz="2800" dirty="0" smtClean="0"/>
              <a:t>формату</a:t>
            </a:r>
            <a:r>
              <a:rPr lang="sr-Latn-RS" sz="2800" dirty="0"/>
              <a:t>:</a:t>
            </a:r>
            <a:endParaRPr lang="sr-Latn-RS" sz="2800" dirty="0"/>
          </a:p>
        </p:txBody>
      </p:sp>
      <p:pic>
        <p:nvPicPr>
          <p:cNvPr id="5122" name="Picture 2" descr="Image result for seurat sketchbo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2" y="2920206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55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100" dirty="0" smtClean="0"/>
              <a:t>Ellsworth </a:t>
            </a:r>
            <a:r>
              <a:rPr lang="en-US" sz="3100" dirty="0"/>
              <a:t>Kelly lives and works in </a:t>
            </a:r>
            <a:r>
              <a:rPr lang="en-US" sz="3100" dirty="0" err="1"/>
              <a:t>Spencertown</a:t>
            </a:r>
            <a:r>
              <a:rPr lang="en-US" sz="3100" dirty="0" smtClean="0"/>
              <a:t>, New York.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375" y="1600200"/>
            <a:ext cx="58692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5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Концепт цртежа са разрадом површина лишеног линијског:</a:t>
            </a:r>
            <a:endParaRPr lang="sr-Latn-RS" sz="2800" dirty="0"/>
          </a:p>
        </p:txBody>
      </p:sp>
      <p:pic>
        <p:nvPicPr>
          <p:cNvPr id="6146" name="Picture 2" descr="Image result for seurat sketchbo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639219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239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4614</TotalTime>
  <Words>165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 Neue Light</vt:lpstr>
      <vt:lpstr>Helvetica Neue Medium</vt:lpstr>
      <vt:lpstr>Office Theme</vt:lpstr>
      <vt:lpstr>PowerPoint Presentation</vt:lpstr>
      <vt:lpstr>Koliko i kakvih radova u semestru ?</vt:lpstr>
      <vt:lpstr>Пример реалистичког третмана целог формата.</vt:lpstr>
      <vt:lpstr>Троструки контрастни реалистичан приступ аутентичног израза; </vt:lpstr>
      <vt:lpstr>Фотографски приступ лишен личног описа из наредног примера.</vt:lpstr>
      <vt:lpstr>Лични приступ текстури у контрасту са позадином.</vt:lpstr>
      <vt:lpstr>Пример третмана површина на целом формату:</vt:lpstr>
      <vt:lpstr> Ellsworth Kelly lives and works in Spencertown, New York.</vt:lpstr>
      <vt:lpstr>Концепт цртежа са разрадом површина лишеног линијског:</vt:lpstr>
      <vt:lpstr>Пример линеарног решења целог формата:</vt:lpstr>
      <vt:lpstr>Пример поентилистичког решења свих површина:</vt:lpstr>
      <vt:lpstr>Наративни концепт лавираног цртежа у сва 3 аспекта: буквални- фигуративни, симболички и апстрактни- лични.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Hostel u Beogradu</dc:title>
  <dc:creator>Tatjana</dc:creator>
  <cp:lastModifiedBy>T &amp; Z</cp:lastModifiedBy>
  <cp:revision>47</cp:revision>
  <dcterms:created xsi:type="dcterms:W3CDTF">2016-02-09T09:32:41Z</dcterms:created>
  <dcterms:modified xsi:type="dcterms:W3CDTF">2016-06-01T04:35:45Z</dcterms:modified>
</cp:coreProperties>
</file>