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94" y="-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1E30E-7913-4FEB-A613-2FC67671A16A}" type="datetimeFigureOut">
              <a:rPr lang="en-US" smtClean="0"/>
              <a:pPr/>
              <a:t>3/12/2019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1436F-4D7D-4219-AB04-5EFC638068A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1E30E-7913-4FEB-A613-2FC67671A16A}" type="datetimeFigureOut">
              <a:rPr lang="en-US" smtClean="0"/>
              <a:pPr/>
              <a:t>3/12/2019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1436F-4D7D-4219-AB04-5EFC638068A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1E30E-7913-4FEB-A613-2FC67671A16A}" type="datetimeFigureOut">
              <a:rPr lang="en-US" smtClean="0"/>
              <a:pPr/>
              <a:t>3/12/2019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1436F-4D7D-4219-AB04-5EFC638068A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1E30E-7913-4FEB-A613-2FC67671A16A}" type="datetimeFigureOut">
              <a:rPr lang="en-US" smtClean="0"/>
              <a:pPr/>
              <a:t>3/12/2019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1436F-4D7D-4219-AB04-5EFC638068A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1E30E-7913-4FEB-A613-2FC67671A16A}" type="datetimeFigureOut">
              <a:rPr lang="en-US" smtClean="0"/>
              <a:pPr/>
              <a:t>3/12/2019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1436F-4D7D-4219-AB04-5EFC638068A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1E30E-7913-4FEB-A613-2FC67671A16A}" type="datetimeFigureOut">
              <a:rPr lang="en-US" smtClean="0"/>
              <a:pPr/>
              <a:t>3/12/2019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1436F-4D7D-4219-AB04-5EFC638068A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1E30E-7913-4FEB-A613-2FC67671A16A}" type="datetimeFigureOut">
              <a:rPr lang="en-US" smtClean="0"/>
              <a:pPr/>
              <a:t>3/12/2019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1436F-4D7D-4219-AB04-5EFC638068A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1E30E-7913-4FEB-A613-2FC67671A16A}" type="datetimeFigureOut">
              <a:rPr lang="en-US" smtClean="0"/>
              <a:pPr/>
              <a:t>3/12/2019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1436F-4D7D-4219-AB04-5EFC638068A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1E30E-7913-4FEB-A613-2FC67671A16A}" type="datetimeFigureOut">
              <a:rPr lang="en-US" smtClean="0"/>
              <a:pPr/>
              <a:t>3/12/2019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1436F-4D7D-4219-AB04-5EFC638068A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1E30E-7913-4FEB-A613-2FC67671A16A}" type="datetimeFigureOut">
              <a:rPr lang="en-US" smtClean="0"/>
              <a:pPr/>
              <a:t>3/12/2019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1436F-4D7D-4219-AB04-5EFC638068A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1E30E-7913-4FEB-A613-2FC67671A16A}" type="datetimeFigureOut">
              <a:rPr lang="en-US" smtClean="0"/>
              <a:pPr/>
              <a:t>3/12/2019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1436F-4D7D-4219-AB04-5EFC638068A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A1E30E-7913-4FEB-A613-2FC67671A16A}" type="datetimeFigureOut">
              <a:rPr lang="en-US" smtClean="0"/>
              <a:pPr/>
              <a:t>3/12/2019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01436F-4D7D-4219-AB04-5EFC638068A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vYoQLpL_jjQ" TargetMode="External"/><Relationship Id="rId2" Type="http://schemas.openxmlformats.org/officeDocument/2006/relationships/hyperlink" Target="https://www.youtube.com/watch?v=OC-aReXpZyU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youtube.com/watch?v=XIXIOAGRsB4" TargetMode="External"/><Relationship Id="rId5" Type="http://schemas.openxmlformats.org/officeDocument/2006/relationships/hyperlink" Target="https://www.youtube.com/watch?v=U-F1cikTHg8&amp;list=PLzoFIqqCPyDgDdkDE5lb-0zspS4Vx5LX4" TargetMode="External"/><Relationship Id="rId4" Type="http://schemas.openxmlformats.org/officeDocument/2006/relationships/hyperlink" Target="https://www.youtube.com/watch?v=9-7ilWoMK8g&amp;t=758s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Ko koga gleda</a:t>
            </a:r>
            <a:r>
              <a:rPr lang="sr-Latn-RS" dirty="0"/>
              <a:t>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r-Latn-RS" dirty="0" smtClean="0"/>
              <a:t>Prof. </a:t>
            </a:r>
            <a:r>
              <a:rPr lang="sr-Latn-RS" dirty="0"/>
              <a:t>d</a:t>
            </a:r>
            <a:r>
              <a:rPr lang="sr-Latn-RS" dirty="0" smtClean="0"/>
              <a:t>r Vesna Baltezarević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2000" dirty="0" smtClean="0">
                <a:latin typeface="Times New Roman" pitchFamily="18" charset="0"/>
                <a:cs typeface="Times New Roman" pitchFamily="18" charset="0"/>
              </a:rPr>
              <a:t>Pojava 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nterneta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i satelitske komunikacije </a:t>
            </a:r>
            <a:r>
              <a:rPr lang="sr-Latn-RS" sz="2000" dirty="0" smtClean="0">
                <a:latin typeface="Times New Roman" pitchFamily="18" charset="0"/>
                <a:cs typeface="Times New Roman" pitchFamily="18" charset="0"/>
              </a:rPr>
              <a:t>dovodi klasičan pojam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države</a:t>
            </a:r>
            <a:r>
              <a:rPr lang="sr-Latn-RS" sz="2000" dirty="0" smtClean="0">
                <a:latin typeface="Times New Roman" pitchFamily="18" charset="0"/>
                <a:cs typeface="Times New Roman" pitchFamily="18" charset="0"/>
              </a:rPr>
              <a:t> u pitanje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Teritorijalni suverenitet države je sasvim relativizovan, pa se već govori o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virtu</a:t>
            </a:r>
            <a:r>
              <a:rPr lang="sr-Latn-RS" sz="2000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lnoj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državi.</a:t>
            </a:r>
          </a:p>
        </p:txBody>
      </p:sp>
      <p:pic>
        <p:nvPicPr>
          <p:cNvPr id="9218" name="Picture 2" descr="C:\Users\lenovo\Desktop\mr-virtual-president-header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25296" y="2799429"/>
            <a:ext cx="6693408" cy="212750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Globalni mediji obuhvataju oblast politike u užem smislu reči, što im, zahvaljujući monopolu nad ustanovama informisanja, omogućuje da usmeravaju javno mnenje u jednom ili drugom pravcu, i na taj način obezbede podršku za ključne političke aktivnosti koje se sprovode na globalnom planu. </a:t>
            </a:r>
          </a:p>
        </p:txBody>
      </p:sp>
      <p:pic>
        <p:nvPicPr>
          <p:cNvPr id="10242" name="Picture 2" descr="C:\Users\lenovo\Desktop\img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958181"/>
            <a:ext cx="6096000" cy="3810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Ne kaže se bez razloga da se u ratnim vremenima ljudi prvo ubijaju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sr-Latn-RS" sz="2000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čima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a onda mecima. Ili: najviše se laže uoči rata, za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vreme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izbora i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posle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lova.</a:t>
            </a:r>
            <a:br>
              <a:rPr lang="en-US" sz="2000" dirty="0">
                <a:latin typeface="Times New Roman" pitchFamily="18" charset="0"/>
                <a:cs typeface="Times New Roman" pitchFamily="18" charset="0"/>
              </a:rPr>
            </a:b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C:\Users\lenovo\Desktop\bruegel-hunters-in-the-snow-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0" y="2362200"/>
            <a:ext cx="45720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>
              <a:hlinkClick r:id="rId2"/>
            </a:endParaRPr>
          </a:p>
          <a:p>
            <a:endParaRPr lang="en-US" dirty="0" smtClean="0">
              <a:hlinkClick r:id="rId2"/>
            </a:endParaRPr>
          </a:p>
          <a:p>
            <a:endParaRPr lang="en-US" dirty="0" smtClean="0">
              <a:hlinkClick r:id="rId2"/>
            </a:endParaRPr>
          </a:p>
          <a:p>
            <a:r>
              <a:rPr lang="en-US" dirty="0" smtClean="0">
                <a:hlinkClick r:id="rId2"/>
              </a:rPr>
              <a:t>https://www.youtube.com/watch?v=OC-aReXpZyU</a:t>
            </a:r>
            <a:endParaRPr lang="en-US" dirty="0" smtClean="0"/>
          </a:p>
          <a:p>
            <a:r>
              <a:rPr lang="en-US" dirty="0" smtClean="0">
                <a:hlinkClick r:id="rId3"/>
              </a:rPr>
              <a:t>https://www.youtube.com/watch?v=vYoQLpL_jjQ</a:t>
            </a:r>
            <a:endParaRPr lang="en-US" dirty="0" smtClean="0"/>
          </a:p>
          <a:p>
            <a:r>
              <a:rPr lang="en-US" dirty="0" smtClean="0">
                <a:hlinkClick r:id="rId4"/>
              </a:rPr>
              <a:t>https://www.youtube.com/watch?v=9-7ilWoMK8g&amp;t=758s</a:t>
            </a:r>
            <a:endParaRPr lang="en-US" dirty="0" smtClean="0"/>
          </a:p>
          <a:p>
            <a:r>
              <a:rPr lang="en-US" dirty="0" smtClean="0">
                <a:hlinkClick r:id="rId5"/>
              </a:rPr>
              <a:t>https://www.youtube.com/watch?v=U-F1cikTHg8&amp;list=PLzoFIqqCPyDgDdkDE5lb-0zspS4Vx5LX4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286000" y="1143000"/>
            <a:ext cx="4572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6"/>
              </a:rPr>
              <a:t>https://www.youtube.com/watch?v=XIXIOAGRsB4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286000" y="2514601"/>
            <a:ext cx="457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https://www.youtube.com/watch?v=aY6EHhe7Egk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Globalni mediji u savremenom društvu imaju nekoliko bitnih funkcija. Prva je rasprostiranje poslednjih decenija dominatne korporativne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ideologije</a:t>
            </a:r>
            <a:r>
              <a:rPr lang="sr-Latn-RS" sz="1800" dirty="0" smtClean="0">
                <a:latin typeface="Times New Roman" pitchFamily="18" charset="0"/>
                <a:cs typeface="Times New Roman" pitchFamily="18" charset="0"/>
              </a:rPr>
              <a:t> koja podrazumeva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smtClean="0"/>
              <a:t>podstica</a:t>
            </a:r>
            <a:r>
              <a:rPr lang="sr-Latn-RS" sz="1800" dirty="0" smtClean="0"/>
              <a:t>nje i</a:t>
            </a:r>
            <a:r>
              <a:rPr lang="en-US" sz="1800" dirty="0" smtClean="0"/>
              <a:t> </a:t>
            </a:r>
            <a:r>
              <a:rPr lang="en-US" sz="1800" dirty="0"/>
              <a:t>razvoj potrošačke kulture i stila života, kao i samu korporativnu ideologiju koja je pre svega u službi odbrane interesa multinacionalnih kompanija.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lenovo\Desktop\1262463_5188673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74764" y="1600200"/>
            <a:ext cx="3394472" cy="45259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2000" dirty="0" smtClean="0">
                <a:latin typeface="Times New Roman" pitchFamily="18" charset="0"/>
                <a:cs typeface="Times New Roman" pitchFamily="18" charset="0"/>
              </a:rPr>
              <a:t>Druga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funkcija </a:t>
            </a:r>
            <a:r>
              <a:rPr lang="sr-Latn-RS" sz="2000" dirty="0" smtClean="0">
                <a:latin typeface="Times New Roman" pitchFamily="18" charset="0"/>
                <a:cs typeface="Times New Roman" pitchFamily="18" charset="0"/>
              </a:rPr>
              <a:t>je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prenošenj</a:t>
            </a:r>
            <a:r>
              <a:rPr lang="sr-Latn-RS" sz="2000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određene kulture kao sume načina života, vrednosnih orijentacija, stila života, pogleda na svet </a:t>
            </a:r>
          </a:p>
        </p:txBody>
      </p:sp>
      <p:pic>
        <p:nvPicPr>
          <p:cNvPr id="2050" name="Picture 2" descr="C:\Users\lenovo\Desktop\7171589318_17cc979b71_b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97000" y="1761331"/>
            <a:ext cx="6350000" cy="42037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r-Latn-RS" sz="1800" dirty="0" smtClean="0">
                <a:latin typeface="Times New Roman" pitchFamily="18" charset="0"/>
                <a:cs typeface="Times New Roman" pitchFamily="18" charset="0"/>
              </a:rPr>
              <a:t>Mediji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takođe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imaju političku funkciju, u koju spadaju: prenošenje određene političke ideologije, definisanje političkog svetskog poretka, prezentacija i eksplanacija političkih sukoba itd.</a:t>
            </a:r>
            <a:br>
              <a:rPr lang="en-US" sz="1800" dirty="0">
                <a:latin typeface="Times New Roman" pitchFamily="18" charset="0"/>
                <a:cs typeface="Times New Roman" pitchFamily="18" charset="0"/>
              </a:rPr>
            </a:b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lenovo\Desktop\Unclesamwantyou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1810" y="1817211"/>
            <a:ext cx="3040380" cy="40919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Globalni mediji su najefikasnije sredstvo za prenošenje ideja i vrednosti, kao i njihovo rasprostiranje širom sveta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400" dirty="0"/>
              <a:t> Primer monopola američke kulturne industrije primetan je u oblasti filmske, kao i muzičke industrije.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lenovo\Desktop\oversal-universal-global-idea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46096"/>
            <a:ext cx="8229600" cy="443417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Potpuna dominacija SAD u oblasti komunikacija, medija, kulturne industrije bila je cilj američke posleratne politike. Sjedinjene Države su svoju težnju ka otvorenom tržištu i u komunikacijama izvele kroz kampanju ''slobodan protok informacija.''</a:t>
            </a:r>
          </a:p>
        </p:txBody>
      </p:sp>
      <p:pic>
        <p:nvPicPr>
          <p:cNvPr id="5122" name="Picture 2" descr="C:\Users\lenovo\Desktop\palmoliv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92127" y="1600200"/>
            <a:ext cx="3559746" cy="45259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Kriminal, seks, nasilje, priče o špijunima - sve te teme imaju suptilne političke poruke u skladu sa interesima oglašivača: individualizam, značaj potrošnje, pretnja od stranih terorista itd.</a:t>
            </a:r>
          </a:p>
        </p:txBody>
      </p:sp>
      <p:pic>
        <p:nvPicPr>
          <p:cNvPr id="6146" name="Picture 2" descr="C:\Users\lenovo\Desktop\comics-sex-criminal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81038" y="1600200"/>
            <a:ext cx="2981924" cy="45259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Globalni mediji podržavaju neoliberalnu ekonomsku politiku koja služi ličnim i opštim interesima transnacionalnih korporacija, ali podriva demokratske društvene opcije</a:t>
            </a:r>
            <a:r>
              <a:rPr lang="en-US" dirty="0"/>
              <a:t>.</a:t>
            </a:r>
          </a:p>
        </p:txBody>
      </p:sp>
      <p:pic>
        <p:nvPicPr>
          <p:cNvPr id="7170" name="Picture 2" descr="C:\Users\lenovo\Desktop\Рисунок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442" y="1600200"/>
            <a:ext cx="7057115" cy="45259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Analitičari ''aktivne publike'' dokazuju da je pogrešno mišljenje da medijski giganti ispiraju mozak i navode ljude da se odreknu sopstvene kulture i prilagode američkoj ili zapadnoj. Naprotiv, ljudi širom sveta prilagođavaju globalne medijske sadržaje sopstvenoj sredini i kreativno ih koriste</a:t>
            </a:r>
          </a:p>
        </p:txBody>
      </p:sp>
      <p:pic>
        <p:nvPicPr>
          <p:cNvPr id="8194" name="Picture 2" descr="C:\Users\lenovo\Desktop\6a00d8341c595f53ef0147e2845ede970b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404</Words>
  <Application>Microsoft Office PowerPoint</Application>
  <PresentationFormat>On-screen Show (4:3)</PresentationFormat>
  <Paragraphs>26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Ko koga gleda?</vt:lpstr>
      <vt:lpstr>Globalni mediji u savremenom društvu imaju nekoliko bitnih funkcija. Prva je rasprostiranje poslednjih decenija dominatne korporativne ideologije koja podrazumeva  podsticanje i razvoj potrošačke kulture i stila života, kao i samu korporativnu ideologiju koja je pre svega u službi odbrane interesa multinacionalnih kompanija.</vt:lpstr>
      <vt:lpstr>Druga funkcija je prenošenje određene kulture kao sume načina života, vrednosnih orijentacija, stila života, pogleda na svet </vt:lpstr>
      <vt:lpstr>Mediji takođe imaju političku funkciju, u koju spadaju: prenošenje određene političke ideologije, definisanje političkog svetskog poretka, prezentacija i eksplanacija političkih sukoba itd. </vt:lpstr>
      <vt:lpstr>Globalni mediji su najefikasnije sredstvo za prenošenje ideja i vrednosti, kao i njihovo rasprostiranje širom sveta. Primer monopola američke kulturne industrije primetan je u oblasti filmske, kao i muzičke industrije.</vt:lpstr>
      <vt:lpstr>Potpuna dominacija SAD u oblasti komunikacija, medija, kulturne industrije bila je cilj američke posleratne politike. Sjedinjene Države su svoju težnju ka otvorenom tržištu i u komunikacijama izvele kroz kampanju ''slobodan protok informacija.''</vt:lpstr>
      <vt:lpstr>Kriminal, seks, nasilje, priče o špijunima - sve te teme imaju suptilne političke poruke u skladu sa interesima oglašivača: individualizam, značaj potrošnje, pretnja od stranih terorista itd.</vt:lpstr>
      <vt:lpstr>Globalni mediji podržavaju neoliberalnu ekonomsku politiku koja služi ličnim i opštim interesima transnacionalnih korporacija, ali podriva demokratske društvene opcije.</vt:lpstr>
      <vt:lpstr>Analitičari ''aktivne publike'' dokazuju da je pogrešno mišljenje da medijski giganti ispiraju mozak i navode ljude da se odreknu sopstvene kulture i prilagode američkoj ili zapadnoj. Naprotiv, ljudi širom sveta prilagođavaju globalne medijske sadržaje sopstvenoj sredini i kreativno ih koriste</vt:lpstr>
      <vt:lpstr>Pojava interneta i satelitske komunikacije dovodi klasičan pojam države u pitanje. Teritorijalni suverenitet države je sasvim relativizovan, pa se već govori o virtuelnoj državi.</vt:lpstr>
      <vt:lpstr>Globalni mediji obuhvataju oblast politike u užem smislu reči, što im, zahvaljujući monopolu nad ustanovama informisanja, omogućuje da usmeravaju javno mnenje u jednom ili drugom pravcu, i na taj način obezbede podršku za ključne političke aktivnosti koje se sprovode na globalnom planu. </vt:lpstr>
      <vt:lpstr>Ne kaže se bez razloga da se u ratnim vremenima ljudi prvo ubijaju rečima, a onda mecima. Ili: najviše se laže uoči rata, za vreme izbora i posle lova. </vt:lpstr>
      <vt:lpstr>Slide 13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 koga gleda?</dc:title>
  <dc:creator>lenovo</dc:creator>
  <cp:lastModifiedBy>lenovo</cp:lastModifiedBy>
  <cp:revision>10</cp:revision>
  <dcterms:created xsi:type="dcterms:W3CDTF">2015-03-11T17:44:50Z</dcterms:created>
  <dcterms:modified xsi:type="dcterms:W3CDTF">2019-03-12T13:21:49Z</dcterms:modified>
</cp:coreProperties>
</file>