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6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C126F-D217-41B6-98B3-8827CC1BED34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73CC4-4D35-4DC7-AD99-60E09B66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7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73CC4-4D35-4DC7-AD99-60E09B662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3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EB8-03F5-43F2-8769-59FB09F8FD9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845B-7A8C-4D75-92CF-1DFB1324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4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EB8-03F5-43F2-8769-59FB09F8FD9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845B-7A8C-4D75-92CF-1DFB1324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EB8-03F5-43F2-8769-59FB09F8FD9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845B-7A8C-4D75-92CF-1DFB1324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EB8-03F5-43F2-8769-59FB09F8FD9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845B-7A8C-4D75-92CF-1DFB1324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1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EB8-03F5-43F2-8769-59FB09F8FD9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845B-7A8C-4D75-92CF-1DFB1324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EB8-03F5-43F2-8769-59FB09F8FD9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845B-7A8C-4D75-92CF-1DFB1324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4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EB8-03F5-43F2-8769-59FB09F8FD9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845B-7A8C-4D75-92CF-1DFB1324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1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EB8-03F5-43F2-8769-59FB09F8FD9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845B-7A8C-4D75-92CF-1DFB1324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4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EB8-03F5-43F2-8769-59FB09F8FD9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845B-7A8C-4D75-92CF-1DFB1324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8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EB8-03F5-43F2-8769-59FB09F8FD9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845B-7A8C-4D75-92CF-1DFB1324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4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EB8-03F5-43F2-8769-59FB09F8FD9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845B-7A8C-4D75-92CF-1DFB1324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9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ECEB8-03F5-43F2-8769-59FB09F8FD9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A845B-7A8C-4D75-92CF-1DFB1324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6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gal-content/HR/TXT/PDF/?uri=CELEX:32006R1794&amp;from=EN" TargetMode="External"/><Relationship Id="rId2" Type="http://schemas.openxmlformats.org/officeDocument/2006/relationships/hyperlink" Target="http://www.eurocontrol.int/sites/default/files/content/documents/route-charges/reference-documents/customer-guide-2014-version-9-0-final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control.int/sites/default/files/publication/files/ace2012-benchmarking-report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dirty="0" smtClean="0"/>
              <a:t>Megatrend univerzitet</a:t>
            </a:r>
            <a:br>
              <a:rPr lang="sr-Latn-RS" sz="3600" b="1" dirty="0" smtClean="0"/>
            </a:br>
            <a:r>
              <a:rPr lang="sr-Latn-RS" sz="2400" b="1" dirty="0" smtClean="0"/>
              <a:t>Fakultet za civilno vazduhoplovstvo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l-SI" sz="2000" b="1" dirty="0" smtClean="0"/>
              <a:t>Predmet</a:t>
            </a:r>
            <a:r>
              <a:rPr lang="sl-SI" sz="2000" b="1" dirty="0" smtClean="0"/>
              <a:t>:</a:t>
            </a:r>
          </a:p>
          <a:p>
            <a:pPr marL="0" indent="0" algn="ctr">
              <a:buNone/>
            </a:pPr>
            <a:r>
              <a:rPr lang="sl-SI" sz="4000" b="1" dirty="0" smtClean="0"/>
              <a:t/>
            </a:r>
            <a:br>
              <a:rPr lang="sl-SI" sz="4000" b="1" dirty="0" smtClean="0"/>
            </a:br>
            <a:r>
              <a:rPr lang="sl-SI" b="1" dirty="0" smtClean="0"/>
              <a:t>Upravljanje </a:t>
            </a:r>
            <a:r>
              <a:rPr lang="sl-SI" b="1" dirty="0" smtClean="0"/>
              <a:t>kapacitetom i protokom vazdušnog saobraćaja</a:t>
            </a:r>
            <a:r>
              <a:rPr lang="sl-SI" sz="4000" b="1" dirty="0" smtClean="0"/>
              <a:t/>
            </a:r>
            <a:br>
              <a:rPr lang="sl-SI" sz="4000" b="1" dirty="0" smtClean="0"/>
            </a:br>
            <a:endParaRPr lang="sl-SI" sz="4000" b="1" dirty="0" smtClean="0"/>
          </a:p>
          <a:p>
            <a:pPr marL="0" indent="0" algn="ctr">
              <a:buNone/>
            </a:pPr>
            <a:r>
              <a:rPr lang="sl-SI" sz="2800" b="1" dirty="0" smtClean="0"/>
              <a:t>Predavanje</a:t>
            </a:r>
            <a:r>
              <a:rPr lang="sl-SI" sz="2800" b="1" dirty="0" smtClean="0"/>
              <a:t>:</a:t>
            </a:r>
          </a:p>
          <a:p>
            <a:pPr marL="0" indent="0" algn="ctr">
              <a:buNone/>
            </a:pPr>
            <a:r>
              <a:rPr lang="sl-SI" dirty="0" smtClean="0"/>
              <a:t>„</a:t>
            </a:r>
            <a:r>
              <a:rPr lang="sr-Latn-RS" i="1" dirty="0" smtClean="0"/>
              <a:t>Naknade </a:t>
            </a:r>
            <a:r>
              <a:rPr lang="sr-Latn-RS" i="1" dirty="0"/>
              <a:t>za pružanje usluga kontrole </a:t>
            </a:r>
            <a:r>
              <a:rPr lang="sr-Latn-RS" i="1" dirty="0" smtClean="0"/>
              <a:t>letenja“</a:t>
            </a:r>
            <a:endParaRPr lang="en-US" i="1" dirty="0"/>
          </a:p>
          <a:p>
            <a:pPr marL="0" indent="0" algn="ctr">
              <a:buNone/>
            </a:pPr>
            <a:endParaRPr lang="sr-Latn-RS" sz="2400" b="1" dirty="0" smtClean="0"/>
          </a:p>
          <a:p>
            <a:pPr marL="0" indent="0" algn="ctr">
              <a:buNone/>
            </a:pPr>
            <a:r>
              <a:rPr lang="sr-Latn-RS" sz="2400" b="1" dirty="0" smtClean="0"/>
              <a:t>Profesor:</a:t>
            </a:r>
          </a:p>
          <a:p>
            <a:pPr marL="0" indent="0" algn="ctr">
              <a:buNone/>
            </a:pPr>
            <a:r>
              <a:rPr lang="sr-Latn-RS" sz="2400" b="1" dirty="0" smtClean="0"/>
              <a:t>Prof. dr Tomislav </a:t>
            </a:r>
            <a:r>
              <a:rPr lang="sr-Latn-RS" sz="2400" b="1" dirty="0" smtClean="0"/>
              <a:t>Jovanović</a:t>
            </a:r>
            <a:endParaRPr lang="sr-Latn-R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311807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/>
              <a:t>Naknade za pružanje usluga kontrole </a:t>
            </a:r>
            <a:r>
              <a:rPr lang="sr-Latn-RS" sz="3200" b="1" dirty="0" smtClean="0"/>
              <a:t>letenja-9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r-Latn-RS" dirty="0" smtClean="0"/>
              <a:t>U sadašnjoj praksi, od lokacije do lokacije, postoje </a:t>
            </a:r>
            <a:r>
              <a:rPr lang="sr-Latn-RS" b="1" i="1" dirty="0" smtClean="0"/>
              <a:t>razlike</a:t>
            </a:r>
            <a:r>
              <a:rPr lang="sr-Latn-RS" dirty="0" smtClean="0"/>
              <a:t> u </a:t>
            </a:r>
            <a:r>
              <a:rPr lang="sr-Latn-RS" b="1" i="1" dirty="0" smtClean="0"/>
              <a:t>sadržaju usluga </a:t>
            </a:r>
            <a:r>
              <a:rPr lang="sr-Latn-RS" dirty="0" smtClean="0"/>
              <a:t>različitih službi KL koje su obuhvaćene </a:t>
            </a:r>
            <a:r>
              <a:rPr lang="sr-Latn-RS" b="1" i="1" dirty="0" smtClean="0"/>
              <a:t>navigacionim naknadama</a:t>
            </a:r>
            <a:r>
              <a:rPr lang="sr-Latn-RS" dirty="0" smtClean="0"/>
              <a:t>:</a:t>
            </a:r>
          </a:p>
          <a:p>
            <a:pPr algn="just"/>
            <a:r>
              <a:rPr lang="sr-Latn-RS" dirty="0" smtClean="0"/>
              <a:t>Na nekim aerodromima postoji odvojena služba  kontrole završnog prilaza (Flight Director); izričito je namenjena pružanju usluga na jednome aerodromu i faktički je deo službe aerodromaske kontrole letenja-TWR</a:t>
            </a:r>
          </a:p>
          <a:p>
            <a:pPr algn="just"/>
            <a:r>
              <a:rPr lang="sr-Latn-RS" dirty="0" smtClean="0"/>
              <a:t>Na nekim manjim aerodromima, službe aerodromske i prilazne kontrole su objedinjene, pa nema zasebne službe  prilazne kontrole</a:t>
            </a:r>
          </a:p>
          <a:p>
            <a:pPr algn="just"/>
            <a:r>
              <a:rPr lang="sr-Latn-RS" dirty="0" smtClean="0"/>
              <a:t>U nekim oblastima postoji trendencija objedinjavanja usluga kontrole letenja  donjeg vazdušnog prostora (lower) sa uslugama službe prilazne kontrole letenja.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9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/>
              <a:t>Naknade za pružanje usluga kontrole </a:t>
            </a:r>
            <a:r>
              <a:rPr lang="sr-Latn-RS" sz="3200" b="1" dirty="0" smtClean="0"/>
              <a:t>letenja-10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Latn-RS" dirty="0" smtClean="0"/>
              <a:t>Napred navedeno, ilustrovano je na slici 2.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4744" t="24999" r="25033" b="34423"/>
          <a:stretch/>
        </p:blipFill>
        <p:spPr bwMode="auto">
          <a:xfrm>
            <a:off x="762000" y="2286000"/>
            <a:ext cx="7391400" cy="35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791200"/>
            <a:ext cx="762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dirty="0" smtClean="0"/>
              <a:t>Slika 2: Postojeća struktura evropskog vazdušnog prostora-opcije naplate usluga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80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Naknade za pružanje usluga kontrole letenja-11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r-Latn-RS" b="1" i="1" dirty="0" smtClean="0"/>
              <a:t>Razgraničavanje</a:t>
            </a:r>
            <a:r>
              <a:rPr lang="sr-Latn-RS" dirty="0" smtClean="0"/>
              <a:t> terminalnih i rutnih naknada u realnosti je </a:t>
            </a:r>
            <a:r>
              <a:rPr lang="sr-Latn-RS" b="1" i="1" dirty="0" smtClean="0"/>
              <a:t>vrlo kompleksno</a:t>
            </a:r>
            <a:r>
              <a:rPr lang="sr-Latn-RS" dirty="0" smtClean="0"/>
              <a:t>:</a:t>
            </a:r>
          </a:p>
          <a:p>
            <a:pPr algn="just"/>
            <a:r>
              <a:rPr lang="sr-Latn-RS" dirty="0" smtClean="0"/>
              <a:t>Dobar deo faze penjanja i poniranja pripada oblasnoj kontroli letenja, a jedan deo pripada aerodromskoj-u evropskom saobraćaju penjanje i poniranje predstavljaju glavninu prđenog rastojanja;</a:t>
            </a:r>
          </a:p>
          <a:p>
            <a:pPr algn="just"/>
            <a:r>
              <a:rPr lang="sr-Latn-RS" dirty="0" smtClean="0"/>
              <a:t>Terminalne naknade pokrivaju troškove aerodromske kontrole i drugih usluga-što varira od zemlje do zemlje pa mogu ukljućivati i troškove prilazne, upravljanja saobraćajem na platformama, meteo, CNS i AIS usluge.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8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/>
              <a:t>Naknade za pružanje usluga kontrole </a:t>
            </a:r>
            <a:r>
              <a:rPr lang="sr-Latn-RS" sz="3200" b="1" dirty="0" smtClean="0"/>
              <a:t>letenja-12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r-Latn-RS" b="1" i="1" dirty="0" smtClean="0"/>
              <a:t>Kako je to regulisano u SAD?</a:t>
            </a:r>
          </a:p>
          <a:p>
            <a:pPr algn="just"/>
            <a:r>
              <a:rPr lang="sr-Latn-RS" dirty="0" smtClean="0"/>
              <a:t>Nema finansiranja putem naknada, izuzev kada je u pitanju prelet SAD</a:t>
            </a:r>
          </a:p>
          <a:p>
            <a:pPr algn="just"/>
            <a:r>
              <a:rPr lang="sr-Latn-RS" dirty="0" smtClean="0"/>
              <a:t>Sredstva finansiranja potiču iz dva fonda: (1) Fonda za aerodrome i vazdušne puteve (Airport and Airway Trust Fund)-veći deo i (2) državnog trezora –manji deo;</a:t>
            </a:r>
          </a:p>
          <a:p>
            <a:pPr algn="just"/>
            <a:r>
              <a:rPr lang="sr-Latn-RS" dirty="0" smtClean="0"/>
              <a:t>Prihode Fonda za aerodrome i vazdušne puteve čini niz akciznih nameta koje plaćaju korisnici aerodroma i kontrole letenja ;→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7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/>
              <a:t>Naknade za pružanje usluga kontrole </a:t>
            </a:r>
            <a:r>
              <a:rPr lang="sr-Latn-RS" sz="3200" b="1" dirty="0" smtClean="0"/>
              <a:t>letenja-13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sr-Latn-RS" dirty="0" smtClean="0"/>
              <a:t>U </a:t>
            </a:r>
            <a:r>
              <a:rPr lang="sr-Latn-RS" b="1" i="1" dirty="0" smtClean="0"/>
              <a:t>prihode</a:t>
            </a:r>
            <a:r>
              <a:rPr lang="sr-Latn-RS" dirty="0" smtClean="0"/>
              <a:t> Fonda spadaju:</a:t>
            </a:r>
          </a:p>
          <a:p>
            <a:pPr algn="just"/>
            <a:r>
              <a:rPr lang="sr-Latn-RS" dirty="0" smtClean="0"/>
              <a:t>Taksa na putničku kartu u kontinentalnom saobraćaju (7.5% cene u 2011. god.)</a:t>
            </a:r>
          </a:p>
          <a:p>
            <a:pPr algn="just"/>
            <a:r>
              <a:rPr lang="sr-Latn-RS" dirty="0" smtClean="0"/>
              <a:t>Taksa po segmentu leta u kontinentalnom saobraćaju (3.7 US$/pax)</a:t>
            </a:r>
          </a:p>
          <a:p>
            <a:pPr algn="just"/>
            <a:r>
              <a:rPr lang="sr-Latn-RS" dirty="0" smtClean="0"/>
              <a:t>Taksa za međunarodne odlaske (16.3US$/pax)</a:t>
            </a:r>
          </a:p>
          <a:p>
            <a:pPr algn="just"/>
            <a:r>
              <a:rPr lang="sr-Latn-RS" dirty="0" smtClean="0"/>
              <a:t>Taksa za međunarodne dolaske (16.3US$/pax)</a:t>
            </a:r>
          </a:p>
          <a:p>
            <a:pPr algn="just"/>
            <a:r>
              <a:rPr lang="sr-Latn-RS" dirty="0" smtClean="0"/>
              <a:t>Taksa za prevoz tereta (6.25% cene tereta)</a:t>
            </a:r>
          </a:p>
          <a:p>
            <a:pPr algn="just"/>
            <a:r>
              <a:rPr lang="sr-Latn-RS" dirty="0" smtClean="0"/>
              <a:t>Taksa od 7.5% za besplatne milje u programima lojalnosti (</a:t>
            </a:r>
            <a:r>
              <a:rPr lang="sr-Latn-RS" i="1" dirty="0" smtClean="0"/>
              <a:t>frequent flyer</a:t>
            </a:r>
            <a:r>
              <a:rPr lang="sr-Latn-RS" dirty="0" smtClean="0"/>
              <a:t>)</a:t>
            </a:r>
          </a:p>
          <a:p>
            <a:pPr algn="just"/>
            <a:r>
              <a:rPr lang="sr-Latn-RS" dirty="0" smtClean="0"/>
              <a:t>nekoliko taksi na gorivo u domaćem saobraćaju</a:t>
            </a:r>
            <a:endParaRPr lang="sr-Latn-RS" dirty="0"/>
          </a:p>
          <a:p>
            <a:pPr algn="just"/>
            <a:r>
              <a:rPr lang="sr-Latn-RS" dirty="0" smtClean="0"/>
              <a:t>Naknada za prelet se naplaćuje samo ako su aerodromi poletanja i sletanje van SAD i to: en-route naknada za kontinentalni deo od 38.44US$ na 100NM ortodromskog rastojanja i okeanska naknada  od 17.22US$ na 100NM ortodromskog rastojanja-2011. godina.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97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 smtClean="0"/>
              <a:t>EUROCONTROL sistem rutnih navigacionih naknada-1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r-Latn-RS" dirty="0" smtClean="0"/>
              <a:t>Države članice Eurocontrol-a pružaju usluge kontrole letenja sa ciljem omogućavanja </a:t>
            </a:r>
            <a:r>
              <a:rPr lang="sr-Latn-RS" i="1" dirty="0" smtClean="0"/>
              <a:t>bezbednog,  efikasnog i ekspeditivnog odvijanja vazdušnog saobraćaja kroz vazdušni prostor nad kojim su nadležne ili imaju suverenitet nad njim</a:t>
            </a:r>
            <a:r>
              <a:rPr lang="sr-Latn-RS" dirty="0" smtClean="0"/>
              <a:t>.</a:t>
            </a:r>
            <a:endParaRPr lang="sr-Latn-RS" dirty="0"/>
          </a:p>
          <a:p>
            <a:pPr algn="just"/>
            <a:r>
              <a:rPr lang="sr-Latn-RS" b="1" i="1" dirty="0" smtClean="0"/>
              <a:t>Troškovi</a:t>
            </a:r>
            <a:r>
              <a:rPr lang="sr-Latn-RS" dirty="0" smtClean="0"/>
              <a:t> koje države snose pružajući usluge kontrole letenja </a:t>
            </a:r>
            <a:r>
              <a:rPr lang="sr-Latn-RS" b="1" i="1" dirty="0" smtClean="0"/>
              <a:t>nadoknađuju se preko navigacionih naknada koje se nameću korisnicima vazdušnog prostora.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559209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/>
              <a:t>EUROCONTROL sistem rutnih navigacionih </a:t>
            </a:r>
            <a:r>
              <a:rPr lang="sr-Latn-RS" sz="3200" b="1" i="1" dirty="0" smtClean="0"/>
              <a:t>naknada-2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b="1" i="1" dirty="0" smtClean="0"/>
              <a:t>Navigacione naknade </a:t>
            </a:r>
            <a:r>
              <a:rPr lang="sr-Latn-RS" dirty="0" smtClean="0"/>
              <a:t>su </a:t>
            </a:r>
            <a:r>
              <a:rPr lang="sr-Latn-RS" b="1" i="1" dirty="0" smtClean="0"/>
              <a:t>kompenzacija</a:t>
            </a:r>
            <a:r>
              <a:rPr lang="sr-Latn-RS" dirty="0" smtClean="0"/>
              <a:t> za troškove koje države i provajderi usluga kontrole letenja snose prilikom pružanja usluga kontrole vazduhoplova, uključno sa troškovima Eurocontrola;</a:t>
            </a:r>
          </a:p>
          <a:p>
            <a:pPr algn="just"/>
            <a:r>
              <a:rPr lang="sr-Latn-RS" dirty="0" smtClean="0"/>
              <a:t>Evropski provajderi usluga posluju na principu </a:t>
            </a:r>
            <a:r>
              <a:rPr lang="sr-Latn-RS" i="1" dirty="0" smtClean="0"/>
              <a:t>pune nadoknade finansijskih troškova </a:t>
            </a:r>
            <a:r>
              <a:rPr lang="sr-Latn-RS" dirty="0" smtClean="0"/>
              <a:t>, odnosno posluju na principu </a:t>
            </a:r>
            <a:r>
              <a:rPr lang="sr-Latn-RS" i="1" dirty="0" smtClean="0"/>
              <a:t>nulte profitne stope</a:t>
            </a:r>
            <a:r>
              <a:rPr lang="sr-Latn-RS" dirty="0" smtClean="0"/>
              <a:t> (Cost Based).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9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/>
              <a:t>EUROCONTROL sistem rutnih navigacionih </a:t>
            </a:r>
            <a:r>
              <a:rPr lang="sr-Latn-RS" sz="3200" b="1" i="1" dirty="0" smtClean="0"/>
              <a:t>naknada-3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r-Latn-RS" b="1" i="1" dirty="0" smtClean="0"/>
              <a:t>Članice Eurocontrol-a su odlučile</a:t>
            </a:r>
            <a:r>
              <a:rPr lang="sr-Latn-RS" dirty="0" smtClean="0"/>
              <a:t>:</a:t>
            </a:r>
          </a:p>
          <a:p>
            <a:pPr algn="just"/>
            <a:r>
              <a:rPr lang="sr-Latn-RS" dirty="0" smtClean="0"/>
              <a:t>Da </a:t>
            </a:r>
            <a:r>
              <a:rPr lang="sr-Latn-RS" b="1" i="1" dirty="0" smtClean="0"/>
              <a:t>troškove</a:t>
            </a:r>
            <a:r>
              <a:rPr lang="sr-Latn-RS" dirty="0" smtClean="0"/>
              <a:t> pružanja usluga kontrole letenja (komunikacje, navigacije, nadzora itd.) treba da </a:t>
            </a:r>
            <a:r>
              <a:rPr lang="sr-Latn-RS" b="1" i="1" dirty="0" smtClean="0"/>
              <a:t>snose korisnici </a:t>
            </a:r>
            <a:r>
              <a:rPr lang="sr-Latn-RS" dirty="0" smtClean="0"/>
              <a:t>tih usluga (prevozioci, odnosno njihovi korisnici-putnici, špediteri itd.);</a:t>
            </a:r>
          </a:p>
          <a:p>
            <a:pPr algn="just"/>
            <a:r>
              <a:rPr lang="sr-Latn-RS" dirty="0" smtClean="0"/>
              <a:t>Da usvoje </a:t>
            </a:r>
            <a:r>
              <a:rPr lang="sr-Latn-RS" b="1" i="1" dirty="0" smtClean="0"/>
              <a:t>zajedničku politiku </a:t>
            </a:r>
            <a:r>
              <a:rPr lang="sr-Latn-RS" dirty="0" smtClean="0"/>
              <a:t>u pogledu navigacionih naknada i u tom duhu su se dogovorile o stvaranju </a:t>
            </a:r>
            <a:r>
              <a:rPr lang="sr-Latn-RS" b="1" i="1" dirty="0" smtClean="0"/>
              <a:t>zajedničkog sistema uspostavljanja i prikupljanja tih naknada </a:t>
            </a:r>
            <a:r>
              <a:rPr lang="sr-Latn-RS" dirty="0" smtClean="0"/>
              <a:t>(</a:t>
            </a:r>
            <a:r>
              <a:rPr lang="sr-Latn-RS" i="1" dirty="0" smtClean="0"/>
              <a:t>Route Charge System-RCS</a:t>
            </a:r>
            <a:r>
              <a:rPr lang="sr-Latn-RS" dirty="0" smtClean="0"/>
              <a:t>), što je u skladu sa preporukama ICAO.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04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/>
              <a:t>EUROCONTROL sistem rutnih navigacionih </a:t>
            </a:r>
            <a:r>
              <a:rPr lang="sr-Latn-RS" sz="3200" b="1" i="1" dirty="0" smtClean="0"/>
              <a:t>naknada-4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r-Latn-RS" dirty="0" smtClean="0"/>
              <a:t>Multilateralni sporazum o navigacionim naknadama potpisan je 1981. godine</a:t>
            </a:r>
          </a:p>
          <a:p>
            <a:pPr algn="just"/>
            <a:r>
              <a:rPr lang="sr-Latn-RS" dirty="0" smtClean="0"/>
              <a:t>Početkom 2011. godine, 39 članica Eurocontrol-a učestvuje u </a:t>
            </a:r>
            <a:r>
              <a:rPr lang="sr-Latn-RS" b="1" i="1" dirty="0" smtClean="0"/>
              <a:t>multilateralnom sistemu navigacionih naknada </a:t>
            </a:r>
            <a:r>
              <a:rPr lang="sr-Latn-RS" dirty="0" smtClean="0"/>
              <a:t>(među kojima su i sve države iz bivše SFRJ)</a:t>
            </a:r>
          </a:p>
          <a:p>
            <a:pPr algn="just"/>
            <a:r>
              <a:rPr lang="sr-Latn-RS" dirty="0" smtClean="0"/>
              <a:t>Operativno, Eurocontrol upravlja ovim sistemom preko </a:t>
            </a:r>
            <a:r>
              <a:rPr lang="sr-Latn-RS" b="1" i="1" dirty="0" smtClean="0"/>
              <a:t>Centralnog biroa </a:t>
            </a:r>
            <a:r>
              <a:rPr lang="sr-Latn-RS" dirty="0" smtClean="0"/>
              <a:t>za naplatu rutnih naknada (</a:t>
            </a:r>
            <a:r>
              <a:rPr lang="sr-Latn-RS" b="1" i="1" dirty="0" smtClean="0"/>
              <a:t>C</a:t>
            </a:r>
            <a:r>
              <a:rPr lang="sr-Latn-RS" i="1" dirty="0" smtClean="0"/>
              <a:t>entral </a:t>
            </a:r>
            <a:r>
              <a:rPr lang="sr-Latn-RS" b="1" i="1" dirty="0" smtClean="0"/>
              <a:t>R</a:t>
            </a:r>
            <a:r>
              <a:rPr lang="sr-Latn-RS" i="1" dirty="0" smtClean="0"/>
              <a:t>oute </a:t>
            </a:r>
            <a:r>
              <a:rPr lang="sr-Latn-RS" b="1" i="1" dirty="0" smtClean="0"/>
              <a:t>C</a:t>
            </a:r>
            <a:r>
              <a:rPr lang="sr-Latn-RS" i="1" dirty="0" smtClean="0"/>
              <a:t>harging </a:t>
            </a:r>
            <a:r>
              <a:rPr lang="sr-Latn-RS" b="1" i="1" dirty="0" smtClean="0"/>
              <a:t>O</a:t>
            </a:r>
            <a:r>
              <a:rPr lang="sr-Latn-RS" i="1" dirty="0" smtClean="0"/>
              <a:t>ffice-</a:t>
            </a:r>
            <a:r>
              <a:rPr lang="sr-Latn-RS" b="1" i="1" dirty="0" smtClean="0"/>
              <a:t>CRCO</a:t>
            </a:r>
            <a:r>
              <a:rPr lang="sr-Latn-R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23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/>
              <a:t>EUROCONTROL sistem rutnih navigacionih </a:t>
            </a:r>
            <a:r>
              <a:rPr lang="sr-Latn-RS" sz="3200" b="1" i="1" dirty="0" smtClean="0"/>
              <a:t>naknada-5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Latn-RS" b="1" i="1" dirty="0" smtClean="0"/>
              <a:t>CRCO</a:t>
            </a:r>
          </a:p>
          <a:p>
            <a:pPr algn="just"/>
            <a:r>
              <a:rPr lang="sr-Latn-RS" b="1" i="1" dirty="0" smtClean="0"/>
              <a:t>CRCO</a:t>
            </a:r>
            <a:r>
              <a:rPr lang="sr-Latn-RS" dirty="0" smtClean="0"/>
              <a:t> izdaje </a:t>
            </a:r>
            <a:r>
              <a:rPr lang="sr-Latn-RS" b="1" i="1" dirty="0" smtClean="0"/>
              <a:t>jedan račun</a:t>
            </a:r>
            <a:r>
              <a:rPr lang="sr-Latn-RS" i="1" dirty="0" smtClean="0"/>
              <a:t> </a:t>
            </a:r>
            <a:r>
              <a:rPr lang="sr-Latn-RS" dirty="0" smtClean="0"/>
              <a:t>za let ili niz letova , bez obzira na broj država koje vazduhoplov tokom leta preleti;</a:t>
            </a:r>
          </a:p>
          <a:p>
            <a:pPr algn="just"/>
            <a:r>
              <a:rPr lang="sr-Latn-RS" b="1" i="1" dirty="0" smtClean="0"/>
              <a:t>CRCO</a:t>
            </a:r>
            <a:r>
              <a:rPr lang="sr-Latn-RS" dirty="0" smtClean="0"/>
              <a:t> ispostavlja račune vazduhoplovnim prevozniocima na mesečnoj osnovi, naplaćuje (prikuplja) naknade i isplaćuje (distribuira) prikupljeni novac pružaocima usluga svake nedelje.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0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Naknade za pružanje usluga kontrole letenja-1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Latn-RS" b="1" i="1" dirty="0"/>
              <a:t>Kontrola kretanja </a:t>
            </a:r>
            <a:r>
              <a:rPr lang="sr-Latn-RS" dirty="0"/>
              <a:t>zrakoplova u zračnom prostoru skopčana je sa </a:t>
            </a:r>
            <a:r>
              <a:rPr lang="sr-Latn-RS" b="1" i="1" dirty="0"/>
              <a:t>utroškom značajnih resursa</a:t>
            </a:r>
            <a:r>
              <a:rPr lang="sr-Latn-RS" dirty="0"/>
              <a:t>, kao što su:</a:t>
            </a:r>
            <a:endParaRPr lang="en-US" dirty="0"/>
          </a:p>
          <a:p>
            <a:pPr lvl="0" algn="just"/>
            <a:r>
              <a:rPr lang="sr-Latn-RS" b="1" i="1" dirty="0"/>
              <a:t>Ljudski resursi</a:t>
            </a:r>
            <a:r>
              <a:rPr lang="sr-Latn-RS" dirty="0"/>
              <a:t>: kontrolori letenja, pomoćno osoblje, tehničko, administrativno itd.</a:t>
            </a:r>
            <a:endParaRPr lang="en-US" dirty="0"/>
          </a:p>
          <a:p>
            <a:pPr lvl="0" algn="just"/>
            <a:r>
              <a:rPr lang="sr-Latn-RS" b="1" i="1" dirty="0"/>
              <a:t>Komunikaciona oprema</a:t>
            </a:r>
            <a:endParaRPr lang="en-US" b="1" i="1" dirty="0"/>
          </a:p>
          <a:p>
            <a:pPr lvl="0" algn="just"/>
            <a:r>
              <a:rPr lang="sr-Latn-RS" b="1" i="1" dirty="0"/>
              <a:t>Opreme za navigaciju i nadzor</a:t>
            </a:r>
            <a:endParaRPr lang="en-US" b="1" i="1" dirty="0"/>
          </a:p>
          <a:p>
            <a:pPr marL="0" indent="0" algn="just">
              <a:buNone/>
            </a:pPr>
            <a:r>
              <a:rPr lang="sr-Latn-RS" dirty="0"/>
              <a:t>Angažovanje pomenutih resursa od strane pružaoca usluge ima svoje </a:t>
            </a:r>
            <a:r>
              <a:rPr lang="sr-Latn-RS" dirty="0" smtClean="0"/>
              <a:t>značenje </a:t>
            </a:r>
            <a:r>
              <a:rPr lang="sr-Latn-RS" dirty="0"/>
              <a:t>u stvaranju </a:t>
            </a:r>
            <a:r>
              <a:rPr lang="sr-Latn-RS" b="1" i="1" dirty="0" smtClean="0"/>
              <a:t>troškova</a:t>
            </a:r>
            <a:r>
              <a:rPr lang="sr-Latn-RS" dirty="0" smtClean="0"/>
              <a:t> </a:t>
            </a:r>
            <a:r>
              <a:rPr lang="sr-Latn-RS" dirty="0"/>
              <a:t>poslovanja.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70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 smtClean="0"/>
              <a:t>Kategorije letova i naplata navigacionih naknada</a:t>
            </a:r>
            <a:r>
              <a:rPr lang="sr-Latn-RS" sz="3200" dirty="0" smtClean="0"/>
              <a:t> </a:t>
            </a:r>
            <a:r>
              <a:rPr lang="sr-Latn-RS" sz="3200" i="1" dirty="0" smtClean="0"/>
              <a:t>(Eurocontrol)</a:t>
            </a:r>
            <a:r>
              <a:rPr lang="sr-Latn-RS" sz="3200" dirty="0" smtClean="0"/>
              <a:t>-1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Latn-RS" dirty="0" smtClean="0"/>
              <a:t>Principijelno, svi letovi podležu navigacionim naknadama.</a:t>
            </a:r>
          </a:p>
          <a:p>
            <a:pPr marL="0" indent="0" algn="just">
              <a:buNone/>
            </a:pPr>
            <a:r>
              <a:rPr lang="sr-Latn-RS" dirty="0" smtClean="0"/>
              <a:t>Sve države ugovornice, saglasne su da se od plaćanja naknada </a:t>
            </a:r>
            <a:r>
              <a:rPr lang="sr-Latn-RS" b="1" i="1" dirty="0" smtClean="0"/>
              <a:t>izuzmu</a:t>
            </a:r>
            <a:r>
              <a:rPr lang="sr-Latn-RS" dirty="0" smtClean="0"/>
              <a:t> sledeće kategorije letova:</a:t>
            </a:r>
          </a:p>
          <a:p>
            <a:pPr algn="just"/>
            <a:r>
              <a:rPr lang="sr-Latn-RS" dirty="0" smtClean="0"/>
              <a:t>Letovi vazduhoplova sa MTOW&lt;2t</a:t>
            </a:r>
          </a:p>
          <a:p>
            <a:pPr algn="just"/>
            <a:r>
              <a:rPr lang="sr-Latn-RS" dirty="0" smtClean="0"/>
              <a:t>Letovi isključivo za prevoz zvaničnika država (što mora biti posebno navedeno u planu leta)</a:t>
            </a:r>
          </a:p>
          <a:p>
            <a:pPr algn="just"/>
            <a:r>
              <a:rPr lang="sr-Latn-RS" dirty="0" smtClean="0"/>
              <a:t>Letovi u svrhe traganja i spasavanja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45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/>
              <a:t>Kategorije letova i naplata navigacionih naknada</a:t>
            </a:r>
            <a:r>
              <a:rPr lang="sr-Latn-RS" sz="3200" dirty="0"/>
              <a:t> </a:t>
            </a:r>
            <a:r>
              <a:rPr lang="sr-Latn-RS" sz="3200" i="1" dirty="0"/>
              <a:t>(Eurocontrol)</a:t>
            </a:r>
            <a:r>
              <a:rPr lang="sr-Latn-RS" sz="3200" dirty="0" smtClean="0"/>
              <a:t>-2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r-Latn-RS" dirty="0" smtClean="0"/>
              <a:t>Osim toga, pojedine države mogu , u okviru svoje tarifske zone, </a:t>
            </a:r>
            <a:r>
              <a:rPr lang="sr-Latn-RS" b="1" i="1" dirty="0" smtClean="0"/>
              <a:t>izuzeti plaćanja naknade </a:t>
            </a:r>
            <a:r>
              <a:rPr lang="sr-Latn-RS" dirty="0" smtClean="0"/>
              <a:t>sledeće letove:</a:t>
            </a:r>
          </a:p>
          <a:p>
            <a:pPr algn="just"/>
            <a:r>
              <a:rPr lang="sr-Latn-RS" dirty="0" smtClean="0"/>
              <a:t>Letove vojnih aviona, bez obzira na pripadnost</a:t>
            </a:r>
          </a:p>
          <a:p>
            <a:pPr algn="just"/>
            <a:r>
              <a:rPr lang="sr-Latn-RS" dirty="0" smtClean="0"/>
              <a:t>Letove za obuku posada (mora se navesti u planu leta)</a:t>
            </a:r>
          </a:p>
          <a:p>
            <a:pPr algn="just"/>
            <a:r>
              <a:rPr lang="sr-Latn-RS" dirty="0" smtClean="0"/>
              <a:t>Letove u svrhe kalibraže radio-navigacionih uređaja</a:t>
            </a:r>
          </a:p>
          <a:p>
            <a:pPr algn="just"/>
            <a:r>
              <a:rPr lang="sr-Latn-RS" dirty="0" smtClean="0"/>
              <a:t>Kružne letove bez sletanja</a:t>
            </a:r>
          </a:p>
          <a:p>
            <a:pPr algn="just"/>
            <a:r>
              <a:rPr lang="sr-Latn-RS" dirty="0" smtClean="0"/>
              <a:t>VFR letove u okviru iste tarifske zone</a:t>
            </a:r>
          </a:p>
          <a:p>
            <a:pPr algn="just"/>
            <a:r>
              <a:rPr lang="sr-Latn-RS" dirty="0" smtClean="0"/>
              <a:t>Humanitarni letovi odobreni od strane nadležnih organa države</a:t>
            </a:r>
          </a:p>
          <a:p>
            <a:pPr algn="just"/>
            <a:r>
              <a:rPr lang="sr-Latn-RS" dirty="0" smtClean="0"/>
              <a:t>Letovi policije i carine</a:t>
            </a:r>
          </a:p>
          <a:p>
            <a:pPr marL="0" indent="0" algn="just">
              <a:buNone/>
            </a:pPr>
            <a:r>
              <a:rPr lang="sr-Latn-RS" dirty="0" smtClean="0"/>
              <a:t>Za sve ove letove (po odobrenju izuzeća od naplate) </a:t>
            </a:r>
            <a:r>
              <a:rPr lang="sr-Latn-RS" b="1" i="1" dirty="0" smtClean="0"/>
              <a:t>država snosi troškove</a:t>
            </a:r>
            <a:r>
              <a:rPr lang="sr-Latn-RS" dirty="0" smtClean="0"/>
              <a:t> koji bi se inače naplatili datim letovima.</a:t>
            </a:r>
            <a:endParaRPr lang="sr-Latn-RS" dirty="0"/>
          </a:p>
          <a:p>
            <a:pPr algn="just"/>
            <a:endParaRPr lang="sr-Latn-R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6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 smtClean="0"/>
              <a:t>Način određivanja rutnih navigacionih naknada</a:t>
            </a:r>
            <a:r>
              <a:rPr lang="sr-Latn-RS" sz="3200" i="1" dirty="0"/>
              <a:t>(Eurocontrol)</a:t>
            </a:r>
            <a:r>
              <a:rPr lang="sr-Latn-RS" sz="3200" b="1" i="1" dirty="0" smtClean="0"/>
              <a:t>-1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Latn-RS" dirty="0" smtClean="0"/>
              <a:t>Regulativom </a:t>
            </a:r>
            <a:r>
              <a:rPr lang="sr-Latn-RS" b="1" i="1" dirty="0" smtClean="0"/>
              <a:t>1794/2006 EC </a:t>
            </a:r>
            <a:r>
              <a:rPr lang="sr-Latn-RS" dirty="0" smtClean="0"/>
              <a:t>uveden je koncept </a:t>
            </a:r>
            <a:r>
              <a:rPr lang="sr-Latn-RS" b="1" i="1" dirty="0" smtClean="0"/>
              <a:t>naplatnih zona.</a:t>
            </a:r>
            <a:r>
              <a:rPr lang="sr-Latn-RS" i="1" dirty="0" smtClean="0"/>
              <a:t> </a:t>
            </a:r>
            <a:r>
              <a:rPr lang="sr-Latn-RS" dirty="0" smtClean="0"/>
              <a:t>Reč je </a:t>
            </a:r>
            <a:r>
              <a:rPr lang="sr-Latn-RS" b="1" i="1" dirty="0" smtClean="0"/>
              <a:t>vazdušnom prostoru </a:t>
            </a:r>
            <a:r>
              <a:rPr lang="sr-Latn-RS" dirty="0" smtClean="0"/>
              <a:t>u kome su uspostavljeni </a:t>
            </a:r>
            <a:r>
              <a:rPr lang="sr-Latn-RS" b="1" i="1" dirty="0" smtClean="0"/>
              <a:t>jedinstvena baza troškova </a:t>
            </a:r>
            <a:r>
              <a:rPr lang="sr-Latn-RS" dirty="0" smtClean="0"/>
              <a:t>i </a:t>
            </a:r>
            <a:r>
              <a:rPr lang="sr-Latn-RS" b="1" i="1" dirty="0" smtClean="0"/>
              <a:t>jedinstvena jedinična naknada</a:t>
            </a:r>
            <a:r>
              <a:rPr lang="sr-Latn-RS" dirty="0" smtClean="0"/>
              <a:t>.  Zone mogu, ali ne moraju pratiti granice između država: jedna naplatna zona se može prostirati na više država, ili se u vazdušnom prostoru jedne države može naći više naplatnih zona.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21085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/>
              <a:t>Način određivanja rutnih navigacionih </a:t>
            </a:r>
            <a:r>
              <a:rPr lang="sr-Latn-RS" sz="3200" b="1" i="1" dirty="0" smtClean="0"/>
              <a:t>naknada</a:t>
            </a:r>
            <a:r>
              <a:rPr lang="sr-Latn-RS" sz="3200" i="1" dirty="0"/>
              <a:t>(Eurocontrol)</a:t>
            </a:r>
            <a:r>
              <a:rPr lang="sr-Latn-RS" sz="3200" b="1" i="1" dirty="0" smtClean="0"/>
              <a:t>-2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sr-Latn-RS" dirty="0" smtClean="0"/>
                  <a:t>Za svaki let koji uđe u vazdušni prostor naplatnih zona pod okriljem sistema rutnih navigacionih naknada Eurocontrol-a, naplaćuje se </a:t>
                </a:r>
                <a:r>
                  <a:rPr lang="sr-Latn-RS" i="1" dirty="0" smtClean="0"/>
                  <a:t>jedinstvena rutna naknada</a:t>
                </a:r>
                <a:r>
                  <a:rPr lang="sr-Latn-RS" dirty="0" smtClean="0"/>
                  <a:t> </a:t>
                </a:r>
                <a:r>
                  <a:rPr lang="sr-Latn-RS" b="1" i="1" dirty="0" smtClean="0"/>
                  <a:t>R</a:t>
                </a:r>
                <a:r>
                  <a:rPr lang="sr-Latn-RS" dirty="0" smtClean="0"/>
                  <a:t>, jednaka zbiru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r-Latn-RS" b="1" i="1" smtClean="0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sr-Latn-RS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sr-Latn-R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sr-Latn-RS" dirty="0" smtClean="0"/>
                  <a:t>za </a:t>
                </a:r>
                <a:r>
                  <a:rPr lang="sr-Latn-RS" i="1" dirty="0" smtClean="0"/>
                  <a:t>pojedinačne naplatne zone </a:t>
                </a:r>
                <a:r>
                  <a:rPr lang="sr-Latn-R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sr-Latn-R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sr-Latn-RS" dirty="0" smtClean="0">
                    <a:ea typeface="Cambria Math" panose="02040503050406030204" pitchFamily="18" charset="0"/>
                  </a:rPr>
                  <a:t>kroz koje je dati vazduhoplov leteo:</a:t>
                </a:r>
              </a:p>
              <a:p>
                <a:pPr marL="0" indent="0" algn="ctr">
                  <a:buNone/>
                </a:pPr>
                <a:r>
                  <a:rPr lang="sr-Latn-RS" b="1" i="1" dirty="0" smtClean="0">
                    <a:ea typeface="Cambria Math" panose="02040503050406030204" pitchFamily="18" charset="0"/>
                  </a:rPr>
                  <a:t>R</a:t>
                </a:r>
                <a:r>
                  <a:rPr lang="sr-Latn-RS" dirty="0" smtClean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sr-Latn-R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sr-Latn-R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sr-Latn-R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r-Latn-RS" b="1" i="1"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sr-Latn-RS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sr-Latn-RS" dirty="0" smtClean="0">
                    <a:ea typeface="Cambria Math" panose="02040503050406030204" pitchFamily="18" charset="0"/>
                  </a:rPr>
                  <a:t>, </a:t>
                </a:r>
                <a:r>
                  <a:rPr lang="sr-Latn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i=1,2,...,n</a:t>
                </a:r>
                <a:endParaRPr lang="sr-Latn-RS" sz="2400" dirty="0" smtClean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645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/>
              <a:t>Način određivanja rutnih navigacionih </a:t>
            </a:r>
            <a:r>
              <a:rPr lang="sr-Latn-RS" sz="3200" b="1" i="1" dirty="0" smtClean="0"/>
              <a:t>naknada</a:t>
            </a:r>
            <a:r>
              <a:rPr lang="sr-Latn-RS" sz="3200" i="1" dirty="0"/>
              <a:t>(Eurocontrol)</a:t>
            </a:r>
            <a:r>
              <a:rPr lang="sr-Latn-RS" sz="3200" b="1" i="1" dirty="0" smtClean="0"/>
              <a:t>-3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sr-Latn-RS" b="1" i="1" dirty="0" smtClean="0"/>
                  <a:t>Jedinična naknada- Unit Rate</a:t>
                </a:r>
                <a:r>
                  <a:rPr lang="sr-Latn-RS" dirty="0" smtClean="0"/>
                  <a:t> </a:t>
                </a:r>
              </a:p>
              <a:p>
                <a:pPr marL="0" indent="0" algn="just">
                  <a:buNone/>
                </a:pPr>
                <a:endParaRPr lang="sr-Latn-RS" dirty="0" smtClean="0"/>
              </a:p>
              <a:p>
                <a:pPr marL="0" indent="0" algn="just">
                  <a:buNone/>
                </a:pPr>
                <a:r>
                  <a:rPr lang="sr-Latn-RS" dirty="0" smtClean="0"/>
                  <a:t>Naknada za svaku </a:t>
                </a:r>
                <a:r>
                  <a:rPr lang="sr-Latn-RS" i="1" dirty="0" smtClean="0"/>
                  <a:t>pojedinačnu </a:t>
                </a:r>
                <a:r>
                  <a:rPr lang="sr-Latn-RS" dirty="0" smtClean="0"/>
                  <a:t>naplatnu zonu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sr-Latn-RS" b="1" i="1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sr-Latn-RS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sr-Latn-RS" dirty="0" smtClean="0"/>
                  <a:t> računa se kao </a:t>
                </a:r>
                <a:r>
                  <a:rPr lang="sr-Latn-RS" b="1" i="1" dirty="0" smtClean="0"/>
                  <a:t>proizvod</a:t>
                </a:r>
                <a:r>
                  <a:rPr lang="sr-Latn-RS" dirty="0" smtClean="0"/>
                  <a:t> </a:t>
                </a:r>
                <a:r>
                  <a:rPr lang="sr-Latn-RS" i="1" dirty="0" smtClean="0"/>
                  <a:t>jedinične naknade (Unit Rate</a:t>
                </a:r>
                <a:r>
                  <a:rPr lang="sr-Latn-RS" dirty="0" smtClean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r-Latn-RS" b="1" i="1" smtClean="0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sr-Latn-RS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sr-Latn-R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sr-Latn-RS" dirty="0" smtClean="0"/>
                  <a:t> i  </a:t>
                </a:r>
                <a:r>
                  <a:rPr lang="sr-Latn-RS" i="1" dirty="0" smtClean="0"/>
                  <a:t>broja jedinica usluge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r-Latn-RS" b="1" i="1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sr-Latn-RS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sr-Latn-RS" b="1" dirty="0" smtClean="0"/>
                  <a:t> </a:t>
                </a:r>
                <a:r>
                  <a:rPr lang="sr-Latn-RS" dirty="0" smtClean="0"/>
                  <a:t>koji odgovara datom letu u datoj naplatnoj zoni: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R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sr-Latn-RS" b="1" i="1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sr-Latn-RS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sr-Latn-R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sr-Latn-RS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sr-Latn-RS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sr-Latn-RS" dirty="0" smtClean="0"/>
                  <a:t>*</a:t>
                </a:r>
                <a:r>
                  <a:rPr lang="sr-Latn-R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sr-Latn-RS" b="1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sr-Latn-RS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sr-Latn-RS" b="1" dirty="0"/>
                  <a:t> </a:t>
                </a:r>
                <a:endParaRPr lang="sr-Latn-R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606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/>
              <a:t>Način određivanja rutnih navigacionih </a:t>
            </a:r>
            <a:r>
              <a:rPr lang="sr-Latn-RS" sz="3200" b="1" i="1" dirty="0" smtClean="0"/>
              <a:t>naknada</a:t>
            </a:r>
            <a:r>
              <a:rPr lang="sr-Latn-RS" sz="3200" i="1" dirty="0"/>
              <a:t>(Eurocontrol)</a:t>
            </a:r>
            <a:r>
              <a:rPr lang="sr-Latn-RS" sz="3200" b="1" i="1" dirty="0" smtClean="0"/>
              <a:t>-4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sr-Latn-RS" dirty="0"/>
                  <a:t>Broj jedinica usluge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sr-Latn-RS" b="1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sr-Latn-RS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sr-Latn-RS" dirty="0"/>
                  <a:t> računa se kao proizvod </a:t>
                </a:r>
                <a:r>
                  <a:rPr lang="sr-Latn-RS" i="1" dirty="0"/>
                  <a:t>faktora rastojanja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sr-Latn-RS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sr-Latn-RS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sr-Latn-RS" b="1" dirty="0"/>
                  <a:t> </a:t>
                </a:r>
                <a:r>
                  <a:rPr lang="sr-Latn-RS" dirty="0"/>
                  <a:t>i </a:t>
                </a:r>
                <a:r>
                  <a:rPr lang="sr-Latn-RS" i="1" dirty="0"/>
                  <a:t>faktora mase </a:t>
                </a:r>
                <a:r>
                  <a:rPr lang="sr-Latn-RS" b="1" i="1" dirty="0"/>
                  <a:t>p</a:t>
                </a:r>
                <a:r>
                  <a:rPr lang="sr-Latn-RS" dirty="0"/>
                  <a:t> </a:t>
                </a:r>
                <a:r>
                  <a:rPr lang="sr-Latn-RS" i="1" dirty="0"/>
                  <a:t>(Weight Factor)</a:t>
                </a:r>
                <a:r>
                  <a:rPr lang="sr-Latn-RS" dirty="0"/>
                  <a:t> za posmatrani </a:t>
                </a:r>
                <a:r>
                  <a:rPr lang="sr-Latn-RS" dirty="0" smtClean="0"/>
                  <a:t>let: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R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sr-Latn-RS" b="1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sr-Latn-RS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sr-Latn-R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sr-Latn-RS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sr-Latn-RS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sr-Latn-RS" b="1" i="1" smtClean="0">
                        <a:latin typeface="Cambria Math"/>
                      </a:rPr>
                      <m:t>∗</m:t>
                    </m:r>
                  </m:oMath>
                </a14:m>
                <a:r>
                  <a:rPr lang="sr-Latn-RS" b="1" i="1" dirty="0"/>
                  <a:t> </a:t>
                </a:r>
                <a:r>
                  <a:rPr lang="sr-Latn-RS" b="1" i="1" dirty="0" smtClean="0"/>
                  <a:t>p</a:t>
                </a:r>
              </a:p>
              <a:p>
                <a:pPr marL="0" indent="0" algn="just">
                  <a:buNone/>
                </a:pPr>
                <a:r>
                  <a:rPr lang="sr-Latn-RS" dirty="0" smtClean="0"/>
                  <a:t>Faktor rastojanja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sr-Latn-RS" b="1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sr-Latn-RS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sr-Latn-RS" dirty="0" smtClean="0"/>
                  <a:t> dobija se deljenjem  sa 100 ortodromskog rastojanja (u km) između:</a:t>
                </a:r>
              </a:p>
              <a:p>
                <a:pPr algn="just"/>
                <a:r>
                  <a:rPr lang="sr-Latn-RS" dirty="0" smtClean="0"/>
                  <a:t>Aerodroma poletanja-DEP (ako je unutar naplatne zone), ili tačke ulaska u naplatnu zonu i</a:t>
                </a:r>
              </a:p>
              <a:p>
                <a:pPr algn="just"/>
                <a:r>
                  <a:rPr lang="sr-Latn-RS" dirty="0" smtClean="0"/>
                  <a:t>Aerodroma prvog sletanja-ARR (ako je unutar naplatne zone), ili tačke izlaska iz posmatrane naplatne zone –prikaz na slici 3. </a:t>
                </a:r>
                <a:r>
                  <a:rPr lang="sr-Latn-RS" i="1" dirty="0" smtClean="0"/>
                  <a:t>Napomena</a:t>
                </a:r>
                <a:r>
                  <a:rPr lang="sr-Latn-RS" dirty="0" smtClean="0"/>
                  <a:t>: prilikom računanja faktora rastojanja -</a:t>
                </a:r>
                <a:r>
                  <a:rPr lang="sr-Latn-R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sr-Latn-RS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sr-Latn-RS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sr-Latn-RS" dirty="0" smtClean="0"/>
                  <a:t> , rastojanje se umanjuje za 20km za svako poletanje i svako sletanje unutar teritorije država članica.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426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497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/>
              <a:t>Način određivanja rutnih navigacionih </a:t>
            </a:r>
            <a:r>
              <a:rPr lang="sr-Latn-RS" sz="3200" b="1" i="1" dirty="0" smtClean="0"/>
              <a:t>naknada</a:t>
            </a:r>
            <a:r>
              <a:rPr lang="sr-Latn-RS" sz="3200" i="1" dirty="0"/>
              <a:t>(Eurocontrol)</a:t>
            </a:r>
            <a:r>
              <a:rPr lang="sr-Latn-RS" sz="3200" b="1" i="1" dirty="0" smtClean="0"/>
              <a:t>-5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610288"/>
            <a:ext cx="640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dirty="0" smtClean="0"/>
              <a:t>Slika 3: Grafička ilustracija metoda izračunavanja faktora rastojanja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5827" t="13118" r="23851" b="17671"/>
          <a:stretch/>
        </p:blipFill>
        <p:spPr bwMode="auto">
          <a:xfrm>
            <a:off x="838200" y="1447800"/>
            <a:ext cx="7315200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60425" y="1524000"/>
            <a:ext cx="18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b="1" i="1" dirty="0" smtClean="0"/>
              <a:t>Faktor rastojanja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23385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/>
              <a:t>Način određivanja rutnih navigacionih </a:t>
            </a:r>
            <a:r>
              <a:rPr lang="sr-Latn-RS" sz="3200" b="1" i="1" dirty="0" smtClean="0"/>
              <a:t>naknada</a:t>
            </a:r>
            <a:r>
              <a:rPr lang="sr-Latn-RS" sz="3200" i="1" dirty="0"/>
              <a:t>(Eurocontrol)</a:t>
            </a:r>
            <a:r>
              <a:rPr lang="sr-Latn-RS" sz="3200" b="1" i="1" dirty="0" smtClean="0"/>
              <a:t>-6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sr-Latn-RS" b="1" i="1" dirty="0" smtClean="0"/>
                  <a:t>Faktor mase</a:t>
                </a:r>
              </a:p>
              <a:p>
                <a:pPr marL="0" indent="0" algn="just">
                  <a:buNone/>
                </a:pPr>
                <a:r>
                  <a:rPr lang="sr-Latn-RS" b="1" i="1" dirty="0" smtClean="0"/>
                  <a:t>Faktor mase </a:t>
                </a:r>
                <a:r>
                  <a:rPr lang="sr-Latn-RS" dirty="0" smtClean="0"/>
                  <a:t>(Weight Factor)- </a:t>
                </a:r>
                <a:r>
                  <a:rPr lang="sr-Latn-RS" b="1" i="1" dirty="0" smtClean="0"/>
                  <a:t>p </a:t>
                </a:r>
                <a:r>
                  <a:rPr lang="sr-Latn-RS" dirty="0" smtClean="0"/>
                  <a:t>zavisi od maksimalne mase na poletanju –</a:t>
                </a:r>
                <a:r>
                  <a:rPr lang="sr-Latn-RS" b="1" i="1" dirty="0" smtClean="0"/>
                  <a:t>MTOW</a:t>
                </a:r>
                <a:r>
                  <a:rPr lang="sr-Latn-RS" dirty="0" smtClean="0"/>
                  <a:t>:</a:t>
                </a:r>
              </a:p>
              <a:p>
                <a:pPr marL="0" indent="0" algn="ctr">
                  <a:buNone/>
                </a:pPr>
                <a:r>
                  <a:rPr lang="sr-Latn-RS" b="1" i="1" dirty="0" smtClean="0"/>
                  <a:t>p=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RS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sr-Latn-RS" b="1" i="1" smtClean="0">
                            <a:latin typeface="Cambria Math"/>
                            <a:ea typeface="Cambria Math"/>
                          </a:rPr>
                          <m:t>𝑴𝑻𝑶𝑾</m:t>
                        </m:r>
                        <m:r>
                          <a:rPr lang="sr-Latn-RS" b="1" i="1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sr-Latn-RS" b="1" i="1" smtClean="0">
                            <a:latin typeface="Cambria Math"/>
                            <a:ea typeface="Cambria Math"/>
                          </a:rPr>
                          <m:t>𝟓𝟎</m:t>
                        </m:r>
                      </m:e>
                    </m:rad>
                  </m:oMath>
                </a14:m>
                <a:endParaRPr lang="sr-Latn-RS" b="1" i="1" dirty="0" smtClean="0"/>
              </a:p>
              <a:p>
                <a:pPr algn="just">
                  <a:buFontTx/>
                  <a:buChar char="-"/>
                </a:pPr>
                <a:r>
                  <a:rPr lang="sr-Latn-RS" b="1" i="1" dirty="0" smtClean="0"/>
                  <a:t>MTOW </a:t>
                </a:r>
                <a:r>
                  <a:rPr lang="sr-Latn-RS" dirty="0" smtClean="0"/>
                  <a:t> izražava se u tonama na jednu decimalu</a:t>
                </a:r>
              </a:p>
              <a:p>
                <a:pPr algn="just">
                  <a:buFontTx/>
                  <a:buChar char="-"/>
                </a:pPr>
                <a:r>
                  <a:rPr lang="sr-Latn-RS" b="1" i="1" dirty="0" smtClean="0"/>
                  <a:t>p  </a:t>
                </a:r>
                <a:r>
                  <a:rPr lang="sr-Latn-RS" dirty="0" smtClean="0"/>
                  <a:t>izražava se na dve decimale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722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/>
              <a:t>Način određivanja rutnih navigacionih </a:t>
            </a:r>
            <a:r>
              <a:rPr lang="sr-Latn-RS" sz="3200" b="1" i="1" dirty="0" smtClean="0"/>
              <a:t>naknada</a:t>
            </a:r>
            <a:r>
              <a:rPr lang="sr-Latn-RS" sz="3200" i="1" dirty="0"/>
              <a:t>(Eurocontrol)</a:t>
            </a:r>
            <a:r>
              <a:rPr lang="sr-Latn-RS" sz="3200" b="1" i="1" dirty="0" smtClean="0"/>
              <a:t>-7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Latn-RS" dirty="0" smtClean="0"/>
              <a:t> </a:t>
            </a:r>
            <a:r>
              <a:rPr lang="sr-Latn-RS" b="1" i="1" dirty="0" smtClean="0"/>
              <a:t>Faktor mase</a:t>
            </a:r>
            <a:r>
              <a:rPr lang="sr-Latn-RS" dirty="0" smtClean="0"/>
              <a:t>-nastavak</a:t>
            </a:r>
          </a:p>
          <a:p>
            <a:pPr algn="just"/>
            <a:r>
              <a:rPr lang="sr-Latn-RS" dirty="0" smtClean="0"/>
              <a:t>Pred kraj svake godine, sve avio kompanije dostavljaju CRCO-u deklaraciju o sastavu flote (reg. broj, tip, verzija aviona i MTOW);</a:t>
            </a:r>
          </a:p>
          <a:p>
            <a:pPr algn="just"/>
            <a:r>
              <a:rPr lang="sr-Latn-RS" dirty="0" smtClean="0"/>
              <a:t>Na osnovu dobijenih informacija, CRCO izračunava faktore mase (uzima se prosek mase svih aviona istog tipa;</a:t>
            </a:r>
          </a:p>
          <a:p>
            <a:pPr algn="just"/>
            <a:r>
              <a:rPr lang="sr-Latn-RS" dirty="0" smtClean="0"/>
              <a:t>Tako izračunati faktori mase stupaju na snagu 1. januara naredne godine.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27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/>
              <a:t>Način određivanja rutnih navigacionih </a:t>
            </a:r>
            <a:r>
              <a:rPr lang="sr-Latn-RS" sz="3200" b="1" i="1" dirty="0" smtClean="0"/>
              <a:t>naknada</a:t>
            </a:r>
            <a:r>
              <a:rPr lang="sr-Latn-RS" sz="3200" i="1" dirty="0"/>
              <a:t>(Eurocontrol)</a:t>
            </a:r>
            <a:r>
              <a:rPr lang="sr-Latn-RS" sz="3200" b="1" i="1" dirty="0" smtClean="0"/>
              <a:t>-8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r-Latn-RS" b="1" i="1" dirty="0" smtClean="0"/>
              <a:t>Jedinična naknada</a:t>
            </a:r>
          </a:p>
          <a:p>
            <a:pPr marL="0" indent="0" algn="just">
              <a:buNone/>
            </a:pPr>
            <a:r>
              <a:rPr lang="sr-Latn-RS" dirty="0" smtClean="0"/>
              <a:t>U cilju </a:t>
            </a:r>
            <a:r>
              <a:rPr lang="sr-Latn-RS" i="1" dirty="0" smtClean="0"/>
              <a:t>izračunavanja jedinične rutne naknade</a:t>
            </a:r>
            <a:r>
              <a:rPr lang="sr-Latn-RS" dirty="0" smtClean="0"/>
              <a:t>, poštujući princip jednakosti troškova i prihoda, države određuju </a:t>
            </a:r>
            <a:r>
              <a:rPr lang="sr-Latn-RS" b="1" i="1" dirty="0" smtClean="0"/>
              <a:t>prognoziranu bazu troškova </a:t>
            </a:r>
            <a:r>
              <a:rPr lang="sr-Latn-RS" dirty="0" smtClean="0"/>
              <a:t>za svaku naplatnu zonu. Baza obuhvata operativne troškove , troškove depresijacije , troškove kapitala i pripadni deo troškova Eurocontrola (bez troškova CRCO!). Nakon toga se određuje </a:t>
            </a:r>
            <a:r>
              <a:rPr lang="sr-Latn-RS" b="1" i="1" dirty="0" smtClean="0"/>
              <a:t>jedinična naknada </a:t>
            </a:r>
            <a:r>
              <a:rPr lang="sr-Latn-RS" dirty="0" smtClean="0"/>
              <a:t>(Unit Rate) za svaku naplatnu zonu.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7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Naknade za pružanje usluga kontrole letenja-2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RS" b="1" i="1" dirty="0"/>
              <a:t>Primer:</a:t>
            </a:r>
            <a:endParaRPr lang="en-US" b="1" i="1" dirty="0"/>
          </a:p>
          <a:p>
            <a:pPr marL="0" indent="0">
              <a:buNone/>
            </a:pPr>
            <a:r>
              <a:rPr lang="sr-Latn-RS" dirty="0"/>
              <a:t>Po podacima Eurocontrol-a za 2008. godinu :</a:t>
            </a:r>
            <a:endParaRPr lang="en-US" dirty="0"/>
          </a:p>
          <a:p>
            <a:pPr lvl="0"/>
            <a:r>
              <a:rPr lang="sr-Latn-RS" dirty="0"/>
              <a:t>ukupni troškovi sistema KL iznosili su 8.7 milijardi EUR;</a:t>
            </a:r>
            <a:endParaRPr lang="en-US" dirty="0"/>
          </a:p>
          <a:p>
            <a:pPr lvl="0"/>
            <a:r>
              <a:rPr lang="sr-Latn-RS" dirty="0"/>
              <a:t>bilo je 10.1 milion letova,</a:t>
            </a:r>
            <a:endParaRPr lang="en-US" dirty="0"/>
          </a:p>
          <a:p>
            <a:pPr lvl="0"/>
            <a:r>
              <a:rPr lang="sr-Latn-RS" dirty="0"/>
              <a:t>sa ukupnim trajanjem od 14.5 miliona časova,</a:t>
            </a:r>
            <a:endParaRPr lang="en-US" dirty="0"/>
          </a:p>
          <a:p>
            <a:pPr lvl="0"/>
            <a:r>
              <a:rPr lang="sr-Latn-RS" dirty="0"/>
              <a:t>i preletenih 9.6 milijardi </a:t>
            </a:r>
            <a:r>
              <a:rPr lang="sr-Latn-RS" dirty="0" smtClean="0"/>
              <a:t>km.</a:t>
            </a:r>
          </a:p>
          <a:p>
            <a:pPr marL="0" lvl="0" indent="0">
              <a:buNone/>
            </a:pPr>
            <a:r>
              <a:rPr lang="sr-Latn-RS" sz="2600" i="1" dirty="0" smtClean="0"/>
              <a:t>Izvor</a:t>
            </a:r>
            <a:r>
              <a:rPr lang="sr-Latn-RS" sz="2600" dirty="0" smtClean="0"/>
              <a:t>: Eurocontrol (2010): </a:t>
            </a:r>
            <a:r>
              <a:rPr lang="sr-Latn-RS" sz="2600" i="1" dirty="0" smtClean="0"/>
              <a:t>ATM Cost-Effectiveness</a:t>
            </a:r>
            <a:r>
              <a:rPr lang="sr-Latn-RS" sz="2600" dirty="0" smtClean="0"/>
              <a:t>, Benchmarking Report, Performance Review Commission, Brussels, Belgium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93101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/>
              <a:t>Način određivanja rutnih navigacionih naknada</a:t>
            </a:r>
            <a:r>
              <a:rPr lang="sr-Latn-RS" sz="3200" i="1" dirty="0"/>
              <a:t>(Eurocontrol</a:t>
            </a:r>
            <a:r>
              <a:rPr lang="sr-Latn-RS" sz="3200" i="1" dirty="0" smtClean="0"/>
              <a:t>)</a:t>
            </a:r>
            <a:r>
              <a:rPr lang="sr-Latn-RS" sz="3200" b="1" i="1" dirty="0" smtClean="0"/>
              <a:t>-9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r-Latn-RS" b="1" i="1" dirty="0" smtClean="0"/>
              <a:t>Jedinična naknada-</a:t>
            </a:r>
            <a:r>
              <a:rPr lang="sr-Latn-RS" i="1" dirty="0" smtClean="0"/>
              <a:t>nastavak</a:t>
            </a:r>
            <a:endParaRPr lang="sr-Latn-RS" b="1" i="1" dirty="0"/>
          </a:p>
          <a:p>
            <a:pPr marL="0" indent="0" algn="just">
              <a:buNone/>
            </a:pPr>
            <a:endParaRPr lang="sr-Latn-RS" b="1" i="1" dirty="0" smtClean="0"/>
          </a:p>
          <a:p>
            <a:pPr marL="0" indent="0" algn="just">
              <a:buNone/>
            </a:pPr>
            <a:r>
              <a:rPr lang="sr-Latn-RS" b="1" i="1" dirty="0"/>
              <a:t> </a:t>
            </a:r>
            <a:r>
              <a:rPr lang="sr-Latn-RS" b="1" i="1" dirty="0" smtClean="0"/>
              <a:t>  Jedinična naknada </a:t>
            </a:r>
            <a:r>
              <a:rPr lang="sr-Latn-RS" dirty="0" smtClean="0"/>
              <a:t>se izražava u EUR i sastoji se od </a:t>
            </a:r>
            <a:r>
              <a:rPr lang="sr-Latn-RS" b="1" i="1" dirty="0" smtClean="0"/>
              <a:t>dva dela</a:t>
            </a:r>
            <a:r>
              <a:rPr lang="sr-Latn-RS" dirty="0" smtClean="0"/>
              <a:t>:</a:t>
            </a:r>
          </a:p>
          <a:p>
            <a:pPr marL="0" indent="0" algn="just">
              <a:buNone/>
            </a:pPr>
            <a:endParaRPr lang="sr-Latn-RS" dirty="0" smtClean="0"/>
          </a:p>
          <a:p>
            <a:pPr algn="just"/>
            <a:r>
              <a:rPr lang="sr-Latn-RS" b="1" i="1" dirty="0" smtClean="0"/>
              <a:t>Jedinične naknade </a:t>
            </a:r>
            <a:r>
              <a:rPr lang="sr-Latn-RS" dirty="0" smtClean="0"/>
              <a:t>koja je </a:t>
            </a:r>
            <a:r>
              <a:rPr lang="sr-Latn-RS" b="1" i="1" dirty="0" smtClean="0"/>
              <a:t>rezultat deljenja prognoziranih troškova</a:t>
            </a:r>
            <a:r>
              <a:rPr lang="sr-Latn-RS" dirty="0" smtClean="0"/>
              <a:t> oblasnih centara kontrole letenja za posmatranu naplatnu zonu i datu godinu, </a:t>
            </a:r>
            <a:r>
              <a:rPr lang="sr-Latn-RS" b="1" i="1" dirty="0" smtClean="0"/>
              <a:t>prognoziranim brojem oplsuženih jedinica</a:t>
            </a:r>
            <a:r>
              <a:rPr lang="sr-Latn-RS" dirty="0" smtClean="0"/>
              <a:t> za tu godinu u toj naplatnoj zoni;</a:t>
            </a:r>
          </a:p>
          <a:p>
            <a:pPr algn="just"/>
            <a:r>
              <a:rPr lang="sr-Latn-RS" b="1" i="1" dirty="0" smtClean="0"/>
              <a:t>Administrativne  jedinične naknade</a:t>
            </a:r>
            <a:r>
              <a:rPr lang="sr-Latn-RS" dirty="0" smtClean="0"/>
              <a:t> čija je svrha nadoknada troškova naplate navigacionih naknada-troškovi CRCO; dobija se deljenjem tih troškova ukupnim brojem jedinica usluge u Eurocontrol zoni nadležnosti i </a:t>
            </a:r>
            <a:r>
              <a:rPr lang="sr-Latn-RS" b="1" i="1" dirty="0" smtClean="0"/>
              <a:t>istog je iznosa za sve naplatne zone.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397195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/>
              <a:t>Način određivanja rutnih navigacionih naknada</a:t>
            </a:r>
            <a:r>
              <a:rPr lang="sr-Latn-RS" sz="3200" i="1" dirty="0"/>
              <a:t>(Eurocontrol</a:t>
            </a:r>
            <a:r>
              <a:rPr lang="sr-Latn-RS" sz="3200" i="1" dirty="0" smtClean="0"/>
              <a:t>)</a:t>
            </a:r>
            <a:r>
              <a:rPr lang="sr-Latn-RS" sz="3200" b="1" i="1" dirty="0" smtClean="0"/>
              <a:t>-10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sr-Latn-RS" b="1" i="1" dirty="0"/>
              <a:t>Jedinična </a:t>
            </a:r>
            <a:r>
              <a:rPr lang="sr-Latn-RS" b="1" i="1" dirty="0" smtClean="0"/>
              <a:t>naknada-</a:t>
            </a:r>
            <a:r>
              <a:rPr lang="sr-Latn-RS" i="1" dirty="0" smtClean="0"/>
              <a:t>nastavak</a:t>
            </a:r>
            <a:endParaRPr lang="sr-Latn-RS" i="1" dirty="0"/>
          </a:p>
          <a:p>
            <a:pPr algn="just"/>
            <a:r>
              <a:rPr lang="sr-Latn-RS" dirty="0" smtClean="0"/>
              <a:t>U cilju određivanja jedinične naknade u budućnosti, za </a:t>
            </a:r>
            <a:r>
              <a:rPr lang="sr-Latn-RS" b="1" i="1" dirty="0" smtClean="0"/>
              <a:t>godinu n+1</a:t>
            </a:r>
            <a:r>
              <a:rPr lang="sr-Latn-RS" dirty="0" smtClean="0"/>
              <a:t>, neophodno je napraviti </a:t>
            </a:r>
            <a:r>
              <a:rPr lang="sr-Latn-RS" b="1" i="1" dirty="0" smtClean="0"/>
              <a:t>prognozu troškova </a:t>
            </a:r>
            <a:r>
              <a:rPr lang="sr-Latn-RS" dirty="0" smtClean="0"/>
              <a:t>provajdera usluga za tu godinu.</a:t>
            </a:r>
          </a:p>
          <a:p>
            <a:pPr algn="just"/>
            <a:r>
              <a:rPr lang="sr-Latn-RS" dirty="0" smtClean="0"/>
              <a:t>Prognoza se zasniva na </a:t>
            </a:r>
            <a:r>
              <a:rPr lang="sr-Latn-RS" b="1" i="1" dirty="0" smtClean="0"/>
              <a:t>stvarnim troškivima </a:t>
            </a:r>
            <a:r>
              <a:rPr lang="sr-Latn-RS" dirty="0" smtClean="0"/>
              <a:t>provajdera usluga iz </a:t>
            </a:r>
            <a:r>
              <a:rPr lang="sr-Latn-RS" b="1" i="1" dirty="0" smtClean="0"/>
              <a:t>poslednje kompletne finansijske godine (n-1)</a:t>
            </a:r>
            <a:r>
              <a:rPr lang="sr-Latn-RS" dirty="0" smtClean="0"/>
              <a:t> uz eventualnu dopunu iz godina n i n+1</a:t>
            </a:r>
            <a:endParaRPr lang="sr-Latn-RS" dirty="0"/>
          </a:p>
          <a:p>
            <a:pPr algn="just"/>
            <a:r>
              <a:rPr lang="sr-Latn-RS" dirty="0" smtClean="0"/>
              <a:t>Ukoliko dođe do većih nepredviđenih odstupanja  (bilo u saobraćaju, bilo u troškovima), jedinićne se naknade mogu nivelisati tokom godine.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67462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/>
              <a:t>Način određivanja rutnih navigacionih naknada</a:t>
            </a:r>
            <a:r>
              <a:rPr lang="sr-Latn-RS" sz="3200" i="1" dirty="0"/>
              <a:t>(Eurocontrol)</a:t>
            </a:r>
            <a:r>
              <a:rPr lang="sr-Latn-RS" sz="3200" b="1" i="1" dirty="0"/>
              <a:t>-</a:t>
            </a:r>
            <a:r>
              <a:rPr lang="sr-Latn-RS" sz="3200" b="1" i="1" dirty="0" smtClean="0"/>
              <a:t>11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r-Latn-RS" b="1" i="1" dirty="0"/>
              <a:t>Jedinična naknada-</a:t>
            </a:r>
            <a:r>
              <a:rPr lang="sr-Latn-RS" i="1" dirty="0"/>
              <a:t>nastavak</a:t>
            </a:r>
          </a:p>
          <a:p>
            <a:pPr algn="just"/>
            <a:r>
              <a:rPr lang="sr-Latn-RS" dirty="0" smtClean="0"/>
              <a:t>Razlika između prihoda i troškova (+ili-)na kraju finansijske godine n-1 prenosi se i uključuje u bazu troškova za godinu n+1, ili u period od najviše 6 godina (n, n+5)-iz praktičnih razloga</a:t>
            </a:r>
          </a:p>
          <a:p>
            <a:pPr algn="just"/>
            <a:r>
              <a:rPr lang="sr-Latn-RS" dirty="0" smtClean="0"/>
              <a:t>Komisija Eurocontrol-a odobrava jedinične naknade, koje se primenjuju od 1. januara svake godine.</a:t>
            </a:r>
          </a:p>
          <a:p>
            <a:pPr algn="just"/>
            <a:r>
              <a:rPr lang="sr-Latn-RS" dirty="0" smtClean="0"/>
              <a:t>U narednoj tabeli dat je prikaz jediničnih naknada za pojedine države u 2011. godini.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90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/>
              <a:t>Način određivanja rutnih navigacionih naknada</a:t>
            </a:r>
            <a:r>
              <a:rPr lang="sr-Latn-RS" sz="3200" i="1" dirty="0"/>
              <a:t>(Eurocontrol)</a:t>
            </a:r>
            <a:r>
              <a:rPr lang="sr-Latn-RS" sz="3200" b="1" i="1" dirty="0"/>
              <a:t>-</a:t>
            </a:r>
            <a:r>
              <a:rPr lang="sr-Latn-RS" sz="3200" b="1" i="1" dirty="0" smtClean="0"/>
              <a:t>12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008674"/>
              </p:ext>
            </p:extLst>
          </p:nvPr>
        </p:nvGraphicFramePr>
        <p:xfrm>
          <a:off x="1828799" y="1447800"/>
          <a:ext cx="5334001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590801"/>
              </a:tblGrid>
              <a:tr h="132080">
                <a:tc>
                  <a:txBody>
                    <a:bodyPr/>
                    <a:lstStyle/>
                    <a:p>
                      <a:r>
                        <a:rPr lang="sr-Latn-RS" dirty="0" smtClean="0"/>
                        <a:t>Država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Jedinična naknada (EUR)</a:t>
                      </a:r>
                      <a:endParaRPr lang="en-US" dirty="0"/>
                    </a:p>
                  </a:txBody>
                  <a:tcPr/>
                </a:tc>
              </a:tr>
              <a:tr h="335247">
                <a:tc>
                  <a:txBody>
                    <a:bodyPr/>
                    <a:lstStyle/>
                    <a:p>
                      <a:r>
                        <a:rPr lang="sr-Latn-RS" dirty="0" smtClean="0"/>
                        <a:t>Belgija-Luksemburg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75.59</a:t>
                      </a:r>
                      <a:endParaRPr lang="en-US" dirty="0"/>
                    </a:p>
                  </a:txBody>
                  <a:tcPr/>
                </a:tc>
              </a:tr>
              <a:tr h="335247">
                <a:tc>
                  <a:txBody>
                    <a:bodyPr/>
                    <a:lstStyle/>
                    <a:p>
                      <a:r>
                        <a:rPr lang="sr-Latn-RS" dirty="0" smtClean="0"/>
                        <a:t>Austrija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69.15</a:t>
                      </a:r>
                      <a:endParaRPr lang="en-US" dirty="0"/>
                    </a:p>
                  </a:txBody>
                  <a:tcPr/>
                </a:tc>
              </a:tr>
              <a:tr h="335247">
                <a:tc>
                  <a:txBody>
                    <a:bodyPr/>
                    <a:lstStyle/>
                    <a:p>
                      <a:r>
                        <a:rPr lang="sr-Latn-RS" dirty="0" smtClean="0"/>
                        <a:t>Grčka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37.72</a:t>
                      </a:r>
                      <a:endParaRPr lang="en-US" dirty="0"/>
                    </a:p>
                  </a:txBody>
                  <a:tcPr/>
                </a:tc>
              </a:tr>
              <a:tr h="335247">
                <a:tc>
                  <a:txBody>
                    <a:bodyPr/>
                    <a:lstStyle/>
                    <a:p>
                      <a:r>
                        <a:rPr lang="sr-Latn-RS" dirty="0" smtClean="0"/>
                        <a:t>Turska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30.82</a:t>
                      </a:r>
                      <a:endParaRPr lang="en-US" dirty="0"/>
                    </a:p>
                  </a:txBody>
                  <a:tcPr/>
                </a:tc>
              </a:tr>
              <a:tr h="335247">
                <a:tc>
                  <a:txBody>
                    <a:bodyPr/>
                    <a:lstStyle/>
                    <a:p>
                      <a:r>
                        <a:rPr lang="sr-Latn-RS" dirty="0" smtClean="0"/>
                        <a:t>Italija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70.51</a:t>
                      </a:r>
                      <a:endParaRPr lang="en-US" dirty="0"/>
                    </a:p>
                  </a:txBody>
                  <a:tcPr/>
                </a:tc>
              </a:tr>
              <a:tr h="335247">
                <a:tc>
                  <a:txBody>
                    <a:bodyPr/>
                    <a:lstStyle/>
                    <a:p>
                      <a:r>
                        <a:rPr lang="sr-Latn-RS" dirty="0" smtClean="0"/>
                        <a:t>Mađarska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41.44</a:t>
                      </a:r>
                      <a:endParaRPr lang="en-US" dirty="0"/>
                    </a:p>
                  </a:txBody>
                  <a:tcPr/>
                </a:tc>
              </a:tr>
              <a:tr h="335247">
                <a:tc>
                  <a:txBody>
                    <a:bodyPr/>
                    <a:lstStyle/>
                    <a:p>
                      <a:r>
                        <a:rPr lang="sr-Latn-RS" dirty="0" smtClean="0"/>
                        <a:t>Slovenija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73.63</a:t>
                      </a:r>
                      <a:endParaRPr lang="en-US" dirty="0"/>
                    </a:p>
                  </a:txBody>
                  <a:tcPr/>
                </a:tc>
              </a:tr>
              <a:tr h="335247">
                <a:tc>
                  <a:txBody>
                    <a:bodyPr/>
                    <a:lstStyle/>
                    <a:p>
                      <a:r>
                        <a:rPr lang="sr-Latn-RS" dirty="0" smtClean="0"/>
                        <a:t>Rumunija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44.66</a:t>
                      </a:r>
                      <a:endParaRPr lang="en-US" dirty="0"/>
                    </a:p>
                  </a:txBody>
                  <a:tcPr/>
                </a:tc>
              </a:tr>
              <a:tr h="335247">
                <a:tc>
                  <a:txBody>
                    <a:bodyPr/>
                    <a:lstStyle/>
                    <a:p>
                      <a:r>
                        <a:rPr lang="sr-Latn-RS" dirty="0" smtClean="0"/>
                        <a:t>Hrvatska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39.80</a:t>
                      </a:r>
                      <a:endParaRPr lang="en-US" dirty="0"/>
                    </a:p>
                  </a:txBody>
                  <a:tcPr/>
                </a:tc>
              </a:tr>
              <a:tr h="335247">
                <a:tc>
                  <a:txBody>
                    <a:bodyPr/>
                    <a:lstStyle/>
                    <a:p>
                      <a:r>
                        <a:rPr lang="sr-Latn-RS" dirty="0" smtClean="0"/>
                        <a:t>Bugarska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39.77</a:t>
                      </a:r>
                      <a:endParaRPr lang="en-US" dirty="0"/>
                    </a:p>
                  </a:txBody>
                  <a:tcPr/>
                </a:tc>
              </a:tr>
              <a:tr h="335247">
                <a:tc>
                  <a:txBody>
                    <a:bodyPr/>
                    <a:lstStyle/>
                    <a:p>
                      <a:r>
                        <a:rPr lang="sr-Latn-RS" dirty="0" smtClean="0"/>
                        <a:t>BJR Makedonija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56.62</a:t>
                      </a:r>
                      <a:endParaRPr lang="en-US" dirty="0"/>
                    </a:p>
                  </a:txBody>
                  <a:tcPr/>
                </a:tc>
              </a:tr>
              <a:tr h="335247">
                <a:tc>
                  <a:txBody>
                    <a:bodyPr/>
                    <a:lstStyle/>
                    <a:p>
                      <a:r>
                        <a:rPr lang="sr-Latn-RS" dirty="0" smtClean="0"/>
                        <a:t>Albanija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43.00</a:t>
                      </a:r>
                      <a:endParaRPr lang="en-US" dirty="0"/>
                    </a:p>
                  </a:txBody>
                  <a:tcPr/>
                </a:tc>
              </a:tr>
              <a:tr h="335247">
                <a:tc>
                  <a:txBody>
                    <a:bodyPr/>
                    <a:lstStyle/>
                    <a:p>
                      <a:r>
                        <a:rPr lang="sr-Latn-RS" dirty="0" smtClean="0"/>
                        <a:t>BiH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36.27</a:t>
                      </a:r>
                      <a:endParaRPr lang="en-US" dirty="0"/>
                    </a:p>
                  </a:txBody>
                  <a:tcPr/>
                </a:tc>
              </a:tr>
              <a:tr h="330655">
                <a:tc>
                  <a:txBody>
                    <a:bodyPr/>
                    <a:lstStyle/>
                    <a:p>
                      <a:r>
                        <a:rPr lang="sr-Latn-RS" dirty="0" smtClean="0"/>
                        <a:t>Srbija i CG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41.01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73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 smtClean="0"/>
              <a:t>Naknade za usluge prilazne i aerodromske kontrole letenja </a:t>
            </a:r>
            <a:r>
              <a:rPr lang="sr-Latn-RS" sz="3200" i="1" dirty="0" smtClean="0"/>
              <a:t>(Eurocontrol</a:t>
            </a:r>
            <a:r>
              <a:rPr lang="sr-Latn-RS" sz="3200" dirty="0" smtClean="0"/>
              <a:t>)-1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r-Latn-RS" b="1" i="1" dirty="0" smtClean="0"/>
              <a:t>Terminalne naknade</a:t>
            </a:r>
          </a:p>
          <a:p>
            <a:pPr algn="just"/>
            <a:r>
              <a:rPr lang="sr-Latn-RS" dirty="0" smtClean="0"/>
              <a:t>Za usluge kontrole letenja u završnim kontrolisanim oblastima, korisnici plaćaju </a:t>
            </a:r>
            <a:r>
              <a:rPr lang="sr-Latn-RS" b="1" i="1" dirty="0" smtClean="0"/>
              <a:t>terminalne naknade</a:t>
            </a:r>
            <a:r>
              <a:rPr lang="sr-Latn-RS" dirty="0" smtClean="0"/>
              <a:t>. To su usluge prilazne i aerodromske kontrole letenja.</a:t>
            </a:r>
          </a:p>
          <a:p>
            <a:pPr algn="just"/>
            <a:r>
              <a:rPr lang="sr-Latn-RS" dirty="0" smtClean="0"/>
              <a:t>Ove su usluge naplaćivane kroz naknade za sletanje od strane aerodroma.</a:t>
            </a:r>
          </a:p>
          <a:p>
            <a:pPr algn="just"/>
            <a:r>
              <a:rPr lang="sr-Latn-RS" dirty="0" smtClean="0"/>
              <a:t>Preporuka ICAO je da naknada za usluge prilazne i aerodromske KL treba da uzme u obzir masu vazduhoplova u proporciji manjoj od direktne</a:t>
            </a:r>
          </a:p>
          <a:p>
            <a:pPr algn="just"/>
            <a:r>
              <a:rPr lang="sr-Latn-RS" dirty="0" smtClean="0"/>
              <a:t>Eurocontrol CRCO nudi fakturisanje i naplatu terminalnih usluga državama članicama na bazi bilaterale.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17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/>
              <a:t>Naknade za usluge prilazne i aerodromske kontrole letenja </a:t>
            </a:r>
            <a:r>
              <a:rPr lang="sr-Latn-RS" sz="3200" i="1" dirty="0"/>
              <a:t>(Eurocontrol</a:t>
            </a:r>
            <a:r>
              <a:rPr lang="sr-Latn-RS" sz="3200" dirty="0" smtClean="0"/>
              <a:t>)-2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Latn-RS" b="1" i="1" dirty="0"/>
              <a:t>Terminalne </a:t>
            </a:r>
            <a:r>
              <a:rPr lang="sr-Latn-RS" b="1" i="1" dirty="0" smtClean="0"/>
              <a:t>naknade-</a:t>
            </a:r>
            <a:r>
              <a:rPr lang="sr-Latn-RS" i="1" dirty="0" smtClean="0"/>
              <a:t>nastavak</a:t>
            </a:r>
            <a:endParaRPr lang="sr-Latn-RS" b="1" i="1" dirty="0"/>
          </a:p>
          <a:p>
            <a:pPr algn="just"/>
            <a:r>
              <a:rPr lang="sr-Latn-RS" dirty="0" smtClean="0"/>
              <a:t>Terminalne naknade se primenjuju samo na poletanje.</a:t>
            </a:r>
          </a:p>
          <a:p>
            <a:pPr algn="just"/>
            <a:r>
              <a:rPr lang="sr-Latn-RS" dirty="0" smtClean="0"/>
              <a:t>Od 2011. godine, Eurocontrol vrši fakturisanje i naplatu terminalnih usluga za zemlje: Hrvatska, Danska, Grčka, Mađarska, Irska, Italija, Litvanija, Moldavija, Holandija, Slovenija, Švedska i Francuska.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48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/>
              <a:t>Naknade za usluge prilazne i aerodromske kontrole letenja </a:t>
            </a:r>
            <a:r>
              <a:rPr lang="sr-Latn-RS" sz="3200" i="1" dirty="0"/>
              <a:t>(Eurocontrol</a:t>
            </a:r>
            <a:r>
              <a:rPr lang="sr-Latn-RS" sz="3200" dirty="0" smtClean="0"/>
              <a:t>)-3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r-Latn-RS" b="1" i="1" dirty="0"/>
              <a:t>Terminalne naknade-</a:t>
            </a:r>
            <a:r>
              <a:rPr lang="sr-Latn-RS" i="1" dirty="0"/>
              <a:t>nastavak</a:t>
            </a:r>
            <a:endParaRPr lang="sr-Latn-RS" b="1" i="1" dirty="0"/>
          </a:p>
          <a:p>
            <a:pPr marL="0" indent="0" algn="just">
              <a:buNone/>
            </a:pPr>
            <a:r>
              <a:rPr lang="sr-Latn-RS" dirty="0" smtClean="0"/>
              <a:t>Načini izračunavanja (formule) se razlikuju od zemlje do zemlje:</a:t>
            </a:r>
          </a:p>
          <a:p>
            <a:pPr algn="just"/>
            <a:r>
              <a:rPr lang="sr-Latn-RS" dirty="0" smtClean="0"/>
              <a:t>U Moldaviji su terminalne usluge direktno srazmerme MTOW</a:t>
            </a:r>
          </a:p>
          <a:p>
            <a:pPr algn="just"/>
            <a:r>
              <a:rPr lang="sr-Latn-RS" dirty="0" smtClean="0"/>
              <a:t>U Hrvatskoj, Danskoj, Grčkoj, Mađarskoj,Italiji, Holandiji, Slovenijii Švedskoj su na snazi formule u kojima se MTOW uzima u obzir sa eksponentom 0.7 i</a:t>
            </a:r>
          </a:p>
          <a:p>
            <a:pPr algn="just"/>
            <a:r>
              <a:rPr lang="sr-Latn-RS" dirty="0" smtClean="0"/>
              <a:t>U Litvaniji je eksponent uz MTOW 0.5, u Irskoj i Francuskoj 0.9.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70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/>
              <a:t>Naknade za usluge prilazne i aerodromske kontrole letenja </a:t>
            </a:r>
            <a:r>
              <a:rPr lang="sr-Latn-RS" sz="3200" i="1" dirty="0"/>
              <a:t>(Eurocontrol</a:t>
            </a:r>
            <a:r>
              <a:rPr lang="sr-Latn-RS" sz="3200" dirty="0" smtClean="0"/>
              <a:t>)-primer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2149" t="14175" r="22259" b="7469"/>
          <a:stretch/>
        </p:blipFill>
        <p:spPr bwMode="auto">
          <a:xfrm>
            <a:off x="1717707" y="1600200"/>
            <a:ext cx="5708586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9828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/>
              <a:t>Naknade za usluge prilazne i aerodromske kontrole letenja </a:t>
            </a:r>
            <a:r>
              <a:rPr lang="sr-Latn-RS" sz="3200" i="1" dirty="0"/>
              <a:t>(Eurocontrol</a:t>
            </a:r>
            <a:r>
              <a:rPr lang="sr-Latn-RS" sz="3200" dirty="0" smtClean="0"/>
              <a:t>)-4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r-Latn-RS" b="1" i="1" dirty="0"/>
              <a:t>Terminalne naknade-</a:t>
            </a:r>
            <a:r>
              <a:rPr lang="sr-Latn-RS" i="1" dirty="0"/>
              <a:t>nastavak</a:t>
            </a:r>
            <a:endParaRPr lang="sr-Latn-RS" b="1" i="1" dirty="0"/>
          </a:p>
          <a:p>
            <a:pPr algn="just"/>
            <a:r>
              <a:rPr lang="sr-Latn-RS" dirty="0" smtClean="0"/>
              <a:t>U SMATSA se terminalne naknade zaračunavaju na aerodromima Beograd, Batajnica, Kraljevo, Niš, Podgorica, Tivat i Vršac; poletanje i sletanje, ko i „touch and go“ se računaju kao jedan let.</a:t>
            </a:r>
          </a:p>
          <a:p>
            <a:pPr algn="just"/>
            <a:r>
              <a:rPr lang="sr-Latn-RS" dirty="0" smtClean="0"/>
              <a:t>Terminalna naknada za IFR letove u Srbiji se obračunava po formuli u kojoj se MTOW uzima sa eksponentom 0.7, pri čemu je jedinična naknada 90EUR za avione sa MTOW između 2 i 10t, odnosno 175EUR za više od 10t. Za VFR letove se u formuli uzima eksponent za MTOW od 0.5, a jedinična naknada je 50EUR.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66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 smtClean="0"/>
              <a:t>Regulativa 1794/2006 EC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r-Latn-RS" dirty="0" smtClean="0"/>
              <a:t>Troškovi terminalnih usluga , shodno gornjoj Regulativi, treba da obuhvataju sledeće usluge:</a:t>
            </a:r>
          </a:p>
          <a:p>
            <a:pPr algn="just"/>
            <a:r>
              <a:rPr lang="sr-Latn-RS" dirty="0" smtClean="0"/>
              <a:t>Usluge službi aerodromske kontrole, aerodromskih službi vazduhoplovnih informacija, uključno savetodavne službe i službe uzbunjivanja;</a:t>
            </a:r>
          </a:p>
          <a:p>
            <a:pPr algn="just"/>
            <a:r>
              <a:rPr lang="sr-Latn-RS" dirty="0" smtClean="0"/>
              <a:t>Usluge vezane za prilaz i poletanje vazduhoplova unutar određenog rastojanja od aerodroma na osnovu operativnih zahteva, i</a:t>
            </a:r>
          </a:p>
          <a:p>
            <a:pPr algn="just"/>
            <a:r>
              <a:rPr lang="sr-Latn-RS" dirty="0" smtClean="0"/>
              <a:t>Odgovarajući deo ostalih navigacionih usluga, koji treba da odražava proporcionalnu raspodelu između usluga službi oblasne i prilazne kontrole letenja.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7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Naknade za pružanje usluga kontrole letenja-3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Latn-RS" dirty="0"/>
              <a:t>Za potrebe namirivanja nastalih troškova pružaocima usluga KL i ostvarenja eventualnog profita, </a:t>
            </a:r>
            <a:r>
              <a:rPr lang="sr-Latn-RS" b="1" i="1" dirty="0"/>
              <a:t>korisnicima vazduhoplovnih usluga  </a:t>
            </a:r>
            <a:r>
              <a:rPr lang="sr-Latn-RS" dirty="0"/>
              <a:t>nameću se određene </a:t>
            </a:r>
            <a:r>
              <a:rPr lang="sr-Latn-RS" i="1" dirty="0"/>
              <a:t>naknade za usluge kontrole </a:t>
            </a:r>
            <a:r>
              <a:rPr lang="sr-Latn-RS" dirty="0"/>
              <a:t>letenja-tzv. </a:t>
            </a:r>
            <a:r>
              <a:rPr lang="sr-Latn-RS" b="1" i="1" dirty="0"/>
              <a:t>„navigacione naknade“.</a:t>
            </a:r>
            <a:endParaRPr lang="en-US" b="1" i="1" dirty="0"/>
          </a:p>
          <a:p>
            <a:pPr algn="just"/>
            <a:r>
              <a:rPr lang="sr-Latn-RS" dirty="0" smtClean="0"/>
              <a:t>Po </a:t>
            </a:r>
            <a:r>
              <a:rPr lang="sr-Latn-RS" dirty="0"/>
              <a:t>izvorima ICAO, ovaj trošak je iznosio oko 2.4% ukupnih operativnih troškova redovnih avio prevoznika na nivou sveta;</a:t>
            </a:r>
            <a:endParaRPr lang="en-US" dirty="0"/>
          </a:p>
          <a:p>
            <a:pPr lvl="0" algn="just"/>
            <a:r>
              <a:rPr lang="sr-Latn-RS" dirty="0"/>
              <a:t>u evropskim merilima, taj je trošak iznosio i do 5%,</a:t>
            </a:r>
            <a:endParaRPr lang="en-US" dirty="0"/>
          </a:p>
          <a:p>
            <a:pPr lvl="0" algn="just"/>
            <a:r>
              <a:rPr lang="sr-Latn-RS" dirty="0"/>
              <a:t>a kod „low cost“ prevozilaca i do 10%.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16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/>
              <a:t>Regulativa 1794/2006 </a:t>
            </a:r>
            <a:r>
              <a:rPr lang="sr-Latn-RS" sz="3200" b="1" i="1" dirty="0" smtClean="0"/>
              <a:t>EC-</a:t>
            </a:r>
            <a:r>
              <a:rPr lang="sr-Latn-RS" sz="3200" dirty="0" smtClean="0"/>
              <a:t>nastavak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sr-Latn-RS" dirty="0" smtClean="0"/>
                  <a:t>Terminalna usluga za dati let u datoj terminalnoj naplatnoj zoni jednaka je proizvodu jedinične naknade uspostavljane za tu terminalnu naplatnu zonu i broja terminalnih jedinica usluge koje odgovaraju ovom letu.</a:t>
                </a:r>
              </a:p>
              <a:p>
                <a:pPr algn="just"/>
                <a:r>
                  <a:rPr lang="sr-Latn-RS" dirty="0" smtClean="0"/>
                  <a:t>Jedinična naknada se računa kao i u slučaju  rutnih naknada.</a:t>
                </a:r>
              </a:p>
              <a:p>
                <a:pPr algn="just"/>
                <a:r>
                  <a:rPr lang="sr-Latn-RS" dirty="0" smtClean="0"/>
                  <a:t>Terminalna jedinica usluge jednaka je faktoru mase dotičnog vazduhoplova, a faktor mase jednak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RS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sr-Latn-R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r-Latn-RS" b="0" i="1" smtClean="0">
                                <a:latin typeface="Cambria Math"/>
                              </a:rPr>
                              <m:t>𝑀𝑇𝑂𝑊</m:t>
                            </m:r>
                          </m:num>
                          <m:den>
                            <m:r>
                              <a:rPr lang="sr-Latn-RS" b="0" i="1" smtClean="0">
                                <a:latin typeface="Cambria Math"/>
                              </a:rPr>
                              <m:t>50</m:t>
                            </m:r>
                          </m:den>
                        </m:f>
                        <m:r>
                          <a:rPr lang="sr-Latn-R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sr-Latn-RS" b="0" i="1" smtClean="0">
                            <a:latin typeface="Cambria Math"/>
                          </a:rPr>
                          <m:t>0.7</m:t>
                        </m:r>
                      </m:sup>
                    </m:sSup>
                    <m:r>
                      <a:rPr lang="sr-Latn-RS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248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1" dirty="0" smtClean="0"/>
              <a:t>Literatura: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sr-Latn-RS" sz="2800" dirty="0" smtClean="0"/>
              <a:t>Babić O., Netjasov F.: KONTROLA LETENJA, Univerzitet u Beogradu, Saobraćajni fakultet, 2011.</a:t>
            </a:r>
          </a:p>
          <a:p>
            <a:pPr marL="514350" indent="-514350" algn="just">
              <a:buAutoNum type="arabicPeriod"/>
            </a:pP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www.eurocontrol.int/sites/default/files/content/documents/route-charges/reference-documents/customer-guide-2014-version-9-0-final.pdf</a:t>
            </a:r>
            <a:r>
              <a:rPr lang="sr-Latn-RS" sz="2800" dirty="0" smtClean="0"/>
              <a:t> </a:t>
            </a:r>
          </a:p>
          <a:p>
            <a:pPr marL="514350" indent="-514350" algn="just">
              <a:buAutoNum type="arabicPeriod"/>
            </a:pPr>
            <a:r>
              <a:rPr lang="en-US" sz="2800" dirty="0">
                <a:hlinkClick r:id="rId3"/>
              </a:rPr>
              <a:t>http://eur-lex.europa.eu/legal-content/HR/TXT/PDF/?</a:t>
            </a:r>
            <a:r>
              <a:rPr lang="en-US" sz="2800" dirty="0" smtClean="0">
                <a:hlinkClick r:id="rId3"/>
              </a:rPr>
              <a:t>uri=CELEX:32006R1794&amp;from=EN</a:t>
            </a:r>
            <a:r>
              <a:rPr lang="sr-Latn-R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467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/>
              <a:t>Naknade za pružanje usluga kontrole </a:t>
            </a:r>
            <a:r>
              <a:rPr lang="sr-Latn-RS" sz="3200" b="1" dirty="0" smtClean="0"/>
              <a:t>letenja-4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Latn-RS" dirty="0" smtClean="0"/>
              <a:t>Usluge KL (</a:t>
            </a:r>
            <a:r>
              <a:rPr lang="sr-Latn-RS" i="1" dirty="0" smtClean="0"/>
              <a:t>ANSP-Air Navigation Service Provider</a:t>
            </a:r>
            <a:r>
              <a:rPr lang="sr-Latn-RS" dirty="0" smtClean="0"/>
              <a:t>) se pružaju u okviru </a:t>
            </a:r>
            <a:r>
              <a:rPr lang="sr-Latn-RS" b="1" i="1" dirty="0" smtClean="0"/>
              <a:t>tri osnovne faze </a:t>
            </a:r>
            <a:r>
              <a:rPr lang="sr-Latn-RS" dirty="0" smtClean="0"/>
              <a:t>leta:</a:t>
            </a:r>
          </a:p>
          <a:p>
            <a:pPr algn="just"/>
            <a:r>
              <a:rPr lang="sr-Latn-RS" dirty="0" smtClean="0"/>
              <a:t>Tokom </a:t>
            </a:r>
            <a:r>
              <a:rPr lang="sr-Latn-RS" b="1" i="1" dirty="0" smtClean="0"/>
              <a:t>kretanja na i u okolini aerodroma </a:t>
            </a:r>
            <a:r>
              <a:rPr lang="sr-Latn-RS" dirty="0" smtClean="0"/>
              <a:t>(služba aerodromske kontrole letenja-TWR)</a:t>
            </a:r>
          </a:p>
          <a:p>
            <a:pPr algn="just"/>
            <a:r>
              <a:rPr lang="sr-Latn-RS" dirty="0" smtClean="0"/>
              <a:t>Tokom </a:t>
            </a:r>
            <a:r>
              <a:rPr lang="sr-Latn-RS" b="1" i="1" dirty="0" smtClean="0"/>
              <a:t>prilaza i sletanja, poletanja i početnog penjanja</a:t>
            </a:r>
            <a:r>
              <a:rPr lang="sr-Latn-RS" b="1" dirty="0" smtClean="0"/>
              <a:t> </a:t>
            </a:r>
            <a:r>
              <a:rPr lang="sr-Latn-RS" dirty="0" smtClean="0"/>
              <a:t>zrakoplova (služba prilazne kontrole letenja-APP)</a:t>
            </a:r>
          </a:p>
          <a:p>
            <a:pPr algn="just"/>
            <a:r>
              <a:rPr lang="sr-Latn-RS" dirty="0" smtClean="0"/>
              <a:t>Tokom </a:t>
            </a:r>
            <a:r>
              <a:rPr lang="sr-Latn-RS" b="1" i="1" dirty="0" smtClean="0"/>
              <a:t>leta na ruti </a:t>
            </a:r>
            <a:r>
              <a:rPr lang="sr-Latn-RS" dirty="0" smtClean="0"/>
              <a:t>(faza krastarenja)- služba oblasne kontrole letenja- ACC (Area Control Service)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1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/>
              <a:t>Naknade za pružanje usluga kontrole </a:t>
            </a:r>
            <a:r>
              <a:rPr lang="sr-Latn-RS" sz="3200" b="1" dirty="0" smtClean="0"/>
              <a:t>letenja-5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r-Latn-RS" dirty="0" smtClean="0"/>
              <a:t>Kako se za svaku fazu leta vezuju određeni troškovi pružaocu usluga, logično bi bilo da i struktura navigacionih naknada koje korisnici plaćaju približno odgovara strukturi troškova po pojedinim fazama leta.</a:t>
            </a:r>
          </a:p>
          <a:p>
            <a:pPr algn="just"/>
            <a:r>
              <a:rPr lang="sr-Latn-RS" dirty="0" smtClean="0"/>
              <a:t>U praksi </a:t>
            </a:r>
            <a:r>
              <a:rPr lang="sr-Latn-RS" b="1" i="1" dirty="0" smtClean="0"/>
              <a:t>ne postoji jasna </a:t>
            </a:r>
            <a:r>
              <a:rPr lang="sr-Latn-RS" dirty="0" smtClean="0"/>
              <a:t>(usaglašena) definicija sadržaja usluga različitih službi KL, već ih različiti provajderi različito definišu u duhu sopstvene operativne i/ili finansijske prakse – Slika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7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/>
              <a:t>Naknade za pružanje usluga kontrole </a:t>
            </a:r>
            <a:r>
              <a:rPr lang="sr-Latn-RS" sz="3200" b="1" dirty="0" smtClean="0"/>
              <a:t>letenja-6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R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5479" t="39475" r="25004" b="21977"/>
          <a:stretch/>
        </p:blipFill>
        <p:spPr bwMode="auto">
          <a:xfrm>
            <a:off x="533400" y="1600200"/>
            <a:ext cx="8458200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99495" y="5562600"/>
            <a:ext cx="532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Slika 1: Postojeća struktura evropskog zračnog prostora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5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/>
              <a:t>Naknade za pružanje usluga kontrole </a:t>
            </a:r>
            <a:r>
              <a:rPr lang="sr-Latn-RS" sz="3200" b="1" dirty="0" smtClean="0"/>
              <a:t>letenja-7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Latn-RS" b="1" i="1" dirty="0" smtClean="0"/>
              <a:t>Rutne naknade</a:t>
            </a:r>
            <a:r>
              <a:rPr lang="sr-Latn-RS" b="1" dirty="0" smtClean="0"/>
              <a:t> </a:t>
            </a:r>
            <a:r>
              <a:rPr lang="sr-Latn-RS" dirty="0" smtClean="0"/>
              <a:t>(En-route ANS-na sl. 1), tj. naknade službe </a:t>
            </a:r>
            <a:r>
              <a:rPr lang="sr-Latn-RS" i="1" dirty="0" smtClean="0"/>
              <a:t>oblasne kontrole letenja </a:t>
            </a:r>
            <a:r>
              <a:rPr lang="sr-Latn-RS" dirty="0" smtClean="0"/>
              <a:t>su </a:t>
            </a:r>
            <a:r>
              <a:rPr lang="sr-Latn-RS" b="1" i="1" dirty="0" smtClean="0"/>
              <a:t>harmonizovane </a:t>
            </a:r>
            <a:r>
              <a:rPr lang="sr-Latn-RS" dirty="0" smtClean="0"/>
              <a:t>na nivou Evrope i pod okriljem su Eurocontrol-a</a:t>
            </a:r>
          </a:p>
          <a:p>
            <a:pPr algn="just"/>
            <a:r>
              <a:rPr lang="sr-Latn-RS" b="1" i="1" dirty="0" smtClean="0"/>
              <a:t>Naknade terminalnih usluga</a:t>
            </a:r>
            <a:r>
              <a:rPr lang="sr-Latn-RS" dirty="0" smtClean="0"/>
              <a:t> (Terminal ANS-na sl.1) obuhvataju usluge službi </a:t>
            </a:r>
            <a:r>
              <a:rPr lang="sr-Latn-RS" i="1" dirty="0" smtClean="0"/>
              <a:t>prilazne</a:t>
            </a:r>
            <a:r>
              <a:rPr lang="sr-Latn-RS" dirty="0" smtClean="0"/>
              <a:t>, </a:t>
            </a:r>
            <a:r>
              <a:rPr lang="sr-Latn-RS" i="1" dirty="0" smtClean="0"/>
              <a:t>aerodromske</a:t>
            </a:r>
            <a:r>
              <a:rPr lang="sr-Latn-RS" dirty="0" smtClean="0"/>
              <a:t> i kontrole </a:t>
            </a:r>
            <a:r>
              <a:rPr lang="sr-Latn-RS" i="1" dirty="0" smtClean="0"/>
              <a:t>završnog prilaza </a:t>
            </a:r>
            <a:r>
              <a:rPr lang="sr-Latn-RS" dirty="0" smtClean="0"/>
              <a:t>(tamo gde postoji), kao i zemaljske kontrole, odnosno kontrole saobraćaja na </a:t>
            </a:r>
            <a:r>
              <a:rPr lang="sr-Latn-RS" i="1" dirty="0" smtClean="0"/>
              <a:t>pristanišnim platformama </a:t>
            </a:r>
            <a:r>
              <a:rPr lang="sr-Latn-RS" dirty="0" smtClean="0"/>
              <a:t>(ako postoji) 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8716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/>
              <a:t>Naknade za pružanje usluga kontrole </a:t>
            </a:r>
            <a:r>
              <a:rPr lang="sr-Latn-RS" sz="3200" b="1" dirty="0" smtClean="0"/>
              <a:t>letenja-8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Latn-RS" dirty="0" smtClean="0"/>
              <a:t>Prema </a:t>
            </a:r>
            <a:r>
              <a:rPr lang="sr-Latn-RS" b="1" i="1" dirty="0" smtClean="0"/>
              <a:t>Regulativi 1794/2006 EC </a:t>
            </a:r>
            <a:r>
              <a:rPr lang="sr-Latn-RS" dirty="0" smtClean="0"/>
              <a:t>predviđeno je harmonizovanje tarifskog sistema za terminalne usluge od 2012. godine</a:t>
            </a:r>
          </a:p>
          <a:p>
            <a:pPr algn="just"/>
            <a:r>
              <a:rPr lang="sr-Latn-RS" dirty="0" smtClean="0"/>
              <a:t>Po podacima Eurocontrol-a, terminalne navigacione naknade predstavljaju približno </a:t>
            </a:r>
            <a:r>
              <a:rPr lang="sr-Latn-RS" b="1" i="1" dirty="0" smtClean="0"/>
              <a:t>petinu</a:t>
            </a:r>
            <a:r>
              <a:rPr lang="sr-Latn-RS" dirty="0" smtClean="0"/>
              <a:t> ukupno naplaćenih navigacionih naknada u Evropi.</a:t>
            </a:r>
          </a:p>
          <a:p>
            <a:pPr marL="0" indent="0" algn="ctr">
              <a:buNone/>
            </a:pPr>
            <a:r>
              <a:rPr lang="sr-Latn-RS" dirty="0" smtClean="0"/>
              <a:t>Za </a:t>
            </a:r>
            <a:r>
              <a:rPr lang="sr-Latn-RS" dirty="0"/>
              <a:t>podrobnije </a:t>
            </a:r>
            <a:r>
              <a:rPr lang="sr-Latn-RS" dirty="0" smtClean="0"/>
              <a:t>izučavanje </a:t>
            </a:r>
            <a:r>
              <a:rPr lang="sr-Latn-RS" dirty="0"/>
              <a:t>videti: </a:t>
            </a:r>
            <a:r>
              <a:rPr lang="sr-Latn-RS" dirty="0">
                <a:hlinkClick r:id="rId2"/>
              </a:rPr>
              <a:t>https://</a:t>
            </a:r>
            <a:r>
              <a:rPr lang="sr-Latn-RS" dirty="0" smtClean="0">
                <a:hlinkClick r:id="rId2"/>
              </a:rPr>
              <a:t>www.eurocontrol.int/sites/default/files/publication/files/ace2012-benchmarking-report.pdf</a:t>
            </a:r>
            <a:r>
              <a:rPr lang="sr-Latn-RS" dirty="0" smtClean="0"/>
              <a:t> </a:t>
            </a:r>
            <a:endParaRPr lang="sr-Latn-R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81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2696</Words>
  <Application>Microsoft Office PowerPoint</Application>
  <PresentationFormat>On-screen Show (4:3)</PresentationFormat>
  <Paragraphs>223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Megatrend univerzitet Fakultet za civilno vazduhoplovstvo</vt:lpstr>
      <vt:lpstr>Naknade za pružanje usluga kontrole letenja-1</vt:lpstr>
      <vt:lpstr>Naknade za pružanje usluga kontrole letenja-2</vt:lpstr>
      <vt:lpstr>Naknade za pružanje usluga kontrole letenja-3</vt:lpstr>
      <vt:lpstr>Naknade za pružanje usluga kontrole letenja-4</vt:lpstr>
      <vt:lpstr>Naknade za pružanje usluga kontrole letenja-5</vt:lpstr>
      <vt:lpstr>Naknade za pružanje usluga kontrole letenja-6</vt:lpstr>
      <vt:lpstr>Naknade za pružanje usluga kontrole letenja-7</vt:lpstr>
      <vt:lpstr>Naknade za pružanje usluga kontrole letenja-8</vt:lpstr>
      <vt:lpstr>Naknade za pružanje usluga kontrole letenja-9</vt:lpstr>
      <vt:lpstr>Naknade za pružanje usluga kontrole letenja-10</vt:lpstr>
      <vt:lpstr>Naknade za pružanje usluga kontrole letenja-11</vt:lpstr>
      <vt:lpstr>Naknade za pružanje usluga kontrole letenja-12</vt:lpstr>
      <vt:lpstr>Naknade za pružanje usluga kontrole letenja-13</vt:lpstr>
      <vt:lpstr>EUROCONTROL sistem rutnih navigacionih naknada-1</vt:lpstr>
      <vt:lpstr>EUROCONTROL sistem rutnih navigacionih naknada-2</vt:lpstr>
      <vt:lpstr>EUROCONTROL sistem rutnih navigacionih naknada-3</vt:lpstr>
      <vt:lpstr>EUROCONTROL sistem rutnih navigacionih naknada-4</vt:lpstr>
      <vt:lpstr>EUROCONTROL sistem rutnih navigacionih naknada-5</vt:lpstr>
      <vt:lpstr>Kategorije letova i naplata navigacionih naknada (Eurocontrol)-1</vt:lpstr>
      <vt:lpstr>Kategorije letova i naplata navigacionih naknada (Eurocontrol)-2</vt:lpstr>
      <vt:lpstr>Način određivanja rutnih navigacionih naknada(Eurocontrol)-1</vt:lpstr>
      <vt:lpstr>Način određivanja rutnih navigacionih naknada(Eurocontrol)-2</vt:lpstr>
      <vt:lpstr>Način određivanja rutnih navigacionih naknada(Eurocontrol)-3</vt:lpstr>
      <vt:lpstr>Način određivanja rutnih navigacionih naknada(Eurocontrol)-4</vt:lpstr>
      <vt:lpstr>Način određivanja rutnih navigacionih naknada(Eurocontrol)-5</vt:lpstr>
      <vt:lpstr>Način određivanja rutnih navigacionih naknada(Eurocontrol)-6</vt:lpstr>
      <vt:lpstr>Način određivanja rutnih navigacionih naknada(Eurocontrol)-7</vt:lpstr>
      <vt:lpstr>Način određivanja rutnih navigacionih naknada(Eurocontrol)-8</vt:lpstr>
      <vt:lpstr>Način određivanja rutnih navigacionih naknada(Eurocontrol)-9</vt:lpstr>
      <vt:lpstr>Način određivanja rutnih navigacionih naknada(Eurocontrol)-10</vt:lpstr>
      <vt:lpstr>Način određivanja rutnih navigacionih naknada(Eurocontrol)-11</vt:lpstr>
      <vt:lpstr>Način određivanja rutnih navigacionih naknada(Eurocontrol)-12</vt:lpstr>
      <vt:lpstr>Naknade za usluge prilazne i aerodromske kontrole letenja (Eurocontrol)-1</vt:lpstr>
      <vt:lpstr>Naknade za usluge prilazne i aerodromske kontrole letenja (Eurocontrol)-2</vt:lpstr>
      <vt:lpstr>Naknade za usluge prilazne i aerodromske kontrole letenja (Eurocontrol)-3</vt:lpstr>
      <vt:lpstr>Naknade za usluge prilazne i aerodromske kontrole letenja (Eurocontrol)-primer</vt:lpstr>
      <vt:lpstr>Naknade za usluge prilazne i aerodromske kontrole letenja (Eurocontrol)-4</vt:lpstr>
      <vt:lpstr>Regulativa 1794/2006 EC</vt:lpstr>
      <vt:lpstr>Regulativa 1794/2006 EC-nastavak</vt:lpstr>
      <vt:lpstr>Literatura: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IU-Travnik Saobraćajni fakultet -vazdušni saobraćaj-</dc:title>
  <dc:creator>Toma</dc:creator>
  <cp:lastModifiedBy>Toma</cp:lastModifiedBy>
  <cp:revision>51</cp:revision>
  <dcterms:created xsi:type="dcterms:W3CDTF">2015-04-09T09:56:35Z</dcterms:created>
  <dcterms:modified xsi:type="dcterms:W3CDTF">2020-03-25T14:22:09Z</dcterms:modified>
</cp:coreProperties>
</file>