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23"/>
  </p:notesMasterIdLst>
  <p:handoutMasterIdLst>
    <p:handoutMasterId r:id="rId24"/>
  </p:handoutMasterIdLst>
  <p:sldIdLst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5" r:id="rId17"/>
    <p:sldId id="324" r:id="rId18"/>
    <p:sldId id="326" r:id="rId19"/>
    <p:sldId id="327" r:id="rId20"/>
    <p:sldId id="328" r:id="rId21"/>
    <p:sldId id="329" r:id="rId2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74" autoAdjust="0"/>
    <p:restoredTop sz="94479"/>
  </p:normalViewPr>
  <p:slideViewPr>
    <p:cSldViewPr snapToGrid="0" showGuides="1">
      <p:cViewPr varScale="1">
        <p:scale>
          <a:sx n="106" d="100"/>
          <a:sy n="106" d="100"/>
        </p:scale>
        <p:origin x="97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t>3/18/20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t>3/18/20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err="1"/>
              <a:t>прв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579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80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69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343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872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62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28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err="1"/>
              <a:t>прв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76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err="1"/>
              <a:t>прв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02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err="1"/>
              <a:t>прв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23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err="1"/>
              <a:t>прв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14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err="1"/>
              <a:t>прв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99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err="1"/>
              <a:t>прв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20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46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61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5" y="239671"/>
            <a:ext cx="4085374" cy="546742"/>
          </a:xfrm>
        </p:spPr>
        <p:txBody>
          <a:bodyPr/>
          <a:lstStyle/>
          <a:p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ea typeface="Helvetica Neue Thin" panose="020B0403020202020204" pitchFamily="34" charset="0"/>
                <a:cs typeface="Arial" panose="020B0604020202020204" pitchFamily="34" charset="0"/>
              </a:rPr>
              <a:t>БАНКАРСКИ СИСТЕМ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Helvetica Neue Thin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05" y="1189823"/>
            <a:ext cx="11144557" cy="5428506"/>
          </a:xfrm>
        </p:spPr>
        <p:txBody>
          <a:bodyPr>
            <a:noAutofit/>
          </a:bodyPr>
          <a:lstStyle/>
          <a:p>
            <a:pPr algn="just"/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Потиче од италијанске речи </a:t>
            </a:r>
            <a:r>
              <a:rPr lang="hr-HR" sz="16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banco</a:t>
            </a:r>
            <a:r>
              <a:rPr lang="hr-HR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(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клупа)</a:t>
            </a:r>
          </a:p>
          <a:p>
            <a:pPr marL="0" indent="0" algn="just">
              <a:buNone/>
            </a:pPr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      Банка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је специфична финансијска организација која обавља послове примања депозита и кредитирања привреде и становништва</a:t>
            </a:r>
          </a:p>
          <a:p>
            <a:pPr marL="0" indent="0" algn="just">
              <a:buNone/>
            </a:pPr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      Савремена банка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је кредитна институција чију основну активност представља прикупљање депозита, узимање и давање кредита својим комитентима за које обавља и друге послове, као финансијски посредник који прикупља слободна новчана средства и пласира их путем кредита и куповине </a:t>
            </a:r>
            <a:r>
              <a:rPr lang="sr-Cyrl-RS" sz="16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endParaRPr lang="sr-Cyrl-RS" sz="1600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algn="just"/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 науци о банкарству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проучавају се међусобни утицаји банкарског пословања, макроекономске политике и међународних економских и финансијских односа</a:t>
            </a:r>
          </a:p>
          <a:p>
            <a:pPr algn="just"/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Камата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представља цену позајмљеног новца, везана је за </a:t>
            </a:r>
            <a:r>
              <a:rPr lang="sr-Cyrl-RS" sz="16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зајмовни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капитал и чини део позајмљеног новца израженог у проценту</a:t>
            </a:r>
          </a:p>
          <a:p>
            <a:pPr algn="just"/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Представља накнаду коју добија власник капитала који се одриче његове употребе у садашњем периоду зарад профита у неком периоду у будућности</a:t>
            </a:r>
          </a:p>
          <a:p>
            <a:pPr algn="just"/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Каматне стопе су више од профитних стопа у доба рецесије (утиче на смањење инвестиција и позајмице капитала), а у фази експанзије профитне стопе су поново више од каматне стопе (повољни услови за узимање кредита)</a:t>
            </a:r>
          </a:p>
          <a:p>
            <a:pPr algn="just"/>
            <a:r>
              <a:rPr lang="sr-Cyrl-RS" sz="1600" b="1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Кензијанска</a:t>
            </a:r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теорија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каже да каматне стопе треба да буду ниске како би се подстакло предузетништво и инвестиционе активности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89AD6-2A8C-5349-8BA5-F9132545DFCA}"/>
              </a:ext>
            </a:extLst>
          </p:cNvPr>
          <p:cNvSpPr/>
          <p:nvPr/>
        </p:nvSpPr>
        <p:spPr>
          <a:xfrm>
            <a:off x="10570543" y="35470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 I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A35DB-0D10-ED42-8364-6EC304BBCD16}"/>
              </a:ext>
            </a:extLst>
          </p:cNvPr>
          <p:cNvSpPr/>
          <p:nvPr/>
        </p:nvSpPr>
        <p:spPr>
          <a:xfrm>
            <a:off x="10378235" y="902929"/>
            <a:ext cx="776056" cy="28689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19.03.20.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EBF7D-3B3B-3446-AA77-A4F839445A09}"/>
              </a:ext>
            </a:extLst>
          </p:cNvPr>
          <p:cNvSpPr txBox="1"/>
          <p:nvPr/>
        </p:nvSpPr>
        <p:spPr>
          <a:xfrm>
            <a:off x="10799216" y="330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F56D65-2EA7-6745-B8CA-D3528EE37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99" y="1519432"/>
            <a:ext cx="406512" cy="330396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19AE5FF-027D-AC4F-98A6-1120BDE0BA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99" y="2157988"/>
            <a:ext cx="406512" cy="33039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622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4" y="239671"/>
            <a:ext cx="4202892" cy="546742"/>
          </a:xfrm>
        </p:spPr>
        <p:txBody>
          <a:bodyPr/>
          <a:lstStyle/>
          <a:p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ea typeface="Helvetica Neue Thin" panose="020B0403020202020204" pitchFamily="34" charset="0"/>
                <a:cs typeface="Arial" panose="020B0604020202020204" pitchFamily="34" charset="0"/>
              </a:rPr>
              <a:t>КРЕДИТНИ ПОСЛОВИ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Helvetica Neue Thin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05" y="1189823"/>
            <a:ext cx="11144557" cy="542850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     Кредитни потенцијал 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подразумева оптимална кредитна средства која пословна банка може ставити на располагање својим комитентима</a:t>
            </a:r>
          </a:p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 овом процесу пословна банка мора формирати резервни фонд у циљу ефикасног пословања на тржишту</a:t>
            </a:r>
          </a:p>
          <a:p>
            <a:pPr marL="0" indent="0" algn="just">
              <a:buNone/>
            </a:pP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    На бази овога </a:t>
            </a: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кредитни потенцијал 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означава суму расположивих средстава за кредитирање по издвајању трошкова пословања и средстава обавезних резерви</a:t>
            </a:r>
          </a:p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Промене кредитног потенцијала условљене су:</a:t>
            </a:r>
          </a:p>
          <a:p>
            <a:pPr lvl="1" algn="just"/>
            <a:r>
              <a:rPr lang="sr-Cyrl-RS" sz="18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Висином депозита и штедних депозита по виђењу</a:t>
            </a:r>
          </a:p>
          <a:p>
            <a:pPr lvl="1" algn="just"/>
            <a:r>
              <a:rPr lang="sr-Cyrl-RS" sz="18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Краткорочним кредитима од других банака</a:t>
            </a:r>
          </a:p>
          <a:p>
            <a:pPr lvl="1" algn="just"/>
            <a:r>
              <a:rPr lang="sr-Cyrl-RS" sz="18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Висином инвестиционих депозита</a:t>
            </a:r>
          </a:p>
          <a:p>
            <a:pPr lvl="1" algn="just"/>
            <a:r>
              <a:rPr lang="sr-Cyrl-RS" sz="18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Величином инвестиционих кредита од других банака</a:t>
            </a:r>
          </a:p>
          <a:p>
            <a:pPr lvl="1" algn="just"/>
            <a:r>
              <a:rPr lang="sr-Cyrl-RS" sz="18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Основицом и стопом обавезних резерви и резерви ликвидности</a:t>
            </a:r>
          </a:p>
          <a:p>
            <a:pPr lvl="1" algn="just"/>
            <a:endParaRPr lang="sr-Cyrl-RS" sz="1800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 савременом пословању разликујемо </a:t>
            </a: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краткорочни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и </a:t>
            </a: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инвестициони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кредитни потенцијал и </a:t>
            </a: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пласирани 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и </a:t>
            </a: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слободни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кредитни потенцијал</a:t>
            </a:r>
          </a:p>
          <a:p>
            <a:pPr algn="just"/>
            <a:endParaRPr lang="sr-Cyrl-RS" sz="1800" b="1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89AD6-2A8C-5349-8BA5-F9132545DFCA}"/>
              </a:ext>
            </a:extLst>
          </p:cNvPr>
          <p:cNvSpPr/>
          <p:nvPr/>
        </p:nvSpPr>
        <p:spPr>
          <a:xfrm>
            <a:off x="10558511" y="35470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 I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A35DB-0D10-ED42-8364-6EC304BBCD16}"/>
              </a:ext>
            </a:extLst>
          </p:cNvPr>
          <p:cNvSpPr/>
          <p:nvPr/>
        </p:nvSpPr>
        <p:spPr>
          <a:xfrm>
            <a:off x="10378235" y="902929"/>
            <a:ext cx="776056" cy="28689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19.03.20.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EBF7D-3B3B-3446-AA77-A4F839445A09}"/>
              </a:ext>
            </a:extLst>
          </p:cNvPr>
          <p:cNvSpPr txBox="1"/>
          <p:nvPr/>
        </p:nvSpPr>
        <p:spPr>
          <a:xfrm>
            <a:off x="10799216" y="330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D9AD2D-0FFE-1F44-AE1D-B9C5089A50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00" y="1182557"/>
            <a:ext cx="403072" cy="327600"/>
          </a:xfrm>
          <a:prstGeom prst="rect">
            <a:avLst/>
          </a:prstGeom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B2C030-A487-624A-81F7-000AEDBDE1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46" y="2531978"/>
            <a:ext cx="406512" cy="33039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471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4" y="239671"/>
            <a:ext cx="4202892" cy="546742"/>
          </a:xfrm>
        </p:spPr>
        <p:txBody>
          <a:bodyPr/>
          <a:lstStyle/>
          <a:p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ea typeface="Helvetica Neue Thin" panose="020B0403020202020204" pitchFamily="34" charset="0"/>
                <a:cs typeface="Arial" panose="020B0604020202020204" pitchFamily="34" charset="0"/>
              </a:rPr>
              <a:t>КРЕДИТНИ ПОСЛОВИ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Helvetica Neue Thin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05" y="1189823"/>
            <a:ext cx="11144557" cy="542850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      </a:t>
            </a:r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Висина инвестиционог кредитног потенцијала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одређена је:</a:t>
            </a:r>
          </a:p>
          <a:p>
            <a:pPr lvl="1"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Обимом орочених депозита</a:t>
            </a:r>
          </a:p>
          <a:p>
            <a:pPr lvl="1"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Средстава фонда</a:t>
            </a:r>
          </a:p>
          <a:p>
            <a:pPr lvl="1"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Инвестиционих кредита од стране других пословних банака</a:t>
            </a:r>
          </a:p>
          <a:p>
            <a:pPr marL="457200" lvl="1" indent="0" algn="just">
              <a:buNone/>
            </a:pPr>
            <a:endParaRPr lang="sr-Cyrl-RS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     Слободни кредитни потенцијал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се односи на део укупно потенцијала који банка због опрезности у пословању и стања на тржишту није пласирала својим комитентима</a:t>
            </a:r>
          </a:p>
          <a:p>
            <a:pPr marL="0" indent="0" algn="just">
              <a:buNone/>
            </a:pPr>
            <a:endParaRPr lang="sr-Cyrl-RS" sz="1600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algn="just"/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 процесу кредитирања пословне банке увек теже да каматни приходи буду већи од расхода</a:t>
            </a:r>
          </a:p>
          <a:p>
            <a:pPr algn="just"/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Основи принципи каматне политике односе се на:</a:t>
            </a:r>
          </a:p>
          <a:p>
            <a:pPr lvl="1"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Очување стабилности каматне маргине</a:t>
            </a:r>
          </a:p>
          <a:p>
            <a:pPr lvl="1"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Усклађивање </a:t>
            </a:r>
            <a:r>
              <a:rPr lang="sr-Cyrl-RS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рочне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структуре</a:t>
            </a:r>
          </a:p>
          <a:p>
            <a:pPr lvl="1"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Усклађивање секторске и валутно-билансне структуре</a:t>
            </a:r>
          </a:p>
          <a:p>
            <a:pPr lvl="1"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Дефинисање повољних аранжмана</a:t>
            </a:r>
          </a:p>
          <a:p>
            <a:pPr lvl="1" algn="just"/>
            <a:r>
              <a:rPr lang="sr-Cyrl-RS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Приходовање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каматних разлика</a:t>
            </a:r>
          </a:p>
          <a:p>
            <a:pPr algn="just"/>
            <a:endParaRPr lang="sr-Cyrl-RS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89AD6-2A8C-5349-8BA5-F9132545DFCA}"/>
              </a:ext>
            </a:extLst>
          </p:cNvPr>
          <p:cNvSpPr/>
          <p:nvPr/>
        </p:nvSpPr>
        <p:spPr>
          <a:xfrm>
            <a:off x="10546480" y="35470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 I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A35DB-0D10-ED42-8364-6EC304BBCD16}"/>
              </a:ext>
            </a:extLst>
          </p:cNvPr>
          <p:cNvSpPr/>
          <p:nvPr/>
        </p:nvSpPr>
        <p:spPr>
          <a:xfrm>
            <a:off x="10378235" y="902929"/>
            <a:ext cx="776056" cy="28689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19.03.20.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EBF7D-3B3B-3446-AA77-A4F839445A09}"/>
              </a:ext>
            </a:extLst>
          </p:cNvPr>
          <p:cNvSpPr txBox="1"/>
          <p:nvPr/>
        </p:nvSpPr>
        <p:spPr>
          <a:xfrm>
            <a:off x="10799216" y="330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D9AD2D-0FFE-1F44-AE1D-B9C5089A50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99" y="1175753"/>
            <a:ext cx="403072" cy="327600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9B36FE-CD33-424A-B7F3-156FEF644E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16" y="3026329"/>
            <a:ext cx="406512" cy="33039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110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4" y="239671"/>
            <a:ext cx="4808389" cy="546742"/>
          </a:xfrm>
        </p:spPr>
        <p:txBody>
          <a:bodyPr/>
          <a:lstStyle/>
          <a:p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ea typeface="Helvetica Neue Thin" panose="020B0403020202020204" pitchFamily="34" charset="0"/>
                <a:cs typeface="Arial" panose="020B0604020202020204" pitchFamily="34" charset="0"/>
              </a:rPr>
              <a:t>СИСТЕМИ КРЕДИТИРАЊА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Helvetica Neue Thin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05" y="1189823"/>
            <a:ext cx="11144557" cy="5428506"/>
          </a:xfrm>
        </p:spPr>
        <p:txBody>
          <a:bodyPr>
            <a:noAutofit/>
          </a:bodyPr>
          <a:lstStyle/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Процес кредитирања је комплексан процес који укључује неколико фаза (подношење кредитног захтева, анализа кредитног ризика, процес мониторинга …)</a:t>
            </a:r>
          </a:p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 процени кредитног ризика пословне банке могу користити систем интерног кредитног рејтинга и модел екстерног кредитног рејтинга (специјализоване кредитне рејтинг агенције)</a:t>
            </a:r>
          </a:p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На висину кредитног ризика утичу:</a:t>
            </a:r>
          </a:p>
          <a:p>
            <a:pPr lvl="1" algn="just"/>
            <a:r>
              <a:rPr lang="sr-Cyrl-RS" sz="18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Карактер – означава спремност зајмопримца да кредитни дуг отплати на време у складу са уговорним обавезама</a:t>
            </a:r>
          </a:p>
          <a:p>
            <a:pPr lvl="1" algn="just"/>
            <a:r>
              <a:rPr lang="sr-Cyrl-RS" sz="18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Капацитет задужења – представља процену способности зајмопримца да из текућег дохотка плаћа уговорене ануитете</a:t>
            </a:r>
          </a:p>
          <a:p>
            <a:pPr lvl="1" algn="just"/>
            <a:r>
              <a:rPr lang="sr-Cyrl-RS" sz="18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Висина кредитног задужења</a:t>
            </a:r>
          </a:p>
          <a:p>
            <a:pPr lvl="1" algn="just"/>
            <a:r>
              <a:rPr lang="sr-Cyrl-RS" sz="18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Колатерал</a:t>
            </a:r>
            <a:r>
              <a:rPr lang="sr-Cyrl-RS" sz="18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– залога, означава услова за добијање кредита (реално покриће)</a:t>
            </a:r>
          </a:p>
          <a:p>
            <a:pPr lvl="1" algn="just"/>
            <a:r>
              <a:rPr lang="sr-Cyrl-RS" sz="18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Капитал – нето имовина дужника, представља  критеријум који указује на зајмопримчева ранија финансијска понашања </a:t>
            </a:r>
          </a:p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Циклична – макроекономска кретања утичу на способност извршења кредитних обавеза у одређеном временском периоду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89AD6-2A8C-5349-8BA5-F9132545DFCA}"/>
              </a:ext>
            </a:extLst>
          </p:cNvPr>
          <p:cNvSpPr/>
          <p:nvPr/>
        </p:nvSpPr>
        <p:spPr>
          <a:xfrm>
            <a:off x="10558511" y="35470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 I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A35DB-0D10-ED42-8364-6EC304BBCD16}"/>
              </a:ext>
            </a:extLst>
          </p:cNvPr>
          <p:cNvSpPr/>
          <p:nvPr/>
        </p:nvSpPr>
        <p:spPr>
          <a:xfrm>
            <a:off x="10378235" y="902929"/>
            <a:ext cx="776056" cy="28689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19.03.20.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EBF7D-3B3B-3446-AA77-A4F839445A09}"/>
              </a:ext>
            </a:extLst>
          </p:cNvPr>
          <p:cNvSpPr txBox="1"/>
          <p:nvPr/>
        </p:nvSpPr>
        <p:spPr>
          <a:xfrm>
            <a:off x="10799216" y="330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34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4" y="239671"/>
            <a:ext cx="4808389" cy="546742"/>
          </a:xfrm>
        </p:spPr>
        <p:txBody>
          <a:bodyPr/>
          <a:lstStyle/>
          <a:p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ea typeface="Helvetica Neue Thin" panose="020B0403020202020204" pitchFamily="34" charset="0"/>
                <a:cs typeface="Arial" panose="020B0604020202020204" pitchFamily="34" charset="0"/>
              </a:rPr>
              <a:t>СИСТЕМИ КРЕДИТИРАЊА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Helvetica Neue Thin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05" y="1189823"/>
            <a:ext cx="11144557" cy="5428506"/>
          </a:xfrm>
        </p:spPr>
        <p:txBody>
          <a:bodyPr>
            <a:noAutofit/>
          </a:bodyPr>
          <a:lstStyle/>
          <a:p>
            <a:pPr algn="just"/>
            <a:r>
              <a:rPr lang="sr-Cyrl-RS" sz="17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Процес мониторинга 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је везан и за процес ликвидности и кредитну политику банке на бази чега се процењују оптималне резерве у циљу покривања евентуалних губитака</a:t>
            </a:r>
          </a:p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 савременим условима банке примењују комплексне стрес тестове у циљу реструктурирања и ревизије сумњивих зајмова</a:t>
            </a:r>
          </a:p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Пословне банке се опредељују са примену стратегије </a:t>
            </a:r>
            <a:r>
              <a:rPr lang="hr-HR" sz="1700" b="1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risk-return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, односно највишег степена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поврата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на бази степена преузетог ризика</a:t>
            </a:r>
          </a:p>
          <a:p>
            <a:pPr algn="just"/>
            <a:r>
              <a:rPr lang="sr-Cyrl-RS" sz="17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Стабилност портфолија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зависи:</a:t>
            </a:r>
          </a:p>
          <a:p>
            <a:pPr lvl="1"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Цикличних привредних кретања</a:t>
            </a:r>
          </a:p>
          <a:p>
            <a:pPr lvl="1"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Утицаја  промене структуре каматних стопа на портфолио активу</a:t>
            </a:r>
          </a:p>
          <a:p>
            <a:pPr lvl="1"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Степена ликвидности појединих облика активе</a:t>
            </a:r>
          </a:p>
          <a:p>
            <a:pPr lvl="1"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Квалитета и структуре извора и структуре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зајмовне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тражње</a:t>
            </a:r>
          </a:p>
          <a:p>
            <a:pPr lvl="1" algn="just"/>
            <a:endParaRPr lang="sr-Cyrl-RS" sz="1700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 оквиру </a:t>
            </a:r>
            <a:r>
              <a:rPr lang="sr-Cyrl-RS" sz="17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кредитне анализе 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утврђује се кредитна способност (бонитет) дужника и степена преузетог кредитног ризика</a:t>
            </a:r>
          </a:p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Кредитна анализа обухвата анализу финансијских токова, анализу финансијских индикатора и вероватноћу настанка губитака и банкротства пословних банака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89AD6-2A8C-5349-8BA5-F9132545DFCA}"/>
              </a:ext>
            </a:extLst>
          </p:cNvPr>
          <p:cNvSpPr/>
          <p:nvPr/>
        </p:nvSpPr>
        <p:spPr>
          <a:xfrm>
            <a:off x="10558512" y="35470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 I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A35DB-0D10-ED42-8364-6EC304BBCD16}"/>
              </a:ext>
            </a:extLst>
          </p:cNvPr>
          <p:cNvSpPr/>
          <p:nvPr/>
        </p:nvSpPr>
        <p:spPr>
          <a:xfrm>
            <a:off x="10378235" y="902929"/>
            <a:ext cx="776056" cy="28689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19.03.20.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EBF7D-3B3B-3446-AA77-A4F839445A09}"/>
              </a:ext>
            </a:extLst>
          </p:cNvPr>
          <p:cNvSpPr txBox="1"/>
          <p:nvPr/>
        </p:nvSpPr>
        <p:spPr>
          <a:xfrm>
            <a:off x="10799216" y="330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30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4" y="239671"/>
            <a:ext cx="4808389" cy="546742"/>
          </a:xfrm>
        </p:spPr>
        <p:txBody>
          <a:bodyPr/>
          <a:lstStyle/>
          <a:p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ea typeface="Helvetica Neue Thin" panose="020B0403020202020204" pitchFamily="34" charset="0"/>
                <a:cs typeface="Arial" panose="020B0604020202020204" pitchFamily="34" charset="0"/>
              </a:rPr>
              <a:t>СИСТЕМИ КРЕДИТИРАЊА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Helvetica Neue Thin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05" y="1189823"/>
            <a:ext cx="11144557" cy="5428506"/>
          </a:xfrm>
        </p:spPr>
        <p:txBody>
          <a:bodyPr>
            <a:noAutofit/>
          </a:bodyPr>
          <a:lstStyle/>
          <a:p>
            <a:pPr algn="just"/>
            <a:r>
              <a:rPr lang="sr-Cyrl-RS" sz="17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Анализа финансијских токова 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помаже пословној банци да на основу ефикасног пословања и инвестирања оствари добит – сачињава се биланс финансијских токова и биланс извора и употребе средстава</a:t>
            </a:r>
          </a:p>
          <a:p>
            <a:pPr algn="just"/>
            <a:r>
              <a:rPr lang="sr-Cyrl-RS" sz="17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Финансијски индикатори 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означавају релативне односе путем којих се одређује степен извесности повраћаја кредитних пласмана</a:t>
            </a:r>
          </a:p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 новије време се за потребе финансијске анализе користи скуп наведених финансијских индикатора који су исказани у оквиру </a:t>
            </a:r>
            <a:r>
              <a:rPr lang="sr-Cyrl-RS" sz="1700" b="1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З</a:t>
            </a:r>
            <a:r>
              <a:rPr lang="sr-Cyrl-RS" sz="17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-скор теста 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(Алтман)</a:t>
            </a:r>
          </a:p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Новији модели који су прецизнији од Алтман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З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-скор теста су математички квантитативни модели засновани на математичкој теорији вредновања опција (КМВ модели)</a:t>
            </a:r>
          </a:p>
          <a:p>
            <a:pPr algn="just"/>
            <a:endParaRPr lang="sr-Cyrl-RS" sz="1700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algn="just"/>
            <a:r>
              <a:rPr lang="sr-Cyrl-RS" sz="1700" b="1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Секјуритизација</a:t>
            </a:r>
            <a:r>
              <a:rPr lang="sr-Cyrl-RS" sz="17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подразумева операције у трансформацији банкарских зајмова у обвезнице емитоване на основу истих зајмова</a:t>
            </a:r>
          </a:p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Примењује се на развијеним финансијским тржиштима којима пословне банке обезбеђују оптималну ликвидност својих актива на основу трансакција</a:t>
            </a:r>
          </a:p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 процесу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секјуритизације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најчешће се користе примарни стандардизовани зајмови који су одобрени великом броју дужника (велика вероватноћа нормалног распореда очекиваних губитака)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89AD6-2A8C-5349-8BA5-F9132545DFCA}"/>
              </a:ext>
            </a:extLst>
          </p:cNvPr>
          <p:cNvSpPr/>
          <p:nvPr/>
        </p:nvSpPr>
        <p:spPr>
          <a:xfrm>
            <a:off x="10558511" y="35470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 I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A35DB-0D10-ED42-8364-6EC304BBCD16}"/>
              </a:ext>
            </a:extLst>
          </p:cNvPr>
          <p:cNvSpPr/>
          <p:nvPr/>
        </p:nvSpPr>
        <p:spPr>
          <a:xfrm>
            <a:off x="10378235" y="902929"/>
            <a:ext cx="776056" cy="28689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19.03.20.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EBF7D-3B3B-3446-AA77-A4F839445A09}"/>
              </a:ext>
            </a:extLst>
          </p:cNvPr>
          <p:cNvSpPr txBox="1"/>
          <p:nvPr/>
        </p:nvSpPr>
        <p:spPr>
          <a:xfrm>
            <a:off x="10799216" y="330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06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5" y="239671"/>
            <a:ext cx="5850380" cy="546742"/>
          </a:xfrm>
        </p:spPr>
        <p:txBody>
          <a:bodyPr/>
          <a:lstStyle/>
          <a:p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ea typeface="Helvetica Neue Thin" panose="020B0403020202020204" pitchFamily="34" charset="0"/>
                <a:cs typeface="Arial" panose="020B0604020202020204" pitchFamily="34" charset="0"/>
              </a:rPr>
              <a:t>ОСТАЛИ БАНКАРСКИ ПОСЛОВИ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Helvetica Neue Thin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05" y="1189823"/>
            <a:ext cx="11144557" cy="5428506"/>
          </a:xfrm>
        </p:spPr>
        <p:txBody>
          <a:bodyPr>
            <a:noAutofit/>
          </a:bodyPr>
          <a:lstStyle/>
          <a:p>
            <a:pPr algn="just"/>
            <a:r>
              <a:rPr lang="sr-Cyrl-RS" sz="15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Услужни банкарски послови </a:t>
            </a:r>
            <a:r>
              <a:rPr lang="sr-Cyrl-RS" sz="15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јављају се у функцији текућег пословања и остваривања профита на основу пружања услуга комитентима пословне банке (комисиони послови)  </a:t>
            </a:r>
          </a:p>
          <a:p>
            <a:pPr algn="just"/>
            <a:r>
              <a:rPr lang="sr-Cyrl-RS" sz="15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Основи услужни банкарски послови:</a:t>
            </a:r>
          </a:p>
          <a:p>
            <a:pPr lvl="1" algn="just"/>
            <a:r>
              <a:rPr lang="sr-Cyrl-RS" sz="15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Трезорски послови</a:t>
            </a:r>
          </a:p>
          <a:p>
            <a:pPr lvl="1" algn="just"/>
            <a:r>
              <a:rPr lang="sr-Cyrl-RS" sz="15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Благајничко пословање </a:t>
            </a:r>
          </a:p>
          <a:p>
            <a:pPr lvl="1" algn="just"/>
            <a:r>
              <a:rPr lang="sr-Cyrl-RS" sz="15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Послови депоа и платног промета </a:t>
            </a:r>
          </a:p>
          <a:p>
            <a:pPr lvl="1" algn="just"/>
            <a:r>
              <a:rPr lang="sr-Cyrl-RS" sz="15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Мењачки и девизно ликвидни послови</a:t>
            </a:r>
          </a:p>
          <a:p>
            <a:pPr algn="just"/>
            <a:r>
              <a:rPr lang="sr-Cyrl-RS" sz="15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Савремене банке обављају и </a:t>
            </a:r>
            <a:r>
              <a:rPr lang="sr-Cyrl-RS" sz="15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кастоди</a:t>
            </a:r>
            <a:r>
              <a:rPr lang="sr-Cyrl-RS" sz="15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послове (регистрација и пријем </a:t>
            </a:r>
            <a:r>
              <a:rPr lang="sr-Cyrl-RS" sz="15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5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sr-Cyrl-RS" sz="15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Специфични – помоћни банкарски послови </a:t>
            </a:r>
            <a:r>
              <a:rPr lang="sr-Cyrl-RS" sz="15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представљају:</a:t>
            </a:r>
          </a:p>
          <a:p>
            <a:pPr lvl="1" algn="just"/>
            <a:r>
              <a:rPr lang="sr-Cyrl-RS" sz="15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Консултантски и брокерски послови</a:t>
            </a:r>
          </a:p>
          <a:p>
            <a:pPr lvl="1" algn="just"/>
            <a:r>
              <a:rPr lang="sr-Cyrl-RS" sz="15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Банкарско осигурање</a:t>
            </a:r>
          </a:p>
          <a:p>
            <a:pPr lvl="1" algn="just"/>
            <a:r>
              <a:rPr lang="sr-Cyrl-RS" sz="15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Форфетирање</a:t>
            </a:r>
            <a:endParaRPr lang="sr-Cyrl-RS" sz="1500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lvl="1" algn="just"/>
            <a:r>
              <a:rPr lang="sr-Cyrl-RS" sz="15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Лизинг</a:t>
            </a:r>
          </a:p>
          <a:p>
            <a:pPr lvl="1" algn="just"/>
            <a:r>
              <a:rPr lang="sr-Cyrl-RS" sz="15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Факторинг</a:t>
            </a:r>
            <a:r>
              <a:rPr lang="sr-Cyrl-RS" sz="15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</a:t>
            </a:r>
          </a:p>
          <a:p>
            <a:pPr lvl="1" algn="just"/>
            <a:r>
              <a:rPr lang="sr-Cyrl-RS" sz="15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Посредовање у промету некретнина</a:t>
            </a:r>
          </a:p>
          <a:p>
            <a:pPr lvl="1" algn="just"/>
            <a:r>
              <a:rPr lang="sr-Cyrl-RS" sz="15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Послове у односу на емисију </a:t>
            </a:r>
            <a:r>
              <a:rPr lang="sr-Cyrl-RS" sz="15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endParaRPr lang="sr-Cyrl-RS" sz="1500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algn="just"/>
            <a:endParaRPr lang="sr-Cyrl-RS" sz="1700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89AD6-2A8C-5349-8BA5-F9132545DFCA}"/>
              </a:ext>
            </a:extLst>
          </p:cNvPr>
          <p:cNvSpPr/>
          <p:nvPr/>
        </p:nvSpPr>
        <p:spPr>
          <a:xfrm>
            <a:off x="10546481" y="35470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 I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A35DB-0D10-ED42-8364-6EC304BBCD16}"/>
              </a:ext>
            </a:extLst>
          </p:cNvPr>
          <p:cNvSpPr/>
          <p:nvPr/>
        </p:nvSpPr>
        <p:spPr>
          <a:xfrm>
            <a:off x="10378235" y="902929"/>
            <a:ext cx="776056" cy="28689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19.03.20.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EBF7D-3B3B-3446-AA77-A4F839445A09}"/>
              </a:ext>
            </a:extLst>
          </p:cNvPr>
          <p:cNvSpPr txBox="1"/>
          <p:nvPr/>
        </p:nvSpPr>
        <p:spPr>
          <a:xfrm>
            <a:off x="10799216" y="330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7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5" y="239671"/>
            <a:ext cx="5850380" cy="546742"/>
          </a:xfrm>
        </p:spPr>
        <p:txBody>
          <a:bodyPr/>
          <a:lstStyle/>
          <a:p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ea typeface="Helvetica Neue Thin" panose="020B0403020202020204" pitchFamily="34" charset="0"/>
                <a:cs typeface="Arial" panose="020B0604020202020204" pitchFamily="34" charset="0"/>
              </a:rPr>
              <a:t>ОСТАЛИ БАНКАРСКИ ПОСЛОВИ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Helvetica Neue Thin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05" y="1189823"/>
            <a:ext cx="11144557" cy="5428506"/>
          </a:xfrm>
        </p:spPr>
        <p:txBody>
          <a:bodyPr>
            <a:noAutofit/>
          </a:bodyPr>
          <a:lstStyle/>
          <a:p>
            <a:pPr algn="just"/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Консултантске послове 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обично обављају инвестиционе банке које се јављају у улози финансијских саветника у инвестиционим активностима и процесима приватизације</a:t>
            </a:r>
          </a:p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Инвестиционе банке обављају организацију продаје </a:t>
            </a:r>
            <a:r>
              <a:rPr lang="sr-Cyrl-RS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, чувања акција и обављање исплате дивиденди</a:t>
            </a:r>
          </a:p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Инвестиционе банке се јављају и у пословима </a:t>
            </a: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брокера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(посредовање у купопродаји </a:t>
            </a:r>
            <a:r>
              <a:rPr lang="sr-Cyrl-RS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у име комитента) и </a:t>
            </a: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дилера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(посредовање у своје име и за свој рачун)</a:t>
            </a:r>
          </a:p>
          <a:p>
            <a:pPr algn="just"/>
            <a:r>
              <a:rPr lang="sr-Cyrl-RS" b="1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Форфетирање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представља посебну врсту есконта у коме се у договорену цену преносе потраживања са имаоца на </a:t>
            </a:r>
            <a:r>
              <a:rPr lang="sr-Cyrl-RS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форфетере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– </a:t>
            </a:r>
            <a:r>
              <a:rPr lang="sr-Cyrl-RS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форфетери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се одричу </a:t>
            </a:r>
            <a:r>
              <a:rPr lang="sr-Cyrl-RS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регресионог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права у случају да потраживања не буду извршена од стране дужника у </a:t>
            </a:r>
            <a:r>
              <a:rPr lang="sr-Cyrl-RS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предвиђеном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року</a:t>
            </a:r>
          </a:p>
          <a:p>
            <a:pPr algn="just"/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Есконт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представља традиционални банкарски посао у коме есконт представља одбитак од камате при откупу потраживања пре рока доспећа (</a:t>
            </a:r>
            <a:r>
              <a:rPr lang="sr-Cyrl-RS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, менице)</a:t>
            </a:r>
          </a:p>
          <a:p>
            <a:pPr algn="just"/>
            <a:r>
              <a:rPr lang="sr-Cyrl-RS" b="1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Факторинг</a:t>
            </a: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– пословна банка се обавезује на преузимање потраживања својих комитената према трећим лицима уз обавезу да ће она бити исплаћена комитентима пре рокова доспећа</a:t>
            </a:r>
          </a:p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Модерне банке обављају и </a:t>
            </a: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послове са финансијским дериватима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– изведене </a:t>
            </a:r>
            <a:r>
              <a:rPr lang="sr-Cyrl-RS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у циљу смањења потенцијалног будућег ризика</a:t>
            </a:r>
          </a:p>
          <a:p>
            <a:pPr algn="just"/>
            <a:endParaRPr lang="sr-Cyrl-RS" sz="1700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89AD6-2A8C-5349-8BA5-F9132545DFCA}"/>
              </a:ext>
            </a:extLst>
          </p:cNvPr>
          <p:cNvSpPr/>
          <p:nvPr/>
        </p:nvSpPr>
        <p:spPr>
          <a:xfrm>
            <a:off x="10546479" y="35470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 I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A35DB-0D10-ED42-8364-6EC304BBCD16}"/>
              </a:ext>
            </a:extLst>
          </p:cNvPr>
          <p:cNvSpPr/>
          <p:nvPr/>
        </p:nvSpPr>
        <p:spPr>
          <a:xfrm>
            <a:off x="10378235" y="902929"/>
            <a:ext cx="776056" cy="28689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19.03.20.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EBF7D-3B3B-3446-AA77-A4F839445A09}"/>
              </a:ext>
            </a:extLst>
          </p:cNvPr>
          <p:cNvSpPr txBox="1"/>
          <p:nvPr/>
        </p:nvSpPr>
        <p:spPr>
          <a:xfrm>
            <a:off x="10799216" y="330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57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5" y="239671"/>
            <a:ext cx="5850380" cy="546742"/>
          </a:xfrm>
        </p:spPr>
        <p:txBody>
          <a:bodyPr/>
          <a:lstStyle/>
          <a:p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ea typeface="Helvetica Neue Thin" panose="020B0403020202020204" pitchFamily="34" charset="0"/>
                <a:cs typeface="Arial" panose="020B0604020202020204" pitchFamily="34" charset="0"/>
              </a:rPr>
              <a:t>ИНВЕСТИЦИОНО БАНКАРСТВО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Helvetica Neue Thin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05" y="1189823"/>
            <a:ext cx="11144557" cy="5428506"/>
          </a:xfrm>
        </p:spPr>
        <p:txBody>
          <a:bodyPr>
            <a:noAutofit/>
          </a:bodyPr>
          <a:lstStyle/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Инвестиционе се јављају у процесу емисије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.</a:t>
            </a:r>
          </a:p>
          <a:p>
            <a:pPr lvl="1" algn="just"/>
            <a:r>
              <a:rPr lang="sr-Cyrl-RS" sz="17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Саветодавна функција 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– процена количине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, услова емисије и времена емитовања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endParaRPr lang="sr-Cyrl-RS" sz="1700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lvl="1" algn="just"/>
            <a:r>
              <a:rPr lang="sr-Cyrl-RS" sz="17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Функција гаранције 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– може да гарантује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емитенту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да ће пласирана количина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бити реализована по планираним условима и ценама на примарном тржишту</a:t>
            </a:r>
          </a:p>
          <a:p>
            <a:pPr lvl="1" algn="just"/>
            <a:r>
              <a:rPr lang="sr-Cyrl-RS" sz="17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Функција продаје 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– продаја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преко своје продајне мреже</a:t>
            </a:r>
          </a:p>
          <a:p>
            <a:pPr lvl="1" algn="just"/>
            <a:endParaRPr lang="sr-Cyrl-RS" sz="1700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 емисији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често наступају у форми конзорцијума</a:t>
            </a:r>
          </a:p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Инвестиционе банке израђују прелиминарни проспект за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емитента</a:t>
            </a:r>
            <a:endParaRPr lang="sr-Cyrl-RS" sz="1700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Ове банке често обављају и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дилерско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-брокерске послове</a:t>
            </a:r>
          </a:p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Инвестиционе банке формирају портфолио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различите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рочности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и степена ризика</a:t>
            </a:r>
          </a:p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Инвестициона банка може примењивати активну и пасивну стратегију</a:t>
            </a:r>
          </a:p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Пасивна инвестициона стратегија значи да инвестициона банка формира портфолио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који држи до истека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рочности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– оптимална структура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са релативно високим кредитним рејтингом</a:t>
            </a:r>
          </a:p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Активна инвестициона стратегија инсистира на константној комбинацији краткорочних и дугорочних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у портфолију банке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89AD6-2A8C-5349-8BA5-F9132545DFCA}"/>
              </a:ext>
            </a:extLst>
          </p:cNvPr>
          <p:cNvSpPr/>
          <p:nvPr/>
        </p:nvSpPr>
        <p:spPr>
          <a:xfrm>
            <a:off x="10558511" y="35470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 I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A35DB-0D10-ED42-8364-6EC304BBCD16}"/>
              </a:ext>
            </a:extLst>
          </p:cNvPr>
          <p:cNvSpPr/>
          <p:nvPr/>
        </p:nvSpPr>
        <p:spPr>
          <a:xfrm>
            <a:off x="10378235" y="902929"/>
            <a:ext cx="776056" cy="28689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19.03.20.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EBF7D-3B3B-3446-AA77-A4F839445A09}"/>
              </a:ext>
            </a:extLst>
          </p:cNvPr>
          <p:cNvSpPr txBox="1"/>
          <p:nvPr/>
        </p:nvSpPr>
        <p:spPr>
          <a:xfrm>
            <a:off x="10799216" y="330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83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5" y="239671"/>
            <a:ext cx="5850380" cy="546742"/>
          </a:xfrm>
        </p:spPr>
        <p:txBody>
          <a:bodyPr/>
          <a:lstStyle/>
          <a:p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ea typeface="Helvetica Neue Thin" panose="020B0403020202020204" pitchFamily="34" charset="0"/>
                <a:cs typeface="Arial" panose="020B0604020202020204" pitchFamily="34" charset="0"/>
              </a:rPr>
              <a:t>ИНВЕСТИЦИОНО БАНКАРСТВО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Helvetica Neue Thin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05" y="1189823"/>
            <a:ext cx="11144557" cy="5428506"/>
          </a:xfrm>
        </p:spPr>
        <p:txBody>
          <a:bodyPr>
            <a:noAutofit/>
          </a:bodyPr>
          <a:lstStyle/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 активној инвестиционој стратегији краткорочне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се јављају у циљу одражавања ликвидности, а дугорочне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ради остваривања већих приноса</a:t>
            </a:r>
          </a:p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Код активне инвестиционе стратегије инвестициона банка продаје своје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и пре рока доспећа и истовремено купује друге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на финансијском тржишту како би остварила добит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89AD6-2A8C-5349-8BA5-F9132545DFCA}"/>
              </a:ext>
            </a:extLst>
          </p:cNvPr>
          <p:cNvSpPr/>
          <p:nvPr/>
        </p:nvSpPr>
        <p:spPr>
          <a:xfrm>
            <a:off x="10546479" y="35470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 I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A35DB-0D10-ED42-8364-6EC304BBCD16}"/>
              </a:ext>
            </a:extLst>
          </p:cNvPr>
          <p:cNvSpPr/>
          <p:nvPr/>
        </p:nvSpPr>
        <p:spPr>
          <a:xfrm>
            <a:off x="10378235" y="902929"/>
            <a:ext cx="776056" cy="28689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19.03.20.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EBF7D-3B3B-3446-AA77-A4F839445A09}"/>
              </a:ext>
            </a:extLst>
          </p:cNvPr>
          <p:cNvSpPr txBox="1"/>
          <p:nvPr/>
        </p:nvSpPr>
        <p:spPr>
          <a:xfrm>
            <a:off x="10799216" y="330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66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5" y="239671"/>
            <a:ext cx="4085374" cy="546742"/>
          </a:xfrm>
        </p:spPr>
        <p:txBody>
          <a:bodyPr/>
          <a:lstStyle/>
          <a:p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ea typeface="Helvetica Neue Thin" panose="020B0403020202020204" pitchFamily="34" charset="0"/>
                <a:cs typeface="Arial" panose="020B0604020202020204" pitchFamily="34" charset="0"/>
              </a:rPr>
              <a:t>БАНКАРСКИ СИСТЕМ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Helvetica Neue Thin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05" y="1189823"/>
            <a:ext cx="11144557" cy="5428506"/>
          </a:xfrm>
        </p:spPr>
        <p:txBody>
          <a:bodyPr>
            <a:noAutofit/>
          </a:bodyPr>
          <a:lstStyle/>
          <a:p>
            <a:pPr algn="just"/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Монетарна теорија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сматра да је камата цена једног имовинског облика па се цена новца посматра у облику осталих цена на тржишту капитала (власници капитала га преносе у облик имовине који доноси највеће приносе у одређеном временском периоду)</a:t>
            </a:r>
          </a:p>
          <a:p>
            <a:pPr algn="just"/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Разликујемо номиналне и реалне каматне стопе</a:t>
            </a:r>
          </a:p>
          <a:p>
            <a:pPr algn="just"/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Номинална каматна стопа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је цена капитала и под директном је контроли номиналне власти</a:t>
            </a:r>
          </a:p>
          <a:p>
            <a:pPr algn="just"/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Реална каматна стопа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је номинална каматна стопа коригована за стопу инфлације </a:t>
            </a:r>
          </a:p>
          <a:p>
            <a:pPr algn="just"/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 теорији разликујемо активне и пасивне, краткорочне и дугорочне, реалне и номиналне каматне стопе, кредите међународних институција, централне и пословних банака</a:t>
            </a:r>
          </a:p>
          <a:p>
            <a:pPr algn="just"/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Каматна стопа се одређује у међународним односима на бази понуде и тражње новца и прилагођава се есконтној и </a:t>
            </a:r>
            <a:r>
              <a:rPr lang="sr-Cyrl-RS" sz="16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ломбардној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стопи централне банке, дисконтној стопи централне банке на </a:t>
            </a:r>
            <a:r>
              <a:rPr lang="sr-Cyrl-RS" sz="16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и </a:t>
            </a:r>
            <a:r>
              <a:rPr lang="sr-Cyrl-RS" sz="16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редисконтној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каматној стопи</a:t>
            </a:r>
          </a:p>
          <a:p>
            <a:pPr algn="just"/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Есконтна стопа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представља референтну каматну стопу која је одређена од стране централне банке и представља полазну основу за формирање каматних стопа осталих пословних банака</a:t>
            </a:r>
          </a:p>
          <a:p>
            <a:pPr algn="just"/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Поред есконтне стопе на цену кредита утиче и висина </a:t>
            </a:r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дисконтне стопе централне банке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(стопа по којој централна банка откупљује раније емитоване краткорочне </a:t>
            </a:r>
            <a:r>
              <a:rPr lang="sr-Cyrl-RS" sz="16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На формирање активне каматне стопе утиче и висина </a:t>
            </a:r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пасивне каматне стопе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тј. каматне стопе која се плаћа на депозите </a:t>
            </a:r>
            <a:r>
              <a:rPr lang="sr-Cyrl-RS" sz="16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депонената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банке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89AD6-2A8C-5349-8BA5-F9132545DFCA}"/>
              </a:ext>
            </a:extLst>
          </p:cNvPr>
          <p:cNvSpPr/>
          <p:nvPr/>
        </p:nvSpPr>
        <p:spPr>
          <a:xfrm>
            <a:off x="10582575" y="35470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 I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A35DB-0D10-ED42-8364-6EC304BBCD16}"/>
              </a:ext>
            </a:extLst>
          </p:cNvPr>
          <p:cNvSpPr/>
          <p:nvPr/>
        </p:nvSpPr>
        <p:spPr>
          <a:xfrm>
            <a:off x="10378235" y="902929"/>
            <a:ext cx="776056" cy="28689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19.03.20.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EBF7D-3B3B-3446-AA77-A4F839445A09}"/>
              </a:ext>
            </a:extLst>
          </p:cNvPr>
          <p:cNvSpPr txBox="1"/>
          <p:nvPr/>
        </p:nvSpPr>
        <p:spPr>
          <a:xfrm>
            <a:off x="10799216" y="330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23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5" y="239671"/>
            <a:ext cx="4085374" cy="546742"/>
          </a:xfrm>
        </p:spPr>
        <p:txBody>
          <a:bodyPr/>
          <a:lstStyle/>
          <a:p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ea typeface="Helvetica Neue Thin" panose="020B0403020202020204" pitchFamily="34" charset="0"/>
                <a:cs typeface="Arial" panose="020B0604020202020204" pitchFamily="34" charset="0"/>
              </a:rPr>
              <a:t>БАНКАРСКИ СИСТЕМ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Helvetica Neue Thin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05" y="1189823"/>
            <a:ext cx="11144557" cy="5428506"/>
          </a:xfrm>
        </p:spPr>
        <p:txBody>
          <a:bodyPr>
            <a:noAutofit/>
          </a:bodyPr>
          <a:lstStyle/>
          <a:p>
            <a:pPr algn="just"/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На есконтну стопу централне банке додаје је премија за ризик </a:t>
            </a:r>
          </a:p>
          <a:p>
            <a:pPr algn="just"/>
            <a:r>
              <a:rPr lang="sr-Cyrl-RS" sz="16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Ризико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премија је у зависности од кредитног рејтинга банке</a:t>
            </a:r>
          </a:p>
          <a:p>
            <a:pPr marL="0" indent="0" algn="just">
              <a:buNone/>
            </a:pPr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      Есконтна стопа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означава каматну стопу по којој централна банка одобрава кредите пословним банкама, а </a:t>
            </a:r>
            <a:r>
              <a:rPr lang="sr-Cyrl-RS" sz="1600" b="1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ломбардна</a:t>
            </a:r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стопа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означава каматну стопу централне банке по којој се на основу залога на </a:t>
            </a:r>
            <a:r>
              <a:rPr lang="sr-Cyrl-RS" sz="16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дају кредити пословним банкама</a:t>
            </a:r>
          </a:p>
          <a:p>
            <a:pPr marL="0" indent="0" algn="just">
              <a:buNone/>
            </a:pPr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      Дисконтна стопа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представља посебну каматну стопу по којој се емитују и откупљују </a:t>
            </a:r>
            <a:r>
              <a:rPr lang="sr-Cyrl-RS" sz="16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од стране централне банке на тржишту</a:t>
            </a:r>
          </a:p>
          <a:p>
            <a:pPr algn="just"/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Централна банка откупљује раније емитоване </a:t>
            </a:r>
            <a:r>
              <a:rPr lang="sr-Cyrl-RS" sz="16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по </a:t>
            </a:r>
            <a:r>
              <a:rPr lang="sr-Cyrl-RS" sz="1600" b="1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редисконтној</a:t>
            </a:r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каматној стопи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која је виша од дисконтне стопе</a:t>
            </a:r>
          </a:p>
          <a:p>
            <a:pPr algn="just"/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 банкарском систему разликујемо: централне (емисионе) банке, комерцијалне (депозитне), инвестиционе, специјализоване (</a:t>
            </a:r>
            <a:r>
              <a:rPr lang="sr-Cyrl-RS" sz="16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гранске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), развојне, универзалне, пословне и мултинационалне банке</a:t>
            </a:r>
          </a:p>
          <a:p>
            <a:pPr marL="0" indent="0" algn="just">
              <a:buNone/>
            </a:pPr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       Централна банка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представља најзначајнију финансијску институцију у монетарном систему, обавља емисију новца и кредита, врши послове у име државе, ствара услове за обезбеђење ликвидности и реализацију циљева монетарно-кредитне, стабилизационе и развојне политике</a:t>
            </a:r>
          </a:p>
          <a:p>
            <a:pPr algn="just"/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Основни инструменти централне банке у остваривању циљева макроекономске политике су есконтна стопа, обавезна резерва, активирање и </a:t>
            </a:r>
            <a:r>
              <a:rPr lang="sr-Cyrl-RS" sz="16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дезактивирање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депозита и финансијске операције на отвореном тржишту</a:t>
            </a:r>
          </a:p>
          <a:p>
            <a:pPr algn="just"/>
            <a:endParaRPr lang="sr-Cyrl-RS" sz="1600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89AD6-2A8C-5349-8BA5-F9132545DFCA}"/>
              </a:ext>
            </a:extLst>
          </p:cNvPr>
          <p:cNvSpPr/>
          <p:nvPr/>
        </p:nvSpPr>
        <p:spPr>
          <a:xfrm>
            <a:off x="10558511" y="35470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 I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A35DB-0D10-ED42-8364-6EC304BBCD16}"/>
              </a:ext>
            </a:extLst>
          </p:cNvPr>
          <p:cNvSpPr/>
          <p:nvPr/>
        </p:nvSpPr>
        <p:spPr>
          <a:xfrm>
            <a:off x="10378235" y="902929"/>
            <a:ext cx="776056" cy="28689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19.03.20.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EBF7D-3B3B-3446-AA77-A4F839445A09}"/>
              </a:ext>
            </a:extLst>
          </p:cNvPr>
          <p:cNvSpPr txBox="1"/>
          <p:nvPr/>
        </p:nvSpPr>
        <p:spPr>
          <a:xfrm>
            <a:off x="10799216" y="330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F56D65-2EA7-6745-B8CA-D3528EE37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79" y="1876201"/>
            <a:ext cx="406512" cy="330396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19AE5FF-027D-AC4F-98A6-1120BDE0BA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79" y="2727777"/>
            <a:ext cx="406512" cy="330396"/>
          </a:xfrm>
          <a:prstGeom prst="rect">
            <a:avLst/>
          </a:prstGeom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BC4130-2B61-AF4F-B970-8CF5EB06C4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79" y="4592916"/>
            <a:ext cx="406512" cy="33039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232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5" y="239671"/>
            <a:ext cx="4085374" cy="546742"/>
          </a:xfrm>
        </p:spPr>
        <p:txBody>
          <a:bodyPr/>
          <a:lstStyle/>
          <a:p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ea typeface="Helvetica Neue Thin" panose="020B0403020202020204" pitchFamily="34" charset="0"/>
                <a:cs typeface="Arial" panose="020B0604020202020204" pitchFamily="34" charset="0"/>
              </a:rPr>
              <a:t>БАНКАРСКИ СИСТЕМ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Helvetica Neue Thin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05" y="1189823"/>
            <a:ext cx="11144557" cy="5428506"/>
          </a:xfrm>
        </p:spPr>
        <p:txBody>
          <a:bodyPr>
            <a:noAutofit/>
          </a:bodyPr>
          <a:lstStyle/>
          <a:p>
            <a:pPr algn="just"/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Савремене комерцијалне банке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преко својих филијала прикупљају депозитна средства и кредитирају привреду и становништво, врше послове платног промета за своје комитенте</a:t>
            </a:r>
          </a:p>
          <a:p>
            <a:pPr algn="just"/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Инвестиционе банке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обављају послове кредитирања инвестиција у дугорочном периоду</a:t>
            </a:r>
          </a:p>
          <a:p>
            <a:pPr algn="just"/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Индустријске, пољопривредне и универзалне банке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су специјализовани облици инвестиционих банака које врше саветодавне услуге у трансакционим пословима компанија (послове у односу на реструктурирање, консултантске активности, финансијске трансакције, управљање имовином и </a:t>
            </a:r>
            <a:r>
              <a:rPr lang="sr-Cyrl-RS" sz="16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Специјализоване банке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прикупљају средства на основу улога и депозита комитената у одређеном сектору и одобравају кредите само појединим гранама и привредним областима</a:t>
            </a:r>
          </a:p>
          <a:p>
            <a:pPr algn="just"/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Хипотекарне банке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пласирају кредитна средства уз залогу хипотеке својим комитентима у средњорочном и дугорочном периоду</a:t>
            </a:r>
          </a:p>
          <a:p>
            <a:pPr algn="just"/>
            <a:r>
              <a:rPr lang="sr-Cyrl-RS" sz="1600" b="1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Ломбардне</a:t>
            </a:r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банке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одобравају кредите на основу залоге покретних првенствено берзанских роба</a:t>
            </a:r>
          </a:p>
          <a:p>
            <a:pPr algn="just"/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Развојне банке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су банке које се односе на развој и структурно прилагођавање укупне економије, сектора и појединих регионалних подручја (основни извор прихода ових банака су јавног карактера, али обухватају и приватна и комбинована међународна финансијска средства на основу државних гаранција)</a:t>
            </a:r>
          </a:p>
          <a:p>
            <a:pPr algn="just"/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Универзалне банке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односно банке општег типа обављају све врсте трансакције за своје комитенте</a:t>
            </a:r>
          </a:p>
          <a:p>
            <a:pPr algn="just"/>
            <a:r>
              <a:rPr lang="sr-Cyrl-RS" sz="16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Пословна банка 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се поистовећује са комерцијалном банком, и данас имају заједничке карактеристике депозитних и пословних банака</a:t>
            </a:r>
            <a:endParaRPr lang="sr-Cyrl-RS" sz="1600" b="1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89AD6-2A8C-5349-8BA5-F9132545DFCA}"/>
              </a:ext>
            </a:extLst>
          </p:cNvPr>
          <p:cNvSpPr/>
          <p:nvPr/>
        </p:nvSpPr>
        <p:spPr>
          <a:xfrm>
            <a:off x="10534449" y="35470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 I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A35DB-0D10-ED42-8364-6EC304BBCD16}"/>
              </a:ext>
            </a:extLst>
          </p:cNvPr>
          <p:cNvSpPr/>
          <p:nvPr/>
        </p:nvSpPr>
        <p:spPr>
          <a:xfrm>
            <a:off x="10378235" y="902929"/>
            <a:ext cx="776056" cy="28689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19.03.20.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EBF7D-3B3B-3446-AA77-A4F839445A09}"/>
              </a:ext>
            </a:extLst>
          </p:cNvPr>
          <p:cNvSpPr txBox="1"/>
          <p:nvPr/>
        </p:nvSpPr>
        <p:spPr>
          <a:xfrm>
            <a:off x="10799216" y="330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26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5" y="239671"/>
            <a:ext cx="4085374" cy="546742"/>
          </a:xfrm>
        </p:spPr>
        <p:txBody>
          <a:bodyPr/>
          <a:lstStyle/>
          <a:p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ea typeface="Helvetica Neue Thin" panose="020B0403020202020204" pitchFamily="34" charset="0"/>
                <a:cs typeface="Arial" panose="020B0604020202020204" pitchFamily="34" charset="0"/>
              </a:rPr>
              <a:t>БАНКАРСКИ СИСТЕМ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Helvetica Neue Thin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05" y="1189823"/>
            <a:ext cx="11144557" cy="5428506"/>
          </a:xfrm>
        </p:spPr>
        <p:txBody>
          <a:bodyPr>
            <a:noAutofit/>
          </a:bodyPr>
          <a:lstStyle/>
          <a:p>
            <a:pPr algn="just"/>
            <a:r>
              <a:rPr lang="sr-Cyrl-RS" sz="17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Мултинационална банка 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обавља све врсте банкарских услуга за своје комитенте преко мреже својих филијала у свету (оснивачи ових банака су приватна правна и физичка лица из више држава)</a:t>
            </a:r>
          </a:p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Поред финансијских (банкарских) институција разликујемо и </a:t>
            </a:r>
            <a:r>
              <a:rPr lang="sr-Cyrl-RS" sz="17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небанкарске финансијске институције 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депозитног типа као што су (штедионице, задруге и кредитне уније) и </a:t>
            </a:r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недепозитног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типа (финансијске компаније, осигуравајућа друштва, финансијске посреднике, инвестиционе и пензионе фондове)</a:t>
            </a:r>
            <a:endParaRPr lang="hr-HR" sz="1700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algn="just"/>
            <a:endParaRPr lang="hr-HR" sz="1700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algn="just"/>
            <a:r>
              <a:rPr lang="sr-Cyrl-RS" sz="1700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Централна банка 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или емисиона банка представља најзначајнију финансијску институцију која успоставља директне односе са државом и пословним банкама </a:t>
            </a:r>
          </a:p>
          <a:p>
            <a:pPr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Обавља функције:</a:t>
            </a:r>
          </a:p>
          <a:p>
            <a:pPr lvl="1"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емисије новца</a:t>
            </a:r>
          </a:p>
          <a:p>
            <a:pPr lvl="1"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гаранта ликвидности банкарског система </a:t>
            </a:r>
          </a:p>
          <a:p>
            <a:pPr lvl="1"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регулатора кредитне политике пословних банака </a:t>
            </a:r>
          </a:p>
          <a:p>
            <a:pPr lvl="1" algn="just"/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контроле формирања депозитног новца</a:t>
            </a:r>
          </a:p>
          <a:p>
            <a:pPr lvl="1" algn="just"/>
            <a:r>
              <a:rPr lang="sr-Cyrl-RS" sz="17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супервизије</a:t>
            </a:r>
            <a:r>
              <a:rPr lang="sr-Cyrl-RS" sz="17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банака и других финансијских организација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89AD6-2A8C-5349-8BA5-F9132545DFCA}"/>
              </a:ext>
            </a:extLst>
          </p:cNvPr>
          <p:cNvSpPr/>
          <p:nvPr/>
        </p:nvSpPr>
        <p:spPr>
          <a:xfrm>
            <a:off x="10534447" y="35470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 I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A35DB-0D10-ED42-8364-6EC304BBCD16}"/>
              </a:ext>
            </a:extLst>
          </p:cNvPr>
          <p:cNvSpPr/>
          <p:nvPr/>
        </p:nvSpPr>
        <p:spPr>
          <a:xfrm>
            <a:off x="10378235" y="902929"/>
            <a:ext cx="776056" cy="28689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19.03.20.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EBF7D-3B3B-3446-AA77-A4F839445A09}"/>
              </a:ext>
            </a:extLst>
          </p:cNvPr>
          <p:cNvSpPr txBox="1"/>
          <p:nvPr/>
        </p:nvSpPr>
        <p:spPr>
          <a:xfrm>
            <a:off x="10799216" y="330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27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5" y="239671"/>
            <a:ext cx="3723868" cy="546742"/>
          </a:xfrm>
        </p:spPr>
        <p:txBody>
          <a:bodyPr/>
          <a:lstStyle/>
          <a:p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ea typeface="Helvetica Neue Thin" panose="020B0403020202020204" pitchFamily="34" charset="0"/>
                <a:cs typeface="Arial" panose="020B0604020202020204" pitchFamily="34" charset="0"/>
              </a:rPr>
              <a:t>ЦЕНТРАЛНА БАНКА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Helvetica Neue Thin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05" y="1189823"/>
            <a:ext cx="11144557" cy="5428506"/>
          </a:xfrm>
        </p:spPr>
        <p:txBody>
          <a:bodyPr>
            <a:noAutofit/>
          </a:bodyPr>
          <a:lstStyle/>
          <a:p>
            <a:pPr algn="just"/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Централна банка успоставља односе са ММФ, Банком за међународне обрачуне, Светском банком и другим финансијским институцијама</a:t>
            </a:r>
          </a:p>
          <a:p>
            <a:pPr algn="just"/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Може се јавити у различитим облицима и то:</a:t>
            </a:r>
          </a:p>
          <a:p>
            <a:pPr lvl="1"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Јединствена централна банка</a:t>
            </a:r>
          </a:p>
          <a:p>
            <a:pPr lvl="1"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Сложен систем централне банке</a:t>
            </a:r>
          </a:p>
          <a:p>
            <a:pPr lvl="1" algn="just"/>
            <a:r>
              <a:rPr lang="sr-Cyrl-RS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Супранационална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централна банка – у монетарним унијама када се уводи јединствена валута, заједничке девизне резерве и када се усклађују монетарне и кредитне политике (Европска централна банка)</a:t>
            </a:r>
          </a:p>
          <a:p>
            <a:pPr algn="just"/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 пословима </a:t>
            </a:r>
            <a:r>
              <a:rPr lang="sr-Cyrl-RS" sz="1600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супервизије</a:t>
            </a:r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банкарског система централна банка тежи постизању веће ефикасности пословних банака и одржавању стабилности монетарно-кредитног система</a:t>
            </a:r>
          </a:p>
          <a:p>
            <a:pPr algn="just"/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Централна банка креира примарни новац на основу операција на отвореном тржишту</a:t>
            </a:r>
          </a:p>
          <a:p>
            <a:pPr algn="just"/>
            <a:r>
              <a:rPr lang="sr-Cyrl-RS" sz="16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Основни инструменти централне банке у формирању примарног новца су:</a:t>
            </a:r>
          </a:p>
          <a:p>
            <a:pPr lvl="1"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Обавезна резерва</a:t>
            </a:r>
          </a:p>
          <a:p>
            <a:pPr lvl="1"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Есконтна стопа</a:t>
            </a:r>
          </a:p>
          <a:p>
            <a:pPr lvl="1"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Политика отвореног тржишта</a:t>
            </a:r>
          </a:p>
          <a:p>
            <a:pPr lvl="1"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Регулисање услова кредитирања</a:t>
            </a:r>
          </a:p>
          <a:p>
            <a:pPr lvl="1"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Селективна кредитна политика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89AD6-2A8C-5349-8BA5-F9132545DFCA}"/>
              </a:ext>
            </a:extLst>
          </p:cNvPr>
          <p:cNvSpPr/>
          <p:nvPr/>
        </p:nvSpPr>
        <p:spPr>
          <a:xfrm>
            <a:off x="10558511" y="35470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 I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A35DB-0D10-ED42-8364-6EC304BBCD16}"/>
              </a:ext>
            </a:extLst>
          </p:cNvPr>
          <p:cNvSpPr/>
          <p:nvPr/>
        </p:nvSpPr>
        <p:spPr>
          <a:xfrm>
            <a:off x="10378235" y="902929"/>
            <a:ext cx="776056" cy="28689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19.03.20.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EBF7D-3B3B-3446-AA77-A4F839445A09}"/>
              </a:ext>
            </a:extLst>
          </p:cNvPr>
          <p:cNvSpPr txBox="1"/>
          <p:nvPr/>
        </p:nvSpPr>
        <p:spPr>
          <a:xfrm>
            <a:off x="10799216" y="330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34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5" y="239671"/>
            <a:ext cx="3723868" cy="546742"/>
          </a:xfrm>
        </p:spPr>
        <p:txBody>
          <a:bodyPr/>
          <a:lstStyle/>
          <a:p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ea typeface="Helvetica Neue Thin" panose="020B0403020202020204" pitchFamily="34" charset="0"/>
                <a:cs typeface="Arial" panose="020B0604020202020204" pitchFamily="34" charset="0"/>
              </a:rPr>
              <a:t>ЦЕНТРАЛНА БАНКА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Helvetica Neue Thin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05" y="1189823"/>
            <a:ext cx="11144557" cy="542850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     Обавезне резерве 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представљају значајан монетарни инструмент у условима неликвидности банкарског система путем којих централна банка утиче на решавање суфицита или дефицита резерви банака</a:t>
            </a:r>
          </a:p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Постоје три концепта обавезних резерви:</a:t>
            </a:r>
          </a:p>
          <a:p>
            <a:pPr lvl="1" algn="just"/>
            <a:r>
              <a:rPr lang="sr-Cyrl-RS" sz="18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Први, обавезне резерве се примењују само на депозите по виђењу (трансакционе депозите)</a:t>
            </a:r>
          </a:p>
          <a:p>
            <a:pPr lvl="1" algn="just"/>
            <a:r>
              <a:rPr lang="sr-Cyrl-RS" sz="18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Други, обавезне резерве се издвајају по јединственој ниској стопи на све банкарске депозите</a:t>
            </a:r>
          </a:p>
          <a:p>
            <a:pPr lvl="1" algn="just"/>
            <a:r>
              <a:rPr lang="sr-Cyrl-RS" sz="18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Трећи, обавезне резерве се издвајају на све врсте депозита по различитим стопама на трансакционе и орочене депозите (трансакционе виша стопа, орочене нижа стопа)</a:t>
            </a:r>
          </a:p>
          <a:p>
            <a:pPr marL="0" indent="0" algn="just">
              <a:buNone/>
            </a:pP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      Есконтна стопа 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означава минималну каматну стопу по којој централна банка одобрава кредите банкама</a:t>
            </a:r>
          </a:p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Есконтном стопом се утиче на регулисање количине новца у економском систему, а у ситуацијама повећане новчане масе централна банка повећава есконтну стопу и на тај начин смањује активност пословних банака</a:t>
            </a:r>
          </a:p>
          <a:p>
            <a:pPr marL="0" indent="0" algn="just">
              <a:buNone/>
            </a:pP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      Инструменти политике отвореног тржишта 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(куповина и продаја државних </a:t>
            </a:r>
            <a:r>
              <a:rPr lang="sr-Cyrl-RS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од стране централне банке) се односе на одржавање планираног курса државних вредносних папира и трговине </a:t>
            </a:r>
            <a:r>
              <a:rPr lang="sr-Cyrl-RS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ХоВ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на слободном финансијском тржишту</a:t>
            </a:r>
            <a:endParaRPr lang="sr-Cyrl-RS" b="1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89AD6-2A8C-5349-8BA5-F9132545DFCA}"/>
              </a:ext>
            </a:extLst>
          </p:cNvPr>
          <p:cNvSpPr/>
          <p:nvPr/>
        </p:nvSpPr>
        <p:spPr>
          <a:xfrm>
            <a:off x="10558511" y="35470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 I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A35DB-0D10-ED42-8364-6EC304BBCD16}"/>
              </a:ext>
            </a:extLst>
          </p:cNvPr>
          <p:cNvSpPr/>
          <p:nvPr/>
        </p:nvSpPr>
        <p:spPr>
          <a:xfrm>
            <a:off x="10378235" y="902929"/>
            <a:ext cx="776056" cy="28689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19.03.20.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EBF7D-3B3B-3446-AA77-A4F839445A09}"/>
              </a:ext>
            </a:extLst>
          </p:cNvPr>
          <p:cNvSpPr txBox="1"/>
          <p:nvPr/>
        </p:nvSpPr>
        <p:spPr>
          <a:xfrm>
            <a:off x="10799216" y="330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D9AD2D-0FFE-1F44-AE1D-B9C5089A50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32" y="1189823"/>
            <a:ext cx="406512" cy="330396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9B36FE-CD33-424A-B7F3-156FEF644E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31" y="4020801"/>
            <a:ext cx="406512" cy="330396"/>
          </a:xfrm>
          <a:prstGeom prst="rect">
            <a:avLst/>
          </a:prstGeom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B2C030-A487-624A-81F7-000AEDBDE1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31" y="5651838"/>
            <a:ext cx="406512" cy="33039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417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5" y="239671"/>
            <a:ext cx="3723868" cy="546742"/>
          </a:xfrm>
        </p:spPr>
        <p:txBody>
          <a:bodyPr/>
          <a:lstStyle/>
          <a:p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ea typeface="Helvetica Neue Thin" panose="020B0403020202020204" pitchFamily="34" charset="0"/>
                <a:cs typeface="Arial" panose="020B0604020202020204" pitchFamily="34" charset="0"/>
              </a:rPr>
              <a:t>ЦЕНТРАЛНА БАНКА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Helvetica Neue Thin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05" y="1189823"/>
            <a:ext cx="11144557" cy="542850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      Селективна политика 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којом централна банка утиче на наменско коришћење кредита сагласно циљевима стабилизационе и развојне политике (краткорочно кредитирање пословних банака из примарне емисије)</a:t>
            </a: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endParaRPr lang="sr-Cyrl-RS" b="1" dirty="0">
              <a:solidFill>
                <a:schemeClr val="bg1"/>
              </a:solidFill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       Депозитни послови 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представљају пасивне банкарске послове у којима се комерцијална банка јавља као дужник према великом броју поверилаца</a:t>
            </a:r>
          </a:p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Разликујемо текуће и орочене депозите</a:t>
            </a:r>
          </a:p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 савременом банкарству тежи се замени текућих трансакционих депозита са новом врстом трансакционих рачуна </a:t>
            </a: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(заједнички фондови новчаних тржишта)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– ови рачуни се воде и код берзанских компанија</a:t>
            </a:r>
          </a:p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 новије време се јавља тенденција раста штедних и орочених депозита</a:t>
            </a:r>
          </a:p>
          <a:p>
            <a:pPr algn="just"/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Штедни депозити 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(средства по виђењу) немају рокове доспећа, а </a:t>
            </a: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орочени депозити 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имају прецизно утврђене рокове доспећа</a:t>
            </a:r>
          </a:p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Пословне банке на развијеним финансијским тржиштима издају и </a:t>
            </a: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депозитне цертификате 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који су доказ о постојању одређеног износа депозита код пословне банке и са којима се може трговати на секундарном финансијском тржишту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89AD6-2A8C-5349-8BA5-F9132545DFCA}"/>
              </a:ext>
            </a:extLst>
          </p:cNvPr>
          <p:cNvSpPr/>
          <p:nvPr/>
        </p:nvSpPr>
        <p:spPr>
          <a:xfrm>
            <a:off x="10558511" y="35470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 I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A35DB-0D10-ED42-8364-6EC304BBCD16}"/>
              </a:ext>
            </a:extLst>
          </p:cNvPr>
          <p:cNvSpPr/>
          <p:nvPr/>
        </p:nvSpPr>
        <p:spPr>
          <a:xfrm>
            <a:off x="10378235" y="902929"/>
            <a:ext cx="776056" cy="28689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19.03.20.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EBF7D-3B3B-3446-AA77-A4F839445A09}"/>
              </a:ext>
            </a:extLst>
          </p:cNvPr>
          <p:cNvSpPr txBox="1"/>
          <p:nvPr/>
        </p:nvSpPr>
        <p:spPr>
          <a:xfrm>
            <a:off x="10799216" y="330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D9AD2D-0FFE-1F44-AE1D-B9C5089A50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79" y="1170262"/>
            <a:ext cx="406512" cy="330396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9B36FE-CD33-424A-B7F3-156FEF644E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79" y="2574035"/>
            <a:ext cx="406512" cy="33039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508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4" y="239671"/>
            <a:ext cx="3468687" cy="546742"/>
          </a:xfrm>
        </p:spPr>
        <p:txBody>
          <a:bodyPr/>
          <a:lstStyle/>
          <a:p>
            <a:r>
              <a:rPr lang="sr-Cyrl-RS" sz="2800" dirty="0">
                <a:solidFill>
                  <a:schemeClr val="bg1"/>
                </a:solidFill>
                <a:latin typeface="Arial" panose="020B0604020202020204" pitchFamily="34" charset="0"/>
                <a:ea typeface="Helvetica Neue Thin" panose="020B0403020202020204" pitchFamily="34" charset="0"/>
                <a:cs typeface="Arial" panose="020B0604020202020204" pitchFamily="34" charset="0"/>
              </a:rPr>
              <a:t>ПОСЛОВНЕ БАНКЕ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Helvetica Neue Thin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05" y="1189823"/>
            <a:ext cx="11144557" cy="5428506"/>
          </a:xfrm>
        </p:spPr>
        <p:txBody>
          <a:bodyPr>
            <a:noAutofit/>
          </a:bodyPr>
          <a:lstStyle/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 процесу управљања активом и пасивом пословних банака, комерцијалне банке врше стално усклађивање </a:t>
            </a:r>
            <a:r>
              <a:rPr lang="sr-Cyrl-RS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рочне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структуре каматних стопа (А</a:t>
            </a: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LM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У процесу кредитирања пословне банке спроводе и активности </a:t>
            </a:r>
            <a:r>
              <a:rPr lang="sr-Cyrl-RS" b="1" dirty="0" err="1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недепозитног</a:t>
            </a: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задуживања 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које настају у проширивању финансијског потенцијала на основу задуживања код других пословних банака и финансијских институција на тржишту </a:t>
            </a:r>
          </a:p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Ове обавезе настају и по основу емисије средњорочних и дугорочних обвезница од стране комерцијалних банака</a:t>
            </a:r>
          </a:p>
          <a:p>
            <a:pPr algn="just"/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Основни фактори који утичу на повећање депозитног потенцијала пословних банака су:</a:t>
            </a:r>
          </a:p>
          <a:p>
            <a:pPr lvl="1" algn="just"/>
            <a:r>
              <a:rPr lang="sr-Cyrl-RS" sz="18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повећање националног дохотка </a:t>
            </a:r>
          </a:p>
          <a:p>
            <a:pPr lvl="1" algn="just"/>
            <a:r>
              <a:rPr lang="sr-Cyrl-RS" sz="18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адекватан избор фиксних и флексибилних каматних стопа </a:t>
            </a:r>
          </a:p>
          <a:p>
            <a:pPr lvl="1" algn="just"/>
            <a:r>
              <a:rPr lang="sr-Cyrl-RS" sz="18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степен валутне супституције </a:t>
            </a:r>
          </a:p>
          <a:p>
            <a:pPr lvl="1" algn="just"/>
            <a:r>
              <a:rPr lang="sr-Cyrl-RS" sz="18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обим трансакционих депозита</a:t>
            </a:r>
          </a:p>
          <a:p>
            <a:pPr lvl="1" algn="just"/>
            <a:r>
              <a:rPr lang="sr-Cyrl-RS" sz="1800" dirty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ефикасност активних стратегија аквизиције средстава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789AD6-2A8C-5349-8BA5-F9132545DFCA}"/>
              </a:ext>
            </a:extLst>
          </p:cNvPr>
          <p:cNvSpPr/>
          <p:nvPr/>
        </p:nvSpPr>
        <p:spPr>
          <a:xfrm>
            <a:off x="10534449" y="35470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 I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A35DB-0D10-ED42-8364-6EC304BBCD16}"/>
              </a:ext>
            </a:extLst>
          </p:cNvPr>
          <p:cNvSpPr/>
          <p:nvPr/>
        </p:nvSpPr>
        <p:spPr>
          <a:xfrm>
            <a:off x="10378235" y="902929"/>
            <a:ext cx="776056" cy="28689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19.03.20.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EBF7D-3B3B-3446-AA77-A4F839445A09}"/>
              </a:ext>
            </a:extLst>
          </p:cNvPr>
          <p:cNvSpPr txBox="1"/>
          <p:nvPr/>
        </p:nvSpPr>
        <p:spPr>
          <a:xfrm>
            <a:off x="10799216" y="330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38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2537</Words>
  <Application>Microsoft Macintosh PowerPoint</Application>
  <PresentationFormat>Widescreen</PresentationFormat>
  <Paragraphs>265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Ion</vt:lpstr>
      <vt:lpstr>БАНКАРСКИ СИСТЕМ</vt:lpstr>
      <vt:lpstr>БАНКАРСКИ СИСТЕМ</vt:lpstr>
      <vt:lpstr>БАНКАРСКИ СИСТЕМ</vt:lpstr>
      <vt:lpstr>БАНКАРСКИ СИСТЕМ</vt:lpstr>
      <vt:lpstr>БАНКАРСКИ СИСТЕМ</vt:lpstr>
      <vt:lpstr>ЦЕНТРАЛНА БАНКА</vt:lpstr>
      <vt:lpstr>ЦЕНТРАЛНА БАНКА</vt:lpstr>
      <vt:lpstr>ЦЕНТРАЛНА БАНКА</vt:lpstr>
      <vt:lpstr>ПОСЛОВНЕ БАНКЕ</vt:lpstr>
      <vt:lpstr>КРЕДИТНИ ПОСЛОВИ</vt:lpstr>
      <vt:lpstr>КРЕДИТНИ ПОСЛОВИ</vt:lpstr>
      <vt:lpstr>СИСТЕМИ КРЕДИТИРАЊА</vt:lpstr>
      <vt:lpstr>СИСТЕМИ КРЕДИТИРАЊА</vt:lpstr>
      <vt:lpstr>СИСТЕМИ КРЕДИТИРАЊА</vt:lpstr>
      <vt:lpstr>ОСТАЛИ БАНКАРСКИ ПОСЛОВИ</vt:lpstr>
      <vt:lpstr>ОСТАЛИ БАНКАРСКИ ПОСЛОВИ</vt:lpstr>
      <vt:lpstr>ИНВЕСТИЦИОНО БАНКАРСТВО</vt:lpstr>
      <vt:lpstr>ИНВЕСТИЦИОНО БАНКАРСТВО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2020-03-18T11:19:29Z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