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7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6" r:id="rId9"/>
    <p:sldId id="267" r:id="rId10"/>
    <p:sldId id="270" r:id="rId11"/>
    <p:sldId id="271" r:id="rId12"/>
    <p:sldId id="272" r:id="rId13"/>
    <p:sldId id="268" r:id="rId14"/>
    <p:sldId id="269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102E0-9489-4989-A9E3-109B2F676AF0}" type="datetimeFigureOut">
              <a:rPr lang="sr-Latn-RS" smtClean="0"/>
              <a:t>4.3.2020.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3034-08F8-4B25-A71E-FB56082AECAC}" type="slidenum">
              <a:rPr lang="sr-Latn-RS" smtClean="0"/>
              <a:t>‹#›</a:t>
            </a:fld>
            <a:endParaRPr lang="sr-Latn-R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5174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102E0-9489-4989-A9E3-109B2F676AF0}" type="datetimeFigureOut">
              <a:rPr lang="sr-Latn-RS" smtClean="0"/>
              <a:t>4.3.2020.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3034-08F8-4B25-A71E-FB56082AECA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510702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102E0-9489-4989-A9E3-109B2F676AF0}" type="datetimeFigureOut">
              <a:rPr lang="sr-Latn-RS" smtClean="0"/>
              <a:t>4.3.2020.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3034-08F8-4B25-A71E-FB56082AECA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816008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102E0-9489-4989-A9E3-109B2F676AF0}" type="datetimeFigureOut">
              <a:rPr lang="sr-Latn-RS" smtClean="0"/>
              <a:t>4.3.2020.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3034-08F8-4B25-A71E-FB56082AECAC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54650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102E0-9489-4989-A9E3-109B2F676AF0}" type="datetimeFigureOut">
              <a:rPr lang="sr-Latn-RS" smtClean="0"/>
              <a:t>4.3.2020.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3034-08F8-4B25-A71E-FB56082AECA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213863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102E0-9489-4989-A9E3-109B2F676AF0}" type="datetimeFigureOut">
              <a:rPr lang="sr-Latn-RS" smtClean="0"/>
              <a:t>4.3.2020.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3034-08F8-4B25-A71E-FB56082AECAC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903269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102E0-9489-4989-A9E3-109B2F676AF0}" type="datetimeFigureOut">
              <a:rPr lang="sr-Latn-RS" smtClean="0"/>
              <a:t>4.3.2020.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3034-08F8-4B25-A71E-FB56082AECA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8428071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102E0-9489-4989-A9E3-109B2F676AF0}" type="datetimeFigureOut">
              <a:rPr lang="sr-Latn-RS" smtClean="0"/>
              <a:t>4.3.2020.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3034-08F8-4B25-A71E-FB56082AECA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9186573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102E0-9489-4989-A9E3-109B2F676AF0}" type="datetimeFigureOut">
              <a:rPr lang="sr-Latn-RS" smtClean="0"/>
              <a:t>4.3.2020.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3034-08F8-4B25-A71E-FB56082AECA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813136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102E0-9489-4989-A9E3-109B2F676AF0}" type="datetimeFigureOut">
              <a:rPr lang="sr-Latn-RS" smtClean="0"/>
              <a:t>4.3.2020.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3034-08F8-4B25-A71E-FB56082AECA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021739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102E0-9489-4989-A9E3-109B2F676AF0}" type="datetimeFigureOut">
              <a:rPr lang="sr-Latn-RS" smtClean="0"/>
              <a:t>4.3.2020.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3034-08F8-4B25-A71E-FB56082AECA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1598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102E0-9489-4989-A9E3-109B2F676AF0}" type="datetimeFigureOut">
              <a:rPr lang="sr-Latn-RS" smtClean="0"/>
              <a:t>4.3.2020.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3034-08F8-4B25-A71E-FB56082AECA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55761095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102E0-9489-4989-A9E3-109B2F676AF0}" type="datetimeFigureOut">
              <a:rPr lang="sr-Latn-RS" smtClean="0"/>
              <a:t>4.3.2020.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3034-08F8-4B25-A71E-FB56082AECA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11053227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102E0-9489-4989-A9E3-109B2F676AF0}" type="datetimeFigureOut">
              <a:rPr lang="sr-Latn-RS" smtClean="0"/>
              <a:t>4.3.2020.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3034-08F8-4B25-A71E-FB56082AECA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331332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102E0-9489-4989-A9E3-109B2F676AF0}" type="datetimeFigureOut">
              <a:rPr lang="sr-Latn-RS" smtClean="0"/>
              <a:t>4.3.2020.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3034-08F8-4B25-A71E-FB56082AECA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96498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102E0-9489-4989-A9E3-109B2F676AF0}" type="datetimeFigureOut">
              <a:rPr lang="sr-Latn-RS" smtClean="0"/>
              <a:t>4.3.2020.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3034-08F8-4B25-A71E-FB56082AECA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903517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102E0-9489-4989-A9E3-109B2F676AF0}" type="datetimeFigureOut">
              <a:rPr lang="sr-Latn-RS" smtClean="0"/>
              <a:t>4.3.2020.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3034-08F8-4B25-A71E-FB56082AECA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019160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06102E0-9489-4989-A9E3-109B2F676AF0}" type="datetimeFigureOut">
              <a:rPr lang="sr-Latn-RS" smtClean="0"/>
              <a:t>4.3.2020.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8243034-08F8-4B25-A71E-FB56082AECA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139605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18" r:id="rId1"/>
    <p:sldLayoutId id="2147483919" r:id="rId2"/>
    <p:sldLayoutId id="2147483920" r:id="rId3"/>
    <p:sldLayoutId id="2147483921" r:id="rId4"/>
    <p:sldLayoutId id="2147483922" r:id="rId5"/>
    <p:sldLayoutId id="2147483923" r:id="rId6"/>
    <p:sldLayoutId id="2147483924" r:id="rId7"/>
    <p:sldLayoutId id="2147483925" r:id="rId8"/>
    <p:sldLayoutId id="2147483926" r:id="rId9"/>
    <p:sldLayoutId id="2147483927" r:id="rId10"/>
    <p:sldLayoutId id="2147483928" r:id="rId11"/>
    <p:sldLayoutId id="2147483929" r:id="rId12"/>
    <p:sldLayoutId id="2147483930" r:id="rId13"/>
    <p:sldLayoutId id="2147483931" r:id="rId14"/>
    <p:sldLayoutId id="2147483932" r:id="rId15"/>
    <p:sldLayoutId id="2147483933" r:id="rId16"/>
    <p:sldLayoutId id="214748393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Deliktna sposobnost</a:t>
            </a:r>
            <a:endParaRPr lang="sr-Latn-R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endParaRPr lang="en-US" sz="9800" dirty="0" smtClean="0"/>
          </a:p>
          <a:p>
            <a:r>
              <a:rPr lang="sr-Latn-RS" sz="7400" dirty="0" smtClean="0"/>
              <a:t>Dr Biljana Knežević</a:t>
            </a:r>
          </a:p>
          <a:p>
            <a:r>
              <a:rPr lang="sr-Latn-RS" sz="7400" dirty="0" smtClean="0"/>
              <a:t>Univerzitet Megatrend</a:t>
            </a:r>
          </a:p>
        </p:txBody>
      </p:sp>
    </p:spTree>
    <p:extLst>
      <p:ext uri="{BB962C8B-B14F-4D97-AF65-F5344CB8AC3E}">
        <p14:creationId xmlns:p14="http://schemas.microsoft.com/office/powerpoint/2010/main" val="28022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252549"/>
            <a:ext cx="11046234" cy="6052457"/>
          </a:xfrm>
        </p:spPr>
        <p:txBody>
          <a:bodyPr/>
          <a:lstStyle/>
          <a:p>
            <a:pPr marL="0" indent="0">
              <a:buNone/>
            </a:pPr>
            <a:r>
              <a:rPr lang="sr-Latn-RS" sz="2400" b="1" dirty="0" smtClean="0"/>
              <a:t>LIČNO IME</a:t>
            </a:r>
          </a:p>
          <a:p>
            <a:pPr marL="0" indent="0">
              <a:buNone/>
            </a:pPr>
            <a:r>
              <a:rPr lang="sr-Latn-RS" sz="2400" dirty="0" smtClean="0"/>
              <a:t>Lično ime je naziv fizičkog lica kojim se ono identifikuje u pravnom saobraćaju. Svako lice ima </a:t>
            </a:r>
            <a:r>
              <a:rPr lang="sr-Latn-RS" sz="2400" b="1" dirty="0" smtClean="0"/>
              <a:t>pravo i dužnost </a:t>
            </a:r>
            <a:r>
              <a:rPr lang="sr-Latn-RS" sz="2400" dirty="0" smtClean="0"/>
              <a:t>da se njime služi.</a:t>
            </a:r>
          </a:p>
          <a:p>
            <a:pPr marL="0" indent="0">
              <a:buNone/>
            </a:pPr>
            <a:r>
              <a:rPr lang="sr-Latn-RS" sz="2400" dirty="0" smtClean="0"/>
              <a:t>Sastoji se iz </a:t>
            </a:r>
            <a:r>
              <a:rPr lang="sr-Latn-RS" sz="2400" dirty="0" smtClean="0"/>
              <a:t>porodičnog </a:t>
            </a:r>
            <a:r>
              <a:rPr lang="sr-Latn-RS" sz="2400" dirty="0" smtClean="0"/>
              <a:t>imena, odnosno prezimena i imena.</a:t>
            </a:r>
          </a:p>
          <a:p>
            <a:pPr marL="0" indent="0">
              <a:buNone/>
            </a:pPr>
            <a:r>
              <a:rPr lang="sr-Latn-RS" sz="2400" dirty="0" smtClean="0"/>
              <a:t>Može da se sastoji iz jedne reči za ime i jedne reči za prezime ili više reči</a:t>
            </a:r>
          </a:p>
          <a:p>
            <a:pPr marL="0" indent="0">
              <a:buNone/>
            </a:pPr>
            <a:r>
              <a:rPr lang="sr-Latn-RS" sz="2400" dirty="0" smtClean="0"/>
              <a:t>U slučaju da ime i prezime lica sadrži više reči, lice može da odluči kojim će se od imena koristiti i to </a:t>
            </a:r>
            <a:r>
              <a:rPr lang="sr-Latn-RS" sz="2400" b="1" dirty="0" smtClean="0"/>
              <a:t>se upisuje u matičnu knjigu rođenih.</a:t>
            </a:r>
          </a:p>
          <a:p>
            <a:pPr marL="0" indent="0">
              <a:buNone/>
            </a:pPr>
            <a:r>
              <a:rPr lang="sr-Latn-RS" sz="2400" dirty="0" smtClean="0"/>
              <a:t>Svako ima pravo da se, uz lično ime, služi </a:t>
            </a:r>
            <a:r>
              <a:rPr lang="sr-Latn-RS" sz="2400" b="1" dirty="0" smtClean="0"/>
              <a:t>i nadimkom, pseudonimom, umetničkim imenom itd.</a:t>
            </a:r>
            <a:endParaRPr lang="sr-Latn-RS" sz="2400" b="1" dirty="0"/>
          </a:p>
        </p:txBody>
      </p:sp>
    </p:spTree>
    <p:extLst>
      <p:ext uri="{BB962C8B-B14F-4D97-AF65-F5344CB8AC3E}">
        <p14:creationId xmlns:p14="http://schemas.microsoft.com/office/powerpoint/2010/main" val="11441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252549"/>
            <a:ext cx="11046234" cy="6052457"/>
          </a:xfrm>
        </p:spPr>
        <p:txBody>
          <a:bodyPr/>
          <a:lstStyle/>
          <a:p>
            <a:pPr marL="0" indent="0">
              <a:buNone/>
            </a:pPr>
            <a:r>
              <a:rPr lang="sr-Latn-RS" sz="2400" dirty="0" smtClean="0"/>
              <a:t>Lično ime deteta određuju roditelji sporazumno. Ako se ne sporazumeju, organ starateljstva određuje ime deteta. Ako dete nema roditelje, ili su u nemogućnosti da vrše roditeljska prava, ime deteta određuje organ starateljstva. </a:t>
            </a:r>
          </a:p>
          <a:p>
            <a:pPr marL="0" indent="0">
              <a:buNone/>
            </a:pPr>
            <a:r>
              <a:rPr lang="sr-Latn-RS" sz="2400" dirty="0" smtClean="0"/>
              <a:t>Organ starateljstva određuje ime i detetu kojem su roditelji dali pogrdno ime, ime kojim se vređa moral ili ono koje je u suprotnosti sa običajima sredine.</a:t>
            </a:r>
          </a:p>
          <a:p>
            <a:pPr marL="0" indent="0">
              <a:buNone/>
            </a:pPr>
            <a:r>
              <a:rPr lang="sr-Latn-RS" sz="2400" dirty="0" smtClean="0"/>
              <a:t>Lično ime se upisuje u </a:t>
            </a:r>
            <a:r>
              <a:rPr lang="sr-Latn-RS" sz="2400" b="1" dirty="0" smtClean="0"/>
              <a:t>matičnu knjigu rođenih.</a:t>
            </a:r>
            <a:endParaRPr lang="sr-Latn-RS" sz="2400" b="1" dirty="0"/>
          </a:p>
        </p:txBody>
      </p:sp>
    </p:spTree>
    <p:extLst>
      <p:ext uri="{BB962C8B-B14F-4D97-AF65-F5344CB8AC3E}">
        <p14:creationId xmlns:p14="http://schemas.microsoft.com/office/powerpoint/2010/main" val="409731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252549"/>
            <a:ext cx="11046234" cy="6052457"/>
          </a:xfrm>
        </p:spPr>
        <p:txBody>
          <a:bodyPr/>
          <a:lstStyle/>
          <a:p>
            <a:pPr marL="0" indent="0">
              <a:buNone/>
            </a:pPr>
            <a:r>
              <a:rPr lang="sr-Latn-RS" sz="2400" dirty="0" smtClean="0"/>
              <a:t>Lično ime se može promeniti na dva načina:</a:t>
            </a:r>
          </a:p>
          <a:p>
            <a:r>
              <a:rPr lang="sr-Latn-RS" sz="2400" dirty="0" smtClean="0"/>
              <a:t>Promenom porodičnog statusa</a:t>
            </a:r>
          </a:p>
          <a:p>
            <a:r>
              <a:rPr lang="sr-Latn-RS" sz="2400" dirty="0" smtClean="0"/>
              <a:t>Na zahtev u upravnom postupku</a:t>
            </a:r>
          </a:p>
          <a:p>
            <a:pPr marL="0" indent="0">
              <a:buNone/>
            </a:pPr>
            <a:r>
              <a:rPr lang="sr-Latn-RS" sz="2400" dirty="0" smtClean="0"/>
              <a:t>Stupanje u brak ima za posledicu promenu prezimena</a:t>
            </a:r>
          </a:p>
          <a:p>
            <a:r>
              <a:rPr lang="sr-Latn-RS" sz="2400" dirty="0" smtClean="0"/>
              <a:t>Svako zadržava svoje prezime</a:t>
            </a:r>
          </a:p>
          <a:p>
            <a:r>
              <a:rPr lang="sr-Latn-RS" sz="2400" dirty="0" smtClean="0"/>
              <a:t>Umesto svog prezimena može se uzeti supružnikovo prezime</a:t>
            </a:r>
          </a:p>
          <a:p>
            <a:r>
              <a:rPr lang="sr-Latn-RS" sz="2400" dirty="0" smtClean="0"/>
              <a:t>Svom prezimenu dodaje se prezime supružnika</a:t>
            </a:r>
          </a:p>
          <a:p>
            <a:pPr marL="0" indent="0">
              <a:buNone/>
            </a:pPr>
            <a:r>
              <a:rPr lang="sr-Latn-RS" sz="2400" dirty="0" smtClean="0"/>
              <a:t>Prestankom braka, supružnik koji je prilikom zaključenja braka promenio prezime, može uzeti prezime koje je nosio pre zaključenja braka, ili zadržati ono koje je dobio zaključenjem braka. Izjava o uzimanju ranijeg prezimena daje se matičaru koji vodi matičnu knjigu venčanih u roku od 60 dana po prestanku braka.</a:t>
            </a:r>
            <a:endParaRPr lang="sr-Latn-RS" sz="2400" dirty="0"/>
          </a:p>
        </p:txBody>
      </p:sp>
    </p:spTree>
    <p:extLst>
      <p:ext uri="{BB962C8B-B14F-4D97-AF65-F5344CB8AC3E}">
        <p14:creationId xmlns:p14="http://schemas.microsoft.com/office/powerpoint/2010/main" val="357410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252549"/>
            <a:ext cx="11046234" cy="605245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r-Latn-RS" sz="2700" dirty="0" smtClean="0"/>
          </a:p>
          <a:p>
            <a:pPr marL="0" indent="0">
              <a:buNone/>
            </a:pPr>
            <a:endParaRPr lang="sr-Latn-RS" sz="2700" dirty="0"/>
          </a:p>
          <a:p>
            <a:pPr marL="0" indent="0">
              <a:buNone/>
            </a:pPr>
            <a:endParaRPr lang="sr-Latn-RS" sz="2700" dirty="0" smtClean="0"/>
          </a:p>
          <a:p>
            <a:pPr marL="0" indent="0">
              <a:buNone/>
            </a:pPr>
            <a:r>
              <a:rPr lang="sr-Latn-RS" sz="2700" dirty="0" smtClean="0"/>
              <a:t>Maloletnom detetu može se odrediti novo lično ime:</a:t>
            </a:r>
          </a:p>
          <a:p>
            <a:r>
              <a:rPr lang="sr-Latn-RS" sz="2700" dirty="0" smtClean="0"/>
              <a:t>Utvrđivanjem materinstva ili očinstva</a:t>
            </a:r>
          </a:p>
          <a:p>
            <a:r>
              <a:rPr lang="sr-Latn-RS" sz="2700" dirty="0" smtClean="0"/>
              <a:t>Osporavanjem materinstva odnosno očinstva</a:t>
            </a:r>
          </a:p>
          <a:p>
            <a:r>
              <a:rPr lang="sr-Latn-RS" sz="2700" dirty="0" smtClean="0"/>
              <a:t>U slučaju usvojenja</a:t>
            </a:r>
          </a:p>
          <a:p>
            <a:pPr marL="0" indent="0">
              <a:buNone/>
            </a:pPr>
            <a:r>
              <a:rPr lang="sr-Latn-RS" sz="2700" dirty="0" smtClean="0"/>
              <a:t>Pravo na promenu ličnog imena ima svako lice starije od 15 godina.</a:t>
            </a:r>
          </a:p>
          <a:p>
            <a:pPr marL="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891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252549"/>
            <a:ext cx="11046234" cy="605245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sr-Latn-RS" sz="2700" dirty="0" smtClean="0"/>
          </a:p>
          <a:p>
            <a:pPr marL="0" indent="0">
              <a:buNone/>
            </a:pPr>
            <a:endParaRPr lang="sr-Latn-RS" sz="2700" dirty="0" smtClean="0"/>
          </a:p>
          <a:p>
            <a:pPr marL="0" indent="0">
              <a:buNone/>
            </a:pPr>
            <a:endParaRPr lang="sr-Latn-RS" sz="2700" dirty="0"/>
          </a:p>
          <a:p>
            <a:pPr marL="0" indent="0">
              <a:buNone/>
            </a:pPr>
            <a:endParaRPr lang="sr-Latn-RS" sz="2700" dirty="0" smtClean="0"/>
          </a:p>
          <a:p>
            <a:pPr marL="0" indent="0">
              <a:buNone/>
            </a:pPr>
            <a:endParaRPr lang="sr-Latn-RS" sz="2700" dirty="0" smtClean="0"/>
          </a:p>
          <a:p>
            <a:pPr marL="0" indent="0">
              <a:buNone/>
            </a:pPr>
            <a:r>
              <a:rPr lang="sr-Latn-RS" sz="2700" b="1" dirty="0" smtClean="0"/>
              <a:t>PROMENA LIČNOG IMENA NE ODOBRAVA SE LICU:</a:t>
            </a:r>
          </a:p>
          <a:p>
            <a:r>
              <a:rPr lang="sr-Latn-RS" sz="2700" dirty="0" smtClean="0"/>
              <a:t>Protiv kojeg se vodi krivični postupak po službenoj dužnosti</a:t>
            </a:r>
          </a:p>
          <a:p>
            <a:r>
              <a:rPr lang="sr-Latn-RS" sz="2700" dirty="0" smtClean="0"/>
              <a:t>Koje je osuđeno za krivično delo za koji se vodi postupak po službenoj dužnosti, dok kazna </a:t>
            </a:r>
            <a:r>
              <a:rPr lang="sr-Latn-RS" sz="2700" b="1" dirty="0" smtClean="0"/>
              <a:t>nije izvršena,</a:t>
            </a:r>
            <a:r>
              <a:rPr lang="sr-Latn-RS" sz="2700" dirty="0" smtClean="0"/>
              <a:t> ili dok traju pravne posledice </a:t>
            </a:r>
            <a:r>
              <a:rPr lang="sr-Latn-RS" sz="2700" dirty="0" smtClean="0"/>
              <a:t>osude</a:t>
            </a:r>
            <a:r>
              <a:rPr lang="en-US" sz="2700" dirty="0" smtClean="0"/>
              <a:t>.</a:t>
            </a:r>
            <a:endParaRPr lang="sr-Latn-RS" sz="2700" dirty="0" smtClean="0"/>
          </a:p>
          <a:p>
            <a:r>
              <a:rPr lang="sr-Latn-RS" sz="2700" dirty="0" smtClean="0"/>
              <a:t>Koje promenom ličnog imena namerava da izbegne neku zakonom predviđenu obavezu</a:t>
            </a:r>
          </a:p>
          <a:p>
            <a:r>
              <a:rPr lang="sr-Latn-RS" sz="2700" dirty="0" smtClean="0"/>
              <a:t>Koje namerava da promeni ime u pogrdno ime</a:t>
            </a:r>
          </a:p>
          <a:p>
            <a:endParaRPr lang="sr-Latn-RS" sz="2700" dirty="0"/>
          </a:p>
          <a:p>
            <a:r>
              <a:rPr lang="sr-Latn-RS" sz="2700" dirty="0" smtClean="0"/>
              <a:t>Promena imena upisuje se u matičnu knjigu rođenih i venčanih</a:t>
            </a:r>
          </a:p>
          <a:p>
            <a:pPr marL="0" indent="0">
              <a:buNone/>
            </a:pPr>
            <a:endParaRPr lang="sr-Latn-RS" sz="2700" dirty="0"/>
          </a:p>
          <a:p>
            <a:pPr marL="0" indent="0">
              <a:buNone/>
            </a:pPr>
            <a:endParaRPr lang="sr-Latn-RS" sz="2700" dirty="0" smtClean="0"/>
          </a:p>
          <a:p>
            <a:pPr marL="0" indent="0">
              <a:buNone/>
            </a:pPr>
            <a:endParaRPr lang="sr-Latn-RS" sz="2700" dirty="0"/>
          </a:p>
          <a:p>
            <a:pPr marL="0" indent="0">
              <a:buNone/>
            </a:pPr>
            <a:endParaRPr lang="sr-Latn-RS" sz="2700" dirty="0"/>
          </a:p>
          <a:p>
            <a:pPr marL="0" indent="0">
              <a:buNone/>
            </a:pPr>
            <a:endParaRPr lang="sr-Latn-RS" sz="2700" dirty="0" smtClean="0"/>
          </a:p>
          <a:p>
            <a:pPr marL="0" indent="0">
              <a:buNone/>
            </a:pPr>
            <a:endParaRPr lang="sr-Latn-RS" sz="2700" dirty="0"/>
          </a:p>
          <a:p>
            <a:pPr marL="0" indent="0">
              <a:buNone/>
            </a:pPr>
            <a:endParaRPr lang="sr-Latn-RS" sz="2700" dirty="0" smtClean="0"/>
          </a:p>
          <a:p>
            <a:pPr marL="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47063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252549"/>
            <a:ext cx="11046234" cy="605245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sr-Latn-RS" sz="2700" dirty="0" smtClean="0"/>
          </a:p>
          <a:p>
            <a:pPr marL="0" indent="0">
              <a:buNone/>
            </a:pPr>
            <a:endParaRPr lang="sr-Latn-RS" sz="2700" dirty="0" smtClean="0"/>
          </a:p>
          <a:p>
            <a:pPr marL="0" indent="0">
              <a:buNone/>
            </a:pPr>
            <a:endParaRPr lang="sr-Latn-RS" sz="2700" dirty="0"/>
          </a:p>
          <a:p>
            <a:pPr marL="0" indent="0">
              <a:buNone/>
            </a:pPr>
            <a:endParaRPr lang="sr-Latn-RS" sz="2700" dirty="0" smtClean="0"/>
          </a:p>
          <a:p>
            <a:pPr marL="0" indent="0">
              <a:buNone/>
            </a:pPr>
            <a:endParaRPr lang="sr-Latn-RS" sz="2700" dirty="0"/>
          </a:p>
          <a:p>
            <a:pPr marL="0" indent="0">
              <a:buNone/>
            </a:pPr>
            <a:r>
              <a:rPr lang="sr-Latn-RS" sz="2700" b="1" dirty="0" smtClean="0"/>
              <a:t>PREBIVALIŠTE (DOMICIL)</a:t>
            </a:r>
          </a:p>
          <a:p>
            <a:pPr marL="0" indent="0">
              <a:buNone/>
            </a:pPr>
            <a:r>
              <a:rPr lang="sr-Latn-RS" sz="2700" dirty="0" smtClean="0"/>
              <a:t>Mesto za koje se lice trajnije veže i koje predstavlja centar njegovih životnih aktivnosti naziva se prebivalište. Potrebno je:</a:t>
            </a:r>
          </a:p>
          <a:p>
            <a:r>
              <a:rPr lang="sr-Latn-RS" sz="2700" dirty="0" smtClean="0"/>
              <a:t>Da se lice nastanilo i živi u određenom mestu</a:t>
            </a:r>
          </a:p>
          <a:p>
            <a:r>
              <a:rPr lang="sr-Latn-RS" sz="2700" dirty="0" smtClean="0"/>
              <a:t>Da ima nameru da u njemu stalno živi</a:t>
            </a:r>
          </a:p>
          <a:p>
            <a:pPr marL="0" indent="0">
              <a:buNone/>
            </a:pPr>
            <a:r>
              <a:rPr lang="sr-Latn-RS" sz="2700" dirty="0" smtClean="0"/>
              <a:t>Sudska nadležnost određuje se prema prebivalištu.</a:t>
            </a:r>
          </a:p>
          <a:p>
            <a:pPr marL="0" indent="0">
              <a:buNone/>
            </a:pPr>
            <a:r>
              <a:rPr lang="sr-Latn-RS" sz="2700" dirty="0" smtClean="0"/>
              <a:t>Svaki građanin je slobodan u izboru prebivališta. Svako je dužan da prijavi mesto stanovanja nadležnom organu u roku od </a:t>
            </a:r>
            <a:r>
              <a:rPr lang="sr-Latn-RS" sz="2700" b="1" dirty="0" smtClean="0"/>
              <a:t>osam dana od dana nastanjivanja.</a:t>
            </a:r>
          </a:p>
          <a:p>
            <a:pPr marL="0" indent="0">
              <a:buNone/>
            </a:pPr>
            <a:r>
              <a:rPr lang="sr-Latn-RS" sz="2700" dirty="0" smtClean="0"/>
              <a:t>Svako može imati svamo jedno prebivalište, a više boravišta.</a:t>
            </a:r>
          </a:p>
          <a:p>
            <a:pPr marL="0" indent="0">
              <a:buNone/>
            </a:pPr>
            <a:r>
              <a:rPr lang="sr-Latn-RS" sz="2700" dirty="0" smtClean="0"/>
              <a:t>Maloletno dete ima prebivalište svojih roditelja.</a:t>
            </a:r>
          </a:p>
          <a:p>
            <a:pPr marL="0" indent="0">
              <a:buNone/>
            </a:pPr>
            <a:endParaRPr lang="sr-Latn-RS" sz="2700" dirty="0"/>
          </a:p>
          <a:p>
            <a:pPr marL="0" indent="0">
              <a:buNone/>
            </a:pPr>
            <a:endParaRPr lang="sr-Latn-RS" sz="2700" dirty="0" smtClean="0"/>
          </a:p>
          <a:p>
            <a:pPr marL="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73387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252549"/>
            <a:ext cx="11046234" cy="6052457"/>
          </a:xfrm>
        </p:spPr>
        <p:txBody>
          <a:bodyPr>
            <a:normAutofit fontScale="77500" lnSpcReduction="20000"/>
          </a:bodyPr>
          <a:lstStyle/>
          <a:p>
            <a:endParaRPr lang="sr-Latn-RS" sz="2700" dirty="0" smtClean="0"/>
          </a:p>
          <a:p>
            <a:endParaRPr lang="sr-Latn-RS" sz="2700" dirty="0"/>
          </a:p>
          <a:p>
            <a:endParaRPr lang="sr-Latn-RS" sz="2700" dirty="0" smtClean="0"/>
          </a:p>
          <a:p>
            <a:endParaRPr lang="sr-Latn-RS" sz="2700" dirty="0"/>
          </a:p>
          <a:p>
            <a:r>
              <a:rPr lang="sr-Latn-RS" sz="2700" b="1" dirty="0" smtClean="0"/>
              <a:t>BORAVIŠTE (rezidencija)</a:t>
            </a:r>
          </a:p>
          <a:p>
            <a:pPr marL="0" indent="0">
              <a:buNone/>
            </a:pPr>
            <a:r>
              <a:rPr lang="sr-Latn-RS" sz="2700" dirty="0" smtClean="0"/>
              <a:t>Predstavlja mesto u kojem građanin privremeno boravi van svog prebivališta duže od 90 dana.</a:t>
            </a:r>
          </a:p>
          <a:p>
            <a:pPr marL="0" indent="0">
              <a:buNone/>
            </a:pPr>
            <a:r>
              <a:rPr lang="sr-Latn-RS" sz="2700" dirty="0" smtClean="0"/>
              <a:t>U mestu boravište se lice nalazi izvesno vreme bez namere da se u njemu nastani.</a:t>
            </a:r>
          </a:p>
          <a:p>
            <a:pPr marL="0" indent="0">
              <a:buNone/>
            </a:pPr>
            <a:r>
              <a:rPr lang="sr-Latn-RS" sz="2700" dirty="0" smtClean="0"/>
              <a:t>Građanin je dužan da prijavi boravište nadležnom organu po mestu boravka u roku od 8 dana od dolaska.</a:t>
            </a:r>
          </a:p>
          <a:p>
            <a:pPr marL="0" indent="0">
              <a:buNone/>
            </a:pPr>
            <a:r>
              <a:rPr lang="sr-Latn-RS" sz="2700" dirty="0" smtClean="0"/>
              <a:t>Ako građanin ne odjavi boravište, smatra se da je prestalo o isteku vremena navedenog u prijavi.</a:t>
            </a:r>
          </a:p>
          <a:p>
            <a:pPr marL="0" indent="0">
              <a:buNone/>
            </a:pPr>
            <a:r>
              <a:rPr lang="sr-Latn-RS" sz="2700" dirty="0" smtClean="0"/>
              <a:t>Boravištu se pridaje različit značaj u odnosu na prebivalište. </a:t>
            </a:r>
          </a:p>
          <a:p>
            <a:pPr marL="0" indent="0">
              <a:buNone/>
            </a:pPr>
            <a:r>
              <a:rPr lang="sr-Latn-RS" sz="2700" dirty="0" smtClean="0"/>
              <a:t>U izvesnim slučajevima ono ima subsidijeran karakter u odnosu na prebivalište (npr. Za proglašenje nestalog lica umrlim </a:t>
            </a:r>
            <a:r>
              <a:rPr lang="sr-Latn-RS" sz="2700" b="1" dirty="0" smtClean="0"/>
              <a:t>mesno je</a:t>
            </a:r>
            <a:r>
              <a:rPr lang="sr-Latn-RS" sz="2700" dirty="0" smtClean="0"/>
              <a:t> nadležan sud na čijem je području nestalo lice imalo prebavilište, a </a:t>
            </a:r>
            <a:r>
              <a:rPr lang="en-US" sz="2700" dirty="0" smtClean="0"/>
              <a:t>a</a:t>
            </a:r>
            <a:r>
              <a:rPr lang="sr-Latn-RS" sz="2700" dirty="0" smtClean="0"/>
              <a:t>ko </a:t>
            </a:r>
            <a:r>
              <a:rPr lang="sr-Latn-RS" sz="2700" dirty="0" smtClean="0"/>
              <a:t>nije imalo prebivalište, sud na čijem je području imalo poslednje boravište). </a:t>
            </a:r>
          </a:p>
          <a:p>
            <a:pPr marL="0" indent="0">
              <a:buNone/>
            </a:pPr>
            <a:endParaRPr lang="sr-Latn-RS" sz="2700" dirty="0" smtClean="0"/>
          </a:p>
          <a:p>
            <a:endParaRPr lang="sr-Latn-RS" sz="2700" dirty="0" smtClean="0"/>
          </a:p>
          <a:p>
            <a:endParaRPr lang="sr-Latn-RS" sz="2700" dirty="0" smtClean="0"/>
          </a:p>
          <a:p>
            <a:endParaRPr lang="sr-Latn-RS" sz="2700" dirty="0" smtClean="0"/>
          </a:p>
          <a:p>
            <a:endParaRPr lang="sr-Latn-RS" sz="2700" dirty="0" smtClean="0"/>
          </a:p>
          <a:p>
            <a:endParaRPr lang="sr-Latn-RS" sz="2700" dirty="0" smtClean="0"/>
          </a:p>
          <a:p>
            <a:endParaRPr lang="sr-Latn-RS" sz="2700" dirty="0" smtClean="0"/>
          </a:p>
          <a:p>
            <a:pPr marL="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07279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252549"/>
            <a:ext cx="11046234" cy="6052457"/>
          </a:xfrm>
        </p:spPr>
        <p:txBody>
          <a:bodyPr>
            <a:normAutofit/>
          </a:bodyPr>
          <a:lstStyle/>
          <a:p>
            <a:endParaRPr lang="sr-Latn-RS" sz="2700" dirty="0" smtClean="0"/>
          </a:p>
          <a:p>
            <a:endParaRPr lang="sr-Latn-RS" sz="2700" dirty="0"/>
          </a:p>
          <a:p>
            <a:endParaRPr lang="sr-Latn-RS" sz="2700" dirty="0" smtClean="0"/>
          </a:p>
          <a:p>
            <a:r>
              <a:rPr lang="sr-Latn-RS" sz="2700" b="1" dirty="0" smtClean="0"/>
              <a:t>DRŽAVLJANSTVO</a:t>
            </a:r>
          </a:p>
          <a:p>
            <a:pPr marL="0" indent="0">
              <a:buNone/>
            </a:pPr>
            <a:r>
              <a:rPr lang="sr-Latn-RS" sz="2700" dirty="0" smtClean="0"/>
              <a:t>Državljanstvo predstavlja pravnu pripadnost fizičkog lica određenoj državi.</a:t>
            </a:r>
          </a:p>
          <a:p>
            <a:pPr marL="0" indent="0">
              <a:buNone/>
            </a:pPr>
            <a:r>
              <a:rPr lang="sr-Latn-RS" sz="2700" dirty="0" smtClean="0"/>
              <a:t>Državljanin svojim državljanstvom stiče određena prava (politička, građanska, imovinska, socijalna).</a:t>
            </a:r>
          </a:p>
          <a:p>
            <a:pPr marL="0" indent="0">
              <a:buNone/>
            </a:pPr>
            <a:r>
              <a:rPr lang="sr-Latn-RS" sz="2700" dirty="0" smtClean="0"/>
              <a:t>Lica koja nemaju status državljana nazivaju se strancima</a:t>
            </a:r>
          </a:p>
          <a:p>
            <a:endParaRPr lang="sr-Latn-RS" sz="2700" dirty="0" smtClean="0"/>
          </a:p>
          <a:p>
            <a:endParaRPr lang="sr-Latn-RS" sz="2700" dirty="0" smtClean="0"/>
          </a:p>
          <a:p>
            <a:pPr marL="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25682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252549"/>
            <a:ext cx="11046234" cy="6052457"/>
          </a:xfrm>
        </p:spPr>
        <p:txBody>
          <a:bodyPr>
            <a:normAutofit/>
          </a:bodyPr>
          <a:lstStyle/>
          <a:p>
            <a:r>
              <a:rPr lang="sr-Latn-RS" sz="2700" dirty="0" smtClean="0"/>
              <a:t>DRŽAVLJANSTVO REPUBLIKE SRBIJE STIČE SE </a:t>
            </a:r>
          </a:p>
          <a:p>
            <a:r>
              <a:rPr lang="sr-Latn-RS" sz="2700" dirty="0" smtClean="0"/>
              <a:t>Poreklom</a:t>
            </a:r>
          </a:p>
          <a:p>
            <a:r>
              <a:rPr lang="sr-Latn-RS" sz="2700" dirty="0" smtClean="0"/>
              <a:t>Rođenjem na teritoriji republike srbije</a:t>
            </a:r>
          </a:p>
          <a:p>
            <a:r>
              <a:rPr lang="sr-Latn-RS" sz="2700" dirty="0" smtClean="0"/>
              <a:t>Prijemom</a:t>
            </a:r>
          </a:p>
          <a:p>
            <a:r>
              <a:rPr lang="sr-Latn-RS" sz="2700" dirty="0" smtClean="0"/>
              <a:t>Po međunarodnim ugovorima</a:t>
            </a:r>
          </a:p>
          <a:p>
            <a:endParaRPr lang="sr-Latn-RS" sz="2700" dirty="0"/>
          </a:p>
          <a:p>
            <a:endParaRPr lang="sr-Latn-RS" sz="2700" dirty="0" smtClean="0"/>
          </a:p>
        </p:txBody>
      </p:sp>
    </p:spTree>
    <p:extLst>
      <p:ext uri="{BB962C8B-B14F-4D97-AF65-F5344CB8AC3E}">
        <p14:creationId xmlns:p14="http://schemas.microsoft.com/office/powerpoint/2010/main" val="45404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252549"/>
            <a:ext cx="11046234" cy="6052457"/>
          </a:xfrm>
        </p:spPr>
        <p:txBody>
          <a:bodyPr>
            <a:normAutofit/>
          </a:bodyPr>
          <a:lstStyle/>
          <a:p>
            <a:r>
              <a:rPr lang="sr-Latn-RS" sz="2700" dirty="0" smtClean="0"/>
              <a:t>STICANJE DRŽAVLJANSTVA PO POREKLU (</a:t>
            </a:r>
            <a:r>
              <a:rPr lang="sr-Latn-RS" sz="2700" i="1" dirty="0" smtClean="0"/>
              <a:t>ius sanguinis</a:t>
            </a:r>
            <a:r>
              <a:rPr lang="sr-Latn-RS" sz="2700" dirty="0" smtClean="0"/>
              <a:t>)</a:t>
            </a:r>
          </a:p>
          <a:p>
            <a:pPr marL="0" indent="0">
              <a:buNone/>
            </a:pPr>
            <a:r>
              <a:rPr lang="sr-Latn-RS" sz="2700" dirty="0" smtClean="0"/>
              <a:t>Prema ovom načinu, deca stiču </a:t>
            </a:r>
            <a:r>
              <a:rPr lang="sr-Latn-RS" sz="2700" dirty="0" smtClean="0"/>
              <a:t>dr</a:t>
            </a:r>
            <a:r>
              <a:rPr lang="sr-Latn-RS" sz="2700" dirty="0"/>
              <a:t>ž</a:t>
            </a:r>
            <a:r>
              <a:rPr lang="sr-Latn-RS" sz="2700" dirty="0" smtClean="0"/>
              <a:t>avljanstvo </a:t>
            </a:r>
            <a:r>
              <a:rPr lang="sr-Latn-RS" sz="2700" dirty="0" smtClean="0"/>
              <a:t>svojih roditelja. Deca stiču državljanstvo </a:t>
            </a:r>
            <a:r>
              <a:rPr lang="en-US" sz="2700" dirty="0" smtClean="0"/>
              <a:t>RS,</a:t>
            </a:r>
            <a:r>
              <a:rPr lang="sr-Latn-RS" sz="2700" dirty="0" smtClean="0"/>
              <a:t> </a:t>
            </a:r>
            <a:r>
              <a:rPr lang="sr-Latn-RS" sz="2700" dirty="0" smtClean="0"/>
              <a:t>ukoliko su oba njegova roditelja državljani republike srbije</a:t>
            </a:r>
          </a:p>
          <a:p>
            <a:r>
              <a:rPr lang="sr-Latn-RS" sz="2700" dirty="0" smtClean="0"/>
              <a:t>STICANJE DRŽAVLJANSTVA MESTOM ROĐENJA (ius soli)</a:t>
            </a:r>
          </a:p>
          <a:p>
            <a:pPr marL="0" indent="0">
              <a:buNone/>
            </a:pPr>
            <a:r>
              <a:rPr lang="sr-Latn-RS" sz="2700" dirty="0" smtClean="0"/>
              <a:t>Dete stiče državljanstvo na teritoriji </a:t>
            </a:r>
            <a:r>
              <a:rPr lang="sr-Latn-RS" sz="2700" dirty="0" smtClean="0"/>
              <a:t>Republike </a:t>
            </a:r>
            <a:r>
              <a:rPr lang="sr-Latn-RS" sz="2700" dirty="0"/>
              <a:t>S</a:t>
            </a:r>
            <a:r>
              <a:rPr lang="sr-Latn-RS" sz="2700" dirty="0" smtClean="0"/>
              <a:t>rbije </a:t>
            </a:r>
            <a:r>
              <a:rPr lang="sr-Latn-RS" sz="2700" dirty="0" smtClean="0"/>
              <a:t>ako je rođeno ili nađeno na našoj teritoriji, ako su mu oba roditelja nepoznata, ili nepoznatog državljanstva, ili bez državljanstva ili ako je dete bez državljanstva</a:t>
            </a:r>
            <a:endParaRPr lang="sr-Latn-RS" sz="2700" dirty="0"/>
          </a:p>
          <a:p>
            <a:endParaRPr lang="sr-Latn-RS" sz="2700" dirty="0" smtClean="0"/>
          </a:p>
        </p:txBody>
      </p:sp>
    </p:spTree>
    <p:extLst>
      <p:ext uri="{BB962C8B-B14F-4D97-AF65-F5344CB8AC3E}">
        <p14:creationId xmlns:p14="http://schemas.microsoft.com/office/powerpoint/2010/main" val="397455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4212" y="685800"/>
            <a:ext cx="10802394" cy="5601789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sr-Latn-RS" sz="3200" dirty="0" smtClean="0"/>
          </a:p>
          <a:p>
            <a:pPr marL="0" indent="0">
              <a:buNone/>
            </a:pPr>
            <a:endParaRPr lang="sr-Latn-RS" sz="3200" dirty="0"/>
          </a:p>
          <a:p>
            <a:pPr marL="0" indent="0">
              <a:buNone/>
            </a:pPr>
            <a:endParaRPr lang="sr-Latn-RS" sz="5900" dirty="0" smtClean="0"/>
          </a:p>
          <a:p>
            <a:pPr marL="0" indent="0">
              <a:buNone/>
            </a:pPr>
            <a:endParaRPr lang="sr-Latn-RS" sz="3200" b="1" dirty="0" smtClean="0"/>
          </a:p>
          <a:p>
            <a:pPr marL="0" indent="0">
              <a:buNone/>
            </a:pPr>
            <a:endParaRPr lang="sr-Latn-RS" sz="3200" b="1" dirty="0"/>
          </a:p>
          <a:p>
            <a:pPr marL="0" indent="0">
              <a:buNone/>
            </a:pPr>
            <a:endParaRPr lang="sr-Latn-RS" sz="3200" b="1" dirty="0" smtClean="0"/>
          </a:p>
          <a:p>
            <a:pPr marL="0" indent="0">
              <a:buNone/>
            </a:pPr>
            <a:r>
              <a:rPr lang="sr-Latn-RS" sz="5100" dirty="0" smtClean="0"/>
              <a:t>Sposobnost lica da odgovara za štetu prouzrokovanu građanskopravnim deliktom, naziva se deliktna sposobnost. </a:t>
            </a:r>
            <a:endParaRPr lang="sr-Latn-RS" sz="5100" dirty="0"/>
          </a:p>
          <a:p>
            <a:pPr marL="0" indent="0">
              <a:buNone/>
            </a:pPr>
            <a:r>
              <a:rPr lang="sr-Latn-RS" sz="5100" dirty="0" smtClean="0"/>
              <a:t>Deliktna sposobnost je mogućnost lica da odgovara za svoje nedozvoljene radnje. </a:t>
            </a:r>
            <a:endParaRPr lang="sr-Latn-RS" sz="5100" dirty="0"/>
          </a:p>
          <a:p>
            <a:pPr marL="0" indent="0">
              <a:buNone/>
            </a:pPr>
            <a:r>
              <a:rPr lang="sr-Latn-RS" sz="5100" dirty="0" smtClean="0"/>
              <a:t>Deliktna odgovornost se ne poklapa sa poslovnom sposobnošću.</a:t>
            </a:r>
          </a:p>
          <a:p>
            <a:pPr marL="0" indent="0">
              <a:buNone/>
            </a:pPr>
            <a:r>
              <a:rPr lang="sr-Latn-RS" sz="5100" dirty="0" smtClean="0"/>
              <a:t>Deliktno sposobna mogu biti i poslovno sposobna i poslovno nesposobna lica koja su svesna svojih protivpravnih radnji.</a:t>
            </a:r>
          </a:p>
          <a:p>
            <a:pPr marL="0" indent="0">
              <a:buNone/>
            </a:pPr>
            <a:r>
              <a:rPr lang="sr-Latn-RS" sz="5100" dirty="0" smtClean="0"/>
              <a:t>Sticanje deliktne sposobnosti regulisano je </a:t>
            </a:r>
            <a:r>
              <a:rPr lang="sr-Latn-RS" sz="5100" b="1" dirty="0" smtClean="0"/>
              <a:t>Zakonom o Obligacionim odnosima</a:t>
            </a:r>
          </a:p>
          <a:p>
            <a:pPr marL="0" indent="0">
              <a:buNone/>
            </a:pPr>
            <a:endParaRPr lang="sr-Latn-RS" sz="5100" dirty="0" smtClean="0"/>
          </a:p>
          <a:p>
            <a:pPr marL="0" indent="0">
              <a:buNone/>
            </a:pPr>
            <a:endParaRPr lang="sr-Latn-RS" sz="3200" dirty="0" smtClean="0"/>
          </a:p>
          <a:p>
            <a:endParaRPr lang="en-US" sz="3200" dirty="0" smtClean="0"/>
          </a:p>
          <a:p>
            <a:pPr marL="0" indent="0">
              <a:buNone/>
            </a:pPr>
            <a:endParaRPr lang="sr-Latn-RS" sz="3200" dirty="0" smtClean="0"/>
          </a:p>
          <a:p>
            <a:pPr marL="0" indent="0">
              <a:buNone/>
            </a:pPr>
            <a:endParaRPr lang="sr-Latn-RS" sz="3200" dirty="0" smtClean="0"/>
          </a:p>
        </p:txBody>
      </p:sp>
    </p:spTree>
    <p:extLst>
      <p:ext uri="{BB962C8B-B14F-4D97-AF65-F5344CB8AC3E}">
        <p14:creationId xmlns:p14="http://schemas.microsoft.com/office/powerpoint/2010/main" val="179453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252549"/>
            <a:ext cx="11046234" cy="605245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r-Latn-RS" sz="2700" dirty="0" smtClean="0"/>
          </a:p>
          <a:p>
            <a:pPr marL="0" indent="0">
              <a:buNone/>
            </a:pPr>
            <a:r>
              <a:rPr lang="sr-Latn-RS" b="1" dirty="0" smtClean="0"/>
              <a:t>STICANJE DRŽAVLJANSTVA PRIJEMOM</a:t>
            </a:r>
          </a:p>
          <a:p>
            <a:r>
              <a:rPr lang="sr-Latn-RS" sz="2400" dirty="0" smtClean="0"/>
              <a:t>Na zahtev stranca koji je stalno nastanjen u RS</a:t>
            </a:r>
          </a:p>
          <a:p>
            <a:r>
              <a:rPr lang="sr-Latn-RS" sz="2400" dirty="0" smtClean="0"/>
              <a:t>Da je stariji od 18 godina</a:t>
            </a:r>
          </a:p>
          <a:p>
            <a:r>
              <a:rPr lang="sr-Latn-RS" sz="2400" dirty="0" smtClean="0"/>
              <a:t>Da je poslovno sposoban</a:t>
            </a:r>
          </a:p>
          <a:p>
            <a:r>
              <a:rPr lang="sr-Latn-RS" sz="2400" dirty="0" smtClean="0"/>
              <a:t>Da ima otpust iz ranijeg državljanstva</a:t>
            </a:r>
          </a:p>
          <a:p>
            <a:r>
              <a:rPr lang="sr-Latn-RS" sz="2400" dirty="0" smtClean="0"/>
              <a:t>Da tri godine neprekidno ima prebivalište na teritoriji rs</a:t>
            </a:r>
          </a:p>
          <a:p>
            <a:r>
              <a:rPr lang="sr-Latn-RS" sz="2400" dirty="0" smtClean="0"/>
              <a:t>Da podnese pismenu izjavu da Republiku Srbiju smatra svojom državom</a:t>
            </a:r>
            <a:endParaRPr lang="sr-Latn-RS" sz="2400" dirty="0"/>
          </a:p>
        </p:txBody>
      </p:sp>
    </p:spTree>
    <p:extLst>
      <p:ext uri="{BB962C8B-B14F-4D97-AF65-F5344CB8AC3E}">
        <p14:creationId xmlns:p14="http://schemas.microsoft.com/office/powerpoint/2010/main" val="15891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252549"/>
            <a:ext cx="11046234" cy="6052457"/>
          </a:xfrm>
        </p:spPr>
        <p:txBody>
          <a:bodyPr>
            <a:normAutofit/>
          </a:bodyPr>
          <a:lstStyle/>
          <a:p>
            <a:r>
              <a:rPr lang="sr-Latn-RS" sz="2700" dirty="0" smtClean="0"/>
              <a:t>STICANJE DRŽAVLJANSTVA RATIFIKOVANJEM MEĐUNARODNOG SPORAZUMA</a:t>
            </a:r>
          </a:p>
          <a:p>
            <a:r>
              <a:rPr lang="sr-Latn-RS" sz="2700" dirty="0" smtClean="0"/>
              <a:t>Pod uslovima uzajamnosti</a:t>
            </a:r>
          </a:p>
          <a:p>
            <a:pPr marL="0" indent="0">
              <a:buNone/>
            </a:pPr>
            <a:endParaRPr lang="sr-Latn-RS" sz="2700" dirty="0"/>
          </a:p>
          <a:p>
            <a:pPr marL="0" indent="0">
              <a:buNone/>
            </a:pPr>
            <a:r>
              <a:rPr lang="sr-Latn-RS" sz="2700" dirty="0" smtClean="0"/>
              <a:t>Fizičko lice može biti državljanin jedne ili više država (bipatridi), a postoje i lica bez državljanstva (apatridi). </a:t>
            </a:r>
            <a:endParaRPr lang="sr-Latn-RS" sz="2700" dirty="0"/>
          </a:p>
          <a:p>
            <a:endParaRPr lang="sr-Latn-RS" sz="2700" dirty="0" smtClean="0"/>
          </a:p>
        </p:txBody>
      </p:sp>
    </p:spTree>
    <p:extLst>
      <p:ext uri="{BB962C8B-B14F-4D97-AF65-F5344CB8AC3E}">
        <p14:creationId xmlns:p14="http://schemas.microsoft.com/office/powerpoint/2010/main" val="418425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252549"/>
            <a:ext cx="11046234" cy="60524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sz="2700" dirty="0" smtClean="0"/>
              <a:t>U pogledu prava koja mogu uživati strani državljani na domaćoj teritoriji razlikujemo </a:t>
            </a:r>
          </a:p>
          <a:p>
            <a:r>
              <a:rPr lang="sr-Latn-RS" sz="2700" dirty="0" smtClean="0"/>
              <a:t>Prava koja su podjednako dostupna i domaćim i stranim državljanima (npr. obavljanje različitih privrednih delatnosti)</a:t>
            </a:r>
          </a:p>
          <a:p>
            <a:r>
              <a:rPr lang="sr-Latn-RS" sz="2700" dirty="0" smtClean="0"/>
              <a:t>Prava koja stranci mogu sticati samo pod određenim uslovima (uslov uzajamnosti – sticanje prava svojine)</a:t>
            </a:r>
          </a:p>
          <a:p>
            <a:r>
              <a:rPr lang="sr-Latn-RS" sz="2700" dirty="0" smtClean="0"/>
              <a:t>Prava koja su rezervisana za domaće državljane (biračko pravo, socijalna prava itd.)</a:t>
            </a:r>
          </a:p>
        </p:txBody>
      </p:sp>
    </p:spTree>
    <p:extLst>
      <p:ext uri="{BB962C8B-B14F-4D97-AF65-F5344CB8AC3E}">
        <p14:creationId xmlns:p14="http://schemas.microsoft.com/office/powerpoint/2010/main" val="397994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4212" y="685800"/>
            <a:ext cx="10802394" cy="560178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sr-Latn-RS" sz="3200" dirty="0" smtClean="0"/>
          </a:p>
          <a:p>
            <a:pPr marL="0" indent="0">
              <a:buNone/>
            </a:pPr>
            <a:endParaRPr lang="sr-Latn-RS" sz="3200" dirty="0"/>
          </a:p>
          <a:p>
            <a:pPr marL="0" indent="0">
              <a:buNone/>
            </a:pPr>
            <a:endParaRPr lang="sr-Latn-RS" sz="3200" dirty="0" smtClean="0"/>
          </a:p>
          <a:p>
            <a:pPr marL="0" indent="0">
              <a:buNone/>
            </a:pPr>
            <a:r>
              <a:rPr lang="sr-Latn-RS" sz="3200" dirty="0" smtClean="0"/>
              <a:t>Maloletnik do navršene sedme godine života nije odgovoran za štetu koju prouzrokuje. Ova lica su </a:t>
            </a:r>
            <a:r>
              <a:rPr lang="sr-Latn-RS" sz="3200" b="1" dirty="0" smtClean="0"/>
              <a:t>deliktno nesposobna.</a:t>
            </a:r>
          </a:p>
          <a:p>
            <a:pPr marL="0" indent="0">
              <a:buNone/>
            </a:pPr>
            <a:r>
              <a:rPr lang="sr-Latn-RS" sz="3200" dirty="0" smtClean="0"/>
              <a:t>Za njihove skrivljene radnje odgovaraju njihovi roditelji, bez obzira na svoju odgovornost </a:t>
            </a:r>
            <a:r>
              <a:rPr lang="sr-Latn-RS" sz="3200" dirty="0" smtClean="0"/>
              <a:t>(</a:t>
            </a:r>
            <a:r>
              <a:rPr lang="sr-Latn-RS" sz="3200" b="1" dirty="0" smtClean="0"/>
              <a:t>objektivna odgovornost</a:t>
            </a:r>
            <a:r>
              <a:rPr lang="sr-Latn-RS" sz="3200" dirty="0" smtClean="0"/>
              <a:t>)</a:t>
            </a:r>
            <a:endParaRPr lang="sr-Latn-RS" sz="3200" dirty="0" smtClean="0"/>
          </a:p>
          <a:p>
            <a:pPr marL="0" indent="0">
              <a:buNone/>
            </a:pPr>
            <a:r>
              <a:rPr lang="sr-Latn-RS" sz="3200" dirty="0" smtClean="0"/>
              <a:t>Ako dete ima oba roditelja, odgovornost je zajednička.</a:t>
            </a:r>
          </a:p>
          <a:p>
            <a:pPr marL="0" indent="0">
              <a:buNone/>
            </a:pPr>
            <a:r>
              <a:rPr lang="sr-Latn-RS" sz="3200" dirty="0" smtClean="0"/>
              <a:t>Ako ima samo jednog (ili jedan vrši roditeljska prava), odgovornost će biti na roditelju koji vrši roditeljska prava.</a:t>
            </a:r>
          </a:p>
          <a:p>
            <a:pPr marL="0" indent="0">
              <a:buNone/>
            </a:pPr>
            <a:r>
              <a:rPr lang="sr-Latn-RS" sz="3200" dirty="0" smtClean="0"/>
              <a:t>Roditelji ne odgovaraju za štetu koja je nastala u vreme dok je dete bilo povereno drugom licu na čuvanje.</a:t>
            </a:r>
            <a:endParaRPr lang="sr-Latn-RS" sz="3200" dirty="0"/>
          </a:p>
          <a:p>
            <a:pPr marL="0" indent="0">
              <a:buNone/>
            </a:pPr>
            <a:endParaRPr lang="sr-Latn-RS" sz="3200" dirty="0" smtClean="0"/>
          </a:p>
          <a:p>
            <a:pPr marL="0" indent="0">
              <a:buNone/>
            </a:pPr>
            <a:endParaRPr lang="sr-Latn-RS" sz="3200" dirty="0"/>
          </a:p>
          <a:p>
            <a:endParaRPr lang="en-US" sz="3200" dirty="0" smtClean="0"/>
          </a:p>
          <a:p>
            <a:pPr marL="0" indent="0">
              <a:buNone/>
            </a:pPr>
            <a:endParaRPr lang="sr-Latn-RS" sz="3200" dirty="0" smtClean="0"/>
          </a:p>
          <a:p>
            <a:pPr marL="0" indent="0">
              <a:buNone/>
            </a:pPr>
            <a:endParaRPr lang="sr-Latn-RS" sz="3200" dirty="0" smtClean="0"/>
          </a:p>
        </p:txBody>
      </p:sp>
    </p:spTree>
    <p:extLst>
      <p:ext uri="{BB962C8B-B14F-4D97-AF65-F5344CB8AC3E}">
        <p14:creationId xmlns:p14="http://schemas.microsoft.com/office/powerpoint/2010/main" val="409774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4212" y="685800"/>
            <a:ext cx="10802394" cy="56017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sz="2400" dirty="0" smtClean="0"/>
              <a:t>Maloletnik od 7-14 godine ne odgovara za štetu,osim ako se dokaže da je bio sposoban za rasuđivanje. Za ova lica važi </a:t>
            </a:r>
            <a:r>
              <a:rPr lang="sr-Latn-RS" sz="2400" b="1" dirty="0" smtClean="0"/>
              <a:t>oboriva pravna pretpostavka da su nesposobna za rasuđivanje.</a:t>
            </a:r>
          </a:p>
          <a:p>
            <a:pPr marL="0" indent="0">
              <a:buNone/>
            </a:pPr>
            <a:r>
              <a:rPr lang="sr-Latn-RS" sz="2400" dirty="0" smtClean="0"/>
              <a:t>U ovakvim slučajevima roditelji odgovaraju po principu subjektivne odgovornosti. </a:t>
            </a:r>
            <a:r>
              <a:rPr lang="sr-Latn-RS" sz="2400" b="1" dirty="0" smtClean="0"/>
              <a:t>Pretpostavka o njihovoj krivici je oboriva.</a:t>
            </a:r>
          </a:p>
          <a:p>
            <a:pPr marL="0" indent="0">
              <a:buNone/>
            </a:pPr>
            <a:r>
              <a:rPr lang="sr-Latn-RS" sz="2400" dirty="0" smtClean="0"/>
              <a:t>Smatra se da su roditelji krivi ako nisu vršili odgovarajući nadzor nad postupcima deteta. </a:t>
            </a:r>
          </a:p>
        </p:txBody>
      </p:sp>
    </p:spTree>
    <p:extLst>
      <p:ext uri="{BB962C8B-B14F-4D97-AF65-F5344CB8AC3E}">
        <p14:creationId xmlns:p14="http://schemas.microsoft.com/office/powerpoint/2010/main" val="113638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252549"/>
            <a:ext cx="11046234" cy="6052457"/>
          </a:xfrm>
        </p:spPr>
        <p:txBody>
          <a:bodyPr/>
          <a:lstStyle/>
          <a:p>
            <a:pPr marL="0" indent="0">
              <a:buNone/>
            </a:pPr>
            <a:r>
              <a:rPr lang="sr-Latn-RS" sz="2700" b="1" dirty="0" smtClean="0"/>
              <a:t>Dete sa 14 godina stiče deliktnu sposobnost</a:t>
            </a:r>
          </a:p>
          <a:p>
            <a:pPr marL="0" indent="0">
              <a:buNone/>
            </a:pPr>
            <a:r>
              <a:rPr lang="sr-Latn-RS" sz="2700" dirty="0" smtClean="0"/>
              <a:t>Lica u tom dobu odgovorna su za prouzrokovanu štetu po svim pravilima za nadoknadu štete i za štetu odgovaraju samostalno (pod uslovom da su sposobna za rasuđivanje). </a:t>
            </a:r>
          </a:p>
          <a:p>
            <a:pPr marL="0" indent="0">
              <a:buNone/>
            </a:pPr>
            <a:r>
              <a:rPr lang="sr-Latn-RS" sz="2700" dirty="0" smtClean="0"/>
              <a:t>Za štetu koju drugome </a:t>
            </a:r>
            <a:r>
              <a:rPr lang="sr-Latn-RS" sz="2700" dirty="0" smtClean="0"/>
              <a:t>prouzrokuje, maloletnik, </a:t>
            </a:r>
            <a:r>
              <a:rPr lang="sr-Latn-RS" sz="2700" dirty="0" smtClean="0"/>
              <a:t>dok je pod nadzorom staratelja, škole ili druge ustanove, odgovara ustanova, </a:t>
            </a:r>
            <a:r>
              <a:rPr lang="sr-Latn-RS" sz="2700" b="1" dirty="0" smtClean="0"/>
              <a:t>osim ako </a:t>
            </a:r>
            <a:r>
              <a:rPr lang="sr-Latn-RS" sz="2700" dirty="0" smtClean="0"/>
              <a:t>dokažu da su nadzor obavljali na način na koji su bili obavezni. </a:t>
            </a:r>
            <a:endParaRPr lang="sr-Latn-RS" sz="2700" dirty="0"/>
          </a:p>
          <a:p>
            <a:pPr marL="0" indent="0">
              <a:buNone/>
            </a:pPr>
            <a:r>
              <a:rPr lang="sr-Latn-RS" sz="2700" dirty="0" smtClean="0"/>
              <a:t>Ako za štetu odgovara maloletnik, odgovornost je solidarna</a:t>
            </a:r>
            <a:endParaRPr lang="sr-Latn-RS" sz="2700" dirty="0"/>
          </a:p>
        </p:txBody>
      </p:sp>
    </p:spTree>
    <p:extLst>
      <p:ext uri="{BB962C8B-B14F-4D97-AF65-F5344CB8AC3E}">
        <p14:creationId xmlns:p14="http://schemas.microsoft.com/office/powerpoint/2010/main" val="405815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252549"/>
            <a:ext cx="11046234" cy="6052457"/>
          </a:xfrm>
        </p:spPr>
        <p:txBody>
          <a:bodyPr/>
          <a:lstStyle/>
          <a:p>
            <a:pPr marL="0" indent="0">
              <a:buNone/>
            </a:pPr>
            <a:r>
              <a:rPr lang="sr-Latn-RS" sz="2700" dirty="0" smtClean="0"/>
              <a:t>Lica koja zbog duševne bolesti, zaostalog umnog razvoja ili nekog drugog razloga nisu sposobna za rasuđivanje su </a:t>
            </a:r>
            <a:r>
              <a:rPr lang="sr-Latn-RS" sz="2700" b="1" dirty="0" smtClean="0"/>
              <a:t>deliktno nesposobna.</a:t>
            </a:r>
          </a:p>
          <a:p>
            <a:pPr marL="0" indent="0">
              <a:buNone/>
            </a:pPr>
            <a:r>
              <a:rPr lang="sr-Latn-RS" sz="2700" dirty="0" smtClean="0"/>
              <a:t>Za štetu koju prouzrokuju ova lica, odgovorni su oni koji su bili dužni da vrše nadzor nad njima (</a:t>
            </a:r>
            <a:r>
              <a:rPr lang="sr-Latn-RS" sz="2700" b="1" dirty="0" smtClean="0"/>
              <a:t>objektivna odgovornost)</a:t>
            </a:r>
            <a:r>
              <a:rPr lang="sr-Latn-RS" sz="2700" dirty="0" smtClean="0"/>
              <a:t> – oboriva pravna pretpostavka da su odgovorni.</a:t>
            </a:r>
          </a:p>
        </p:txBody>
      </p:sp>
    </p:spTree>
    <p:extLst>
      <p:ext uri="{BB962C8B-B14F-4D97-AF65-F5344CB8AC3E}">
        <p14:creationId xmlns:p14="http://schemas.microsoft.com/office/powerpoint/2010/main" val="58747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252549"/>
            <a:ext cx="11046234" cy="605245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r-Latn-RS" sz="2700" dirty="0" smtClean="0"/>
          </a:p>
          <a:p>
            <a:pPr marL="0" indent="0">
              <a:buNone/>
            </a:pPr>
            <a:endParaRPr lang="sr-Latn-RS" sz="2700" dirty="0"/>
          </a:p>
          <a:p>
            <a:pPr marL="0" indent="0">
              <a:buNone/>
            </a:pPr>
            <a:r>
              <a:rPr lang="sr-Latn-RS" sz="2700" dirty="0" smtClean="0"/>
              <a:t>Ako neko lice drugom prouzrokuje štetu u stanju prolazne nesposobnosti za rasuđivanje (zloupotrebom alkohola, droga i sl.), odgovoran je za nju, izuzev ako dokaže da je u to stanje dospeo tuđom krivicom, pa će za štetu odgovarati onaj ko ga je doveo u to stanje. </a:t>
            </a:r>
          </a:p>
          <a:p>
            <a:pPr marL="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08548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252549"/>
            <a:ext cx="11046234" cy="605245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r-Latn-RS" sz="2700" dirty="0" smtClean="0"/>
          </a:p>
          <a:p>
            <a:pPr marL="0" indent="0">
              <a:buNone/>
            </a:pPr>
            <a:endParaRPr lang="sr-Latn-RS" sz="2700" dirty="0"/>
          </a:p>
          <a:p>
            <a:pPr marL="0" indent="0">
              <a:buNone/>
            </a:pPr>
            <a:r>
              <a:rPr lang="sr-Latn-RS" dirty="0" smtClean="0"/>
              <a:t>Zakonom o obligacionim odnosima, ustanovljena je i </a:t>
            </a:r>
          </a:p>
          <a:p>
            <a:pPr marL="0" indent="0">
              <a:buNone/>
            </a:pPr>
            <a:r>
              <a:rPr lang="sr-Latn-RS" b="1" dirty="0" smtClean="0"/>
              <a:t>ODGOVORNOST PO OSNOVU PRAVIČNOSTI </a:t>
            </a:r>
          </a:p>
          <a:p>
            <a:r>
              <a:rPr lang="sr-Latn-RS" dirty="0" smtClean="0"/>
              <a:t>U slučaju štete koju je prouzrokovalo lica koje za nju nije odgovorno, a naknada se </a:t>
            </a:r>
            <a:r>
              <a:rPr lang="sr-Latn-RS" b="1" dirty="0" smtClean="0"/>
              <a:t>ne može dobiti od lica koje je bilo dužno da vodi nadzor,</a:t>
            </a:r>
            <a:r>
              <a:rPr lang="sr-Latn-RS" dirty="0" smtClean="0"/>
              <a:t> kada to pravičnost zahteva, a naročito s obzirom </a:t>
            </a:r>
            <a:r>
              <a:rPr lang="sr-Latn-RS" b="1" dirty="0" smtClean="0"/>
              <a:t>na materijalno stanje štetnika</a:t>
            </a:r>
            <a:r>
              <a:rPr lang="sr-Latn-RS" dirty="0" smtClean="0"/>
              <a:t>, osuditi štetnika da nadoknadi štetu. </a:t>
            </a:r>
          </a:p>
          <a:p>
            <a:r>
              <a:rPr lang="sr-Latn-RS" dirty="0" smtClean="0"/>
              <a:t>Ako je štetu prouzrokovao maloletnik koji nije u stanju da je nadoknadi, sud može obavezati roditelje da naknade štetu</a:t>
            </a:r>
          </a:p>
          <a:p>
            <a:endParaRPr lang="sr-Latn-RS" dirty="0" smtClean="0"/>
          </a:p>
          <a:p>
            <a:pPr marL="0" indent="0">
              <a:buNone/>
            </a:pPr>
            <a:endParaRPr lang="sr-Latn-RS" b="1" dirty="0"/>
          </a:p>
        </p:txBody>
      </p:sp>
    </p:spTree>
    <p:extLst>
      <p:ext uri="{BB962C8B-B14F-4D97-AF65-F5344CB8AC3E}">
        <p14:creationId xmlns:p14="http://schemas.microsoft.com/office/powerpoint/2010/main" val="58267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252549"/>
            <a:ext cx="11046234" cy="60524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sz="2700" b="1" dirty="0" smtClean="0"/>
              <a:t>ATRIBUTI FIZIČKOG LICA</a:t>
            </a:r>
          </a:p>
          <a:p>
            <a:r>
              <a:rPr lang="sr-Latn-RS" sz="2700" b="1" dirty="0" smtClean="0"/>
              <a:t>Lično ime</a:t>
            </a:r>
          </a:p>
          <a:p>
            <a:r>
              <a:rPr lang="sr-Latn-RS" sz="2700" b="1" dirty="0" smtClean="0"/>
              <a:t>Prebivalište </a:t>
            </a:r>
          </a:p>
          <a:p>
            <a:r>
              <a:rPr lang="sr-Latn-RS" sz="2700" b="1" dirty="0" smtClean="0"/>
              <a:t>Državljanstvo </a:t>
            </a:r>
            <a:endParaRPr lang="sr-Latn-RS" sz="2700" b="1" dirty="0"/>
          </a:p>
        </p:txBody>
      </p:sp>
    </p:spTree>
    <p:extLst>
      <p:ext uri="{BB962C8B-B14F-4D97-AF65-F5344CB8AC3E}">
        <p14:creationId xmlns:p14="http://schemas.microsoft.com/office/powerpoint/2010/main" val="389940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3363</TotalTime>
  <Words>1359</Words>
  <Application>Microsoft Office PowerPoint</Application>
  <PresentationFormat>Widescreen</PresentationFormat>
  <Paragraphs>158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Century Gothic</vt:lpstr>
      <vt:lpstr>Wingdings 3</vt:lpstr>
      <vt:lpstr>Slice</vt:lpstr>
      <vt:lpstr>Deliktna sposobnost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POJAM PRAVNE ETIKE</dc:title>
  <dc:creator>Windows User</dc:creator>
  <cp:lastModifiedBy>Windows User</cp:lastModifiedBy>
  <cp:revision>231</cp:revision>
  <dcterms:created xsi:type="dcterms:W3CDTF">2019-11-11T18:34:58Z</dcterms:created>
  <dcterms:modified xsi:type="dcterms:W3CDTF">2020-03-04T17:14:07Z</dcterms:modified>
</cp:coreProperties>
</file>