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8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8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8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8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52855" y="352044"/>
            <a:ext cx="9165336" cy="34274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278" y="892568"/>
            <a:ext cx="7198842" cy="1243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8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83677" y="1403311"/>
            <a:ext cx="7357109" cy="1861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8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2855" y="352044"/>
            <a:ext cx="9165336" cy="3427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584" y="2459278"/>
            <a:ext cx="3475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latin typeface="Times New Roman"/>
                <a:cs typeface="Times New Roman"/>
              </a:rPr>
              <a:t>Cr</a:t>
            </a:r>
            <a:r>
              <a:rPr sz="4400" i="0" spc="5" dirty="0">
                <a:latin typeface="Times New Roman"/>
                <a:cs typeface="Times New Roman"/>
              </a:rPr>
              <a:t>o</a:t>
            </a:r>
            <a:r>
              <a:rPr sz="4400" i="0" spc="-5" dirty="0">
                <a:latin typeface="Times New Roman"/>
                <a:cs typeface="Times New Roman"/>
              </a:rPr>
              <a:t>w</a:t>
            </a:r>
            <a:r>
              <a:rPr sz="4400" i="0" spc="5" dirty="0">
                <a:latin typeface="Times New Roman"/>
                <a:cs typeface="Times New Roman"/>
              </a:rPr>
              <a:t>d</a:t>
            </a:r>
            <a:r>
              <a:rPr sz="4400" i="0" spc="-5" dirty="0">
                <a:latin typeface="Times New Roman"/>
                <a:cs typeface="Times New Roman"/>
              </a:rPr>
              <a:t>s</a:t>
            </a:r>
            <a:r>
              <a:rPr sz="4400" i="0" spc="5" dirty="0">
                <a:latin typeface="Times New Roman"/>
                <a:cs typeface="Times New Roman"/>
              </a:rPr>
              <a:t>o</a:t>
            </a:r>
            <a:r>
              <a:rPr sz="4400" i="0" dirty="0">
                <a:latin typeface="Times New Roman"/>
                <a:cs typeface="Times New Roman"/>
              </a:rPr>
              <a:t>u</a:t>
            </a:r>
            <a:r>
              <a:rPr sz="4400" i="0" spc="-10" dirty="0">
                <a:latin typeface="Times New Roman"/>
                <a:cs typeface="Times New Roman"/>
              </a:rPr>
              <a:t>r</a:t>
            </a:r>
            <a:r>
              <a:rPr sz="4400" i="0" dirty="0">
                <a:latin typeface="Times New Roman"/>
                <a:cs typeface="Times New Roman"/>
              </a:rPr>
              <a:t>cing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54999" y="4158563"/>
            <a:ext cx="6176645" cy="604012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lang="sr-Cyrl-RS" sz="3200" dirty="0">
                <a:solidFill>
                  <a:srgbClr val="000099"/>
                </a:solidFill>
                <a:latin typeface="Times New Roman"/>
                <a:cs typeface="Times New Roman"/>
              </a:rPr>
              <a:t>д</a:t>
            </a:r>
            <a:r>
              <a:rPr sz="32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р</a:t>
            </a:r>
            <a:r>
              <a:rPr lang="sr-Cyrl-RS" sz="32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lang="sr-Cyrl-RS" sz="3200" spc="-5" dirty="0" smtClean="0">
                <a:solidFill>
                  <a:srgbClr val="000099"/>
                </a:solidFill>
                <a:latin typeface="Times New Roman"/>
                <a:cs typeface="Times New Roman"/>
              </a:rPr>
              <a:t>Аца Алексић</a:t>
            </a:r>
            <a:endParaRPr sz="3200" dirty="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066276" y="6377940"/>
            <a:ext cx="467995" cy="449580"/>
            <a:chOff x="9066276" y="6377940"/>
            <a:chExt cx="467995" cy="449580"/>
          </a:xfrm>
        </p:grpSpPr>
        <p:sp>
          <p:nvSpPr>
            <p:cNvPr id="8" name="object 8"/>
            <p:cNvSpPr/>
            <p:nvPr/>
          </p:nvSpPr>
          <p:spPr>
            <a:xfrm>
              <a:off x="9195816" y="6377940"/>
              <a:ext cx="202691" cy="213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066276" y="6388608"/>
              <a:ext cx="467868" cy="4389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2735" marR="5080" indent="-155067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Да ли YоuTube може да послужи  за </a:t>
            </a:r>
            <a:r>
              <a:rPr dirty="0"/>
              <a:t>Crowdsourcing</a:t>
            </a:r>
            <a:r>
              <a:rPr spc="-45" dirty="0"/>
              <a:t> </a:t>
            </a:r>
            <a:r>
              <a:rPr i="0" spc="-5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71" y="2267089"/>
            <a:ext cx="7437120" cy="395097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8255" indent="-342900">
              <a:lnSpc>
                <a:spcPct val="8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Интернет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сервиси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дељење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мултимедије  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800" i="1" dirty="0">
                <a:solidFill>
                  <a:srgbClr val="000099"/>
                </a:solidFill>
                <a:latin typeface="Times New Roman"/>
                <a:cs typeface="Times New Roman"/>
              </a:rPr>
              <a:t>YоuTube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Flickr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Picasa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…)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не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могу послужити 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као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платформа за покретање</a:t>
            </a:r>
            <a:r>
              <a:rPr sz="2800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Међутим,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постављање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мултимедијалних  садржаја на глобалне сервисе за размену  мултимедије у облику промотивног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канала, 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видео упутства, инфографике, примера и  слично, значајно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повећавају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изгледе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за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успех 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пројекта, због високе популарности ових 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сервиса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и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зато што сликовно изражавање 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разуме скоро свака врста</a:t>
            </a:r>
            <a:r>
              <a:rPr sz="28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публике.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52966" y="1163917"/>
            <a:ext cx="5380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latin typeface="Times New Roman"/>
                <a:cs typeface="Times New Roman"/>
              </a:rPr>
              <a:t>Шта </a:t>
            </a:r>
            <a:r>
              <a:rPr sz="4400" i="0" dirty="0">
                <a:latin typeface="Times New Roman"/>
                <a:cs typeface="Times New Roman"/>
              </a:rPr>
              <a:t>је </a:t>
            </a:r>
            <a:r>
              <a:rPr sz="4400" dirty="0"/>
              <a:t>Crowdfunding</a:t>
            </a:r>
            <a:r>
              <a:rPr sz="4400" spc="-105" dirty="0"/>
              <a:t> </a:t>
            </a:r>
            <a:r>
              <a:rPr sz="4400" i="0" dirty="0"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280970"/>
            <a:ext cx="7553959" cy="382968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4965" marR="363855" indent="-342900">
              <a:lnSpc>
                <a:spcPts val="2300"/>
              </a:lnSpc>
              <a:spcBef>
                <a:spcPts val="6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Масовно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финансирање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Crowdfunding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) представља  посебан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модел</a:t>
            </a:r>
            <a:r>
              <a:rPr sz="24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-а.</a:t>
            </a:r>
            <a:endParaRPr sz="2400">
              <a:latin typeface="Times New Roman"/>
              <a:cs typeface="Times New Roman"/>
            </a:endParaRPr>
          </a:p>
          <a:p>
            <a:pPr marL="354965" marR="20955" indent="-342900">
              <a:lnSpc>
                <a:spcPct val="8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За разлику од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пословних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модела који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подразумевају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да  људи својим радом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или </a:t>
            </a:r>
            <a:r>
              <a:rPr sz="2400" spc="5" dirty="0">
                <a:solidFill>
                  <a:srgbClr val="000099"/>
                </a:solidFill>
                <a:latin typeface="Times New Roman"/>
                <a:cs typeface="Times New Roman"/>
              </a:rPr>
              <a:t>услугама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помажу неки 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ауторски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пројекат,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Crowdfunding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искључиво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односи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финансијски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допринос</a:t>
            </a:r>
            <a:r>
              <a:rPr sz="24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учесника.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Масовно финансирање или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колаборација,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произилази  из употребе нових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медија, односно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развоја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технологија  које омогућавају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потпуно нови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концепт</a:t>
            </a:r>
            <a:r>
              <a:rPr sz="24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пословања.</a:t>
            </a:r>
            <a:endParaRPr sz="2400">
              <a:latin typeface="Times New Roman"/>
              <a:cs typeface="Times New Roman"/>
            </a:endParaRPr>
          </a:p>
          <a:p>
            <a:pPr marL="354965" marR="15240" indent="-342900">
              <a:lnSpc>
                <a:spcPct val="8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Финансирањем пројекта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путем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Интернета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заобилазе се  банке, корпорације, државни буџети,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чему  заједница (учесници) добија улогу</a:t>
            </a:r>
            <a:r>
              <a:rPr sz="2400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партнера.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5005" marR="5080" indent="-148336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Шта је </a:t>
            </a:r>
            <a:r>
              <a:rPr dirty="0"/>
              <a:t>Collective</a:t>
            </a:r>
            <a:r>
              <a:rPr spc="-80" dirty="0"/>
              <a:t> </a:t>
            </a:r>
            <a:r>
              <a:rPr dirty="0"/>
              <a:t>intelligence</a:t>
            </a:r>
            <a:r>
              <a:rPr i="0" dirty="0">
                <a:latin typeface="Times New Roman"/>
                <a:cs typeface="Times New Roman"/>
              </a:rPr>
              <a:t>,  </a:t>
            </a:r>
            <a:r>
              <a:rPr spc="-5" dirty="0"/>
              <a:t>crowd </a:t>
            </a:r>
            <a:r>
              <a:rPr dirty="0"/>
              <a:t>wisdom</a:t>
            </a:r>
            <a:r>
              <a:rPr spc="-35" dirty="0"/>
              <a:t> </a:t>
            </a:r>
            <a:r>
              <a:rPr i="0" spc="-5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58" y="2294508"/>
            <a:ext cx="7548245" cy="36233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5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Колективна интелигенција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или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мудри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учесници (</a:t>
            </a:r>
            <a:r>
              <a:rPr sz="20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Collective 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intelligence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 wisdom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)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представља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један од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пословних</a:t>
            </a:r>
            <a:r>
              <a:rPr sz="2000" spc="-1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модела 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Crowdfunding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где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окупљају учесници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да би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делили  или унапређивали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своја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знања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 вештине.</a:t>
            </a:r>
            <a:endParaRPr sz="2000">
              <a:latin typeface="Times New Roman"/>
              <a:cs typeface="Times New Roman"/>
            </a:endParaRPr>
          </a:p>
          <a:p>
            <a:pPr marL="354965" marR="88265" indent="-342900">
              <a:lnSpc>
                <a:spcPct val="8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Идеја колективне интелигенције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је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посебно ефикасана на  Интернету,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јер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људи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различитог порекла доприносе истовремено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истом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пројекту.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James Surowiecki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у књизи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The Wisdom od Crowds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наводи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да су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под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правим околностима,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учесници изузетно  интелигентникао група,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често су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заједно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паметнији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од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најпаметнијих људи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у</a:t>
            </a:r>
            <a:r>
              <a:rPr sz="20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групи.</a:t>
            </a:r>
            <a:endParaRPr sz="2000">
              <a:latin typeface="Times New Roman"/>
              <a:cs typeface="Times New Roman"/>
            </a:endParaRPr>
          </a:p>
          <a:p>
            <a:pPr marL="354965" marR="84455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Иако нико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од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учесника није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способан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 велика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достигнуcћа,  може се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користити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механизам заједничких одлука, 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тај</a:t>
            </a:r>
            <a:r>
              <a:rPr sz="2000" spc="-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начин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постижу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завидни резултати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(J. Surowiecki,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The Wisdom of  Crowds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. 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3rd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ed. Anchor Books Publications,</a:t>
            </a:r>
            <a:r>
              <a:rPr sz="2000" spc="-1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2005.).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7199" y="1163917"/>
            <a:ext cx="6931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latin typeface="Times New Roman"/>
                <a:cs typeface="Times New Roman"/>
              </a:rPr>
              <a:t>Шта </a:t>
            </a:r>
            <a:r>
              <a:rPr sz="4400" i="0" dirty="0">
                <a:latin typeface="Times New Roman"/>
                <a:cs typeface="Times New Roman"/>
              </a:rPr>
              <a:t>је </a:t>
            </a:r>
            <a:r>
              <a:rPr sz="4400" dirty="0"/>
              <a:t>Crowd creation work</a:t>
            </a:r>
            <a:r>
              <a:rPr sz="4400" spc="-114" dirty="0"/>
              <a:t> </a:t>
            </a:r>
            <a:r>
              <a:rPr sz="4400" i="0" dirty="0"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280970"/>
            <a:ext cx="7535545" cy="41224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66420" indent="-342900">
              <a:lnSpc>
                <a:spcPct val="8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Креативни рад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учесника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creation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work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) </a:t>
            </a:r>
            <a:r>
              <a:rPr sz="2400" spc="5" dirty="0">
                <a:solidFill>
                  <a:srgbClr val="000099"/>
                </a:solidFill>
                <a:latin typeface="Times New Roman"/>
                <a:cs typeface="Times New Roman"/>
              </a:rPr>
              <a:t>је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отворен позив Интернет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заједници за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новим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  корисним</a:t>
            </a:r>
            <a:r>
              <a:rPr sz="24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решењима.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Примењује се када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постоји недостатак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стручњака у  одређеној области и када 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потребно више различитих  идеја.</a:t>
            </a:r>
            <a:endParaRPr sz="2400">
              <a:latin typeface="Times New Roman"/>
              <a:cs typeface="Times New Roman"/>
            </a:endParaRPr>
          </a:p>
          <a:p>
            <a:pPr marL="354965" marR="38862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Може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бити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извор за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креирање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пројеката,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као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што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су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графички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дизајн, архитектура, дизајн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производа,  писање,</a:t>
            </a:r>
            <a:r>
              <a:rPr sz="24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илустрација.</a:t>
            </a:r>
            <a:endParaRPr sz="2400">
              <a:latin typeface="Times New Roman"/>
              <a:cs typeface="Times New Roman"/>
            </a:endParaRPr>
          </a:p>
          <a:p>
            <a:pPr marL="354965" marR="97155" indent="-342900">
              <a:lnSpc>
                <a:spcPct val="8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Креативни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рад учесника се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најчешће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примењује у  случајевима када се компанија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окреће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својим  корисницима и даје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им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могућност да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заправо</a:t>
            </a:r>
            <a:r>
              <a:rPr sz="2400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креирају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или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дају допринос у креирању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производа или</a:t>
            </a:r>
            <a:r>
              <a:rPr sz="24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услуга.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7980" y="1163917"/>
            <a:ext cx="52101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latin typeface="Times New Roman"/>
                <a:cs typeface="Times New Roman"/>
              </a:rPr>
              <a:t>Шта </a:t>
            </a:r>
            <a:r>
              <a:rPr sz="4400" i="0" dirty="0">
                <a:latin typeface="Times New Roman"/>
                <a:cs typeface="Times New Roman"/>
              </a:rPr>
              <a:t>је </a:t>
            </a:r>
            <a:r>
              <a:rPr sz="4400" dirty="0"/>
              <a:t>Crowd voting</a:t>
            </a:r>
            <a:r>
              <a:rPr sz="4400" spc="-100" dirty="0"/>
              <a:t> </a:t>
            </a:r>
            <a:r>
              <a:rPr sz="4400" i="0" dirty="0"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317546"/>
            <a:ext cx="7400925" cy="39027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>
              <a:lnSpc>
                <a:spcPts val="2590"/>
              </a:lnSpc>
              <a:spcBef>
                <a:spcPts val="42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Масовно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гласање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voting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) 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пословни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модел 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Crowdfunding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који се користи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када постоји потреба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да  се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прикупе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мишљења о одређеној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теми, </a:t>
            </a:r>
            <a:r>
              <a:rPr sz="2400" spc="10" dirty="0">
                <a:solidFill>
                  <a:srgbClr val="000099"/>
                </a:solidFill>
                <a:latin typeface="Times New Roman"/>
                <a:cs typeface="Times New Roman"/>
              </a:rPr>
              <a:t>уз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помоћ  великих</a:t>
            </a:r>
            <a:r>
              <a:rPr sz="24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група.</a:t>
            </a:r>
            <a:endParaRPr sz="2400">
              <a:latin typeface="Times New Roman"/>
              <a:cs typeface="Times New Roman"/>
            </a:endParaRPr>
          </a:p>
          <a:p>
            <a:pPr marL="354965" marR="193675" indent="-342900">
              <a:lnSpc>
                <a:spcPts val="259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Гласање се може користити као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средство за</a:t>
            </a:r>
            <a:r>
              <a:rPr sz="2400" spc="-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процену  исправности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 као одговор</a:t>
            </a:r>
            <a:r>
              <a:rPr sz="24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публике.</a:t>
            </a:r>
            <a:endParaRPr sz="2400">
              <a:latin typeface="Times New Roman"/>
              <a:cs typeface="Times New Roman"/>
            </a:endParaRPr>
          </a:p>
          <a:p>
            <a:pPr marL="354965" marR="462280" indent="-342900">
              <a:lnSpc>
                <a:spcPts val="259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Масовно гласање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такође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све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чешће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користи код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предвиђања варијација на</a:t>
            </a:r>
            <a:r>
              <a:rPr sz="24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тржишту.</a:t>
            </a:r>
            <a:endParaRPr sz="2400">
              <a:latin typeface="Times New Roman"/>
              <a:cs typeface="Times New Roman"/>
            </a:endParaRPr>
          </a:p>
          <a:p>
            <a:pPr marL="354965" marR="106680" indent="-342900">
              <a:lnSpc>
                <a:spcPts val="259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Специјализоване веб платформе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одликује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флексибилност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отворене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 покретање пројеката 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које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покривају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све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пословне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моделе</a:t>
            </a:r>
            <a:r>
              <a:rPr sz="24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Crowdfunding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25061" y="1163917"/>
            <a:ext cx="24384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latin typeface="Times New Roman"/>
                <a:cs typeface="Times New Roman"/>
              </a:rPr>
              <a:t>Примери?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7258" y="2355595"/>
            <a:ext cx="66675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https://en.wikipedia.org/wiki/List_of_crowdsourcing_projects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72668" y="2814827"/>
            <a:ext cx="9144000" cy="4394200"/>
            <a:chOff x="772668" y="2814827"/>
            <a:chExt cx="9144000" cy="4394200"/>
          </a:xfrm>
        </p:grpSpPr>
        <p:sp>
          <p:nvSpPr>
            <p:cNvPr id="6" name="object 6"/>
            <p:cNvSpPr/>
            <p:nvPr/>
          </p:nvSpPr>
          <p:spPr>
            <a:xfrm>
              <a:off x="1507236" y="2814827"/>
              <a:ext cx="7517892" cy="9646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2668" y="3779519"/>
              <a:ext cx="9144000" cy="3429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07236" y="3779519"/>
              <a:ext cx="7517892" cy="33832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3253" y="1163917"/>
            <a:ext cx="5461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latin typeface="Times New Roman"/>
                <a:cs typeface="Times New Roman"/>
              </a:rPr>
              <a:t>Шта </a:t>
            </a:r>
            <a:r>
              <a:rPr sz="4400" i="0" dirty="0">
                <a:latin typeface="Times New Roman"/>
                <a:cs typeface="Times New Roman"/>
              </a:rPr>
              <a:t>је</a:t>
            </a:r>
            <a:r>
              <a:rPr sz="4400" i="0" spc="-70" dirty="0">
                <a:latin typeface="Times New Roman"/>
                <a:cs typeface="Times New Roman"/>
              </a:rPr>
              <a:t> </a:t>
            </a:r>
            <a:r>
              <a:rPr sz="4400" i="0" dirty="0">
                <a:latin typeface="Times New Roman"/>
                <a:cs typeface="Times New Roman"/>
              </a:rPr>
              <a:t>Crowdsourcing?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280971"/>
            <a:ext cx="7437755" cy="386587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(гомила)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+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sourcning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(извор).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Crowdsourcing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 на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коме су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преко</a:t>
            </a:r>
            <a:r>
              <a:rPr sz="2400" spc="-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Интернета 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окупљени људи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различитих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знања 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вештина,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родне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различитости, припадници различитих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култура и  образовања, спремни да учествују у стварању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нових  вредности.</a:t>
            </a:r>
            <a:endParaRPr sz="2400">
              <a:latin typeface="Times New Roman"/>
              <a:cs typeface="Times New Roman"/>
            </a:endParaRPr>
          </a:p>
          <a:p>
            <a:pPr marL="354965" marR="163830" indent="-342900">
              <a:lnSpc>
                <a:spcPts val="2590"/>
              </a:lnSpc>
              <a:spcBef>
                <a:spcPts val="5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Ради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се 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личној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афирмацији 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изазову, повећању 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online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репутације, или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стицању материјалне користи  која 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 правилу мала, што појединци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могу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прихватити делимично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из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разлога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што на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овом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пројекту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могу да раде 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периоду ван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радног</a:t>
            </a:r>
            <a:r>
              <a:rPr sz="24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времена.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2568" y="1163917"/>
            <a:ext cx="6162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latin typeface="Times New Roman"/>
                <a:cs typeface="Times New Roman"/>
              </a:rPr>
              <a:t>Формат отвореног</a:t>
            </a:r>
            <a:r>
              <a:rPr sz="4400" i="0" spc="-125" dirty="0">
                <a:latin typeface="Times New Roman"/>
                <a:cs typeface="Times New Roman"/>
              </a:rPr>
              <a:t> </a:t>
            </a:r>
            <a:r>
              <a:rPr sz="4400" i="0" spc="-5" dirty="0">
                <a:latin typeface="Times New Roman"/>
                <a:cs typeface="Times New Roman"/>
              </a:rPr>
              <a:t>позива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280970"/>
            <a:ext cx="7320915" cy="412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Јеff Hоwе,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The Rise of Crowdsourcing,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Wired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,</a:t>
            </a:r>
            <a:r>
              <a:rPr sz="2400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2006.</a:t>
            </a:r>
            <a:endParaRPr sz="2400">
              <a:latin typeface="Times New Roman"/>
              <a:cs typeface="Times New Roman"/>
            </a:endParaRPr>
          </a:p>
          <a:p>
            <a:pPr marL="354965" marR="488950" indent="-342900">
              <a:lnSpc>
                <a:spcPts val="2300"/>
              </a:lnSpc>
              <a:spcBef>
                <a:spcPts val="5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је акт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предузећа или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установе који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функцију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запослених и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outsourcing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пребацује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 недефинисану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(и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генерално велику)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мрежу људи,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повезаних преко Интернета,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 форми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отвореног  позива.</a:t>
            </a:r>
            <a:endParaRPr sz="2400">
              <a:latin typeface="Times New Roman"/>
              <a:cs typeface="Times New Roman"/>
            </a:endParaRPr>
          </a:p>
          <a:p>
            <a:pPr marL="354965" marR="191770" indent="-342900">
              <a:lnSpc>
                <a:spcPts val="23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Кључни предуслов 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употреба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формата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отвореног 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позива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велика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мрежа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потенцијалних</a:t>
            </a:r>
            <a:r>
              <a:rPr sz="24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радника.</a:t>
            </a:r>
            <a:endParaRPr sz="2400">
              <a:latin typeface="Times New Roman"/>
              <a:cs typeface="Times New Roman"/>
            </a:endParaRPr>
          </a:p>
          <a:p>
            <a:pPr marL="354965" marR="506730" indent="-342900">
              <a:lnSpc>
                <a:spcPts val="2300"/>
              </a:lnSpc>
              <a:spcBef>
                <a:spcPts val="5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је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online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дистрибуирано</a:t>
            </a:r>
            <a:r>
              <a:rPr sz="2400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решавање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проблема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и модел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бизнис</a:t>
            </a:r>
            <a:r>
              <a:rPr sz="24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производње.</a:t>
            </a:r>
            <a:endParaRPr sz="2400">
              <a:latin typeface="Times New Roman"/>
              <a:cs typeface="Times New Roman"/>
            </a:endParaRPr>
          </a:p>
          <a:p>
            <a:pPr marL="354965" marR="5080">
              <a:lnSpc>
                <a:spcPts val="2300"/>
              </a:lnSpc>
              <a:spcBef>
                <a:spcPts val="5"/>
              </a:spcBef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D. Brabham,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Crowdsourcing as a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Model for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Problem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Solving.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International Journal of Research into</a:t>
            </a:r>
            <a:r>
              <a:rPr sz="2400" i="1" spc="-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New  Media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Technologies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vol. 14, pp. 75-90,</a:t>
            </a:r>
            <a:r>
              <a:rPr sz="2400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2008.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4680" y="1163917"/>
            <a:ext cx="75177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latin typeface="Times New Roman"/>
                <a:cs typeface="Times New Roman"/>
              </a:rPr>
              <a:t>Шта </a:t>
            </a:r>
            <a:r>
              <a:rPr sz="4400" i="0" dirty="0">
                <a:latin typeface="Times New Roman"/>
                <a:cs typeface="Times New Roman"/>
              </a:rPr>
              <a:t>је </a:t>
            </a:r>
            <a:r>
              <a:rPr sz="4400" dirty="0"/>
              <a:t>Crowdsourcing</a:t>
            </a:r>
            <a:r>
              <a:rPr sz="4400" spc="-85" dirty="0"/>
              <a:t> </a:t>
            </a:r>
            <a:r>
              <a:rPr sz="4400" i="0" spc="-5" dirty="0">
                <a:latin typeface="Times New Roman"/>
                <a:cs typeface="Times New Roman"/>
              </a:rPr>
              <a:t>капитал?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280970"/>
            <a:ext cx="7485380" cy="37566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је оригиналан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начин покретања посла 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путем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Интернета,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великим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бројем добровољних  учесника, ангажованих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пројекту, са јасно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дефинисаним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улогама 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задацима,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као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што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је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прикупљање података из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удаљених светских региона  које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професионални истраживачи не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могу да посећују,  да се добије савет стручњака који је далеко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изван  искуства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crowdsourcer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(као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покретача</a:t>
            </a:r>
            <a:r>
              <a:rPr sz="24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пројекта).</a:t>
            </a:r>
            <a:endParaRPr sz="2400">
              <a:latin typeface="Times New Roman"/>
              <a:cs typeface="Times New Roman"/>
            </a:endParaRPr>
          </a:p>
          <a:p>
            <a:pPr marL="354965" marR="887730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Кад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покретач пројекта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ради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истом задатку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  учесницима, он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не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ради</a:t>
            </a:r>
            <a:r>
              <a:rPr sz="24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сâм.</a:t>
            </a:r>
            <a:endParaRPr sz="2400">
              <a:latin typeface="Times New Roman"/>
              <a:cs typeface="Times New Roman"/>
            </a:endParaRPr>
          </a:p>
          <a:p>
            <a:pPr marL="354965" marR="91821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Учесници укључени 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 представљају  интелектуални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капитал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или финансијски</a:t>
            </a:r>
            <a:r>
              <a:rPr sz="24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извор.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9603" y="1197559"/>
            <a:ext cx="7488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Које су </a:t>
            </a:r>
            <a:r>
              <a:rPr i="0" spc="-10" dirty="0">
                <a:latin typeface="Times New Roman"/>
                <a:cs typeface="Times New Roman"/>
              </a:rPr>
              <a:t>предности</a:t>
            </a:r>
            <a:r>
              <a:rPr i="0" spc="-15" dirty="0">
                <a:latin typeface="Times New Roman"/>
                <a:cs typeface="Times New Roman"/>
              </a:rPr>
              <a:t> </a:t>
            </a:r>
            <a:r>
              <a:rPr dirty="0"/>
              <a:t>Crowdsourcing</a:t>
            </a:r>
            <a:r>
              <a:rPr i="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58" y="2294508"/>
            <a:ext cx="7600315" cy="344042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Учесници имају велики утицај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(интерактивност).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Могу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променити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начин на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који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покретач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 ради,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начин на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који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планира, па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чак 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начин на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који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crowdsourcer</a:t>
            </a:r>
            <a:r>
              <a:rPr sz="2000" i="1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мисли.</a:t>
            </a:r>
            <a:endParaRPr sz="2000">
              <a:latin typeface="Times New Roman"/>
              <a:cs typeface="Times New Roman"/>
            </a:endParaRPr>
          </a:p>
          <a:p>
            <a:pPr marL="354965" marR="353695" indent="-342900">
              <a:lnSpc>
                <a:spcPct val="80000"/>
              </a:lnSpc>
              <a:spcBef>
                <a:spcPts val="4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даје шансу стручњацима који своја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знања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и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вештине не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могу да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примене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у месту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где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живе, као што су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 пример графички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дизајнери, који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живе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далеко од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градова где </a:t>
            </a:r>
            <a:r>
              <a:rPr sz="2000" spc="5" dirty="0">
                <a:solidFill>
                  <a:srgbClr val="000099"/>
                </a:solidFill>
                <a:latin typeface="Times New Roman"/>
                <a:cs typeface="Times New Roman"/>
              </a:rPr>
              <a:t>је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развијена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индустрија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и други облици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бизниса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где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такви  профили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стручњака</a:t>
            </a:r>
            <a:r>
              <a:rPr sz="20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траже.</a:t>
            </a:r>
            <a:endParaRPr sz="2000">
              <a:latin typeface="Times New Roman"/>
              <a:cs typeface="Times New Roman"/>
            </a:endParaRPr>
          </a:p>
          <a:p>
            <a:pPr marL="354965" marR="217804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Једна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од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предности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укључује могућност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да окупи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велики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број решења и информација са релативно малим  трошковима.</a:t>
            </a:r>
            <a:endParaRPr sz="2000">
              <a:latin typeface="Times New Roman"/>
              <a:cs typeface="Times New Roman"/>
            </a:endParaRPr>
          </a:p>
          <a:p>
            <a:pPr marL="354965" marR="1202690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Појединац,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укључен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у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000" spc="-1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послу  извршавања задатака,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назива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crowdworker</a:t>
            </a:r>
            <a:r>
              <a:rPr sz="2000" i="1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(учесник).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07005" marR="5080" indent="-246761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Шта је </a:t>
            </a:r>
            <a:r>
              <a:rPr dirty="0"/>
              <a:t>Crowdsourcing </a:t>
            </a:r>
            <a:r>
              <a:rPr i="0" spc="-5" dirty="0">
                <a:latin typeface="Times New Roman"/>
                <a:cs typeface="Times New Roman"/>
              </a:rPr>
              <a:t>у</a:t>
            </a:r>
            <a:r>
              <a:rPr i="0" spc="-70" dirty="0">
                <a:latin typeface="Times New Roman"/>
                <a:cs typeface="Times New Roman"/>
              </a:rPr>
              <a:t> </a:t>
            </a:r>
            <a:r>
              <a:rPr i="0" spc="-10" dirty="0">
                <a:latin typeface="Times New Roman"/>
                <a:cs typeface="Times New Roman"/>
              </a:rPr>
              <a:t>ширем  </a:t>
            </a:r>
            <a:r>
              <a:rPr i="0" spc="-5" dirty="0">
                <a:latin typeface="Times New Roman"/>
                <a:cs typeface="Times New Roman"/>
              </a:rPr>
              <a:t>смислу?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71" y="2352662"/>
            <a:ext cx="7087234" cy="3780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90360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Под </a:t>
            </a: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, у ширем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смислу, 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подразумева се креирање и покретање  пројеката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интерактивним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Интернет</a:t>
            </a:r>
            <a:r>
              <a:rPr sz="2800" spc="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платформама,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ради реализације планираних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циљева,</a:t>
            </a:r>
            <a:r>
              <a:rPr sz="2800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уз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активно учешће појединаца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(учесника)</a:t>
            </a:r>
            <a:endParaRPr sz="28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различитих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професионалних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профила,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мотивисаних за одређеном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компензацијом.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Који су </a:t>
            </a:r>
            <a:r>
              <a:rPr i="0" spc="-10" dirty="0">
                <a:latin typeface="Times New Roman"/>
                <a:cs typeface="Times New Roman"/>
              </a:rPr>
              <a:t>битни</a:t>
            </a:r>
            <a:r>
              <a:rPr i="0" spc="-3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елементи</a:t>
            </a:r>
          </a:p>
          <a:p>
            <a:pPr algn="ctr">
              <a:lnSpc>
                <a:spcPct val="100000"/>
              </a:lnSpc>
            </a:pPr>
            <a:r>
              <a:rPr dirty="0"/>
              <a:t>Crowdsourcing-а</a:t>
            </a:r>
            <a:r>
              <a:rPr i="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71" y="2267089"/>
            <a:ext cx="7607934" cy="41217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4965" marR="177165" indent="-342900">
              <a:lnSpc>
                <a:spcPts val="269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Лице, </a:t>
            </a: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crowsourcer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; које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осмишљава,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покреће и  управља пројектом</a:t>
            </a:r>
            <a:r>
              <a:rPr sz="28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(менаџер)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ts val="3025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Група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људи, присталице; који раде на</a:t>
            </a:r>
            <a:r>
              <a:rPr sz="28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пројекту,</a:t>
            </a:r>
            <a:endParaRPr sz="2800">
              <a:latin typeface="Times New Roman"/>
              <a:cs typeface="Times New Roman"/>
            </a:endParaRPr>
          </a:p>
          <a:p>
            <a:pPr marL="354965">
              <a:lnSpc>
                <a:spcPts val="3025"/>
              </a:lnSpc>
            </a:pP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crowdworkers</a:t>
            </a:r>
            <a:endParaRPr sz="2800">
              <a:latin typeface="Times New Roman"/>
              <a:cs typeface="Times New Roman"/>
            </a:endParaRPr>
          </a:p>
          <a:p>
            <a:pPr marL="354965" marR="117475" indent="-342900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Тржиште, </a:t>
            </a: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crowdmarket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, место где се срећу 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менаџер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и присталице ангажоване 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пројекту. 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Може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бити виртуелно (без дефинисане  географске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локације),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а користи се да помогне  остварењу циља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</a:t>
            </a:r>
            <a:endParaRPr sz="2800">
              <a:latin typeface="Times New Roman"/>
              <a:cs typeface="Times New Roman"/>
            </a:endParaRPr>
          </a:p>
          <a:p>
            <a:pPr marL="354965" marR="278130" indent="-342900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Сајтови (Интернет </a:t>
            </a:r>
            <a:r>
              <a:rPr sz="28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платформе)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преко </a:t>
            </a:r>
            <a:r>
              <a:rPr sz="2800" dirty="0">
                <a:solidFill>
                  <a:srgbClr val="000099"/>
                </a:solidFill>
                <a:latin typeface="Times New Roman"/>
                <a:cs typeface="Times New Roman"/>
              </a:rPr>
              <a:t>којих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се  одвија процес</a:t>
            </a:r>
            <a:r>
              <a:rPr sz="28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8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crowdsites</a:t>
            </a:r>
            <a:r>
              <a:rPr sz="2800" spc="-5" dirty="0">
                <a:solidFill>
                  <a:srgbClr val="000099"/>
                </a:solidFill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Које су технологије</a:t>
            </a:r>
            <a:r>
              <a:rPr i="0" spc="-50" dirty="0">
                <a:latin typeface="Times New Roman"/>
                <a:cs typeface="Times New Roman"/>
              </a:rPr>
              <a:t> </a:t>
            </a:r>
            <a:r>
              <a:rPr i="0" spc="-10" dirty="0">
                <a:latin typeface="Times New Roman"/>
                <a:cs typeface="Times New Roman"/>
              </a:rPr>
              <a:t>за</a:t>
            </a:r>
          </a:p>
          <a:p>
            <a:pPr algn="ctr">
              <a:lnSpc>
                <a:spcPct val="100000"/>
              </a:lnSpc>
            </a:pPr>
            <a:r>
              <a:rPr dirty="0"/>
              <a:t>Crowdsourcing</a:t>
            </a:r>
            <a:r>
              <a:rPr i="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08" y="2280970"/>
            <a:ext cx="7564120" cy="382968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4965" marR="477520" indent="-342900">
              <a:lnSpc>
                <a:spcPts val="2300"/>
              </a:lnSpc>
              <a:spcBef>
                <a:spcPts val="6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може се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покренути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различитих  Интернет платформи: веб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сајт, специјализована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веб  платформа,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друштвене мреже, блог,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микроблог,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а  значајну улогу 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реализацији пројекта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могу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имати  локације за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дељење</a:t>
            </a:r>
            <a:r>
              <a:rPr sz="24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мултимедије.</a:t>
            </a:r>
            <a:endParaRPr sz="2400">
              <a:latin typeface="Times New Roman"/>
              <a:cs typeface="Times New Roman"/>
            </a:endParaRPr>
          </a:p>
          <a:p>
            <a:pPr marL="354965" marR="300990" indent="-342900">
              <a:lnSpc>
                <a:spcPts val="23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Динамички веб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сајт одговара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стандардима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Web 2.0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 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погледу </a:t>
            </a:r>
            <a:r>
              <a:rPr sz="2400" spc="-10" dirty="0">
                <a:solidFill>
                  <a:srgbClr val="000099"/>
                </a:solidFill>
                <a:latin typeface="Times New Roman"/>
                <a:cs typeface="Times New Roman"/>
              </a:rPr>
              <a:t>интерактивности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</a:t>
            </a:r>
            <a:r>
              <a:rPr sz="2400" spc="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публиком.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590"/>
              </a:lnSpc>
              <a:spcBef>
                <a:spcPts val="2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CMS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Content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Management</a:t>
            </a:r>
            <a:r>
              <a:rPr sz="2400" i="1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System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ts val="2590"/>
              </a:lnSpc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SEO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(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Search engine</a:t>
            </a:r>
            <a:r>
              <a:rPr sz="2400" i="1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optimization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Садржаји су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енглеском језику, осим када је</a:t>
            </a:r>
            <a:r>
              <a:rPr sz="2400" spc="-114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 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усмерен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 локалну популацију (D. A. Grier, 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400" i="1" dirty="0">
                <a:solidFill>
                  <a:srgbClr val="000099"/>
                </a:solidFill>
                <a:latin typeface="Times New Roman"/>
                <a:cs typeface="Times New Roman"/>
              </a:rPr>
              <a:t>for </a:t>
            </a:r>
            <a:r>
              <a:rPr sz="24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Dummies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. John Wiley 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&amp;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Sons,</a:t>
            </a: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 2013).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05" y="494741"/>
            <a:ext cx="142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Електронско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пословање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marR="5080" indent="-254635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Times New Roman"/>
                <a:cs typeface="Times New Roman"/>
              </a:rPr>
              <a:t>Да ли </a:t>
            </a:r>
            <a:r>
              <a:rPr i="0" dirty="0">
                <a:latin typeface="Times New Roman"/>
                <a:cs typeface="Times New Roman"/>
              </a:rPr>
              <a:t>се </a:t>
            </a:r>
            <a:r>
              <a:rPr i="0" spc="-5" dirty="0">
                <a:latin typeface="Times New Roman"/>
                <a:cs typeface="Times New Roman"/>
              </a:rPr>
              <a:t>друштвене мреже могу  користити за </a:t>
            </a:r>
            <a:r>
              <a:rPr dirty="0"/>
              <a:t>Crowdsourcing</a:t>
            </a:r>
            <a:r>
              <a:rPr spc="-70" dirty="0"/>
              <a:t> </a:t>
            </a:r>
            <a:r>
              <a:rPr i="0" spc="-5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7258" y="2294508"/>
            <a:ext cx="7595870" cy="362331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4965" marR="406400" indent="-342900">
              <a:lnSpc>
                <a:spcPts val="1920"/>
              </a:lnSpc>
              <a:spcBef>
                <a:spcPts val="5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Facebook, </a:t>
            </a:r>
            <a:r>
              <a:rPr sz="20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LinkedIn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000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Twitter, Pinterest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…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могу оптимизовати у  платформе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релаизацију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Crowdsourcing</a:t>
            </a:r>
            <a:r>
              <a:rPr sz="2000" i="1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пројеката.</a:t>
            </a:r>
            <a:endParaRPr sz="2000">
              <a:latin typeface="Times New Roman"/>
              <a:cs typeface="Times New Roman"/>
            </a:endParaRPr>
          </a:p>
          <a:p>
            <a:pPr marL="354965" marR="136525" indent="-342900">
              <a:lnSpc>
                <a:spcPct val="800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Предност друштвених медија је у томе што су далеко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познатији,  популарнији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од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специјализованих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веб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Crowdsourcing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платформи.  Масовно су у употреби. Имају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велику публику.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Омогућавају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приступ великој групи људи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који су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пријатељи покретача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пројекта.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Потенцијални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crowdworker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-и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већ поседују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одређени  степен присности са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покретачем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пројекта, што је значајно.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Лако 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могу разменити фотографије и други мултимедијални и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дигитални материјали,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који су 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функцији маркетинга</a:t>
            </a:r>
            <a:r>
              <a:rPr sz="2000" spc="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пројекта.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Слабе стране друштвених медија као </a:t>
            </a:r>
            <a:r>
              <a:rPr sz="2000" i="1" dirty="0">
                <a:solidFill>
                  <a:srgbClr val="000099"/>
                </a:solidFill>
                <a:latin typeface="Times New Roman"/>
                <a:cs typeface="Times New Roman"/>
              </a:rPr>
              <a:t>crowd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платформе огледају</a:t>
            </a:r>
            <a:r>
              <a:rPr sz="2000" spc="-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се  у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немогућности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оптимизације пројекта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за сложеније послове,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као  што су макротаскинг пројекти, који се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активирају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са  </a:t>
            </a:r>
            <a:r>
              <a:rPr sz="2000" spc="-5" dirty="0">
                <a:solidFill>
                  <a:srgbClr val="000099"/>
                </a:solidFill>
                <a:latin typeface="Times New Roman"/>
                <a:cs typeface="Times New Roman"/>
              </a:rPr>
              <a:t>специјализованих веб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платформи, дизајнираних у ове</a:t>
            </a:r>
            <a:r>
              <a:rPr sz="20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сврхе.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1267</Words>
  <Application>Microsoft Office PowerPoint</Application>
  <PresentationFormat>Custom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Office Theme</vt:lpstr>
      <vt:lpstr>Crowdsourcing</vt:lpstr>
      <vt:lpstr>Шта је Crowdsourcing?</vt:lpstr>
      <vt:lpstr>Формат отвореног позива</vt:lpstr>
      <vt:lpstr>Шта је Crowdsourcing капитал?</vt:lpstr>
      <vt:lpstr>Које су предности Crowdsourcing?</vt:lpstr>
      <vt:lpstr>Шта је Crowdsourcing у ширем  смислу?</vt:lpstr>
      <vt:lpstr>Који су битни елементи Crowdsourcing-а?</vt:lpstr>
      <vt:lpstr>Које су технологије за Crowdsourcing?</vt:lpstr>
      <vt:lpstr>Да ли се друштвене мреже могу  користити за Crowdsourcing ?</vt:lpstr>
      <vt:lpstr>Да ли YоuTube може да послужи  за Crowdsourcing ?</vt:lpstr>
      <vt:lpstr>Шта је Crowdfunding ?</vt:lpstr>
      <vt:lpstr>Шта је Collective intelligence,  crowd wisdom ?</vt:lpstr>
      <vt:lpstr>Шта је Crowd creation work ?</vt:lpstr>
      <vt:lpstr>Шта је Crowd voting ?</vt:lpstr>
      <vt:lpstr>Примери?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Crowdsourcing</dc:title>
  <cp:lastModifiedBy>Nikola</cp:lastModifiedBy>
  <cp:revision>2</cp:revision>
  <dcterms:created xsi:type="dcterms:W3CDTF">2020-03-16T16:32:26Z</dcterms:created>
  <dcterms:modified xsi:type="dcterms:W3CDTF">2020-03-16T16:36:44Z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2019-04-03T00:00:00Z</vt:filetime>
  </property>
  <property fmtid="{D5CDD505-2E9C-101B-9397-08002B2CF9AE}" pid="3" name="LastSaved">
    <vt:filetime>2020-03-16T00:00:00Z</vt:filetime>
  </property>
</Properties>
</file>