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70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16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138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32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280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865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3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1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5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7610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53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3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64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351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91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6102E0-9489-4989-A9E3-109B2F676AF0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96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Gra</a:t>
            </a:r>
            <a:r>
              <a:rPr lang="sr-Latn-RS" dirty="0" smtClean="0"/>
              <a:t>đansko i stvarno pravo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Latn-RS" sz="9800" dirty="0" smtClean="0"/>
              <a:t>Uvod i opšte informacije o predmetu </a:t>
            </a:r>
            <a:endParaRPr lang="en-US" sz="9800" dirty="0" smtClean="0"/>
          </a:p>
          <a:p>
            <a:r>
              <a:rPr lang="sr-Latn-RS" sz="7400" dirty="0" smtClean="0"/>
              <a:t>Dr Biljana Knežević</a:t>
            </a:r>
          </a:p>
          <a:p>
            <a:r>
              <a:rPr lang="sr-Latn-RS" sz="7400" dirty="0" smtClean="0"/>
              <a:t>Univerzitet Megatrend</a:t>
            </a:r>
          </a:p>
        </p:txBody>
      </p:sp>
    </p:spTree>
    <p:extLst>
      <p:ext uri="{BB962C8B-B14F-4D97-AF65-F5344CB8AC3E}">
        <p14:creationId xmlns:p14="http://schemas.microsoft.com/office/powerpoint/2010/main" val="280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3200" dirty="0" smtClean="0"/>
              <a:t>Tema: </a:t>
            </a:r>
          </a:p>
          <a:p>
            <a:pPr marL="0" indent="0">
              <a:buNone/>
            </a:pPr>
            <a:r>
              <a:rPr lang="sr-Latn-RS" sz="3200" dirty="0" smtClean="0"/>
              <a:t>Sticanje opštih znanja o građanskom i stvarnom pravu. Odgovor na pitanja, kao što su:</a:t>
            </a:r>
          </a:p>
          <a:p>
            <a:pPr marL="0" indent="0">
              <a:buNone/>
            </a:pPr>
            <a:r>
              <a:rPr lang="sr-Latn-RS" sz="3200" dirty="0" smtClean="0"/>
              <a:t>Šta je to građansko pravo?</a:t>
            </a:r>
          </a:p>
          <a:p>
            <a:pPr marL="0" indent="0">
              <a:buNone/>
            </a:pPr>
            <a:r>
              <a:rPr lang="sr-Latn-RS" sz="3200" dirty="0" smtClean="0"/>
              <a:t>Koji je predmet proučavanja građanskog prava?</a:t>
            </a:r>
          </a:p>
          <a:p>
            <a:pPr marL="0" indent="0">
              <a:buNone/>
            </a:pPr>
            <a:r>
              <a:rPr lang="sr-Latn-RS" sz="3200" dirty="0" smtClean="0"/>
              <a:t>Šta su to subjektivna prava?</a:t>
            </a:r>
          </a:p>
          <a:p>
            <a:pPr marL="0" indent="0">
              <a:buNone/>
            </a:pPr>
            <a:r>
              <a:rPr lang="sr-Latn-RS" sz="3200" dirty="0" smtClean="0"/>
              <a:t>Šta je to imovina?</a:t>
            </a:r>
          </a:p>
          <a:p>
            <a:pPr marL="0" indent="0">
              <a:buNone/>
            </a:pPr>
            <a:r>
              <a:rPr lang="sr-Latn-RS" sz="3200" dirty="0" smtClean="0"/>
              <a:t>Šta su pravni poslovi?</a:t>
            </a:r>
          </a:p>
          <a:p>
            <a:pPr marL="0" indent="0">
              <a:buNone/>
            </a:pPr>
            <a:r>
              <a:rPr lang="sr-Latn-RS" sz="3200" dirty="0" smtClean="0"/>
              <a:t>Kako se štite građanska prava?</a:t>
            </a:r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4300" dirty="0" smtClean="0"/>
              <a:t>Ciljevi i očekivanja</a:t>
            </a:r>
          </a:p>
          <a:p>
            <a:pPr marL="0" indent="0">
              <a:buNone/>
            </a:pPr>
            <a:endParaRPr lang="sr-Latn-RS" sz="4300" dirty="0" smtClean="0"/>
          </a:p>
          <a:p>
            <a:pPr marL="0" indent="0">
              <a:buNone/>
            </a:pPr>
            <a:r>
              <a:rPr lang="sr-Latn-RS" sz="4300" dirty="0" smtClean="0"/>
              <a:t>Upoznati i shvatiti osnovne institute građanskog prava</a:t>
            </a:r>
          </a:p>
          <a:p>
            <a:pPr marL="0" indent="0">
              <a:buNone/>
            </a:pPr>
            <a:r>
              <a:rPr lang="sr-Latn-RS" sz="4300" dirty="0" smtClean="0"/>
              <a:t>Povezati ih sa realnim događajima u svakodnevnom životu</a:t>
            </a:r>
          </a:p>
          <a:p>
            <a:pPr marL="0" indent="0">
              <a:buNone/>
            </a:pPr>
            <a:r>
              <a:rPr lang="sr-Latn-RS" sz="4300" dirty="0" smtClean="0"/>
              <a:t>Razumeti za šta nam služi građansko pravo i kako nas štiti kao individuu</a:t>
            </a:r>
          </a:p>
          <a:p>
            <a:pPr marL="0" indent="0">
              <a:buNone/>
            </a:pPr>
            <a:r>
              <a:rPr lang="sr-Latn-RS" sz="4300" dirty="0" smtClean="0"/>
              <a:t>Formirati mišljenje o realnim pravnim slučajevima</a:t>
            </a:r>
          </a:p>
          <a:p>
            <a:pPr marL="0" indent="0">
              <a:buNone/>
            </a:pPr>
            <a:r>
              <a:rPr lang="sr-Latn-RS" sz="4300" dirty="0" smtClean="0"/>
              <a:t>Shvatiti ulogu građanskog prava u društvu</a:t>
            </a:r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Način ocenjivanja:</a:t>
            </a:r>
          </a:p>
          <a:p>
            <a:pPr marL="0" indent="0">
              <a:buNone/>
            </a:pPr>
            <a:r>
              <a:rPr lang="sr-Latn-RS" sz="2400" dirty="0" smtClean="0"/>
              <a:t>Podela bodova</a:t>
            </a:r>
          </a:p>
          <a:p>
            <a:pPr marL="0" indent="0">
              <a:buNone/>
            </a:pPr>
            <a:r>
              <a:rPr lang="sr-Latn-RS" sz="2400" dirty="0" smtClean="0"/>
              <a:t>Tri kolokvijuma od kojih svaki nosi po 20 bodova</a:t>
            </a:r>
          </a:p>
          <a:p>
            <a:pPr marL="0" indent="0">
              <a:buNone/>
            </a:pPr>
            <a:r>
              <a:rPr lang="sr-Latn-RS" sz="2400" dirty="0" smtClean="0"/>
              <a:t>Seminarski rad koji nosi 20 bodova </a:t>
            </a:r>
          </a:p>
          <a:p>
            <a:pPr marL="0" indent="0">
              <a:buNone/>
            </a:pPr>
            <a:r>
              <a:rPr lang="sr-Latn-RS" sz="2400" dirty="0" smtClean="0"/>
              <a:t>Za ocenu iznad 80 bodova – usmeni ispit</a:t>
            </a:r>
            <a:endParaRPr lang="en-US" sz="2400" dirty="0" smtClean="0"/>
          </a:p>
          <a:p>
            <a:pPr marL="0" indent="0">
              <a:buNone/>
            </a:pPr>
            <a:r>
              <a:rPr lang="sr-Latn-RS" sz="2400" dirty="0" smtClean="0"/>
              <a:t>Kolokvijumi su pismeni</a:t>
            </a:r>
          </a:p>
          <a:p>
            <a:r>
              <a:rPr lang="sr-Latn-RS" sz="2400" dirty="0" smtClean="0"/>
              <a:t>Kolokvijum: (kratka pitanja, zaokruživanje da/ne,izbor tačnog odgovora, popunjavanje praznine</a:t>
            </a:r>
          </a:p>
          <a:p>
            <a:r>
              <a:rPr lang="sr-Latn-RS" sz="2400" dirty="0" smtClean="0"/>
              <a:t>Bodovi stečeni na kolokvijumima i seminarskom radu važe do kraja tekuće školske godine</a:t>
            </a:r>
            <a:endParaRPr lang="en-US" sz="2400" dirty="0" smtClean="0"/>
          </a:p>
          <a:p>
            <a:r>
              <a:rPr lang="en-US" sz="2400" dirty="0" err="1" smtClean="0"/>
              <a:t>Seminarski</a:t>
            </a:r>
            <a:r>
              <a:rPr lang="en-US" sz="2400" dirty="0" smtClean="0"/>
              <a:t> </a:t>
            </a:r>
            <a:r>
              <a:rPr lang="en-US" sz="2400" dirty="0" err="1" smtClean="0"/>
              <a:t>radovi</a:t>
            </a:r>
            <a:r>
              <a:rPr lang="en-US" sz="2400" dirty="0" smtClean="0"/>
              <a:t> se brane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sr-Latn-RS" sz="2400" dirty="0" smtClean="0"/>
              <a:t>žbama</a:t>
            </a:r>
          </a:p>
        </p:txBody>
      </p:sp>
    </p:spTree>
    <p:extLst>
      <p:ext uri="{BB962C8B-B14F-4D97-AF65-F5344CB8AC3E}">
        <p14:creationId xmlns:p14="http://schemas.microsoft.com/office/powerpoint/2010/main" val="113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Materijali i izvori</a:t>
            </a:r>
          </a:p>
          <a:p>
            <a:pPr marL="0" indent="0">
              <a:buNone/>
            </a:pPr>
            <a:r>
              <a:rPr lang="sr-Latn-RS" sz="2700" dirty="0" smtClean="0"/>
              <a:t>Ovi slajdovi </a:t>
            </a:r>
          </a:p>
          <a:p>
            <a:pPr marL="0" indent="0">
              <a:buNone/>
            </a:pPr>
            <a:r>
              <a:rPr lang="sr-Latn-RS" sz="2700" dirty="0" smtClean="0"/>
              <a:t>Knjiga: Danica Popov Građansko pravo (opšti deo), izdanje 2012</a:t>
            </a:r>
          </a:p>
          <a:p>
            <a:pPr marL="0" indent="0">
              <a:buNone/>
            </a:pPr>
            <a:r>
              <a:rPr lang="sr-Latn-RS" sz="2700" dirty="0" smtClean="0"/>
              <a:t>Stanković O, Orlić M: Stvarno pravo, Nomos, Beograd?</a:t>
            </a:r>
          </a:p>
          <a:p>
            <a:pPr marL="0" indent="0">
              <a:buNone/>
            </a:pPr>
            <a:r>
              <a:rPr lang="sr-Latn-RS" sz="2700" dirty="0" smtClean="0"/>
              <a:t>Važnost prisustvovanja</a:t>
            </a:r>
          </a:p>
          <a:p>
            <a:pPr marL="0" indent="0">
              <a:buNone/>
            </a:pPr>
            <a:r>
              <a:rPr lang="sr-Latn-RS" sz="2700" dirty="0" smtClean="0"/>
              <a:t>Slajdovi se objavljuju na oglasnoj tabli PF</a:t>
            </a:r>
            <a:endParaRPr lang="sr-Latn-RS" sz="2700" dirty="0"/>
          </a:p>
        </p:txBody>
      </p:sp>
    </p:spTree>
    <p:extLst>
      <p:ext uri="{BB962C8B-B14F-4D97-AF65-F5344CB8AC3E}">
        <p14:creationId xmlns:p14="http://schemas.microsoft.com/office/powerpoint/2010/main" val="4058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Kontakt</a:t>
            </a:r>
          </a:p>
          <a:p>
            <a:pPr marL="0" indent="0">
              <a:buNone/>
            </a:pPr>
            <a:r>
              <a:rPr lang="sr-Latn-RS" sz="2700" dirty="0" smtClean="0"/>
              <a:t>bknezevic</a:t>
            </a:r>
            <a:r>
              <a:rPr lang="en-US" sz="2700" dirty="0" smtClean="0"/>
              <a:t>@megatrend.edu.rs</a:t>
            </a: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74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2797</TotalTime>
  <Words>219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Građansko i stvarno pravo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PRAVNE ETIKE</dc:title>
  <dc:creator>Windows User</dc:creator>
  <cp:lastModifiedBy>Windows User</cp:lastModifiedBy>
  <cp:revision>132</cp:revision>
  <dcterms:created xsi:type="dcterms:W3CDTF">2019-11-11T18:34:58Z</dcterms:created>
  <dcterms:modified xsi:type="dcterms:W3CDTF">2020-03-18T21:53:32Z</dcterms:modified>
</cp:coreProperties>
</file>