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70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16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138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32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280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865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3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1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5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7610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53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3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64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351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91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6102E0-9489-4989-A9E3-109B2F676AF0}" type="datetimeFigureOut">
              <a:rPr lang="sr-Latn-RS" smtClean="0"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96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Uvod, predmet i metod građanskog prava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9800" dirty="0" smtClean="0"/>
          </a:p>
          <a:p>
            <a:r>
              <a:rPr lang="sr-Latn-RS" sz="7400" dirty="0" smtClean="0"/>
              <a:t>Dr Biljana Knežević</a:t>
            </a:r>
          </a:p>
          <a:p>
            <a:r>
              <a:rPr lang="sr-Latn-RS" sz="7400" dirty="0" smtClean="0"/>
              <a:t>Univerzitet Megatrend</a:t>
            </a:r>
          </a:p>
        </p:txBody>
      </p:sp>
    </p:spTree>
    <p:extLst>
      <p:ext uri="{BB962C8B-B14F-4D97-AF65-F5344CB8AC3E}">
        <p14:creationId xmlns:p14="http://schemas.microsoft.com/office/powerpoint/2010/main" val="280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dirty="0" smtClean="0"/>
              <a:t>Naziv pandektne sistematike izveden je iz Justinijanove kodifikacije koji se naziva </a:t>
            </a:r>
            <a:r>
              <a:rPr lang="sr-Latn-RS" sz="2700" i="1" dirty="0" smtClean="0"/>
              <a:t>Digestae</a:t>
            </a:r>
            <a:r>
              <a:rPr lang="sr-Latn-RS" sz="2700" dirty="0" smtClean="0"/>
              <a:t> ili </a:t>
            </a:r>
            <a:r>
              <a:rPr lang="sr-Latn-RS" sz="2700" i="1" dirty="0" smtClean="0"/>
              <a:t>Pandectae</a:t>
            </a:r>
            <a:r>
              <a:rPr lang="sr-Latn-RS" sz="2700" dirty="0" smtClean="0"/>
              <a:t> (znači sveobuhvatno</a:t>
            </a:r>
            <a:r>
              <a:rPr lang="sr-Latn-RS" sz="2700" dirty="0" smtClean="0"/>
              <a:t>).</a:t>
            </a: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Posebno su Nemački pravnici zagovarali uvođenje pandektnog uređenja građanskih normi (pripadnici Istorijskopravne škole Savinji i Puhta), pa je usvojio </a:t>
            </a:r>
            <a:r>
              <a:rPr lang="sr-Latn-RS" sz="2700" b="1" dirty="0" smtClean="0"/>
              <a:t>Nemački građanski zakonik</a:t>
            </a:r>
            <a:r>
              <a:rPr lang="sr-Latn-RS" sz="2700" dirty="0" smtClean="0"/>
              <a:t> iz 1896</a:t>
            </a:r>
            <a:r>
              <a:rPr lang="sr-Latn-RS" sz="2700" dirty="0" smtClean="0"/>
              <a:t>. </a:t>
            </a:r>
          </a:p>
          <a:p>
            <a:pPr marL="0" indent="0">
              <a:buNone/>
            </a:pPr>
            <a:r>
              <a:rPr lang="sr-Latn-RS" sz="2700" dirty="0" smtClean="0"/>
              <a:t>Pandektni sistem grupiše materiju građanskog </a:t>
            </a:r>
            <a:r>
              <a:rPr lang="sr-Latn-RS" sz="2700" dirty="0" smtClean="0"/>
              <a:t>prava </a:t>
            </a:r>
            <a:r>
              <a:rPr lang="sr-Latn-RS" sz="2700" dirty="0" smtClean="0"/>
              <a:t>u pet delova:</a:t>
            </a:r>
          </a:p>
          <a:p>
            <a:r>
              <a:rPr lang="sr-Latn-RS" sz="2700" dirty="0" smtClean="0"/>
              <a:t>Opšti deo</a:t>
            </a:r>
          </a:p>
          <a:p>
            <a:r>
              <a:rPr lang="sr-Latn-RS" sz="2700" dirty="0" smtClean="0"/>
              <a:t>Stvarno pravo</a:t>
            </a:r>
          </a:p>
          <a:p>
            <a:r>
              <a:rPr lang="sr-Latn-RS" sz="2700" dirty="0" smtClean="0"/>
              <a:t>Obligaciono pravo</a:t>
            </a:r>
          </a:p>
          <a:p>
            <a:r>
              <a:rPr lang="sr-Latn-RS" sz="2700" dirty="0" smtClean="0"/>
              <a:t>Porodično pravo</a:t>
            </a:r>
          </a:p>
          <a:p>
            <a:r>
              <a:rPr lang="sr-Latn-RS" sz="2700" dirty="0" smtClean="0"/>
              <a:t>Nasledno pravo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26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dirty="0" smtClean="0"/>
              <a:t>Opšti deo čine pravila koja su zajednička (građa koja se odnosi na subjekte prava (statusno pravo) i odnosi se na pravne poslove, činidbe, zastupanje, vršenje, zaštitu </a:t>
            </a:r>
            <a:r>
              <a:rPr lang="sr-Latn-RS" sz="2700" dirty="0" smtClean="0"/>
              <a:t>prava.</a:t>
            </a: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Stvarno pravo reguliše odnose ljudi povodom </a:t>
            </a:r>
            <a:r>
              <a:rPr lang="sr-Latn-RS" sz="2700" dirty="0" smtClean="0"/>
              <a:t>stvari.</a:t>
            </a: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Obligaciono pravo ima za predmet odnose nastale između poverioca i </a:t>
            </a:r>
            <a:r>
              <a:rPr lang="sr-Latn-RS" sz="2700" dirty="0" smtClean="0"/>
              <a:t>dužnika.</a:t>
            </a: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Porodično pravo reguliše </a:t>
            </a:r>
            <a:r>
              <a:rPr lang="sr-Latn-RS" sz="2700" b="1" dirty="0" smtClean="0"/>
              <a:t>lične i imovinske</a:t>
            </a:r>
            <a:r>
              <a:rPr lang="sr-Latn-RS" sz="2700" dirty="0" smtClean="0"/>
              <a:t> odnose koji proizlaze iz braka i srodstva.</a:t>
            </a:r>
          </a:p>
          <a:p>
            <a:pPr marL="0" indent="0">
              <a:buNone/>
            </a:pPr>
            <a:r>
              <a:rPr lang="sr-Latn-RS" sz="2700" dirty="0" smtClean="0"/>
              <a:t>Pandektna sistematika je prihvaćena u našoj pravnoj nauci.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99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b="1" dirty="0" smtClean="0"/>
              <a:t>Prirodnopravna (jusnaturalistička) sistematika</a:t>
            </a:r>
          </a:p>
          <a:p>
            <a:pPr marL="0" indent="0">
              <a:buNone/>
            </a:pPr>
            <a:r>
              <a:rPr lang="sr-Latn-RS" sz="2700" dirty="0" smtClean="0"/>
              <a:t>Zastupaju je pripadnici prirodnopravne škole jusnaturalizma. Građansko pravo treba sistematizovati tako da se krene od užeg i jednostavnijeg, prema složenijem. </a:t>
            </a:r>
          </a:p>
          <a:p>
            <a:pPr marL="0" indent="0">
              <a:buNone/>
            </a:pPr>
            <a:r>
              <a:rPr lang="sr-Latn-RS" sz="2700" dirty="0" smtClean="0"/>
              <a:t>Prvo krenuti od normi koje se odnose na pojedinca, pa onda do širih društvenih zajednica kao što su brak, porodica, udruženja, opštna, država itd.</a:t>
            </a:r>
          </a:p>
          <a:p>
            <a:pPr marL="0" indent="0">
              <a:buNone/>
            </a:pPr>
            <a:r>
              <a:rPr lang="sr-Latn-RS" sz="2700" dirty="0" smtClean="0"/>
              <a:t>Primer je Pruski građanski zakonik iz 1791.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PREDMET I METOD GRAĐANSKOG PRAVA</a:t>
            </a:r>
          </a:p>
          <a:p>
            <a:pPr marL="0" indent="0">
              <a:buNone/>
            </a:pPr>
            <a:r>
              <a:rPr lang="sr-Latn-RS" sz="2700" b="1" dirty="0" smtClean="0"/>
              <a:t>Predmet građanskog prava</a:t>
            </a:r>
          </a:p>
          <a:p>
            <a:pPr marL="0" indent="0">
              <a:buNone/>
            </a:pPr>
            <a:r>
              <a:rPr lang="sr-Latn-RS" sz="2700" dirty="0" smtClean="0"/>
              <a:t>Građansko pravo reguliše: pravni položaj subjekata – fizičkih i pravnih lica (statusni deo)</a:t>
            </a:r>
          </a:p>
          <a:p>
            <a:pPr marL="0" indent="0">
              <a:buNone/>
            </a:pPr>
            <a:r>
              <a:rPr lang="sr-Latn-RS" sz="2700" dirty="0" smtClean="0"/>
              <a:t>Imovinske i neimovinske odnose nastale povodom objekata u građanskopravnom odnosu (stvari, ljudske radnje, intelektualnih tvorevina)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70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dirty="0" smtClean="0"/>
              <a:t>METODI GRAĐANSKOG PRAVA</a:t>
            </a:r>
          </a:p>
          <a:p>
            <a:r>
              <a:rPr lang="sr-Latn-RS" sz="2700" dirty="0" smtClean="0"/>
              <a:t>Metod formulisanja normi (pravna tehnika)</a:t>
            </a:r>
          </a:p>
          <a:p>
            <a:r>
              <a:rPr lang="sr-Latn-RS" sz="2700" dirty="0" smtClean="0"/>
              <a:t>Metod saznanja tj. tumačenja normi (putem jezičkog, logičkog, ciljnog, sistematskog, istorijskog i drugih načina tumačenja)</a:t>
            </a:r>
          </a:p>
          <a:p>
            <a:r>
              <a:rPr lang="sr-Latn-RS" sz="2700" dirty="0" smtClean="0"/>
              <a:t>Metod primene prava (podvođenje slučaja pod normu)</a:t>
            </a:r>
          </a:p>
          <a:p>
            <a:r>
              <a:rPr lang="sr-Latn-RS" sz="2700" dirty="0" smtClean="0"/>
              <a:t>Naučni metod, podrazumeva proučavanje prava kako ono glasi (</a:t>
            </a:r>
            <a:r>
              <a:rPr lang="sr-Latn-RS" sz="2700" i="1" dirty="0" smtClean="0"/>
              <a:t>de lege lata)</a:t>
            </a:r>
            <a:r>
              <a:rPr lang="sr-Latn-RS" sz="2700" dirty="0" smtClean="0"/>
              <a:t> i kako bi trebalo da glasi (</a:t>
            </a:r>
            <a:r>
              <a:rPr lang="sr-Latn-RS" sz="2700" i="1" dirty="0" smtClean="0"/>
              <a:t>de lege ferenda</a:t>
            </a:r>
            <a:r>
              <a:rPr lang="sr-Latn-RS" sz="2700" dirty="0" smtClean="0"/>
              <a:t>)</a:t>
            </a:r>
          </a:p>
          <a:p>
            <a:r>
              <a:rPr lang="sr-Latn-RS" sz="2700" dirty="0" smtClean="0"/>
              <a:t>Metod regulisanja – načela regulisanja, razlikuje građansko pravo od drugih grana prava (načelo pravne jednakosti, načelo autonomije volje, načelo prenosivosti prava i obaveza, načelo imovinske sankcije i načelo pružanja pravne zaštite na privatan zahtev)</a:t>
            </a:r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19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2700" b="1" dirty="0" smtClean="0"/>
              <a:t>Načelo pravne jednakosti stranaka</a:t>
            </a:r>
          </a:p>
          <a:p>
            <a:pPr marL="0" indent="0">
              <a:buNone/>
            </a:pPr>
            <a:r>
              <a:rPr lang="sr-Latn-RS" sz="2700" dirty="0" smtClean="0"/>
              <a:t>Subjekti građanskog prava se prilikom zasnivanja građanskopravnog odnosa, nalaze u ravnopravnom odnosu, ne postoji odnos subordinacije</a:t>
            </a:r>
          </a:p>
          <a:p>
            <a:pPr marL="0" indent="0">
              <a:buNone/>
            </a:pPr>
            <a:r>
              <a:rPr lang="sr-Latn-RS" sz="2700" dirty="0" smtClean="0"/>
              <a:t>Cilj građanskopravne norme je da u slučaju faktičke nejednakosti zaštiti oštećenu stranu, da spreči prekomerno oštećenje, primenom ekvivalentnosti uzajamnih prestacija.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955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3100" b="1" dirty="0" smtClean="0"/>
              <a:t>Načelo autonomije volje</a:t>
            </a:r>
          </a:p>
          <a:p>
            <a:pPr marL="0" indent="0">
              <a:buNone/>
            </a:pPr>
            <a:r>
              <a:rPr lang="sr-Latn-RS" sz="3100" dirty="0" smtClean="0"/>
              <a:t>Autonomija volje razvija se kao filozofsko i etičko načelo kao izraz političkog liberalizma i posledica je postavki Francuske buržoaske revolucije, koja je proklamovala slobodu ličnosti, nepovredivost privatne svojine, slobodu zaključivanja ugovora.</a:t>
            </a:r>
          </a:p>
          <a:p>
            <a:pPr marL="0" indent="0">
              <a:buNone/>
            </a:pPr>
            <a:r>
              <a:rPr lang="sr-Latn-RS" sz="3100" dirty="0" smtClean="0"/>
              <a:t>Ovo načelo najizraženije je u obligacionom pravu (slobodi ugovaranja).</a:t>
            </a:r>
          </a:p>
          <a:p>
            <a:pPr marL="0" indent="0">
              <a:buNone/>
            </a:pPr>
            <a:r>
              <a:rPr lang="sr-Latn-RS" sz="3100" dirty="0" smtClean="0"/>
              <a:t>Ukoliko subjekat odluči da zaključi ugovor slobodan je u izboru 1. lica sa kojim će ga zaključiti, 2. mesta i vremena 3. forme ugovora 4</a:t>
            </a:r>
            <a:r>
              <a:rPr lang="sr-Latn-RS" sz="3100" dirty="0" smtClean="0"/>
              <a:t>. sadržine </a:t>
            </a:r>
            <a:r>
              <a:rPr lang="sr-Latn-RS" sz="3100" dirty="0" smtClean="0"/>
              <a:t>ugovora 5. dogovor o modifikacijama 6. načinu izvršenja, 7. prestanku ugovornih obaveza 8. ugovaranju primene merodavnog prava i nadležnosti suda u slučaju spora. 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837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3100" b="1" dirty="0" smtClean="0"/>
              <a:t>Ograničenja slobode ugovaranja:</a:t>
            </a:r>
          </a:p>
          <a:p>
            <a:pPr marL="0" indent="0">
              <a:buNone/>
            </a:pPr>
            <a:r>
              <a:rPr lang="sr-Latn-RS" sz="3100" dirty="0" smtClean="0"/>
              <a:t>Zakon o obligacionim odnosima sadrži jednu generalnu odredbu kojom se uređuju ograničenja u slobodi ugovaranja „Strane u obligacionim odnosima su slobodne u granicama </a:t>
            </a:r>
            <a:r>
              <a:rPr lang="sr-Latn-RS" sz="3100" b="1" dirty="0" smtClean="0"/>
              <a:t>prinudnih propisa,</a:t>
            </a:r>
            <a:r>
              <a:rPr lang="sr-Latn-RS" sz="3100" dirty="0" smtClean="0"/>
              <a:t> javnog poretka i dobrih običaja, da svoje odnose urede po svojoj volji“</a:t>
            </a:r>
          </a:p>
          <a:p>
            <a:pPr marL="0" indent="0">
              <a:buNone/>
            </a:pPr>
            <a:r>
              <a:rPr lang="sr-Latn-RS" sz="3100" dirty="0" smtClean="0"/>
              <a:t>Povreda imperativnih propisa ima za posledicu </a:t>
            </a:r>
            <a:r>
              <a:rPr lang="sr-Latn-RS" sz="3100" b="1" dirty="0" smtClean="0"/>
              <a:t>ništavost</a:t>
            </a:r>
            <a:r>
              <a:rPr lang="sr-Latn-RS" sz="3100" dirty="0" smtClean="0"/>
              <a:t> pravnog posla.</a:t>
            </a:r>
          </a:p>
          <a:p>
            <a:pPr marL="0" indent="0">
              <a:buNone/>
            </a:pPr>
            <a:r>
              <a:rPr lang="sr-Latn-RS" sz="3100" dirty="0" smtClean="0"/>
              <a:t>Javnih poredak je skup etičkih, moralnih, ekonomskih principa na kojima počiva društvo.</a:t>
            </a:r>
          </a:p>
          <a:p>
            <a:pPr marL="0" indent="0">
              <a:buNone/>
            </a:pPr>
            <a:r>
              <a:rPr lang="sr-Latn-RS" sz="3100" dirty="0" smtClean="0"/>
              <a:t>Dobri običaji </a:t>
            </a:r>
            <a:r>
              <a:rPr lang="sr-Latn-RS" sz="3100" dirty="0" smtClean="0"/>
              <a:t>su pravni </a:t>
            </a:r>
            <a:r>
              <a:rPr lang="sr-Latn-RS" sz="3100" dirty="0" smtClean="0"/>
              <a:t>standard, predstavljaju običaj u određenoj </a:t>
            </a:r>
            <a:r>
              <a:rPr lang="sr-Latn-RS" sz="3100" dirty="0" smtClean="0"/>
              <a:t>sredini. </a:t>
            </a:r>
            <a:endParaRPr lang="sr-Latn-RS" sz="31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68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r>
              <a:rPr lang="sr-Latn-RS" sz="3100" dirty="0" smtClean="0"/>
              <a:t>Posebna ograničenja slobode ugovaranja</a:t>
            </a:r>
          </a:p>
          <a:p>
            <a:r>
              <a:rPr lang="sr-Latn-RS" sz="3100" dirty="0" smtClean="0"/>
              <a:t>Obavezno zaključivanje ugovora (obavezno osiguranje putnika u javnom saobraćaju)</a:t>
            </a:r>
          </a:p>
          <a:p>
            <a:r>
              <a:rPr lang="sr-Latn-RS" sz="3100" dirty="0" smtClean="0"/>
              <a:t>Pravo preče kupovine – ukoliko vlasnik odluči da proda svoju stvar, mora je prvo ponuditi licima koji su </a:t>
            </a:r>
            <a:r>
              <a:rPr lang="sr-Latn-RS" sz="3100" b="1" dirty="0" smtClean="0"/>
              <a:t>zakonom ili ugovorom</a:t>
            </a:r>
            <a:r>
              <a:rPr lang="sr-Latn-RS" sz="3100" dirty="0" smtClean="0"/>
              <a:t> ovlaćena da je kupe pre svih ostalih.</a:t>
            </a:r>
          </a:p>
          <a:p>
            <a:r>
              <a:rPr lang="sr-Latn-RS" sz="3100" dirty="0" smtClean="0"/>
              <a:t>Ograničenja u pogledu forme – kod nekih ugovora je propisana forma (kod prodaje nekretnine potrebna je pismena forma)</a:t>
            </a:r>
          </a:p>
          <a:p>
            <a:r>
              <a:rPr lang="sr-Latn-RS" sz="3100" dirty="0" smtClean="0"/>
              <a:t>Adhezioni ugovori- treća strana koja se priključuje ugovoru, mora da pristane na već postojeće uslove</a:t>
            </a:r>
          </a:p>
          <a:p>
            <a:r>
              <a:rPr lang="sr-Latn-RS" sz="3100" dirty="0" smtClean="0"/>
              <a:t>Zahtev zakonodavca da „odobri“ ugovor, ili da državni organ mora prisustvovati zaključenju ugovora</a:t>
            </a:r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81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3100" dirty="0" smtClean="0"/>
          </a:p>
          <a:p>
            <a:pPr marL="0" indent="0">
              <a:buNone/>
            </a:pPr>
            <a:r>
              <a:rPr lang="sr-Latn-RS" sz="3100" b="1" dirty="0" smtClean="0"/>
              <a:t>Načelo prenosivosti građanskih prava </a:t>
            </a:r>
          </a:p>
          <a:p>
            <a:pPr marL="0" indent="0">
              <a:buNone/>
            </a:pPr>
            <a:r>
              <a:rPr lang="sr-Latn-RS" sz="3100" dirty="0" smtClean="0"/>
              <a:t>Većina građanskih subjektivnih prava je prenosiva.</a:t>
            </a:r>
          </a:p>
          <a:p>
            <a:r>
              <a:rPr lang="sr-Latn-RS" sz="3100" dirty="0" smtClean="0"/>
              <a:t>Prenos prava </a:t>
            </a:r>
            <a:r>
              <a:rPr lang="sr-Latn-RS" sz="3100" b="1" dirty="0" smtClean="0"/>
              <a:t>sa jednog na drugog subjekta </a:t>
            </a:r>
            <a:r>
              <a:rPr lang="sr-Latn-RS" sz="3100" dirty="0" smtClean="0"/>
              <a:t>zavisi od volje </a:t>
            </a:r>
            <a:r>
              <a:rPr lang="sr-Latn-RS" sz="3100" b="1" dirty="0" smtClean="0"/>
              <a:t>titulara subjektivnog građanskog prava.</a:t>
            </a:r>
            <a:r>
              <a:rPr lang="sr-Latn-RS" sz="3100" dirty="0" smtClean="0"/>
              <a:t> Vlasnik stvari može zaključiti ugovor o prodaji, može nekom dati na plodouživanje (time ograničava svoje pravo na stvar)</a:t>
            </a:r>
          </a:p>
          <a:p>
            <a:r>
              <a:rPr lang="sr-Latn-RS" sz="3100" dirty="0" smtClean="0"/>
              <a:t>Vlasnik stvari može da se odrekne prava svojine (derelikcija). Na </a:t>
            </a:r>
            <a:r>
              <a:rPr lang="sr-Latn-RS" sz="3100" dirty="0" smtClean="0"/>
              <a:t>nj</a:t>
            </a:r>
            <a:r>
              <a:rPr lang="sr-Latn-RS" sz="3100" dirty="0" smtClean="0"/>
              <a:t>u </a:t>
            </a:r>
            <a:r>
              <a:rPr lang="sr-Latn-RS" sz="3100" dirty="0" smtClean="0"/>
              <a:t>se pravo stiče okupacijom. Nemoguće se odreći nekih prava kao što su pravo na život, ugled, čast, dostojanstvo, autorska prava, pravo na izdržavanje itd...</a:t>
            </a:r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3100" dirty="0" smtClean="0"/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36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3200" dirty="0" smtClean="0"/>
              <a:t>Norme građanskog prava uređuju ljudski život od začeća, prate ga tokom čitavog života, a veza se ne prekida ni smrću.</a:t>
            </a:r>
          </a:p>
          <a:p>
            <a:pPr marL="0" indent="0">
              <a:buNone/>
            </a:pPr>
            <a:r>
              <a:rPr lang="sr-Latn-RS" sz="3200" dirty="0" smtClean="0"/>
              <a:t>Od kada se rodi, čovek ima pravnu sposobnost, da bi tokom razvoja stekao poslovnu sposobnost, što znači da može preduzimati različite pravne poslove (sklapati ugovore, stupiti u brak, napisati testament)</a:t>
            </a:r>
          </a:p>
          <a:p>
            <a:pPr marL="0" indent="0">
              <a:buNone/>
            </a:pPr>
            <a:r>
              <a:rPr lang="sr-Latn-RS" sz="3200" dirty="0" smtClean="0"/>
              <a:t>Nakon biološke smrti pravnog subjekta, ne prestaje njegova veza sa građanskim pravom (testament, zabrana narušavanja ugleda umrlog, zaštita njegovih autorskih prava i intelektualnih tvorevina).</a:t>
            </a:r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3100" dirty="0" smtClean="0"/>
          </a:p>
          <a:p>
            <a:pPr marL="0" indent="0">
              <a:buNone/>
            </a:pPr>
            <a:r>
              <a:rPr lang="sr-Latn-RS" sz="4200" b="1" dirty="0" smtClean="0"/>
              <a:t>Načelo imovinske sankcije</a:t>
            </a:r>
          </a:p>
          <a:p>
            <a:pPr marL="0" indent="0">
              <a:buNone/>
            </a:pPr>
            <a:r>
              <a:rPr lang="sr-Latn-RS" sz="4200" dirty="0" smtClean="0"/>
              <a:t>Za povredu građanskopravnih normi ili obaveza koje nastaju među strankama predviđena je sankcija koja je </a:t>
            </a:r>
            <a:r>
              <a:rPr lang="sr-Latn-RS" sz="4200" b="1" dirty="0" smtClean="0"/>
              <a:t>imovinskog karaktera.</a:t>
            </a:r>
          </a:p>
          <a:p>
            <a:pPr marL="0" indent="0">
              <a:buNone/>
            </a:pPr>
            <a:r>
              <a:rPr lang="sr-Latn-RS" sz="4200" dirty="0" smtClean="0"/>
              <a:t>Sankcija u građanskom pravu ne izvršava se na ličnosti, nego na imovini.</a:t>
            </a:r>
          </a:p>
          <a:p>
            <a:pPr marL="0" indent="0">
              <a:buNone/>
            </a:pPr>
            <a:r>
              <a:rPr lang="sr-Latn-RS" sz="4200" dirty="0" smtClean="0"/>
              <a:t>Cilj građanskopravne sankcije je da se uspostavi imovinska ravnoteža koja je nastala pre povrede titularevog dobra (</a:t>
            </a:r>
            <a:r>
              <a:rPr lang="sr-Latn-RS" sz="4200" b="1" dirty="0" smtClean="0"/>
              <a:t>restitutio in integrum)</a:t>
            </a:r>
          </a:p>
          <a:p>
            <a:pPr marL="0" indent="0">
              <a:buNone/>
            </a:pPr>
            <a:r>
              <a:rPr lang="sr-Latn-RS" sz="4200" b="1" dirty="0" smtClean="0"/>
              <a:t>Restitucija se može vršiti u:</a:t>
            </a:r>
          </a:p>
          <a:p>
            <a:r>
              <a:rPr lang="sr-Latn-RS" sz="4200" dirty="0" smtClean="0"/>
              <a:t>Naturalnom obliku (naturalna restitucija)</a:t>
            </a:r>
          </a:p>
          <a:p>
            <a:r>
              <a:rPr lang="sr-Latn-RS" sz="4200" dirty="0" smtClean="0"/>
              <a:t>Novčanom obliku (novčana restitucija)</a:t>
            </a:r>
          </a:p>
          <a:p>
            <a:pPr marL="0" indent="0">
              <a:buNone/>
            </a:pPr>
            <a:r>
              <a:rPr lang="sr-Latn-RS" sz="4200" b="1" dirty="0" smtClean="0"/>
              <a:t>Nematerijalna šteta </a:t>
            </a:r>
            <a:r>
              <a:rPr lang="sr-Latn-RS" sz="4200" dirty="0" smtClean="0"/>
              <a:t>(fizički i duševni bol, strah, povreda časti i ugleda, takođe se nadoknađuje u novčanom obliku, a </a:t>
            </a:r>
            <a:r>
              <a:rPr lang="sr-Latn-RS" sz="4200" b="1" dirty="0" smtClean="0"/>
              <a:t>oštećeni </a:t>
            </a:r>
            <a:r>
              <a:rPr lang="sr-Latn-RS" sz="4200" dirty="0" smtClean="0"/>
              <a:t>može tražiti izvinjenje putem sredstava javnog informisanja, javno povlačenje neistinite tvrdnje)</a:t>
            </a:r>
          </a:p>
          <a:p>
            <a:pPr marL="0" indent="0">
              <a:buNone/>
            </a:pPr>
            <a:r>
              <a:rPr lang="sr-Latn-RS" sz="4200" dirty="0" smtClean="0"/>
              <a:t>Restitucija se vrši tako što je </a:t>
            </a:r>
            <a:r>
              <a:rPr lang="sr-Latn-RS" sz="4200" b="1" dirty="0" smtClean="0"/>
              <a:t>štetnik obavezan da nadoknadi kako stvarnu štetu,</a:t>
            </a:r>
            <a:r>
              <a:rPr lang="sr-Latn-RS" sz="4200" dirty="0" smtClean="0"/>
              <a:t> </a:t>
            </a:r>
            <a:r>
              <a:rPr lang="sr-Latn-RS" sz="4200" b="1" dirty="0" smtClean="0"/>
              <a:t>tako i izmaklu dobit</a:t>
            </a:r>
            <a:r>
              <a:rPr lang="sr-Latn-RS" sz="4200" dirty="0" smtClean="0"/>
              <a:t>.</a:t>
            </a:r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3100" dirty="0" smtClean="0"/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668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3100" dirty="0" smtClean="0"/>
          </a:p>
          <a:p>
            <a:pPr marL="0" indent="0">
              <a:buNone/>
            </a:pPr>
            <a:r>
              <a:rPr lang="sr-Latn-RS" sz="4200" b="1" dirty="0" smtClean="0"/>
              <a:t>Načelo pružanja pravne zaštite na privatan zahtev</a:t>
            </a:r>
          </a:p>
          <a:p>
            <a:pPr marL="0" indent="0">
              <a:buNone/>
            </a:pPr>
            <a:r>
              <a:rPr lang="sr-Latn-RS" sz="4200" dirty="0" smtClean="0"/>
              <a:t>Zaštitu građanskih subjektivnih prava vrši sud ili drugi državni organ </a:t>
            </a:r>
            <a:r>
              <a:rPr lang="sr-Latn-RS" sz="4200" b="1" dirty="0" smtClean="0"/>
              <a:t>na zahtev titulara povređenog prava.</a:t>
            </a:r>
          </a:p>
          <a:p>
            <a:pPr marL="0" indent="0">
              <a:buNone/>
            </a:pPr>
            <a:r>
              <a:rPr lang="sr-Latn-RS" sz="4200" dirty="0" smtClean="0"/>
              <a:t>Postupak se pokreće privatnom tužbom (</a:t>
            </a:r>
            <a:r>
              <a:rPr lang="sr-Latn-RS" sz="4200" i="1" dirty="0" smtClean="0"/>
              <a:t>ex privato</a:t>
            </a:r>
            <a:r>
              <a:rPr lang="sr-Latn-RS" sz="4200" dirty="0" smtClean="0"/>
              <a:t>) a ne po službenoj dužnosti nadležnih organa (</a:t>
            </a:r>
            <a:r>
              <a:rPr lang="sr-Latn-RS" sz="4200" i="1" dirty="0" smtClean="0"/>
              <a:t>ex officio</a:t>
            </a:r>
            <a:r>
              <a:rPr lang="sr-Latn-RS" sz="4200" dirty="0" smtClean="0"/>
              <a:t>)</a:t>
            </a:r>
          </a:p>
          <a:p>
            <a:pPr marL="0" indent="0">
              <a:buNone/>
            </a:pPr>
            <a:r>
              <a:rPr lang="sr-Latn-RS" sz="4200" dirty="0" smtClean="0"/>
              <a:t>Zaštita prava vrši se u parničnom, vanparničnom ili izvršnom postupku.</a:t>
            </a:r>
          </a:p>
          <a:p>
            <a:pPr marL="0" indent="0">
              <a:buNone/>
            </a:pPr>
            <a:r>
              <a:rPr lang="sr-Latn-RS" sz="4200" dirty="0" smtClean="0"/>
              <a:t>Parnični postupak je redovan i primenjuje se uvek u građanskom pravu, osim ako nije drugačije propisano (recimo ostavinski postupak, lišenje roditeljskog prava)</a:t>
            </a:r>
          </a:p>
          <a:p>
            <a:pPr marL="0" indent="0">
              <a:buNone/>
            </a:pPr>
            <a:r>
              <a:rPr lang="sr-Latn-RS" sz="4200" dirty="0" smtClean="0"/>
              <a:t>Izvršni postupak je sudski prinudni postupa </a:t>
            </a:r>
            <a:r>
              <a:rPr lang="sr-Latn-RS" sz="4200" b="1" i="1" dirty="0" smtClean="0"/>
              <a:t>izvršenja sudske odluke</a:t>
            </a:r>
            <a:r>
              <a:rPr lang="sr-Latn-RS" sz="4200" dirty="0" smtClean="0"/>
              <a:t> u korist poverioca (recimo, prinudna prodaja dužnikovih stvari radi naknade štete, tj. vraćanja duga poveriocu). </a:t>
            </a:r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3100" dirty="0" smtClean="0"/>
          </a:p>
          <a:p>
            <a:pPr marL="0" indent="0">
              <a:buNone/>
            </a:pPr>
            <a:endParaRPr lang="sr-Latn-RS" sz="3100" dirty="0" smtClean="0"/>
          </a:p>
          <a:p>
            <a:endParaRPr lang="sr-Latn-RS" sz="31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618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4300" dirty="0" smtClean="0"/>
              <a:t>Naziv i nastanak Građanskog prava</a:t>
            </a:r>
          </a:p>
          <a:p>
            <a:pPr marL="0" indent="0">
              <a:buNone/>
            </a:pPr>
            <a:r>
              <a:rPr lang="sr-Latn-RS" sz="4300" dirty="0" smtClean="0"/>
              <a:t>Deo pravnog poretka koji nosi naziv Građansko pravo, ne nosi svuda isto ime. Koriste se i drugi izrazi, kao što su</a:t>
            </a:r>
          </a:p>
          <a:p>
            <a:r>
              <a:rPr lang="sr-Latn-RS" sz="4300" dirty="0" smtClean="0"/>
              <a:t>Civilno pravo – u Francuskoj (droit civil), Italiji (diritto civile), Sloveniji</a:t>
            </a:r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Pojam građansko pravo nastaje od latinskog izraza </a:t>
            </a:r>
            <a:r>
              <a:rPr lang="sr-Latn-RS" sz="2400" b="1" i="1" dirty="0" smtClean="0"/>
              <a:t>ius civile</a:t>
            </a:r>
            <a:r>
              <a:rPr lang="sr-Latn-RS" sz="2400" dirty="0" smtClean="0"/>
              <a:t> koje je nastalo u Rimskom pravu i odnosilo se na Rimske građane, za razliku od </a:t>
            </a:r>
            <a:r>
              <a:rPr lang="sr-Latn-RS" sz="2400" b="1" i="1" dirty="0" smtClean="0"/>
              <a:t>ius </a:t>
            </a:r>
            <a:r>
              <a:rPr lang="sr-Latn-RS" sz="2400" b="1" i="1" dirty="0" smtClean="0"/>
              <a:t>gentium</a:t>
            </a:r>
            <a:r>
              <a:rPr lang="sr-Latn-RS" sz="2400" b="1" dirty="0" smtClean="0"/>
              <a:t>,</a:t>
            </a:r>
            <a:r>
              <a:rPr lang="sr-Latn-RS" sz="2400" dirty="0" smtClean="0"/>
              <a:t> koje se odnosilo na </a:t>
            </a:r>
            <a:r>
              <a:rPr lang="sr-Latn-RS" sz="2400" dirty="0" smtClean="0"/>
              <a:t>peregrine.</a:t>
            </a:r>
            <a:endParaRPr lang="sr-Latn-RS" sz="2400" dirty="0" smtClean="0"/>
          </a:p>
          <a:p>
            <a:pPr marL="0" indent="0">
              <a:buNone/>
            </a:pPr>
            <a:r>
              <a:rPr lang="sr-Latn-RS" sz="2400" dirty="0" smtClean="0"/>
              <a:t>U srednjem veku ovaj izraz se koristio kako bi se označio sadržaj Justinijanove kodifikacije, kao antitezu crkvenom pravu (</a:t>
            </a:r>
            <a:r>
              <a:rPr lang="sr-Latn-RS" sz="2400" i="1" dirty="0" smtClean="0"/>
              <a:t>ius canonicum</a:t>
            </a:r>
            <a:r>
              <a:rPr lang="sr-Latn-RS" sz="2400" dirty="0" smtClean="0"/>
              <a:t>)</a:t>
            </a:r>
          </a:p>
          <a:p>
            <a:pPr marL="0" indent="0">
              <a:buNone/>
            </a:pPr>
            <a:r>
              <a:rPr lang="sr-Latn-RS" sz="2400" dirty="0" smtClean="0"/>
              <a:t>Tek u XVIII veku, naziv građasnko pravo obuhvata: opšti deo, stvarno pravo, obligaciono pravo, porodično i nasledeno pravo.</a:t>
            </a:r>
          </a:p>
          <a:p>
            <a:pPr marL="0" indent="0">
              <a:buNone/>
            </a:pPr>
            <a:r>
              <a:rPr lang="sr-Latn-RS" sz="2400" dirty="0" smtClean="0"/>
              <a:t>Prvi građanski zakonik sa ovakvom sadržinom, bio je </a:t>
            </a:r>
            <a:r>
              <a:rPr lang="sr-Latn-RS" sz="2400" b="1" dirty="0" smtClean="0"/>
              <a:t>Bavarski građanski zakonik iz 1756,</a:t>
            </a:r>
            <a:r>
              <a:rPr lang="sr-Latn-RS" sz="2400" dirty="0" smtClean="0"/>
              <a:t> a sledili su ga </a:t>
            </a:r>
            <a:r>
              <a:rPr lang="sr-Latn-RS" sz="2400" b="1" dirty="0" smtClean="0"/>
              <a:t>Kodeks Marije Terezije,</a:t>
            </a:r>
            <a:r>
              <a:rPr lang="sr-Latn-RS" sz="2400" dirty="0" smtClean="0"/>
              <a:t> francuski, austrijski, srpski itd.</a:t>
            </a:r>
          </a:p>
        </p:txBody>
      </p:sp>
    </p:spTree>
    <p:extLst>
      <p:ext uri="{BB962C8B-B14F-4D97-AF65-F5344CB8AC3E}">
        <p14:creationId xmlns:p14="http://schemas.microsoft.com/office/powerpoint/2010/main" val="113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Tokom XIX, a naročito u XX veku, došlo je do </a:t>
            </a:r>
          </a:p>
          <a:p>
            <a:pPr marL="0" indent="0">
              <a:buNone/>
            </a:pPr>
            <a:r>
              <a:rPr lang="sr-Latn-RS" sz="2700" dirty="0" smtClean="0"/>
              <a:t>Grananja unutar građanskog prava i izdvajanja iz sastava građanskog prava.</a:t>
            </a:r>
          </a:p>
          <a:p>
            <a:pPr marL="0" indent="0">
              <a:buNone/>
            </a:pPr>
            <a:r>
              <a:rPr lang="sr-Latn-RS" sz="2700" dirty="0" smtClean="0"/>
              <a:t>Tako je nastalo: trgovinsko pravo, porodično, nasledno, intelektualno pravo, radno pravo.</a:t>
            </a:r>
          </a:p>
          <a:p>
            <a:pPr marL="0" indent="0">
              <a:buNone/>
            </a:pPr>
            <a:r>
              <a:rPr lang="sr-Latn-RS" sz="2700" dirty="0" smtClean="0"/>
              <a:t>Veza između ovih „novih“ grana prava ipak ostaje jer:</a:t>
            </a:r>
          </a:p>
          <a:p>
            <a:pPr marL="0" indent="0">
              <a:buNone/>
            </a:pPr>
            <a:r>
              <a:rPr lang="sr-Latn-RS" sz="2700" b="1" dirty="0" smtClean="0"/>
              <a:t>Opšti deo </a:t>
            </a:r>
            <a:r>
              <a:rPr lang="sr-Latn-RS" sz="2700" dirty="0" smtClean="0"/>
              <a:t>građanskog prava odnosi se na novonastala prava</a:t>
            </a:r>
          </a:p>
          <a:p>
            <a:pPr marL="0" indent="0">
              <a:buNone/>
            </a:pPr>
            <a:r>
              <a:rPr lang="sr-Latn-RS" sz="2700" dirty="0" smtClean="0"/>
              <a:t>Osnovni instituti , pojmovi i pravila ostaju, samo se prilagođavaju novonastalim drušvenim odnosima.</a:t>
            </a:r>
            <a:endParaRPr lang="sr-Latn-RS" sz="2700" dirty="0"/>
          </a:p>
        </p:txBody>
      </p:sp>
    </p:spTree>
    <p:extLst>
      <p:ext uri="{BB962C8B-B14F-4D97-AF65-F5344CB8AC3E}">
        <p14:creationId xmlns:p14="http://schemas.microsoft.com/office/powerpoint/2010/main" val="4058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Sistematika građanskog prava</a:t>
            </a:r>
          </a:p>
          <a:p>
            <a:pPr marL="0" indent="0">
              <a:buNone/>
            </a:pPr>
            <a:r>
              <a:rPr lang="sr-Latn-RS" sz="2700" dirty="0" smtClean="0"/>
              <a:t>U upotebi su tri najznačajnije sistematike</a:t>
            </a:r>
          </a:p>
          <a:p>
            <a:r>
              <a:rPr lang="sr-Latn-RS" sz="2700" dirty="0" smtClean="0"/>
              <a:t>Instituciona</a:t>
            </a:r>
          </a:p>
          <a:p>
            <a:r>
              <a:rPr lang="sr-Latn-RS" sz="2700" dirty="0" smtClean="0"/>
              <a:t>Pandektna</a:t>
            </a:r>
          </a:p>
          <a:p>
            <a:r>
              <a:rPr lang="sr-Latn-RS" sz="2700" dirty="0" smtClean="0"/>
              <a:t>Prirodnopravna (jusnaturalistička)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74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Instituciona sistematika potiče iz II veka nove ere i nosi naziv po Gajevom udžbeniku </a:t>
            </a:r>
            <a:r>
              <a:rPr lang="sr-Latn-RS" sz="2700" b="1" dirty="0" smtClean="0"/>
              <a:t>Instituciones</a:t>
            </a:r>
            <a:r>
              <a:rPr lang="sr-Latn-RS" sz="2700" dirty="0" smtClean="0"/>
              <a:t>. Ovu sistematiku odlikuje tripartitna podela:</a:t>
            </a:r>
          </a:p>
          <a:p>
            <a:r>
              <a:rPr lang="sr-Latn-RS" sz="2700" dirty="0" smtClean="0"/>
              <a:t>Lica (ius quod ad personas pertinet)</a:t>
            </a:r>
          </a:p>
          <a:p>
            <a:r>
              <a:rPr lang="sr-Latn-RS" sz="2700" dirty="0" smtClean="0"/>
              <a:t>Stvari (ius quod ad res pertinet)</a:t>
            </a:r>
          </a:p>
          <a:p>
            <a:r>
              <a:rPr lang="sr-Latn-RS" sz="2700" dirty="0" smtClean="0"/>
              <a:t>Tužbe (ius quod ad actiones pertinet)</a:t>
            </a:r>
          </a:p>
          <a:p>
            <a:pPr marL="0" indent="0">
              <a:buNone/>
            </a:pPr>
            <a:r>
              <a:rPr lang="sr-Latn-RS" sz="2700" dirty="0" smtClean="0"/>
              <a:t>Prvi deo odnosi se na norme koje čine statusno pravo van porodice i porodično pravo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854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r>
              <a:rPr lang="sr-Latn-RS" sz="2700" b="1" dirty="0" smtClean="0"/>
              <a:t>Drugi deo</a:t>
            </a:r>
            <a:r>
              <a:rPr lang="sr-Latn-RS" sz="2700" dirty="0" smtClean="0"/>
              <a:t> Instituciones odnosi se na stvari. Norme su podeljene u ovom delu na dve grupe:</a:t>
            </a:r>
          </a:p>
          <a:p>
            <a:r>
              <a:rPr lang="sr-Latn-RS" sz="2700" dirty="0" smtClean="0"/>
              <a:t>One koje važe </a:t>
            </a:r>
            <a:r>
              <a:rPr lang="sr-Latn-RS" sz="2700" i="1" dirty="0" smtClean="0"/>
              <a:t>inter vivos </a:t>
            </a:r>
            <a:r>
              <a:rPr lang="sr-Latn-RS" sz="2700" dirty="0" smtClean="0"/>
              <a:t>– među živima a nastaju povodom stvari (stvarno pravo) ili činidbi (obligaciono pravo).</a:t>
            </a:r>
          </a:p>
          <a:p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endParaRPr lang="sr-Latn-RS" sz="2700" dirty="0" smtClean="0"/>
          </a:p>
          <a:p>
            <a:pPr marL="0" indent="0">
              <a:buNone/>
            </a:pPr>
            <a:endParaRPr lang="sr-Latn-RS" sz="2700" dirty="0" smtClean="0"/>
          </a:p>
          <a:p>
            <a:r>
              <a:rPr lang="sr-Latn-RS" sz="2700" dirty="0" smtClean="0"/>
              <a:t>One koje nastaju za slučaj smrti </a:t>
            </a:r>
            <a:r>
              <a:rPr lang="sr-Latn-RS" sz="2700" i="1" dirty="0" smtClean="0"/>
              <a:t>mortis causa</a:t>
            </a:r>
            <a:r>
              <a:rPr lang="sr-Latn-RS" sz="2700" dirty="0" smtClean="0"/>
              <a:t> (nasledno pravo)</a:t>
            </a:r>
          </a:p>
          <a:p>
            <a:pPr marL="0" indent="0">
              <a:buNone/>
            </a:pPr>
            <a:r>
              <a:rPr lang="sr-Latn-RS" sz="2700" b="1" dirty="0" smtClean="0"/>
              <a:t>Treći deo</a:t>
            </a:r>
            <a:r>
              <a:rPr lang="sr-Latn-RS" sz="2700" dirty="0" smtClean="0"/>
              <a:t> odnosi se na tužbe (</a:t>
            </a:r>
            <a:r>
              <a:rPr lang="sr-Latn-RS" sz="2700" i="1" dirty="0" smtClean="0"/>
              <a:t>actiones</a:t>
            </a:r>
            <a:r>
              <a:rPr lang="sr-Latn-RS" sz="2700" dirty="0" smtClean="0"/>
              <a:t>), obuhvata norme vezane za zaštitu prava.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12" name="Rectangle 11"/>
          <p:cNvSpPr/>
          <p:nvPr/>
        </p:nvSpPr>
        <p:spPr>
          <a:xfrm>
            <a:off x="1105989" y="2856411"/>
            <a:ext cx="3971108" cy="1027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IURA IN RE</a:t>
            </a:r>
          </a:p>
          <a:p>
            <a:pPr algn="ctr"/>
            <a:r>
              <a:rPr lang="sr-Latn-RS" dirty="0" smtClean="0"/>
              <a:t>(odnosi među ljudima povodom stvari)</a:t>
            </a:r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5704114" y="2856411"/>
            <a:ext cx="3892732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IURA IN PERSONAM</a:t>
            </a:r>
          </a:p>
          <a:p>
            <a:pPr algn="ctr"/>
            <a:r>
              <a:rPr lang="sr-Latn-RS" dirty="0" smtClean="0"/>
              <a:t>(odnosi među ljudima povodom činidibi)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366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indent="0">
              <a:buNone/>
            </a:pPr>
            <a:r>
              <a:rPr lang="sr-Latn-RS" sz="2700" dirty="0" smtClean="0"/>
              <a:t>Instituciona sistematika služila je kao osnov za izradu Građanskog zakonika (</a:t>
            </a:r>
            <a:r>
              <a:rPr lang="sr-Latn-RS" sz="2700" i="1" dirty="0" smtClean="0"/>
              <a:t>Code civil</a:t>
            </a:r>
            <a:r>
              <a:rPr lang="sr-Latn-RS" sz="2700" dirty="0" smtClean="0"/>
              <a:t>) iz 1804, austrijskog građanskog zakonika iz 1811.</a:t>
            </a:r>
          </a:p>
          <a:p>
            <a:pPr marL="0" indent="0">
              <a:buNone/>
            </a:pPr>
            <a:r>
              <a:rPr lang="sr-Latn-RS" sz="2700" dirty="0" smtClean="0"/>
              <a:t>Ova sistematika je značajna za nas, jer je </a:t>
            </a:r>
            <a:r>
              <a:rPr lang="sr-Latn-RS" sz="2700" b="1" dirty="0" smtClean="0"/>
              <a:t>Građanski zakonik za Kneževinu Srbiju</a:t>
            </a:r>
            <a:r>
              <a:rPr lang="sr-Latn-RS" sz="2700" dirty="0" smtClean="0"/>
              <a:t> iz 1844 </a:t>
            </a:r>
            <a:r>
              <a:rPr lang="sr-Latn-RS" sz="2700" dirty="0" smtClean="0"/>
              <a:t>godine i prihvatio </a:t>
            </a:r>
            <a:r>
              <a:rPr lang="sr-Latn-RS" sz="2700" dirty="0" smtClean="0"/>
              <a:t>tripartitnu institucionu sistematiku.</a:t>
            </a:r>
          </a:p>
          <a:p>
            <a:pPr marL="0" indent="0">
              <a:buNone/>
            </a:pPr>
            <a:endParaRPr lang="sr-Latn-RS" sz="2700" dirty="0"/>
          </a:p>
          <a:p>
            <a:pPr marL="0" indent="0">
              <a:buNone/>
            </a:pPr>
            <a:endParaRPr lang="sr-Latn-RS" sz="27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510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3058</TotalTime>
  <Words>1564</Words>
  <Application>Microsoft Office PowerPoint</Application>
  <PresentationFormat>Widescreen</PresentationFormat>
  <Paragraphs>251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Century Gothic</vt:lpstr>
      <vt:lpstr>Wingdings 3</vt:lpstr>
      <vt:lpstr>Slice</vt:lpstr>
      <vt:lpstr>Uvod, predmet i metod građanskog prava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PRAVNE ETIKE</dc:title>
  <dc:creator>Windows User</dc:creator>
  <cp:lastModifiedBy>Windows User</cp:lastModifiedBy>
  <cp:revision>169</cp:revision>
  <dcterms:created xsi:type="dcterms:W3CDTF">2019-11-11T18:34:58Z</dcterms:created>
  <dcterms:modified xsi:type="dcterms:W3CDTF">2020-02-26T14:09:02Z</dcterms:modified>
</cp:coreProperties>
</file>