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8" r:id="rId2"/>
    <p:sldId id="257" r:id="rId3"/>
    <p:sldId id="258" r:id="rId4"/>
    <p:sldId id="259" r:id="rId5"/>
    <p:sldId id="260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82" r:id="rId14"/>
    <p:sldId id="294" r:id="rId15"/>
    <p:sldId id="261" r:id="rId16"/>
    <p:sldId id="262" r:id="rId17"/>
    <p:sldId id="263" r:id="rId18"/>
    <p:sldId id="285" r:id="rId19"/>
    <p:sldId id="264" r:id="rId20"/>
    <p:sldId id="270" r:id="rId21"/>
    <p:sldId id="271" r:id="rId22"/>
    <p:sldId id="293" r:id="rId23"/>
    <p:sldId id="272" r:id="rId24"/>
    <p:sldId id="274" r:id="rId25"/>
    <p:sldId id="273" r:id="rId26"/>
    <p:sldId id="275" r:id="rId27"/>
    <p:sldId id="276" r:id="rId28"/>
    <p:sldId id="277" r:id="rId29"/>
    <p:sldId id="279" r:id="rId30"/>
    <p:sldId id="284" r:id="rId31"/>
    <p:sldId id="280" r:id="rId32"/>
    <p:sldId id="28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381" autoAdjust="0"/>
  </p:normalViewPr>
  <p:slideViewPr>
    <p:cSldViewPr>
      <p:cViewPr varScale="1">
        <p:scale>
          <a:sx n="70" d="100"/>
          <a:sy n="70" d="100"/>
        </p:scale>
        <p:origin x="-19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98FD6-0B34-4A21-878C-98A941F8ECA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64E2-6D22-4FA6-8174-E3253255513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4037-C17B-483D-B4F0-73CF8642F2A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62FDF-EB7F-40BE-A135-8DA57197707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46B1-4839-4AB1-8541-6528F8DC314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15267-8895-4687-8C76-B4E310954F9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1C7F5-A33B-413A-AD26-2636BA8742B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330CF-B61E-4493-ACEB-F6C6CECAD60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8E79-D0BE-40E4-BC35-9F091A12E21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64436-9A3F-4C3A-B80B-734C7AE2FCC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D668-41E5-4471-A363-0BD17BE3637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BEBE0D-59F7-4786-8CB0-BE60DDCF076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032250"/>
          </a:xfrm>
        </p:spPr>
        <p:txBody>
          <a:bodyPr/>
          <a:lstStyle/>
          <a:p>
            <a:pPr eaLnBrk="1" hangingPunct="1"/>
            <a:r>
              <a:rPr lang="sr-Latn-CS" sz="4800" b="1" dirty="0" smtClean="0">
                <a:solidFill>
                  <a:schemeClr val="tx1"/>
                </a:solidFill>
              </a:rPr>
              <a:t>2.</a:t>
            </a:r>
            <a:br>
              <a:rPr lang="sr-Latn-CS" sz="4800" b="1" dirty="0" smtClean="0">
                <a:solidFill>
                  <a:schemeClr val="tx1"/>
                </a:solidFill>
              </a:rPr>
            </a:br>
            <a:r>
              <a:rPr lang="sr-Cyrl-CS" sz="4800" b="1" dirty="0" smtClean="0">
                <a:solidFill>
                  <a:schemeClr val="tx1"/>
                </a:solidFill>
              </a:rPr>
              <a:t>Култура, политика, </a:t>
            </a:r>
            <a:br>
              <a:rPr lang="sr-Cyrl-CS" sz="4800" b="1" dirty="0" smtClean="0">
                <a:solidFill>
                  <a:schemeClr val="tx1"/>
                </a:solidFill>
              </a:rPr>
            </a:br>
            <a:r>
              <a:rPr lang="sr-Cyrl-CS" sz="4800" b="1" dirty="0" smtClean="0">
                <a:solidFill>
                  <a:schemeClr val="tx1"/>
                </a:solidFill>
              </a:rPr>
              <a:t>културна политика</a:t>
            </a:r>
            <a:endParaRPr lang="sr-Latn-CS" sz="4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3600" u="sng" dirty="0" smtClean="0"/>
              <a:t>СТРУКТУРАЛИСТИЧКИ ПРИСТУП</a:t>
            </a:r>
            <a:r>
              <a:rPr lang="sr-Cyrl-CS" sz="3600" dirty="0" smtClean="0"/>
              <a:t>: препознавање неизбежних формативних елемената културе, независно од социјално-иторијског контекста. Унутрашња повезаност појединих култура. Говор о различитим културама а не о култури уопште.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3600" u="sng" dirty="0" smtClean="0"/>
              <a:t>МОРФОГЕНЕТИЧКИ ПРИСТУП</a:t>
            </a:r>
            <a:r>
              <a:rPr lang="sr-Cyrl-CS" sz="3600" dirty="0" smtClean="0"/>
              <a:t>: шта је култура, како је настала и настаје, како се артикулише и развија, каква је релација човек – људи – друштво – култура. Порекло културе. Култура као супротност природи.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u="sng" dirty="0" smtClean="0"/>
              <a:t>КУЛТУРАЛИСТИЧКИ ПРИСТУП</a:t>
            </a:r>
            <a:r>
              <a:rPr lang="sr-Cyrl-CS" dirty="0" smtClean="0"/>
              <a:t>: култура као шира категорија и од самог друштва. Идеална апстракција која поседује свој сопствени онтолошки ентитет и која се у гносеолошком (сазнајном) смислу може објаснити сама собом. Култура је сама себи узрок и разлог постојања. Надкатегорија.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5400675"/>
          </a:xfrm>
        </p:spPr>
        <p:txBody>
          <a:bodyPr/>
          <a:lstStyle/>
          <a:p>
            <a:pPr eaLnBrk="1" hangingPunct="1"/>
            <a:r>
              <a:rPr lang="sr-Cyrl-CS" sz="2000" b="1" i="1" u="sng" dirty="0" smtClean="0"/>
              <a:t>Култура је</a:t>
            </a:r>
            <a:r>
              <a:rPr lang="sr-Cyrl-CS" sz="2000" b="1" i="1" dirty="0" smtClean="0"/>
              <a:t> објективност изван и изнад човековог осећајног живота</a:t>
            </a:r>
            <a:r>
              <a:rPr lang="sr-Cyrl-CS" sz="2000" b="1" dirty="0" smtClean="0"/>
              <a:t> (Лесли Вајт)</a:t>
            </a:r>
          </a:p>
          <a:p>
            <a:pPr eaLnBrk="1" hangingPunct="1"/>
            <a:r>
              <a:rPr lang="sr-Cyrl-CS" sz="2000" b="1" i="1" u="sng" dirty="0" smtClean="0"/>
              <a:t>Култура је</a:t>
            </a:r>
            <a:r>
              <a:rPr lang="sr-Cyrl-CS" sz="2000" b="1" i="1" dirty="0" smtClean="0"/>
              <a:t> секундарна средина коју је човек створио насупрот природне као примарне средине и која се мора стално одржавати и усмеравати</a:t>
            </a:r>
            <a:r>
              <a:rPr lang="sr-Cyrl-CS" sz="2000" b="1" dirty="0" smtClean="0"/>
              <a:t> (Бронислав Малиновски)</a:t>
            </a:r>
          </a:p>
          <a:p>
            <a:pPr eaLnBrk="1" hangingPunct="1"/>
            <a:r>
              <a:rPr lang="sr-Cyrl-CS" sz="2000" b="1" i="1" u="sng" dirty="0" smtClean="0"/>
              <a:t>Култура је</a:t>
            </a:r>
            <a:r>
              <a:rPr lang="sr-Cyrl-CS" sz="2000" b="1" i="1" dirty="0" smtClean="0"/>
              <a:t> пресудни фактор који аутоматски делује на укупан друштвени развој</a:t>
            </a:r>
            <a:r>
              <a:rPr lang="sr-Cyrl-CS" sz="2000" b="1" dirty="0" smtClean="0"/>
              <a:t> (Франц Боас)</a:t>
            </a:r>
          </a:p>
          <a:p>
            <a:pPr eaLnBrk="1" hangingPunct="1"/>
            <a:r>
              <a:rPr lang="sr-Cyrl-CS" sz="2000" b="1" i="1" u="sng" dirty="0" smtClean="0"/>
              <a:t>Култура је</a:t>
            </a:r>
            <a:r>
              <a:rPr lang="sr-Cyrl-CS" sz="2000" b="1" i="1" dirty="0" smtClean="0"/>
              <a:t> сложена целина која укључује знања, веровања, уметност, морал, право, обичаје и сваку другу способност коју човек стиче као члан друштвене заједнице</a:t>
            </a:r>
            <a:r>
              <a:rPr lang="sr-Cyrl-CS" sz="2000" b="1" dirty="0" smtClean="0"/>
              <a:t> (Едвард Тајлор)</a:t>
            </a:r>
          </a:p>
          <a:p>
            <a:pPr eaLnBrk="1" hangingPunct="1"/>
            <a:r>
              <a:rPr lang="sr-Cyrl-CS" sz="2000" b="1" u="sng" dirty="0" smtClean="0"/>
              <a:t>Култура</a:t>
            </a:r>
            <a:r>
              <a:rPr lang="sr-Cyrl-CS" sz="2000" b="1" dirty="0" smtClean="0"/>
              <a:t> је скуп научених начина понашања, преузетих позиција, система вредности и знања које међу собом деле чланови неког оисебног друштва. (Ралф Линтон)</a:t>
            </a:r>
          </a:p>
          <a:p>
            <a:pPr eaLnBrk="1" hangingPunct="1"/>
            <a:r>
              <a:rPr lang="sr-Cyrl-CS" sz="2000" b="1" i="1" u="sng" dirty="0" smtClean="0"/>
              <a:t>Култура је</a:t>
            </a:r>
            <a:r>
              <a:rPr lang="sr-Cyrl-CS" sz="2000" b="1" i="1" dirty="0" smtClean="0"/>
              <a:t> резултат сусрета човека, природе и друштва</a:t>
            </a:r>
            <a:r>
              <a:rPr lang="sr-Cyrl-CS" sz="2000" b="1" dirty="0" smtClean="0"/>
              <a:t> (Антонио Пероти)</a:t>
            </a:r>
          </a:p>
          <a:p>
            <a:pPr eaLnBrk="1" hangingPunct="1">
              <a:buFontTx/>
              <a:buNone/>
            </a:pPr>
            <a:endParaRPr lang="sr-Cyrl-C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КУЛТУРА КАО ФОРМА НЕПРЕСТАНЕ ХУМАНИЗАЦИЈЕ ЧОВЕКА:</a:t>
            </a:r>
          </a:p>
          <a:p>
            <a:pPr>
              <a:buNone/>
            </a:pPr>
            <a:r>
              <a:rPr lang="sr-Cyrl-CS" sz="2400" i="1" dirty="0" smtClean="0"/>
              <a:t>Култура је процес и резултат хуманизације човека који се постиже претварањем људских замисли у један нови свет , стваран по мери и визији човека о хуманијем живота; стварајући и осмишљавајући свој свет помоћу културе човек је у стању да на адекватнији начин решава своје егзистенцијалне проблеме и да стално развија нове аспекте живота, да задовољава своје фундаменталне потребе и развија богатији систем мотивације, те да развија и себе као потпунију личност. </a:t>
            </a:r>
            <a:r>
              <a:rPr lang="sr-Cyrl-CS" sz="2000" dirty="0" smtClean="0"/>
              <a:t>(Загорка Голубовић)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00108"/>
            <a:ext cx="8258204" cy="559754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700" b="1" dirty="0" smtClean="0"/>
              <a:t>                      КУЛТУРА ---- ПРИРОДА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700" dirty="0" smtClean="0"/>
              <a:t>Под појмом ПРИРОДА треба разумети све што је постојало пре настака </a:t>
            </a:r>
            <a:r>
              <a:rPr lang="sr-Cyrl-CS" sz="2700" i="1" dirty="0" smtClean="0"/>
              <a:t>homo sapiens</a:t>
            </a:r>
            <a:r>
              <a:rPr lang="sr-Cyrl-CS" sz="2700" dirty="0" smtClean="0"/>
              <a:t>-a и што данас постоји, а да није у делатном досегу човека/људи</a:t>
            </a:r>
            <a:r>
              <a:rPr lang="sr-Cyrl-CS" sz="2700" dirty="0" smtClean="0"/>
              <a:t>.</a:t>
            </a:r>
            <a:endParaRPr lang="sr-Cyrl-CS" sz="2700" dirty="0" smtClean="0"/>
          </a:p>
          <a:p>
            <a:pPr eaLnBrk="1" hangingPunct="1">
              <a:lnSpc>
                <a:spcPct val="90000"/>
              </a:lnSpc>
            </a:pPr>
            <a:r>
              <a:rPr lang="sr-Cyrl-CS" sz="2700" dirty="0" smtClean="0"/>
              <a:t>Култура је ПРЕРАЂИВАЊЕ ПРИРОДЕ, друштвени оквир и садржај СВЕТА ЧОВЕКА, све о</a:t>
            </a:r>
            <a:r>
              <a:rPr lang="en-US" sz="2700" dirty="0" smtClean="0"/>
              <a:t>н</a:t>
            </a:r>
            <a:r>
              <a:rPr lang="sr-Cyrl-CS" sz="2700" dirty="0" smtClean="0"/>
              <a:t>о што није настало самоникло, независно од човекове воље. </a:t>
            </a:r>
            <a:endParaRPr lang="sr-Cyrl-CS" sz="2700" dirty="0" smtClean="0"/>
          </a:p>
          <a:p>
            <a:pPr eaLnBrk="1" hangingPunct="1">
              <a:lnSpc>
                <a:spcPct val="90000"/>
              </a:lnSpc>
            </a:pPr>
            <a:r>
              <a:rPr lang="sr-Cyrl-CS" sz="2700" dirty="0" smtClean="0"/>
              <a:t>Човек је КУЛТУРОТВОРНО БИЋЕ (он непрестано мења свет који га окружује захваљујући својим генеричким својствима)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700" dirty="0" smtClean="0"/>
              <a:t>И друштво и култура настају као резултат дуготрајног преображавања изворне природе</a:t>
            </a:r>
          </a:p>
          <a:p>
            <a:pPr eaLnBrk="1" hangingPunct="1">
              <a:lnSpc>
                <a:spcPct val="90000"/>
              </a:lnSpc>
            </a:pPr>
            <a:endParaRPr lang="sr-Cyrl-CS" sz="27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НИВОИ МОГУЋЕГ ДЕФИНИСАЊА КУЛТУРЕ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r-Cyrl-CS" sz="2900" dirty="0" smtClean="0"/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ОПШТИ НИВО</a:t>
            </a:r>
            <a:r>
              <a:rPr lang="sr-Cyrl-CS" sz="2900" dirty="0" smtClean="0"/>
              <a:t>: култура људске врсте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Cyrl-CS" sz="2900" dirty="0" smtClean="0"/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НИВО ПОСЕБНОСТИ</a:t>
            </a:r>
            <a:r>
              <a:rPr lang="sr-Cyrl-CS" sz="2900" dirty="0" smtClean="0"/>
              <a:t>: култура једног социјетета</a:t>
            </a:r>
            <a:r>
              <a:rPr lang="en-US" sz="2900" dirty="0" smtClean="0"/>
              <a:t>/</a:t>
            </a:r>
            <a:r>
              <a:rPr lang="sr-Cyrl-CS" sz="2900" dirty="0" smtClean="0"/>
              <a:t>друштва</a:t>
            </a:r>
            <a:r>
              <a:rPr lang="en-US" sz="2900" dirty="0" smtClean="0"/>
              <a:t>/</a:t>
            </a:r>
            <a:r>
              <a:rPr lang="sr-Cyrl-CS" sz="2900" dirty="0" smtClean="0"/>
              <a:t>заједнице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Cyrl-CS" sz="2900" dirty="0" smtClean="0"/>
          </a:p>
          <a:p>
            <a:pPr eaLnBrk="1" hangingPunct="1">
              <a:lnSpc>
                <a:spcPct val="90000"/>
              </a:lnSpc>
            </a:pPr>
            <a:r>
              <a:rPr lang="en-US" sz="2900" dirty="0" smtClean="0"/>
              <a:t>НИВО ПОЈЕДИНАЧНОСТИ</a:t>
            </a:r>
            <a:r>
              <a:rPr lang="sr-Cyrl-CS" sz="2900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sz="2900" dirty="0" smtClean="0"/>
              <a:t>култура одређене друштвене групе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sz="2900" dirty="0" smtClean="0"/>
              <a:t>култура човека појединца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ДЕФИНИСАЊЕ КУЛТУРЕ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58958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sr-Cyrl-CS" sz="2600" dirty="0" smtClean="0"/>
              <a:t>На општем нивоу и у најширем смислу</a:t>
            </a:r>
            <a:r>
              <a:rPr lang="sr-Cyrl-CS" sz="2600" u="sng" dirty="0" smtClean="0"/>
              <a:t>: КУЛТУРА ЈЕ </a:t>
            </a:r>
            <a:r>
              <a:rPr lang="en-US" sz="2600" u="sng" dirty="0" smtClean="0"/>
              <a:t>ДИНАМИЧКА  </a:t>
            </a:r>
            <a:r>
              <a:rPr lang="sr-Cyrl-CS" sz="2600" u="sng" dirty="0" smtClean="0"/>
              <a:t>ЦЕЛИНА СВИХ ВРЕДНОСТИ</a:t>
            </a:r>
            <a:r>
              <a:rPr lang="sr-Cyrl-CS" sz="2600" dirty="0" smtClean="0"/>
              <a:t>, које настају </a:t>
            </a:r>
            <a:r>
              <a:rPr lang="sr-Cyrl-CS" sz="2600" u="sng" dirty="0" smtClean="0"/>
              <a:t>МАТЕРИЈАЛНИМ и ДУХОВНИМ СТВАРАЛАШТВОМ ЧОВЕКА</a:t>
            </a:r>
            <a:r>
              <a:rPr lang="sr-Cyrl-CS" sz="2600" dirty="0" smtClean="0"/>
              <a:t>, у свим временима и на свим просторима, </a:t>
            </a:r>
            <a:r>
              <a:rPr lang="sr-Cyrl-CS" sz="2600" u="sng" dirty="0" smtClean="0"/>
              <a:t>СВЕСНИМ ОДРАЂИВАЊЕМ ОД ПРИРОДЕ</a:t>
            </a:r>
            <a:r>
              <a:rPr lang="sr-Cyrl-CS" sz="2600" dirty="0" smtClean="0"/>
              <a:t>, у циљу ОДРЖАЊА, ПРОДУЖЕЊА И </a:t>
            </a:r>
            <a:r>
              <a:rPr lang="sr-Cyrl-CS" sz="2600" u="sng" dirty="0" smtClean="0"/>
              <a:t>НАПРЕТКА</a:t>
            </a:r>
            <a:r>
              <a:rPr lang="sr-Cyrl-CS" sz="2600" dirty="0" smtClean="0"/>
              <a:t> појединаца и друштвених група, људског друштва и људских друштава, човечанства и људске врсте.</a:t>
            </a:r>
            <a:r>
              <a:rPr lang="en-US" sz="2600" dirty="0" smtClean="0"/>
              <a:t> </a:t>
            </a:r>
            <a:r>
              <a:rPr lang="sr-Cyrl-CS" sz="2600" dirty="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sr-Cyrl-CS" sz="2600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sr-Cyrl-CS" sz="2600" dirty="0" smtClean="0"/>
              <a:t>Најједноставније: КУЛТУРА = МАТЕРИЈАЛНЕ ВРЕДНОСТИ + ДУХОВНЕ ВР</a:t>
            </a:r>
            <a:r>
              <a:rPr lang="en-US" sz="2600" dirty="0" smtClean="0"/>
              <a:t>Е</a:t>
            </a:r>
            <a:r>
              <a:rPr lang="sr-Cyrl-CS" sz="2600" dirty="0" smtClean="0"/>
              <a:t>ДНОСТИ (увек дате у симболичкој форми и испољене у свакодневним животним праксама).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4000" dirty="0" smtClean="0">
                <a:solidFill>
                  <a:schemeClr val="tx1"/>
                </a:solidFill>
              </a:rPr>
              <a:t>Д</a:t>
            </a:r>
            <a:r>
              <a:rPr lang="en-US" sz="4000" dirty="0" err="1" smtClean="0">
                <a:solidFill>
                  <a:schemeClr val="tx1"/>
                </a:solidFill>
              </a:rPr>
              <a:t>ве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основне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компоненте</a:t>
            </a:r>
            <a:r>
              <a:rPr lang="sr-Cyrl-CS" sz="4000" dirty="0" smtClean="0">
                <a:solidFill>
                  <a:schemeClr val="tx1"/>
                </a:solidFill>
              </a:rPr>
              <a:t> културе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endParaRPr lang="sr-Cyrl-CS" dirty="0" smtClean="0"/>
          </a:p>
          <a:p>
            <a:pPr eaLnBrk="1" hangingPunct="1"/>
            <a:r>
              <a:rPr lang="sr-Cyrl-CS" b="1" u="sng" dirty="0" smtClean="0"/>
              <a:t>О</a:t>
            </a:r>
            <a:r>
              <a:rPr lang="en-US" b="1" u="sng" dirty="0" err="1" smtClean="0"/>
              <a:t>држање</a:t>
            </a:r>
            <a:r>
              <a:rPr lang="en-US" b="1" u="sng" dirty="0" smtClean="0"/>
              <a:t> и </a:t>
            </a:r>
            <a:r>
              <a:rPr lang="en-US" b="1" u="sng" dirty="0" err="1" smtClean="0"/>
              <a:t>преношење</a:t>
            </a:r>
            <a:r>
              <a:rPr lang="en-US" dirty="0" smtClean="0"/>
              <a:t> </a:t>
            </a:r>
            <a:endParaRPr lang="sr-Cyrl-CS" dirty="0" smtClean="0"/>
          </a:p>
          <a:p>
            <a:pPr eaLnBrk="1" hangingPunct="1">
              <a:buFontTx/>
              <a:buNone/>
            </a:pPr>
            <a:r>
              <a:rPr lang="sr-Cyrl-CS" dirty="0" smtClean="0"/>
              <a:t>   </a:t>
            </a:r>
            <a:r>
              <a:rPr lang="en-US" dirty="0" err="1" smtClean="0"/>
              <a:t>постојећих</a:t>
            </a:r>
            <a:r>
              <a:rPr lang="en-US" dirty="0" smtClean="0"/>
              <a:t>, </a:t>
            </a:r>
            <a:r>
              <a:rPr lang="en-US" dirty="0" err="1" smtClean="0"/>
              <a:t>створених</a:t>
            </a:r>
            <a:r>
              <a:rPr lang="en-US" dirty="0" smtClean="0"/>
              <a:t> </a:t>
            </a:r>
            <a:r>
              <a:rPr lang="en-US" dirty="0" err="1" smtClean="0"/>
              <a:t>културних</a:t>
            </a:r>
            <a:r>
              <a:rPr lang="en-US" dirty="0" smtClean="0"/>
              <a:t> </a:t>
            </a:r>
            <a:r>
              <a:rPr lang="en-US" dirty="0" err="1" smtClean="0"/>
              <a:t>вредно</a:t>
            </a:r>
            <a:r>
              <a:rPr lang="sr-Cyrl-CS" dirty="0" smtClean="0"/>
              <a:t>сти</a:t>
            </a:r>
            <a:r>
              <a:rPr lang="en-US" dirty="0" smtClean="0"/>
              <a:t> (</a:t>
            </a:r>
            <a:r>
              <a:rPr lang="en-US" dirty="0" err="1" smtClean="0"/>
              <a:t>традиција</a:t>
            </a:r>
            <a:r>
              <a:rPr lang="en-US" dirty="0" smtClean="0"/>
              <a:t>)</a:t>
            </a:r>
            <a:br>
              <a:rPr lang="en-US" dirty="0" smtClean="0"/>
            </a:br>
            <a:endParaRPr lang="sr-Cyrl-CS" dirty="0" smtClean="0"/>
          </a:p>
          <a:p>
            <a:pPr eaLnBrk="1" hangingPunct="1"/>
            <a:r>
              <a:rPr lang="sr-Cyrl-CS" b="1" u="sng" dirty="0" smtClean="0"/>
              <a:t>П</a:t>
            </a:r>
            <a:r>
              <a:rPr lang="en-US" b="1" u="sng" dirty="0" err="1" smtClean="0"/>
              <a:t>роизвођење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нових</a:t>
            </a:r>
            <a:r>
              <a:rPr lang="sr-Cyrl-CS" dirty="0" smtClean="0"/>
              <a:t> вредности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темељу</a:t>
            </a:r>
            <a:r>
              <a:rPr lang="en-US" dirty="0" smtClean="0"/>
              <a:t> </a:t>
            </a:r>
            <a:r>
              <a:rPr lang="en-US" dirty="0" err="1" smtClean="0"/>
              <a:t>позитивне</a:t>
            </a:r>
            <a:r>
              <a:rPr lang="en-US" dirty="0" smtClean="0"/>
              <a:t> </a:t>
            </a:r>
            <a:r>
              <a:rPr lang="en-US" dirty="0" err="1" smtClean="0"/>
              <a:t>традиције</a:t>
            </a:r>
            <a:r>
              <a:rPr lang="en-US" dirty="0" smtClean="0"/>
              <a:t> (</a:t>
            </a:r>
            <a:r>
              <a:rPr lang="en-US" dirty="0" err="1" smtClean="0"/>
              <a:t>прогрес</a:t>
            </a:r>
            <a:r>
              <a:rPr lang="en-US" dirty="0" smtClean="0"/>
              <a:t>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 eaLnBrk="1" hangingPunct="1"/>
            <a:r>
              <a:rPr lang="sr-Cyrl-CS" sz="4000" b="1" dirty="0" smtClean="0">
                <a:solidFill>
                  <a:schemeClr val="tx1"/>
                </a:solidFill>
              </a:rPr>
              <a:t>КУЛТУРА И ЦИВИЛИЗАЦИЈА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785225" cy="5661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500" dirty="0" smtClean="0"/>
              <a:t>У пољу </a:t>
            </a:r>
            <a:r>
              <a:rPr lang="sr-Cyrl-CS" sz="2500" u="sng" dirty="0" smtClean="0"/>
              <a:t>МАТЕРИЈАЛНИХ ВРЕДНОСТИ</a:t>
            </a:r>
            <a:r>
              <a:rPr lang="sr-Cyrl-CS" sz="2500" dirty="0" smtClean="0"/>
              <a:t> значењски је утемељен појам </a:t>
            </a:r>
            <a:r>
              <a:rPr lang="sr-Cyrl-CS" sz="2500" u="sng" dirty="0" smtClean="0"/>
              <a:t>ЦИВИЛИЗАЦИЈЕ</a:t>
            </a:r>
            <a:r>
              <a:rPr lang="sr-Cyrl-CS" sz="2500" dirty="0" smtClean="0"/>
              <a:t>, који се супротставља појму КУЛТУРЕ У УЖЕМ СМИСЛУ.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Cyrl-CS" sz="2500" dirty="0" smtClean="0"/>
          </a:p>
          <a:p>
            <a:pPr eaLnBrk="1" hangingPunct="1">
              <a:lnSpc>
                <a:spcPct val="90000"/>
              </a:lnSpc>
            </a:pPr>
            <a:r>
              <a:rPr lang="sr-Cyrl-CS" sz="2500" dirty="0" smtClean="0"/>
              <a:t>КУЛТУРА У УЖЕМ СМИСЛУ: само </a:t>
            </a:r>
            <a:r>
              <a:rPr lang="sr-Cyrl-CS" sz="2500" i="1" u="sng" dirty="0" smtClean="0"/>
              <a:t>cultura mentis</a:t>
            </a:r>
            <a:r>
              <a:rPr lang="sr-Cyrl-CS" sz="2500" dirty="0" smtClean="0"/>
              <a:t>, духовно стваралаштво човека које се изражава кроз различите облике друштвене свести – митологију, религију, обичаје, морал, традицију, идеологију, политику, филозофију, науку и уметност. </a:t>
            </a:r>
          </a:p>
          <a:p>
            <a:pPr eaLnBrk="1" hangingPunct="1">
              <a:lnSpc>
                <a:spcPct val="90000"/>
              </a:lnSpc>
            </a:pPr>
            <a:endParaRPr lang="sr-Cyrl-CS" sz="2500" dirty="0" smtClean="0"/>
          </a:p>
          <a:p>
            <a:pPr eaLnBrk="1" hangingPunct="1">
              <a:lnSpc>
                <a:spcPct val="90000"/>
              </a:lnSpc>
            </a:pPr>
            <a:r>
              <a:rPr lang="sr-Cyrl-CS" sz="2500" dirty="0" smtClean="0"/>
              <a:t>Елементи цивилизације: производне снаге и производни односи, друштвена подела рада, материјални објекти, политичка организација друштва, саобраћај…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500" dirty="0" smtClean="0"/>
              <a:t>Дивљаштво − варварство − цивилизација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Cyrl-CS" sz="2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ПОЈАМ КУЛТУРЕ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8734425" cy="5472113"/>
          </a:xfrm>
        </p:spPr>
        <p:txBody>
          <a:bodyPr/>
          <a:lstStyle/>
          <a:p>
            <a:pPr eaLnBrk="1" hangingPunct="1"/>
            <a:r>
              <a:rPr lang="sr-Cyrl-CS" sz="2800" dirty="0" smtClean="0"/>
              <a:t>Етимолошки: лат. глагол </a:t>
            </a:r>
            <a:r>
              <a:rPr lang="sr-Cyrl-CS" sz="2800" b="1" i="1" dirty="0" smtClean="0"/>
              <a:t>colere </a:t>
            </a:r>
            <a:r>
              <a:rPr lang="sr-Cyrl-CS" sz="2800" dirty="0" smtClean="0"/>
              <a:t>(гајити,неговати) &gt; придев </a:t>
            </a:r>
            <a:r>
              <a:rPr lang="sr-Cyrl-CS" sz="2800" b="1" i="1" dirty="0" smtClean="0"/>
              <a:t>cultus</a:t>
            </a:r>
            <a:r>
              <a:rPr lang="sr-Cyrl-CS" sz="2800" dirty="0" smtClean="0"/>
              <a:t> (обрађен, засађен) &gt; </a:t>
            </a:r>
          </a:p>
          <a:p>
            <a:pPr eaLnBrk="1" hangingPunct="1">
              <a:buFontTx/>
              <a:buNone/>
            </a:pPr>
            <a:r>
              <a:rPr lang="sr-Cyrl-CS" sz="2800" dirty="0" smtClean="0"/>
              <a:t>   именица</a:t>
            </a:r>
            <a:r>
              <a:rPr lang="sr-Cyrl-CS" sz="2800" i="1" dirty="0" smtClean="0"/>
              <a:t> </a:t>
            </a:r>
            <a:r>
              <a:rPr lang="sr-Cyrl-CS" sz="2800" b="1" i="1" dirty="0" smtClean="0"/>
              <a:t>cultura</a:t>
            </a:r>
            <a:r>
              <a:rPr lang="sr-Cyrl-CS" sz="2800" i="1" dirty="0" smtClean="0"/>
              <a:t> </a:t>
            </a:r>
            <a:r>
              <a:rPr lang="sr-Cyrl-CS" sz="2800" dirty="0" smtClean="0"/>
              <a:t>(обрађивање, израда), али и – </a:t>
            </a:r>
            <a:r>
              <a:rPr lang="sr-Cyrl-CS" sz="2800" u="sng" dirty="0" smtClean="0"/>
              <a:t>оплемењивање</a:t>
            </a:r>
            <a:r>
              <a:rPr lang="sr-Cyrl-CS" sz="2800" dirty="0" smtClean="0"/>
              <a:t>.</a:t>
            </a:r>
          </a:p>
          <a:p>
            <a:pPr eaLnBrk="1" hangingPunct="1"/>
            <a:r>
              <a:rPr lang="sr-Cyrl-CS" sz="2800" dirty="0" smtClean="0"/>
              <a:t>Најпре употребљавана у области пољопривреде: </a:t>
            </a:r>
            <a:r>
              <a:rPr lang="sr-Cyrl-CS" sz="2800" b="1" i="1" u="sng" dirty="0" smtClean="0"/>
              <a:t>cultus agri</a:t>
            </a:r>
            <a:r>
              <a:rPr lang="sr-Cyrl-CS" sz="2800" dirty="0" smtClean="0"/>
              <a:t> (обрађена земља), данас – агрикултура.</a:t>
            </a:r>
          </a:p>
          <a:p>
            <a:pPr eaLnBrk="1" hangingPunct="1"/>
            <a:r>
              <a:rPr lang="sr-Cyrl-CS" sz="2800" dirty="0" smtClean="0"/>
              <a:t>Са развојем хришћанства: </a:t>
            </a:r>
            <a:r>
              <a:rPr lang="sr-Cyrl-CS" sz="2800" b="1" i="1" u="sng" dirty="0" smtClean="0"/>
              <a:t>cultus mentis</a:t>
            </a:r>
            <a:r>
              <a:rPr lang="sr-Cyrl-CS" sz="2800" dirty="0" smtClean="0"/>
              <a:t> –  обрађени дух, религиозна усавршеност (Аурелије Августин, IV</a:t>
            </a:r>
            <a:r>
              <a:rPr lang="en-US" sz="2800" dirty="0" smtClean="0"/>
              <a:t> </a:t>
            </a:r>
            <a:r>
              <a:rPr lang="sr-Cyrl-CS" sz="2800" dirty="0" smtClean="0"/>
              <a:t>/</a:t>
            </a:r>
            <a:r>
              <a:rPr lang="en-US" sz="2800" dirty="0" smtClean="0"/>
              <a:t> </a:t>
            </a:r>
            <a:r>
              <a:rPr lang="sr-Cyrl-CS" sz="2800" dirty="0" smtClean="0"/>
              <a:t>V век – доктрина о четири смисла у тумачењу “Библије”</a:t>
            </a:r>
            <a:r>
              <a:rPr lang="en-US" sz="2800" dirty="0" smtClean="0"/>
              <a:t>)</a:t>
            </a:r>
            <a:endParaRPr lang="sr-Cyrl-CS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b="1" dirty="0" smtClean="0">
                <a:solidFill>
                  <a:schemeClr val="tx1"/>
                </a:solidFill>
              </a:rPr>
              <a:t>ПОЈАМ ПОЛИТИКЕ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327650"/>
          </a:xfrm>
        </p:spPr>
        <p:txBody>
          <a:bodyPr/>
          <a:lstStyle/>
          <a:p>
            <a:pPr eaLnBrk="1" hangingPunct="1"/>
            <a:r>
              <a:rPr lang="sr-Cyrl-CS" sz="3300" dirty="0" smtClean="0"/>
              <a:t>Грч. </a:t>
            </a:r>
            <a:r>
              <a:rPr lang="sr-Cyrl-CS" sz="3300" i="1" dirty="0" smtClean="0"/>
              <a:t>рolitikos</a:t>
            </a:r>
            <a:r>
              <a:rPr lang="sr-Cyrl-CS" sz="3300" dirty="0" smtClean="0"/>
              <a:t>: јавни послови</a:t>
            </a:r>
          </a:p>
          <a:p>
            <a:pPr eaLnBrk="1" hangingPunct="1"/>
            <a:r>
              <a:rPr lang="sr-Cyrl-CS" sz="3300" dirty="0" smtClean="0"/>
              <a:t>Из ње изведена реч ‘политика’ (</a:t>
            </a:r>
            <a:r>
              <a:rPr lang="sr-Cyrl-CS" sz="3300" i="1" dirty="0" smtClean="0"/>
              <a:t>пολιτικά/politika</a:t>
            </a:r>
            <a:r>
              <a:rPr lang="sr-Cyrl-CS" sz="3300" dirty="0" smtClean="0"/>
              <a:t>), којом је Аристотел (384 – 322 п.н.е.) назвао своју књигу у којој је расправљао о облицима управљања и владама у грчким државицама/градовима – полисима (Наслов ‘Политика’ дословно значи "ствари у вези са полисом").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b="1" dirty="0" smtClean="0">
                <a:solidFill>
                  <a:schemeClr val="tx1"/>
                </a:solidFill>
              </a:rPr>
              <a:t>НАСТАНАК ПОЛИТИКЕ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sr-Cyrl-CS" sz="3500" dirty="0" smtClean="0"/>
              <a:t>Стара Грчка: политика је учешће свих пуноправних грађана као појединаца (</a:t>
            </a:r>
            <a:r>
              <a:rPr lang="sr-Cyrl-CS" sz="3500" i="1" dirty="0" smtClean="0"/>
              <a:t>idia</a:t>
            </a:r>
            <a:r>
              <a:rPr lang="sr-Cyrl-CS" sz="3500" dirty="0" smtClean="0"/>
              <a:t>), у </a:t>
            </a:r>
            <a:r>
              <a:rPr lang="sr-Cyrl-CS" sz="3500" u="sng" dirty="0" smtClean="0"/>
              <a:t>јавном животу</a:t>
            </a:r>
            <a:r>
              <a:rPr lang="sr-Cyrl-CS" sz="3500" dirty="0" smtClean="0"/>
              <a:t> (</a:t>
            </a:r>
            <a:r>
              <a:rPr lang="sr-Cyrl-CS" sz="3500" i="1" dirty="0" smtClean="0"/>
              <a:t>bios politikos</a:t>
            </a:r>
            <a:r>
              <a:rPr lang="sr-Cyrl-CS" sz="3500" dirty="0" smtClean="0"/>
              <a:t>), који се дешавао на тргу (</a:t>
            </a:r>
            <a:r>
              <a:rPr lang="sr-Cyrl-CS" sz="3500" i="1" dirty="0" smtClean="0"/>
              <a:t>agora</a:t>
            </a:r>
            <a:r>
              <a:rPr lang="sr-Cyrl-CS" sz="3500" dirty="0" smtClean="0"/>
              <a:t>), кроз разговор (</a:t>
            </a:r>
            <a:r>
              <a:rPr lang="sr-Cyrl-CS" sz="3500" i="1" dirty="0" smtClean="0"/>
              <a:t>lexis</a:t>
            </a:r>
            <a:r>
              <a:rPr lang="sr-Cyrl-CS" sz="3500" dirty="0" smtClean="0"/>
              <a:t>) o општим пословима (</a:t>
            </a:r>
            <a:r>
              <a:rPr lang="sr-Cyrl-CS" sz="3500" i="1" dirty="0" smtClean="0"/>
              <a:t>praxis</a:t>
            </a:r>
            <a:r>
              <a:rPr lang="sr-Cyrl-CS" sz="3500" dirty="0" smtClean="0"/>
              <a:t>)</a:t>
            </a:r>
            <a:r>
              <a:rPr lang="en-US" sz="3500" dirty="0" smtClean="0"/>
              <a:t>,</a:t>
            </a:r>
            <a:r>
              <a:rPr lang="sr-Cyrl-CS" sz="3500" dirty="0" smtClean="0"/>
              <a:t> у </a:t>
            </a:r>
            <a:r>
              <a:rPr lang="sr-Cyrl-CS" sz="3500" u="sng" dirty="0" smtClean="0"/>
              <a:t>интересу државе</a:t>
            </a:r>
            <a:r>
              <a:rPr lang="sr-Cyrl-CS" sz="3500" dirty="0" smtClean="0"/>
              <a:t> (</a:t>
            </a:r>
            <a:r>
              <a:rPr lang="sr-Cyrl-CS" sz="3500" i="1" dirty="0" smtClean="0"/>
              <a:t>polis</a:t>
            </a:r>
            <a:r>
              <a:rPr lang="sr-Cyrl-CS" sz="3500" dirty="0" smtClean="0"/>
              <a:t>).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725470"/>
          </a:xfrm>
        </p:spPr>
        <p:txBody>
          <a:bodyPr/>
          <a:lstStyle/>
          <a:p>
            <a:r>
              <a:rPr lang="sr-Cyrl-CS" dirty="0" smtClean="0"/>
              <a:t>ЗНАЧЕЊЕ ПОЈМА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197493"/>
          </a:xfrm>
        </p:spPr>
        <p:txBody>
          <a:bodyPr/>
          <a:lstStyle/>
          <a:p>
            <a:r>
              <a:rPr lang="sr-Cyrl-CS" dirty="0" smtClean="0"/>
              <a:t>У енглеском језику постоје три термина и три различита значења појма </a:t>
            </a:r>
            <a:r>
              <a:rPr lang="sr-Cyrl-CS" i="1" dirty="0" smtClean="0"/>
              <a:t>политика</a:t>
            </a:r>
            <a:r>
              <a:rPr lang="sr-Cyrl-CS" dirty="0" smtClean="0"/>
              <a:t>:</a:t>
            </a:r>
          </a:p>
          <a:p>
            <a:r>
              <a:rPr lang="pt-BR" dirty="0" smtClean="0"/>
              <a:t>Polity</a:t>
            </a:r>
            <a:r>
              <a:rPr lang="sr-Cyrl-CS" dirty="0" smtClean="0"/>
              <a:t> (форма): политички поредак одређене заједнице</a:t>
            </a:r>
          </a:p>
          <a:p>
            <a:r>
              <a:rPr lang="pt-BR" dirty="0" smtClean="0"/>
              <a:t>Politics</a:t>
            </a:r>
            <a:r>
              <a:rPr lang="sr-Cyrl-CS" dirty="0" smtClean="0"/>
              <a:t> (процес): политички процес и његово настајање и изражавање </a:t>
            </a:r>
          </a:p>
          <a:p>
            <a:r>
              <a:rPr lang="en-US" dirty="0" smtClean="0"/>
              <a:t>P</a:t>
            </a:r>
            <a:r>
              <a:rPr lang="pt-BR" dirty="0" smtClean="0"/>
              <a:t>olicy</a:t>
            </a:r>
            <a:r>
              <a:rPr lang="sr-Cyrl-CS" dirty="0" smtClean="0"/>
              <a:t>  (садржај): активност конкретног одлучивања на свим пољима јавног живота, функционална и практична страна политике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b="1" dirty="0" smtClean="0">
                <a:solidFill>
                  <a:schemeClr val="tx1"/>
                </a:solidFill>
              </a:rPr>
              <a:t>ДЕФИНИЦИЈА ПОЛИТИКЕ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sz="4000" dirty="0" smtClean="0"/>
              <a:t>Харолд Ласвел (1902-1978): </a:t>
            </a:r>
            <a:r>
              <a:rPr lang="sr-Cyrl-CS" sz="4000" u="sng" dirty="0" smtClean="0"/>
              <a:t>“Политика је КО добија , ШТА добија, КАДА добија и </a:t>
            </a:r>
          </a:p>
          <a:p>
            <a:pPr eaLnBrk="1" hangingPunct="1">
              <a:buFontTx/>
              <a:buNone/>
            </a:pPr>
            <a:r>
              <a:rPr lang="sr-Cyrl-CS" sz="4000" dirty="0" smtClean="0"/>
              <a:t>  </a:t>
            </a:r>
            <a:r>
              <a:rPr lang="sr-Cyrl-CS" sz="4000" u="sng" dirty="0" smtClean="0"/>
              <a:t>КАКО добија”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dirty="0" smtClean="0">
                <a:solidFill>
                  <a:schemeClr val="tx1"/>
                </a:solidFill>
              </a:rPr>
              <a:t>ДЕФИНИЦИЈА ПОЛИТИКЕ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713788" cy="4464050"/>
          </a:xfrm>
        </p:spPr>
        <p:txBody>
          <a:bodyPr/>
          <a:lstStyle/>
          <a:p>
            <a:pPr eaLnBrk="1" hangingPunct="1"/>
            <a:r>
              <a:rPr lang="sr-Cyrl-CS" dirty="0" smtClean="0"/>
              <a:t>У ширем идеалном смислу: ПОЛИТИКА СЕ ИЗРАЖАВА КАО УКУПНОСТ СВЕСНИХ АКТИВНОСТИ РАЗЛИЧИТИХ ДРУШТВЕНИХ СУБЈЕКАТА КОЈИМА СЕ </a:t>
            </a:r>
            <a:r>
              <a:rPr lang="sr-Cyrl-CS" u="sng" dirty="0" smtClean="0"/>
              <a:t>ОБЕЗБЕЂУЈЕ РАЗРЕШАВАЊЕ ДРУШТВЕНИХ ПРОТИВРЕЧНОСТИ</a:t>
            </a:r>
            <a:r>
              <a:rPr lang="sr-Cyrl-C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b="1" dirty="0" smtClean="0">
                <a:solidFill>
                  <a:schemeClr val="tx1"/>
                </a:solidFill>
              </a:rPr>
              <a:t>ДЕФИНИЦИЈА ПОЛИТИКЕ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5068888"/>
          </a:xfrm>
        </p:spPr>
        <p:txBody>
          <a:bodyPr/>
          <a:lstStyle/>
          <a:p>
            <a:pPr eaLnBrk="1" hangingPunct="1"/>
            <a:r>
              <a:rPr lang="sr-Cyrl-CS" dirty="0" smtClean="0"/>
              <a:t>У ужем прагматичном смислу: ПОЛИТИКА ЈЕ ИНТЕРЕСНО МОТИВИСАНА АКТИВНОСТ РАЗЛИЧИТИХ ДРУШТВЕНИХ СУБЈЕКАТА КОЈИМ СЕ ОБЕЗБЕЂУЈЕ ЊИХОВА ДРУШТВЕНА ПОЗИЦИОНИРАНОСТ, ГЕНЕРИСАЊЕ МОЋИ И УСЛОВИ ЗА ОСТВАРИВАЊЕ ОДРЕЂЕНИХ ИНТЕРЕСА.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ПОЛИТИЧКИ СИСТЕМ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507413" cy="5213350"/>
          </a:xfrm>
        </p:spPr>
        <p:txBody>
          <a:bodyPr/>
          <a:lstStyle/>
          <a:p>
            <a:pPr eaLnBrk="1" hangingPunct="1"/>
            <a:r>
              <a:rPr lang="sr-Cyrl-CS" sz="3100" dirty="0" smtClean="0"/>
              <a:t>ПОЛИТИЧКИ СИСТЕМ ЈЕ ОРГАНИЗОВАНА, ПРАВНО И КУЛТУРНО РЕГУЛИСАНА ЦЕЛИНА ОДНОСА И АКТИВНОСТИ </a:t>
            </a:r>
            <a:r>
              <a:rPr lang="sr-Cyrl-CS" sz="3100" u="sng" dirty="0" smtClean="0"/>
              <a:t>ПОЛИТИЧКИХ СУБЈЕКАТА</a:t>
            </a:r>
            <a:r>
              <a:rPr lang="sr-Cyrl-CS" sz="3100" dirty="0" smtClean="0"/>
              <a:t> (ПОЛИТИЧКИХ ИНСТИТУЦИЈА, ПОЛИТИЧКИХ ОРГАНИЗАЦИЈА, ДРУШТВЕНИХ ГРУПА И ПОЈЕДИНАЦА) КРОЗ </a:t>
            </a:r>
            <a:r>
              <a:rPr lang="sr-Cyrl-CS" sz="3100" u="sng" dirty="0" smtClean="0"/>
              <a:t>ПОЛИТИЧКИ ПРОЦЕС</a:t>
            </a:r>
            <a:r>
              <a:rPr lang="sr-Cyrl-CS" sz="3100" dirty="0" smtClean="0"/>
              <a:t>, КАО ДИНАМИЧКИ АСПЕКТ ЊЕГОВОГ ФУНКЦИОНИСАЊА.</a:t>
            </a:r>
            <a:endParaRPr lang="en-US" sz="31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ПОЛИТИЧКИ ПРОЦЕС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ПОЛИТИЧКИ ПРОЦЕС ЈЕ ДИНАМИЧКИ АСПЕКТ ФУНКЦИОНИСАЊА ПОЛИТИЧКОГ СИСТЕМА КОЈИ СЕ ОСТВАРУЈЕ НА РЕЛАЦИЈИ ЈАВНА ВЛАСТ – ГРАЂАНИ, У ЦИЉУ </a:t>
            </a:r>
            <a:r>
              <a:rPr lang="sr-Cyrl-CS" dirty="0" smtClean="0"/>
              <a:t>ГЕНЕРИСАЊА И ДИСТРИБУЦИЈЕ </a:t>
            </a:r>
            <a:r>
              <a:rPr lang="en-US" dirty="0" smtClean="0"/>
              <a:t>ПОЛИТИЧКЕ МОЋИ, РАДИ ОСТВАРИВАЊА ИНТЕРЕСА РАЗЛИЧИТИХ ПОЛИТИЧКИХ СУБЈЕКАТА.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dirty="0" smtClean="0">
                <a:solidFill>
                  <a:schemeClr val="tx1"/>
                </a:solidFill>
              </a:rPr>
              <a:t>ПОЛИТИЧКИ СУБЈЕКТИ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800" u="sng" dirty="0" smtClean="0"/>
              <a:t>ГРАЂАНИ </a:t>
            </a:r>
            <a:r>
              <a:rPr lang="sr-Cyrl-CS" sz="2800" dirty="0" smtClean="0"/>
              <a:t>(појединци и друштвене групе)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800" u="sng" dirty="0" smtClean="0"/>
              <a:t>ДРЖАВА</a:t>
            </a:r>
            <a:r>
              <a:rPr lang="en-US" sz="2800" dirty="0" smtClean="0"/>
              <a:t> </a:t>
            </a:r>
            <a:r>
              <a:rPr lang="sr-Cyrl-CS" sz="2800" dirty="0" smtClean="0"/>
              <a:t>(два приступа – ‘друштвени уговор’/Русо и/или ‘класна институција’/Маркс</a:t>
            </a:r>
            <a:r>
              <a:rPr lang="en-US" sz="2800" dirty="0" smtClean="0"/>
              <a:t>)</a:t>
            </a:r>
            <a:r>
              <a:rPr lang="sr-Cyrl-CS" sz="2800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sr-Cyrl-CS" sz="2800" dirty="0" smtClean="0"/>
              <a:t>јавна власт (органи законодавне, извршне и судске власти),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dirty="0" smtClean="0"/>
              <a:t>а</a:t>
            </a:r>
            <a:r>
              <a:rPr lang="sr-Cyrl-CS" sz="2800" dirty="0" smtClean="0"/>
              <a:t>рканска власт (тајне државне организације)</a:t>
            </a:r>
            <a:r>
              <a:rPr lang="en-US" sz="2800" dirty="0" smtClean="0"/>
              <a:t>.</a:t>
            </a:r>
            <a:endParaRPr lang="sr-Cyrl-CS" sz="2800" dirty="0" smtClean="0"/>
          </a:p>
          <a:p>
            <a:pPr eaLnBrk="1" hangingPunct="1">
              <a:lnSpc>
                <a:spcPct val="90000"/>
              </a:lnSpc>
            </a:pPr>
            <a:r>
              <a:rPr lang="sr-Cyrl-CS" sz="2800" u="sng" dirty="0" smtClean="0"/>
              <a:t>ПОЛИТИЧКЕ ОРГАНИЗАЦИЈЕ</a:t>
            </a:r>
            <a:r>
              <a:rPr lang="sr-Cyrl-CS" sz="2800" dirty="0" smtClean="0"/>
              <a:t> (странке/партије, коалиције, покрети…)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‘</a:t>
            </a:r>
            <a:r>
              <a:rPr lang="sr-Cyrl-CS" sz="2800" u="sng" dirty="0" smtClean="0"/>
              <a:t>НЕПОЛИТИЧКЕ</a:t>
            </a:r>
            <a:r>
              <a:rPr lang="en-US" sz="2800" u="sng" dirty="0" smtClean="0"/>
              <a:t>’</a:t>
            </a:r>
            <a:r>
              <a:rPr lang="sr-Cyrl-CS" sz="2800" u="sng" dirty="0" smtClean="0"/>
              <a:t> ОРГАНИЗАЦИЈЕ</a:t>
            </a:r>
            <a:r>
              <a:rPr lang="sr-Cyrl-CS" sz="2800" dirty="0" smtClean="0"/>
              <a:t> (конфесионалне, медијске, синдикалне, образовне</a:t>
            </a:r>
            <a:r>
              <a:rPr lang="en-US" sz="2800" dirty="0" smtClean="0"/>
              <a:t>, </a:t>
            </a:r>
            <a:r>
              <a:rPr lang="sr-Cyrl-CS" sz="2800" dirty="0" smtClean="0"/>
              <a:t>спортске…)  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sr-Cyrl-CS" sz="4000" dirty="0" smtClean="0">
                <a:solidFill>
                  <a:schemeClr val="tx1"/>
                </a:solidFill>
              </a:rPr>
              <a:t>ПОЈАМ КУЛТУРНЕ ПОЛИТИКЕ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52562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Cyrl-CS" dirty="0" smtClean="0"/>
          </a:p>
          <a:p>
            <a:pPr eaLnBrk="1" hangingPunct="1"/>
            <a:r>
              <a:rPr lang="sr-Cyrl-CS" dirty="0" smtClean="0"/>
              <a:t>НЕДОВОЉНО ОДРЕЂЕН, ФЛУИДАН, АЛИ ПРИСУТАН У МНОГИМ ЈЕЗИЦИМА</a:t>
            </a:r>
          </a:p>
          <a:p>
            <a:pPr eaLnBrk="1" hangingPunct="1"/>
            <a:r>
              <a:rPr lang="sr-Cyrl-CS" sz="3700" dirty="0" smtClean="0"/>
              <a:t>(енг. </a:t>
            </a:r>
            <a:r>
              <a:rPr lang="sr-Cyrl-CS" sz="3700" i="1" dirty="0" smtClean="0"/>
              <a:t>cultural </a:t>
            </a:r>
            <a:r>
              <a:rPr lang="sr-Cyrl-CS" sz="3700" i="1" dirty="0" smtClean="0"/>
              <a:t>poli</a:t>
            </a:r>
            <a:r>
              <a:rPr lang="en-US" sz="3700" i="1" dirty="0" smtClean="0"/>
              <a:t>cy</a:t>
            </a:r>
            <a:r>
              <a:rPr lang="sr-Cyrl-CS" sz="3700" dirty="0" smtClean="0"/>
              <a:t>, </a:t>
            </a:r>
            <a:r>
              <a:rPr lang="sr-Cyrl-CS" sz="3700" dirty="0" smtClean="0"/>
              <a:t>фр. </a:t>
            </a:r>
            <a:r>
              <a:rPr lang="sr-Cyrl-CS" sz="3700" i="1" dirty="0" smtClean="0"/>
              <a:t>politique culturelle</a:t>
            </a:r>
            <a:r>
              <a:rPr lang="sr-Cyrl-CS" sz="3700" dirty="0" smtClean="0"/>
              <a:t>, нем. </a:t>
            </a:r>
            <a:r>
              <a:rPr lang="sr-Cyrl-CS" sz="3700" i="1" dirty="0" smtClean="0"/>
              <a:t>kulturpolitik</a:t>
            </a:r>
            <a:r>
              <a:rPr lang="sr-Cyrl-CS" sz="3700" dirty="0" smtClean="0"/>
              <a:t>…)</a:t>
            </a:r>
          </a:p>
          <a:p>
            <a:pPr eaLnBrk="1" hangingPunct="1"/>
            <a:r>
              <a:rPr lang="sr-Cyrl-CS" sz="3700" dirty="0" smtClean="0"/>
              <a:t>Политика према култури</a:t>
            </a:r>
          </a:p>
          <a:p>
            <a:pPr eaLnBrk="1" hangingPunct="1"/>
            <a:r>
              <a:rPr lang="sr-Cyrl-CS" sz="3700" dirty="0" smtClean="0"/>
              <a:t>Политика у култури</a:t>
            </a:r>
            <a:endParaRPr lang="en-US" sz="37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ПОЈАМ КУЛТУРЕ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3300" dirty="0" smtClean="0"/>
              <a:t>Потенцијално прва дефиниција: “</a:t>
            </a:r>
            <a:r>
              <a:rPr lang="sr-Cyrl-CS" sz="3300" i="1" dirty="0" smtClean="0"/>
              <a:t>Cultura… animi philosophia est</a:t>
            </a:r>
            <a:r>
              <a:rPr lang="sr-Cyrl-CS" sz="3300" dirty="0" smtClean="0"/>
              <a:t>”/“Култура… је филозофија душе” (Цицерон, I век п.н.е.)</a:t>
            </a:r>
            <a:endParaRPr lang="en-US" sz="33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Cyrl-CS" sz="3300" dirty="0" smtClean="0"/>
          </a:p>
          <a:p>
            <a:pPr eaLnBrk="1" hangingPunct="1">
              <a:lnSpc>
                <a:spcPct val="90000"/>
              </a:lnSpc>
            </a:pPr>
            <a:r>
              <a:rPr lang="sr-Cyrl-CS" sz="3300" dirty="0" smtClean="0"/>
              <a:t>Појам се у филозофији и науци усталио од краја XVIII века, након што је немачко-руски историчар Фридрих фон Аделунг објавио прву књигу која га је садржала у наслову – “Историја културе”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4000" dirty="0" smtClean="0">
                <a:solidFill>
                  <a:schemeClr val="tx1"/>
                </a:solidFill>
              </a:rPr>
              <a:t>Претпоставке постојања културне политике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428750"/>
            <a:ext cx="8472487" cy="4697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sz="3600" b="1" u="sng" dirty="0" smtClean="0"/>
              <a:t>Човек, људи, друштво, култура</a:t>
            </a:r>
            <a:r>
              <a:rPr lang="sr-Cyrl-CS" sz="3600" b="1" dirty="0" smtClean="0"/>
              <a:t>:</a:t>
            </a:r>
          </a:p>
          <a:p>
            <a:pPr eaLnBrk="1" hangingPunct="1"/>
            <a:r>
              <a:rPr lang="en-US" sz="3600" b="1" dirty="0" smtClean="0"/>
              <a:t>Zoon </a:t>
            </a:r>
            <a:r>
              <a:rPr lang="en-US" sz="3600" b="1" dirty="0" err="1" smtClean="0"/>
              <a:t>politikon</a:t>
            </a:r>
            <a:r>
              <a:rPr lang="en-US" sz="3600" dirty="0" smtClean="0"/>
              <a:t> (</a:t>
            </a:r>
            <a:r>
              <a:rPr lang="en-US" sz="3600" dirty="0" err="1" smtClean="0"/>
              <a:t>Aristotel</a:t>
            </a:r>
            <a:r>
              <a:rPr lang="en-US" sz="3600" dirty="0" smtClean="0"/>
              <a:t>)</a:t>
            </a:r>
          </a:p>
          <a:p>
            <a:pPr eaLnBrk="1" hangingPunct="1"/>
            <a:r>
              <a:rPr lang="en-US" sz="3600" b="1" dirty="0" smtClean="0"/>
              <a:t>Animal </a:t>
            </a:r>
            <a:r>
              <a:rPr lang="en-US" sz="3600" b="1" dirty="0" err="1" smtClean="0"/>
              <a:t>symbolicum</a:t>
            </a:r>
            <a:r>
              <a:rPr lang="en-US" sz="3600" dirty="0" smtClean="0"/>
              <a:t> (</a:t>
            </a:r>
            <a:r>
              <a:rPr lang="en-US" sz="3600" dirty="0" err="1" smtClean="0"/>
              <a:t>Kasirer</a:t>
            </a:r>
            <a:r>
              <a:rPr lang="en-US" sz="3600" dirty="0" smtClean="0"/>
              <a:t>)</a:t>
            </a:r>
            <a:endParaRPr lang="sr-Cyrl-CS" sz="3600" dirty="0" smtClean="0"/>
          </a:p>
          <a:p>
            <a:pPr eaLnBrk="1" hangingPunct="1">
              <a:buFontTx/>
              <a:buNone/>
            </a:pPr>
            <a:endParaRPr lang="sr-Cyrl-CS" sz="3600" dirty="0" smtClean="0"/>
          </a:p>
          <a:p>
            <a:pPr eaLnBrk="1" hangingPunct="1"/>
            <a:r>
              <a:rPr lang="sr-Cyrl-CS" sz="3600" dirty="0" smtClean="0"/>
              <a:t>Јавна</a:t>
            </a:r>
            <a:r>
              <a:rPr lang="sr-Cyrl-CS" sz="3600" dirty="0" smtClean="0"/>
              <a:t>, практична, културна</a:t>
            </a:r>
            <a:r>
              <a:rPr lang="sr-Cyrl-CS" sz="3600" dirty="0" smtClean="0"/>
              <a:t> </a:t>
            </a:r>
            <a:r>
              <a:rPr lang="sr-Cyrl-CS" sz="3600" dirty="0" smtClean="0"/>
              <a:t>политика</a:t>
            </a:r>
          </a:p>
          <a:p>
            <a:pPr eaLnBrk="1" hangingPunct="1"/>
            <a:r>
              <a:rPr lang="sr-Cyrl-CS" sz="3600" dirty="0" smtClean="0"/>
              <a:t>Управљање </a:t>
            </a:r>
            <a:r>
              <a:rPr lang="en-US" sz="3600" dirty="0" smtClean="0"/>
              <a:t>/ </a:t>
            </a:r>
            <a:r>
              <a:rPr lang="sr-Cyrl-CS" sz="3600" dirty="0" smtClean="0"/>
              <a:t>вођење </a:t>
            </a:r>
            <a:r>
              <a:rPr lang="en-US" sz="3600" dirty="0" smtClean="0"/>
              <a:t>/</a:t>
            </a:r>
            <a:r>
              <a:rPr lang="sr-Cyrl-CS" sz="3600" dirty="0" smtClean="0"/>
              <a:t> планирање</a:t>
            </a:r>
          </a:p>
          <a:p>
            <a:pPr eaLnBrk="1" hangingPunct="1"/>
            <a:r>
              <a:rPr lang="sr-Cyrl-CS" sz="3600" dirty="0" smtClean="0"/>
              <a:t>Обезбеђивање жељене и пројектоване културе.</a:t>
            </a:r>
            <a:endParaRPr lang="en-US" sz="3600" dirty="0" smtClean="0"/>
          </a:p>
          <a:p>
            <a:pPr eaLnBrk="1" hangingPunct="1"/>
            <a:endParaRPr lang="en-US" sz="4000" dirty="0" smtClean="0"/>
          </a:p>
          <a:p>
            <a:pPr eaLnBrk="1" hangingPunct="1">
              <a:buFontTx/>
              <a:buNone/>
            </a:pPr>
            <a:endParaRPr lang="en-US" sz="4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4000" dirty="0" smtClean="0">
                <a:solidFill>
                  <a:schemeClr val="tx1"/>
                </a:solidFill>
              </a:rPr>
              <a:t>ДЕФИНИЦИЈА </a:t>
            </a:r>
            <a:br>
              <a:rPr lang="sr-Cyrl-CS" sz="4000" dirty="0" smtClean="0">
                <a:solidFill>
                  <a:schemeClr val="tx1"/>
                </a:solidFill>
              </a:rPr>
            </a:br>
            <a:r>
              <a:rPr lang="sr-Cyrl-CS" sz="4000" dirty="0" smtClean="0">
                <a:solidFill>
                  <a:schemeClr val="tx1"/>
                </a:solidFill>
              </a:rPr>
              <a:t>КУЛТУРНЕ ПОЛИТИКЕ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49974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sr-Cyrl-CS" sz="3000" b="1" dirty="0" smtClean="0">
                <a:solidFill>
                  <a:schemeClr val="tx2"/>
                </a:solidFill>
              </a:rPr>
              <a:t>      </a:t>
            </a:r>
            <a:r>
              <a:rPr lang="sr-Cyrl-CS" sz="3000" b="1" dirty="0" smtClean="0"/>
              <a:t>КУЛТУРНА ПОЛИТИКА ЈЕ УКУПНОСТ СВЕСНИХ АКТИВНОСТИ РАЗЛИЧИТИХ ДРУШТВЕНИХ СУБЈЕКАТА КОЈИМА СЕ ОБЕЗБЕЂУЈЕ ОПТИМАЛНО ЗАДОВОЉАВАЊЕ КУЛТУРНИХ ПОТРЕБА ПОЈЕДИНАЦА И ГРУПА И УСПОСТАВЉАЊЕ СИСТЕМА КУЛТУРНИХ  ВРЕДНОСТИ (МАТЕРИЈАЛНИХ И ДУХОВНИХ) КАО ЈЕДНОГ УСЛОВА УСПЕШНОГ ОРГАНИЗОВАЊА И ФУНКЦИОНИСАЊА ОДРЕЂЕНЕ ЗАЈЕДНИЦЕ.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2900" dirty="0" smtClean="0"/>
              <a:t>КУЛТУРНА ПОЛИТИКА СЕ РЕАЛИЗУЈЕ СИСТЕМСКИ </a:t>
            </a:r>
            <a:r>
              <a:rPr lang="en-US" sz="2900" dirty="0" smtClean="0"/>
              <a:t>У ОДРЕЂЕНОМ НОРМАТИВНОМ ОКВИРУ </a:t>
            </a:r>
            <a:r>
              <a:rPr lang="sr-Cyrl-CS" sz="2900" dirty="0" smtClean="0"/>
              <a:t>КРОЗ КУЛТУРНУ АКЦИЈУ СУБЈЕКАТА КУЛТУРНЕ ПОЛИТИКЕ.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Cyrl-CS" sz="2900" dirty="0" smtClean="0"/>
          </a:p>
          <a:p>
            <a:pPr eaLnBrk="1" hangingPunct="1">
              <a:lnSpc>
                <a:spcPct val="80000"/>
              </a:lnSpc>
            </a:pPr>
            <a:r>
              <a:rPr lang="sr-Cyrl-CS" sz="2900" dirty="0" smtClean="0"/>
              <a:t>Структуру сваког модела културне политике одређују: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900" b="1" u="sng" dirty="0" smtClean="0"/>
              <a:t>ДРУШТВЕНИ СИСТЕМ</a:t>
            </a:r>
            <a:r>
              <a:rPr lang="sr-Cyrl-CS" sz="2900" b="1" dirty="0" smtClean="0"/>
              <a:t> </a:t>
            </a:r>
            <a:r>
              <a:rPr lang="sr-Cyrl-CS" sz="2900" dirty="0" smtClean="0"/>
              <a:t>(ЕКОНОМСКИ И ПОЛИТИЧКИ),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900" b="1" u="sng" dirty="0" smtClean="0"/>
              <a:t>НОРМАТИВНИ ОКВИР</a:t>
            </a:r>
            <a:r>
              <a:rPr lang="sr-Cyrl-CS" sz="2900" b="1" dirty="0" smtClean="0"/>
              <a:t> </a:t>
            </a:r>
            <a:r>
              <a:rPr lang="sr-Cyrl-CS" sz="2900" dirty="0" smtClean="0"/>
              <a:t>КУЛТУРНЕ ПОЛИТИКЕ,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900" dirty="0" smtClean="0"/>
              <a:t>КЉУЧНИ </a:t>
            </a:r>
            <a:r>
              <a:rPr lang="sr-Cyrl-CS" sz="2900" b="1" u="sng" dirty="0" smtClean="0"/>
              <a:t>СУБЈЕКТИ КУЛТУРНЕ ПОЛИТИКЕ</a:t>
            </a:r>
            <a:r>
              <a:rPr lang="sr-Cyrl-CS" sz="2900" dirty="0" smtClean="0"/>
              <a:t> и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900" b="1" u="sng" dirty="0" smtClean="0"/>
              <a:t>КУЛТУРНА АКЦИЈА</a:t>
            </a:r>
            <a:r>
              <a:rPr lang="sr-Cyrl-CS" sz="2900" b="1" dirty="0" smtClean="0"/>
              <a:t> </a:t>
            </a:r>
            <a:r>
              <a:rPr lang="sr-Cyrl-CS" sz="2900" dirty="0" smtClean="0"/>
              <a:t>(СКУП КОНКРЕТНИХ АКТИВНОСТИ)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Cyrl-CS" sz="29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928100" cy="5141913"/>
          </a:xfrm>
        </p:spPr>
        <p:txBody>
          <a:bodyPr/>
          <a:lstStyle/>
          <a:p>
            <a:pPr eaLnBrk="1" hangingPunct="1"/>
            <a:r>
              <a:rPr lang="sr-Cyrl-CS" dirty="0" smtClean="0"/>
              <a:t>Мноштво дефиниција културе – скоро колико и теоретичара који су се озбиљно бавили њоме (</a:t>
            </a:r>
            <a:r>
              <a:rPr lang="sr-Cyrl-CS" u="sng" dirty="0" smtClean="0"/>
              <a:t>1952. антрополози Кр</a:t>
            </a:r>
            <a:r>
              <a:rPr lang="en-US" u="sng" dirty="0" smtClean="0"/>
              <a:t>e</a:t>
            </a:r>
            <a:r>
              <a:rPr lang="sr-Cyrl-CS" u="sng" dirty="0" smtClean="0"/>
              <a:t>бер и Клакхон – издвојили 164 дефиниције</a:t>
            </a:r>
            <a:r>
              <a:rPr lang="sr-Cyrl-CS" dirty="0" smtClean="0"/>
              <a:t>).</a:t>
            </a:r>
            <a:endParaRPr lang="en-US" dirty="0" smtClean="0"/>
          </a:p>
          <a:p>
            <a:pPr eaLnBrk="1" hangingPunct="1">
              <a:buFontTx/>
              <a:buNone/>
            </a:pPr>
            <a:endParaRPr lang="sr-Cyrl-CS" dirty="0" smtClean="0"/>
          </a:p>
          <a:p>
            <a:pPr eaLnBrk="1" hangingPunct="1"/>
            <a:r>
              <a:rPr lang="sr-Cyrl-CS" dirty="0" smtClean="0"/>
              <a:t>Нају</a:t>
            </a:r>
            <a:r>
              <a:rPr lang="en-US" dirty="0" smtClean="0"/>
              <a:t>o</a:t>
            </a:r>
            <a:r>
              <a:rPr lang="sr-Cyrl-CS" dirty="0" smtClean="0"/>
              <a:t>пштенија дефиниција − мађарски психоаналитичар и антрополог Геза Рох</a:t>
            </a:r>
            <a:r>
              <a:rPr lang="en-US" dirty="0" smtClean="0"/>
              <a:t>а</a:t>
            </a:r>
            <a:r>
              <a:rPr lang="sr-Cyrl-CS" dirty="0" smtClean="0"/>
              <a:t>јм: “Са становишта антрополога, култура је – човечанство”.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КА ДЕФИНИСАЊУ КУЛТУРЕ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4000" dirty="0" smtClean="0"/>
          </a:p>
          <a:p>
            <a:pPr eaLnBrk="1" hangingPunct="1">
              <a:lnSpc>
                <a:spcPct val="80000"/>
              </a:lnSpc>
            </a:pPr>
            <a:endParaRPr lang="en-US" sz="4000" dirty="0" smtClean="0"/>
          </a:p>
          <a:p>
            <a:pPr eaLnBrk="1" hangingPunct="1">
              <a:lnSpc>
                <a:spcPct val="80000"/>
              </a:lnSpc>
            </a:pPr>
            <a:r>
              <a:rPr lang="sr-Cyrl-CS" sz="4000" u="sng" dirty="0" smtClean="0"/>
              <a:t>МЕТАФИЗИЧКИ ПРИСТУП</a:t>
            </a:r>
            <a:r>
              <a:rPr lang="sr-Cyrl-CS" sz="4000" dirty="0" smtClean="0"/>
              <a:t>: култура (и то првенствено духовна култура</a:t>
            </a:r>
            <a:r>
              <a:rPr lang="en-US" sz="4000" dirty="0" smtClean="0"/>
              <a:t>&gt; </a:t>
            </a:r>
            <a:r>
              <a:rPr lang="en-US" sz="4000" dirty="0" err="1" smtClean="0"/>
              <a:t>cultura</a:t>
            </a:r>
            <a:r>
              <a:rPr lang="en-US" sz="4000" dirty="0" smtClean="0"/>
              <a:t> mentis</a:t>
            </a:r>
            <a:r>
              <a:rPr lang="sr-Cyrl-CS" sz="4000" dirty="0" smtClean="0"/>
              <a:t>) као последица природне или религиозне предиспонираности човека/људи.</a:t>
            </a:r>
            <a:r>
              <a:rPr lang="en-US" sz="4000" dirty="0" smtClean="0"/>
              <a:t> </a:t>
            </a:r>
            <a:r>
              <a:rPr lang="sr-Cyrl-CS" sz="4000" dirty="0" smtClean="0"/>
              <a:t>У овом приступу строго се раздваја духовна од материјалне културе.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4000" u="sng" dirty="0" smtClean="0"/>
              <a:t>ПОЗИТИВИСТИЧКО-ДЕСКРИПТИВНИ ПРИСТУП</a:t>
            </a:r>
            <a:r>
              <a:rPr lang="sr-Cyrl-CS" sz="4000" dirty="0" smtClean="0"/>
              <a:t>: описивање појавних облика културе, обухватање свих културних чињеница, грађе и праксе. Дефинисање културе као интегралне културе.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3600" u="sng" dirty="0" smtClean="0"/>
              <a:t>ИСТОРИЈСКИ ПРИСТУП</a:t>
            </a:r>
            <a:r>
              <a:rPr lang="sr-Cyrl-CS" sz="3600" dirty="0" smtClean="0"/>
              <a:t>: социјално-историјска условљеност културе (очување, преношење и стварање културних вредности).Традиција као најважнији конститутивни елемент културе.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3600" u="sng" dirty="0" smtClean="0"/>
              <a:t>НОРМАТИВИСТИЧКИ ПРИСТУП</a:t>
            </a:r>
            <a:r>
              <a:rPr lang="sr-Cyrl-CS" sz="3600" dirty="0" smtClean="0"/>
              <a:t>: сврха и циљеви културе, норме које треба испунити да би се ти циљеви оправдали (</a:t>
            </a:r>
            <a:r>
              <a:rPr lang="sr-Cyrl-CS" sz="3600" u="sng" dirty="0" smtClean="0"/>
              <a:t>културна политика као практична активност је у великој мери израз нормативистичког приступа култури</a:t>
            </a:r>
            <a:r>
              <a:rPr lang="sr-Cyrl-CS" sz="3600" dirty="0" smtClean="0"/>
              <a:t>). У култури је најважније оно чему се тежи и помоћу чега се то остварује.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КА ДЕФИНИСАЊУ КУЛТУРЕ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4000" u="sng" dirty="0" smtClean="0"/>
              <a:t>ПСИХОЛШКИ ПРИСТУП</a:t>
            </a:r>
            <a:r>
              <a:rPr lang="sr-Cyrl-CS" sz="4000" dirty="0" smtClean="0"/>
              <a:t>: култура као облик репресије и отуђења ‘природног’ човека. Процеси учења, стварања навика и механизми прилагођавања.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Cyrl-CS" sz="4000" dirty="0" smtClean="0"/>
              <a:t>  Утицај психоанализе.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1559</Words>
  <Application>Microsoft Office PowerPoint</Application>
  <PresentationFormat>On-screen Show (4:3)</PresentationFormat>
  <Paragraphs>125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2. Култура, политика,  културна политика</vt:lpstr>
      <vt:lpstr>ПОЈАМ КУЛТУРЕ</vt:lpstr>
      <vt:lpstr>ПОЈАМ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КА ДЕФИНИСАЊУ КУЛТУРЕ</vt:lpstr>
      <vt:lpstr>НИВОИ МОГУЋЕГ ДЕФИНИСАЊА КУЛТУРЕ</vt:lpstr>
      <vt:lpstr>ДЕФИНИСАЊЕ КУЛТУРЕ</vt:lpstr>
      <vt:lpstr>Две основне компоненте културе </vt:lpstr>
      <vt:lpstr>КУЛТУРА И ЦИВИЛИЗАЦИЈА</vt:lpstr>
      <vt:lpstr>ПОЈАМ ПОЛИТИКЕ</vt:lpstr>
      <vt:lpstr>НАСТАНАК ПОЛИТИКЕ</vt:lpstr>
      <vt:lpstr>ЗНАЧЕЊЕ ПОЈМА</vt:lpstr>
      <vt:lpstr>ДЕФИНИЦИЈА ПОЛИТИКЕ</vt:lpstr>
      <vt:lpstr>ДЕФИНИЦИЈА ПОЛИТИКЕ</vt:lpstr>
      <vt:lpstr>ДЕФИНИЦИЈА ПОЛИТИКЕ</vt:lpstr>
      <vt:lpstr>ПОЛИТИЧКИ СИСТЕМ</vt:lpstr>
      <vt:lpstr>ПОЛИТИЧКИ ПРОЦЕС</vt:lpstr>
      <vt:lpstr>ПОЛИТИЧКИ СУБЈЕКТИ</vt:lpstr>
      <vt:lpstr>ПОЈАМ КУЛТУРНЕ ПОЛИТИКЕ</vt:lpstr>
      <vt:lpstr>Претпоставке постојања културне политике</vt:lpstr>
      <vt:lpstr>ДЕФИНИЦИЈА  КУЛТУРНЕ ПОЛИТИКЕ</vt:lpstr>
      <vt:lpstr>Slide 32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КУЛТУРА: ПОЈАМ И МОГУЋА ТЕОРИЈСКА ОДРЕЂЕЊА</dc:title>
  <dc:creator>Mirko</dc:creator>
  <cp:lastModifiedBy>----------</cp:lastModifiedBy>
  <cp:revision>69</cp:revision>
  <dcterms:created xsi:type="dcterms:W3CDTF">2010-02-11T13:14:42Z</dcterms:created>
  <dcterms:modified xsi:type="dcterms:W3CDTF">2016-02-23T12:24:41Z</dcterms:modified>
</cp:coreProperties>
</file>