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8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8" r:id="rId25"/>
    <p:sldId id="279" r:id="rId26"/>
    <p:sldId id="284" r:id="rId27"/>
    <p:sldId id="283" r:id="rId28"/>
    <p:sldId id="28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D5E0B-34A0-4EFF-A266-4EFAE43DD4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96D75-1133-4D33-890A-0CAC38F0B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BC989-8492-4341-9786-419066F517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03CBE-B415-400A-A0AE-3F58A241FF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AA0EF-772E-4C3A-AD35-BBC17AC154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1EA35-42C2-4B44-9E45-E42A1F8168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3DE88-7D33-43D3-AF05-53D345A42E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33B05-9089-4F69-8517-4CF33A0AD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74BB6-3E1E-46E9-90B1-199A9CA52D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CCBC8-5E81-4406-8370-456FB8D0CC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3D30F-3193-430A-A6D2-D7BE91CE24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001075-3213-4DA6-84A3-11EA052C9EA9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714489"/>
            <a:ext cx="8643998" cy="321471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4.</a:t>
            </a:r>
            <a:r>
              <a:rPr lang="sr-Cyrl-CS" sz="4000" b="1" dirty="0" smtClean="0">
                <a:solidFill>
                  <a:schemeClr val="tx1"/>
                </a:solidFill>
              </a:rPr>
              <a:t> ПРЕДАВАЊЕ</a:t>
            </a: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sr-Cyrl-CS" sz="4000" b="1" dirty="0" smtClean="0">
                <a:solidFill>
                  <a:schemeClr val="tx1"/>
                </a:solidFill>
              </a:rPr>
              <a:t>Историјски </a:t>
            </a:r>
            <a:r>
              <a:rPr lang="sr-Cyrl-CS" sz="4000" b="1" dirty="0">
                <a:solidFill>
                  <a:schemeClr val="tx1"/>
                </a:solidFill>
              </a:rPr>
              <a:t>корени и појава модерне културне политике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sr-Cyrl-CS" sz="4000" dirty="0" smtClean="0">
                <a:solidFill>
                  <a:schemeClr val="tx1"/>
                </a:solidFill>
              </a:rPr>
              <a:t>Античко грчко позориште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5184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Cyrl-CS"/>
              <a:t>Привилегију одласка у позориште имали су </a:t>
            </a:r>
            <a:r>
              <a:rPr lang="sr-Cyrl-CS" u="sng"/>
              <a:t>слободни грађани</a:t>
            </a:r>
            <a:r>
              <a:rPr lang="sr-Cyrl-CS"/>
              <a:t> и странци, а доста дуго ту привилегију нису могли користити робови, деца и жене.</a:t>
            </a:r>
          </a:p>
          <a:p>
            <a:pPr>
              <a:lnSpc>
                <a:spcPct val="90000"/>
              </a:lnSpc>
            </a:pPr>
            <a:r>
              <a:rPr lang="sr-Cyrl-CS"/>
              <a:t>На почасним првим местима у каменим фотељама седели су свештеници, посланици, заслужни људи и наследници хероја који су погинули у рату.</a:t>
            </a:r>
          </a:p>
          <a:p>
            <a:pPr>
              <a:lnSpc>
                <a:spcPct val="90000"/>
              </a:lnSpc>
            </a:pPr>
            <a:r>
              <a:rPr lang="sr-Cyrl-CS"/>
              <a:t>Публика је седела на јастуцима које би сама донела.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sr-Cyrl-CS" sz="4000" dirty="0" smtClean="0">
                <a:solidFill>
                  <a:schemeClr val="tx1"/>
                </a:solidFill>
              </a:rPr>
              <a:t>Античко грчко позориште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r>
              <a:rPr lang="sr-Cyrl-CS" sz="2800" dirty="0"/>
              <a:t>Позориште се давало под закуп закупнику који је </a:t>
            </a:r>
            <a:r>
              <a:rPr lang="sr-Cyrl-CS" sz="2800" u="sng" dirty="0"/>
              <a:t>држави плаћао закупнину</a:t>
            </a:r>
            <a:r>
              <a:rPr lang="sr-Cyrl-CS" sz="2800" dirty="0"/>
              <a:t>, али је због тога имао право да наплаћује </a:t>
            </a:r>
            <a:r>
              <a:rPr lang="sr-Cyrl-CS" sz="2800" u="sng" dirty="0"/>
              <a:t>улазнице</a:t>
            </a:r>
            <a:r>
              <a:rPr lang="sr-Cyrl-CS" sz="2800" dirty="0"/>
              <a:t>.</a:t>
            </a:r>
          </a:p>
          <a:p>
            <a:r>
              <a:rPr lang="sr-Cyrl-CS" sz="2800" dirty="0"/>
              <a:t>Као улазнице служиле су оловне марке (тесере) а износиле су 2 обола.</a:t>
            </a:r>
          </a:p>
          <a:p>
            <a:r>
              <a:rPr lang="sr-Cyrl-CS" sz="2800" dirty="0"/>
              <a:t>Из посебног </a:t>
            </a:r>
            <a:r>
              <a:rPr lang="sr-Cyrl-CS" sz="2800" u="sng" dirty="0"/>
              <a:t>фонда</a:t>
            </a:r>
            <a:r>
              <a:rPr lang="sr-Cyrl-CS" sz="2800" dirty="0"/>
              <a:t> држава је издвајала новац за улазнице </a:t>
            </a:r>
            <a:r>
              <a:rPr lang="sr-Cyrl-CS" sz="2800" u="sng" dirty="0"/>
              <a:t>сиромашним</a:t>
            </a:r>
            <a:r>
              <a:rPr lang="sr-Cyrl-CS" sz="2800" dirty="0"/>
              <a:t> грађанима.</a:t>
            </a:r>
          </a:p>
          <a:p>
            <a:r>
              <a:rPr lang="sr-Cyrl-CS" sz="2800" dirty="0"/>
              <a:t>Ред у позоришту одржавали су </a:t>
            </a:r>
            <a:r>
              <a:rPr lang="sr-Cyrl-CS" sz="2800" u="sng" dirty="0"/>
              <a:t>чувари</a:t>
            </a:r>
            <a:r>
              <a:rPr lang="sr-Cyrl-CS" sz="2800" dirty="0"/>
              <a:t> наоружани палицама.</a:t>
            </a:r>
          </a:p>
          <a:p>
            <a:r>
              <a:rPr lang="sr-Cyrl-CS" sz="2800" dirty="0"/>
              <a:t>Публика је била обучена у посебне хаљине и носила је венце на глави.</a:t>
            </a:r>
          </a:p>
          <a:p>
            <a:pPr>
              <a:buFontTx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58204" cy="582594"/>
          </a:xfrm>
        </p:spPr>
        <p:txBody>
          <a:bodyPr/>
          <a:lstStyle/>
          <a:p>
            <a:r>
              <a:rPr lang="sr-Cyrl-CS" sz="4000" dirty="0" smtClean="0">
                <a:solidFill>
                  <a:schemeClr val="tx1"/>
                </a:solidFill>
              </a:rPr>
              <a:t>Античко грчко позориште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268413"/>
            <a:ext cx="8964612" cy="5329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Cyrl-CS" sz="2800" u="sng" dirty="0"/>
              <a:t>Архонт</a:t>
            </a:r>
            <a:r>
              <a:rPr lang="sr-Cyrl-CS" sz="2800" dirty="0"/>
              <a:t>, организатор целе свечаности, бирао је по три трагичка </a:t>
            </a:r>
            <a:r>
              <a:rPr lang="sr-Cyrl-CS" sz="2800" dirty="0" smtClean="0"/>
              <a:t>пе</a:t>
            </a:r>
            <a:r>
              <a:rPr lang="sr-Cyrl-RS" sz="2800" dirty="0" smtClean="0"/>
              <a:t>с</a:t>
            </a:r>
            <a:r>
              <a:rPr lang="sr-Cyrl-CS" sz="2800" dirty="0" smtClean="0"/>
              <a:t>ника </a:t>
            </a:r>
            <a:r>
              <a:rPr lang="sr-Cyrl-CS" sz="2800" dirty="0"/>
              <a:t>(сваки се представљао театрологијом) и по три комичка песника (сваки се представљао по једном комедијом).</a:t>
            </a:r>
          </a:p>
          <a:p>
            <a:pPr>
              <a:lnSpc>
                <a:spcPct val="90000"/>
              </a:lnSpc>
            </a:pPr>
            <a:r>
              <a:rPr lang="sr-Cyrl-CS" sz="2800" dirty="0"/>
              <a:t>Архонт је такође бирао коцком </a:t>
            </a:r>
            <a:r>
              <a:rPr lang="sr-Cyrl-CS" sz="2800" u="sng" dirty="0"/>
              <a:t>судије</a:t>
            </a:r>
            <a:r>
              <a:rPr lang="sr-Cyrl-CS" sz="2800" dirty="0"/>
              <a:t> које су процењивале квалитет драме.</a:t>
            </a:r>
          </a:p>
          <a:p>
            <a:pPr>
              <a:lnSpc>
                <a:spcPct val="90000"/>
              </a:lnSpc>
            </a:pPr>
            <a:r>
              <a:rPr lang="sr-Cyrl-CS" sz="2800" dirty="0"/>
              <a:t>Песник победник добијао је </a:t>
            </a:r>
            <a:r>
              <a:rPr lang="sr-Cyrl-CS" sz="2800" u="sng" dirty="0"/>
              <a:t>новчану награду</a:t>
            </a:r>
            <a:r>
              <a:rPr lang="sr-Cyrl-CS" sz="2800" dirty="0"/>
              <a:t>.</a:t>
            </a:r>
          </a:p>
          <a:p>
            <a:pPr>
              <a:lnSpc>
                <a:spcPct val="90000"/>
              </a:lnSpc>
            </a:pPr>
            <a:r>
              <a:rPr lang="sr-Cyrl-CS" sz="2800" dirty="0"/>
              <a:t>Песник је глумце и хореуте после победе звао на гозбу.</a:t>
            </a:r>
          </a:p>
          <a:p>
            <a:pPr>
              <a:lnSpc>
                <a:spcPct val="90000"/>
              </a:lnSpc>
            </a:pPr>
            <a:r>
              <a:rPr lang="sr-Cyrl-CS" sz="2800" dirty="0"/>
              <a:t>О целом надметању архонт је морао да састави </a:t>
            </a:r>
            <a:r>
              <a:rPr lang="sr-Cyrl-CS" sz="2800" u="sng" dirty="0"/>
              <a:t>записник</a:t>
            </a:r>
            <a:r>
              <a:rPr lang="sr-Cyrl-CS" sz="2800" dirty="0"/>
              <a:t> (дидаскалија) који се чувао </a:t>
            </a:r>
            <a:r>
              <a:rPr lang="sr-Cyrl-CS" sz="2800" u="sng" dirty="0"/>
              <a:t>у државном архиву</a:t>
            </a:r>
            <a:r>
              <a:rPr lang="sr-Cyrl-CS" sz="2800" dirty="0"/>
              <a:t>. 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sr-Cyrl-CS" sz="4000" dirty="0" smtClean="0">
                <a:solidFill>
                  <a:schemeClr val="tx1"/>
                </a:solidFill>
              </a:rPr>
              <a:t>Античко грчко позориште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r>
              <a:rPr lang="sr-Cyrl-CS"/>
              <a:t>Постојала су </a:t>
            </a:r>
            <a:r>
              <a:rPr lang="sr-Cyrl-CS" u="sng"/>
              <a:t>удружења глумаца</a:t>
            </a:r>
            <a:r>
              <a:rPr lang="sr-Cyrl-CS"/>
              <a:t> која су се звала </a:t>
            </a:r>
            <a:r>
              <a:rPr lang="sr-Cyrl-CS" i="1"/>
              <a:t>Дионисови уметници.</a:t>
            </a:r>
          </a:p>
          <a:p>
            <a:r>
              <a:rPr lang="sr-Cyrl-CS"/>
              <a:t>Имали су </a:t>
            </a:r>
            <a:r>
              <a:rPr lang="sr-Cyrl-CS" u="sng"/>
              <a:t>посебне привилегије</a:t>
            </a:r>
            <a:r>
              <a:rPr lang="sr-Cyrl-CS"/>
              <a:t>: ослобођени војне службе, право на имовину и на личну безбедност, дипломатску службу, међународне привилегије).</a:t>
            </a:r>
          </a:p>
          <a:p>
            <a:r>
              <a:rPr lang="sr-Cyrl-CS"/>
              <a:t>Позориште је имало </a:t>
            </a:r>
            <a:r>
              <a:rPr lang="sr-Cyrl-CS" u="sng"/>
              <a:t>културни значај</a:t>
            </a:r>
            <a:r>
              <a:rPr lang="sr-Cyrl-CS"/>
              <a:t> у најширем смислу (религиозни, морални, идеолошко-политички).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sr-Cyrl-CS" sz="4000">
                <a:solidFill>
                  <a:schemeClr val="tx1"/>
                </a:solidFill>
              </a:rPr>
              <a:t>Позориште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5256213"/>
          </a:xfrm>
        </p:spPr>
        <p:txBody>
          <a:bodyPr/>
          <a:lstStyle/>
          <a:p>
            <a:r>
              <a:rPr lang="sr-Cyrl-CS"/>
              <a:t>Дионисово позориште у Атини примало је 27 000, а позориште у Ефесу 40 000 гледалаца (у читавој Атици било је око 250.000 становника, а у Атини око </a:t>
            </a:r>
          </a:p>
          <a:p>
            <a:pPr>
              <a:buFontTx/>
              <a:buNone/>
            </a:pPr>
            <a:r>
              <a:rPr lang="sr-Cyrl-CS"/>
              <a:t>   80 000 при чему се тај број смањио на само 20 000 после Пелопонеских ратова и избијања куге).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88913"/>
            <a:ext cx="8186766" cy="239691"/>
          </a:xfrm>
        </p:spPr>
        <p:txBody>
          <a:bodyPr/>
          <a:lstStyle/>
          <a:p>
            <a:r>
              <a:rPr lang="sr-Cyrl-CS" sz="4000" dirty="0">
                <a:solidFill>
                  <a:schemeClr val="tx1"/>
                </a:solidFill>
              </a:rPr>
              <a:t>Платонова Академија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571480"/>
            <a:ext cx="8643998" cy="5554683"/>
          </a:xfrm>
        </p:spPr>
        <p:txBody>
          <a:bodyPr/>
          <a:lstStyle/>
          <a:p>
            <a:r>
              <a:rPr lang="sr-Cyrl-CS" sz="2400" dirty="0"/>
              <a:t>Основана око 388. п.н.е</a:t>
            </a:r>
          </a:p>
          <a:p>
            <a:r>
              <a:rPr lang="sr-Cyrl-CS" sz="2400" dirty="0"/>
              <a:t>Платон је био први управник установе за бављење науком.</a:t>
            </a:r>
          </a:p>
          <a:p>
            <a:r>
              <a:rPr lang="sr-Cyrl-CS" sz="2400" dirty="0"/>
              <a:t>Упис у Академију није се плаћао, али су ученици доносили поклоне.</a:t>
            </a:r>
          </a:p>
          <a:p>
            <a:r>
              <a:rPr lang="sr-Cyrl-CS" sz="2400" dirty="0"/>
              <a:t>Ученици су остајали по неколико година.</a:t>
            </a:r>
          </a:p>
          <a:p>
            <a:r>
              <a:rPr lang="sr-Cyrl-CS" sz="2400" dirty="0"/>
              <a:t>Слава Атине као грчког училишта поникла је и одржавана у овој Академији.</a:t>
            </a:r>
            <a:endParaRPr lang="en-US" sz="2400" dirty="0"/>
          </a:p>
        </p:txBody>
      </p:sp>
      <p:pic>
        <p:nvPicPr>
          <p:cNvPr id="29701" name="Picture 5" descr="[Platon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0588" y="4338638"/>
            <a:ext cx="1903412" cy="2519362"/>
          </a:xfrm>
          <a:prstGeom prst="rect">
            <a:avLst/>
          </a:prstGeom>
          <a:noFill/>
        </p:spPr>
      </p:pic>
      <p:pic>
        <p:nvPicPr>
          <p:cNvPr id="29703" name="Picture 7" descr="platon_aristoteles-fullinit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6156" y="3929066"/>
            <a:ext cx="3657760" cy="2928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sr-Cyrl-CS" sz="4000">
                <a:solidFill>
                  <a:schemeClr val="tx1"/>
                </a:solidFill>
              </a:rPr>
              <a:t>Аристотелов Лицеј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785225" cy="5073650"/>
          </a:xfrm>
        </p:spPr>
        <p:txBody>
          <a:bodyPr/>
          <a:lstStyle/>
          <a:p>
            <a:r>
              <a:rPr lang="sr-Cyrl-CS" sz="2400" dirty="0"/>
              <a:t>Основан око 330. </a:t>
            </a:r>
          </a:p>
          <a:p>
            <a:r>
              <a:rPr lang="sr-Cyrl-CS" sz="2400" dirty="0"/>
              <a:t>Имао је учионице и библиотеку.</a:t>
            </a:r>
          </a:p>
          <a:p>
            <a:r>
              <a:rPr lang="sr-Cyrl-CS" sz="2400" dirty="0"/>
              <a:t>Професионални </a:t>
            </a:r>
            <a:r>
              <a:rPr lang="sr-Cyrl-CS" sz="2400" dirty="0" smtClean="0"/>
              <a:t>наставник </a:t>
            </a:r>
            <a:r>
              <a:rPr lang="sr-Cyrl-CS" sz="2400" dirty="0"/>
              <a:t>(давао задатке, надгледао ученике, упоређивао налазе).</a:t>
            </a:r>
          </a:p>
          <a:p>
            <a:r>
              <a:rPr lang="sr-Cyrl-CS" sz="2400" dirty="0"/>
              <a:t>Аристотел је</a:t>
            </a:r>
            <a:r>
              <a:rPr lang="sr-Cyrl-CS" sz="2400" i="1" dirty="0"/>
              <a:t> перипатетички филозоф</a:t>
            </a:r>
            <a:r>
              <a:rPr lang="sr-Cyrl-CS" sz="2400" dirty="0"/>
              <a:t> (ходао и причао) и први енциклопедиста.</a:t>
            </a:r>
            <a:endParaRPr lang="en-US" sz="2400" dirty="0"/>
          </a:p>
        </p:txBody>
      </p:sp>
      <p:pic>
        <p:nvPicPr>
          <p:cNvPr id="30729" name="Picture 9" descr="The Lyceum, Aristotle's school in Athens.  Aristotle strolled about as he taught with students clustered around him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590925"/>
            <a:ext cx="4724400" cy="3267075"/>
          </a:xfrm>
          <a:prstGeom prst="rect">
            <a:avLst/>
          </a:prstGeom>
          <a:noFill/>
        </p:spPr>
      </p:pic>
      <p:pic>
        <p:nvPicPr>
          <p:cNvPr id="30731" name="Picture 11" descr="ANd9GcTu3-nqB_wpbnYXHJdJl4Vtn6sRHOjAQU1lyn7iM5IGBFinjeQ&amp;t=1&amp;usg=__MUXp5LFZI4rvWj4i4ZzWJorfVuw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3929063"/>
            <a:ext cx="2419350" cy="2928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sr-Cyrl-CS" sz="4000">
                <a:solidFill>
                  <a:schemeClr val="tx1"/>
                </a:solidFill>
              </a:rPr>
              <a:t>СТАРИ РИМ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Cyrl-CS" sz="2800" dirty="0"/>
              <a:t>Гај Килније Мецена (1. век п.н.е.), саветник Октавијана Августа, политичар, песник и покровитељ песника: Хорација, Вергилија, Проперција.</a:t>
            </a:r>
          </a:p>
          <a:p>
            <a:pPr>
              <a:lnSpc>
                <a:spcPct val="90000"/>
              </a:lnSpc>
            </a:pPr>
            <a:r>
              <a:rPr lang="sr-Cyrl-CS" sz="2800" dirty="0"/>
              <a:t>Његово презиме </a:t>
            </a:r>
            <a:r>
              <a:rPr lang="sr-Cyrl-CS" sz="2800" dirty="0" smtClean="0"/>
              <a:t>постало је </a:t>
            </a:r>
            <a:r>
              <a:rPr lang="sr-Cyrl-CS" sz="2800" dirty="0"/>
              <a:t>назив за покровитеље уметника и уметности.</a:t>
            </a:r>
          </a:p>
          <a:p>
            <a:pPr>
              <a:lnSpc>
                <a:spcPct val="90000"/>
              </a:lnSpc>
            </a:pPr>
            <a:r>
              <a:rPr lang="sr-Cyrl-CS" sz="2800" dirty="0"/>
              <a:t>Смисао мецената: ДЕМОНСТРАЦИЈА ОКТАВИЈАНОВЕ ПОЛИТИЧКЕ МОЋИ И/ИЛИ БОГАТСТВА, СТВАРАЊЕ ВРЕДНИХ КОЛЕКЦИЈА УМЕТНИЧКИХ ДЕЛА И ОВЕКОВЕЧЕЊЕ У ВРЕМЕНУ.</a:t>
            </a:r>
          </a:p>
          <a:p>
            <a:pPr>
              <a:lnSpc>
                <a:spcPct val="90000"/>
              </a:lnSpc>
            </a:pPr>
            <a:r>
              <a:rPr lang="en-US" sz="2800" b="1" dirty="0" err="1"/>
              <a:t>Pax</a:t>
            </a:r>
            <a:r>
              <a:rPr lang="en-US" sz="2800" b="1" dirty="0"/>
              <a:t> </a:t>
            </a:r>
            <a:r>
              <a:rPr lang="en-US" sz="2800" b="1" dirty="0" err="1"/>
              <a:t>Augusti</a:t>
            </a:r>
            <a:r>
              <a:rPr lang="en-US" sz="2800" dirty="0"/>
              <a:t> </a:t>
            </a:r>
            <a:r>
              <a:rPr lang="sr-Cyrl-CS" sz="2800" dirty="0"/>
              <a:t>(мирно раздобље, златни век, развој културе и уметности)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sr-Cyrl-CS" sz="4000">
                <a:solidFill>
                  <a:schemeClr val="tx1"/>
                </a:solidFill>
              </a:rPr>
              <a:t>СТАРИ РИМ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Cyrl-CS"/>
              <a:t>Култура је имала пропагандни карактер јер се на различите начине славила Октавијанова политика.</a:t>
            </a:r>
          </a:p>
          <a:p>
            <a:r>
              <a:rPr lang="sr-Cyrl-CS"/>
              <a:t>У то време су изграђени многи храмови, међу којима и Пантеон.</a:t>
            </a:r>
            <a:endParaRPr lang="en-US"/>
          </a:p>
        </p:txBody>
      </p:sp>
      <p:pic>
        <p:nvPicPr>
          <p:cNvPr id="32773" name="Picture 5" descr="ANd9GcS78CIGjpMAi1YYedSNuIveBlH4hP8UPxqsfskJLfxicmMNa78&amp;t=1&amp;usg=__B9VCDur7JhchN4Fk1WByrDg7uL0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3933825"/>
            <a:ext cx="2338388" cy="292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9"/>
            <a:ext cx="8115328" cy="368280"/>
          </a:xfrm>
        </p:spPr>
        <p:txBody>
          <a:bodyPr/>
          <a:lstStyle/>
          <a:p>
            <a:r>
              <a:rPr lang="sr-Cyrl-CS" sz="3200" b="1" dirty="0">
                <a:solidFill>
                  <a:schemeClr val="tx1"/>
                </a:solidFill>
              </a:rPr>
              <a:t>Хришћанство и појава универзитета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071546"/>
            <a:ext cx="8858280" cy="5786454"/>
          </a:xfrm>
        </p:spPr>
        <p:txBody>
          <a:bodyPr/>
          <a:lstStyle/>
          <a:p>
            <a:r>
              <a:rPr lang="sr-Cyrl-CS" sz="2400" dirty="0"/>
              <a:t>Цар </a:t>
            </a:r>
            <a:r>
              <a:rPr lang="sr-Cyrl-CS" sz="2400" dirty="0" smtClean="0"/>
              <a:t>Константин,(272 – 337) </a:t>
            </a:r>
            <a:r>
              <a:rPr lang="sr-Cyrl-CS" sz="2400" dirty="0"/>
              <a:t>Милански едикт (313. н.е)</a:t>
            </a:r>
          </a:p>
          <a:p>
            <a:r>
              <a:rPr lang="sr-Cyrl-CS" sz="2400" dirty="0"/>
              <a:t>Хришћанска Црква је постала веома важна институција. </a:t>
            </a:r>
            <a:endParaRPr lang="sr-Cyrl-CS" sz="2400" dirty="0" smtClean="0"/>
          </a:p>
          <a:p>
            <a:pPr>
              <a:buNone/>
            </a:pPr>
            <a:r>
              <a:rPr lang="sr-Cyrl-CS" sz="2400" dirty="0"/>
              <a:t>	</a:t>
            </a:r>
            <a:r>
              <a:rPr lang="sr-Cyrl-CS" sz="2400" dirty="0" smtClean="0"/>
              <a:t>У </a:t>
            </a:r>
            <a:r>
              <a:rPr lang="sr-Cyrl-CS" sz="2400" dirty="0"/>
              <a:t>средњем веку надметала се за световну власт и богатство.</a:t>
            </a:r>
          </a:p>
          <a:p>
            <a:r>
              <a:rPr lang="sr-Cyrl-CS" sz="2400" dirty="0"/>
              <a:t>Цркве, манастири и развој градова омогућили су појаву универзитета у 12. </a:t>
            </a:r>
            <a:r>
              <a:rPr lang="sr-Cyrl-CS" sz="2400" dirty="0" smtClean="0"/>
              <a:t>веку н.е (Болоња, Париз, Оксфорд) јер су првобитно постојале катедралне школе.</a:t>
            </a:r>
            <a:endParaRPr lang="sr-Cyrl-CS" sz="2400" dirty="0"/>
          </a:p>
          <a:p>
            <a:r>
              <a:rPr lang="sr-Cyrl-CS" sz="2400" dirty="0"/>
              <a:t>У Болоњи су студенти плаћали професоре, у Паризу је то чинила Црква, а у Оксфорду </a:t>
            </a:r>
            <a:r>
              <a:rPr lang="sr-Cyrl-CS" sz="2400" dirty="0" smtClean="0"/>
              <a:t>држава.</a:t>
            </a:r>
            <a:endParaRPr lang="sr-Cyrl-CS" sz="2400" dirty="0"/>
          </a:p>
          <a:p>
            <a:r>
              <a:rPr lang="sr-Cyrl-CS" sz="2400" dirty="0"/>
              <a:t>Реч </a:t>
            </a:r>
            <a:r>
              <a:rPr lang="en-US" sz="2400" i="1" dirty="0" err="1"/>
              <a:t>universitas</a:t>
            </a:r>
            <a:r>
              <a:rPr lang="en-US" sz="2400" dirty="0"/>
              <a:t> </a:t>
            </a:r>
            <a:r>
              <a:rPr lang="sr-Cyrl-CS" sz="2400" dirty="0"/>
              <a:t>у почетку је означавала удружење, групу предавача чије је постојање било правно уређено.</a:t>
            </a:r>
          </a:p>
          <a:p>
            <a:r>
              <a:rPr lang="sr-Cyrl-CS" sz="2400" dirty="0"/>
              <a:t>Универзитет је, да би опстајао, морао имати </a:t>
            </a:r>
            <a:r>
              <a:rPr lang="sr-Cyrl-CS" sz="2400" u="sng" dirty="0"/>
              <a:t>наклоност папе</a:t>
            </a:r>
            <a:r>
              <a:rPr lang="sr-Cyrl-CS" sz="2400" dirty="0"/>
              <a:t> и</a:t>
            </a:r>
            <a:r>
              <a:rPr lang="en-US" sz="2400" dirty="0"/>
              <a:t>/</a:t>
            </a:r>
            <a:r>
              <a:rPr lang="sr-Cyrl-CS" sz="2400" dirty="0"/>
              <a:t>или </a:t>
            </a:r>
            <a:r>
              <a:rPr lang="sr-Cyrl-CS" sz="2400" u="sng" dirty="0"/>
              <a:t>владара</a:t>
            </a:r>
            <a:r>
              <a:rPr lang="sr-Cyrl-CS" sz="2400" dirty="0"/>
              <a:t>.</a:t>
            </a:r>
          </a:p>
          <a:p>
            <a:pPr>
              <a:buFontTx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14290"/>
            <a:ext cx="8567767" cy="838223"/>
          </a:xfrm>
        </p:spPr>
        <p:txBody>
          <a:bodyPr/>
          <a:lstStyle/>
          <a:p>
            <a:r>
              <a:rPr lang="sr-Cyrl-CS" sz="3600" b="1" dirty="0">
                <a:solidFill>
                  <a:schemeClr val="tx1"/>
                </a:solidFill>
              </a:rPr>
              <a:t>Историјски корени</a:t>
            </a:r>
            <a:br>
              <a:rPr lang="sr-Cyrl-CS" sz="3600" b="1" dirty="0">
                <a:solidFill>
                  <a:schemeClr val="tx1"/>
                </a:solidFill>
              </a:rPr>
            </a:br>
            <a:r>
              <a:rPr lang="sr-Cyrl-CS" sz="3600" b="1" dirty="0">
                <a:solidFill>
                  <a:schemeClr val="tx1"/>
                </a:solidFill>
              </a:rPr>
              <a:t>СТАРА ГРЧКА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63525" y="1142984"/>
            <a:ext cx="8880475" cy="5381641"/>
          </a:xfrm>
        </p:spPr>
        <p:txBody>
          <a:bodyPr/>
          <a:lstStyle/>
          <a:p>
            <a:r>
              <a:rPr lang="sr-Cyrl-CS" sz="2000" dirty="0"/>
              <a:t>Критско-микенски период (2000-1200 п.н.е)</a:t>
            </a:r>
          </a:p>
          <a:p>
            <a:r>
              <a:rPr lang="sr-Cyrl-CS" sz="2000" i="1" dirty="0"/>
              <a:t>Мрачно доба</a:t>
            </a:r>
            <a:r>
              <a:rPr lang="sr-Cyrl-CS" sz="2000" dirty="0"/>
              <a:t> (1200-800 п.н.е)</a:t>
            </a:r>
          </a:p>
          <a:p>
            <a:r>
              <a:rPr lang="sr-Cyrl-CS" sz="2000" dirty="0"/>
              <a:t>Раздобље грчког процвата (800-500 п.н.е), развој полиса, колонизација, економска независност</a:t>
            </a:r>
          </a:p>
          <a:p>
            <a:pPr>
              <a:buFontTx/>
              <a:buNone/>
            </a:pPr>
            <a:r>
              <a:rPr lang="sr-Cyrl-CS" sz="2000" dirty="0"/>
              <a:t>    (</a:t>
            </a:r>
            <a:r>
              <a:rPr lang="en-US" sz="2000" dirty="0"/>
              <a:t>V</a:t>
            </a:r>
            <a:r>
              <a:rPr lang="sr-Cyrl-CS" sz="2000" dirty="0"/>
              <a:t> век посебно представља златни период </a:t>
            </a:r>
          </a:p>
          <a:p>
            <a:pPr>
              <a:buFontTx/>
              <a:buNone/>
            </a:pPr>
            <a:r>
              <a:rPr lang="sr-Cyrl-CS" sz="2000" dirty="0"/>
              <a:t>    у развоју грчке културе)</a:t>
            </a:r>
          </a:p>
          <a:p>
            <a:pPr>
              <a:buFontTx/>
              <a:buNone/>
            </a:pPr>
            <a:endParaRPr lang="sr-Cyrl-CS" sz="2000" dirty="0"/>
          </a:p>
          <a:p>
            <a:pPr>
              <a:buFontTx/>
              <a:buNone/>
            </a:pPr>
            <a:endParaRPr lang="en-US" sz="2400" dirty="0"/>
          </a:p>
        </p:txBody>
      </p:sp>
      <p:pic>
        <p:nvPicPr>
          <p:cNvPr id="3079" name="Picture 7" descr="parthenon-large-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644900"/>
            <a:ext cx="4608512" cy="2976563"/>
          </a:xfrm>
          <a:prstGeom prst="rect">
            <a:avLst/>
          </a:prstGeom>
          <a:noFill/>
        </p:spPr>
      </p:pic>
      <p:pic>
        <p:nvPicPr>
          <p:cNvPr id="3083" name="Picture 11" descr="highres_78555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500438"/>
            <a:ext cx="2144712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3600">
                <a:solidFill>
                  <a:schemeClr val="tx1"/>
                </a:solidFill>
              </a:rPr>
              <a:t>Хришћанство и појава универзитета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Cyrl-CS" sz="2400" dirty="0"/>
              <a:t>Почетком 13. века у Паризу је било око 3 500 припадника универзитетске заједнице.</a:t>
            </a:r>
          </a:p>
          <a:p>
            <a:r>
              <a:rPr lang="sr-Cyrl-CS" sz="2400" dirty="0"/>
              <a:t>Изучавања на универитетима била су у складу са схоластиком </a:t>
            </a:r>
            <a:r>
              <a:rPr lang="sr-Cyrl-CS" sz="2400" dirty="0" smtClean="0"/>
              <a:t>(учење: само </a:t>
            </a:r>
            <a:r>
              <a:rPr lang="sr-Cyrl-CS" sz="2400" dirty="0"/>
              <a:t>у границама вере).</a:t>
            </a:r>
          </a:p>
          <a:p>
            <a:r>
              <a:rPr lang="sr-Cyrl-CS" sz="2400" dirty="0"/>
              <a:t>Професори су били осуђивани и затварани због теолошких грешака (осуде су обухватале и погрешке у употреби латинских речи).</a:t>
            </a:r>
            <a:endParaRPr lang="en-US" sz="2400" dirty="0"/>
          </a:p>
        </p:txBody>
      </p:sp>
      <p:pic>
        <p:nvPicPr>
          <p:cNvPr id="34823" name="Picture 7" descr="MedievalUnivers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041775"/>
            <a:ext cx="3240087" cy="269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3600">
                <a:solidFill>
                  <a:schemeClr val="tx1"/>
                </a:solidFill>
              </a:rPr>
              <a:t>Хришћанство и појава универзитета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428736"/>
            <a:ext cx="8329642" cy="4697427"/>
          </a:xfrm>
        </p:spPr>
        <p:txBody>
          <a:bodyPr/>
          <a:lstStyle/>
          <a:p>
            <a:r>
              <a:rPr lang="sr-Cyrl-CS" sz="2400" dirty="0"/>
              <a:t>Смисао хришћанског образовања: ДОГМАТИЗОВАЊЕ ‘ЗНАЊА’ У ЦИЉУ ОЧУВАЊА ДРУШТВЕНОГ ПОЛОЖАЈА ПЛЕМСТВА И СВЕШТЕНСТВА</a:t>
            </a:r>
            <a:r>
              <a:rPr lang="sr-Cyrl-CS" sz="2400" dirty="0" smtClean="0"/>
              <a:t>.</a:t>
            </a:r>
          </a:p>
          <a:p>
            <a:r>
              <a:rPr lang="sr-Cyrl-CS" sz="2400" dirty="0" smtClean="0"/>
              <a:t>При манастирима су настајале прве радионице за писање књига и прве библиотеке.</a:t>
            </a:r>
          </a:p>
          <a:p>
            <a:r>
              <a:rPr lang="sr-Cyrl-CS" sz="2400" dirty="0" smtClean="0"/>
              <a:t>Међутим, универзитети су се постепено осамостаљивали (у њима су се оснивале преписивачке и књижарске радионице као и богате библиотеке), а утицали су и на оснивање првих правих књижара и радњи са писаћим прибором у градовима, затим на јачање администрације и употребе писања, а онда и на оснивање приватних библиотека.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74638"/>
            <a:ext cx="8186766" cy="368280"/>
          </a:xfrm>
        </p:spPr>
        <p:txBody>
          <a:bodyPr/>
          <a:lstStyle/>
          <a:p>
            <a:r>
              <a:rPr lang="sr-Cyrl-CS" sz="4000" dirty="0">
                <a:solidFill>
                  <a:schemeClr val="tx1"/>
                </a:solidFill>
              </a:rPr>
              <a:t>Ка модерној културној политици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714356"/>
            <a:ext cx="8401080" cy="5411807"/>
          </a:xfrm>
        </p:spPr>
        <p:txBody>
          <a:bodyPr/>
          <a:lstStyle/>
          <a:p>
            <a:r>
              <a:rPr lang="sr-Cyrl-CS" sz="2800" dirty="0"/>
              <a:t>Хуманизам и </a:t>
            </a:r>
            <a:r>
              <a:rPr lang="sr-Cyrl-CS" sz="2800" dirty="0" smtClean="0"/>
              <a:t>ренесанса (човек у средишту збивања, индивидуализам, научна револуција)</a:t>
            </a:r>
            <a:endParaRPr lang="sr-Cyrl-CS" sz="2800" dirty="0"/>
          </a:p>
          <a:p>
            <a:r>
              <a:rPr lang="sr-Cyrl-CS" sz="2800" dirty="0" smtClean="0"/>
              <a:t>Реформација (верски индивидуализам, народни језик)</a:t>
            </a:r>
            <a:endParaRPr lang="sr-Cyrl-CS" sz="2800" dirty="0"/>
          </a:p>
          <a:p>
            <a:r>
              <a:rPr lang="sr-Cyrl-CS" sz="2800" dirty="0" smtClean="0"/>
              <a:t>Просветитељство (поверење у разум и материјализам)</a:t>
            </a:r>
            <a:endParaRPr lang="sr-Cyrl-CS" sz="2800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39941" name="Picture 5" descr="petrar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071810"/>
            <a:ext cx="2571768" cy="3583330"/>
          </a:xfrm>
          <a:prstGeom prst="rect">
            <a:avLst/>
          </a:prstGeom>
          <a:noFill/>
        </p:spPr>
      </p:pic>
      <p:pic>
        <p:nvPicPr>
          <p:cNvPr id="39943" name="Picture 7" descr="704vitruvi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49650"/>
            <a:ext cx="2344738" cy="33083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071810"/>
            <a:ext cx="2480487" cy="371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“КУЛТУРНА ПОЛИТИКА” У ПРЕДГРАЂАНСКИМ ДРУШТВИМА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975" cy="4997450"/>
          </a:xfrm>
        </p:spPr>
        <p:txBody>
          <a:bodyPr/>
          <a:lstStyle/>
          <a:p>
            <a:r>
              <a:rPr lang="sr-Cyrl-CS" sz="2800" dirty="0"/>
              <a:t>Све до буржоаских револуција (XVIII век), </a:t>
            </a:r>
          </a:p>
          <a:p>
            <a:pPr>
              <a:buFontTx/>
              <a:buNone/>
            </a:pPr>
            <a:r>
              <a:rPr lang="sr-Cyrl-CS" sz="2800" dirty="0"/>
              <a:t>    не може се говорити о постојању културне политике као организованог скупа активности у одређеном друштву.</a:t>
            </a:r>
          </a:p>
          <a:p>
            <a:pPr>
              <a:buFontTx/>
              <a:buNone/>
            </a:pPr>
            <a:endParaRPr lang="sr-Cyrl-CS" sz="2800" dirty="0"/>
          </a:p>
          <a:p>
            <a:r>
              <a:rPr lang="sr-Cyrl-CS" sz="2800" dirty="0"/>
              <a:t>То су заправо биле парцијалне активности појединаца и друштвених група, припадника владајућих класа, који су, у складу са сопственим интересима, више или мање успешно подстицали и омогућавали културни развој.</a:t>
            </a:r>
          </a:p>
          <a:p>
            <a:pPr>
              <a:buFontTx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3200" b="1">
                <a:solidFill>
                  <a:schemeClr val="tx1"/>
                </a:solidFill>
              </a:rPr>
              <a:t>Обликовање јавне сфере и почеци модерне културне политике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/>
              <a:t>Конституисање јавне сфере у грађанским капиталистичким </a:t>
            </a:r>
            <a:r>
              <a:rPr lang="sr-Cyrl-CS" dirty="0" smtClean="0"/>
              <a:t>друштвима </a:t>
            </a:r>
            <a:r>
              <a:rPr lang="sr-Cyrl-CS" dirty="0"/>
              <a:t>представља кључни моменат у настајању модерне културне политике јер се:</a:t>
            </a:r>
          </a:p>
          <a:p>
            <a:r>
              <a:rPr lang="sr-Cyrl-CS" dirty="0"/>
              <a:t>Културне акције преносе из приватне у </a:t>
            </a:r>
            <a:r>
              <a:rPr lang="sr-Cyrl-CS" u="sng" dirty="0" smtClean="0"/>
              <a:t>ЈАВНУ СФЕРУ</a:t>
            </a:r>
            <a:r>
              <a:rPr lang="sr-Cyrl-CS" dirty="0" smtClean="0"/>
              <a:t> </a:t>
            </a:r>
            <a:r>
              <a:rPr lang="sr-Cyrl-CS" dirty="0"/>
              <a:t>(са мецена на јавну власт, тј. државу).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sr-Cyrl-CS" sz="4000" dirty="0">
                <a:solidFill>
                  <a:schemeClr val="tx1"/>
                </a:solidFill>
              </a:rPr>
              <a:t>Услови настанка модерне културне политике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sz="2800" dirty="0" smtClean="0"/>
              <a:t>ФРАНЦУСКА БУРЖОАСКА РЕВОЛУЦИЈА (ступање на политичку сцену трећег сталежа)</a:t>
            </a:r>
            <a:endParaRPr lang="sr-Cyrl-CS" sz="2800" dirty="0"/>
          </a:p>
          <a:p>
            <a:pPr>
              <a:lnSpc>
                <a:spcPct val="90000"/>
              </a:lnSpc>
            </a:pPr>
            <a:r>
              <a:rPr lang="sr-Cyrl-CS" sz="2800" dirty="0" smtClean="0"/>
              <a:t>РАЗВОЈ ТРЖИШТА</a:t>
            </a:r>
          </a:p>
          <a:p>
            <a:pPr>
              <a:lnSpc>
                <a:spcPct val="90000"/>
              </a:lnSpc>
            </a:pPr>
            <a:r>
              <a:rPr lang="sr-Cyrl-CS" sz="2800" dirty="0" smtClean="0"/>
              <a:t>УРБАНИЗАЦИЈА</a:t>
            </a:r>
          </a:p>
          <a:p>
            <a:pPr>
              <a:lnSpc>
                <a:spcPct val="90000"/>
              </a:lnSpc>
            </a:pPr>
            <a:r>
              <a:rPr lang="sr-Cyrl-CS" sz="2800" dirty="0" smtClean="0"/>
              <a:t>МОДЕРНИЗАЦИЈА</a:t>
            </a:r>
          </a:p>
          <a:p>
            <a:pPr>
              <a:lnSpc>
                <a:spcPct val="90000"/>
              </a:lnSpc>
            </a:pPr>
            <a:r>
              <a:rPr lang="sr-Cyrl-CS" sz="2800" dirty="0" smtClean="0"/>
              <a:t>ИНДУСТРИЈАЛИЗАЦИЈА</a:t>
            </a:r>
            <a:endParaRPr lang="sr-Cyrl-C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>
                <a:solidFill>
                  <a:schemeClr val="tx1"/>
                </a:solidFill>
              </a:rPr>
              <a:t>Услови настанка модерне културне политике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sr-Cyrl-CS" dirty="0" smtClean="0"/>
              <a:t>ИНСТИТУЦИОНАЛИЗАЦИЈА ОБРАЗОВАЊА ЗА СВЕ ПРИПАДНИКЕ ДРУШТВЕ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sr-Cyrl-CS" dirty="0" smtClean="0"/>
          </a:p>
          <a:p>
            <a:pPr>
              <a:lnSpc>
                <a:spcPct val="90000"/>
              </a:lnSpc>
            </a:pPr>
            <a:r>
              <a:rPr lang="sr-Cyrl-CS" dirty="0" smtClean="0"/>
              <a:t>РАЗВОЈ ШТАМПЕ (а потом и других медија масовног комуницирања)</a:t>
            </a:r>
          </a:p>
          <a:p>
            <a:pPr>
              <a:lnSpc>
                <a:spcPct val="90000"/>
              </a:lnSpc>
              <a:buNone/>
            </a:pPr>
            <a:endParaRPr lang="sr-Cyrl-CS" dirty="0" smtClean="0"/>
          </a:p>
          <a:p>
            <a:pPr>
              <a:lnSpc>
                <a:spcPct val="90000"/>
              </a:lnSpc>
            </a:pPr>
            <a:r>
              <a:rPr lang="sr-Cyrl-CS" dirty="0" smtClean="0"/>
              <a:t>РАЗВОЈ СЛОБОДЕ ШТАМПЕ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4000" dirty="0" smtClean="0">
                <a:solidFill>
                  <a:schemeClr val="tx1"/>
                </a:solidFill>
              </a:rPr>
              <a:t>Услови настанка модерне културне политике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sr-Cyrl-CS" dirty="0" smtClean="0"/>
              <a:t>РАЗВОЈ МОДЕРНЕ ДРЖАВЕ </a:t>
            </a:r>
          </a:p>
          <a:p>
            <a:r>
              <a:rPr lang="sr-Cyrl-CS" dirty="0" smtClean="0"/>
              <a:t>ПЛУРАЛИСТИЧКА ДЕМОКРАТИЈА</a:t>
            </a:r>
            <a:r>
              <a:rPr lang="en-US" dirty="0" smtClean="0"/>
              <a:t> </a:t>
            </a:r>
            <a:endParaRPr lang="sr-Cyrl-CS" dirty="0" smtClean="0"/>
          </a:p>
          <a:p>
            <a:r>
              <a:rPr lang="sr-Cyrl-CS" dirty="0" smtClean="0"/>
              <a:t>РАЗВОЈ ПАРЛАМЕНТАРИЗМА</a:t>
            </a:r>
          </a:p>
          <a:p>
            <a:r>
              <a:rPr lang="en-US" dirty="0" smtClean="0"/>
              <a:t>НАСТАЈАЊЕ ГРАЂАНСКЕ ЈАВНОСТИ</a:t>
            </a:r>
            <a:endParaRPr lang="sr-Cyrl-CS" dirty="0" smtClean="0"/>
          </a:p>
          <a:p>
            <a:r>
              <a:rPr lang="sr-Cyrl-CS" dirty="0" smtClean="0"/>
              <a:t>ИЗРАЖАВАЊЕ ЈАВНОГ МЊЕЊА.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sr-Cyrl-CS" sz="2800" b="1">
                <a:solidFill>
                  <a:schemeClr val="tx1"/>
                </a:solidFill>
              </a:rPr>
              <a:t>П</a:t>
            </a:r>
            <a:r>
              <a:rPr lang="en-US" sz="2800" b="1">
                <a:solidFill>
                  <a:schemeClr val="tx1"/>
                </a:solidFill>
              </a:rPr>
              <a:t>РОЦЕС НАСТАЈАЊА </a:t>
            </a:r>
            <a:r>
              <a:rPr lang="sr-Cyrl-CS" sz="2800" b="1">
                <a:solidFill>
                  <a:schemeClr val="tx1"/>
                </a:solidFill>
              </a:rPr>
              <a:t/>
            </a:r>
            <a:br>
              <a:rPr lang="sr-Cyrl-CS" sz="2800" b="1">
                <a:solidFill>
                  <a:schemeClr val="tx1"/>
                </a:solidFill>
              </a:rPr>
            </a:br>
            <a:r>
              <a:rPr lang="en-US" sz="2800" b="1">
                <a:solidFill>
                  <a:schemeClr val="tx1"/>
                </a:solidFill>
              </a:rPr>
              <a:t>МОДЕРНЕ КУЛТУРНЕ ПОЛИТИКЕ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00200"/>
            <a:ext cx="8218487" cy="49244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sr-Cyrl-CS" sz="2800" u="sng" dirty="0"/>
              <a:t>УСМЕРАВАЊЕ КУЛТУРНЕ АКЦИЈЕ ПРЕМА СВЕ ШИРЕМ </a:t>
            </a:r>
            <a:r>
              <a:rPr lang="sr-Cyrl-CS" sz="2800" dirty="0"/>
              <a:t>КРУГУ ПРИПАДНИКА ОДРЕЂЕНОГ </a:t>
            </a:r>
            <a:r>
              <a:rPr lang="sr-Cyrl-CS" sz="2800" dirty="0" smtClean="0"/>
              <a:t>ДРУШТВА, </a:t>
            </a:r>
            <a:r>
              <a:rPr lang="en-US" sz="2800" dirty="0" smtClean="0"/>
              <a:t>A </a:t>
            </a:r>
            <a:r>
              <a:rPr lang="sr-Cyrl-CS" sz="2800" dirty="0" smtClean="0"/>
              <a:t>ЗАТИМ И ПРЕМА </a:t>
            </a:r>
            <a:r>
              <a:rPr lang="sr-Cyrl-CS" sz="2800" dirty="0"/>
              <a:t>СВИМ ГРАЂАНИМА.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sr-Cyrl-CS" sz="2800" dirty="0"/>
              <a:t>ОБЕЗБЕЂИВАЊЕ </a:t>
            </a:r>
            <a:r>
              <a:rPr lang="sr-Cyrl-CS" sz="2800" u="sng" dirty="0"/>
              <a:t>ПРАВА НА ОБРАЗОВАЊЕ</a:t>
            </a:r>
            <a:r>
              <a:rPr lang="sr-Cyrl-CS" sz="2800" dirty="0"/>
              <a:t> СВИХ И ПЕРМАНЕНТНО ОБРАЗОВАЊЕ.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sr-Cyrl-CS" sz="2800" dirty="0"/>
              <a:t>ПОВЕЋАЊЕ </a:t>
            </a:r>
            <a:r>
              <a:rPr lang="sr-Cyrl-CS" sz="2800" u="sng" dirty="0"/>
              <a:t>СЛОБОДНОГ ВРЕМЕНА </a:t>
            </a:r>
            <a:r>
              <a:rPr lang="sr-Cyrl-CS" sz="2800" dirty="0"/>
              <a:t>И ВРЕМЕНА ДОКОЛИЦЕ.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sr-Cyrl-CS" sz="2800" dirty="0" smtClean="0"/>
              <a:t>ИНСТИТУЦИОНАЛИЗАЦИЈА </a:t>
            </a:r>
            <a:r>
              <a:rPr lang="sr-Cyrl-CS" sz="2800" u="sng" dirty="0"/>
              <a:t>ДОСТУПНОСТИ КУЛТУРНИХ ВРЕДНОСТИ </a:t>
            </a:r>
            <a:r>
              <a:rPr lang="sr-Cyrl-CS" sz="2800" dirty="0"/>
              <a:t>(УСТАНОВЕ КУЛТУРЕ И </a:t>
            </a:r>
            <a:r>
              <a:rPr lang="sr-Cyrl-CS" sz="2800" dirty="0" smtClean="0"/>
              <a:t>МАСОВНИ МЕДИЈИ</a:t>
            </a:r>
            <a:r>
              <a:rPr lang="sr-Cyrl-CS" sz="2800" dirty="0"/>
              <a:t>)</a:t>
            </a:r>
            <a:r>
              <a:rPr lang="en-US" sz="2800" dirty="0"/>
              <a:t>.</a:t>
            </a:r>
            <a:r>
              <a:rPr lang="sr-Cyrl-CS" sz="2800" dirty="0"/>
              <a:t> </a:t>
            </a:r>
          </a:p>
          <a:p>
            <a:pPr marL="609600" indent="-609600"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825500"/>
          </a:xfrm>
        </p:spPr>
        <p:txBody>
          <a:bodyPr/>
          <a:lstStyle/>
          <a:p>
            <a:r>
              <a:rPr lang="sr-Cyrl-CS" sz="3600" b="1" dirty="0">
                <a:solidFill>
                  <a:schemeClr val="tx1"/>
                </a:solidFill>
              </a:rPr>
              <a:t>Историјски корени</a:t>
            </a:r>
            <a:br>
              <a:rPr lang="sr-Cyrl-CS" sz="3600" b="1" dirty="0">
                <a:solidFill>
                  <a:schemeClr val="tx1"/>
                </a:solidFill>
              </a:rPr>
            </a:br>
            <a:r>
              <a:rPr lang="sr-Cyrl-CS" sz="3600" b="1" dirty="0">
                <a:solidFill>
                  <a:schemeClr val="tx1"/>
                </a:solidFill>
              </a:rPr>
              <a:t>СТАРА </a:t>
            </a:r>
            <a:r>
              <a:rPr lang="sr-Cyrl-CS" sz="3600" b="1" dirty="0" smtClean="0">
                <a:solidFill>
                  <a:schemeClr val="tx1"/>
                </a:solidFill>
              </a:rPr>
              <a:t>ГРЧКА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714487"/>
            <a:ext cx="8715435" cy="51435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r-Cyrl-CS" sz="2800" dirty="0"/>
              <a:t>Период од 8. до 6. века </a:t>
            </a:r>
            <a:r>
              <a:rPr lang="sr-Cyrl-CS" sz="2800" dirty="0" smtClean="0"/>
              <a:t>п.н.е − </a:t>
            </a:r>
            <a:r>
              <a:rPr lang="sr-Cyrl-CS" sz="2800" u="sng" dirty="0"/>
              <a:t>робовласнички поредак</a:t>
            </a:r>
            <a:r>
              <a:rPr lang="sr-Cyrl-CS" sz="2800" dirty="0"/>
              <a:t> (привреда се заснива на експлоатацији снаге робова; аристократија, која је сменила монархију,  сматра да није достојна да учествује у производњи</a:t>
            </a:r>
            <a:r>
              <a:rPr lang="sr-Cyrl-CS" sz="2800" dirty="0" smtClean="0"/>
              <a:t>) − </a:t>
            </a:r>
            <a:r>
              <a:rPr lang="sr-Cyrl-CS" sz="2800" b="1" dirty="0"/>
              <a:t>епско и лирско </a:t>
            </a:r>
            <a:r>
              <a:rPr lang="sr-Cyrl-CS" sz="2800" b="1" dirty="0" smtClean="0"/>
              <a:t>песништво</a:t>
            </a:r>
          </a:p>
          <a:p>
            <a:pPr>
              <a:lnSpc>
                <a:spcPct val="80000"/>
              </a:lnSpc>
              <a:buNone/>
            </a:pPr>
            <a:endParaRPr lang="sr-Cyrl-CS" sz="2800" b="1" dirty="0"/>
          </a:p>
          <a:p>
            <a:pPr>
              <a:lnSpc>
                <a:spcPct val="80000"/>
              </a:lnSpc>
            </a:pPr>
            <a:r>
              <a:rPr lang="sr-Cyrl-CS" sz="2800" dirty="0"/>
              <a:t>У 6. веку постепено слаби аристократија (посебно после Солонових реформи, тимократије и тираније), а јача </a:t>
            </a:r>
            <a:r>
              <a:rPr lang="sr-Cyrl-CS" sz="2800" u="sng" dirty="0" smtClean="0"/>
              <a:t>демократија</a:t>
            </a:r>
            <a:r>
              <a:rPr lang="sr-Cyrl-CS" sz="2800" dirty="0"/>
              <a:t> </a:t>
            </a:r>
            <a:r>
              <a:rPr lang="sr-Cyrl-CS" sz="2800" dirty="0" smtClean="0"/>
              <a:t>− </a:t>
            </a:r>
            <a:r>
              <a:rPr lang="sr-Cyrl-CS" sz="2800" dirty="0"/>
              <a:t>508. п.н.е Клистен је поделио Атику на 10 округа, сасвим ослабио родовску аристократију и дао права </a:t>
            </a:r>
            <a:r>
              <a:rPr lang="sr-Cyrl-CS" sz="2800" dirty="0" smtClean="0"/>
              <a:t>народу − </a:t>
            </a:r>
            <a:r>
              <a:rPr lang="sr-Cyrl-CS" sz="2800" b="1" dirty="0"/>
              <a:t>почеци драме</a:t>
            </a:r>
            <a:endParaRPr 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898525"/>
          </a:xfrm>
        </p:spPr>
        <p:txBody>
          <a:bodyPr/>
          <a:lstStyle/>
          <a:p>
            <a:r>
              <a:rPr lang="sr-Cyrl-CS" sz="3600" b="1">
                <a:solidFill>
                  <a:schemeClr val="tx1"/>
                </a:solidFill>
              </a:rPr>
              <a:t>Историјски корени</a:t>
            </a:r>
            <a:br>
              <a:rPr lang="sr-Cyrl-CS" sz="3600" b="1">
                <a:solidFill>
                  <a:schemeClr val="tx1"/>
                </a:solidFill>
              </a:rPr>
            </a:br>
            <a:r>
              <a:rPr lang="sr-Cyrl-CS" sz="3600" b="1">
                <a:solidFill>
                  <a:schemeClr val="tx1"/>
                </a:solidFill>
              </a:rPr>
              <a:t>СТАРА ГРЧКА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357298"/>
            <a:ext cx="8786873" cy="5286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r-Cyrl-CS" sz="2800" dirty="0" smtClean="0"/>
              <a:t>Зачеци првих форми културне </a:t>
            </a:r>
            <a:r>
              <a:rPr lang="sr-Cyrl-CS" sz="2800" dirty="0"/>
              <a:t>политике везују се за </a:t>
            </a:r>
            <a:r>
              <a:rPr lang="sr-Cyrl-CS" sz="2800" u="sng" dirty="0"/>
              <a:t>тиранина Пизистрата</a:t>
            </a:r>
            <a:r>
              <a:rPr lang="sr-Cyrl-CS" sz="2800" dirty="0"/>
              <a:t> (5</a:t>
            </a:r>
            <a:r>
              <a:rPr lang="en-US" sz="2800" dirty="0" smtClean="0"/>
              <a:t>61−</a:t>
            </a:r>
            <a:r>
              <a:rPr lang="sr-Cyrl-CS" sz="2800" dirty="0" smtClean="0"/>
              <a:t>5</a:t>
            </a:r>
            <a:r>
              <a:rPr lang="en-US" sz="2800" dirty="0" smtClean="0"/>
              <a:t>27</a:t>
            </a:r>
            <a:r>
              <a:rPr lang="sr-Cyrl-CS" sz="2800" dirty="0" smtClean="0"/>
              <a:t> г.п.н.е) </a:t>
            </a:r>
            <a:r>
              <a:rPr lang="sr-Cyrl-CS" sz="2800" dirty="0"/>
              <a:t>који је увео светковине, Велике Панатенеје и </a:t>
            </a:r>
            <a:r>
              <a:rPr lang="sr-Cyrl-CS" sz="2800" u="sng" dirty="0"/>
              <a:t>Велике Градске Дионисије</a:t>
            </a:r>
            <a:r>
              <a:rPr lang="sr-Cyrl-CS" sz="2800" dirty="0"/>
              <a:t>, а подигао је и много храмова</a:t>
            </a:r>
          </a:p>
          <a:p>
            <a:pPr>
              <a:lnSpc>
                <a:spcPct val="80000"/>
              </a:lnSpc>
            </a:pPr>
            <a:r>
              <a:rPr lang="sr-Cyrl-CS" sz="2800" u="sng" dirty="0" smtClean="0"/>
              <a:t>ТРАГЕДИЈА</a:t>
            </a:r>
            <a:r>
              <a:rPr lang="sr-Cyrl-CS" sz="2800" dirty="0" smtClean="0"/>
              <a:t> </a:t>
            </a:r>
            <a:r>
              <a:rPr lang="sr-Cyrl-CS" sz="2800" dirty="0"/>
              <a:t>први пут изведена 534</a:t>
            </a:r>
            <a:r>
              <a:rPr lang="sr-Cyrl-CS" sz="2800" dirty="0" smtClean="0"/>
              <a:t>. г.п.н.е за </a:t>
            </a:r>
            <a:r>
              <a:rPr lang="sr-Cyrl-CS" sz="2800" dirty="0"/>
              <a:t>време Градских </a:t>
            </a:r>
            <a:r>
              <a:rPr lang="sr-Cyrl-CS" sz="2800" dirty="0" smtClean="0"/>
              <a:t>Дионисија</a:t>
            </a:r>
          </a:p>
          <a:p>
            <a:pPr>
              <a:lnSpc>
                <a:spcPct val="80000"/>
              </a:lnSpc>
              <a:buNone/>
            </a:pPr>
            <a:endParaRPr lang="sr-Cyrl-CS" sz="2800" dirty="0"/>
          </a:p>
          <a:p>
            <a:pPr>
              <a:lnSpc>
                <a:spcPct val="80000"/>
              </a:lnSpc>
            </a:pPr>
            <a:r>
              <a:rPr lang="sr-Cyrl-CS" sz="2800" u="sng" dirty="0"/>
              <a:t>Рађање трагедије</a:t>
            </a:r>
            <a:r>
              <a:rPr lang="sr-Cyrl-CS" sz="2800" dirty="0"/>
              <a:t> из култа богу Дионису (</a:t>
            </a:r>
            <a:r>
              <a:rPr lang="sr-Cyrl-CS" sz="2800" i="1" dirty="0"/>
              <a:t>бог који припада нижим слојевима друштва</a:t>
            </a:r>
            <a:r>
              <a:rPr lang="sr-Cyrl-CS" sz="2800" dirty="0"/>
              <a:t>) дешавало се паралелно са </a:t>
            </a:r>
            <a:r>
              <a:rPr lang="sr-Cyrl-CS" sz="2800" u="sng" dirty="0"/>
              <a:t>рађањем</a:t>
            </a:r>
            <a:r>
              <a:rPr lang="sr-Cyrl-CS" sz="2800" dirty="0"/>
              <a:t> младе </a:t>
            </a:r>
            <a:r>
              <a:rPr lang="sr-Cyrl-CS" sz="2800" i="1" u="sng" dirty="0"/>
              <a:t>демократије</a:t>
            </a:r>
            <a:r>
              <a:rPr lang="sr-Cyrl-CS" sz="2800" dirty="0"/>
              <a:t>, тј. демократске поликратије (</a:t>
            </a:r>
            <a:r>
              <a:rPr lang="sr-Cyrl-CS" sz="2800" i="1" dirty="0" smtClean="0"/>
              <a:t>полиси</a:t>
            </a:r>
            <a:r>
              <a:rPr lang="en-US" sz="2800" i="1" dirty="0" smtClean="0"/>
              <a:t> − </a:t>
            </a:r>
            <a:r>
              <a:rPr lang="sr-Cyrl-CS" sz="2800" dirty="0" smtClean="0"/>
              <a:t>градови</a:t>
            </a:r>
            <a:r>
              <a:rPr lang="en-US" sz="2800" dirty="0"/>
              <a:t>/</a:t>
            </a:r>
            <a:r>
              <a:rPr lang="sr-Cyrl-CS" sz="2800" dirty="0"/>
              <a:t>државе) 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3600" b="1">
                <a:solidFill>
                  <a:schemeClr val="tx1"/>
                </a:solidFill>
              </a:rPr>
              <a:t>Историјски корени</a:t>
            </a:r>
            <a:br>
              <a:rPr lang="sr-Cyrl-CS" sz="3600" b="1">
                <a:solidFill>
                  <a:schemeClr val="tx1"/>
                </a:solidFill>
              </a:rPr>
            </a:br>
            <a:r>
              <a:rPr lang="sr-Cyrl-CS" sz="3600" b="1">
                <a:solidFill>
                  <a:schemeClr val="tx1"/>
                </a:solidFill>
              </a:rPr>
              <a:t>СТАРА ГРЧКА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63525" y="1598613"/>
            <a:ext cx="7386638" cy="4999037"/>
          </a:xfrm>
        </p:spPr>
        <p:txBody>
          <a:bodyPr/>
          <a:lstStyle/>
          <a:p>
            <a:r>
              <a:rPr lang="sr-Cyrl-CS" u="sng" dirty="0"/>
              <a:t>Периклово доба</a:t>
            </a:r>
            <a:r>
              <a:rPr lang="sr-Cyrl-CS" dirty="0"/>
              <a:t> (</a:t>
            </a:r>
            <a:r>
              <a:rPr lang="sr-Cyrl-CS" dirty="0" smtClean="0"/>
              <a:t>461−</a:t>
            </a:r>
            <a:r>
              <a:rPr lang="sr-Cyrl-CS" dirty="0" smtClean="0"/>
              <a:t>429 г.п.н.е): </a:t>
            </a:r>
            <a:r>
              <a:rPr lang="sr-Cyrl-CS" dirty="0"/>
              <a:t>после грчко-персијских ратова </a:t>
            </a:r>
            <a:r>
              <a:rPr lang="sr-Cyrl-CS" u="sng" dirty="0"/>
              <a:t>Атина</a:t>
            </a:r>
            <a:r>
              <a:rPr lang="sr-Cyrl-CS" dirty="0"/>
              <a:t> је на врхунцу своје политичке и економске моћи, а постала је и </a:t>
            </a:r>
            <a:r>
              <a:rPr lang="sr-Cyrl-CS" u="sng" dirty="0"/>
              <a:t>средиште развоја културе.</a:t>
            </a:r>
          </a:p>
          <a:p>
            <a:pPr>
              <a:buFontTx/>
              <a:buNone/>
            </a:pPr>
            <a:endParaRPr lang="sr-Cyrl-CS" dirty="0"/>
          </a:p>
          <a:p>
            <a:r>
              <a:rPr lang="sr-Cyrl-CS" dirty="0"/>
              <a:t>Перикле је заслужан за </a:t>
            </a:r>
          </a:p>
          <a:p>
            <a:pPr>
              <a:buFontTx/>
              <a:buNone/>
            </a:pPr>
            <a:r>
              <a:rPr lang="sr-Cyrl-CS" dirty="0"/>
              <a:t>   изградњу Партенона на </a:t>
            </a:r>
          </a:p>
          <a:p>
            <a:pPr>
              <a:buFontTx/>
              <a:buNone/>
            </a:pPr>
            <a:r>
              <a:rPr lang="sr-Cyrl-CS" dirty="0"/>
              <a:t>   Акропољу.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8437" name="Picture 5" descr="Perik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200" y="2808288"/>
            <a:ext cx="2336800" cy="407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/>
          <a:lstStyle/>
          <a:p>
            <a:r>
              <a:rPr lang="sr-Cyrl-CS" sz="2800">
                <a:solidFill>
                  <a:schemeClr val="tx1"/>
                </a:solidFill>
              </a:rPr>
              <a:t>Позориште: први елементи културне политике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17413" name="Picture 5" descr="epidaur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881063"/>
            <a:ext cx="7345363" cy="5976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2910" y="0"/>
            <a:ext cx="8043890" cy="928670"/>
          </a:xfrm>
        </p:spPr>
        <p:txBody>
          <a:bodyPr/>
          <a:lstStyle/>
          <a:p>
            <a:r>
              <a:rPr lang="sr-Cyrl-CS" sz="3600" dirty="0" smtClean="0">
                <a:solidFill>
                  <a:schemeClr val="tx1"/>
                </a:solidFill>
              </a:rPr>
              <a:t>Позориште Епидаурус на Пелопонезу, </a:t>
            </a:r>
            <a:r>
              <a:rPr lang="en-US" sz="3600" b="0" i="0" dirty="0" smtClean="0">
                <a:solidFill>
                  <a:schemeClr val="tx1"/>
                </a:solidFill>
                <a:latin typeface="arial"/>
              </a:rPr>
              <a:t>340−300</a:t>
            </a:r>
            <a:r>
              <a:rPr lang="sr-Cyrl-CS" sz="3600" b="0" i="0" dirty="0" smtClean="0">
                <a:solidFill>
                  <a:schemeClr val="tx1"/>
                </a:solidFill>
                <a:latin typeface="arial"/>
              </a:rPr>
              <a:t> г.п.н.е</a:t>
            </a:r>
            <a:r>
              <a:rPr lang="en-US" sz="3600" b="0" i="0" dirty="0" smtClean="0">
                <a:solidFill>
                  <a:schemeClr val="tx1"/>
                </a:solidFill>
                <a:latin typeface="arial"/>
              </a:rPr>
              <a:t> 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56093"/>
            <a:ext cx="8572560" cy="552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sr-Cyrl-CS" sz="4000" dirty="0" smtClean="0">
                <a:solidFill>
                  <a:schemeClr val="tx1"/>
                </a:solidFill>
              </a:rPr>
              <a:t>Античко грчко позориште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928669"/>
            <a:ext cx="8786874" cy="5740419"/>
          </a:xfrm>
        </p:spPr>
        <p:txBody>
          <a:bodyPr/>
          <a:lstStyle/>
          <a:p>
            <a:r>
              <a:rPr lang="sr-Cyrl-CS" dirty="0"/>
              <a:t>Кроз читав 5. </a:t>
            </a:r>
            <a:r>
              <a:rPr lang="sr-Cyrl-CS" dirty="0" smtClean="0"/>
              <a:t>век п.н.е </a:t>
            </a:r>
            <a:r>
              <a:rPr lang="sr-Cyrl-CS" dirty="0"/>
              <a:t>позориште је било од дрвета, тек половином 4. </a:t>
            </a:r>
            <a:r>
              <a:rPr lang="sr-Cyrl-CS" dirty="0" smtClean="0"/>
              <a:t>века п.н.е </a:t>
            </a:r>
            <a:r>
              <a:rPr lang="sr-Cyrl-CS" dirty="0"/>
              <a:t>почињу да се граде камена позоришта</a:t>
            </a:r>
            <a:r>
              <a:rPr lang="sr-Cyrl-CS" dirty="0" smtClean="0"/>
              <a:t>.</a:t>
            </a:r>
          </a:p>
          <a:p>
            <a:pPr>
              <a:buNone/>
            </a:pPr>
            <a:endParaRPr lang="sr-Cyrl-CS" dirty="0"/>
          </a:p>
          <a:p>
            <a:r>
              <a:rPr lang="sr-Cyrl-CS" dirty="0"/>
              <a:t>Позориште је имало 3 дела (позорницу са позоришном зградом, орхестру у облику круга</a:t>
            </a:r>
            <a:r>
              <a:rPr lang="en-US" dirty="0"/>
              <a:t>/</a:t>
            </a:r>
            <a:r>
              <a:rPr lang="sr-Cyrl-CS" dirty="0"/>
              <a:t>полукруга и простор за публику</a:t>
            </a:r>
            <a:r>
              <a:rPr lang="sr-Cyrl-CS" dirty="0" smtClean="0"/>
              <a:t>).</a:t>
            </a:r>
          </a:p>
          <a:p>
            <a:pPr>
              <a:buNone/>
            </a:pPr>
            <a:endParaRPr lang="sr-Cyrl-CS" dirty="0"/>
          </a:p>
          <a:p>
            <a:r>
              <a:rPr lang="sr-Cyrl-CS" dirty="0"/>
              <a:t>Помоћне справе (екиклема, </a:t>
            </a:r>
            <a:r>
              <a:rPr lang="en-US" dirty="0" err="1"/>
              <a:t>deus</a:t>
            </a:r>
            <a:r>
              <a:rPr lang="en-US" dirty="0"/>
              <a:t> ex </a:t>
            </a:r>
            <a:r>
              <a:rPr lang="en-US" dirty="0" err="1"/>
              <a:t>machina</a:t>
            </a:r>
            <a:r>
              <a:rPr lang="en-US" dirty="0"/>
              <a:t>, </a:t>
            </a:r>
            <a:r>
              <a:rPr lang="sr-Cyrl-CS" dirty="0"/>
              <a:t>справа за грмљавину).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74639"/>
            <a:ext cx="8186766" cy="511156"/>
          </a:xfrm>
        </p:spPr>
        <p:txBody>
          <a:bodyPr/>
          <a:lstStyle/>
          <a:p>
            <a:r>
              <a:rPr lang="sr-Cyrl-CS" dirty="0" smtClean="0">
                <a:solidFill>
                  <a:schemeClr val="tx1"/>
                </a:solidFill>
              </a:rPr>
              <a:t>Античко грчко позориште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00108"/>
            <a:ext cx="8715436" cy="5572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Cyrl-CS" dirty="0"/>
              <a:t>По положају позоришта, </a:t>
            </a:r>
            <a:r>
              <a:rPr lang="sr-Cyrl-CS" u="sng" dirty="0"/>
              <a:t>десна страна</a:t>
            </a:r>
            <a:r>
              <a:rPr lang="sr-Cyrl-CS" dirty="0"/>
              <a:t> је означавала </a:t>
            </a:r>
            <a:r>
              <a:rPr lang="sr-Cyrl-CS" u="sng" dirty="0"/>
              <a:t>град</a:t>
            </a:r>
            <a:r>
              <a:rPr lang="sr-Cyrl-CS" dirty="0"/>
              <a:t>, а </a:t>
            </a:r>
            <a:r>
              <a:rPr lang="sr-Cyrl-CS" u="sng" dirty="0"/>
              <a:t>лева туђину</a:t>
            </a:r>
            <a:r>
              <a:rPr lang="sr-Cyrl-CS" dirty="0"/>
              <a:t> и на тај начин је постојала разлика у уласку домаћина и странаца у позориште.</a:t>
            </a:r>
          </a:p>
          <a:p>
            <a:pPr>
              <a:lnSpc>
                <a:spcPct val="90000"/>
              </a:lnSpc>
            </a:pPr>
            <a:r>
              <a:rPr lang="sr-Cyrl-CS" dirty="0"/>
              <a:t>Глумци су били мушкарци, </a:t>
            </a:r>
            <a:r>
              <a:rPr lang="sr-Cyrl-CS" u="sng" dirty="0"/>
              <a:t>Есхил</a:t>
            </a:r>
            <a:r>
              <a:rPr lang="sr-Cyrl-CS" dirty="0"/>
              <a:t> је увео </a:t>
            </a:r>
            <a:r>
              <a:rPr lang="sr-Cyrl-CS" u="sng" dirty="0"/>
              <a:t>другог</a:t>
            </a:r>
            <a:r>
              <a:rPr lang="sr-Cyrl-CS" dirty="0"/>
              <a:t>, а </a:t>
            </a:r>
            <a:r>
              <a:rPr lang="sr-Cyrl-CS" u="sng" dirty="0"/>
              <a:t>Софокле трећег</a:t>
            </a:r>
            <a:r>
              <a:rPr lang="sr-Cyrl-CS" dirty="0"/>
              <a:t> глумца.</a:t>
            </a:r>
          </a:p>
          <a:p>
            <a:pPr>
              <a:lnSpc>
                <a:spcPct val="90000"/>
              </a:lnSpc>
            </a:pPr>
            <a:r>
              <a:rPr lang="sr-Cyrl-CS" dirty="0"/>
              <a:t>За трагедију је постојало 28 различитих маски. </a:t>
            </a:r>
          </a:p>
          <a:p>
            <a:pPr>
              <a:lnSpc>
                <a:spcPct val="90000"/>
              </a:lnSpc>
            </a:pPr>
            <a:r>
              <a:rPr lang="sr-Cyrl-CS" dirty="0"/>
              <a:t>Да би глумци били крупнији и виши носили су јастуке и дрвене ђонове.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Words>1346</Words>
  <Application>Microsoft Office PowerPoint</Application>
  <PresentationFormat>On-screen Show (4:3)</PresentationFormat>
  <Paragraphs>130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4. ПРЕДАВАЊЕ Историјски корени и појава модерне културне политике</vt:lpstr>
      <vt:lpstr>Историјски корени СТАРА ГРЧКА</vt:lpstr>
      <vt:lpstr>Историјски корени СТАРА ГРЧКА</vt:lpstr>
      <vt:lpstr>Историјски корени СТАРА ГРЧКА</vt:lpstr>
      <vt:lpstr>Историјски корени СТАРА ГРЧКА</vt:lpstr>
      <vt:lpstr>Позориште: први елементи културне политике</vt:lpstr>
      <vt:lpstr>Позориште Епидаурус на Пелопонезу, 340−300 г.п.н.е </vt:lpstr>
      <vt:lpstr>Античко грчко позориште</vt:lpstr>
      <vt:lpstr>Античко грчко позориште</vt:lpstr>
      <vt:lpstr>Античко грчко позориште</vt:lpstr>
      <vt:lpstr>Античко грчко позориште</vt:lpstr>
      <vt:lpstr>Античко грчко позориште</vt:lpstr>
      <vt:lpstr>Античко грчко позориште</vt:lpstr>
      <vt:lpstr>Позориште</vt:lpstr>
      <vt:lpstr>Платонова Академија</vt:lpstr>
      <vt:lpstr>Аристотелов Лицеј</vt:lpstr>
      <vt:lpstr>СТАРИ РИМ</vt:lpstr>
      <vt:lpstr>СТАРИ РИМ</vt:lpstr>
      <vt:lpstr>Хришћанство и појава универзитета</vt:lpstr>
      <vt:lpstr>Хришћанство и појава универзитета</vt:lpstr>
      <vt:lpstr>Хришћанство и појава универзитета</vt:lpstr>
      <vt:lpstr>Ка модерној културној политици</vt:lpstr>
      <vt:lpstr>“КУЛТУРНА ПОЛИТИКА” У ПРЕДГРАЂАНСКИМ ДРУШТВИМА</vt:lpstr>
      <vt:lpstr>Обликовање јавне сфере и почеци модерне културне политике</vt:lpstr>
      <vt:lpstr>Услови настанка модерне културне политике</vt:lpstr>
      <vt:lpstr>Услови настанка модерне културне политике</vt:lpstr>
      <vt:lpstr>Услови настанка модерне културне политике</vt:lpstr>
      <vt:lpstr>ПРОЦЕС НАСТАЈАЊА  МОДЕРНЕ КУЛТУРНЕ ПОЛИТИКЕ</vt:lpstr>
    </vt:vector>
  </TitlesOfParts>
  <Company>nikakva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Историјски корени и појава модерне културне политике</dc:title>
  <dc:creator>Natasa</dc:creator>
  <cp:lastModifiedBy>Jelenkovic</cp:lastModifiedBy>
  <cp:revision>75</cp:revision>
  <dcterms:created xsi:type="dcterms:W3CDTF">2010-10-23T14:14:38Z</dcterms:created>
  <dcterms:modified xsi:type="dcterms:W3CDTF">2018-02-15T20:23:39Z</dcterms:modified>
</cp:coreProperties>
</file>