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7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070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16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138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32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280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865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31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1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5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7610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53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13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649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0351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91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960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POSEBNA PRAVILA </a:t>
            </a:r>
            <a:r>
              <a:rPr lang="sr-Latn-RS" dirty="0" smtClean="0"/>
              <a:t>ZA NEKE ZAKONSKE NASLEDNIKE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9800" dirty="0" smtClean="0"/>
          </a:p>
          <a:p>
            <a:r>
              <a:rPr lang="sr-Latn-RS" sz="7400" dirty="0" smtClean="0"/>
              <a:t>Dr Biljana Knežević</a:t>
            </a:r>
            <a:endParaRPr lang="sr-Latn-RS" sz="7400" dirty="0"/>
          </a:p>
          <a:p>
            <a:endParaRPr lang="sr-Latn-RS" sz="7400" dirty="0" smtClean="0"/>
          </a:p>
          <a:p>
            <a:r>
              <a:rPr lang="sr-Latn-RS" sz="7400" dirty="0" smtClean="0"/>
              <a:t>Univerzitet Megatrend</a:t>
            </a:r>
          </a:p>
        </p:txBody>
      </p:sp>
    </p:spTree>
    <p:extLst>
      <p:ext uri="{BB962C8B-B14F-4D97-AF65-F5344CB8AC3E}">
        <p14:creationId xmlns:p14="http://schemas.microsoft.com/office/powerpoint/2010/main" val="2802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sz="2400" b="1" dirty="0"/>
              <a:t>Ostaviočevi roditelji </a:t>
            </a:r>
            <a:endParaRPr lang="sr-Latn-RS" sz="2400" b="1" dirty="0" smtClean="0"/>
          </a:p>
          <a:p>
            <a:pPr marL="0" indent="0">
              <a:buNone/>
            </a:pPr>
            <a:r>
              <a:rPr lang="sr-Latn-RS" sz="2400" b="1" dirty="0" smtClean="0"/>
              <a:t>Povećanje </a:t>
            </a:r>
            <a:r>
              <a:rPr lang="sr-Latn-RS" sz="2400" b="1" dirty="0"/>
              <a:t>naslednog dela roditelja – mogu zahtevati povećanje u slučajevima: </a:t>
            </a:r>
            <a:endParaRPr lang="sr-Latn-RS" sz="2400" b="1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kada </a:t>
            </a:r>
            <a:r>
              <a:rPr lang="sr-Latn-RS" sz="2400" dirty="0"/>
              <a:t>su pozvani na nasleđe sa </a:t>
            </a:r>
            <a:r>
              <a:rPr lang="sr-Latn-RS" sz="2400" dirty="0" smtClean="0"/>
              <a:t>ostaviočevim </a:t>
            </a:r>
            <a:r>
              <a:rPr lang="sr-Latn-RS" sz="2400" dirty="0"/>
              <a:t>supružnikom, a </a:t>
            </a:r>
            <a:r>
              <a:rPr lang="sr-Latn-RS" sz="2400" b="1" dirty="0"/>
              <a:t>nemaju nužnih sredstava za život</a:t>
            </a:r>
            <a:r>
              <a:rPr lang="sr-Latn-RS" sz="2400" dirty="0"/>
              <a:t>, mogu u roku od godinu dana </a:t>
            </a:r>
            <a:r>
              <a:rPr lang="sr-Latn-RS" sz="2400" dirty="0" smtClean="0"/>
              <a:t>od ostaviočeve smrti, </a:t>
            </a:r>
            <a:r>
              <a:rPr lang="sr-Latn-RS" sz="2400" dirty="0"/>
              <a:t>zahtevati </a:t>
            </a:r>
            <a:r>
              <a:rPr lang="sr-Latn-RS" sz="2400" b="1" dirty="0"/>
              <a:t>doživotno uživanje </a:t>
            </a:r>
            <a:r>
              <a:rPr lang="sr-Latn-RS" sz="2400" dirty="0"/>
              <a:t>na </a:t>
            </a:r>
            <a:r>
              <a:rPr lang="sr-Latn-RS" sz="2400" dirty="0" smtClean="0"/>
              <a:t>celini, </a:t>
            </a:r>
            <a:r>
              <a:rPr lang="sr-Latn-RS" sz="2400" dirty="0"/>
              <a:t>ili delu zaostavštine koju je nasledio supružnik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kada </a:t>
            </a:r>
            <a:r>
              <a:rPr lang="sr-Latn-RS" sz="2400" dirty="0"/>
              <a:t>zajednica života ostaviočevih roditelja trajno prestane, roditelj koji nema sredstava za život, a zajednica života nije prestala njegovom krivicom, može zahtevati doživotno </a:t>
            </a:r>
            <a:r>
              <a:rPr lang="sr-Latn-RS" sz="2400" dirty="0" smtClean="0"/>
              <a:t>uživanje, </a:t>
            </a:r>
            <a:r>
              <a:rPr lang="sr-Latn-RS" sz="2400" b="1" dirty="0"/>
              <a:t>na celini ili delu </a:t>
            </a:r>
            <a:r>
              <a:rPr lang="sr-Latn-RS" sz="2400" b="1" dirty="0" smtClean="0"/>
              <a:t>zaostavštine, </a:t>
            </a:r>
            <a:r>
              <a:rPr lang="sr-Latn-RS" sz="2400" b="1" dirty="0"/>
              <a:t>koju je nasledio drugi </a:t>
            </a:r>
            <a:r>
              <a:rPr lang="sr-Latn-RS" sz="2400" b="1" dirty="0" smtClean="0"/>
              <a:t>roditelj </a:t>
            </a:r>
            <a:endParaRPr lang="sr-Latn-RS" sz="2400" b="1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ako </a:t>
            </a:r>
            <a:r>
              <a:rPr lang="sr-Latn-RS" sz="2400" dirty="0"/>
              <a:t>jedan ostaviočev roditelj </a:t>
            </a:r>
            <a:r>
              <a:rPr lang="sr-Latn-RS" sz="2400" b="1" dirty="0"/>
              <a:t>ne može </a:t>
            </a:r>
            <a:r>
              <a:rPr lang="sr-Latn-RS" sz="2400" b="1" dirty="0" smtClean="0"/>
              <a:t>ili neće </a:t>
            </a:r>
            <a:r>
              <a:rPr lang="sr-Latn-RS" sz="2400" b="1" dirty="0"/>
              <a:t>da nasledi, </a:t>
            </a:r>
            <a:r>
              <a:rPr lang="sr-Latn-RS" sz="2400" dirty="0"/>
              <a:t>roditelj koji nema dovoljno sredstava za </a:t>
            </a:r>
            <a:r>
              <a:rPr lang="sr-Latn-RS" sz="2400" dirty="0" smtClean="0"/>
              <a:t>život, </a:t>
            </a:r>
            <a:r>
              <a:rPr lang="sr-Latn-RS" sz="2400" dirty="0"/>
              <a:t>može zahtevati doživotno uživanje na celini ili delu </a:t>
            </a:r>
            <a:r>
              <a:rPr lang="sr-Latn-RS" sz="2400" dirty="0" smtClean="0"/>
              <a:t>zaostavštine, </a:t>
            </a:r>
            <a:r>
              <a:rPr lang="sr-Latn-RS" sz="2400" dirty="0"/>
              <a:t>koju su nasledili </a:t>
            </a:r>
            <a:r>
              <a:rPr lang="sr-Latn-RS" sz="2400" b="1" dirty="0"/>
              <a:t>potomci drugog </a:t>
            </a:r>
            <a:r>
              <a:rPr lang="sr-Latn-RS" sz="2400" b="1" dirty="0" smtClean="0"/>
              <a:t>roditelja </a:t>
            </a:r>
            <a:endParaRPr lang="sr-Latn-RS" sz="2400" b="1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 </a:t>
            </a:r>
            <a:r>
              <a:rPr lang="sr-Latn-RS" sz="2400" dirty="0"/>
              <a:t>kada je vrednost zaostavštine tako </a:t>
            </a:r>
            <a:r>
              <a:rPr lang="sr-Latn-RS" sz="2400" dirty="0" smtClean="0"/>
              <a:t>mala, </a:t>
            </a:r>
            <a:r>
              <a:rPr lang="sr-Latn-RS" sz="2400" dirty="0"/>
              <a:t>da bi njenom podelom zapali u oskudicu, ostaviočevi roditelji mogu zahtevati u svojinu celokupnu zaostavštinu.</a:t>
            </a:r>
          </a:p>
        </p:txBody>
      </p:sp>
    </p:spTree>
    <p:extLst>
      <p:ext uri="{BB962C8B-B14F-4D97-AF65-F5344CB8AC3E}">
        <p14:creationId xmlns:p14="http://schemas.microsoft.com/office/powerpoint/2010/main" val="13665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b="1" dirty="0"/>
              <a:t>Naslednopravne posledice usvojenja </a:t>
            </a:r>
            <a:r>
              <a:rPr lang="sr-Latn-RS" sz="2400" b="1" dirty="0" smtClean="0"/>
              <a:t>u Srbiji</a:t>
            </a:r>
          </a:p>
          <a:p>
            <a:pPr marL="0" indent="0">
              <a:buNone/>
            </a:pPr>
            <a:r>
              <a:rPr lang="sr-Latn-RS" sz="2400" dirty="0" smtClean="0"/>
              <a:t> </a:t>
            </a:r>
            <a:r>
              <a:rPr lang="sr-Latn-RS" sz="2400" dirty="0"/>
              <a:t>P</a:t>
            </a:r>
            <a:r>
              <a:rPr lang="sr-Latn-RS" sz="2400" dirty="0" smtClean="0"/>
              <a:t>osledice </a:t>
            </a:r>
            <a:r>
              <a:rPr lang="sr-Latn-RS" sz="2400" dirty="0"/>
              <a:t>usvojenja uređene su različito, u zavisnosti od toga da li je reč o </a:t>
            </a:r>
            <a:r>
              <a:rPr lang="sr-Latn-RS" sz="2400" b="1" dirty="0" smtClean="0"/>
              <a:t>potpunom, ili </a:t>
            </a:r>
            <a:r>
              <a:rPr lang="sr-Latn-RS" sz="2400" b="1" dirty="0"/>
              <a:t>nepotpunom usvojenju.  </a:t>
            </a:r>
            <a:endParaRPr lang="sr-Latn-RS" sz="2400" b="1" dirty="0" smtClean="0"/>
          </a:p>
          <a:p>
            <a:pPr marL="0" indent="0">
              <a:buNone/>
            </a:pPr>
            <a:r>
              <a:rPr lang="sr-Latn-RS" sz="2400" dirty="0" smtClean="0"/>
              <a:t>Potpuno </a:t>
            </a:r>
            <a:r>
              <a:rPr lang="sr-Latn-RS" sz="2400" dirty="0"/>
              <a:t>usvojenje ima za posledicu istovetan </a:t>
            </a:r>
            <a:r>
              <a:rPr lang="sr-Latn-RS" sz="2400" dirty="0" smtClean="0"/>
              <a:t>odnos, </a:t>
            </a:r>
            <a:r>
              <a:rPr lang="sr-Latn-RS" sz="2400" dirty="0"/>
              <a:t>kao što je odnos između roditelja i </a:t>
            </a:r>
            <a:r>
              <a:rPr lang="sr-Latn-RS" sz="2400" dirty="0" smtClean="0"/>
              <a:t>deteta, </a:t>
            </a:r>
            <a:r>
              <a:rPr lang="sr-Latn-RS" sz="2400" dirty="0"/>
              <a:t>jer se njime stvaraju odnosi između usvojenika i svih njegovih potomaka i usvojioca i svih njegovih srodnika. </a:t>
            </a:r>
          </a:p>
        </p:txBody>
      </p:sp>
    </p:spTree>
    <p:extLst>
      <p:ext uri="{BB962C8B-B14F-4D97-AF65-F5344CB8AC3E}">
        <p14:creationId xmlns:p14="http://schemas.microsoft.com/office/powerpoint/2010/main" val="31449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229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b="1" dirty="0"/>
              <a:t>Nepotpuno usvojenje </a:t>
            </a:r>
            <a:endParaRPr lang="sr-Latn-RS" sz="2400" b="1" dirty="0" smtClean="0"/>
          </a:p>
          <a:p>
            <a:pPr marL="0" indent="0">
              <a:buNone/>
            </a:pPr>
            <a:r>
              <a:rPr lang="sr-Latn-RS" sz="2400" b="1" dirty="0" smtClean="0"/>
              <a:t>Usvojenik </a:t>
            </a:r>
            <a:r>
              <a:rPr lang="sr-Latn-RS" sz="2400" dirty="0"/>
              <a:t>iz nepotpunog usvojenja zasniva odnos samo sa usvojiocem, ne i njegovim srodnicima, pa usled toga </a:t>
            </a:r>
            <a:r>
              <a:rPr lang="sr-Latn-RS" sz="2400" b="1" dirty="0"/>
              <a:t>nasleđuje samo </a:t>
            </a:r>
            <a:r>
              <a:rPr lang="sr-Latn-RS" sz="2400" b="1" dirty="0" smtClean="0"/>
              <a:t>usvojioca, </a:t>
            </a:r>
            <a:r>
              <a:rPr lang="sr-Latn-RS" sz="2400" dirty="0"/>
              <a:t>a ne i njegove srodnike, i to pod uslovom da nasledna prava usvojenika nisu ograničena ili isključena. </a:t>
            </a:r>
            <a:endParaRPr lang="sr-Latn-RS" sz="2400" dirty="0" smtClean="0"/>
          </a:p>
          <a:p>
            <a:pPr marL="0" indent="0">
              <a:buNone/>
            </a:pPr>
            <a:r>
              <a:rPr lang="sr-Latn-RS" sz="2400" dirty="0" smtClean="0"/>
              <a:t>U </a:t>
            </a:r>
            <a:r>
              <a:rPr lang="sr-Latn-RS" sz="2400" dirty="0"/>
              <a:t>suprotnom smeru, </a:t>
            </a:r>
            <a:r>
              <a:rPr lang="sr-Latn-RS" sz="2400" b="1" dirty="0" smtClean="0"/>
              <a:t>USVOJILAC </a:t>
            </a:r>
            <a:r>
              <a:rPr lang="sr-Latn-RS" sz="2400" dirty="0"/>
              <a:t>ne nasleđuje </a:t>
            </a:r>
            <a:r>
              <a:rPr lang="sr-Latn-RS" sz="2400" dirty="0" smtClean="0"/>
              <a:t>usvojenika, </a:t>
            </a:r>
            <a:r>
              <a:rPr lang="sr-Latn-RS" sz="2400" b="1" dirty="0"/>
              <a:t>osim ukoliko usvojenik nema naslednika iz prvog naslednog </a:t>
            </a:r>
            <a:r>
              <a:rPr lang="sr-Latn-RS" sz="2400" b="1" dirty="0" smtClean="0"/>
              <a:t>reda</a:t>
            </a:r>
            <a:r>
              <a:rPr lang="sr-Latn-RS" sz="2400" dirty="0" smtClean="0"/>
              <a:t>, </a:t>
            </a:r>
            <a:r>
              <a:rPr lang="sr-Latn-RS" sz="2400" dirty="0"/>
              <a:t>a usvojilac nema </a:t>
            </a:r>
            <a:r>
              <a:rPr lang="sr-Latn-RS" sz="2400" b="1" dirty="0"/>
              <a:t>dovoljno sredstava za život, </a:t>
            </a:r>
            <a:r>
              <a:rPr lang="sr-Latn-RS" sz="2400" dirty="0"/>
              <a:t>usvojilac može u roku od jedne godine </a:t>
            </a:r>
            <a:r>
              <a:rPr lang="sr-Latn-RS" sz="2400" dirty="0" smtClean="0"/>
              <a:t>zahtevati </a:t>
            </a:r>
            <a:r>
              <a:rPr lang="sr-Latn-RS" sz="2400" b="1" dirty="0"/>
              <a:t>doživotno uživanje </a:t>
            </a:r>
            <a:r>
              <a:rPr lang="sr-Latn-RS" sz="2400" b="1" dirty="0" smtClean="0"/>
              <a:t>NA DELU zaostavštine</a:t>
            </a:r>
            <a:r>
              <a:rPr lang="sr-Latn-R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12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IMPERATIVNO ZAKONSKO NASLEĐIVANJE (NUŽNI DEO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užno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ograničenje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testiranja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vropsko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kontinentalnim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Ogleda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zahtevaju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unapred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protivno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volji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izraženoj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dobročina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raspolaganja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Krug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(ZON § 39.) –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ono lice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pozvano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red –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usvojenici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bračni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drug, 2. red –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enik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otpu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braća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sestre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dovoljno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3. red –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babe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dovoljno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dovoljno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Nužni deo (ZON § 40.) – nužni deo u potomaka, </a:t>
            </a:r>
            <a:r>
              <a:rPr lang="sr-Latn-RS" sz="2400" dirty="0" smtClean="0"/>
              <a:t>usvojenika </a:t>
            </a:r>
            <a:r>
              <a:rPr lang="sr-Latn-RS" sz="2400" dirty="0"/>
              <a:t>i bračnog druga </a:t>
            </a:r>
            <a:r>
              <a:rPr lang="sr-Latn-RS" sz="2400" b="1" dirty="0"/>
              <a:t>je jedna polovina</a:t>
            </a:r>
            <a:r>
              <a:rPr lang="sr-Latn-RS" sz="2400" dirty="0"/>
              <a:t>, a u ostalim naslednim redovima je </a:t>
            </a:r>
            <a:r>
              <a:rPr lang="sr-Latn-RS" sz="2400" b="1" dirty="0"/>
              <a:t>jedna trećina dela</a:t>
            </a:r>
            <a:r>
              <a:rPr lang="sr-Latn-RS" sz="2400" dirty="0"/>
              <a:t> koji bi im pripao </a:t>
            </a:r>
            <a:r>
              <a:rPr lang="sr-Latn-RS" sz="2400" b="1" dirty="0"/>
              <a:t>po zakonskom </a:t>
            </a:r>
            <a:r>
              <a:rPr lang="sr-Latn-RS" sz="2400" b="1" dirty="0" smtClean="0"/>
              <a:t>redu </a:t>
            </a:r>
            <a:r>
              <a:rPr lang="sr-Latn-RS" sz="2400" b="1" dirty="0"/>
              <a:t>nasleđivanja</a:t>
            </a:r>
            <a:r>
              <a:rPr lang="sr-Latn-R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04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/>
              <a:t>Namirenje </a:t>
            </a:r>
            <a:r>
              <a:rPr lang="sr-Latn-RS" sz="2400" dirty="0" smtClean="0"/>
              <a:t>nužnih </a:t>
            </a:r>
            <a:r>
              <a:rPr lang="sr-Latn-RS" sz="2400" dirty="0"/>
              <a:t>naslednika i odgovornost za ostaviočeve dugove (ZON § 41.) - nužni naslednik namiruje se </a:t>
            </a:r>
            <a:r>
              <a:rPr lang="sr-Latn-RS" sz="2400" b="1" dirty="0"/>
              <a:t>posle ostaviočevih </a:t>
            </a:r>
            <a:r>
              <a:rPr lang="sr-Latn-RS" sz="2400" b="1" dirty="0" smtClean="0"/>
              <a:t>poverilaca</a:t>
            </a:r>
          </a:p>
          <a:p>
            <a:pPr marL="0" indent="0">
              <a:buNone/>
            </a:pPr>
            <a:r>
              <a:rPr lang="sr-Latn-RS" sz="2400" dirty="0" smtClean="0"/>
              <a:t> 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2092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/>
              <a:t>Priroda prava na nužni deo (ZON § 43.) - nužnom nasledniku pripada </a:t>
            </a:r>
            <a:r>
              <a:rPr lang="sr-Latn-RS" sz="2400" b="1" dirty="0"/>
              <a:t>novčana protivvrednost nužnog </a:t>
            </a:r>
            <a:r>
              <a:rPr lang="sr-Latn-RS" sz="2400" b="1" dirty="0" smtClean="0"/>
              <a:t>dela. </a:t>
            </a:r>
          </a:p>
          <a:p>
            <a:pPr marL="0" indent="0">
              <a:buNone/>
            </a:pPr>
            <a:r>
              <a:rPr lang="sr-Latn-RS" sz="2400" dirty="0" smtClean="0"/>
              <a:t>Izuzetno</a:t>
            </a:r>
            <a:r>
              <a:rPr lang="sr-Latn-RS" sz="2400" dirty="0"/>
              <a:t>, </a:t>
            </a:r>
            <a:r>
              <a:rPr lang="sr-Latn-RS" sz="2400" b="1" dirty="0"/>
              <a:t>na zahtev nužnog </a:t>
            </a:r>
            <a:r>
              <a:rPr lang="sr-Latn-RS" sz="2400" b="1" dirty="0" smtClean="0"/>
              <a:t>naslednika, </a:t>
            </a:r>
            <a:r>
              <a:rPr lang="sr-Latn-RS" sz="2400" dirty="0"/>
              <a:t>sud može odlučiti da ovom </a:t>
            </a:r>
            <a:r>
              <a:rPr lang="sr-Latn-RS" sz="2400" dirty="0" smtClean="0"/>
              <a:t>pripadne </a:t>
            </a:r>
            <a:r>
              <a:rPr lang="sr-Latn-RS" sz="2400" dirty="0"/>
              <a:t>određeni </a:t>
            </a:r>
            <a:r>
              <a:rPr lang="sr-Latn-RS" sz="2400" b="1" dirty="0"/>
              <a:t>deo stvari </a:t>
            </a:r>
            <a:r>
              <a:rPr lang="sr-Latn-RS" sz="2400" dirty="0"/>
              <a:t>i </a:t>
            </a:r>
            <a:r>
              <a:rPr lang="sr-Latn-RS" sz="2400" dirty="0" smtClean="0"/>
              <a:t>prava </a:t>
            </a:r>
            <a:r>
              <a:rPr lang="sr-Latn-RS" sz="2400" dirty="0"/>
              <a:t>koji čine </a:t>
            </a:r>
            <a:r>
              <a:rPr lang="sr-Latn-RS" sz="2400" dirty="0" smtClean="0"/>
              <a:t>zaostavštinu. </a:t>
            </a:r>
          </a:p>
          <a:p>
            <a:pPr marL="0" indent="0">
              <a:buNone/>
            </a:pPr>
            <a:r>
              <a:rPr lang="sr-Latn-RS" sz="2400" dirty="0" smtClean="0"/>
              <a:t>Ovakva </a:t>
            </a:r>
            <a:r>
              <a:rPr lang="sr-Latn-RS" sz="2400" dirty="0" smtClean="0"/>
              <a:t>dispozicija, </a:t>
            </a:r>
            <a:r>
              <a:rPr lang="sr-Latn-RS" sz="2400" dirty="0"/>
              <a:t>moguća je samo pod uslovom da ostavilac u zaveštanju ne odredi prirodu nužnog dela. </a:t>
            </a:r>
          </a:p>
          <a:p>
            <a:pPr marL="0" indent="0">
              <a:buNone/>
            </a:pPr>
            <a:r>
              <a:rPr lang="sr-Latn-RS" sz="2400" b="1" dirty="0" smtClean="0"/>
              <a:t>Dužnici </a:t>
            </a:r>
            <a:r>
              <a:rPr lang="sr-Latn-RS" sz="2400" b="1" dirty="0"/>
              <a:t>nužnog naslednika </a:t>
            </a:r>
            <a:r>
              <a:rPr lang="sr-Latn-RS" sz="2400" dirty="0"/>
              <a:t>(ZON § 44-46.) – nužnom nasledniku novčanu protivvrednost duguju </a:t>
            </a:r>
            <a:r>
              <a:rPr lang="sr-Latn-RS" sz="2400" b="1" dirty="0"/>
              <a:t>svi </a:t>
            </a:r>
            <a:r>
              <a:rPr lang="sr-Latn-RS" sz="2400" b="1" dirty="0" smtClean="0"/>
              <a:t>zaveštajni naslednici</a:t>
            </a:r>
            <a:r>
              <a:rPr lang="sr-Latn-RS" sz="2400" dirty="0" smtClean="0"/>
              <a:t>, </a:t>
            </a:r>
            <a:r>
              <a:rPr lang="sr-Latn-RS" sz="2400" dirty="0"/>
              <a:t>srazmerno delu </a:t>
            </a:r>
            <a:r>
              <a:rPr lang="sr-Latn-RS" sz="2400" dirty="0" smtClean="0"/>
              <a:t>zaostavštine.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197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b="1" dirty="0"/>
              <a:t>Nužni deo sa teretom i pravo izbora</a:t>
            </a:r>
            <a:r>
              <a:rPr lang="sr-Latn-RS" sz="2400" dirty="0"/>
              <a:t> (ZON § 47.) - ako ostavilac nečim </a:t>
            </a:r>
            <a:r>
              <a:rPr lang="sr-Latn-RS" sz="2400" b="1" dirty="0"/>
              <a:t>optereti nužni deo </a:t>
            </a:r>
            <a:r>
              <a:rPr lang="sr-Latn-RS" sz="2400" dirty="0"/>
              <a:t>(isporukom, nalogom, uslovom ili rokom), smatraće se da je naslednikov nužni deo bez tereta. </a:t>
            </a:r>
            <a:endParaRPr lang="sr-Latn-RS" sz="2400" dirty="0" smtClean="0"/>
          </a:p>
          <a:p>
            <a:pPr marL="0" indent="0">
              <a:buNone/>
            </a:pPr>
            <a:r>
              <a:rPr lang="sr-Latn-RS" sz="2400" dirty="0" smtClean="0"/>
              <a:t>Međutim</a:t>
            </a:r>
            <a:r>
              <a:rPr lang="sr-Latn-RS" sz="2400" dirty="0"/>
              <a:t>, ako ostavilac nužnom nasledniku zavešta više od nužnog dela, njegov je izbor da li će prihvatiti </a:t>
            </a:r>
            <a:r>
              <a:rPr lang="sr-Latn-RS" sz="2400" b="1" dirty="0"/>
              <a:t>uvećani deo uz ispunjenje tereta </a:t>
            </a:r>
            <a:r>
              <a:rPr lang="sr-Latn-RS" sz="2400" dirty="0"/>
              <a:t>ili </a:t>
            </a:r>
            <a:r>
              <a:rPr lang="sr-Latn-RS" sz="2400" b="1" dirty="0"/>
              <a:t>samo nužni deo bez tereta. </a:t>
            </a:r>
          </a:p>
        </p:txBody>
      </p:sp>
    </p:spTree>
    <p:extLst>
      <p:ext uri="{BB962C8B-B14F-4D97-AF65-F5344CB8AC3E}">
        <p14:creationId xmlns:p14="http://schemas.microsoft.com/office/powerpoint/2010/main" val="9381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sz="2400" b="1" dirty="0"/>
              <a:t>Izračunavanje nužnog dela </a:t>
            </a:r>
            <a:endParaRPr lang="sr-Latn-RS" sz="2400" b="1" dirty="0" smtClean="0"/>
          </a:p>
          <a:p>
            <a:pPr marL="0" indent="0">
              <a:buNone/>
            </a:pPr>
            <a:r>
              <a:rPr lang="sr-Latn-RS" sz="2400" dirty="0" smtClean="0"/>
              <a:t>Prvo </a:t>
            </a:r>
            <a:r>
              <a:rPr lang="sr-Latn-RS" sz="2400" dirty="0"/>
              <a:t>je neophodno utvrdti </a:t>
            </a:r>
            <a:r>
              <a:rPr lang="sr-Latn-RS" sz="2400" b="1" dirty="0"/>
              <a:t>vrednost zaostavštine – u zaostavštinu ulazi: </a:t>
            </a:r>
            <a:endParaRPr lang="sr-Latn-RS" sz="2400" b="1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celokupna </a:t>
            </a:r>
            <a:r>
              <a:rPr lang="sr-Latn-RS" sz="2400" dirty="0"/>
              <a:t>imovina koju je ostavilac imao u trenutku smrti a kojom nije zaveštajno rasplagao,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Imovina </a:t>
            </a:r>
            <a:r>
              <a:rPr lang="sr-Latn-RS" sz="2400" dirty="0"/>
              <a:t>kojom je zaveštajno raspolagao,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 </a:t>
            </a:r>
            <a:r>
              <a:rPr lang="sr-Latn-RS" sz="2400" dirty="0"/>
              <a:t>Potraživanja (i ona prema naslednicima), osim očigledno </a:t>
            </a:r>
            <a:r>
              <a:rPr lang="sr-Latn-RS" sz="2400" dirty="0" smtClean="0"/>
              <a:t>nenaplativih. </a:t>
            </a:r>
          </a:p>
          <a:p>
            <a:pPr marL="457200" indent="-457200">
              <a:buAutoNum type="arabicPeriod"/>
            </a:pPr>
            <a:r>
              <a:rPr lang="sr-Latn-RS" sz="2400" dirty="0" smtClean="0"/>
              <a:t>Vrednost </a:t>
            </a:r>
            <a:r>
              <a:rPr lang="sr-Latn-RS" sz="2400" dirty="0"/>
              <a:t>poklona (pod poklonom se smatra svako odricanje prava, </a:t>
            </a:r>
            <a:r>
              <a:rPr lang="sr-Latn-RS" sz="2400" dirty="0" smtClean="0"/>
              <a:t>otpuštanje </a:t>
            </a:r>
            <a:r>
              <a:rPr lang="sr-Latn-RS" sz="2400" dirty="0"/>
              <a:t>duga, ono što je ostavilac za života </a:t>
            </a:r>
            <a:r>
              <a:rPr lang="sr-Latn-RS" sz="2400" b="1" dirty="0"/>
              <a:t>dao </a:t>
            </a:r>
            <a:r>
              <a:rPr lang="sr-Latn-RS" sz="2400" b="1" dirty="0" smtClean="0"/>
              <a:t>nasledniku,</a:t>
            </a:r>
            <a:r>
              <a:rPr lang="sr-Latn-RS" sz="2400" dirty="0" smtClean="0"/>
              <a:t> </a:t>
            </a:r>
            <a:r>
              <a:rPr lang="sr-Latn-RS" sz="2400" dirty="0"/>
              <a:t>na ime naslednog </a:t>
            </a:r>
            <a:r>
              <a:rPr lang="sr-Latn-RS" sz="2400" dirty="0" smtClean="0"/>
              <a:t>dela, </a:t>
            </a:r>
            <a:r>
              <a:rPr lang="sr-Latn-RS" sz="2400" dirty="0"/>
              <a:t>ili zbog osnivanja ili proširenja </a:t>
            </a:r>
            <a:r>
              <a:rPr lang="sr-Latn-RS" sz="2400" dirty="0" smtClean="0"/>
              <a:t>domaćinstva), </a:t>
            </a:r>
            <a:r>
              <a:rPr lang="sr-Latn-RS" sz="2400" dirty="0"/>
              <a:t>kao i svako drugo besplatno </a:t>
            </a:r>
            <a:r>
              <a:rPr lang="sr-Latn-RS" sz="2400" dirty="0" smtClean="0"/>
              <a:t>raspolaganje, utvrđeno </a:t>
            </a:r>
            <a:r>
              <a:rPr lang="sr-Latn-RS" sz="2400" dirty="0"/>
              <a:t>u trenutku utvrđivanja vrednosti </a:t>
            </a:r>
            <a:r>
              <a:rPr lang="sr-Latn-RS" sz="2400" dirty="0" smtClean="0"/>
              <a:t>zaostavštine. </a:t>
            </a:r>
          </a:p>
          <a:p>
            <a:pPr marL="457200" indent="-457200">
              <a:buAutoNum type="arabicPeriod"/>
            </a:pPr>
            <a:r>
              <a:rPr lang="sr-Latn-RS" sz="2400" dirty="0" smtClean="0"/>
              <a:t>Odbija </a:t>
            </a:r>
            <a:r>
              <a:rPr lang="sr-Latn-RS" sz="2400" dirty="0"/>
              <a:t>se </a:t>
            </a:r>
            <a:r>
              <a:rPr lang="sr-Latn-RS" sz="2400" dirty="0" smtClean="0"/>
              <a:t>vrednost </a:t>
            </a:r>
            <a:r>
              <a:rPr lang="sr-Latn-RS" sz="2400" dirty="0"/>
              <a:t>ostaviočevih </a:t>
            </a:r>
            <a:r>
              <a:rPr lang="sr-Latn-RS" sz="2400" b="1" dirty="0"/>
              <a:t>dugova kao i iznos troškova popisa i procene zaostavštine i uobičajenih troškova sahrane</a:t>
            </a:r>
            <a:r>
              <a:rPr lang="sr-Latn-RS" sz="2400" dirty="0"/>
              <a:t>. </a:t>
            </a:r>
          </a:p>
          <a:p>
            <a:pPr marL="0" indent="0">
              <a:buNone/>
            </a:pPr>
            <a:r>
              <a:rPr lang="sr-Latn-R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66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Namirenje nužnog dela </a:t>
            </a:r>
            <a:endParaRPr lang="sr-Latn-RS" sz="2400" b="1" dirty="0" smtClean="0"/>
          </a:p>
          <a:p>
            <a:pPr marL="0" indent="0">
              <a:buNone/>
            </a:pPr>
            <a:r>
              <a:rPr lang="sr-Latn-RS" sz="2400" dirty="0" smtClean="0"/>
              <a:t>U </a:t>
            </a:r>
            <a:r>
              <a:rPr lang="sr-Latn-RS" sz="2400" dirty="0"/>
              <a:t>cilju namirenja nužnog dela SMANJUJU SE ZAVEŠTAJNA </a:t>
            </a:r>
            <a:r>
              <a:rPr lang="sr-Latn-RS" sz="2400" dirty="0" smtClean="0"/>
              <a:t>RASPOLAGANJA, </a:t>
            </a:r>
            <a:r>
              <a:rPr lang="sr-Latn-RS" sz="2400" dirty="0"/>
              <a:t>a ako je potrebno SMANJUJU SE I POKLONI </a:t>
            </a:r>
            <a:r>
              <a:rPr lang="sr-Latn-RS" sz="2400" dirty="0" smtClean="0"/>
              <a:t> </a:t>
            </a:r>
          </a:p>
          <a:p>
            <a:pPr marL="0" indent="0">
              <a:buNone/>
            </a:pPr>
            <a:r>
              <a:rPr lang="sr-Latn-RS" sz="2400" dirty="0" smtClean="0"/>
              <a:t>Pokloni </a:t>
            </a:r>
            <a:r>
              <a:rPr lang="sr-Latn-RS" sz="2400" dirty="0"/>
              <a:t>se vraćaju obrnutim redosledom u odnosu na to kada su primljeni. </a:t>
            </a:r>
          </a:p>
        </p:txBody>
      </p:sp>
    </p:spTree>
    <p:extLst>
      <p:ext uri="{BB962C8B-B14F-4D97-AF65-F5344CB8AC3E}">
        <p14:creationId xmlns:p14="http://schemas.microsoft.com/office/powerpoint/2010/main" val="7851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sr-Latn-R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Posebna</a:t>
            </a:r>
            <a:r>
              <a:rPr lang="en-US" sz="3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zakonskog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nasleđivanja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propisana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potomke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3000" b="1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Povećanje</a:t>
            </a:r>
            <a:r>
              <a:rPr lang="en-US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endParaRPr lang="sr-Latn-RS" sz="30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opštim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pravilima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zakonskog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nasleđivanja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Deoba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30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capite</a:t>
            </a:r>
            <a:r>
              <a:rPr lang="en-US" sz="3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glavama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3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smanjivati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povećati</a:t>
            </a:r>
            <a:r>
              <a:rPr lang="en-US" sz="3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ostvarene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sledeće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pretpostavke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3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en-U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45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dirty="0"/>
              <a:t>Razbaštinjenje nužnih naslednika </a:t>
            </a:r>
            <a:endParaRPr lang="sr-Latn-RS" sz="2400" b="1" dirty="0" smtClean="0"/>
          </a:p>
          <a:p>
            <a:pPr marL="0" indent="0">
              <a:buNone/>
            </a:pPr>
            <a:r>
              <a:rPr lang="en-US" sz="2400" b="1" dirty="0" smtClean="0"/>
              <a:t>a)</a:t>
            </a:r>
            <a:r>
              <a:rPr lang="sr-Latn-RS" sz="2400" b="1" dirty="0" smtClean="0"/>
              <a:t>Isključenje </a:t>
            </a:r>
            <a:r>
              <a:rPr lang="sr-Latn-RS" sz="2400" b="1" dirty="0"/>
              <a:t>nužnih naslednika </a:t>
            </a:r>
            <a:r>
              <a:rPr lang="sr-Latn-RS" sz="2400" dirty="0"/>
              <a:t>– moguće je da </a:t>
            </a:r>
            <a:r>
              <a:rPr lang="sr-Latn-RS" sz="2400" b="1" dirty="0"/>
              <a:t>zaveštalac </a:t>
            </a:r>
            <a:r>
              <a:rPr lang="sr-Latn-RS" sz="2400" dirty="0"/>
              <a:t>isključi iz nasleđa nužnog </a:t>
            </a:r>
            <a:r>
              <a:rPr lang="sr-Latn-RS" sz="2400" dirty="0" smtClean="0"/>
              <a:t>naslednika, </a:t>
            </a:r>
            <a:r>
              <a:rPr lang="sr-Latn-RS" sz="2400" dirty="0"/>
              <a:t>ako se ovaj </a:t>
            </a:r>
            <a:r>
              <a:rPr lang="sr-Latn-RS" sz="2400" dirty="0" smtClean="0"/>
              <a:t>povredom </a:t>
            </a:r>
            <a:r>
              <a:rPr lang="sr-Latn-RS" sz="2400" dirty="0"/>
              <a:t>neke zakonske ili moralne obaveze TEŽE OGREŠIO O NJEGA (uvredljivo ili grubo ponašanje, </a:t>
            </a:r>
            <a:r>
              <a:rPr lang="sr-Latn-RS" sz="2400" dirty="0" smtClean="0"/>
              <a:t>umišljajno </a:t>
            </a:r>
            <a:r>
              <a:rPr lang="sr-Latn-RS" sz="2400" dirty="0"/>
              <a:t>učinio krivično delo prema zaveštaocu...). Kao POSLEDICA </a:t>
            </a:r>
            <a:r>
              <a:rPr lang="sr-Latn-RS" sz="2400" dirty="0" smtClean="0"/>
              <a:t>ISKLJUČENJA, </a:t>
            </a:r>
            <a:r>
              <a:rPr lang="sr-Latn-RS" sz="2400" dirty="0"/>
              <a:t>isključeni gubi nasleđe u meri u kojoj je isključen, a prava ostalih koji mogu </a:t>
            </a:r>
            <a:r>
              <a:rPr lang="sr-Latn-RS" sz="2400" dirty="0" smtClean="0"/>
              <a:t>naslediti, </a:t>
            </a:r>
            <a:r>
              <a:rPr lang="sr-Latn-RS" sz="2400" dirty="0"/>
              <a:t>određuju se kao da je </a:t>
            </a:r>
            <a:r>
              <a:rPr lang="sr-Latn-RS" sz="2400" b="1" dirty="0"/>
              <a:t>isključeni umro </a:t>
            </a:r>
            <a:r>
              <a:rPr lang="sr-Latn-RS" sz="2400" dirty="0"/>
              <a:t>pre ostavioca. Da bi proizvelo </a:t>
            </a:r>
            <a:r>
              <a:rPr lang="sr-Latn-RS" sz="2400" dirty="0" smtClean="0"/>
              <a:t>dejstvo: </a:t>
            </a:r>
          </a:p>
          <a:p>
            <a:pPr marL="457200" indent="-457200">
              <a:buAutoNum type="arabicPeriod"/>
            </a:pPr>
            <a:r>
              <a:rPr lang="sr-Latn-RS" sz="2400" dirty="0" smtClean="0"/>
              <a:t>isključenje </a:t>
            </a:r>
            <a:r>
              <a:rPr lang="sr-Latn-RS" sz="2400" dirty="0"/>
              <a:t>mora biti učinjeno u obliku potrebnom za zaveštanje,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 </a:t>
            </a:r>
            <a:r>
              <a:rPr lang="sr-Latn-RS" sz="2400" dirty="0"/>
              <a:t>isključenje mora biti izraženo na nesumnjiv način,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 </a:t>
            </a:r>
            <a:r>
              <a:rPr lang="sr-Latn-RS" sz="2400" dirty="0"/>
              <a:t>uzrok isključenja mora postojati u vreme ostaviočeve smrti,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dokazivanje </a:t>
            </a:r>
            <a:r>
              <a:rPr lang="sr-Latn-RS" sz="2400" dirty="0"/>
              <a:t>osnovanosti isključenja tereti onoga </a:t>
            </a:r>
            <a:r>
              <a:rPr lang="sr-Latn-RS" sz="2400" b="1" dirty="0"/>
              <a:t>ko se na isključenje poziva. </a:t>
            </a:r>
          </a:p>
        </p:txBody>
      </p:sp>
    </p:spTree>
    <p:extLst>
      <p:ext uri="{BB962C8B-B14F-4D97-AF65-F5344CB8AC3E}">
        <p14:creationId xmlns:p14="http://schemas.microsoft.com/office/powerpoint/2010/main" val="1382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smtClean="0"/>
              <a:t>b) </a:t>
            </a:r>
            <a:r>
              <a:rPr lang="sr-Latn-RS" sz="2400" b="1" smtClean="0"/>
              <a:t>Lišenje </a:t>
            </a:r>
            <a:r>
              <a:rPr lang="sr-Latn-RS" sz="2400" b="1" dirty="0"/>
              <a:t>nužnih </a:t>
            </a:r>
            <a:r>
              <a:rPr lang="sr-Latn-RS" sz="2400" b="1" dirty="0" smtClean="0"/>
              <a:t>naslednika </a:t>
            </a:r>
            <a:r>
              <a:rPr lang="sr-Latn-RS" sz="2400" dirty="0"/>
              <a:t>– ako je potomak </a:t>
            </a:r>
            <a:r>
              <a:rPr lang="sr-Latn-RS" sz="2400" b="1" dirty="0"/>
              <a:t>koji ima prvo na nužni deo prezadužen ili je raspinik</a:t>
            </a:r>
            <a:r>
              <a:rPr lang="sr-Latn-RS" sz="2400" dirty="0"/>
              <a:t>, zaveštalac ga može u celini ili delimično lišiti nužnog dela u korist potomaka lišenog. </a:t>
            </a:r>
          </a:p>
        </p:txBody>
      </p:sp>
    </p:spTree>
    <p:extLst>
      <p:ext uri="{BB962C8B-B14F-4D97-AF65-F5344CB8AC3E}">
        <p14:creationId xmlns:p14="http://schemas.microsoft.com/office/powerpoint/2010/main" val="1631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sr-Latn-R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Uračunavanje poklona i isporuka u nasledni deo (</a:t>
            </a:r>
            <a:r>
              <a:rPr lang="sr-Latn-RS" sz="2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collatio bonorum</a:t>
            </a:r>
            <a:r>
              <a:rPr lang="sr-Latn-R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sr-Latn-R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Zakonskom nasledniku uračunava se u njegov nasledni deo poklon koji 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na ma 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koji način dobio od 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ostavioca 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(ali ne i plodovi i druge koristi koje je naslednik imao od poklonjene stvari). Izuzetno, poklon se neće uračunati ako je ostavilac u vreme poklona ili docnije u zaveštanju, izjavio da se poklon neće uračunati ili se iz okolnosti može zaključiti da je to bila namera ostaviočeva (ali se tim izuzetkom ne 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dira 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pravila o nužnom delu).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sr-Latn-R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Pravo 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zahteva za uračunavanje imaju sanaslednici.</a:t>
            </a:r>
            <a:r>
              <a:rPr lang="sr-Latn-RS" sz="2400" dirty="0"/>
              <a:t> </a:t>
            </a: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8086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sr-Latn-R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sr-Latn-R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sr-Latn-R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8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8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8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 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supružnik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pozvan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nasleđe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jednim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detetom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ili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više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dece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ostavioca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ranijih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brakova</a:t>
            </a:r>
            <a:endParaRPr lang="sr-Latn-RS" sz="1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 je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imovina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ostaviočevog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supružnika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veća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imovine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 mu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pripadala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deobom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zaostavštine</a:t>
            </a:r>
            <a:endParaRPr lang="sr-Latn-RS" sz="1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nađe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je to </a:t>
            </a:r>
            <a:r>
              <a:rPr lang="en-US" sz="11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opravdano</a:t>
            </a:r>
            <a:endParaRPr lang="sr-Latn-RS" sz="1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1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ranijih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ostaviočevih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brakova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mogu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biti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bračna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vanbračna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ili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usvojena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povećanju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naslednog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deteta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ostavioca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kojem</a:t>
            </a:r>
            <a:r>
              <a:rPr lang="en-US" sz="1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preživeli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supružnik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nije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drugi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roditelj</a:t>
            </a:r>
            <a:r>
              <a:rPr lang="en-US" sz="1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odlučuje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zahtevu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deteta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(ne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službenoj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dužnosti</a:t>
            </a:r>
            <a:r>
              <a:rPr lang="en-US" sz="1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sr-Latn-RS" sz="1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6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60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6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6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6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6000" dirty="0" smtClean="0"/>
          </a:p>
          <a:p>
            <a:pPr marL="0" indent="0">
              <a:buNone/>
            </a:pPr>
            <a:endParaRPr lang="sr-Latn-RS" sz="6000" dirty="0" smtClean="0"/>
          </a:p>
          <a:p>
            <a:pPr marL="0" indent="0">
              <a:buNone/>
            </a:pPr>
            <a:endParaRPr lang="sr-Latn-RS" sz="6000" dirty="0" smtClean="0"/>
          </a:p>
          <a:p>
            <a:endParaRPr lang="en-US" sz="60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7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Povećanje</a:t>
            </a:r>
            <a:r>
              <a:rPr lang="en-US" sz="2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smanjenje</a:t>
            </a:r>
            <a:r>
              <a:rPr lang="en-US" sz="2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endParaRPr lang="sr-Latn-RS" sz="26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Povećanje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konkurišu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potomstvo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braća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sestre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Kao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potomstva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polovinu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polovinu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braća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sestre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podela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dovesti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materijalno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ovesti u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oskudicu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6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914400" lvl="2" indent="0" algn="just">
              <a:spcAft>
                <a:spcPts val="0"/>
              </a:spcAft>
              <a:buNone/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Plodouživanje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doživotno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uživanje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ususfructus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sr-Latn-R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ovlašćen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je, pored toga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doživotno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uživanje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preostaloj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polovini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Plodouživanje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lična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službenost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ovlašćuje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plodouživaoca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tuđu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stvar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upotrebljava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pribira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plodove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Ploduživanje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upisuje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list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nepokretnosti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odlučuje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1.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prekluzivni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Prilikom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odlučivanja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dužinu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trajanja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zajednic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imovno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privređivanje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0581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endParaRPr lang="sr-Latn-R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sr-Latn-RS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umro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ostvarenja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plodouživanje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prelazi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smrću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ploduživanja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ugovorom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preinačiti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odgovarajuću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doživotnu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obavezuju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periodično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plaćati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davanja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tačno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mora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zavisiti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potrebe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prilike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stečena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doživotna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tužbi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sudskom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odlukom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ukinuti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parničnom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74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914400" lvl="2" indent="0" algn="just">
              <a:spcAft>
                <a:spcPts val="0"/>
              </a:spcAft>
              <a:buNone/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“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svojinu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celokupne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spcAft>
                <a:spcPts val="0"/>
              </a:spcAft>
              <a:buNone/>
            </a:pP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smrću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podelom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imovinska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pogoršala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označiti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teža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one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sr-Latn-R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(oskudica)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zahtevati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u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svojinu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celokupnu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zaostavštinu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ostvario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130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Prilikom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ceni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dužinu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trajanja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imovno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privređivanje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oceni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688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400" b="1" dirty="0"/>
              <a:t>Smanjenje naslednog dela u drugom naslednom redu do jedne četvrtine </a:t>
            </a:r>
            <a:endParaRPr lang="sr-Latn-RS" sz="2400" b="1" dirty="0" smtClean="0"/>
          </a:p>
          <a:p>
            <a:pPr marL="0" indent="0">
              <a:buNone/>
            </a:pPr>
            <a:r>
              <a:rPr lang="sr-Latn-RS" sz="2400" dirty="0"/>
              <a:t>S</a:t>
            </a:r>
            <a:r>
              <a:rPr lang="sr-Latn-RS" sz="2400" dirty="0" smtClean="0"/>
              <a:t>ud </a:t>
            </a:r>
            <a:r>
              <a:rPr lang="sr-Latn-RS" sz="2400" dirty="0"/>
              <a:t>može na zahtev </a:t>
            </a:r>
            <a:r>
              <a:rPr lang="sr-Latn-RS" sz="2400" b="1" dirty="0"/>
              <a:t>ostalih naslednika </a:t>
            </a:r>
            <a:r>
              <a:rPr lang="sr-Latn-RS" sz="2400" dirty="0"/>
              <a:t>iz drugog zakonskog </a:t>
            </a:r>
            <a:r>
              <a:rPr lang="sr-Latn-RS" sz="2400" dirty="0" smtClean="0"/>
              <a:t>reda, </a:t>
            </a:r>
            <a:r>
              <a:rPr lang="sr-Latn-RS" sz="2400" b="1" dirty="0"/>
              <a:t>smanjiti nasledni deo supružnika do 1/4 </a:t>
            </a:r>
            <a:r>
              <a:rPr lang="sr-Latn-RS" sz="2400" dirty="0"/>
              <a:t>ako su ispunjeni sledeći uslovi: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b="1" dirty="0" smtClean="0"/>
              <a:t>ostaviočeva </a:t>
            </a:r>
            <a:r>
              <a:rPr lang="sr-Latn-RS" sz="2400" b="1" dirty="0"/>
              <a:t>nasleđena dobra čine više od polovine njegove </a:t>
            </a:r>
            <a:r>
              <a:rPr lang="sr-Latn-RS" sz="2400" dirty="0"/>
              <a:t>posebne imovine, </a:t>
            </a:r>
            <a:endParaRPr lang="sr-Latn-RS" sz="2400" dirty="0" smtClean="0"/>
          </a:p>
          <a:p>
            <a:pPr marL="457200" indent="-457200">
              <a:buAutoNum type="arabicPeriod"/>
            </a:pPr>
            <a:r>
              <a:rPr lang="sr-Latn-RS" sz="2400" dirty="0" smtClean="0"/>
              <a:t>zajednica </a:t>
            </a:r>
            <a:r>
              <a:rPr lang="sr-Latn-RS" sz="2400" dirty="0"/>
              <a:t>života između </a:t>
            </a:r>
            <a:r>
              <a:rPr lang="sr-Latn-RS" sz="2400" dirty="0" smtClean="0"/>
              <a:t>ostavioca </a:t>
            </a:r>
            <a:r>
              <a:rPr lang="sr-Latn-RS" sz="2400" dirty="0"/>
              <a:t>i supružnika nije trajala duže vremena. </a:t>
            </a:r>
          </a:p>
        </p:txBody>
      </p:sp>
    </p:spTree>
    <p:extLst>
      <p:ext uri="{BB962C8B-B14F-4D97-AF65-F5344CB8AC3E}">
        <p14:creationId xmlns:p14="http://schemas.microsoft.com/office/powerpoint/2010/main" val="4146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3303</TotalTime>
  <Words>1588</Words>
  <Application>Microsoft Office PowerPoint</Application>
  <PresentationFormat>Widescreen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</vt:lpstr>
      <vt:lpstr>Century Gothic</vt:lpstr>
      <vt:lpstr>Times New Roman</vt:lpstr>
      <vt:lpstr>Wingdings 3</vt:lpstr>
      <vt:lpstr>Slice</vt:lpstr>
      <vt:lpstr>POSEBNA PRAVILA ZA NEKE ZAKONSKE NASLEDNIKE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PRAVNE ETIKE</dc:title>
  <dc:creator>Windows User</dc:creator>
  <cp:lastModifiedBy>Windows User</cp:lastModifiedBy>
  <cp:revision>262</cp:revision>
  <dcterms:created xsi:type="dcterms:W3CDTF">2019-11-11T18:34:58Z</dcterms:created>
  <dcterms:modified xsi:type="dcterms:W3CDTF">2020-03-16T18:20:27Z</dcterms:modified>
</cp:coreProperties>
</file>