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66" r:id="rId4"/>
    <p:sldId id="268" r:id="rId5"/>
    <p:sldId id="267" r:id="rId6"/>
    <p:sldId id="259" r:id="rId7"/>
    <p:sldId id="260" r:id="rId8"/>
    <p:sldId id="261" r:id="rId9"/>
    <p:sldId id="262" r:id="rId10"/>
    <p:sldId id="263" r:id="rId11"/>
    <p:sldId id="265" r:id="rId12"/>
    <p:sldId id="264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0" d="100"/>
          <a:sy n="60" d="100"/>
        </p:scale>
        <p:origin x="-762" y="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1DB59-5ECC-924F-9E8B-BB61AA393E02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753CE-A47E-364D-A18D-C5AD435B72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37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AA1D-3A24-4547-8BB7-7B94F973209F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4FFB9-C2C0-7840-9F58-513C82344B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00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AA1D-3A24-4547-8BB7-7B94F973209F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4FFB9-C2C0-7840-9F58-513C82344B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77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AA1D-3A24-4547-8BB7-7B94F973209F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4FFB9-C2C0-7840-9F58-513C82344B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8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AA1D-3A24-4547-8BB7-7B94F973209F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4FFB9-C2C0-7840-9F58-513C82344B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31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AA1D-3A24-4547-8BB7-7B94F973209F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4FFB9-C2C0-7840-9F58-513C82344B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99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AA1D-3A24-4547-8BB7-7B94F973209F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4FFB9-C2C0-7840-9F58-513C82344B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48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AA1D-3A24-4547-8BB7-7B94F973209F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4FFB9-C2C0-7840-9F58-513C82344B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1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AA1D-3A24-4547-8BB7-7B94F973209F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4FFB9-C2C0-7840-9F58-513C82344B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34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AA1D-3A24-4547-8BB7-7B94F973209F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4FFB9-C2C0-7840-9F58-513C82344B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79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AA1D-3A24-4547-8BB7-7B94F973209F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4FFB9-C2C0-7840-9F58-513C82344B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3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BAA1D-3A24-4547-8BB7-7B94F973209F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4FFB9-C2C0-7840-9F58-513C82344B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7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BAA1D-3A24-4547-8BB7-7B94F973209F}" type="datetimeFigureOut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4FFB9-C2C0-7840-9F58-513C82344B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0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4947" y="5795560"/>
            <a:ext cx="7295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/>
          </a:p>
          <a:p>
            <a:r>
              <a:rPr lang="en-US" sz="1400" dirty="0" smtClean="0"/>
              <a:t>I</a:t>
            </a:r>
            <a:r>
              <a:rPr lang="sr-Latn-RS" sz="1400" dirty="0" smtClean="0"/>
              <a:t>II</a:t>
            </a:r>
            <a:r>
              <a:rPr lang="en-US" sz="1400" dirty="0" smtClean="0"/>
              <a:t> </a:t>
            </a:r>
            <a:r>
              <a:rPr lang="en-US" sz="1400" dirty="0" err="1"/>
              <a:t>godina</a:t>
            </a:r>
            <a:r>
              <a:rPr lang="en-US" sz="1400" dirty="0"/>
              <a:t> 								</a:t>
            </a:r>
          </a:p>
          <a:p>
            <a:r>
              <a:rPr lang="en-US" sz="1400" dirty="0" err="1"/>
              <a:t>Zajednički</a:t>
            </a:r>
            <a:r>
              <a:rPr lang="en-US" sz="1400" dirty="0"/>
              <a:t> </a:t>
            </a:r>
            <a:r>
              <a:rPr lang="en-US" sz="1400" dirty="0" err="1"/>
              <a:t>predmet</a:t>
            </a:r>
            <a:r>
              <a:rPr lang="en-US" sz="1400" dirty="0"/>
              <a:t>			            </a:t>
            </a:r>
            <a:r>
              <a:rPr lang="en-US" sz="1400" dirty="0" err="1"/>
              <a:t>profesor</a:t>
            </a:r>
            <a:r>
              <a:rPr lang="en-US" sz="1400" dirty="0"/>
              <a:t>: </a:t>
            </a:r>
            <a:r>
              <a:rPr lang="en-US" sz="1400" dirty="0" err="1"/>
              <a:t>mr</a:t>
            </a:r>
            <a:r>
              <a:rPr lang="en-US" sz="1400" dirty="0"/>
              <a:t> Tijana </a:t>
            </a:r>
            <a:r>
              <a:rPr lang="en-US" sz="1400" dirty="0" err="1"/>
              <a:t>Fišić</a:t>
            </a:r>
            <a:endParaRPr lang="en-US" sz="1400" dirty="0"/>
          </a:p>
          <a:p>
            <a:r>
              <a:rPr lang="en-US" sz="1400" dirty="0" smtClean="0"/>
              <a:t>20</a:t>
            </a:r>
            <a:r>
              <a:rPr lang="sr-Latn-RS" sz="1400" dirty="0" smtClean="0"/>
              <a:t>20</a:t>
            </a:r>
            <a:r>
              <a:rPr lang="en-US" sz="1400" dirty="0" smtClean="0"/>
              <a:t>.</a:t>
            </a:r>
            <a:r>
              <a:rPr lang="en-US" sz="1400" dirty="0"/>
              <a:t>						</a:t>
            </a:r>
            <a:r>
              <a:rPr lang="en-US" sz="1400" dirty="0" err="1"/>
              <a:t>asistent</a:t>
            </a:r>
            <a:r>
              <a:rPr lang="en-US" sz="1400" dirty="0"/>
              <a:t>:	/			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25040" y="5771228"/>
            <a:ext cx="8718955" cy="0"/>
          </a:xfrm>
          <a:prstGeom prst="line">
            <a:avLst/>
          </a:prstGeom>
          <a:ln>
            <a:prstDash val="dot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74" y="6520503"/>
            <a:ext cx="1050706" cy="261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50" y="5472624"/>
            <a:ext cx="1307269" cy="130726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91303" y="191032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</a:pPr>
            <a:r>
              <a:rPr lang="sr-Latn-RS" sz="2700" dirty="0">
                <a:solidFill>
                  <a:prstClr val="black"/>
                </a:solidFill>
                <a:latin typeface="Helvetica Neue Light"/>
                <a:ea typeface="+mn-ea"/>
                <a:cs typeface="Helvetica Neue Light"/>
              </a:rPr>
              <a:t>OAS letnji semestar</a:t>
            </a:r>
          </a:p>
          <a:p>
            <a:pPr lvl="0" algn="l">
              <a:spcBef>
                <a:spcPts val="0"/>
              </a:spcBef>
            </a:pPr>
            <a:r>
              <a:rPr lang="sr-Latn-RS" sz="2700" dirty="0">
                <a:solidFill>
                  <a:prstClr val="black"/>
                </a:solidFill>
                <a:latin typeface="Helvetica Neue Light"/>
                <a:ea typeface="+mn-ea"/>
                <a:cs typeface="Helvetica Neue Light"/>
              </a:rPr>
              <a:t>Zajednički predmet: </a:t>
            </a:r>
            <a:r>
              <a:rPr lang="sr-Latn-RS" sz="2700" dirty="0" smtClean="0">
                <a:solidFill>
                  <a:prstClr val="black"/>
                </a:solidFill>
                <a:latin typeface="Helvetica Neue Light"/>
                <a:ea typeface="+mn-ea"/>
                <a:cs typeface="Helvetica Neue Light"/>
              </a:rPr>
              <a:t>Kombinovane umetničke tehnike</a:t>
            </a:r>
            <a:r>
              <a:rPr lang="en-GB" sz="3200" dirty="0" smtClean="0">
                <a:latin typeface="Helvetica Neue Light"/>
                <a:cs typeface="Helvetica Neue Light"/>
              </a:rPr>
              <a:t/>
            </a:r>
            <a:br>
              <a:rPr lang="en-GB" sz="3200" dirty="0" smtClean="0">
                <a:latin typeface="Helvetica Neue Light"/>
                <a:cs typeface="Helvetica Neue Light"/>
              </a:rPr>
            </a:br>
            <a:r>
              <a:rPr lang="sr-Latn-RS" sz="2800" dirty="0" smtClean="0">
                <a:latin typeface="Helvetica Neue Light"/>
                <a:cs typeface="Helvetica Neue Light"/>
              </a:rPr>
              <a:t>3</a:t>
            </a:r>
            <a:r>
              <a:rPr lang="sr-Latn-RS" sz="2800" dirty="0" smtClean="0">
                <a:latin typeface="Helvetica Neue Light"/>
                <a:cs typeface="Helvetica Neue Light"/>
              </a:rPr>
              <a:t>. </a:t>
            </a:r>
            <a:r>
              <a:rPr lang="sr-Latn-RS" sz="2800" dirty="0" smtClean="0">
                <a:latin typeface="Helvetica Neue Light"/>
                <a:cs typeface="Helvetica Neue Light"/>
              </a:rPr>
              <a:t>nedelja</a:t>
            </a:r>
            <a:endParaRPr lang="en-US" sz="2800" dirty="0"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71977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David </a:t>
            </a:r>
            <a:r>
              <a:rPr lang="en-US" sz="2800" dirty="0" err="1"/>
              <a:t>Hockney</a:t>
            </a:r>
            <a:r>
              <a:rPr lang="en-US" sz="2800" dirty="0"/>
              <a:t>, Le </a:t>
            </a:r>
            <a:r>
              <a:rPr lang="en-US" sz="2800" dirty="0" err="1"/>
              <a:t>Plongeur</a:t>
            </a:r>
            <a:r>
              <a:rPr lang="en-US" sz="2800" dirty="0"/>
              <a:t> (Paper Pool 18), 1978</a:t>
            </a:r>
            <a:endParaRPr lang="sr-Latn-R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187" y="2443956"/>
            <a:ext cx="690562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23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David </a:t>
            </a:r>
            <a:r>
              <a:rPr lang="en-US" sz="2800" dirty="0" err="1"/>
              <a:t>Hockney</a:t>
            </a:r>
            <a:r>
              <a:rPr lang="en-US" sz="2800" dirty="0"/>
              <a:t> 'Number One Chair', 1985–6</a:t>
            </a:r>
            <a:endParaRPr lang="sr-Latn-R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5243" y="1600200"/>
            <a:ext cx="383351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5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800" dirty="0"/>
              <a:t>Roy Lichtenstein, Sunrise, 1965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93748"/>
            <a:ext cx="8229600" cy="433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27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Предавање о поетикама из 20- ог века у односу на реализоване студентске радове.</a:t>
            </a:r>
            <a:endParaRPr lang="sr-Latn-R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94759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1800" dirty="0"/>
              <a:t>←  →</a:t>
            </a:r>
            <a:br>
              <a:rPr lang="fr-FR" sz="1800" dirty="0"/>
            </a:br>
            <a:r>
              <a:rPr lang="fr-FR" sz="1800" dirty="0"/>
              <a:t>Mont </a:t>
            </a:r>
            <a:r>
              <a:rPr lang="fr-FR" sz="1800" dirty="0" smtClean="0"/>
              <a:t>Sainte-Victoire</a:t>
            </a:r>
            <a:r>
              <a:rPr lang="sr-Latn-RS" sz="1800" dirty="0" smtClean="0"/>
              <a:t>, </a:t>
            </a:r>
            <a:r>
              <a:rPr lang="fr-FR" sz="1800" dirty="0" smtClean="0"/>
              <a:t>Paul </a:t>
            </a:r>
            <a:r>
              <a:rPr lang="fr-FR" sz="1800" dirty="0" err="1"/>
              <a:t>Cezanne</a:t>
            </a:r>
            <a:r>
              <a:rPr lang="fr-FR" sz="1800" dirty="0"/>
              <a:t/>
            </a:r>
            <a:br>
              <a:rPr lang="fr-FR" sz="1800" dirty="0"/>
            </a:br>
            <a:r>
              <a:rPr lang="fr-FR" sz="1800" dirty="0"/>
              <a:t>Date: </a:t>
            </a:r>
            <a:r>
              <a:rPr lang="fr-FR" sz="1800" dirty="0" smtClean="0"/>
              <a:t>1895</a:t>
            </a:r>
            <a:r>
              <a:rPr lang="sr-Latn-RS" sz="1800" dirty="0" smtClean="0"/>
              <a:t>, </a:t>
            </a:r>
            <a:r>
              <a:rPr lang="fr-FR" sz="1800" dirty="0" smtClean="0"/>
              <a:t>Style</a:t>
            </a:r>
            <a:r>
              <a:rPr lang="fr-FR" sz="1800" dirty="0"/>
              <a:t>: </a:t>
            </a:r>
            <a:r>
              <a:rPr lang="fr-FR" sz="1800" dirty="0" smtClean="0"/>
              <a:t>Post-</a:t>
            </a:r>
            <a:r>
              <a:rPr lang="fr-FR" sz="1800" dirty="0" err="1" smtClean="0"/>
              <a:t>Impressionism</a:t>
            </a:r>
            <a:r>
              <a:rPr lang="sr-Latn-RS" sz="1800" dirty="0" smtClean="0"/>
              <a:t>, </a:t>
            </a:r>
            <a:r>
              <a:rPr lang="fr-FR" sz="1800" dirty="0" err="1" smtClean="0"/>
              <a:t>Period</a:t>
            </a:r>
            <a:r>
              <a:rPr lang="fr-FR" sz="1800" dirty="0"/>
              <a:t>: Final </a:t>
            </a:r>
            <a:r>
              <a:rPr lang="fr-FR" sz="1800" dirty="0" err="1" smtClean="0"/>
              <a:t>period</a:t>
            </a:r>
            <a:r>
              <a:rPr lang="sr-Latn-RS" sz="1800" dirty="0" smtClean="0"/>
              <a:t>, </a:t>
            </a:r>
            <a:r>
              <a:rPr lang="fr-FR" sz="1800" dirty="0" smtClean="0"/>
              <a:t>Genre</a:t>
            </a:r>
            <a:r>
              <a:rPr lang="fr-FR" sz="1800" dirty="0"/>
              <a:t>: </a:t>
            </a:r>
            <a:r>
              <a:rPr lang="fr-FR" sz="1800" dirty="0" err="1"/>
              <a:t>landscape</a:t>
            </a:r>
            <a:r>
              <a:rPr lang="fr-FR" sz="1800" dirty="0"/>
              <a:t/>
            </a:r>
            <a:br>
              <a:rPr lang="fr-FR" sz="1800" dirty="0"/>
            </a:br>
            <a:r>
              <a:rPr lang="fr-FR" sz="1800" dirty="0"/>
              <a:t>Media: </a:t>
            </a:r>
            <a:r>
              <a:rPr lang="fr-FR" sz="1800" dirty="0" err="1"/>
              <a:t>oil</a:t>
            </a:r>
            <a:r>
              <a:rPr lang="fr-FR" sz="1800" dirty="0"/>
              <a:t>, </a:t>
            </a:r>
            <a:r>
              <a:rPr lang="fr-FR" sz="1800" dirty="0" err="1" smtClean="0"/>
              <a:t>canvas</a:t>
            </a:r>
            <a:r>
              <a:rPr lang="sr-Latn-RS" sz="1800" dirty="0" smtClean="0"/>
              <a:t>, </a:t>
            </a:r>
            <a:r>
              <a:rPr lang="fr-FR" sz="1800" dirty="0" smtClean="0"/>
              <a:t>Dimensions</a:t>
            </a:r>
            <a:r>
              <a:rPr lang="fr-FR" sz="1800" dirty="0"/>
              <a:t>: 92 x 73 cm</a:t>
            </a:r>
            <a:endParaRPr lang="sr-Latn-RS" sz="1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9731" y="1600200"/>
            <a:ext cx="572453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30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1800" dirty="0"/>
              <a:t>Cézanne, Paul; Le Mont Sainte-Victoire</a:t>
            </a:r>
            <a:br>
              <a:rPr lang="sr-Latn-RS" sz="1800" dirty="0"/>
            </a:br>
            <a:r>
              <a:rPr lang="en-US" sz="1800" dirty="0" smtClean="0"/>
              <a:t>1902-04; </a:t>
            </a:r>
            <a:r>
              <a:rPr lang="en-US" sz="1800" dirty="0"/>
              <a:t>Oil on canvas, 69.8 x 89.5 </a:t>
            </a:r>
            <a:r>
              <a:rPr lang="en-US" sz="1800" dirty="0" smtClean="0"/>
              <a:t>cm; </a:t>
            </a:r>
            <a:r>
              <a:rPr lang="en-US" sz="1800" dirty="0"/>
              <a:t>Philadelphia Museum of Art</a:t>
            </a:r>
            <a:r>
              <a:rPr lang="sr-Latn-RS" sz="1800" dirty="0" smtClean="0"/>
              <a:t/>
            </a:r>
            <a:br>
              <a:rPr lang="sr-Latn-RS" sz="1800" dirty="0" smtClean="0"/>
            </a:br>
            <a:r>
              <a:rPr lang="sr-Latn-RS" sz="1800" dirty="0" smtClean="0"/>
              <a:t>https</a:t>
            </a:r>
            <a:r>
              <a:rPr lang="sr-Latn-RS" sz="1800" dirty="0"/>
              <a:t>://www.ibiblio.org/wm/paint/auth/cezanne/st-victoire/798/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072" y="1600200"/>
            <a:ext cx="557585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04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600" dirty="0"/>
              <a:t>Paul Cézanne, Mont Sainte-Victoire </a:t>
            </a:r>
            <a:r>
              <a:rPr lang="fr-FR" sz="1600" dirty="0" smtClean="0"/>
              <a:t>1904-06</a:t>
            </a:r>
            <a:r>
              <a:rPr lang="sr-Latn-RS" sz="1600" dirty="0"/>
              <a:t/>
            </a:r>
            <a:br>
              <a:rPr lang="sr-Latn-RS" sz="1600" dirty="0"/>
            </a:br>
            <a:r>
              <a:rPr lang="sr-Latn-RS" sz="1600" dirty="0"/>
              <a:t>Style: </a:t>
            </a:r>
            <a:r>
              <a:rPr lang="sr-Latn-RS" sz="1600" dirty="0" smtClean="0"/>
              <a:t>Cubism, Period</a:t>
            </a:r>
            <a:r>
              <a:rPr lang="sr-Latn-RS" sz="1600" dirty="0"/>
              <a:t>: Final period</a:t>
            </a:r>
            <a:br>
              <a:rPr lang="sr-Latn-RS" sz="1600" dirty="0"/>
            </a:br>
            <a:r>
              <a:rPr lang="sr-Latn-RS" sz="1600" dirty="0"/>
              <a:t>Genre: </a:t>
            </a:r>
            <a:r>
              <a:rPr lang="sr-Latn-RS" sz="1600" dirty="0" smtClean="0"/>
              <a:t>landscape, Media</a:t>
            </a:r>
            <a:r>
              <a:rPr lang="sr-Latn-RS" sz="1600" dirty="0"/>
              <a:t>: oil, </a:t>
            </a:r>
            <a:r>
              <a:rPr lang="sr-Latn-RS" sz="1600" dirty="0" smtClean="0"/>
              <a:t>canvas, Dimensions</a:t>
            </a:r>
            <a:r>
              <a:rPr lang="sr-Latn-RS" sz="1600" dirty="0"/>
              <a:t>: 81 x 65 cm</a:t>
            </a:r>
            <a:r>
              <a:rPr lang="fr-FR" sz="1600" dirty="0" smtClean="0"/>
              <a:t>.</a:t>
            </a:r>
            <a:endParaRPr lang="sr-Latn-RS" sz="1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0750" y="1967706"/>
            <a:ext cx="47625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9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CS" sz="2400" dirty="0"/>
              <a:t>Скулптура „Човек хода ка небу“ уметника </a:t>
            </a:r>
            <a:r>
              <a:rPr lang="en-US" sz="2800" dirty="0" smtClean="0"/>
              <a:t> </a:t>
            </a:r>
            <a:r>
              <a:rPr lang="sr-Cyrl-RS" sz="2800" dirty="0" smtClean="0"/>
              <a:t>Џонатана Баровскиана (</a:t>
            </a:r>
            <a:r>
              <a:rPr lang="en-US" sz="2800" dirty="0" smtClean="0"/>
              <a:t>Jonathan </a:t>
            </a:r>
            <a:r>
              <a:rPr lang="en-US" sz="2200" dirty="0" err="1" smtClean="0"/>
              <a:t>Borofskyon</a:t>
            </a:r>
            <a:r>
              <a:rPr lang="sr-Cyrl-RS" sz="2200" dirty="0" smtClean="0"/>
              <a:t>)</a:t>
            </a:r>
            <a:r>
              <a:rPr lang="sr-Cyrl-RS" sz="1600" dirty="0" smtClean="0"/>
              <a:t/>
            </a:r>
            <a:br>
              <a:rPr lang="sr-Cyrl-RS" sz="1600" dirty="0" smtClean="0"/>
            </a:br>
            <a:r>
              <a:rPr lang="en-US" sz="1600" dirty="0"/>
              <a:t> </a:t>
            </a:r>
            <a:r>
              <a:rPr lang="sr-Latn-CS" sz="1400" dirty="0"/>
              <a:t>као </a:t>
            </a:r>
            <a:r>
              <a:rPr lang="sr-Latn-CS" sz="1400" dirty="0" smtClean="0"/>
              <a:t>део </a:t>
            </a:r>
            <a:r>
              <a:rPr lang="en-US" sz="1600" dirty="0" smtClean="0"/>
              <a:t>'</a:t>
            </a:r>
            <a:r>
              <a:rPr lang="sr-Cyrl-RS" sz="1600" dirty="0"/>
              <a:t> Документа</a:t>
            </a:r>
            <a:r>
              <a:rPr lang="en-US" sz="1600" dirty="0" smtClean="0"/>
              <a:t> </a:t>
            </a:r>
            <a:r>
              <a:rPr lang="en-US" sz="1600" dirty="0"/>
              <a:t>IX' (</a:t>
            </a:r>
            <a:r>
              <a:rPr lang="en-US" sz="1600" dirty="0" smtClean="0"/>
              <a:t>1992</a:t>
            </a:r>
            <a:r>
              <a:rPr lang="sr-Latn-RS" sz="1600" dirty="0" smtClean="0"/>
              <a:t>) </a:t>
            </a:r>
            <a:r>
              <a:rPr lang="sr-Cyrl-RS" sz="1400" dirty="0" smtClean="0"/>
              <a:t>постављене</a:t>
            </a:r>
            <a:r>
              <a:rPr lang="sr-Latn-CS" sz="1400" dirty="0" smtClean="0"/>
              <a:t> </a:t>
            </a:r>
            <a:r>
              <a:rPr lang="sr-Latn-CS" sz="1400" dirty="0"/>
              <a:t>19. јула 2015. у Касселу у Немачкој. </a:t>
            </a:r>
            <a:r>
              <a:rPr lang="sr-Latn-CS" sz="1400" dirty="0" smtClean="0"/>
              <a:t>Основан</a:t>
            </a:r>
            <a:r>
              <a:rPr lang="sr-Cyrl-RS" sz="1400" dirty="0" smtClean="0"/>
              <a:t>а</a:t>
            </a:r>
            <a:r>
              <a:rPr lang="sr-Latn-CS" sz="1400" dirty="0" smtClean="0"/>
              <a:t> </a:t>
            </a:r>
            <a:r>
              <a:rPr lang="sr-Latn-CS" sz="1400" dirty="0"/>
              <a:t>1955. године, </a:t>
            </a:r>
            <a:r>
              <a:rPr lang="sr-Latn-CS" sz="1400" dirty="0" smtClean="0"/>
              <a:t>изложб</a:t>
            </a:r>
            <a:r>
              <a:rPr lang="sr-Cyrl-RS" sz="1400" dirty="0" smtClean="0"/>
              <a:t>а</a:t>
            </a:r>
            <a:r>
              <a:rPr lang="sr-Latn-CS" sz="1400" dirty="0" smtClean="0"/>
              <a:t> </a:t>
            </a:r>
            <a:r>
              <a:rPr lang="sr-Cyrl-RS" sz="1400" dirty="0" smtClean="0"/>
              <a:t>Документа </a:t>
            </a:r>
            <a:r>
              <a:rPr lang="sr-Latn-CS" sz="1400" dirty="0" smtClean="0"/>
              <a:t>постал</a:t>
            </a:r>
            <a:r>
              <a:rPr lang="sr-Cyrl-RS" sz="1400" dirty="0" smtClean="0"/>
              <a:t>а</a:t>
            </a:r>
            <a:r>
              <a:rPr lang="sr-Latn-CS" sz="1400" dirty="0" smtClean="0"/>
              <a:t> </a:t>
            </a:r>
            <a:r>
              <a:rPr lang="sr-Cyrl-RS" sz="1400" dirty="0" smtClean="0"/>
              <a:t>је</a:t>
            </a:r>
            <a:r>
              <a:rPr lang="sr-Latn-CS" sz="1400" dirty="0" smtClean="0"/>
              <a:t> јед</a:t>
            </a:r>
            <a:r>
              <a:rPr lang="sr-Cyrl-RS" sz="1400" dirty="0" smtClean="0"/>
              <a:t>на</a:t>
            </a:r>
            <a:r>
              <a:rPr lang="sr-Latn-CS" sz="1400" dirty="0" smtClean="0"/>
              <a:t> </a:t>
            </a:r>
            <a:r>
              <a:rPr lang="sr-Latn-CS" sz="1400" dirty="0"/>
              <a:t>од најважнијих догађаја у свету модерне уметности. Сада се </a:t>
            </a:r>
            <a:r>
              <a:rPr lang="sr-Latn-CS" sz="1400" dirty="0" smtClean="0"/>
              <a:t>одвија </a:t>
            </a:r>
            <a:r>
              <a:rPr lang="sr-Latn-CS" sz="1400" dirty="0"/>
              <a:t>на сваких пет година, </a:t>
            </a:r>
            <a:r>
              <a:rPr lang="sr-Cyrl-RS" sz="1400" dirty="0" smtClean="0"/>
              <a:t>последњ</a:t>
            </a:r>
            <a:r>
              <a:rPr lang="sr-Latn-CS" sz="1400" dirty="0" smtClean="0"/>
              <a:t>а,</a:t>
            </a:r>
            <a:r>
              <a:rPr lang="sr-Cyrl-RS" sz="1600" dirty="0"/>
              <a:t> Документа </a:t>
            </a:r>
            <a:r>
              <a:rPr lang="en-US" sz="1600" dirty="0" smtClean="0"/>
              <a:t>14</a:t>
            </a:r>
            <a:r>
              <a:rPr lang="en-US" sz="1600" dirty="0"/>
              <a:t>, </a:t>
            </a:r>
            <a:r>
              <a:rPr lang="sr-Cyrl-RS" sz="1600" dirty="0" smtClean="0"/>
              <a:t>одржана је</a:t>
            </a:r>
            <a:r>
              <a:rPr lang="en-US" sz="1600" dirty="0" smtClean="0"/>
              <a:t> </a:t>
            </a:r>
            <a:r>
              <a:rPr lang="en-US" sz="1600" dirty="0"/>
              <a:t>2017.</a:t>
            </a:r>
            <a:endParaRPr lang="sr-Latn-RS" sz="1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64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smtClean="0"/>
              <a:t>Документи </a:t>
            </a:r>
            <a:r>
              <a:rPr lang="ru-RU" sz="1800" dirty="0"/>
              <a:t>је најважнији </a:t>
            </a:r>
            <a:r>
              <a:rPr lang="ru-RU" sz="1800" dirty="0" smtClean="0"/>
              <a:t>серијал </a:t>
            </a:r>
            <a:r>
              <a:rPr lang="ru-RU" sz="1800" dirty="0"/>
              <a:t>изложби савремене уметности. Одржава се сваке пете године у </a:t>
            </a:r>
            <a:r>
              <a:rPr lang="ru-RU" sz="1800" dirty="0" smtClean="0"/>
              <a:t>Каселу </a:t>
            </a:r>
            <a:r>
              <a:rPr lang="ru-RU" sz="1800" dirty="0"/>
              <a:t>(иницијално сваке четири године) и траје 100 дана. Први </a:t>
            </a:r>
            <a:r>
              <a:rPr lang="ru-RU" sz="1800" dirty="0" smtClean="0"/>
              <a:t>Документи </a:t>
            </a:r>
            <a:r>
              <a:rPr lang="ru-RU" sz="1800" dirty="0"/>
              <a:t>је организован </a:t>
            </a:r>
            <a:r>
              <a:rPr lang="ru-RU" sz="1800" dirty="0" smtClean="0"/>
              <a:t>1955. године</a:t>
            </a:r>
            <a:r>
              <a:rPr lang="ru-RU" sz="1800" dirty="0"/>
              <a:t>, на иницијативу Арнолд Боде </a:t>
            </a:r>
            <a:r>
              <a:rPr lang="ru-RU" sz="1800" dirty="0" smtClean="0"/>
              <a:t>Бека.</a:t>
            </a:r>
            <a:br>
              <a:rPr lang="ru-RU" sz="1800" dirty="0" smtClean="0"/>
            </a:br>
            <a:r>
              <a:rPr lang="ru-RU" sz="1800" dirty="0" smtClean="0"/>
              <a:t>‘’Тетка Олга’’  Анатола Херцфелда (</a:t>
            </a:r>
            <a:r>
              <a:rPr lang="en-US" sz="1800" dirty="0" smtClean="0"/>
              <a:t>"Aunt </a:t>
            </a:r>
            <a:r>
              <a:rPr lang="en-US" sz="1800" dirty="0"/>
              <a:t>Olga" by </a:t>
            </a:r>
            <a:r>
              <a:rPr lang="en-US" sz="1800" dirty="0" err="1"/>
              <a:t>Anatol</a:t>
            </a:r>
            <a:r>
              <a:rPr lang="en-US" sz="1800" dirty="0"/>
              <a:t> </a:t>
            </a:r>
            <a:r>
              <a:rPr lang="en-US" sz="1800" dirty="0" smtClean="0"/>
              <a:t>Herzfeld</a:t>
            </a:r>
            <a:r>
              <a:rPr lang="sr-Cyrl-RS" sz="1800" dirty="0" smtClean="0"/>
              <a:t>), </a:t>
            </a:r>
            <a:r>
              <a:rPr lang="ru-RU" sz="1800" dirty="0" smtClean="0"/>
              <a:t>Документ</a:t>
            </a:r>
            <a:r>
              <a:rPr lang="en-US" sz="1800" dirty="0" smtClean="0"/>
              <a:t>a </a:t>
            </a:r>
            <a:r>
              <a:rPr lang="en-US" sz="1800" dirty="0"/>
              <a:t>6 </a:t>
            </a:r>
            <a:r>
              <a:rPr lang="sr-Cyrl-RS" sz="1800" dirty="0"/>
              <a:t>,</a:t>
            </a:r>
            <a:r>
              <a:rPr lang="en-US" sz="1800" dirty="0" smtClean="0"/>
              <a:t> </a:t>
            </a:r>
            <a:r>
              <a:rPr lang="en-US" sz="1800" dirty="0"/>
              <a:t>1977</a:t>
            </a:r>
            <a:endParaRPr lang="sr-Latn-R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528" y="1600200"/>
            <a:ext cx="678894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02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David </a:t>
            </a:r>
            <a:r>
              <a:rPr lang="en-US" sz="2800" dirty="0" err="1"/>
              <a:t>Hockney</a:t>
            </a:r>
            <a:r>
              <a:rPr lang="en-US" sz="2800" dirty="0"/>
              <a:t>, '</a:t>
            </a:r>
            <a:r>
              <a:rPr lang="en-US" sz="2800" dirty="0" err="1"/>
              <a:t>Woldgate</a:t>
            </a:r>
            <a:r>
              <a:rPr lang="en-US" sz="2800" dirty="0"/>
              <a:t> Woods, 21, 23 &amp; 29 November 2006', 2006. Oil on 6 canvases. 182 x 366 cm. Courtesy of the Artist.</a:t>
            </a:r>
            <a:endParaRPr lang="sr-Latn-R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01874"/>
            <a:ext cx="8229600" cy="412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1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David </a:t>
            </a:r>
            <a:r>
              <a:rPr lang="en-US" sz="2800" dirty="0" err="1"/>
              <a:t>Hockney</a:t>
            </a:r>
            <a:r>
              <a:rPr lang="en-US" sz="2800" dirty="0"/>
              <a:t>. British, born in </a:t>
            </a:r>
            <a:r>
              <a:rPr lang="en-US" sz="2800" dirty="0" smtClean="0"/>
              <a:t>1937</a:t>
            </a:r>
            <a:r>
              <a:rPr lang="sr-Latn-RS" sz="2800" dirty="0" smtClean="0"/>
              <a:t>:</a:t>
            </a:r>
            <a:r>
              <a:rPr lang="en-US" sz="2800" dirty="0" smtClean="0"/>
              <a:t> </a:t>
            </a:r>
            <a:r>
              <a:rPr lang="en-US" sz="2800" dirty="0"/>
              <a:t>David </a:t>
            </a:r>
            <a:r>
              <a:rPr lang="en-US" sz="2800" dirty="0" err="1"/>
              <a:t>Hockney’s</a:t>
            </a:r>
            <a:r>
              <a:rPr lang="en-US" sz="2800" dirty="0"/>
              <a:t> Portrait of an Artist (Pool with Two Figures), 1972</a:t>
            </a:r>
            <a:endParaRPr lang="sr-Latn-R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250" y="1896269"/>
            <a:ext cx="590550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40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3992</TotalTime>
  <Words>172</Words>
  <Application>Microsoft Office PowerPoint</Application>
  <PresentationFormat>On-screen Show (4:3)</PresentationFormat>
  <Paragraphs>17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Предавање о поетикама из 20- ог века у односу на реализоване студентске радове.</vt:lpstr>
      <vt:lpstr>←  → Mont Sainte-Victoire, Paul Cezanne Date: 1895, Style: Post-Impressionism, Period: Final period, Genre: landscape Media: oil, canvas, Dimensions: 92 x 73 cm</vt:lpstr>
      <vt:lpstr>Cézanne, Paul; Le Mont Sainte-Victoire 1902-04; Oil on canvas, 69.8 x 89.5 cm; Philadelphia Museum of Art https://www.ibiblio.org/wm/paint/auth/cezanne/st-victoire/798/</vt:lpstr>
      <vt:lpstr>Paul Cézanne, Mont Sainte-Victoire 1904-06 Style: Cubism, Period: Final period Genre: landscape, Media: oil, canvas, Dimensions: 81 x 65 cm.</vt:lpstr>
      <vt:lpstr>Скулптура „Човек хода ка небу“ уметника  Џонатана Баровскиана (Jonathan Borofskyon)  као део ' Документа IX' (1992) постављене 19. јула 2015. у Касселу у Немачкој. Основана 1955. године, изложба Документа постала је једна од најважнијих догађаја у свету модерне уметности. Сада се одвија на сваких пет година, последња, Документа 14, одржана је 2017.</vt:lpstr>
      <vt:lpstr>Документи је најважнији серијал изложби савремене уметности. Одржава се сваке пете године у Каселу (иницијално сваке четири године) и траје 100 дана. Први Документи је организован 1955. године, на иницијативу Арнолд Боде Бека. ‘’Тетка Олга’’  Анатола Херцфелда ("Aunt Olga" by Anatol Herzfeld), Документa 6 , 1977</vt:lpstr>
      <vt:lpstr>David Hockney, 'Woldgate Woods, 21, 23 &amp; 29 November 2006', 2006. Oil on 6 canvases. 182 x 366 cm. Courtesy of the Artist.</vt:lpstr>
      <vt:lpstr>David Hockney. British, born in 1937: David Hockney’s Portrait of an Artist (Pool with Two Figures), 1972</vt:lpstr>
      <vt:lpstr>David Hockney, Le Plongeur (Paper Pool 18), 1978</vt:lpstr>
      <vt:lpstr>David Hockney 'Number One Chair', 1985–6</vt:lpstr>
      <vt:lpstr>Roy Lichtenstein, Sunrise, 1965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Hostel u Beogradu</dc:title>
  <dc:creator>Tatjana</dc:creator>
  <cp:lastModifiedBy>Tijana</cp:lastModifiedBy>
  <cp:revision>55</cp:revision>
  <dcterms:created xsi:type="dcterms:W3CDTF">2016-02-09T09:32:41Z</dcterms:created>
  <dcterms:modified xsi:type="dcterms:W3CDTF">2020-04-18T11:40:49Z</dcterms:modified>
</cp:coreProperties>
</file>