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9" r:id="rId11"/>
    <p:sldId id="290" r:id="rId12"/>
    <p:sldId id="271" r:id="rId13"/>
    <p:sldId id="270" r:id="rId14"/>
    <p:sldId id="272" r:id="rId15"/>
    <p:sldId id="274" r:id="rId16"/>
    <p:sldId id="275" r:id="rId17"/>
    <p:sldId id="273" r:id="rId18"/>
    <p:sldId id="276" r:id="rId19"/>
    <p:sldId id="291" r:id="rId20"/>
    <p:sldId id="277" r:id="rId21"/>
    <p:sldId id="278" r:id="rId22"/>
    <p:sldId id="280" r:id="rId23"/>
    <p:sldId id="279" r:id="rId24"/>
    <p:sldId id="293" r:id="rId25"/>
    <p:sldId id="281" r:id="rId26"/>
    <p:sldId id="282" r:id="rId27"/>
    <p:sldId id="284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276600"/>
            <a:ext cx="30228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latin typeface="Calibri" pitchFamily="34" charset="0"/>
                <a:cs typeface="Times New Roman" pitchFamily="18" charset="0"/>
              </a:rPr>
              <a:t>СРПСКА УМЕТНОСТ </a:t>
            </a:r>
            <a:r>
              <a:rPr lang="pl-PL" b="1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4</a:t>
            </a:r>
            <a:r>
              <a:rPr lang="sr-Cyrl-RS" b="1" dirty="0" smtClean="0">
                <a:latin typeface="Calibri" pitchFamily="34" charset="0"/>
                <a:cs typeface="Times New Roman" pitchFamily="18" charset="0"/>
              </a:rPr>
              <a:t>. ВЕКА</a:t>
            </a:r>
            <a:endParaRPr lang="en-US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579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СВЕТИ АРХАНЂЕЛИ (Михаило и Гаврило) КОД ПРИЗРЕНА</a:t>
            </a:r>
            <a:r>
              <a:rPr lang="fi-FI" dirty="0" smtClean="0"/>
              <a:t> </a:t>
            </a:r>
            <a:r>
              <a:rPr lang="sr-Cyrl-RS" dirty="0" smtClean="0"/>
              <a:t>(</a:t>
            </a:r>
            <a:r>
              <a:rPr lang="fi-FI" dirty="0" smtClean="0"/>
              <a:t>1343-1352</a:t>
            </a:r>
            <a:r>
              <a:rPr lang="sr-Cyrl-RS" dirty="0" smtClean="0"/>
              <a:t>)</a:t>
            </a:r>
          </a:p>
          <a:p>
            <a:endParaRPr lang="sr-Cyrl-RS" dirty="0" smtClean="0"/>
          </a:p>
          <a:p>
            <a:r>
              <a:rPr lang="sr-Cyrl-RS" dirty="0" smtClean="0"/>
              <a:t>Ктитор је био цар Душан, а црква је била намењена за његову гробну цркву.</a:t>
            </a:r>
          </a:p>
          <a:p>
            <a:endParaRPr lang="sr-Cyrl-RS" dirty="0" smtClean="0"/>
          </a:p>
          <a:p>
            <a:r>
              <a:rPr lang="ru-RU" dirty="0" smtClean="0"/>
              <a:t>На месту Душановог манастира, постојао је старији манастир (или црква) посвећен светим Архангелима, који је подигнут13. веку. У њему је Душан оздравио након тешке болести, због чега се одлучио да на том месту подигне своју задужбину.</a:t>
            </a:r>
            <a:endParaRPr lang="sr-Cyrl-RS" dirty="0" smtClean="0"/>
          </a:p>
          <a:p>
            <a:endParaRPr lang="sr-Cyrl-RS" dirty="0" smtClean="0"/>
          </a:p>
          <a:p>
            <a:r>
              <a:rPr lang="ru-RU" dirty="0" smtClean="0"/>
              <a:t>Манастир је након доласка Османлија 1455.године, опљачкан и зарушен, да би 1615. године био до темеља порушен, а његов материјал је искоришћен за градњу Синан-пашине џамије у Призрену.</a:t>
            </a:r>
            <a:endParaRPr lang="en-US" dirty="0"/>
          </a:p>
        </p:txBody>
      </p:sp>
      <p:pic>
        <p:nvPicPr>
          <p:cNvPr id="1026" name="Picture 2" descr="C:\Users\Irina\Desktop\IU2 predavanje\08 Srpska umetnost 14 veka\14 vek Decanski i Dusan\02 Dusan 1331\02 arhandjeli kod Prizrena 1343-1352\116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191000"/>
            <a:ext cx="2376487" cy="2098360"/>
          </a:xfrm>
          <a:prstGeom prst="rect">
            <a:avLst/>
          </a:prstGeom>
          <a:noFill/>
        </p:spPr>
      </p:pic>
      <p:pic>
        <p:nvPicPr>
          <p:cNvPr id="1027" name="Picture 3" descr="C:\Users\Irina\Desktop\IU2 predavanje\08 Srpska umetnost 14 veka\14 vek Decanski i Dusan\02 Dusan 1331\02 arhandjeli kod Prizrena 1343-1352\116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371600"/>
            <a:ext cx="1793875" cy="27185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14800" y="5715000"/>
            <a:ext cx="170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реконструкција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Irina\Desktop\IU2 predavanje\08 Srpska umetnost 14 veka\14 vek Decanski i Dusan\02 Dusan 1331\02 arhandjeli kod Prizrena 1343-1352\116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199" y="3962400"/>
            <a:ext cx="4185795" cy="229027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8382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црква је била тробродна црква основе уписаног крста, за разлику од осталих представника «рашког стила» код којих је основа једнобродна грађевина са куполом</a:t>
            </a:r>
          </a:p>
          <a:p>
            <a:endParaRPr lang="ru-RU" dirty="0" smtClean="0"/>
          </a:p>
          <a:p>
            <a:r>
              <a:rPr lang="ru-RU" dirty="0" smtClean="0"/>
              <a:t>Имала троделни олтарски простор, 5 купола над наосем и једну  слепу куполу над припратом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16008"/>
            <a:ext cx="4038600" cy="2889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Irina\Desktop\IU2 predavanje\08 Srpska umetnost 14 veka\14 vek Decanski i Dusan\02 Dusan 1331\02 arhandjeli kod Prizrena 1343-1352\117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00400"/>
            <a:ext cx="5466211" cy="3146425"/>
          </a:xfrm>
          <a:prstGeom prst="rect">
            <a:avLst/>
          </a:prstGeom>
          <a:noFill/>
        </p:spPr>
      </p:pic>
      <p:pic>
        <p:nvPicPr>
          <p:cNvPr id="50179" name="Picture 3" descr="C:\Users\Irina\Desktop\IU2 predavanje\08 Srpska umetnost 14 veka\14 vek Decanski i Dusan\02 Dusan 1331\02 arhandjeli kod Prizrena 1343-1352\117a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3503683" cy="2450405"/>
          </a:xfrm>
          <a:prstGeom prst="rect">
            <a:avLst/>
          </a:prstGeom>
          <a:noFill/>
        </p:spPr>
      </p:pic>
      <p:pic>
        <p:nvPicPr>
          <p:cNvPr id="50180" name="Picture 4" descr="C:\Users\Irina\Desktop\IU2 predavanje\08 Srpska umetnost 14 veka\14 vek Decanski i Dusan\02 Dusan 1331\02 arhandjeli kod Prizrena 1343-1352\117a07.jpg"/>
          <p:cNvPicPr>
            <a:picLocks noChangeAspect="1" noChangeArrowheads="1"/>
          </p:cNvPicPr>
          <p:nvPr/>
        </p:nvPicPr>
        <p:blipFill>
          <a:blip r:embed="rId4" cstate="print"/>
          <a:srcRect b="17244"/>
          <a:stretch>
            <a:fillRect/>
          </a:stretch>
        </p:blipFill>
        <p:spPr bwMode="auto">
          <a:xfrm>
            <a:off x="533400" y="3657600"/>
            <a:ext cx="2642870" cy="19510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1219200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црква је надалеко била позната по раскошном мозаичком поду (опус сектиле), који се сматрао једним од чуда српске средњовековне уметности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 мозаичком пода су остали само фрагменти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1" y="5334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u="sng" dirty="0" smtClean="0"/>
              <a:t>ЗАДУЖБИНЕ КРУПНЕ ВЛАСТЕЛЕ</a:t>
            </a:r>
          </a:p>
          <a:p>
            <a:endParaRPr lang="sr-Cyrl-RS" dirty="0" smtClean="0"/>
          </a:p>
          <a:p>
            <a:r>
              <a:rPr lang="sr-Cyrl-RS" dirty="0" smtClean="0"/>
              <a:t>Задужбина манастир Лесново (1342-1349)</a:t>
            </a:r>
          </a:p>
          <a:p>
            <a:endParaRPr lang="sr-Cyrl-RS" dirty="0" smtClean="0"/>
          </a:p>
          <a:p>
            <a:r>
              <a:rPr lang="ru-RU" dirty="0" smtClean="0"/>
              <a:t>Црква посвећена светом Архангелу Михајлу и пустињаку Гаврилу Лесновском</a:t>
            </a:r>
            <a:endParaRPr lang="en-US" dirty="0"/>
          </a:p>
        </p:txBody>
      </p:sp>
      <p:pic>
        <p:nvPicPr>
          <p:cNvPr id="5122" name="Picture 2" descr="Image result for lesnovo manast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3009900" cy="2257425"/>
          </a:xfrm>
          <a:prstGeom prst="rect">
            <a:avLst/>
          </a:prstGeom>
          <a:noFill/>
        </p:spPr>
      </p:pic>
      <p:pic>
        <p:nvPicPr>
          <p:cNvPr id="5123" name="Picture 3" descr="C:\Users\Irina\Desktop\IU2 predavanje\08 Srpska umetnost 14 veka\14 vek Decanski i Dusan\02 Dusan 1331\05 krupna vlastela arh\03 Lesnovo 1342-1349 Oliver o\31bfLesno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91000"/>
            <a:ext cx="5243512" cy="20328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1" y="2133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Ктитор је био деспот Јован Оливер (1310-1356)</a:t>
            </a:r>
          </a:p>
          <a:p>
            <a:endParaRPr lang="sr-Cyrl-RS" dirty="0" smtClean="0"/>
          </a:p>
          <a:p>
            <a:r>
              <a:rPr lang="ru-RU" dirty="0" smtClean="0"/>
              <a:t>Манастирска црква има облик уписаног крста са једном куполом, испред кога је неколико година касније додата припрата са куполом исте величине.</a:t>
            </a:r>
            <a:endParaRPr lang="sr-Cyrl-R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12954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Очуван је оригинални живопис, који су радила четворица аутора, чија су имена забележена на фризу (три имена су опстала, док је четврто избрисано)</a:t>
            </a:r>
          </a:p>
          <a:p>
            <a:endParaRPr lang="ru-RU" dirty="0" smtClean="0"/>
          </a:p>
          <a:p>
            <a:r>
              <a:rPr lang="ru-RU" dirty="0" smtClean="0"/>
              <a:t>Међу фрескама се истичу представе самог ктитора Јована Оливера са моделом цркве, Оливерове жене, као и краљевског пара Душана и Јелене, на коме се око Душанове главе налази ореол, иако није канонизован. </a:t>
            </a:r>
          </a:p>
          <a:p>
            <a:endParaRPr lang="ru-RU" dirty="0" smtClean="0"/>
          </a:p>
          <a:p>
            <a:r>
              <a:rPr lang="ru-RU" dirty="0" smtClean="0"/>
              <a:t>Ликови Оливерових синова Крајка и Дамјана налазе се у припрати.</a:t>
            </a:r>
            <a:endParaRPr lang="en-US" dirty="0"/>
          </a:p>
        </p:txBody>
      </p:sp>
      <p:pic>
        <p:nvPicPr>
          <p:cNvPr id="5" name="Picture 1" descr="C:\Users\Irina\Desktop\IU2 predavanje\08 Srpska umetnost 14 veka\14 vek Decanski i Dusan\02 Dusan 1331\05 krupna vlastela arh\03 Lesnovo 1342-1349 Oliver o\31acn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33400" y="1066800"/>
            <a:ext cx="3216641" cy="471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Irina\Desktop\IU2 predavanje\08 Srpska umetnost 14 veka\14 vek Decanski i Dusan\02 Dusan 1331\05 krupna vlastela arh\03 Lesnovo 1342-1349 Oliver o\31acm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3965"/>
          <a:stretch>
            <a:fillRect/>
          </a:stretch>
        </p:blipFill>
        <p:spPr bwMode="auto">
          <a:xfrm>
            <a:off x="457200" y="1219200"/>
            <a:ext cx="5586621" cy="42560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2286000"/>
            <a:ext cx="2506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ктитор Јован Оливер са моделом цркве и са патроном храма арханђелом Михаилом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rina\Desktop\IU2 predavanje\08 Srpska umetnost 14 veka\14 vek Decanski i Dusan\02 Dusan 1331\05 krupna vlastela arh\03 Lesnovo 1342-1349 Oliver o\0490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533400" y="685800"/>
            <a:ext cx="4928989" cy="3124200"/>
          </a:xfrm>
          <a:prstGeom prst="rect">
            <a:avLst/>
          </a:prstGeom>
          <a:noFill/>
        </p:spPr>
      </p:pic>
      <p:pic>
        <p:nvPicPr>
          <p:cNvPr id="5" name="Picture 2" descr="Image 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2438400" cy="1605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67400" y="15240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сцена из циклуса арханђела Михаила:</a:t>
            </a:r>
          </a:p>
          <a:p>
            <a:r>
              <a:rPr lang="ru-RU" dirty="0" smtClean="0"/>
              <a:t>арханђео брани Цариград (Константинопољ) од Сарацена (Арапа) </a:t>
            </a:r>
          </a:p>
          <a:p>
            <a:r>
              <a:rPr lang="ru-RU" dirty="0" smtClean="0"/>
              <a:t>историјски се напад догодио током 717-718 године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5257800"/>
            <a:ext cx="5074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Други патрон храма пустињак Гаврило Лесновски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Irina\Desktop\IU2 predavanje\08 Srpska umetnost 14 veka\14 vek Decanski i Dusan\02 Dusan 1331\05 krupna vlastela arh\03 Lesnovo 1342-1349 Oliver o\051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3400" y="457200"/>
            <a:ext cx="1824037" cy="2928527"/>
          </a:xfrm>
          <a:prstGeom prst="rect">
            <a:avLst/>
          </a:prstGeom>
          <a:noFill/>
        </p:spPr>
      </p:pic>
      <p:pic>
        <p:nvPicPr>
          <p:cNvPr id="2050" name="Picture 2" descr="C:\Users\Irina\Desktop\IU2 predavanje\08 Srpska umetnost 14 veka\14 vek Decanski i Dusan\02 Dusan 1331\05 krupna vlastela arh\03 Lesnovo 1342-1349 Oliver o\0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43200"/>
            <a:ext cx="4815208" cy="31162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1219200"/>
            <a:ext cx="5288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патрон храма –  црвени арханђео Михаило </a:t>
            </a:r>
            <a:r>
              <a:rPr lang="sr-Cyrl-RS" dirty="0" smtClean="0"/>
              <a:t>на коњу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5105400"/>
            <a:ext cx="2608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Зодијачки знаци на небу</a:t>
            </a:r>
          </a:p>
          <a:p>
            <a:r>
              <a:rPr lang="ru-RU" dirty="0" smtClean="0"/>
              <a:t>(детаљ сцене 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2195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ДЕЧАНИ (1335-1348)</a:t>
            </a:r>
            <a:endParaRPr lang="en-US" dirty="0"/>
          </a:p>
        </p:txBody>
      </p:sp>
      <p:pic>
        <p:nvPicPr>
          <p:cNvPr id="32770" name="Picture 2" descr="C:\Users\Irina\Desktop\IU2 predavanje\08 Srpska umetnost 14 veka\14 vek Decanski i Dusan\Decani 1337-50\skulptura\001 decanina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495800"/>
            <a:ext cx="6776954" cy="17479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447800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/>
              <a:t>Манастир Високи Дечани</a:t>
            </a:r>
            <a:r>
              <a:rPr lang="sr-Cyrl-RS" dirty="0" smtClean="0"/>
              <a:t> је српски средњовековни манастир - задужбина краља Стефана Дечанског и цара Душана. </a:t>
            </a:r>
          </a:p>
          <a:p>
            <a:endParaRPr lang="sr-Cyrl-RS" dirty="0" smtClean="0"/>
          </a:p>
          <a:p>
            <a:r>
              <a:rPr lang="sr-Cyrl-RS" dirty="0" smtClean="0"/>
              <a:t>Градња је завршена 1335. године, а фреске су завршене око 1348. године. </a:t>
            </a:r>
          </a:p>
          <a:p>
            <a:endParaRPr lang="sr-Cyrl-RS" dirty="0" smtClean="0"/>
          </a:p>
          <a:p>
            <a:r>
              <a:rPr lang="sr-Cyrl-RS" dirty="0" smtClean="0"/>
              <a:t>Манастир је посвећен Христу Пантократору и Вазнесењу Господњем - Спасовдану.</a:t>
            </a:r>
          </a:p>
          <a:p>
            <a:endParaRPr lang="sr-Cyrl-RS" dirty="0" smtClean="0"/>
          </a:p>
          <a:p>
            <a:r>
              <a:rPr lang="sr-Cyrl-RS" dirty="0" smtClean="0"/>
              <a:t> Главни неимар био је мајстор фра Вита Которанин, што се зна на основу натписа: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rina\Desktop\IU2 predavanje\08 Srpska umetnost 14 veka\14 vek Decanski i Dusan\Decani 1337-50\skulptura\000 dec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3124200"/>
            <a:ext cx="3067989" cy="3119714"/>
          </a:xfrm>
          <a:prstGeom prst="rect">
            <a:avLst/>
          </a:prstGeom>
          <a:noFill/>
        </p:spPr>
      </p:pic>
      <p:pic>
        <p:nvPicPr>
          <p:cNvPr id="3" name="Picture 3" descr="C:\Users\Irina\Desktop\IU2 predavanje\08 Srpska umetnost 14 veka\14 vek Decanski i Dusan\Decani 1337-50\09 decanifreske 1335-48\446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4554896" cy="295894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685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-Манастирска црква представља петобродну грађевину, са троделним олтарским простором и једном куполом</a:t>
            </a:r>
          </a:p>
          <a:p>
            <a:endParaRPr lang="ru-RU" dirty="0" smtClean="0"/>
          </a:p>
          <a:p>
            <a:r>
              <a:rPr lang="ru-RU" dirty="0" smtClean="0"/>
              <a:t>-рађена је по узору на Студеницу, али је одликује и лажна базиликалност</a:t>
            </a:r>
          </a:p>
          <a:p>
            <a:endParaRPr lang="ru-RU" dirty="0" smtClean="0"/>
          </a:p>
          <a:p>
            <a:r>
              <a:rPr lang="ru-RU" dirty="0" smtClean="0"/>
              <a:t>скулптура је рађена у романичком стилу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13716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Дечанско сликарство једно је од 5 чуда српске средњовековне уметности, не само по лепоти, већ и по броју циклуса којих има 14.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4572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АРХИТЕКТУРА ВЛАСТЕЛЕ:</a:t>
            </a:r>
          </a:p>
          <a:p>
            <a:r>
              <a:rPr lang="sr-Cyrl-RS" dirty="0" smtClean="0"/>
              <a:t>ЦРКВА  ВАВЕДЕЊА БОГОРОДИЦЕ У КУЧЕВИШТУ (1332-1337)</a:t>
            </a:r>
          </a:p>
          <a:p>
            <a:endParaRPr lang="sr-Cyrl-RS" dirty="0" smtClean="0"/>
          </a:p>
          <a:p>
            <a:r>
              <a:rPr lang="sr-Cyrl-RS" dirty="0" smtClean="0"/>
              <a:t>Ктитор је жупан Радослав</a:t>
            </a:r>
          </a:p>
          <a:p>
            <a:endParaRPr lang="sr-Cyrl-RS" dirty="0" smtClean="0"/>
          </a:p>
          <a:p>
            <a:r>
              <a:rPr lang="sr-Cyrl-RS" dirty="0" smtClean="0"/>
              <a:t>црква је основе уписаног крста са куполом и троделним олтарским простором, а припрата је касније додата</a:t>
            </a:r>
          </a:p>
          <a:p>
            <a:endParaRPr lang="sr-Cyrl-RS" dirty="0" smtClean="0"/>
          </a:p>
          <a:p>
            <a:r>
              <a:rPr lang="sr-Cyrl-RS" dirty="0" smtClean="0"/>
              <a:t>Од времена краља Милутина почињу да се јављају украси од опеке на фасади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2" name="Picture 2" descr="C:\Users\Irina\Desktop\IU2 predavanje\08 Srpska umetnost 14 veka\14 vek Decanski i Dusan\01 Decanski 1321-1331\01arhitektura decanski\04 arh vlastele Kuceviste zupan Radoslav 14 vek\28kucev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572000"/>
            <a:ext cx="2606675" cy="1398587"/>
          </a:xfrm>
          <a:prstGeom prst="rect">
            <a:avLst/>
          </a:prstGeom>
          <a:noFill/>
        </p:spPr>
      </p:pic>
      <p:pic>
        <p:nvPicPr>
          <p:cNvPr id="3" name="Picture 3" descr="C:\Users\Irina\Desktop\IU2 predavanje\08 Srpska umetnost 14 veka\14 vek Decanski i Dusan\01 Decanski 1321-1331\01arhitektura decanski\04 arh vlastele Kuceviste zupan Radoslav 14 vek\41ckuc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38600"/>
            <a:ext cx="2641600" cy="1981200"/>
          </a:xfrm>
          <a:prstGeom prst="rect">
            <a:avLst/>
          </a:prstGeom>
          <a:noFill/>
        </p:spPr>
      </p:pic>
      <p:pic>
        <p:nvPicPr>
          <p:cNvPr id="1029" name="Picture 5" descr="Ð¡ÑÐ¾Ð´Ð½Ð° ÑÐ»Ð¸ÐºÐ°"/>
          <p:cNvPicPr>
            <a:picLocks noChangeAspect="1" noChangeArrowheads="1"/>
          </p:cNvPicPr>
          <p:nvPr/>
        </p:nvPicPr>
        <p:blipFill>
          <a:blip r:embed="rId4"/>
          <a:srcRect l="17500" r="10000"/>
          <a:stretch>
            <a:fillRect/>
          </a:stretch>
        </p:blipFill>
        <p:spPr bwMode="auto">
          <a:xfrm>
            <a:off x="457200" y="4114800"/>
            <a:ext cx="2667000" cy="206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Irina\Desktop\IU2 predavanje\08 Srpska umetnost 14 veka\14 vek Decanski i Dusan\Decani 1337-50\skulptura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2748003" cy="2012950"/>
          </a:xfrm>
          <a:prstGeom prst="rect">
            <a:avLst/>
          </a:prstGeom>
          <a:noFill/>
        </p:spPr>
      </p:pic>
      <p:pic>
        <p:nvPicPr>
          <p:cNvPr id="31746" name="Picture 2" descr="C:\Users\Irina\Desktop\IU2 predavanje\08 Srpska umetnost 14 veka\14 vek Decanski i Dusan\Decani 1337-50\skulptura\010 Juz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819400"/>
            <a:ext cx="2733261" cy="1828800"/>
          </a:xfrm>
          <a:prstGeom prst="rect">
            <a:avLst/>
          </a:prstGeom>
          <a:noFill/>
        </p:spPr>
      </p:pic>
      <p:pic>
        <p:nvPicPr>
          <p:cNvPr id="31747" name="Picture 3" descr="C:\Users\Irina\Desktop\IU2 predavanje\08 Srpska umetnost 14 veka\14 vek Decanski i Dusan\Decani 1337-50\skulptura\014 LUNE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00600"/>
            <a:ext cx="2391398" cy="16557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5486400"/>
            <a:ext cx="274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разлистали голготски крст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3429000"/>
            <a:ext cx="2037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Христово крштење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1447800"/>
            <a:ext cx="445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Св.Ђорђе и принцеза након убиства аждаје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Irina\Desktop\IU2 predavanje\08 Srpska umetnost 14 veka\14 vek Decanski i Dusan\Decani 1337-50\skulptura\021Oltarska trif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746576" cy="2944813"/>
          </a:xfrm>
          <a:prstGeom prst="rect">
            <a:avLst/>
          </a:prstGeom>
          <a:noFill/>
        </p:spPr>
      </p:pic>
      <p:pic>
        <p:nvPicPr>
          <p:cNvPr id="35845" name="Picture 5" descr="Image result for deÄani oltarska trif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4164898" cy="28876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29200" y="2286000"/>
            <a:ext cx="2053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украс трифире над главном апсидом рађен је као копија студеничке трифоре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Irina\Desktop\IU2 predavanje\08 Srpska umetnost 14 veka\14 vek Decanski i Dusan\Decani 1337-50\09 decanifreske 1335-48\44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2876550" cy="3888427"/>
          </a:xfrm>
          <a:prstGeom prst="rect">
            <a:avLst/>
          </a:prstGeom>
          <a:noFill/>
        </p:spPr>
      </p:pic>
      <p:pic>
        <p:nvPicPr>
          <p:cNvPr id="38914" name="Picture 2" descr="C:\Users\Irina\Desktop\IU2 predavanje\08 Srpska umetnost 14 veka\14 vek Decanski i Dusan\Decani 1337-50\09 decanifreske 1335-48\44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3848100" cy="25669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48768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 куполи је Христос Пантократор, око кога се одиграва небеска литургија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небеску литургију врше анђели на Небу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Irina\Desktop\IU2 predavanje\08 Srpska umetnost 14 veka\14 vek Decanski i Dusan\Decani 1337-50\09 decanifreske 1335-48\460z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2057400" cy="2651996"/>
          </a:xfrm>
          <a:prstGeom prst="rect">
            <a:avLst/>
          </a:prstGeom>
          <a:noFill/>
        </p:spPr>
      </p:pic>
      <p:pic>
        <p:nvPicPr>
          <p:cNvPr id="11266" name="Picture 2" descr="C:\Users\Irina\Desktop\IU2 predavanje\08 Srpska umetnost 14 veka\14 vek Decanski i Dusan\Decani 1337-50\09 decanifreske 1335-48\460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1987550" cy="313636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067374" y="3244334"/>
            <a:ext cx="248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Ктиторске композиције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Irina\Desktop\IU2 predavanje\08 Srpska umetnost 14 veka\14 vek Decanski i Dusan\Decani 1337-50\09 decanifreske 1335-48\460b.jpg"/>
          <p:cNvPicPr>
            <a:picLocks noChangeAspect="1" noChangeArrowheads="1"/>
          </p:cNvPicPr>
          <p:nvPr/>
        </p:nvPicPr>
        <p:blipFill>
          <a:blip r:embed="rId2" cstate="print"/>
          <a:srcRect l="7018"/>
          <a:stretch>
            <a:fillRect/>
          </a:stretch>
        </p:blipFill>
        <p:spPr bwMode="auto">
          <a:xfrm>
            <a:off x="6324600" y="2480181"/>
            <a:ext cx="2438400" cy="3615819"/>
          </a:xfrm>
          <a:prstGeom prst="rect">
            <a:avLst/>
          </a:prstGeom>
          <a:noFill/>
        </p:spPr>
      </p:pic>
      <p:pic>
        <p:nvPicPr>
          <p:cNvPr id="44035" name="Picture 3" descr="C:\Users\Irina\Desktop\IU2 predavanje\08 Srpska umetnost 14 veka\14 vek Decanski i Dusan\Decani 1337-50\09 decanifreske 1335-48\465b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09600" y="457200"/>
            <a:ext cx="2971800" cy="36455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192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Лоза Немањића, инспирисана је Лозом Јесејевом у којој се приказују Христови преци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556260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Лоза Јесејева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Irina\Desktop\IU2 predavanje\08 Srpska umetnost 14 veka\14 vek Decanski i Dusan\Decani 1337-50\09 decanifreske 1335-48\45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3778250" cy="2566988"/>
          </a:xfrm>
          <a:prstGeom prst="rect">
            <a:avLst/>
          </a:prstGeom>
          <a:noFill/>
        </p:spPr>
      </p:pic>
      <p:pic>
        <p:nvPicPr>
          <p:cNvPr id="37890" name="Picture 2" descr="C:\Users\Irina\Desktop\IU2 predavanje\08 Srpska umetnost 14 veka\14 vek Decanski i Dusan\Decani 1337-50\09 decanifreske 1335-48\45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3690938" cy="25669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29200" y="32766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Персонификације Сунца и Месеца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Irina\Desktop\IU2 predavanje\08 Srpska umetnost 14 veka\14 vek Decanski i Dusan\Decani 1337-50\09 decanifreske 1335-48\45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81000" y="304800"/>
            <a:ext cx="5638800" cy="37723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4419600"/>
            <a:ext cx="780200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Христов Силазак у Ад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десном руком извлачи из пакла Адама, поред кога је Ева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 десном делу сцене приказани су анђели који носе душе праведних царева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Irina\Desktop\IU2 predavanje\08 Srpska umetnost 14 veka\14 vek Decanski i Dusan\Decani 1337-50\09 decanifreske 1335-48\45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53796"/>
            <a:ext cx="3371850" cy="47850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67201" y="22098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Приуготовљени престо – Хетимасија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у доњим зонама су анђеоски редови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изнад њих су Адам и Ева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изнад њих је празан престо око кога су распоређени анђели, као и Богородица и Јован Претеча (Деизис)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престо је празан, јер се чека други Христов долазак и Страшни суд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Irina\Desktop\IU2 predavanje\08 Srpska umetnost 14 veka\14 vek Decanski i Dusan\Decani 1337-50\09 decanifreske 1335-48\45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0424"/>
            <a:ext cx="6019800" cy="41487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5257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Христос у оквиру сцене Страшног суда,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окружен анђелима, као и </a:t>
            </a:r>
            <a:r>
              <a:rPr lang="sr-Cyrl-RS" dirty="0" smtClean="0"/>
              <a:t>Богородицом и Јованом Претечом (Деизис)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Irina\Desktop\IU2 predavanje\08 Srpska umetnost 14 veka\14 vek Decanski i Dusan\Decani 1337-50\09 decanifreske 1335-48\46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897188" cy="3946735"/>
          </a:xfrm>
          <a:prstGeom prst="rect">
            <a:avLst/>
          </a:prstGeom>
          <a:noFill/>
        </p:spPr>
      </p:pic>
      <p:pic>
        <p:nvPicPr>
          <p:cNvPr id="45059" name="Picture 3" descr="C:\Users\Irina\Desktop\IU2 predavanje\08 Srpska umetnost 14 veka\14 vek Decanski i Dusan\Decani 1337-50\09 decanifreske 1335-48\462ab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8932"/>
          <a:stretch>
            <a:fillRect/>
          </a:stretch>
        </p:blipFill>
        <p:spPr bwMode="auto">
          <a:xfrm>
            <a:off x="457200" y="1828800"/>
            <a:ext cx="4288735" cy="274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381000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У сликарском програму дечанске цркве налазе се бројни циклуси, међу којима и Циклус Постања и Циклус Васељенских сабора.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5638800"/>
            <a:ext cx="1788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Циклус Постања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4724400"/>
            <a:ext cx="296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Циклус Васељенских сабора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Desktop\IU2 predavanje\08 Srpska umetnost 14 veka\14 vek Decanski i Dusan\01 Decanski 1321-1331\01arhitektura decanski\04 arh vlastele Kuceviste zupan Radoslav 14 vek\56kuc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5138739" cy="385405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5257800"/>
            <a:ext cx="587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Деизис</a:t>
            </a:r>
          </a:p>
          <a:p>
            <a:r>
              <a:rPr lang="sr-Cyrl-RS" dirty="0" smtClean="0"/>
              <a:t>Богородица, Христос у лунети и Јован Претеча (Крститељ)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2408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ПЕЋКА ПАТРИЈАРШИЈА</a:t>
            </a:r>
          </a:p>
          <a:p>
            <a:r>
              <a:rPr lang="sr-Cyrl-RS" dirty="0" smtClean="0"/>
              <a:t>ЦРКВА СВ.ДИМИТРИЈА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390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сликар Јован – потпис у апсиди 1346</a:t>
            </a:r>
            <a:endParaRPr lang="en-US" dirty="0"/>
          </a:p>
        </p:txBody>
      </p:sp>
      <p:pic>
        <p:nvPicPr>
          <p:cNvPr id="5121" name="Picture 1" descr="C:\Users\Irina\Desktop\IU2 predavanje\08 Srpska umetnost 14 veka\14 vek Decanski i Dusan\01 Decanski 1321-1331\01arhitektura decanski\05 pecka patrijarsija\01a dimitrije slikar Jovan apsida potpis 1346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2770770" cy="2078077"/>
          </a:xfrm>
          <a:prstGeom prst="rect">
            <a:avLst/>
          </a:prstGeom>
          <a:noFill/>
        </p:spPr>
      </p:pic>
      <p:pic>
        <p:nvPicPr>
          <p:cNvPr id="5122" name="Picture 2" descr="C:\Users\Irina\Desktop\IU2 predavanje\08 Srpska umetnost 14 veka\14 vek Decanski i Dusan\01 Decanski 1321-1331\01arhitektura decanski\05 pecka patrijarsija\01a dimitrije slikar Jovan apsida potpis 1346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2652690" cy="1989517"/>
          </a:xfrm>
          <a:prstGeom prst="rect">
            <a:avLst/>
          </a:prstGeom>
          <a:noFill/>
        </p:spPr>
      </p:pic>
      <p:pic>
        <p:nvPicPr>
          <p:cNvPr id="5123" name="Picture 3" descr="C:\Users\Irina\Desktop\IU2 predavanje\08 Srpska umetnost 14 veka\14 vek Decanski i Dusan\01 Decanski 1321-1331\01arhitektura decanski\05 pecka patrijarsija\01a dimitrije slikar Jovan apsida potpis 1346\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69084"/>
            <a:ext cx="3429000" cy="2571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2286000"/>
            <a:ext cx="382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сцена Вазнесења Христовог у куполи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Irina\Desktop\IU2 predavanje\08 Srpska umetnost 14 veka\14 vek Decanski i Dusan\01 Decanski 1321-1331\01arhitektura decanski\05 pecka patrijarsija\01a dimitrije slikar Jovan apsida potpis 1346\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958018" cy="4724400"/>
          </a:xfrm>
          <a:prstGeom prst="rect">
            <a:avLst/>
          </a:prstGeom>
          <a:noFill/>
        </p:spPr>
      </p:pic>
      <p:pic>
        <p:nvPicPr>
          <p:cNvPr id="40963" name="Picture 3" descr="C:\Users\Irina\Desktop\IU2 predavanje\08 Srpska umetnost 14 veka\14 vek Decanski i Dusan\01 Decanski 1321-1331\01arhitektura decanski\05 pecka patrijarsija\01a dimitrije slikar Jovan apsida potpis 1346\13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"/>
            <a:ext cx="2751138" cy="15660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6200" y="609600"/>
            <a:ext cx="2565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осликани лук - довратак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1" y="2743200"/>
            <a:ext cx="441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горе лево: сцена Оплакивања Христа</a:t>
            </a:r>
          </a:p>
          <a:p>
            <a:r>
              <a:rPr lang="sr-Cyrl-RS" dirty="0" smtClean="0"/>
              <a:t>горе десно: сцена Мироносица на гробу Христовом</a:t>
            </a:r>
          </a:p>
          <a:p>
            <a:endParaRPr lang="sr-Cyrl-RS" dirty="0" smtClean="0"/>
          </a:p>
          <a:p>
            <a:r>
              <a:rPr lang="sr-Cyrl-RS" smtClean="0"/>
              <a:t>испод </a:t>
            </a:r>
            <a:r>
              <a:rPr lang="sr-Cyrl-RS" dirty="0" smtClean="0"/>
              <a:t>Св.Јоаникије пред Богородицом</a:t>
            </a:r>
          </a:p>
          <a:p>
            <a:endParaRPr lang="sr-Cyrl-RS" dirty="0" smtClean="0"/>
          </a:p>
          <a:p>
            <a:r>
              <a:rPr lang="sr-Cyrl-RS" dirty="0" smtClean="0"/>
              <a:t>свети ратници у доњој зони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Irina\Desktop\IU2 predavanje\08 Srpska umetnost 14 veka\14 vek Decanski i Dusan\01 Decanski 1321-1331\01arhitektura decanski\05 pecka patrijarsija\01a dimitrije slikar Jovan apsida potpis 1346\11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98600"/>
            <a:ext cx="3505200" cy="4673600"/>
          </a:xfrm>
          <a:prstGeom prst="rect">
            <a:avLst/>
          </a:prstGeom>
          <a:noFill/>
        </p:spPr>
      </p:pic>
      <p:pic>
        <p:nvPicPr>
          <p:cNvPr id="41987" name="Picture 3" descr="C:\Users\Irina\Desktop\IU2 predavanje\08 Srpska umetnost 14 veka\14 vek Decanski i Dusan\01 Decanski 1321-1331\01arhitektura decanski\05 pecka patrijarsija\01a dimitrije slikar Jovan apsida potpis 1346\118b Joanikije-Dusan-Uros-S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24200"/>
            <a:ext cx="3145931" cy="29305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381000"/>
            <a:ext cx="5632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У горњој зони – Успење Богородице</a:t>
            </a:r>
          </a:p>
          <a:p>
            <a:endParaRPr lang="sr-Cyrl-RS" dirty="0" smtClean="0"/>
          </a:p>
          <a:p>
            <a:r>
              <a:rPr lang="sr-Cyrl-RS" dirty="0" smtClean="0"/>
              <a:t>У доњој зони – Јоаникије, цар Душан, Урош </a:t>
            </a:r>
            <a:r>
              <a:rPr lang="sr-Latn-RS" dirty="0" smtClean="0"/>
              <a:t>V</a:t>
            </a:r>
            <a:r>
              <a:rPr lang="sr-Cyrl-RS" dirty="0" smtClean="0"/>
              <a:t> и Св.Сава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2912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ПЕЋКА ПАТРИЈАРШИЈА</a:t>
            </a:r>
          </a:p>
          <a:p>
            <a:r>
              <a:rPr lang="sr-Cyrl-RS" dirty="0" smtClean="0"/>
              <a:t>СПОЉЊА ПРИПРАТА (1337)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ктитор Архиепископ Данило </a:t>
            </a:r>
            <a:r>
              <a:rPr lang="en-US" dirty="0" smtClean="0"/>
              <a:t>II 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док је била у оригиналном облику важила је за једно од 5 српских уметничких чуда, због лепоте архитектуре и прозрачности</a:t>
            </a:r>
          </a:p>
          <a:p>
            <a:endParaRPr lang="sr-Cyrl-RS" dirty="0" smtClean="0"/>
          </a:p>
          <a:p>
            <a:r>
              <a:rPr lang="sr-Cyrl-RS" dirty="0" smtClean="0"/>
              <a:t>спољну припрату зазидао је архиепископ Макарије </a:t>
            </a:r>
            <a:r>
              <a:rPr lang="en-US" dirty="0" smtClean="0"/>
              <a:t>1561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4097" name="Picture 1" descr="C:\Users\Irina\Desktop\IU2 predavanje\08 Srpska umetnost 14 veka\14 vek Decanski i Dusan\01 Decanski 1321-1331\01arhitektura decanski\05 pecka patrijarsija\spoljna priprata 1337 arhiep Danilo II zazidao arhiep Makarije 1561\99lpecp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352800"/>
            <a:ext cx="2154237" cy="2895898"/>
          </a:xfrm>
          <a:prstGeom prst="rect">
            <a:avLst/>
          </a:prstGeom>
          <a:noFill/>
        </p:spPr>
      </p:pic>
      <p:pic>
        <p:nvPicPr>
          <p:cNvPr id="4098" name="Picture 2" descr="C:\Users\Irina\Desktop\IU2 predavanje\08 Srpska umetnost 14 veka\14 vek Decanski i Dusan\01 Decanski 1321-1331\01arhitektura decanski\05 pecka patrijarsija\spoljna priprata 1337 arhiep Danilo II zazidao arhiep Makarije 1561\99ebpecpr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14800"/>
            <a:ext cx="2973388" cy="194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Irina\Desktop\IU2 predavanje\08 Srpska umetnost 14 veka\14 vek Decanski i Dusan\01 Decanski 1321-1331\02 slik decanski\02 Banja\38banj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495800"/>
            <a:ext cx="3033713" cy="1555054"/>
          </a:xfrm>
          <a:prstGeom prst="rect">
            <a:avLst/>
          </a:prstGeom>
          <a:noFill/>
        </p:spPr>
      </p:pic>
      <p:pic>
        <p:nvPicPr>
          <p:cNvPr id="3074" name="Picture 2" descr="C:\Users\Irina\Desktop\IU2 predavanje\08 Srpska umetnost 14 veka\14 vek Decanski i Dusan\01 Decanski 1321-1331\02 slik decanski\02 Banja\37ba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91000"/>
            <a:ext cx="2791241" cy="2089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"/>
            <a:ext cx="784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МАНАСТИРСКА ЦРКВА СВ.НИКОЛЕ У БАЊИ</a:t>
            </a:r>
          </a:p>
          <a:p>
            <a:endParaRPr lang="sr-Cyrl-RS" dirty="0" smtClean="0"/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цркву је подигао краљ Стефан Дечански 1329. године</a:t>
            </a:r>
          </a:p>
          <a:p>
            <a:endParaRPr lang="sr-Cyrl-RS" dirty="0" smtClean="0"/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основе је уписаног крста, црква има троделни олтарски простор, две куполе (над централним травејем и над припратом) и спољну припрату у виду трема</a:t>
            </a:r>
          </a:p>
          <a:p>
            <a:endParaRPr lang="sr-Cyrl-RS" dirty="0" smtClean="0"/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Од 1220. године манастир је постао седиште Дабарске епархије, због чега добија назив Свети Никола Дабарски, а касније је постао седиште Дабробосанске митрополије, коју је основао Свети Сава</a:t>
            </a:r>
          </a:p>
          <a:p>
            <a:endParaRPr lang="sr-Cyrl-R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Irina\Desktop\IU2 predavanje\08 Srpska umetnost 14 veka\14 vek Decanski i Dusan\01 Decanski 1321-1331\02 slik decanski\02 Banja\43banja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7465" t="8381" r="6687" b="10603"/>
          <a:stretch>
            <a:fillRect/>
          </a:stretch>
        </p:blipFill>
        <p:spPr bwMode="auto">
          <a:xfrm>
            <a:off x="533400" y="2209800"/>
            <a:ext cx="2743200" cy="3458817"/>
          </a:xfrm>
          <a:prstGeom prst="rect">
            <a:avLst/>
          </a:prstGeom>
          <a:noFill/>
        </p:spPr>
      </p:pic>
      <p:pic>
        <p:nvPicPr>
          <p:cNvPr id="43011" name="Picture 3" descr="C:\Users\Irina\Desktop\IU2 predavanje\08 Srpska umetnost 14 veka\14 vek Decanski i Dusan\01 Decanski 1321-1331\02 slik decanski\02 Banja\44ba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379964" cy="317978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457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Први слој живописа је из 14. века</a:t>
            </a:r>
          </a:p>
          <a:p>
            <a:pPr>
              <a:buFont typeface="Arial" pitchFamily="34" charset="0"/>
              <a:buChar char="•"/>
            </a:pPr>
            <a:endParaRPr lang="sr-Cyrl-RS" dirty="0" smtClean="0"/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по стилу припада ренесанси Палеолога, али су фреске рађене доста слободније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9800" y="55626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фреско икона Св.Николе, патрона храма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1400" y="2971800"/>
            <a:ext cx="190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Стефан Дечански, као ктитор, приноси модел цркве, а у његовој пратњи је Стефан Душан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668</Words>
  <Application>Microsoft Office PowerPoint</Application>
  <PresentationFormat>On-screen Show (4:3)</PresentationFormat>
  <Paragraphs>121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Irina</dc:creator>
  <cp:lastModifiedBy>irina.tomic</cp:lastModifiedBy>
  <cp:revision>147</cp:revision>
  <dcterms:created xsi:type="dcterms:W3CDTF">2006-08-16T00:00:00Z</dcterms:created>
  <dcterms:modified xsi:type="dcterms:W3CDTF">2020-04-12T12:15:37Z</dcterms:modified>
</cp:coreProperties>
</file>