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25" r:id="rId2"/>
    <p:sldId id="479" r:id="rId3"/>
    <p:sldId id="480" r:id="rId4"/>
    <p:sldId id="482" r:id="rId5"/>
    <p:sldId id="481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2" r:id="rId36"/>
    <p:sldId id="513" r:id="rId37"/>
    <p:sldId id="514" r:id="rId38"/>
    <p:sldId id="515" r:id="rId39"/>
    <p:sldId id="516" r:id="rId40"/>
    <p:sldId id="517" r:id="rId41"/>
    <p:sldId id="518" r:id="rId42"/>
    <p:sldId id="519" r:id="rId43"/>
    <p:sldId id="520" r:id="rId44"/>
    <p:sldId id="521" r:id="rId45"/>
    <p:sldId id="522" r:id="rId46"/>
    <p:sldId id="523" r:id="rId47"/>
    <p:sldId id="526" r:id="rId48"/>
    <p:sldId id="525" r:id="rId49"/>
    <p:sldId id="527" r:id="rId50"/>
    <p:sldId id="528" r:id="rId51"/>
    <p:sldId id="529" r:id="rId52"/>
    <p:sldId id="530" r:id="rId53"/>
    <p:sldId id="531" r:id="rId54"/>
    <p:sldId id="532" r:id="rId55"/>
    <p:sldId id="533" r:id="rId56"/>
    <p:sldId id="534" r:id="rId57"/>
    <p:sldId id="535" r:id="rId58"/>
    <p:sldId id="478" r:id="rId59"/>
    <p:sldId id="355" r:id="rId6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A4C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9491-1104-4A61-BA2F-619D63122EE3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3EA2-703D-4AED-BAF4-17CD075B831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427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6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009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307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91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05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35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33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420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2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7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908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ngipedia.com/" TargetMode="Externa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5" y="1233720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" name="TextShape 1"/>
          <p:cNvSpPr txBox="1"/>
          <p:nvPr/>
        </p:nvSpPr>
        <p:spPr>
          <a:xfrm>
            <a:off x="448235" y="1908360"/>
            <a:ext cx="11367169" cy="146952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3600" b="1" dirty="0" err="1">
                <a:solidFill>
                  <a:srgbClr val="1F497D"/>
                </a:solidFill>
              </a:rPr>
              <a:t>Praktikum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iz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sigurnosti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računarskih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>
                <a:solidFill>
                  <a:srgbClr val="1F497D"/>
                </a:solidFill>
              </a:rPr>
              <a:t>mreža</a:t>
            </a:r>
            <a:endParaRPr lang="en-US" sz="3600" dirty="0" smtClean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9" name="TextShape 1"/>
          <p:cNvSpPr txBox="1"/>
          <p:nvPr/>
        </p:nvSpPr>
        <p:spPr>
          <a:xfrm>
            <a:off x="448235" y="4320988"/>
            <a:ext cx="11367169" cy="933392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3600" dirty="0" err="1" smtClean="0">
                <a:solidFill>
                  <a:srgbClr val="1F497D"/>
                </a:solidFill>
              </a:rPr>
              <a:t>Šifarski</a:t>
            </a:r>
            <a:r>
              <a:rPr lang="en-US" sz="3600" dirty="0" smtClean="0">
                <a:solidFill>
                  <a:srgbClr val="1F497D"/>
                </a:solidFill>
              </a:rPr>
              <a:t> </a:t>
            </a:r>
            <a:r>
              <a:rPr lang="en-US" sz="3600" dirty="0" err="1" smtClean="0">
                <a:solidFill>
                  <a:srgbClr val="1F497D"/>
                </a:solidFill>
              </a:rPr>
              <a:t>sistemi</a:t>
            </a:r>
            <a:r>
              <a:rPr lang="en-US" sz="3600" dirty="0" smtClean="0">
                <a:solidFill>
                  <a:srgbClr val="1F497D"/>
                </a:solidFill>
              </a:rPr>
              <a:t> </a:t>
            </a:r>
            <a:r>
              <a:rPr lang="en-US" sz="3600" dirty="0" err="1" smtClean="0">
                <a:solidFill>
                  <a:srgbClr val="1F497D"/>
                </a:solidFill>
              </a:rPr>
              <a:t>sa</a:t>
            </a:r>
            <a:r>
              <a:rPr lang="en-US" sz="3600" dirty="0" smtClean="0">
                <a:solidFill>
                  <a:srgbClr val="1F497D"/>
                </a:solidFill>
              </a:rPr>
              <a:t> </a:t>
            </a:r>
            <a:r>
              <a:rPr lang="en-US" sz="3600" dirty="0" err="1" smtClean="0">
                <a:solidFill>
                  <a:srgbClr val="1F497D"/>
                </a:solidFill>
              </a:rPr>
              <a:t>javnim</a:t>
            </a:r>
            <a:r>
              <a:rPr lang="en-US" sz="3600" dirty="0" smtClean="0">
                <a:solidFill>
                  <a:srgbClr val="1F497D"/>
                </a:solidFill>
              </a:rPr>
              <a:t> </a:t>
            </a:r>
            <a:r>
              <a:rPr lang="en-US" sz="3600" dirty="0" err="1" smtClean="0">
                <a:solidFill>
                  <a:srgbClr val="1F497D"/>
                </a:solidFill>
              </a:rPr>
              <a:t>ključem</a:t>
            </a:r>
            <a:endParaRPr lang="en-US" sz="3600" dirty="0" smtClean="0">
              <a:solidFill>
                <a:srgbClr val="1F497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317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Uzajamno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prosti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brojevi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5" y="1272989"/>
            <a:ext cx="4930590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0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int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20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gcd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(</a:t>
            </a:r>
            <a:r>
              <a:rPr lang="en-US" altLang="en-US" sz="20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int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a, </a:t>
            </a:r>
            <a:r>
              <a:rPr lang="en-US" altLang="en-US" sz="20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int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b</a:t>
            </a: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) {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/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if(a==0)return 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b;</a:t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while(b!=0) {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/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 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if(a &gt; </a:t>
            </a: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b) a=a-b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;</a:t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 else 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b=b-a;</a:t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</a:t>
            </a: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}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/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20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return a;</a:t>
            </a:r>
            <a:b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20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}</a:t>
            </a:r>
            <a:endParaRPr lang="en-US" altLang="en-US" sz="2000" dirty="0" smtClean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Shape 2"/>
          <p:cNvSpPr txBox="1"/>
          <p:nvPr/>
        </p:nvSpPr>
        <p:spPr>
          <a:xfrm>
            <a:off x="6884813" y="1271554"/>
            <a:ext cx="4930590" cy="4858870"/>
          </a:xfrm>
          <a:prstGeom prst="rect">
            <a:avLst/>
          </a:prstGeom>
        </p:spPr>
        <p:txBody>
          <a:bodyPr/>
          <a:lstStyle/>
          <a:p>
            <a:endParaRPr lang="en-US" altLang="en-US" sz="2200" dirty="0" err="1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 smtClean="0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 smtClean="0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 smtClean="0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 smtClean="0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en-US" altLang="en-US" sz="2200" dirty="0" err="1" smtClean="0"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algn="r"/>
            <a:r>
              <a:rPr lang="en-US" altLang="en-US" sz="2200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Primer: </a:t>
            </a:r>
            <a:r>
              <a:rPr lang="en-US" altLang="en-US" sz="2200" dirty="0" err="1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gcd</a:t>
            </a:r>
            <a:r>
              <a:rPr lang="en-US" altLang="en-US" sz="2200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(6,15) = 3</a:t>
            </a:r>
          </a:p>
        </p:txBody>
      </p:sp>
      <p:pic>
        <p:nvPicPr>
          <p:cNvPr id="12" name="Picture 4" descr="Eukl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197" y="1271554"/>
            <a:ext cx="21431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252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Kineska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teorema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o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ostatku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je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)=</a:t>
            </a:r>
            <a:r>
              <a:rPr lang="en-US" altLang="en-US" sz="2200" i="1" dirty="0" smtClean="0"/>
              <a:t>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 (mod </a:t>
            </a:r>
            <a:r>
              <a:rPr lang="en-US" altLang="en-US" sz="2200" i="1" dirty="0"/>
              <a:t>q</a:t>
            </a:r>
            <a:r>
              <a:rPr lang="en-US" altLang="en-US" sz="2200" dirty="0"/>
              <a:t>)=</a:t>
            </a:r>
            <a:r>
              <a:rPr lang="en-US" altLang="en-US" sz="2200" i="1" dirty="0"/>
              <a:t>a</a:t>
            </a:r>
            <a:r>
              <a:rPr lang="en-US" altLang="en-US" sz="2200" dirty="0"/>
              <a:t>  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onda</a:t>
            </a:r>
            <a:r>
              <a:rPr lang="en-US" altLang="en-US" sz="2200" dirty="0" smtClean="0"/>
              <a:t>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(mod </a:t>
            </a:r>
            <a:r>
              <a:rPr lang="en-US" altLang="en-US" sz="2200" i="1" dirty="0" err="1"/>
              <a:t>pq</a:t>
            </a:r>
            <a:r>
              <a:rPr lang="en-US" altLang="en-US" sz="2200" dirty="0"/>
              <a:t>)=</a:t>
            </a:r>
            <a:r>
              <a:rPr lang="en-US" altLang="en-US" sz="2200" i="1" dirty="0"/>
              <a:t>a</a:t>
            </a:r>
            <a:endParaRPr lang="en-US" altLang="en-US" sz="2200" i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83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Ojlerova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funkcija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l-GR" sz="3200" i="1" dirty="0">
                <a:solidFill>
                  <a:schemeClr val="tx2"/>
                </a:solidFill>
                <a:latin typeface="Calibri" panose="020F0502020204030204" pitchFamily="34" charset="0"/>
              </a:rPr>
              <a:t>φ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Leonard </a:t>
            </a:r>
            <a:r>
              <a:rPr lang="en-US" altLang="en-US" sz="2200" dirty="0" err="1"/>
              <a:t>Ojler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(1707-1783), </a:t>
            </a:r>
            <a:r>
              <a:rPr lang="en-US" altLang="en-US" sz="2200" dirty="0" err="1"/>
              <a:t>švajcarski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matematičar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n-US" sz="2200" i="1" dirty="0"/>
              <a:t>φ</a:t>
            </a:r>
            <a:r>
              <a:rPr lang="el-GR" altLang="en-US" sz="2200" dirty="0"/>
              <a:t>(</a:t>
            </a:r>
            <a:r>
              <a:rPr lang="en-US" altLang="en-US" sz="2200" i="1" dirty="0"/>
              <a:t>n</a:t>
            </a:r>
            <a:r>
              <a:rPr lang="en-US" altLang="en-US" sz="2200" dirty="0"/>
              <a:t>) je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pozitivnih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manjih</a:t>
            </a:r>
            <a:r>
              <a:rPr lang="en-US" altLang="en-US" sz="2200" dirty="0"/>
              <a:t> od n,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uzajamno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prosti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odnosu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Primeri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altLang="en-US" sz="2200" i="1" dirty="0" smtClean="0"/>
              <a:t>φ</a:t>
            </a:r>
            <a:r>
              <a:rPr lang="el-GR" altLang="en-US" sz="2200" dirty="0" smtClean="0"/>
              <a:t>(4</a:t>
            </a:r>
            <a:r>
              <a:rPr lang="el-GR" altLang="en-US" sz="2200" dirty="0"/>
              <a:t>) = 2 </a:t>
            </a:r>
            <a:r>
              <a:rPr lang="en-US" altLang="en-US" sz="2200" dirty="0" err="1"/>
              <a:t>jer</a:t>
            </a:r>
            <a:r>
              <a:rPr lang="en-US" altLang="en-US" sz="2200" dirty="0"/>
              <a:t> je 4 </a:t>
            </a:r>
            <a:r>
              <a:rPr lang="en-US" altLang="en-US" sz="2200" dirty="0" err="1"/>
              <a:t>uzajamno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1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3.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altLang="en-US" sz="2200" i="1" dirty="0" smtClean="0"/>
              <a:t>φ</a:t>
            </a:r>
            <a:r>
              <a:rPr lang="el-GR" altLang="en-US" sz="2200" dirty="0" smtClean="0"/>
              <a:t>(5</a:t>
            </a:r>
            <a:r>
              <a:rPr lang="el-GR" altLang="en-US" sz="2200" dirty="0"/>
              <a:t>) = 4 </a:t>
            </a:r>
            <a:r>
              <a:rPr lang="en-US" altLang="en-US" sz="2200" dirty="0" err="1"/>
              <a:t>jer</a:t>
            </a:r>
            <a:r>
              <a:rPr lang="en-US" altLang="en-US" sz="2200" dirty="0"/>
              <a:t> je </a:t>
            </a:r>
            <a:r>
              <a:rPr lang="en-US" altLang="en-US" sz="2200" dirty="0" smtClean="0"/>
              <a:t>5 </a:t>
            </a:r>
            <a:r>
              <a:rPr lang="en-US" altLang="en-US" sz="2200" dirty="0" err="1"/>
              <a:t>uzajamno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1</a:t>
            </a:r>
            <a:r>
              <a:rPr lang="en-US" altLang="en-US" sz="2200" dirty="0" smtClean="0"/>
              <a:t>, 2, 3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4.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altLang="en-US" sz="2200" i="1" dirty="0" smtClean="0"/>
              <a:t>φ</a:t>
            </a:r>
            <a:r>
              <a:rPr lang="el-GR" altLang="en-US" sz="2200" dirty="0" smtClean="0"/>
              <a:t>(12</a:t>
            </a:r>
            <a:r>
              <a:rPr lang="el-GR" altLang="en-US" sz="2200" dirty="0"/>
              <a:t>) = </a:t>
            </a:r>
            <a:r>
              <a:rPr lang="el-GR" altLang="en-US" sz="2200" dirty="0" smtClean="0"/>
              <a:t>4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jer</a:t>
            </a:r>
            <a:r>
              <a:rPr lang="en-US" altLang="en-US" sz="2200" dirty="0" smtClean="0"/>
              <a:t> je 12 </a:t>
            </a:r>
            <a:r>
              <a:rPr lang="en-US" altLang="en-US" sz="2200" dirty="0" err="1" smtClean="0"/>
              <a:t>uzajamno</a:t>
            </a:r>
            <a:r>
              <a:rPr lang="en-US" altLang="en-US" sz="2200" dirty="0" smtClean="0"/>
              <a:t> prost </a:t>
            </a: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1, 5, </a:t>
            </a:r>
            <a:r>
              <a:rPr lang="en-US" altLang="en-US" sz="2200" dirty="0"/>
              <a:t>z</a:t>
            </a:r>
            <a:r>
              <a:rPr lang="en-US" altLang="en-US" sz="2200" dirty="0" smtClean="0"/>
              <a:t> I 11.</a:t>
            </a:r>
            <a:endParaRPr lang="el-GR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altLang="en-US" sz="2200" dirty="0"/>
              <a:t>...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399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Ojlerova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funkcija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l-GR" sz="3200" i="1" dirty="0">
                <a:solidFill>
                  <a:schemeClr val="tx2"/>
                </a:solidFill>
                <a:latin typeface="Calibri" panose="020F0502020204030204" pitchFamily="34" charset="0"/>
              </a:rPr>
              <a:t>φ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p</a:t>
            </a:r>
            <a:r>
              <a:rPr lang="sr-Cyrl-CS" altLang="en-US" sz="2200" dirty="0"/>
              <a:t> </a:t>
            </a:r>
            <a:r>
              <a:rPr lang="en-US" altLang="en-US" sz="2200" dirty="0" smtClean="0"/>
              <a:t>prost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onda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:</a:t>
            </a:r>
            <a:endParaRPr lang="sr-Cyrl-CS" altLang="en-US" sz="2200" dirty="0"/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r-Cyrl-CS" altLang="en-US" sz="2200" dirty="0"/>
              <a:t> </a:t>
            </a: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p</a:t>
            </a:r>
            <a:r>
              <a:rPr lang="en-US" altLang="en-US" sz="2200" dirty="0"/>
              <a:t>)</a:t>
            </a:r>
            <a:r>
              <a:rPr lang="sr-Cyrl-CS" altLang="en-US" sz="2200" dirty="0"/>
              <a:t> = </a:t>
            </a:r>
            <a:r>
              <a:rPr lang="sr-Latn-CS" altLang="en-US" sz="2200" i="1" dirty="0"/>
              <a:t>p </a:t>
            </a:r>
            <a:r>
              <a:rPr lang="sr-Latn-CS" altLang="en-US" sz="2200" dirty="0"/>
              <a:t>– 1</a:t>
            </a:r>
            <a:endParaRPr lang="sr-Cyrl-C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je</a:t>
            </a:r>
            <a:r>
              <a:rPr lang="sr-Cyrl-CS" altLang="en-US" sz="2200" dirty="0"/>
              <a:t> </a:t>
            </a:r>
            <a:r>
              <a:rPr lang="sr-Latn-CS" altLang="en-US" sz="2200" i="1" dirty="0"/>
              <a:t>p</a:t>
            </a:r>
            <a:r>
              <a:rPr lang="sr-Cyrl-CS" altLang="en-US" sz="2200" dirty="0"/>
              <a:t> </a:t>
            </a:r>
            <a:r>
              <a:rPr lang="en-US" altLang="en-US" sz="2200" dirty="0"/>
              <a:t>prost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onda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</a:t>
            </a:r>
            <a:r>
              <a:rPr lang="sr-Cyrl-CS" altLang="en-US" sz="2200" dirty="0" smtClean="0"/>
              <a:t>:</a:t>
            </a:r>
            <a:endParaRPr lang="sr-Cyrl-CS" altLang="en-US" sz="2200" dirty="0"/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p</a:t>
            </a:r>
            <a:r>
              <a:rPr lang="sr-Latn-CS" altLang="en-US" sz="2200" i="1" baseline="40000" dirty="0"/>
              <a:t>n</a:t>
            </a:r>
            <a:r>
              <a:rPr lang="en-US" altLang="en-US" sz="2200" dirty="0"/>
              <a:t>)</a:t>
            </a:r>
            <a:r>
              <a:rPr lang="sr-Cyrl-CS" altLang="en-US" sz="2200" dirty="0"/>
              <a:t> = </a:t>
            </a:r>
            <a:r>
              <a:rPr lang="sr-Latn-CS" altLang="en-US" sz="2200" i="1" dirty="0"/>
              <a:t>p</a:t>
            </a:r>
            <a:r>
              <a:rPr lang="sr-Latn-CS" altLang="en-US" sz="2200" i="1" baseline="40000" dirty="0"/>
              <a:t>n</a:t>
            </a:r>
            <a:r>
              <a:rPr lang="sr-Cyrl-CS" altLang="en-US" sz="2200" dirty="0"/>
              <a:t> </a:t>
            </a:r>
            <a:r>
              <a:rPr lang="sr-Latn-CS" altLang="en-US" sz="2200" dirty="0"/>
              <a:t>– </a:t>
            </a:r>
            <a:r>
              <a:rPr lang="sr-Latn-CS" altLang="en-US" sz="2200" i="1" dirty="0"/>
              <a:t>p</a:t>
            </a:r>
            <a:r>
              <a:rPr lang="sr-Latn-CS" altLang="en-US" sz="2200" i="1" baseline="40000" dirty="0"/>
              <a:t>n – </a:t>
            </a:r>
            <a:r>
              <a:rPr lang="sr-Latn-CS" altLang="en-US" sz="2200" baseline="40000" dirty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uzajamno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prosti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onda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:</a:t>
            </a:r>
            <a:endParaRPr lang="sr-Cyrl-CS" altLang="en-US" sz="2200" dirty="0"/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mn</a:t>
            </a:r>
            <a:r>
              <a:rPr lang="en-US" altLang="en-US" sz="2200" dirty="0"/>
              <a:t>)</a:t>
            </a:r>
            <a:r>
              <a:rPr lang="sr-Cyrl-CS" altLang="en-US" sz="2200" dirty="0"/>
              <a:t> = </a:t>
            </a: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m</a:t>
            </a:r>
            <a:r>
              <a:rPr lang="en-US" altLang="en-US" sz="2200" dirty="0"/>
              <a:t>) </a:t>
            </a: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n</a:t>
            </a:r>
            <a:r>
              <a:rPr lang="en-US" altLang="en-US" sz="2200" dirty="0"/>
              <a:t>)</a:t>
            </a:r>
            <a:endParaRPr lang="sr-Cyrl-C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prosti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brojevi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onda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:</a:t>
            </a:r>
            <a:endParaRPr lang="sr-Latn-CS" altLang="en-US" sz="2200" dirty="0"/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pq</a:t>
            </a:r>
            <a:r>
              <a:rPr lang="en-US" altLang="en-US" sz="2200" dirty="0"/>
              <a:t>)</a:t>
            </a:r>
            <a:r>
              <a:rPr lang="sr-Cyrl-CS" altLang="en-US" sz="2200" dirty="0"/>
              <a:t> = </a:t>
            </a: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p</a:t>
            </a:r>
            <a:r>
              <a:rPr lang="en-US" altLang="en-US" sz="2200" dirty="0"/>
              <a:t>) </a:t>
            </a:r>
            <a:r>
              <a:rPr lang="el-GR" altLang="en-US" sz="2200" i="1" dirty="0"/>
              <a:t>φ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q</a:t>
            </a:r>
            <a:r>
              <a:rPr lang="en-US" altLang="en-US" sz="2200" dirty="0"/>
              <a:t>)</a:t>
            </a:r>
            <a:r>
              <a:rPr lang="sr-Latn-CS" altLang="en-US" sz="2200" dirty="0"/>
              <a:t>= </a:t>
            </a:r>
            <a:r>
              <a:rPr lang="en-US" altLang="en-US" sz="2200" dirty="0"/>
              <a:t>(</a:t>
            </a:r>
            <a:r>
              <a:rPr lang="sr-Latn-CS" altLang="en-US" sz="2200" i="1" dirty="0"/>
              <a:t>p</a:t>
            </a:r>
            <a:r>
              <a:rPr lang="en-US" altLang="en-US" sz="2200" dirty="0"/>
              <a:t> </a:t>
            </a:r>
            <a:r>
              <a:rPr lang="sr-Latn-CS" altLang="en-US" sz="2200" dirty="0"/>
              <a:t>-1</a:t>
            </a:r>
            <a:r>
              <a:rPr lang="en-US" altLang="en-US" sz="2200" dirty="0"/>
              <a:t>)(</a:t>
            </a:r>
            <a:r>
              <a:rPr lang="sr-Latn-CS" altLang="en-US" sz="2200" i="1" dirty="0"/>
              <a:t>q</a:t>
            </a:r>
            <a:r>
              <a:rPr lang="en-US" altLang="en-US" sz="2200" dirty="0"/>
              <a:t> </a:t>
            </a:r>
            <a:r>
              <a:rPr lang="sr-Latn-CS" altLang="en-US" sz="2200" dirty="0"/>
              <a:t>-1</a:t>
            </a:r>
            <a:r>
              <a:rPr lang="en-US" altLang="en-US" sz="2200" dirty="0"/>
              <a:t>)</a:t>
            </a:r>
            <a:endParaRPr lang="sr-Cyrl-C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svaki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pozitivan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sr-Latn-CS" altLang="en-US" sz="2200" i="1" dirty="0" smtClean="0"/>
              <a:t>n </a:t>
            </a:r>
            <a:r>
              <a:rPr lang="en-US" altLang="en-US" sz="2200" dirty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svako</a:t>
            </a:r>
            <a:r>
              <a:rPr lang="en-US" altLang="en-US" sz="2200" dirty="0" smtClean="0"/>
              <a:t> </a:t>
            </a:r>
            <a:r>
              <a:rPr lang="sr-Latn-CS" altLang="en-US" sz="2200" i="1" dirty="0" smtClean="0"/>
              <a:t>x</a:t>
            </a:r>
            <a:r>
              <a:rPr lang="sr-Cyrl-CS" altLang="en-US" sz="2200" i="1" dirty="0" smtClean="0"/>
              <a:t> </a:t>
            </a:r>
            <a:r>
              <a:rPr lang="en-US" altLang="en-US" sz="2200" dirty="0" err="1" smtClean="0"/>
              <a:t>koje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uzajamno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prosto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važi</a:t>
            </a:r>
            <a:r>
              <a:rPr lang="sr-Latn-CS" altLang="en-US" sz="2200" dirty="0" smtClean="0"/>
              <a:t>:</a:t>
            </a:r>
            <a:endParaRPr lang="sr-Cyrl-CS" altLang="en-US" sz="2200" dirty="0"/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r-Latn-CS" altLang="en-US" sz="2200" i="1" dirty="0" smtClean="0">
                <a:sym typeface="Symbol" panose="05050102010706020507" pitchFamily="18" charset="2"/>
              </a:rPr>
              <a:t>x</a:t>
            </a:r>
            <a:r>
              <a:rPr lang="sr-Cyrl-CS" altLang="en-US" sz="2200" i="1" dirty="0" smtClean="0">
                <a:sym typeface="Symbol" panose="05050102010706020507" pitchFamily="18" charset="2"/>
              </a:rPr>
              <a:t> </a:t>
            </a:r>
            <a:r>
              <a:rPr lang="el-GR" altLang="en-US" sz="2200" i="1" baseline="30000" dirty="0">
                <a:cs typeface="Times New Roman" panose="02020603050405020304" pitchFamily="18" charset="0"/>
                <a:sym typeface="Symbol" panose="05050102010706020507" pitchFamily="18" charset="2"/>
              </a:rPr>
              <a:t>φ</a:t>
            </a:r>
            <a:r>
              <a:rPr lang="sr-Cyrl-CS" altLang="en-US" sz="2200" baseline="30000" dirty="0">
                <a:sym typeface="Symbol" panose="05050102010706020507" pitchFamily="18" charset="2"/>
              </a:rPr>
              <a:t>(</a:t>
            </a:r>
            <a:r>
              <a:rPr lang="sr-Latn-CS" altLang="en-US" sz="2200" i="1" baseline="30000" dirty="0">
                <a:sym typeface="Symbol" panose="05050102010706020507" pitchFamily="18" charset="2"/>
              </a:rPr>
              <a:t>n</a:t>
            </a:r>
            <a:r>
              <a:rPr lang="sr-Cyrl-CS" altLang="en-US" sz="2200" baseline="30000" dirty="0">
                <a:sym typeface="Symbol" panose="05050102010706020507" pitchFamily="18" charset="2"/>
              </a:rPr>
              <a:t>)</a:t>
            </a:r>
            <a:r>
              <a:rPr lang="sr-Latn-CS" altLang="en-US" sz="2200" i="1" dirty="0">
                <a:sym typeface="Symbol" panose="05050102010706020507" pitchFamily="18" charset="2"/>
              </a:rPr>
              <a:t> </a:t>
            </a:r>
            <a:r>
              <a:rPr lang="sr-Latn-CS" altLang="en-US" sz="2200" dirty="0">
                <a:sym typeface="Symbol" panose="05050102010706020507" pitchFamily="18" charset="2"/>
              </a:rPr>
              <a:t>=1 (mod 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sr-Latn-CS" altLang="en-US" sz="2200" dirty="0">
                <a:sym typeface="Symbol" panose="05050102010706020507" pitchFamily="18" charset="2"/>
              </a:rPr>
              <a:t>)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45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Faktorizacija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broja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Osnovna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teorema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aritmetike</a:t>
            </a:r>
            <a:r>
              <a:rPr lang="en-US" altLang="en-US" sz="2200" dirty="0"/>
              <a:t>: 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Svaki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pozitivan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N &gt;</a:t>
            </a:r>
            <a:r>
              <a:rPr lang="en-US" altLang="en-US" sz="2200" dirty="0" smtClean="0"/>
              <a:t>1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predstavi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prostih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sledećem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obliku</a:t>
            </a:r>
            <a:r>
              <a:rPr lang="en-US" alt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postupak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naziva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faktorizacija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 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Faktorizacija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jedinstvena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Primeri</a:t>
            </a:r>
            <a:r>
              <a:rPr lang="sr-Cyrl-CS" altLang="en-US" sz="2200" dirty="0" smtClean="0"/>
              <a:t>: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CS" altLang="en-US" sz="2200" dirty="0" smtClean="0"/>
              <a:t>6647 </a:t>
            </a:r>
            <a:r>
              <a:rPr lang="sr-Cyrl-CS" altLang="en-US" sz="2200" dirty="0"/>
              <a:t>= 17</a:t>
            </a:r>
            <a:r>
              <a:rPr lang="sr-Cyrl-CS" altLang="en-US" sz="2200" baseline="30000" dirty="0"/>
              <a:t>2 </a:t>
            </a:r>
            <a:r>
              <a:rPr lang="sr-Cyrl-CS" altLang="en-US" sz="2200" dirty="0"/>
              <a:t>∙ </a:t>
            </a:r>
            <a:r>
              <a:rPr lang="sr-Cyrl-CS" altLang="en-US" sz="2200" dirty="0" smtClean="0"/>
              <a:t>23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CS" altLang="en-US" sz="2200" dirty="0" smtClean="0"/>
              <a:t>90 </a:t>
            </a:r>
            <a:r>
              <a:rPr lang="sr-Cyrl-CS" altLang="en-US" sz="2200" dirty="0"/>
              <a:t>= </a:t>
            </a:r>
            <a:r>
              <a:rPr lang="sr-Cyrl-CS" altLang="en-US" sz="2200" dirty="0" smtClean="0"/>
              <a:t>2 </a:t>
            </a:r>
            <a:r>
              <a:rPr lang="sr-Cyrl-CS" altLang="en-US" sz="2200" dirty="0"/>
              <a:t>∙ 3</a:t>
            </a:r>
            <a:r>
              <a:rPr lang="sr-Cyrl-CS" altLang="en-US" sz="2200" baseline="30000" dirty="0"/>
              <a:t>2</a:t>
            </a:r>
            <a:r>
              <a:rPr lang="sr-Cyrl-CS" altLang="en-US" sz="2200" dirty="0"/>
              <a:t> ∙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Problem </a:t>
            </a:r>
            <a:r>
              <a:rPr lang="en-US" altLang="en-US" sz="2200" dirty="0" err="1"/>
              <a:t>faktorizacije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 je u </a:t>
            </a:r>
            <a:r>
              <a:rPr lang="en-US" altLang="en-US" sz="2200" dirty="0" err="1"/>
              <a:t>opštem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težak</a:t>
            </a:r>
            <a:r>
              <a:rPr lang="en-US" altLang="en-US" sz="2200" dirty="0"/>
              <a:t>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Jedan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načina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određivanja</a:t>
            </a:r>
            <a:r>
              <a:rPr lang="en-US" altLang="en-US" sz="2200" dirty="0"/>
              <a:t> </a:t>
            </a:r>
            <a:r>
              <a:rPr lang="en-US" altLang="en-US" sz="2200" i="1" dirty="0" err="1"/>
              <a:t>gcd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svodi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faktorizaciju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Donošenje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odluke</a:t>
            </a:r>
            <a:r>
              <a:rPr lang="en-US" altLang="en-US" sz="2200" dirty="0"/>
              <a:t> da li je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lakši</a:t>
            </a:r>
            <a:r>
              <a:rPr lang="en-US" altLang="en-US" sz="2200" dirty="0"/>
              <a:t> je problem od </a:t>
            </a:r>
            <a:r>
              <a:rPr lang="en-US" altLang="en-US" sz="2200" dirty="0" err="1"/>
              <a:t>faktorizacije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993512"/>
              </p:ext>
            </p:extLst>
          </p:nvPr>
        </p:nvGraphicFramePr>
        <p:xfrm>
          <a:off x="833905" y="2357718"/>
          <a:ext cx="3767138" cy="605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3" imgW="1143000" imgH="215640" progId="Equation.DSMT4">
                  <p:embed/>
                </p:oleObj>
              </mc:Choice>
              <mc:Fallback>
                <p:oleObj name="Equation" r:id="rId3" imgW="1143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905" y="2357718"/>
                        <a:ext cx="3767138" cy="605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1845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Problem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diskretnog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logaritma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date </a:t>
            </a:r>
            <a:r>
              <a:rPr lang="en-US" altLang="en-US" sz="2200" dirty="0" err="1"/>
              <a:t>cele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brojeve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b</a:t>
            </a:r>
            <a:r>
              <a:rPr lang="en-US" altLang="en-US" sz="2200" dirty="0"/>
              <a:t>, </a:t>
            </a:r>
            <a:r>
              <a:rPr lang="en-US" altLang="en-US" sz="2200" i="1" dirty="0"/>
              <a:t>c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 smtClean="0"/>
              <a:t>n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problem </a:t>
            </a:r>
            <a:r>
              <a:rPr lang="en-US" altLang="en-US" sz="2200" dirty="0" smtClean="0"/>
              <a:t>je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naći</a:t>
            </a:r>
            <a:r>
              <a:rPr lang="en-US" altLang="en-US" sz="2200" dirty="0"/>
              <a:t> </a:t>
            </a:r>
            <a:r>
              <a:rPr lang="en-US" altLang="en-US" sz="2200" i="1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takvo</a:t>
            </a:r>
            <a:r>
              <a:rPr lang="en-US" altLang="en-US" sz="2200" dirty="0"/>
              <a:t> da je: </a:t>
            </a:r>
            <a:r>
              <a:rPr lang="en-US" altLang="en-US" sz="2200" i="1" dirty="0" smtClean="0"/>
              <a:t>b </a:t>
            </a:r>
            <a:r>
              <a:rPr lang="en-US" altLang="en-US" sz="2200" i="1" baseline="30000" dirty="0" smtClean="0"/>
              <a:t>x </a:t>
            </a:r>
            <a:r>
              <a:rPr lang="en-US" altLang="en-US" sz="2200" dirty="0" smtClean="0"/>
              <a:t>= </a:t>
            </a:r>
            <a:r>
              <a:rPr lang="en-US" altLang="en-US" sz="2200" i="1" dirty="0" smtClean="0"/>
              <a:t>c</a:t>
            </a:r>
            <a:r>
              <a:rPr lang="en-US" altLang="en-US" sz="2200" dirty="0" smtClean="0"/>
              <a:t> (mod </a:t>
            </a:r>
            <a:r>
              <a:rPr lang="en-US" altLang="en-US" sz="2200" i="1" dirty="0" smtClean="0"/>
              <a:t>n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problem je </a:t>
            </a:r>
            <a:r>
              <a:rPr lang="en-US" altLang="en-US" sz="2200" dirty="0" err="1"/>
              <a:t>vremenski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procesno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zahtevan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smatra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teškim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poznato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efikasan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preoblema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diskretnog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logaritma</a:t>
            </a:r>
            <a:r>
              <a:rPr lang="en-US" altLang="en-US" sz="2200" dirty="0" smtClean="0"/>
              <a:t>!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40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Kriptosistemi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ključem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Kriptosistemi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koriste</a:t>
            </a:r>
            <a:r>
              <a:rPr lang="en-US" altLang="en-US" sz="2200" dirty="0" smtClean="0"/>
              <a:t> </a:t>
            </a:r>
            <a:r>
              <a:rPr lang="en-US" altLang="en-US" sz="2200" b="1" dirty="0" err="1" smtClean="0"/>
              <a:t>dva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ključa</a:t>
            </a:r>
            <a:r>
              <a:rPr lang="en-US" altLang="en-US" sz="2200" dirty="0" smtClean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Javni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Privatni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dešifrovanje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Tri </a:t>
            </a:r>
            <a:r>
              <a:rPr lang="en-US" altLang="en-US" sz="2200" dirty="0" err="1"/>
              <a:t>načina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upotrebe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Šifrovanje</a:t>
            </a:r>
            <a:r>
              <a:rPr lang="en-US" altLang="en-US" sz="2200" dirty="0"/>
              <a:t>/</a:t>
            </a:r>
            <a:r>
              <a:rPr lang="en-US" altLang="en-US" sz="2200" dirty="0" err="1"/>
              <a:t>dešifrovanje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poverljivost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</a:t>
            </a:r>
            <a:r>
              <a:rPr lang="en-US" altLang="en-US" sz="2200" dirty="0"/>
              <a:t> (</a:t>
            </a:r>
            <a:r>
              <a:rPr lang="en-US" altLang="en-US" sz="2200" dirty="0" err="1" smtClean="0"/>
              <a:t>autentifikacija</a:t>
            </a:r>
            <a:r>
              <a:rPr lang="en-US" altLang="en-US" sz="2200" dirty="0" smtClean="0"/>
              <a:t>, a </a:t>
            </a:r>
            <a:r>
              <a:rPr lang="en-US" altLang="en-US" sz="2200" dirty="0" err="1" smtClean="0"/>
              <a:t>ukoliko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koriste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heš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funkcije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integritet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27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Problem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razmene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Banka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obavi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klijentom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Najbezbednije</a:t>
            </a:r>
            <a:r>
              <a:rPr lang="en-US" altLang="en-US" sz="2200" dirty="0"/>
              <a:t>: </a:t>
            </a:r>
            <a:r>
              <a:rPr lang="en-US" altLang="en-US" sz="2200" dirty="0" err="1" smtClean="0"/>
              <a:t>lično</a:t>
            </a:r>
            <a:r>
              <a:rPr lang="en-US" altLang="en-US" sz="2200" dirty="0"/>
              <a:t>; </a:t>
            </a:r>
            <a:r>
              <a:rPr lang="en-US" altLang="en-US" sz="2200" dirty="0" err="1"/>
              <a:t>vreme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ljudi</a:t>
            </a:r>
            <a:r>
              <a:rPr lang="en-US" altLang="en-US" sz="2200" dirty="0" smtClean="0"/>
              <a:t>, ...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bezbedno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kurirskom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službom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Da </a:t>
            </a:r>
            <a:r>
              <a:rPr lang="en-US" altLang="en-US" sz="2200" dirty="0"/>
              <a:t>li je to </a:t>
            </a:r>
            <a:r>
              <a:rPr lang="en-US" altLang="en-US" sz="2200" dirty="0" err="1"/>
              <a:t>nezavisna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organizacija</a:t>
            </a:r>
            <a:r>
              <a:rPr lang="en-US" altLang="en-US" sz="2200" dirty="0" smtClean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Da </a:t>
            </a:r>
            <a:r>
              <a:rPr lang="en-US" altLang="en-US" sz="2200" dirty="0"/>
              <a:t>li je to </a:t>
            </a:r>
            <a:r>
              <a:rPr lang="en-US" altLang="en-US" sz="2200" dirty="0" err="1"/>
              <a:t>slaba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karika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Dostava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vojnim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jedinicama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ratnim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uslovima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Dostava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nuklearnim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podmornicama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nalaze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skrivene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1000-de km od </a:t>
            </a:r>
            <a:r>
              <a:rPr lang="en-US" altLang="en-US" sz="2200" dirty="0" err="1"/>
              <a:t>baze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Država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raspolaže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novcem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resursima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ovakvim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problemima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civilni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sektor</a:t>
            </a:r>
            <a:r>
              <a:rPr lang="en-US" altLang="en-US" sz="2200" b="1" dirty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ovo</a:t>
            </a:r>
            <a:r>
              <a:rPr lang="en-US" altLang="en-US" sz="2200" dirty="0"/>
              <a:t> bio </a:t>
            </a:r>
            <a:r>
              <a:rPr lang="en-US" altLang="en-US" sz="2200" dirty="0" err="1"/>
              <a:t>gotovo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nerešiv</a:t>
            </a:r>
            <a:r>
              <a:rPr lang="en-US" altLang="en-US" sz="2200" dirty="0"/>
              <a:t> problem.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630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Problem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razmene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Uprkos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opšte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prihvaćenom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mišljenju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nerešiv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jedna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entuzijasta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krajem</a:t>
            </a:r>
            <a:r>
              <a:rPr lang="en-US" altLang="en-US" sz="2200" dirty="0"/>
              <a:t> 70-ih </a:t>
            </a:r>
            <a:r>
              <a:rPr lang="en-US" altLang="en-US" sz="2200" dirty="0" err="1"/>
              <a:t>ponudila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Istraživanja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ovom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pravcu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dovela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razvoja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ključem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Vitfild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Difi</a:t>
            </a:r>
            <a:r>
              <a:rPr lang="en-US" altLang="en-US" sz="2200" b="1" dirty="0"/>
              <a:t> </a:t>
            </a:r>
            <a:r>
              <a:rPr lang="en-US" altLang="en-US" sz="2200" dirty="0"/>
              <a:t>(Whitfield </a:t>
            </a:r>
            <a:r>
              <a:rPr lang="en-US" altLang="en-US" sz="2200" dirty="0" err="1"/>
              <a:t>Diffie</a:t>
            </a:r>
            <a:r>
              <a:rPr lang="en-US" altLang="en-US" sz="220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Rođen</a:t>
            </a:r>
            <a:r>
              <a:rPr lang="en-US" altLang="en-US" sz="2200" dirty="0"/>
              <a:t> 1944. </a:t>
            </a:r>
            <a:r>
              <a:rPr lang="en-US" altLang="en-US" sz="2200" dirty="0" err="1"/>
              <a:t>godine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Njujork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1965. </a:t>
            </a:r>
            <a:r>
              <a:rPr lang="en-US" altLang="en-US" sz="2200" dirty="0" err="1"/>
              <a:t>diplomirao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MIT.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http://en.wikipedia.org/wiki/Whitfield_Diffie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/>
              <a:t>Martin </a:t>
            </a:r>
            <a:r>
              <a:rPr lang="en-US" altLang="en-US" sz="2200" b="1" dirty="0" err="1"/>
              <a:t>Helman</a:t>
            </a:r>
            <a:r>
              <a:rPr lang="en-US" altLang="en-US" sz="2200" b="1" dirty="0"/>
              <a:t> </a:t>
            </a:r>
            <a:r>
              <a:rPr lang="en-US" altLang="en-US" sz="2200" dirty="0"/>
              <a:t>(Martin Hellman)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Rođen</a:t>
            </a:r>
            <a:r>
              <a:rPr lang="en-US" altLang="en-US" sz="2200" dirty="0"/>
              <a:t> 1945. </a:t>
            </a:r>
            <a:r>
              <a:rPr lang="en-US" altLang="en-US" sz="2200" dirty="0" err="1"/>
              <a:t>godine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Bronks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1967. </a:t>
            </a:r>
            <a:r>
              <a:rPr lang="en-US" altLang="en-US" sz="2200" dirty="0" err="1"/>
              <a:t>doktorirao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Stanford </a:t>
            </a:r>
            <a:r>
              <a:rPr lang="en-US" altLang="en-US" sz="2200" dirty="0" err="1"/>
              <a:t>univrzitetu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http</a:t>
            </a:r>
            <a:r>
              <a:rPr lang="en-US" altLang="en-US" sz="2200" dirty="0"/>
              <a:t>://en.wikipedia.org/wiki/Martin_Hellman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/>
              <a:t>Ralf </a:t>
            </a:r>
            <a:r>
              <a:rPr lang="en-US" altLang="en-US" sz="2200" b="1" dirty="0" err="1"/>
              <a:t>Merkl</a:t>
            </a:r>
            <a:r>
              <a:rPr lang="en-US" altLang="en-US" sz="2200" b="1" dirty="0"/>
              <a:t> </a:t>
            </a:r>
            <a:r>
              <a:rPr lang="en-US" altLang="en-US" sz="2200" dirty="0"/>
              <a:t>(Ralph </a:t>
            </a:r>
            <a:r>
              <a:rPr lang="en-US" altLang="en-US" sz="2200" dirty="0" err="1"/>
              <a:t>Merkle</a:t>
            </a:r>
            <a:r>
              <a:rPr lang="en-US" altLang="en-US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Kasnije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pridružio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grupi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 descr="diffie-hellman-merk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603" y="2859741"/>
            <a:ext cx="2971800" cy="271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745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Jednosmerne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funkcije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Difi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Helman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tražili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matematičke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redosled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šifrovanja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dešifrovanja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nije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bitan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npr</a:t>
            </a:r>
            <a:r>
              <a:rPr lang="en-US" altLang="en-US" sz="2200" dirty="0" smtClean="0"/>
              <a:t>: </a:t>
            </a:r>
            <a:r>
              <a:rPr lang="en-US" altLang="en-US" sz="2200" i="1" dirty="0"/>
              <a:t>f</a:t>
            </a:r>
            <a:r>
              <a:rPr lang="en-US" altLang="en-US" sz="2200" dirty="0"/>
              <a:t>(</a:t>
            </a:r>
            <a:r>
              <a:rPr lang="en-US" altLang="en-US" sz="2200" i="1" dirty="0"/>
              <a:t>g</a:t>
            </a:r>
            <a:r>
              <a:rPr lang="en-US" altLang="en-US" sz="2200" dirty="0"/>
              <a:t>(</a:t>
            </a:r>
            <a:r>
              <a:rPr lang="en-US" altLang="en-US" sz="2200" i="1" dirty="0"/>
              <a:t>x</a:t>
            </a:r>
            <a:r>
              <a:rPr lang="en-US" altLang="en-US" sz="2200" dirty="0"/>
              <a:t>))</a:t>
            </a:r>
            <a:r>
              <a:rPr lang="sr-Cyrl-CS" altLang="en-US" sz="2200" dirty="0"/>
              <a:t> </a:t>
            </a:r>
            <a:r>
              <a:rPr lang="en-US" altLang="en-US" sz="2200" dirty="0"/>
              <a:t>=</a:t>
            </a:r>
            <a:r>
              <a:rPr lang="sr-Cyrl-CS" altLang="en-US" sz="2200" dirty="0"/>
              <a:t> </a:t>
            </a:r>
            <a:r>
              <a:rPr lang="en-US" altLang="en-US" sz="2200" i="1" dirty="0"/>
              <a:t>g</a:t>
            </a:r>
            <a:r>
              <a:rPr lang="en-US" altLang="en-US" sz="2200" dirty="0"/>
              <a:t>(</a:t>
            </a:r>
            <a:r>
              <a:rPr lang="en-US" altLang="en-US" sz="2200" i="1" dirty="0"/>
              <a:t>f</a:t>
            </a:r>
            <a:r>
              <a:rPr lang="en-US" altLang="en-US" sz="2200" dirty="0"/>
              <a:t>(</a:t>
            </a:r>
            <a:r>
              <a:rPr lang="en-US" altLang="en-US" sz="2200" i="1" dirty="0"/>
              <a:t>x</a:t>
            </a:r>
            <a:r>
              <a:rPr lang="en-US" altLang="en-US" sz="2200" dirty="0" smtClean="0"/>
              <a:t>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Ovakve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postoje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Većina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je </a:t>
            </a:r>
            <a:r>
              <a:rPr lang="en-US" altLang="en-US" sz="2200" dirty="0" err="1" smtClean="0"/>
              <a:t>dvosmerna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lako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njihovu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inverznu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 </a:t>
            </a:r>
            <a:r>
              <a:rPr lang="en-US" altLang="en-US" sz="2200" dirty="0" err="1"/>
              <a:t>dvosmernih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funkcija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f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x</a:t>
            </a:r>
            <a:r>
              <a:rPr lang="en-US" altLang="en-US" sz="2200" dirty="0"/>
              <a:t>) = </a:t>
            </a:r>
            <a:r>
              <a:rPr lang="en-US" altLang="en-US" sz="2200" dirty="0" smtClean="0"/>
              <a:t>2</a:t>
            </a:r>
            <a:r>
              <a:rPr lang="en-US" altLang="en-US" sz="2200" i="1" dirty="0" smtClean="0"/>
              <a:t>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f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x</a:t>
            </a:r>
            <a:r>
              <a:rPr lang="en-US" altLang="en-US" sz="2200" dirty="0"/>
              <a:t>) = </a:t>
            </a:r>
            <a:r>
              <a:rPr lang="en-US" altLang="en-US" sz="2200" i="1" dirty="0" smtClean="0"/>
              <a:t>x</a:t>
            </a:r>
            <a:r>
              <a:rPr lang="en-US" altLang="en-US" sz="2200" baseline="30000" dirty="0" smtClean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Uključivanje</a:t>
            </a:r>
            <a:r>
              <a:rPr lang="en-US" altLang="en-US" sz="2200" dirty="0" smtClean="0"/>
              <a:t>/</a:t>
            </a:r>
            <a:r>
              <a:rPr lang="en-US" altLang="en-US" sz="2200" dirty="0" err="1" smtClean="0"/>
              <a:t>isključivanje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prekidača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…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Međutim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ovakve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nisu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poželjne</a:t>
            </a:r>
            <a:r>
              <a:rPr lang="en-US" altLang="en-US" sz="2200" b="1" dirty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kriptografiji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Od </a:t>
            </a:r>
            <a:r>
              <a:rPr lang="en-US" altLang="en-US" sz="2200" dirty="0" err="1"/>
              <a:t>interesa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jednosmerne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funkcije</a:t>
            </a:r>
            <a:r>
              <a:rPr lang="en-US" altLang="en-US" sz="2200" b="1" dirty="0"/>
              <a:t> </a:t>
            </a:r>
            <a:r>
              <a:rPr lang="en-US" altLang="en-US" sz="2200" dirty="0"/>
              <a:t>(</a:t>
            </a:r>
            <a:r>
              <a:rPr lang="en-US" altLang="en-US" sz="2200" i="1" dirty="0"/>
              <a:t>one way</a:t>
            </a:r>
            <a:r>
              <a:rPr lang="en-US" altLang="en-US" sz="2200" dirty="0"/>
              <a:t>), </a:t>
            </a:r>
            <a:r>
              <a:rPr lang="en-US" altLang="en-US" sz="2200" dirty="0" err="1"/>
              <a:t>tačnije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867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Sadržaj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Matematičke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osnove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Problem </a:t>
            </a:r>
            <a:r>
              <a:rPr lang="en-US" sz="2200" dirty="0" err="1" smtClean="0">
                <a:latin typeface="Calibri" panose="020F0502020204030204" pitchFamily="34" charset="0"/>
              </a:rPr>
              <a:t>razmene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ključa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Difi-Helmanov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algoritam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za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razmenu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ključeva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Kriptografija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sa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javnim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ključevima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RSA </a:t>
            </a:r>
            <a:r>
              <a:rPr lang="en-US" sz="2200" dirty="0" err="1" smtClean="0">
                <a:latin typeface="Calibri" panose="020F0502020204030204" pitchFamily="34" charset="0"/>
              </a:rPr>
              <a:t>algoritam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Tajnost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i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neporecivost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Infrastruktura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javnih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ključeva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344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Jednosmerne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funkcije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Jednosmerne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relativno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izračunaju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njihova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inverzna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 smtClean="0"/>
              <a:t>odredi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izuzetno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složenim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postupkom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dato</a:t>
            </a:r>
            <a:r>
              <a:rPr lang="en-US" altLang="en-US" sz="2200" dirty="0"/>
              <a:t> </a:t>
            </a:r>
            <a:r>
              <a:rPr lang="en-US" altLang="en-US" sz="2200" i="1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računa</a:t>
            </a:r>
            <a:r>
              <a:rPr lang="en-US" altLang="en-US" sz="2200" dirty="0"/>
              <a:t> </a:t>
            </a:r>
            <a:r>
              <a:rPr lang="en-US" altLang="en-US" sz="2200" i="1" dirty="0"/>
              <a:t>f</a:t>
            </a:r>
            <a:r>
              <a:rPr lang="en-US" altLang="en-US" sz="2200" dirty="0"/>
              <a:t>(</a:t>
            </a:r>
            <a:r>
              <a:rPr lang="en-US" altLang="en-US" sz="2200" i="1" dirty="0"/>
              <a:t>x</a:t>
            </a:r>
            <a:r>
              <a:rPr lang="en-US" altLang="en-US" sz="2200" dirty="0"/>
              <a:t>),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dato</a:t>
            </a:r>
            <a:r>
              <a:rPr lang="en-US" altLang="en-US" sz="2200" dirty="0"/>
              <a:t> </a:t>
            </a:r>
            <a:r>
              <a:rPr lang="en-US" altLang="en-US" sz="2200" i="1" dirty="0"/>
              <a:t>f</a:t>
            </a:r>
            <a:r>
              <a:rPr lang="en-US" altLang="en-US" sz="2200" dirty="0"/>
              <a:t>(</a:t>
            </a:r>
            <a:r>
              <a:rPr lang="en-US" altLang="en-US" sz="2200" i="1" dirty="0"/>
              <a:t>x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i="1" dirty="0"/>
              <a:t>x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podrazumeva</a:t>
            </a:r>
            <a:r>
              <a:rPr lang="en-US" altLang="en-US" sz="2200" dirty="0"/>
              <a:t> pod </a:t>
            </a:r>
            <a:r>
              <a:rPr lang="en-US" altLang="en-US" sz="2200" dirty="0" err="1"/>
              <a:t>pojmom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teško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izračunati</a:t>
            </a:r>
            <a:r>
              <a:rPr lang="en-US" altLang="en-US" sz="2200" dirty="0" smtClean="0"/>
              <a:t>?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pojam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odnosi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probleme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ne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rešiti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prihvatljivom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vremenskom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periodu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koristeći</a:t>
            </a:r>
            <a:r>
              <a:rPr lang="en-US" altLang="en-US" sz="2200" dirty="0"/>
              <a:t>:</a:t>
            </a:r>
            <a:endParaRPr lang="en-US" altLang="en-US" sz="22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Najbolji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poznati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algoritam</a:t>
            </a:r>
            <a:endParaRPr lang="en-US" altLang="en-US" sz="22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Najbolju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raspoloživu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tehnologiju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 </a:t>
            </a:r>
            <a:r>
              <a:rPr lang="en-US" altLang="en-US" sz="2200" dirty="0" err="1"/>
              <a:t>čemu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njihov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značaj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Poruka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jednosmernom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funkcijom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!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Čemu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služe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kritografiju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značajne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jednosmerne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funkcije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sa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zamkom</a:t>
            </a:r>
            <a:r>
              <a:rPr lang="en-US" altLang="en-US" sz="2200" b="1" dirty="0"/>
              <a:t> </a:t>
            </a:r>
            <a:r>
              <a:rPr lang="en-US" altLang="en-US" sz="2200" dirty="0"/>
              <a:t>(</a:t>
            </a:r>
            <a:r>
              <a:rPr lang="en-US" altLang="en-US" sz="2200" i="1" dirty="0"/>
              <a:t>trapdoor one way function</a:t>
            </a:r>
            <a:r>
              <a:rPr lang="en-US" altLang="en-US" sz="2200" dirty="0"/>
              <a:t>).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308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Jednosmerne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funkcije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Jednosmerne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zamkom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poseban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oblik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jednosmernih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funkcija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jednom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direktnom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smeru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Teško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inverznu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– </a:t>
            </a:r>
            <a:r>
              <a:rPr lang="en-US" altLang="en-US" sz="2200" dirty="0" err="1" smtClean="0"/>
              <a:t>zamka</a:t>
            </a:r>
            <a:r>
              <a:rPr lang="en-US" altLang="en-US" sz="2200" dirty="0" smtClean="0"/>
              <a:t>, </a:t>
            </a:r>
            <a:r>
              <a:rPr lang="en-US" altLang="en-US" sz="2200" dirty="0" err="1"/>
              <a:t>onda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direktna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inverzna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dato</a:t>
            </a:r>
            <a:r>
              <a:rPr lang="en-US" altLang="en-US" sz="2200" dirty="0"/>
              <a:t> 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Lako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i="1" dirty="0"/>
              <a:t>f</a:t>
            </a:r>
            <a:r>
              <a:rPr lang="en-US" altLang="en-US" sz="2200" dirty="0"/>
              <a:t>(</a:t>
            </a:r>
            <a:r>
              <a:rPr lang="en-US" altLang="en-US" sz="2200" i="1" dirty="0"/>
              <a:t>x</a:t>
            </a:r>
            <a:r>
              <a:rPr lang="en-US" altLang="en-US" sz="22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Teško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i="1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i="1" dirty="0"/>
              <a:t>f</a:t>
            </a:r>
            <a:r>
              <a:rPr lang="en-US" altLang="en-US" sz="2200" dirty="0"/>
              <a:t>(</a:t>
            </a:r>
            <a:r>
              <a:rPr lang="en-US" altLang="en-US" sz="2200" i="1" dirty="0"/>
              <a:t>x</a:t>
            </a:r>
            <a:r>
              <a:rPr lang="en-US" altLang="en-US" sz="2200" dirty="0"/>
              <a:t>).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poznata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i="1" dirty="0" smtClean="0"/>
              <a:t>y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lako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f(</a:t>
            </a:r>
            <a:r>
              <a:rPr lang="en-US" altLang="en-US" sz="2200" i="1" dirty="0"/>
              <a:t>x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 smtClean="0"/>
              <a:t>y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Modularna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aritmetika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obiluje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jednosmernim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funkcijama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32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Jednosmerne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funkcije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Problem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Strogo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matematički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gledano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dokazano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postoje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Jednosmerne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funkcije</a:t>
            </a:r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Jednosmerne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zamkom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Uprkos</a:t>
            </a:r>
            <a:r>
              <a:rPr lang="en-US" altLang="en-US" sz="2200" dirty="0"/>
              <a:t> tome, </a:t>
            </a:r>
            <a:r>
              <a:rPr lang="en-US" altLang="en-US" sz="2200" dirty="0" err="1"/>
              <a:t>postoje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smatraju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kandidatima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pomenutim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svojstvima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Proizvod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celih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brojeva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čija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inverzna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funkcija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faktorizacija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dobijenog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Diskretni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eksponent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čija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inverzna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funkcija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diskretni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logaritam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Ove </a:t>
            </a:r>
            <a:r>
              <a:rPr lang="en-US" altLang="en-US" sz="2200" dirty="0" err="1"/>
              <a:t>dve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lake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izračunavanje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dok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veruje</a:t>
            </a:r>
            <a:r>
              <a:rPr lang="en-US" altLang="en-US" sz="2200" dirty="0"/>
              <a:t> da to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njihovim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inverznim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funkcijama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40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(DH)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Razvijen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nezavisno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mesta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Government Communications Headquarters – </a:t>
            </a:r>
            <a:r>
              <a:rPr lang="en-US" altLang="en-US" sz="2200" dirty="0" smtClean="0"/>
              <a:t>GCHQ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Džejms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Elis, </a:t>
            </a:r>
            <a:r>
              <a:rPr lang="en-US" altLang="en-US" sz="2200" dirty="0" err="1"/>
              <a:t>Kliford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Koks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Malkom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Vilijamson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Stanford </a:t>
            </a:r>
            <a:r>
              <a:rPr lang="en-US" altLang="en-US" sz="2200" dirty="0" err="1" smtClean="0"/>
              <a:t>univerzitet</a:t>
            </a:r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Difi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Helman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Predstavlja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razmenu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ključeva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zajedničkog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namenjen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potpisivnje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Sigurnost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računskoj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složenosti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izračunavanja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jednosmerne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funkcije</a:t>
            </a:r>
            <a:r>
              <a:rPr lang="en-US" altLang="en-US" sz="2200" dirty="0"/>
              <a:t>) </a:t>
            </a:r>
            <a:r>
              <a:rPr lang="en-US" altLang="en-US" sz="2200" b="1" dirty="0" err="1"/>
              <a:t>diskretnog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logaritma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poznato</a:t>
            </a:r>
            <a:r>
              <a:rPr lang="sr-Cyrl-CS" altLang="en-US" sz="2200" dirty="0" smtClean="0"/>
              <a:t> </a:t>
            </a:r>
            <a:r>
              <a:rPr lang="sr-Cyrl-CS" altLang="en-US" sz="2200" i="1" dirty="0"/>
              <a:t>g</a:t>
            </a:r>
            <a:r>
              <a:rPr lang="sr-Latn-CS" altLang="en-US" sz="2200" i="1" dirty="0"/>
              <a:t> </a:t>
            </a:r>
            <a:r>
              <a:rPr lang="en-US" altLang="en-US" sz="2200" dirty="0" err="1" smtClean="0"/>
              <a:t>i</a:t>
            </a:r>
            <a:r>
              <a:rPr lang="sr-Cyrl-CS" altLang="en-US" sz="2200" dirty="0" smtClean="0"/>
              <a:t> </a:t>
            </a:r>
            <a:r>
              <a:rPr lang="sr-Cyrl-CS" altLang="en-US" sz="2200" i="1" dirty="0"/>
              <a:t>х</a:t>
            </a:r>
            <a:r>
              <a:rPr lang="sr-Cyrl-CS" altLang="en-US" sz="2200" dirty="0"/>
              <a:t>, </a:t>
            </a:r>
            <a:r>
              <a:rPr lang="en-US" altLang="en-US" sz="2200" dirty="0" err="1" smtClean="0"/>
              <a:t>gde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 </a:t>
            </a:r>
            <a:r>
              <a:rPr lang="sr-Cyrl-CS" altLang="en-US" sz="2200" i="1" dirty="0"/>
              <a:t>x </a:t>
            </a:r>
            <a:r>
              <a:rPr lang="sr-Cyrl-CS" altLang="en-US" sz="2200" dirty="0"/>
              <a:t>= </a:t>
            </a:r>
            <a:r>
              <a:rPr lang="sr-Cyrl-CS" altLang="en-US" sz="2200" i="1" dirty="0"/>
              <a:t>g</a:t>
            </a:r>
            <a:r>
              <a:rPr lang="sr-Latn-CS" altLang="en-US" sz="2200" i="1" baseline="30000" dirty="0"/>
              <a:t>n</a:t>
            </a:r>
            <a:r>
              <a:rPr lang="sr-Latn-CS" altLang="en-US" sz="2200" dirty="0"/>
              <a:t>,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se </a:t>
            </a:r>
            <a:r>
              <a:rPr lang="en-US" altLang="en-US" sz="2200" dirty="0" err="1" smtClean="0"/>
              <a:t>odredi</a:t>
            </a:r>
            <a:r>
              <a:rPr lang="sr-Cyrl-CS" altLang="en-US" sz="2200" dirty="0" smtClean="0"/>
              <a:t> </a:t>
            </a:r>
            <a:r>
              <a:rPr lang="sr-Latn-CS" altLang="en-US" sz="2200" i="1" dirty="0" smtClean="0"/>
              <a:t>n</a:t>
            </a:r>
            <a:r>
              <a:rPr lang="sr-Cyrl-CS" altLang="en-US" sz="2200" dirty="0" smtClean="0"/>
              <a:t>: </a:t>
            </a:r>
            <a:r>
              <a:rPr lang="sr-Latn-CS" altLang="en-US" sz="2200" i="1" dirty="0" smtClean="0"/>
              <a:t>n </a:t>
            </a:r>
            <a:r>
              <a:rPr lang="sr-Latn-CS" altLang="en-US" sz="2200" dirty="0"/>
              <a:t>= log</a:t>
            </a:r>
            <a:r>
              <a:rPr lang="sr-Latn-CS" altLang="en-US" sz="2200" i="1" baseline="-12000" dirty="0"/>
              <a:t>g</a:t>
            </a:r>
            <a:r>
              <a:rPr lang="sr-Latn-CS" altLang="en-US" sz="2200" dirty="0"/>
              <a:t>(</a:t>
            </a:r>
            <a:r>
              <a:rPr lang="sr-Latn-CS" altLang="en-US" sz="2200" i="1" dirty="0"/>
              <a:t>x</a:t>
            </a:r>
            <a:r>
              <a:rPr lang="sr-Latn-CS" altLang="en-US" sz="2200" dirty="0"/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 </a:t>
            </a:r>
            <a:r>
              <a:rPr lang="sr-Cyrl-CS" altLang="en-US" sz="2200" i="1" dirty="0"/>
              <a:t>x </a:t>
            </a:r>
            <a:r>
              <a:rPr lang="sr-Cyrl-CS" altLang="en-US" sz="2200" dirty="0"/>
              <a:t>= </a:t>
            </a:r>
            <a:r>
              <a:rPr lang="sr-Cyrl-CS" altLang="en-US" sz="2200" i="1" dirty="0"/>
              <a:t>g</a:t>
            </a:r>
            <a:r>
              <a:rPr lang="sr-Latn-CS" altLang="en-US" sz="2200" i="1" baseline="30000" dirty="0"/>
              <a:t>n </a:t>
            </a:r>
            <a:r>
              <a:rPr lang="sr-Cyrl-CS" altLang="en-US" sz="2200" dirty="0"/>
              <a:t>(</a:t>
            </a:r>
            <a:r>
              <a:rPr lang="sr-Latn-CS" altLang="en-US" sz="2200" i="1" dirty="0"/>
              <a:t>mod p</a:t>
            </a:r>
            <a:r>
              <a:rPr lang="sr-Cyrl-CS" altLang="en-US" sz="2200" dirty="0"/>
              <a:t>)</a:t>
            </a:r>
            <a:r>
              <a:rPr lang="sr-Latn-CS" altLang="en-US" sz="2200" dirty="0"/>
              <a:t>, </a:t>
            </a:r>
            <a:r>
              <a:rPr lang="sr-Latn-CS" altLang="en-US" sz="2200" i="1" dirty="0"/>
              <a:t>n</a:t>
            </a:r>
            <a:r>
              <a:rPr lang="sr-Latn-CS" altLang="en-US" sz="2200" dirty="0"/>
              <a:t> </a:t>
            </a:r>
            <a:r>
              <a:rPr lang="en-US" altLang="en-US" sz="2200" dirty="0" smtClean="0"/>
              <a:t>se </a:t>
            </a:r>
            <a:r>
              <a:rPr lang="en-US" altLang="en-US" sz="2200" dirty="0" err="1" smtClean="0"/>
              <a:t>takođe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određuje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logaritma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u </a:t>
            </a:r>
            <a:r>
              <a:rPr lang="en-US" altLang="en-US" sz="2200" dirty="0" err="1" smtClean="0"/>
              <a:t>ovom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diskretnog</a:t>
            </a:r>
            <a:r>
              <a:rPr lang="en-US" altLang="en-US" sz="2200" dirty="0" smtClean="0"/>
              <a:t>.</a:t>
            </a:r>
            <a:endParaRPr lang="sr-Cyrl-C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Primer:</a:t>
            </a: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poznato</a:t>
            </a:r>
            <a:r>
              <a:rPr lang="sr-Cyrl-CS" altLang="en-US" sz="2200" dirty="0" smtClean="0"/>
              <a:t> </a:t>
            </a:r>
            <a:r>
              <a:rPr lang="en-US" altLang="en-US" sz="2200" dirty="0"/>
              <a:t>3</a:t>
            </a:r>
            <a:r>
              <a:rPr lang="sr-Latn-CS" altLang="en-US" sz="2200" i="1" baseline="30000" dirty="0"/>
              <a:t>n</a:t>
            </a:r>
            <a:r>
              <a:rPr lang="en-US" altLang="en-US" sz="2200" dirty="0"/>
              <a:t> =</a:t>
            </a:r>
            <a:r>
              <a:rPr lang="sr-Cyrl-CS" altLang="en-US" sz="2200" dirty="0"/>
              <a:t>81, </a:t>
            </a:r>
            <a:r>
              <a:rPr lang="en-US" altLang="en-US" sz="2200" dirty="0" err="1" smtClean="0"/>
              <a:t>relativno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lako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doći</a:t>
            </a:r>
            <a:r>
              <a:rPr lang="en-US" altLang="en-US" sz="2200" dirty="0" smtClean="0"/>
              <a:t> do </a:t>
            </a:r>
            <a:r>
              <a:rPr lang="en-US" altLang="en-US" sz="2200" dirty="0" err="1" smtClean="0"/>
              <a:t>rezultata</a:t>
            </a:r>
            <a:r>
              <a:rPr lang="sr-Cyrl-CS" altLang="en-US" sz="2200" dirty="0" smtClean="0"/>
              <a:t> </a:t>
            </a:r>
            <a:r>
              <a:rPr lang="sr-Cyrl-CS" altLang="en-US" sz="2200" dirty="0"/>
              <a:t>(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 = 4).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 </a:t>
            </a:r>
            <a:r>
              <a:rPr lang="en-US" altLang="en-US" sz="2200" dirty="0"/>
              <a:t>3</a:t>
            </a:r>
            <a:r>
              <a:rPr lang="sr-Latn-CS" altLang="en-US" sz="2200" i="1" baseline="30000" dirty="0"/>
              <a:t>n</a:t>
            </a:r>
            <a:r>
              <a:rPr lang="en-US" altLang="en-US" sz="2200" dirty="0"/>
              <a:t> = 1 (mod 7)</a:t>
            </a:r>
            <a:r>
              <a:rPr lang="sr-Cyrl-CS" altLang="en-US" sz="2200" dirty="0"/>
              <a:t>, </a:t>
            </a:r>
            <a:r>
              <a:rPr lang="en-US" altLang="en-US" sz="2200" dirty="0" err="1" smtClean="0"/>
              <a:t>kako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doći</a:t>
            </a:r>
            <a:r>
              <a:rPr lang="en-US" altLang="en-US" sz="2200" dirty="0" smtClean="0"/>
              <a:t> do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n </a:t>
            </a:r>
            <a:r>
              <a:rPr lang="sr-Cyrl-C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Napraviti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tabelu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C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Dobro </a:t>
            </a: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funkciju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npr</a:t>
            </a:r>
            <a:r>
              <a:rPr lang="en-US" altLang="en-US" sz="2200" dirty="0" smtClean="0"/>
              <a:t> 3</a:t>
            </a:r>
            <a:r>
              <a:rPr lang="sr-Cyrl-CS" altLang="en-US" sz="2200" dirty="0"/>
              <a:t>28</a:t>
            </a:r>
            <a:r>
              <a:rPr lang="sr-Latn-CS" altLang="en-US" sz="2200" i="1" baseline="30000" dirty="0"/>
              <a:t>n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sr-Latn-CS" altLang="en-US" sz="2200" dirty="0"/>
              <a:t>mod 23713</a:t>
            </a:r>
            <a:r>
              <a:rPr lang="sr-Cyrl-CS" altLang="en-US" sz="2200" dirty="0"/>
              <a:t>)</a:t>
            </a:r>
            <a:r>
              <a:rPr lang="sr-Latn-CS" altLang="en-US" sz="2200" dirty="0"/>
              <a:t> </a:t>
            </a:r>
            <a:r>
              <a:rPr lang="en-US" altLang="en-US" sz="2200" dirty="0" err="1" smtClean="0"/>
              <a:t>teško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izvodljivo</a:t>
            </a:r>
            <a:r>
              <a:rPr lang="sr-Cyrl-CS" altLang="en-US" sz="2200" dirty="0" smtClean="0"/>
              <a:t>!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397623"/>
            <a:ext cx="42957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2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Neka</a:t>
            </a:r>
            <a:r>
              <a:rPr lang="en-US" altLang="en-US" sz="2200" dirty="0"/>
              <a:t> je 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/>
              <a:t>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takvo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svako</a:t>
            </a:r>
            <a:r>
              <a:rPr lang="en-US" altLang="en-US" sz="2200" dirty="0"/>
              <a:t> 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sym typeface="Symbol" panose="05050102010706020507" pitchFamily="18" charset="2"/>
              </a:rPr>
              <a:t>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{1, 2,…, </a:t>
            </a:r>
            <a:r>
              <a:rPr lang="en-US" altLang="en-US" sz="2200" i="1" dirty="0"/>
              <a:t>p</a:t>
            </a:r>
            <a:r>
              <a:rPr lang="en-US" altLang="en-US" sz="2200" dirty="0"/>
              <a:t>-1}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naći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= 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n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/>
              <a:t>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javne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bira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i="1" dirty="0"/>
              <a:t>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</a:t>
            </a:r>
            <a:r>
              <a:rPr lang="en-US" altLang="en-US" sz="2200" dirty="0" err="1"/>
              <a:t>bira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i="1" dirty="0"/>
              <a:t>b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javno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i="1" dirty="0" err="1"/>
              <a:t>g</a:t>
            </a:r>
            <a:r>
              <a:rPr lang="en-US" altLang="en-US" sz="2200" i="1" baseline="30000" dirty="0" err="1"/>
              <a:t>a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</a:t>
            </a:r>
            <a:r>
              <a:rPr lang="en-US" altLang="en-US" sz="2200" dirty="0" err="1"/>
              <a:t>javno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b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Alisi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Oboje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računaju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zajedničku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i="1" dirty="0" smtClean="0"/>
              <a:t>g</a:t>
            </a:r>
            <a:r>
              <a:rPr lang="en-US" altLang="en-US" sz="2200" i="1" baseline="30000" dirty="0" smtClean="0"/>
              <a:t>ab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(mod </a:t>
            </a:r>
            <a:r>
              <a:rPr lang="en-US" altLang="en-US" sz="2200" i="1" dirty="0"/>
              <a:t>p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Ta </a:t>
            </a:r>
            <a:r>
              <a:rPr lang="en-US" altLang="en-US" sz="2200" dirty="0" err="1"/>
              <a:t>zajednička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Napomene</a:t>
            </a:r>
            <a:r>
              <a:rPr lang="en-US" altLang="en-US" sz="2200" dirty="0" smtClean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(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a</a:t>
            </a:r>
            <a:r>
              <a:rPr lang="en-US" altLang="en-US" sz="2200" dirty="0" smtClean="0"/>
              <a:t>)</a:t>
            </a:r>
            <a:r>
              <a:rPr lang="en-US" altLang="en-US" sz="2200" i="1" baseline="30000" dirty="0" smtClean="0"/>
              <a:t>b</a:t>
            </a:r>
            <a:r>
              <a:rPr lang="en-US" altLang="en-US" sz="2200" dirty="0" smtClean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p</a:t>
            </a:r>
            <a:r>
              <a:rPr lang="sr-Cyrl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 smtClean="0"/>
              <a:t>g</a:t>
            </a:r>
            <a:r>
              <a:rPr lang="en-US" altLang="en-US" sz="2200" i="1" baseline="30000" dirty="0" smtClean="0"/>
              <a:t>ab</a:t>
            </a:r>
            <a:r>
              <a:rPr lang="en-US" altLang="en-US" sz="2200" dirty="0" smtClean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p</a:t>
            </a:r>
            <a:r>
              <a:rPr lang="sr-Cyrl-CS" altLang="en-US" sz="2200" dirty="0"/>
              <a:t>)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a</a:t>
            </a:r>
            <a:r>
              <a:rPr lang="en-US" altLang="en-US" sz="2200" i="1" baseline="30000" dirty="0" smtClean="0"/>
              <a:t> </a:t>
            </a:r>
            <a:r>
              <a:rPr lang="en-US" altLang="en-US" sz="2200" i="1" dirty="0" err="1"/>
              <a:t>g</a:t>
            </a:r>
            <a:r>
              <a:rPr lang="en-US" altLang="en-US" sz="2200" i="1" baseline="30000" dirty="0" err="1"/>
              <a:t>b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p</a:t>
            </a:r>
            <a:r>
              <a:rPr lang="sr-Cyrl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 err="1"/>
              <a:t>g</a:t>
            </a:r>
            <a:r>
              <a:rPr lang="en-US" altLang="en-US" sz="2200" i="1" baseline="30000" dirty="0" err="1"/>
              <a:t>a</a:t>
            </a:r>
            <a:r>
              <a:rPr lang="sr-Cyrl-CS" altLang="en-US" sz="2200" i="1" baseline="30000" dirty="0"/>
              <a:t> </a:t>
            </a:r>
            <a:r>
              <a:rPr lang="en-US" altLang="en-US" sz="2200" baseline="30000" dirty="0"/>
              <a:t>+</a:t>
            </a:r>
            <a:r>
              <a:rPr lang="sr-Cyrl-CS" altLang="en-US" sz="2200" baseline="30000" dirty="0"/>
              <a:t> </a:t>
            </a:r>
            <a:r>
              <a:rPr lang="en-US" altLang="en-US" sz="2200" i="1" baseline="30000" dirty="0"/>
              <a:t>b</a:t>
            </a:r>
            <a:r>
              <a:rPr lang="sr-Cyrl-CS" altLang="en-US" sz="2200" i="1" baseline="300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p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r>
              <a:rPr lang="en-US" altLang="en-US" sz="2200" b="1" dirty="0">
                <a:sym typeface="Symbol" panose="05050102010706020507" pitchFamily="18" charset="2"/>
              </a:rPr>
              <a:t>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i="1" dirty="0"/>
              <a:t>g</a:t>
            </a:r>
            <a:r>
              <a:rPr lang="en-US" altLang="en-US" sz="2200" i="1" baseline="30000" dirty="0"/>
              <a:t>ab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p</a:t>
            </a:r>
            <a:r>
              <a:rPr lang="sr-Cyrl-CS" altLang="en-US" sz="2200" dirty="0"/>
              <a:t>)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36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Pretpostavimo</a:t>
            </a:r>
            <a:r>
              <a:rPr lang="en-US" altLang="en-US" sz="2200" dirty="0"/>
              <a:t> da Alisa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Bob </a:t>
            </a:r>
            <a:r>
              <a:rPr lang="en-US" altLang="en-US" sz="2200" dirty="0" err="1"/>
              <a:t>koriste</a:t>
            </a:r>
            <a:r>
              <a:rPr lang="en-US" altLang="en-US" sz="2200" dirty="0"/>
              <a:t> </a:t>
            </a:r>
            <a:r>
              <a:rPr lang="en-US" altLang="en-US" sz="2200" i="1" dirty="0"/>
              <a:t>g</a:t>
            </a:r>
            <a:r>
              <a:rPr lang="en-US" altLang="en-US" sz="2200" i="1" baseline="30000" dirty="0"/>
              <a:t>ab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sazna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vrednosti</a:t>
            </a:r>
            <a:r>
              <a:rPr lang="en-US" altLang="en-US" sz="2200" dirty="0" smtClean="0"/>
              <a:t>: 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b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(mod </a:t>
            </a:r>
            <a:r>
              <a:rPr lang="en-US" altLang="en-US" sz="2200" i="1" dirty="0" smtClean="0"/>
              <a:t>p</a:t>
            </a:r>
            <a:r>
              <a:rPr lang="en-US" altLang="en-US" sz="22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Ove </a:t>
            </a:r>
            <a:r>
              <a:rPr lang="en-US" altLang="en-US" sz="2200" dirty="0" err="1" smtClean="0"/>
              <a:t>vrednosti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poslate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javno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Trudi </a:t>
            </a:r>
            <a:r>
              <a:rPr lang="en-US" altLang="en-US" sz="2200" dirty="0" err="1"/>
              <a:t>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i="1" dirty="0"/>
              <a:t>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i="1" dirty="0"/>
              <a:t>b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razbijen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Trudi </a:t>
            </a:r>
            <a:r>
              <a:rPr lang="en-US" altLang="en-US" sz="2200" dirty="0" err="1"/>
              <a:t>reši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diskretnog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logaritma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mogla</a:t>
            </a:r>
            <a:r>
              <a:rPr lang="en-US" altLang="en-US" sz="2200" dirty="0"/>
              <a:t> bi da </a:t>
            </a:r>
            <a:r>
              <a:rPr lang="en-US" altLang="en-US" sz="2200" dirty="0" err="1"/>
              <a:t>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i="1" dirty="0"/>
              <a:t>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i="1" dirty="0"/>
              <a:t>b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300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Javno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g</a:t>
            </a:r>
            <a:r>
              <a:rPr lang="en-US" altLang="en-US" sz="2200" dirty="0"/>
              <a:t> </a:t>
            </a:r>
            <a:r>
              <a:rPr lang="sr-Cyrl-CS" altLang="en-US" sz="2200" dirty="0"/>
              <a:t>и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Tajno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Alisin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eksponemt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a</a:t>
            </a:r>
            <a:r>
              <a:rPr lang="sr-Latn-CS" altLang="en-US" sz="2200" dirty="0"/>
              <a:t> </a:t>
            </a:r>
            <a:r>
              <a:rPr lang="en-US" altLang="en-US" sz="2200" dirty="0" err="1"/>
              <a:t>i</a:t>
            </a:r>
            <a:r>
              <a:rPr lang="sr-Cyrl-CS" altLang="en-US" sz="2200" dirty="0" smtClean="0"/>
              <a:t> </a:t>
            </a:r>
            <a:r>
              <a:rPr lang="en-US" altLang="en-US" sz="2200" dirty="0" err="1" smtClean="0"/>
              <a:t>Bobov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eksponent</a:t>
            </a:r>
            <a:r>
              <a:rPr lang="sr-Cyrl-CS" altLang="en-US" sz="2200" dirty="0" smtClean="0"/>
              <a:t> </a:t>
            </a:r>
            <a:r>
              <a:rPr lang="en-US" altLang="en-US" sz="2200" i="1" dirty="0" smtClean="0"/>
              <a:t>b.</a:t>
            </a:r>
            <a:endParaRPr lang="en-US" altLang="en-US" sz="22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Alisa </a:t>
            </a: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: (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b</a:t>
            </a:r>
            <a:r>
              <a:rPr lang="en-US" altLang="en-US" sz="2200" dirty="0" smtClean="0"/>
              <a:t>)</a:t>
            </a:r>
            <a:r>
              <a:rPr lang="en-US" altLang="en-US" sz="2200" i="1" baseline="30000" dirty="0" smtClean="0"/>
              <a:t>a</a:t>
            </a:r>
            <a:r>
              <a:rPr lang="en-US" altLang="en-US" sz="2200" dirty="0" smtClean="0"/>
              <a:t> </a:t>
            </a:r>
            <a:r>
              <a:rPr lang="sr-Cyrl-CS" altLang="en-US" sz="2200" dirty="0" smtClean="0"/>
              <a:t>(</a:t>
            </a:r>
            <a:r>
              <a:rPr lang="en-US" altLang="en-US" sz="2200" dirty="0" smtClean="0"/>
              <a:t>mod </a:t>
            </a:r>
            <a:r>
              <a:rPr lang="en-US" altLang="en-US" sz="2200" i="1" dirty="0" smtClean="0"/>
              <a:t>p</a:t>
            </a:r>
            <a:r>
              <a:rPr lang="sr-Cyrl-CS" altLang="en-US" sz="2200" dirty="0" smtClean="0"/>
              <a:t>)</a:t>
            </a:r>
            <a:r>
              <a:rPr lang="en-US" altLang="en-US" sz="2200" dirty="0" smtClean="0"/>
              <a:t> = 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ba</a:t>
            </a:r>
            <a:r>
              <a:rPr lang="en-US" altLang="en-US" sz="2200" i="1" baseline="30000" dirty="0" smtClean="0"/>
              <a:t> </a:t>
            </a:r>
            <a:r>
              <a:rPr lang="sr-Cyrl-CS" altLang="en-US" sz="2200" dirty="0" smtClean="0"/>
              <a:t>(</a:t>
            </a:r>
            <a:r>
              <a:rPr lang="en-US" altLang="en-US" sz="2200" dirty="0" smtClean="0"/>
              <a:t>mod </a:t>
            </a:r>
            <a:r>
              <a:rPr lang="en-US" altLang="en-US" sz="2200" i="1" dirty="0" smtClean="0"/>
              <a:t>p</a:t>
            </a:r>
            <a:r>
              <a:rPr lang="sr-Cyrl-CS" altLang="en-US" sz="2200" dirty="0" smtClean="0"/>
              <a:t>)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g</a:t>
            </a:r>
            <a:r>
              <a:rPr lang="en-US" altLang="en-US" sz="2200" i="1" baseline="30000" dirty="0" smtClean="0"/>
              <a:t>ab</a:t>
            </a:r>
            <a:r>
              <a:rPr lang="en-US" altLang="en-US" sz="2200" dirty="0" smtClean="0"/>
              <a:t> </a:t>
            </a:r>
            <a:r>
              <a:rPr lang="sr-Cyrl-CS" altLang="en-US" sz="2200" dirty="0" smtClean="0"/>
              <a:t>(</a:t>
            </a:r>
            <a:r>
              <a:rPr lang="en-US" altLang="en-US" sz="2200" dirty="0" smtClean="0"/>
              <a:t>mod </a:t>
            </a:r>
            <a:r>
              <a:rPr lang="en-US" altLang="en-US" sz="2200" i="1" dirty="0" smtClean="0"/>
              <a:t>p</a:t>
            </a:r>
            <a:r>
              <a:rPr lang="sr-Cyrl-CS" altLang="en-US" sz="2200" dirty="0" smtClean="0"/>
              <a:t>)</a:t>
            </a:r>
            <a:r>
              <a:rPr lang="en-US" altLang="en-US" sz="2200" dirty="0" smtClean="0"/>
              <a:t>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Bob </a:t>
            </a: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: (</a:t>
            </a:r>
            <a:r>
              <a:rPr lang="en-US" altLang="en-US" sz="2200" i="1" dirty="0" err="1" smtClean="0"/>
              <a:t>g</a:t>
            </a:r>
            <a:r>
              <a:rPr lang="en-US" altLang="en-US" sz="2200" i="1" baseline="30000" dirty="0" err="1" smtClean="0"/>
              <a:t>a</a:t>
            </a:r>
            <a:r>
              <a:rPr lang="en-US" altLang="en-US" sz="2200" dirty="0" smtClean="0"/>
              <a:t>)</a:t>
            </a:r>
            <a:r>
              <a:rPr lang="en-US" altLang="en-US" sz="2200" i="1" baseline="30000" dirty="0" smtClean="0"/>
              <a:t>b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g</a:t>
            </a:r>
            <a:r>
              <a:rPr lang="en-US" altLang="en-US" sz="2200" i="1" baseline="30000" dirty="0" smtClean="0"/>
              <a:t>ab</a:t>
            </a:r>
            <a:r>
              <a:rPr lang="en-US" altLang="en-US" sz="2200" dirty="0" smtClean="0"/>
              <a:t> </a:t>
            </a:r>
            <a:r>
              <a:rPr lang="sr-Cyrl-CS" altLang="en-US" sz="2200" dirty="0" smtClean="0"/>
              <a:t>(</a:t>
            </a:r>
            <a:r>
              <a:rPr lang="en-US" altLang="en-US" sz="2200" dirty="0" smtClean="0"/>
              <a:t>mod </a:t>
            </a:r>
            <a:r>
              <a:rPr lang="en-US" altLang="en-US" sz="2200" i="1" dirty="0" smtClean="0"/>
              <a:t>p</a:t>
            </a:r>
            <a:r>
              <a:rPr lang="sr-Cyrl-CS" altLang="en-US" sz="2200" dirty="0" smtClean="0"/>
              <a:t>)</a:t>
            </a:r>
            <a:endParaRPr lang="en-US" altLang="en-US" sz="22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Kao </a:t>
            </a:r>
            <a:r>
              <a:rPr lang="en-US" altLang="en-US" sz="2200" dirty="0" err="1" smtClean="0"/>
              <a:t>simetrični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ključ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se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razmenjena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tajna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K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g</a:t>
            </a:r>
            <a:r>
              <a:rPr lang="en-US" altLang="en-US" sz="2200" i="1" baseline="30000" dirty="0" smtClean="0"/>
              <a:t>ab</a:t>
            </a:r>
            <a:r>
              <a:rPr lang="en-US" altLang="en-US" sz="2200" dirty="0" smtClean="0"/>
              <a:t> </a:t>
            </a:r>
            <a:r>
              <a:rPr lang="sr-Cyrl-CS" altLang="en-US" sz="2200" dirty="0" smtClean="0"/>
              <a:t>(</a:t>
            </a:r>
            <a:r>
              <a:rPr lang="en-US" altLang="en-US" sz="2200" dirty="0" smtClean="0"/>
              <a:t>mod </a:t>
            </a:r>
            <a:r>
              <a:rPr lang="en-US" altLang="en-US" sz="2200" i="1" dirty="0" smtClean="0"/>
              <a:t>p</a:t>
            </a:r>
            <a:r>
              <a:rPr lang="sr-Cyrl-CS" altLang="en-US" sz="2200" dirty="0" smtClean="0"/>
              <a:t>)</a:t>
            </a:r>
            <a:endParaRPr lang="en-US" altLang="en-US" sz="22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2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3567953" y="308948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3491753" y="3632408"/>
            <a:ext cx="4648200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386853" y="3980071"/>
            <a:ext cx="100059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Alisa, </a:t>
            </a:r>
            <a:r>
              <a:rPr lang="en-US" altLang="en-US" sz="2200" i="1" dirty="0"/>
              <a:t>a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368553" y="3980071"/>
            <a:ext cx="91403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Bob, </a:t>
            </a:r>
            <a:r>
              <a:rPr lang="en-US" altLang="en-US" sz="2200" i="1" dirty="0"/>
              <a:t>b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8766" y="2587833"/>
            <a:ext cx="13901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i="1"/>
              <a:t>g</a:t>
            </a:r>
            <a:r>
              <a:rPr lang="en-US" altLang="en-US" sz="2200" i="1" baseline="30000"/>
              <a:t>a</a:t>
            </a:r>
            <a:r>
              <a:rPr lang="en-US" altLang="en-US" sz="2200"/>
              <a:t> </a:t>
            </a:r>
            <a:r>
              <a:rPr lang="sr-Cyrl-CS" altLang="en-US" sz="2200"/>
              <a:t>(</a:t>
            </a:r>
            <a:r>
              <a:rPr lang="en-US" altLang="en-US" sz="2200"/>
              <a:t>mod </a:t>
            </a:r>
            <a:r>
              <a:rPr lang="en-US" altLang="en-US" sz="2200" i="1"/>
              <a:t>p</a:t>
            </a:r>
            <a:r>
              <a:rPr lang="sr-Cyrl-CS" altLang="en-US" sz="2200"/>
              <a:t>)</a:t>
            </a:r>
            <a:endParaRPr lang="en-US" altLang="en-US" sz="220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988766" y="3170446"/>
            <a:ext cx="13901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i="1"/>
              <a:t>g</a:t>
            </a:r>
            <a:r>
              <a:rPr lang="en-US" altLang="en-US" sz="2200" i="1" baseline="30000"/>
              <a:t>b</a:t>
            </a:r>
            <a:r>
              <a:rPr lang="en-US" altLang="en-US" sz="2200"/>
              <a:t> </a:t>
            </a:r>
            <a:r>
              <a:rPr lang="sr-Cyrl-CS" altLang="en-US" sz="2200"/>
              <a:t>(</a:t>
            </a:r>
            <a:r>
              <a:rPr lang="en-US" altLang="en-US" sz="2200"/>
              <a:t>mod </a:t>
            </a:r>
            <a:r>
              <a:rPr lang="en-US" altLang="en-US" sz="2200" i="1"/>
              <a:t>p</a:t>
            </a:r>
            <a:r>
              <a:rPr lang="sr-Cyrl-CS" altLang="en-US" sz="2200"/>
              <a:t>)</a:t>
            </a:r>
            <a:endParaRPr lang="en-US" altLang="en-US" sz="220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403" y="2413208"/>
            <a:ext cx="94615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553" y="2337008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0610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(primer)</a:t>
            </a: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Primer: 7</a:t>
            </a:r>
            <a:r>
              <a:rPr lang="en-US" altLang="en-US" sz="2200" baseline="30000" dirty="0"/>
              <a:t>n</a:t>
            </a:r>
            <a:r>
              <a:rPr lang="en-US" altLang="en-US" sz="2200" dirty="0"/>
              <a:t> (mod 11</a:t>
            </a:r>
            <a:r>
              <a:rPr lang="en-US" altLang="en-US" sz="22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Alisa </a:t>
            </a:r>
            <a:r>
              <a:rPr lang="en-US" altLang="en-US" sz="2200" dirty="0" err="1" smtClean="0"/>
              <a:t>bira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a</a:t>
            </a:r>
            <a:r>
              <a:rPr lang="en-US" altLang="en-US" sz="2200" dirty="0" smtClean="0"/>
              <a:t>=3.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 </a:t>
            </a:r>
            <a:r>
              <a:rPr lang="sr-Cyrl-CS" altLang="en-US" sz="2200" dirty="0" smtClean="0"/>
              <a:t>7</a:t>
            </a:r>
            <a:r>
              <a:rPr lang="sr-Cyrl-CS" altLang="en-US" sz="2200" baseline="30000" dirty="0" smtClean="0"/>
              <a:t>3</a:t>
            </a:r>
            <a:r>
              <a:rPr lang="en-US" altLang="en-US" sz="2200" baseline="30000" dirty="0" smtClean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/>
              <a:t>mod 11</a:t>
            </a:r>
            <a:r>
              <a:rPr lang="en-US" altLang="en-US" sz="2200" dirty="0" smtClean="0"/>
              <a:t>) </a:t>
            </a:r>
            <a:r>
              <a:rPr lang="sr-Cyrl-CS" altLang="en-US" sz="2200" dirty="0" smtClean="0"/>
              <a:t>=</a:t>
            </a:r>
            <a:r>
              <a:rPr lang="en-US" altLang="en-US" sz="2200" dirty="0" smtClean="0"/>
              <a:t> 343 </a:t>
            </a:r>
            <a:r>
              <a:rPr lang="en-US" altLang="en-US" sz="2200" dirty="0"/>
              <a:t>(mod 11</a:t>
            </a:r>
            <a:r>
              <a:rPr lang="en-US" altLang="en-US" sz="2200" dirty="0" smtClean="0"/>
              <a:t>) = 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Šalje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Bobu</a:t>
            </a:r>
            <a:r>
              <a:rPr lang="en-US" altLang="en-US" sz="2200" dirty="0" smtClean="0"/>
              <a:t> A=2.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Bob </a:t>
            </a:r>
            <a:r>
              <a:rPr lang="en-US" altLang="en-US" sz="2200" dirty="0" err="1" smtClean="0"/>
              <a:t>bira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b</a:t>
            </a:r>
            <a:r>
              <a:rPr lang="en-US" altLang="en-US" sz="2200" dirty="0" smtClean="0"/>
              <a:t>=6.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 </a:t>
            </a:r>
            <a:r>
              <a:rPr lang="sr-Cyrl-CS" altLang="en-US" sz="2200" dirty="0" smtClean="0"/>
              <a:t>7</a:t>
            </a:r>
            <a:r>
              <a:rPr lang="sr-Cyrl-CS" altLang="en-US" sz="2200" baseline="30000" dirty="0" smtClean="0"/>
              <a:t>6</a:t>
            </a:r>
            <a:r>
              <a:rPr lang="en-US" altLang="en-US" sz="2200" baseline="30000" dirty="0" smtClean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/>
              <a:t>mod 11</a:t>
            </a:r>
            <a:r>
              <a:rPr lang="en-US" altLang="en-US" sz="2200" dirty="0" smtClean="0"/>
              <a:t>) </a:t>
            </a:r>
            <a:r>
              <a:rPr lang="sr-Cyrl-CS" altLang="en-US" sz="2200" dirty="0" smtClean="0"/>
              <a:t>=</a:t>
            </a:r>
            <a:r>
              <a:rPr lang="en-US" altLang="en-US" sz="2200" dirty="0" smtClean="0"/>
              <a:t> 117649(mod </a:t>
            </a:r>
            <a:r>
              <a:rPr lang="en-US" altLang="en-US" sz="2200" dirty="0"/>
              <a:t>11</a:t>
            </a:r>
            <a:r>
              <a:rPr lang="en-US" altLang="en-US" sz="2200" dirty="0" smtClean="0"/>
              <a:t>) = 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Šalje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Alisi</a:t>
            </a:r>
            <a:r>
              <a:rPr lang="en-US" altLang="en-US" sz="2200" dirty="0" smtClean="0"/>
              <a:t> B=4.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Alisa </a:t>
            </a:r>
            <a:r>
              <a:rPr lang="en-US" altLang="en-US" sz="2200" dirty="0" err="1" smtClean="0"/>
              <a:t>uzima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Bobov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rezultat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: </a:t>
            </a:r>
            <a:r>
              <a:rPr lang="sr-Latn-CS" altLang="en-US" sz="2200" i="1" dirty="0"/>
              <a:t>B</a:t>
            </a:r>
            <a:r>
              <a:rPr lang="sr-Latn-CS" altLang="en-US" sz="2200" i="1" baseline="30000" dirty="0"/>
              <a:t>a</a:t>
            </a:r>
            <a:r>
              <a:rPr lang="en-US" altLang="en-US" sz="2200" baseline="30000" dirty="0"/>
              <a:t> </a:t>
            </a:r>
            <a:r>
              <a:rPr lang="en-US" altLang="en-US" sz="2200" dirty="0"/>
              <a:t>(mod 11) </a:t>
            </a:r>
            <a:r>
              <a:rPr lang="en-US" altLang="en-US" sz="2200" dirty="0" smtClean="0"/>
              <a:t>= 4</a:t>
            </a:r>
            <a:r>
              <a:rPr lang="en-US" altLang="en-US" sz="2200" baseline="30000" dirty="0" smtClean="0"/>
              <a:t>3</a:t>
            </a:r>
            <a:r>
              <a:rPr lang="en-US" altLang="en-US" sz="2200" dirty="0" smtClean="0"/>
              <a:t> (mod 11) = 64 (</a:t>
            </a:r>
            <a:r>
              <a:rPr lang="en-US" altLang="en-US" sz="2200" dirty="0"/>
              <a:t>mod 11) = </a:t>
            </a:r>
            <a:r>
              <a:rPr lang="en-US" altLang="en-US" sz="2200" dirty="0" smtClean="0"/>
              <a:t>9.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Bob </a:t>
            </a:r>
            <a:r>
              <a:rPr lang="en-US" altLang="en-US" sz="2200" dirty="0" err="1" smtClean="0"/>
              <a:t>uzima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Alisin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rezultat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računa</a:t>
            </a:r>
            <a:r>
              <a:rPr lang="en-US" altLang="en-US" sz="2200" dirty="0" smtClean="0"/>
              <a:t>: </a:t>
            </a:r>
            <a:r>
              <a:rPr lang="sr-Latn-CS" altLang="en-US" sz="2200" i="1" dirty="0"/>
              <a:t>A</a:t>
            </a:r>
            <a:r>
              <a:rPr lang="sr-Latn-CS" altLang="en-US" sz="2200" i="1" baseline="30000" dirty="0"/>
              <a:t>b</a:t>
            </a:r>
            <a:r>
              <a:rPr lang="en-US" altLang="en-US" sz="2200" dirty="0"/>
              <a:t> (mod 11)= </a:t>
            </a:r>
            <a:r>
              <a:rPr lang="en-US" altLang="en-US" sz="2200" dirty="0" smtClean="0"/>
              <a:t>2</a:t>
            </a:r>
            <a:r>
              <a:rPr lang="en-US" altLang="en-US" sz="2200" baseline="30000" dirty="0" smtClean="0"/>
              <a:t>6</a:t>
            </a:r>
            <a:r>
              <a:rPr lang="en-US" altLang="en-US" sz="2200" dirty="0" smtClean="0"/>
              <a:t> (mod 11) = 64 </a:t>
            </a:r>
            <a:r>
              <a:rPr lang="en-US" altLang="en-US" sz="2200" dirty="0"/>
              <a:t>(mod 11) = </a:t>
            </a:r>
            <a:r>
              <a:rPr lang="en-US" altLang="en-US" sz="2200" dirty="0" smtClean="0"/>
              <a:t>9.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 </a:t>
            </a:r>
            <a:r>
              <a:rPr lang="en-US" altLang="en-US" sz="2200" dirty="0" err="1" smtClean="0"/>
              <a:t>praksi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p</a:t>
            </a:r>
            <a:r>
              <a:rPr lang="en-US" altLang="en-US" sz="2200" dirty="0" smtClean="0"/>
              <a:t>, </a:t>
            </a:r>
            <a:r>
              <a:rPr lang="en-US" altLang="en-US" sz="2200" i="1" dirty="0" smtClean="0"/>
              <a:t>g</a:t>
            </a:r>
            <a:r>
              <a:rPr lang="en-US" altLang="en-US" sz="2200" dirty="0" smtClean="0"/>
              <a:t>, </a:t>
            </a:r>
            <a:r>
              <a:rPr lang="en-US" altLang="en-US" sz="2200" i="1" dirty="0" smtClean="0"/>
              <a:t>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b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koriste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veliki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brojevi</a:t>
            </a:r>
            <a:r>
              <a:rPr lang="en-US" altLang="en-US" sz="2200" dirty="0" smtClean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Konačan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rezulat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mnogo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veći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ključ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060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Difi-Helmanov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za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razmenu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(primer)</a:t>
            </a: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DH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osetljiv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čovek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sredini</a:t>
            </a:r>
            <a:r>
              <a:rPr lang="en-US" altLang="en-US" sz="2200" dirty="0"/>
              <a:t> (</a:t>
            </a:r>
            <a:r>
              <a:rPr lang="en-US" altLang="en-US" sz="2200" i="1" dirty="0"/>
              <a:t>man-in-the-middle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/>
              <a:t>deli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</a:t>
            </a:r>
            <a:r>
              <a:rPr lang="en-US" altLang="en-US" sz="2200" i="1" dirty="0"/>
              <a:t>g</a:t>
            </a:r>
            <a:r>
              <a:rPr lang="en-US" altLang="en-US" sz="2200" i="1" baseline="30000" dirty="0"/>
              <a:t>at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Alisom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 deli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</a:t>
            </a:r>
            <a:r>
              <a:rPr lang="en-US" altLang="en-US" sz="2200" i="1" dirty="0" err="1"/>
              <a:t>g</a:t>
            </a:r>
            <a:r>
              <a:rPr lang="en-US" altLang="en-US" sz="2200" i="1" baseline="30000" dirty="0" err="1"/>
              <a:t>bt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p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Bobom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Bob ne </a:t>
            </a:r>
            <a:r>
              <a:rPr lang="en-US" altLang="en-US" sz="2200" dirty="0" err="1"/>
              <a:t>znaju</a:t>
            </a:r>
            <a:r>
              <a:rPr lang="en-US" altLang="en-US" sz="2200" dirty="0"/>
              <a:t> da Trudi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Potreban</a:t>
            </a:r>
            <a:r>
              <a:rPr lang="en-US" altLang="en-US" sz="2200" dirty="0"/>
              <a:t> je </a:t>
            </a:r>
            <a:r>
              <a:rPr lang="en-US" altLang="en-US" sz="2200" b="1" dirty="0" err="1"/>
              <a:t>mehanizam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autentifikacije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da </a:t>
            </a:r>
            <a:r>
              <a:rPr lang="en-US" altLang="en-US" sz="2200" dirty="0" err="1"/>
              <a:t>obe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budu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sigurne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poreklo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poruka</a:t>
            </a:r>
            <a:r>
              <a:rPr lang="en-US" altLang="en-US" sz="2200" dirty="0" smtClean="0"/>
              <a:t>!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rot="21523271">
            <a:off x="3186953" y="2675427"/>
            <a:ext cx="2133600" cy="365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6920753" y="3285027"/>
            <a:ext cx="2438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088403" y="3524740"/>
            <a:ext cx="10984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 smtClean="0"/>
              <a:t>Alisa, </a:t>
            </a:r>
            <a:r>
              <a:rPr lang="en-US" altLang="en-US" sz="2200" i="1" dirty="0"/>
              <a:t>a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435353" y="3508865"/>
            <a:ext cx="10763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 smtClean="0"/>
              <a:t>Bob</a:t>
            </a:r>
            <a:r>
              <a:rPr lang="sr-Cyrl-CS" altLang="en-US" sz="2200" dirty="0" smtClean="0"/>
              <a:t>,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b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540966" y="2213465"/>
            <a:ext cx="13901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i="1"/>
              <a:t>g</a:t>
            </a:r>
            <a:r>
              <a:rPr lang="en-US" altLang="en-US" sz="2200" i="1" baseline="30000"/>
              <a:t>a</a:t>
            </a:r>
            <a:r>
              <a:rPr lang="en-US" altLang="en-US" sz="2200"/>
              <a:t> </a:t>
            </a:r>
            <a:r>
              <a:rPr lang="sr-Cyrl-CS" altLang="en-US" sz="2200"/>
              <a:t>(</a:t>
            </a:r>
            <a:r>
              <a:rPr lang="en-US" altLang="en-US" sz="2200"/>
              <a:t>mod </a:t>
            </a:r>
            <a:r>
              <a:rPr lang="en-US" altLang="en-US" sz="2200" i="1"/>
              <a:t>p</a:t>
            </a:r>
            <a:r>
              <a:rPr lang="sr-Cyrl-CS" altLang="en-US" sz="2200"/>
              <a:t>)</a:t>
            </a:r>
            <a:endParaRPr lang="en-US" altLang="en-US" sz="220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30353" y="2746865"/>
            <a:ext cx="13901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i="1"/>
              <a:t>g</a:t>
            </a:r>
            <a:r>
              <a:rPr lang="en-US" altLang="en-US" sz="2200" i="1" baseline="30000"/>
              <a:t>b</a:t>
            </a:r>
            <a:r>
              <a:rPr lang="en-US" altLang="en-US" sz="2200"/>
              <a:t> </a:t>
            </a:r>
            <a:r>
              <a:rPr lang="sr-Cyrl-CS" altLang="en-US" sz="2200"/>
              <a:t>(</a:t>
            </a:r>
            <a:r>
              <a:rPr lang="en-US" altLang="en-US" sz="2200"/>
              <a:t>mod </a:t>
            </a:r>
            <a:r>
              <a:rPr lang="en-US" altLang="en-US" sz="2200" i="1"/>
              <a:t>p</a:t>
            </a:r>
            <a:r>
              <a:rPr lang="sr-Cyrl-CS" altLang="en-US" sz="2200"/>
              <a:t>)</a:t>
            </a:r>
            <a:endParaRPr lang="en-US" altLang="en-US" sz="220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5625353" y="3508865"/>
            <a:ext cx="10398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 smtClean="0"/>
              <a:t>Trudi, </a:t>
            </a:r>
            <a:r>
              <a:rPr lang="en-US" altLang="en-US" sz="2200" i="1" dirty="0"/>
              <a:t>t</a:t>
            </a: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V="1">
            <a:off x="6996953" y="2675427"/>
            <a:ext cx="2362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 flipV="1">
            <a:off x="3110753" y="3285027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520328" y="2746865"/>
            <a:ext cx="13564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i="1"/>
              <a:t>g</a:t>
            </a:r>
            <a:r>
              <a:rPr lang="en-US" altLang="en-US" sz="2200" i="1" baseline="30000"/>
              <a:t>t</a:t>
            </a:r>
            <a:r>
              <a:rPr lang="en-US" altLang="en-US" sz="2200"/>
              <a:t> </a:t>
            </a:r>
            <a:r>
              <a:rPr lang="sr-Cyrl-CS" altLang="en-US" sz="2200"/>
              <a:t>(</a:t>
            </a:r>
            <a:r>
              <a:rPr lang="en-US" altLang="en-US" sz="2200"/>
              <a:t>mod </a:t>
            </a:r>
            <a:r>
              <a:rPr lang="en-US" altLang="en-US" sz="2200" i="1"/>
              <a:t>p</a:t>
            </a:r>
            <a:r>
              <a:rPr lang="sr-Cyrl-CS" altLang="en-US" sz="2200"/>
              <a:t>)</a:t>
            </a:r>
            <a:endParaRPr lang="en-US" altLang="en-US" sz="2200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530353" y="2213465"/>
            <a:ext cx="13564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i="1"/>
              <a:t>g</a:t>
            </a:r>
            <a:r>
              <a:rPr lang="en-US" altLang="en-US" sz="2200" i="1" baseline="30000"/>
              <a:t>t</a:t>
            </a:r>
            <a:r>
              <a:rPr lang="en-US" altLang="en-US" sz="2200"/>
              <a:t> </a:t>
            </a:r>
            <a:r>
              <a:rPr lang="sr-Cyrl-CS" altLang="en-US" sz="2200"/>
              <a:t>(</a:t>
            </a:r>
            <a:r>
              <a:rPr lang="en-US" altLang="en-US" sz="2200"/>
              <a:t>mod </a:t>
            </a:r>
            <a:r>
              <a:rPr lang="en-US" altLang="en-US" sz="2200" i="1"/>
              <a:t>p</a:t>
            </a:r>
            <a:r>
              <a:rPr lang="sr-Cyrl-CS" altLang="en-US" sz="2200"/>
              <a:t>)</a:t>
            </a:r>
            <a:endParaRPr lang="en-US" altLang="en-US" sz="2200"/>
          </a:p>
        </p:txBody>
      </p:sp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03" y="2042015"/>
            <a:ext cx="946150" cy="162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353" y="1913427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353" y="2218227"/>
            <a:ext cx="1039813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7728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Modularna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aritmetika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cele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pozitivne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brojeve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i </a:t>
            </a:r>
            <a:r>
              <a:rPr lang="en-US" altLang="en-US" sz="2200" i="1" dirty="0"/>
              <a:t>n</a:t>
            </a:r>
            <a:r>
              <a:rPr lang="en-US" altLang="en-US" sz="2200" dirty="0"/>
              <a:t>, </a:t>
            </a:r>
            <a:r>
              <a:rPr lang="en-US" altLang="en-US" sz="2200" i="1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modulu</a:t>
            </a:r>
            <a:r>
              <a:rPr lang="sr-Cyrl-CS" altLang="en-US" sz="2200" dirty="0" smtClean="0"/>
              <a:t> </a:t>
            </a:r>
            <a:r>
              <a:rPr lang="en-US" altLang="en-US" sz="2200" i="1" dirty="0" smtClean="0"/>
              <a:t>n </a:t>
            </a:r>
            <a:r>
              <a:rPr lang="en-US" altLang="en-US" sz="2200" dirty="0" err="1" smtClean="0"/>
              <a:t>predstavlja</a:t>
            </a:r>
            <a:r>
              <a:rPr lang="en-US" altLang="en-US" sz="2200" dirty="0" smtClean="0"/>
              <a:t> </a:t>
            </a:r>
            <a:r>
              <a:rPr lang="en-US" altLang="en-US" sz="2200" err="1" smtClean="0"/>
              <a:t>ostatak</a:t>
            </a:r>
            <a:r>
              <a:rPr lang="en-US" altLang="en-US" sz="2200" smtClean="0"/>
              <a:t> deljenj</a:t>
            </a:r>
            <a:r>
              <a:rPr lang="sr-Cyrl-RS" altLang="en-US" sz="2200" smtClean="0"/>
              <a:t>а</a:t>
            </a:r>
            <a:r>
              <a:rPr lang="en-US" altLang="en-US" sz="2200" smtClean="0"/>
              <a:t> </a:t>
            </a:r>
            <a:r>
              <a:rPr lang="en-US" altLang="en-US" sz="2200" i="1" dirty="0" smtClean="0"/>
              <a:t>x </a:t>
            </a:r>
            <a:r>
              <a:rPr lang="en-US" altLang="en-US" sz="2200" i="1" dirty="0">
                <a:sym typeface="Symbol" panose="05050102010706020507" pitchFamily="18" charset="2"/>
              </a:rPr>
              <a:t></a:t>
            </a:r>
            <a:r>
              <a:rPr lang="en-US" altLang="en-US" sz="2200" i="1" dirty="0"/>
              <a:t> </a:t>
            </a:r>
            <a:r>
              <a:rPr lang="en-US" altLang="en-US" sz="2200" i="1" dirty="0" smtClean="0"/>
              <a:t>n.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r-Latn-CS" altLang="en-US" sz="2200" i="1" dirty="0">
                <a:solidFill>
                  <a:srgbClr val="0070C0"/>
                </a:solidFill>
              </a:rPr>
              <a:t>x </a:t>
            </a:r>
            <a:r>
              <a:rPr lang="sr-Latn-CS" altLang="en-US" sz="2200" dirty="0">
                <a:solidFill>
                  <a:srgbClr val="0070C0"/>
                </a:solidFill>
              </a:rPr>
              <a:t>(mod</a:t>
            </a:r>
            <a:r>
              <a:rPr lang="sr-Latn-CS" altLang="en-US" sz="2200" i="1" dirty="0">
                <a:solidFill>
                  <a:srgbClr val="0070C0"/>
                </a:solidFill>
              </a:rPr>
              <a:t> n</a:t>
            </a:r>
            <a:r>
              <a:rPr lang="sr-Latn-CS" altLang="en-US" sz="2200" dirty="0">
                <a:solidFill>
                  <a:srgbClr val="0070C0"/>
                </a:solidFill>
              </a:rPr>
              <a:t>) </a:t>
            </a:r>
            <a:r>
              <a:rPr lang="sr-Latn-CS" altLang="en-US" sz="2200" i="1" dirty="0">
                <a:solidFill>
                  <a:srgbClr val="0070C0"/>
                </a:solidFill>
              </a:rPr>
              <a:t>= r  </a:t>
            </a:r>
            <a:r>
              <a:rPr lang="sr-Latn-CS" altLang="en-US" sz="2200" i="1" dirty="0">
                <a:solidFill>
                  <a:srgbClr val="0070C0"/>
                </a:solidFill>
                <a:sym typeface="Symbol" panose="05050102010706020507" pitchFamily="18" charset="2"/>
              </a:rPr>
              <a:t>  x = </a:t>
            </a:r>
            <a:r>
              <a:rPr lang="sr-Latn-CS" altLang="en-US" sz="2200" i="1" dirty="0">
                <a:solidFill>
                  <a:srgbClr val="0070C0"/>
                </a:solidFill>
              </a:rPr>
              <a:t>kn + r</a:t>
            </a:r>
            <a:r>
              <a:rPr lang="sr-Latn-CS" altLang="en-US" sz="2200" i="1" dirty="0"/>
              <a:t>, </a:t>
            </a:r>
            <a:r>
              <a:rPr lang="en-US" altLang="en-US" sz="2200" dirty="0" err="1" smtClean="0"/>
              <a:t>gde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je</a:t>
            </a:r>
            <a:r>
              <a:rPr lang="sr-Cyrl-CS" altLang="en-US" sz="2200" i="1" dirty="0" smtClean="0"/>
              <a:t> </a:t>
            </a:r>
            <a:r>
              <a:rPr lang="sr-Latn-CS" altLang="en-US" sz="2200" i="1" dirty="0"/>
              <a:t>k </a:t>
            </a:r>
            <a:r>
              <a:rPr lang="en-US" altLang="en-US" sz="2200" dirty="0" err="1" smtClean="0"/>
              <a:t>neki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ceo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Primeri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7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 </a:t>
            </a:r>
            <a:r>
              <a:rPr lang="en-US" altLang="en-US" sz="2200" dirty="0"/>
              <a:t>6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= </a:t>
            </a:r>
            <a:r>
              <a:rPr lang="en-US" altLang="en-US" sz="2200" dirty="0"/>
              <a:t>1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ili</a:t>
            </a:r>
            <a:r>
              <a:rPr lang="en-US" altLang="en-US" sz="2200" dirty="0" smtClean="0"/>
              <a:t> 7 </a:t>
            </a:r>
            <a:r>
              <a:rPr lang="en-US" altLang="en-US" sz="2200" dirty="0"/>
              <a:t>= 1</a:t>
            </a:r>
            <a:r>
              <a:rPr lang="sr-Cyrl-CS" altLang="en-US" sz="2200" dirty="0"/>
              <a:t> (</a:t>
            </a:r>
            <a:r>
              <a:rPr lang="en-US" altLang="en-US" sz="2200" dirty="0"/>
              <a:t>mod </a:t>
            </a:r>
            <a:r>
              <a:rPr lang="en-US" altLang="en-US" sz="2200" dirty="0" smtClean="0"/>
              <a:t>6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endParaRPr lang="en-US" altLang="en-US" sz="2200" dirty="0" smtClean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33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 </a:t>
            </a:r>
            <a:r>
              <a:rPr lang="en-US" altLang="en-US" sz="2200" dirty="0"/>
              <a:t>5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= </a:t>
            </a:r>
            <a:r>
              <a:rPr lang="en-US" altLang="en-US" sz="2200" dirty="0"/>
              <a:t>3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ili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33 </a:t>
            </a:r>
            <a:r>
              <a:rPr lang="en-US" altLang="en-US" sz="2200" dirty="0"/>
              <a:t>= 3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dirty="0" smtClean="0"/>
              <a:t>5</a:t>
            </a:r>
            <a:r>
              <a:rPr lang="sr-Cyrl-CS" altLang="en-US" sz="2200" dirty="0" smtClean="0"/>
              <a:t>)</a:t>
            </a:r>
            <a:endParaRPr lang="en-US" altLang="en-US" sz="2200" dirty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33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 </a:t>
            </a:r>
            <a:r>
              <a:rPr lang="en-US" altLang="en-US" sz="2200" dirty="0"/>
              <a:t>6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= </a:t>
            </a:r>
            <a:r>
              <a:rPr lang="en-US" altLang="en-US" sz="2200" dirty="0"/>
              <a:t>3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ili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33 </a:t>
            </a:r>
            <a:r>
              <a:rPr lang="en-US" altLang="en-US" sz="2200" dirty="0"/>
              <a:t>= 3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dirty="0" smtClean="0"/>
              <a:t>6</a:t>
            </a:r>
            <a:r>
              <a:rPr lang="sr-Cyrl-CS" altLang="en-US" sz="2200" dirty="0" smtClean="0"/>
              <a:t>)</a:t>
            </a:r>
            <a:endParaRPr lang="en-US" altLang="en-US" sz="2200" dirty="0" smtClean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51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17</a:t>
            </a:r>
            <a:r>
              <a:rPr lang="sr-Cyrl-CS" altLang="en-US" sz="2200" dirty="0" smtClean="0"/>
              <a:t>)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= 0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ili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51</a:t>
            </a:r>
            <a:r>
              <a:rPr lang="sr-Cyrl-CS" altLang="en-US" sz="2200" dirty="0" smtClean="0"/>
              <a:t> </a:t>
            </a:r>
            <a:r>
              <a:rPr lang="sr-Cyrl-CS" altLang="en-US" sz="2200" dirty="0"/>
              <a:t>= 0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17</a:t>
            </a:r>
            <a:r>
              <a:rPr lang="sr-Cyrl-CS" altLang="en-US" sz="2200" dirty="0"/>
              <a:t>) </a:t>
            </a:r>
            <a:endParaRPr lang="en-US" altLang="en-US" sz="2200" dirty="0" smtClean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17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 </a:t>
            </a:r>
            <a:r>
              <a:rPr lang="en-US" altLang="en-US" sz="2200" dirty="0"/>
              <a:t>6</a:t>
            </a:r>
            <a:r>
              <a:rPr lang="sr-Cyrl-CS" altLang="en-US" sz="2200" dirty="0"/>
              <a:t>) </a:t>
            </a:r>
            <a:r>
              <a:rPr lang="en-US" altLang="en-US" sz="2200" dirty="0" smtClean="0"/>
              <a:t>= </a:t>
            </a:r>
            <a:r>
              <a:rPr lang="en-US" altLang="en-US" sz="2200" dirty="0"/>
              <a:t>5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ili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17 </a:t>
            </a:r>
            <a:r>
              <a:rPr lang="sr-Cyrl-CS" altLang="en-US" sz="2200" dirty="0"/>
              <a:t>= 5 (</a:t>
            </a:r>
            <a:r>
              <a:rPr lang="en-US" altLang="en-US" sz="2200" dirty="0"/>
              <a:t>mod </a:t>
            </a:r>
            <a:r>
              <a:rPr lang="en-US" altLang="en-US" sz="2200" dirty="0" smtClean="0"/>
              <a:t>6</a:t>
            </a:r>
            <a:r>
              <a:rPr lang="sr-Cyrl-CS" altLang="en-US" sz="2200" dirty="0"/>
              <a:t>)</a:t>
            </a:r>
            <a:endParaRPr lang="en-US" altLang="en-US" sz="22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r-Latn-CS" altLang="en-US" sz="22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7198473" y="2153958"/>
            <a:ext cx="3059113" cy="3690938"/>
            <a:chOff x="3127" y="1460"/>
            <a:chExt cx="1927" cy="2325"/>
          </a:xfrm>
        </p:grpSpPr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3360" y="1882"/>
              <a:ext cx="1536" cy="1536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444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967" y="1460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/>
                <a:t>0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4848" y="2996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/>
                <a:t>2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759" y="1872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/>
                <a:t>1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127" y="1930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/>
                <a:t>5</a:t>
              </a: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127" y="3092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/>
                <a:t>4</a:t>
              </a: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3961" y="3514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/>
                <a:t>3</a:t>
              </a: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4080" y="341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V="1">
              <a:off x="4080" y="178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V="1">
              <a:off x="4656" y="207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752" y="3034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flipH="1">
              <a:off x="3360" y="308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 flipV="1">
              <a:off x="3360" y="217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200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3360" y="2376"/>
              <a:ext cx="1536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200" dirty="0" err="1" smtClean="0"/>
                <a:t>Aritmetika</a:t>
              </a:r>
              <a:endParaRPr lang="en-US" altLang="en-US" sz="2200" dirty="0"/>
            </a:p>
            <a:p>
              <a:pPr algn="ctr"/>
              <a:r>
                <a:rPr lang="sr-Cyrl-CS" altLang="en-US" sz="2200" dirty="0"/>
                <a:t>(</a:t>
              </a:r>
              <a:r>
                <a:rPr lang="en-US" altLang="en-US" sz="2200" dirty="0"/>
                <a:t>mod 6</a:t>
              </a:r>
              <a:r>
                <a:rPr lang="sr-Cyrl-CS" altLang="en-US" sz="2200" dirty="0"/>
                <a:t>)</a:t>
              </a:r>
              <a:endParaRPr lang="en-US" alt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0038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Kriptografija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ključevima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Difi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Helman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predložili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primenu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asimetričnog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šifarskog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sistema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Asimetrični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Ideja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njihova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predložili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bi </a:t>
            </a:r>
            <a:r>
              <a:rPr lang="en-US" altLang="en-US" sz="2200" dirty="0" err="1"/>
              <a:t>radila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Ključ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b="1" dirty="0" err="1" smtClean="0"/>
              <a:t>ima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javni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</a:t>
            </a:r>
            <a:r>
              <a:rPr lang="en-US" altLang="en-US" sz="2200" b="1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svima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Samo</a:t>
            </a:r>
            <a:r>
              <a:rPr lang="en-US" altLang="en-US" sz="2200" dirty="0"/>
              <a:t> Alisa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tajni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ključ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neophodan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Privatni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povezani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odgovarajućim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matematičkim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relacijama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Kriptografija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“</a:t>
            </a:r>
            <a:r>
              <a:rPr lang="en-US" altLang="en-US" sz="2200" dirty="0" err="1"/>
              <a:t>bolja</a:t>
            </a:r>
            <a:r>
              <a:rPr lang="en-US" altLang="en-US" sz="2200" dirty="0"/>
              <a:t>” od </a:t>
            </a:r>
            <a:r>
              <a:rPr lang="en-US" altLang="en-US" sz="2200" dirty="0" err="1"/>
              <a:t>kriptografije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opštem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ona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do 1000h </a:t>
            </a:r>
            <a:r>
              <a:rPr lang="en-US" altLang="en-US" sz="2200" dirty="0" err="1"/>
              <a:t>sporija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simetričnih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Sistemi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korsite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autentifikaciju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Simetrični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najčešće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količine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15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RSA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nastao</a:t>
            </a:r>
            <a:r>
              <a:rPr lang="en-US" altLang="en-US" sz="2200" dirty="0"/>
              <a:t> 1978. </a:t>
            </a:r>
            <a:r>
              <a:rPr lang="en-US" altLang="en-US" sz="2200" dirty="0" err="1"/>
              <a:t>godine</a:t>
            </a:r>
            <a:r>
              <a:rPr lang="en-US" altLang="en-US" sz="2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Autori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tri </a:t>
            </a:r>
            <a:r>
              <a:rPr lang="en-US" altLang="en-US" sz="2200" dirty="0" err="1"/>
              <a:t>istraživača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MIT </a:t>
            </a:r>
            <a:r>
              <a:rPr lang="en-US" altLang="en-US" sz="2200" dirty="0" err="1" smtClean="0"/>
              <a:t>Univerziteta</a:t>
            </a:r>
            <a:r>
              <a:rPr lang="en-US" altLang="en-US" sz="2200" dirty="0"/>
              <a:t>: Ronald </a:t>
            </a:r>
            <a:r>
              <a:rPr lang="en-US" altLang="en-US" sz="2200" dirty="0" err="1"/>
              <a:t>Rivest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Šamir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Leonard </a:t>
            </a:r>
            <a:r>
              <a:rPr lang="en-US" altLang="en-US" sz="2200" dirty="0" smtClean="0"/>
              <a:t>Adelman.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Kliford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Koks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Britanski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matematičar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radio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GCHQ, </a:t>
            </a:r>
            <a:r>
              <a:rPr lang="en-US" altLang="en-US" sz="2200" dirty="0" err="1"/>
              <a:t>objasnio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internoj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dokumentaciji</a:t>
            </a:r>
            <a:r>
              <a:rPr lang="en-US" altLang="en-US" sz="2200" dirty="0"/>
              <a:t> 1973.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Njegov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pronalazak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objavljen</a:t>
            </a:r>
            <a:r>
              <a:rPr lang="en-US" altLang="en-US" sz="2200" dirty="0"/>
              <a:t> do 1997. </a:t>
            </a:r>
            <a:r>
              <a:rPr lang="en-US" altLang="en-US" sz="2200" dirty="0" err="1"/>
              <a:t>godine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jer</a:t>
            </a:r>
            <a:r>
              <a:rPr lang="en-US" altLang="en-US" sz="2200" dirty="0"/>
              <a:t> je bio </a:t>
            </a:r>
            <a:r>
              <a:rPr lang="en-US" altLang="en-US" sz="2200" dirty="0" err="1"/>
              <a:t>državna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tajana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MIT je </a:t>
            </a:r>
            <a:r>
              <a:rPr lang="en-US" altLang="en-US" sz="2200" dirty="0" err="1"/>
              <a:t>zaštitio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patentnim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pravom</a:t>
            </a:r>
            <a:r>
              <a:rPr lang="en-US" altLang="en-US" sz="2200" dirty="0"/>
              <a:t> 1983.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Patentno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pravo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isteklo</a:t>
            </a:r>
            <a:r>
              <a:rPr lang="en-US" altLang="en-US" sz="2200" dirty="0"/>
              <a:t> 2000. </a:t>
            </a:r>
            <a:r>
              <a:rPr lang="en-US" altLang="en-US" sz="2200" dirty="0" err="1"/>
              <a:t>godine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err="1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1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Potrebno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naći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funkciju</a:t>
            </a:r>
            <a:r>
              <a:rPr lang="en-US" altLang="en-US" sz="2200" dirty="0"/>
              <a:t> </a:t>
            </a:r>
            <a:r>
              <a:rPr lang="sr-Cyrl-CS" altLang="en-US" sz="2200" dirty="0"/>
              <a:t>С=</a:t>
            </a:r>
            <a:r>
              <a:rPr lang="en-US" altLang="en-US" sz="2200" dirty="0"/>
              <a:t>E(</a:t>
            </a:r>
            <a:r>
              <a:rPr lang="sr-Cyrl-CS" altLang="en-US" sz="2200" i="1" dirty="0"/>
              <a:t>М</a:t>
            </a:r>
            <a:r>
              <a:rPr lang="en-US" altLang="en-US" sz="2200" dirty="0"/>
              <a:t>, </a:t>
            </a:r>
            <a:r>
              <a:rPr lang="en-US" altLang="en-US" sz="2200" i="1" dirty="0" err="1">
                <a:solidFill>
                  <a:srgbClr val="008000"/>
                </a:solidFill>
              </a:rPr>
              <a:t>K</a:t>
            </a:r>
            <a:r>
              <a:rPr lang="en-US" altLang="en-US" sz="2200" i="1" baseline="-20000" dirty="0" err="1">
                <a:solidFill>
                  <a:srgbClr val="008000"/>
                </a:solidFill>
              </a:rPr>
              <a:t>e</a:t>
            </a:r>
            <a:r>
              <a:rPr lang="en-US" altLang="en-US" sz="2200" dirty="0"/>
              <a:t>) </a:t>
            </a:r>
            <a:r>
              <a:rPr lang="en-US" altLang="en-US" sz="2200" dirty="0" err="1" smtClean="0"/>
              <a:t>koja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M (</a:t>
            </a:r>
            <a:r>
              <a:rPr lang="en-US" altLang="en-US" sz="2200" dirty="0" err="1"/>
              <a:t>otv</a:t>
            </a:r>
            <a:r>
              <a:rPr lang="en-US" altLang="en-US" sz="2200" dirty="0"/>
              <a:t>. </a:t>
            </a:r>
            <a:r>
              <a:rPr lang="en-US" altLang="en-US" sz="2200" dirty="0" err="1"/>
              <a:t>tekst</a:t>
            </a:r>
            <a:r>
              <a:rPr lang="en-US" altLang="en-US" sz="2200" dirty="0"/>
              <a:t>) u </a:t>
            </a:r>
            <a:r>
              <a:rPr lang="en-US" altLang="en-US" sz="2200" dirty="0" err="1"/>
              <a:t>šifrat</a:t>
            </a:r>
            <a:r>
              <a:rPr lang="en-US" altLang="en-US" sz="2200" dirty="0"/>
              <a:t> C</a:t>
            </a:r>
            <a:r>
              <a:rPr lang="en-US" altLang="en-US" sz="2200" dirty="0" smtClean="0"/>
              <a:t>. 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Funkcija</a:t>
            </a:r>
            <a:r>
              <a:rPr lang="en-US" altLang="en-US" sz="2200" dirty="0"/>
              <a:t> E(</a:t>
            </a:r>
            <a:r>
              <a:rPr lang="sr-Cyrl-CS" altLang="en-US" sz="2200" i="1" dirty="0"/>
              <a:t>М</a:t>
            </a:r>
            <a:r>
              <a:rPr lang="en-US" altLang="en-US" sz="2200" dirty="0"/>
              <a:t>, </a:t>
            </a:r>
            <a:r>
              <a:rPr lang="en-US" altLang="en-US" sz="2200" i="1" dirty="0" err="1">
                <a:solidFill>
                  <a:srgbClr val="008000"/>
                </a:solidFill>
              </a:rPr>
              <a:t>K</a:t>
            </a:r>
            <a:r>
              <a:rPr lang="en-US" altLang="en-US" sz="2200" i="1" baseline="-20000" dirty="0" err="1">
                <a:solidFill>
                  <a:srgbClr val="008000"/>
                </a:solidFill>
              </a:rPr>
              <a:t>e</a:t>
            </a:r>
            <a:r>
              <a:rPr lang="en-US" altLang="en-US" sz="2200" dirty="0"/>
              <a:t>)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jednosmerna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Alisa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bilo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pre </a:t>
            </a:r>
            <a:r>
              <a:rPr lang="en-US" altLang="en-US" sz="2200" dirty="0" err="1"/>
              <a:t>nego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Bob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mogućnost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i="1" dirty="0" err="1">
                <a:solidFill>
                  <a:srgbClr val="CC0000"/>
                </a:solidFill>
              </a:rPr>
              <a:t>K</a:t>
            </a:r>
            <a:r>
              <a:rPr lang="en-US" altLang="en-US" sz="2200" i="1" baseline="-25000" dirty="0" err="1">
                <a:solidFill>
                  <a:srgbClr val="CC0000"/>
                </a:solidFill>
              </a:rPr>
              <a:t>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primeni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inverznu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funkciju</a:t>
            </a:r>
            <a:r>
              <a:rPr lang="en-US" altLang="en-US" sz="2200" dirty="0" smtClean="0"/>
              <a:t> </a:t>
            </a:r>
            <a:r>
              <a:rPr lang="sr-Cyrl-CS" altLang="en-US" sz="2200" dirty="0"/>
              <a:t>М=</a:t>
            </a:r>
            <a:r>
              <a:rPr lang="en-US" altLang="en-US" sz="2200" dirty="0"/>
              <a:t>D(</a:t>
            </a:r>
            <a:r>
              <a:rPr lang="sr-Cyrl-CS" altLang="en-US" sz="2200" i="1" dirty="0"/>
              <a:t>С</a:t>
            </a:r>
            <a:r>
              <a:rPr lang="en-US" altLang="en-US" sz="2200" i="1" dirty="0"/>
              <a:t>, </a:t>
            </a:r>
            <a:r>
              <a:rPr lang="en-US" altLang="en-US" sz="2200" i="1" dirty="0" err="1">
                <a:solidFill>
                  <a:srgbClr val="CC0000"/>
                </a:solidFill>
              </a:rPr>
              <a:t>K</a:t>
            </a:r>
            <a:r>
              <a:rPr lang="en-US" altLang="en-US" sz="2200" i="1" baseline="-25000" dirty="0" err="1">
                <a:solidFill>
                  <a:srgbClr val="CC0000"/>
                </a:solidFill>
              </a:rPr>
              <a:t>d</a:t>
            </a:r>
            <a:r>
              <a:rPr lang="en-US" altLang="en-US" sz="2200" dirty="0"/>
              <a:t>)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od </a:t>
            </a:r>
            <a:r>
              <a:rPr lang="en-US" altLang="en-US" sz="2200" dirty="0" err="1"/>
              <a:t>šifrata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C </a:t>
            </a:r>
            <a:r>
              <a:rPr lang="en-US" altLang="en-US" sz="2200" dirty="0" err="1"/>
              <a:t>dobio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M. 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svako</a:t>
            </a:r>
            <a:r>
              <a:rPr lang="en-US" altLang="en-US" sz="2200" dirty="0"/>
              <a:t> M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</a:t>
            </a:r>
            <a:r>
              <a:rPr lang="en-US" altLang="en-US" sz="2200" dirty="0" err="1" smtClean="0"/>
              <a:t>važi</a:t>
            </a:r>
            <a:r>
              <a:rPr lang="en-US" altLang="en-US" sz="2200" dirty="0" smtClean="0"/>
              <a:t>: </a:t>
            </a:r>
            <a:r>
              <a:rPr lang="sr-Cyrl-CS" altLang="en-US" sz="2200" dirty="0" smtClean="0"/>
              <a:t>М</a:t>
            </a:r>
            <a:r>
              <a:rPr lang="en-US" altLang="en-US" sz="2200" dirty="0"/>
              <a:t>= D(E(</a:t>
            </a:r>
            <a:r>
              <a:rPr lang="sr-Cyrl-CS" altLang="en-US" sz="2200" i="1" dirty="0"/>
              <a:t>М</a:t>
            </a:r>
            <a:r>
              <a:rPr lang="en-US" altLang="en-US" sz="2200" dirty="0"/>
              <a:t>, </a:t>
            </a:r>
            <a:r>
              <a:rPr lang="en-US" altLang="en-US" sz="2200" i="1" dirty="0" err="1">
                <a:solidFill>
                  <a:srgbClr val="008000"/>
                </a:solidFill>
              </a:rPr>
              <a:t>K</a:t>
            </a:r>
            <a:r>
              <a:rPr lang="en-US" altLang="en-US" sz="2200" i="1" baseline="-20000" dirty="0" err="1">
                <a:solidFill>
                  <a:srgbClr val="008000"/>
                </a:solidFill>
              </a:rPr>
              <a:t>e</a:t>
            </a:r>
            <a:r>
              <a:rPr lang="en-US" altLang="en-US" sz="2200" dirty="0"/>
              <a:t>), </a:t>
            </a:r>
            <a:r>
              <a:rPr lang="en-US" altLang="en-US" sz="2200" i="1" dirty="0" err="1">
                <a:solidFill>
                  <a:srgbClr val="CC0000"/>
                </a:solidFill>
              </a:rPr>
              <a:t>K</a:t>
            </a:r>
            <a:r>
              <a:rPr lang="en-US" altLang="en-US" sz="2200" i="1" baseline="-25000" dirty="0" err="1">
                <a:solidFill>
                  <a:srgbClr val="CC0000"/>
                </a:solidFill>
              </a:rPr>
              <a:t>d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Dakle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potrebna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jednosmerna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zamkom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206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Funkcija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zadovoljava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iznete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pretpostavke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</a:t>
            </a:r>
            <a:r>
              <a:rPr lang="en-US" altLang="en-US" sz="2200" dirty="0" smtClean="0"/>
              <a:t>: </a:t>
            </a:r>
            <a:r>
              <a:rPr lang="en-US" altLang="en-US" sz="2200" i="1" dirty="0"/>
              <a:t>f</a:t>
            </a:r>
            <a:r>
              <a:rPr lang="sr-Cyrl-CS" altLang="en-US" sz="2200" i="1" dirty="0"/>
              <a:t> </a:t>
            </a:r>
            <a:r>
              <a:rPr lang="en-US" altLang="en-US" sz="2200" dirty="0"/>
              <a:t>(</a:t>
            </a:r>
            <a:r>
              <a:rPr lang="en-US" altLang="en-US" sz="2200" i="1" dirty="0">
                <a:solidFill>
                  <a:srgbClr val="0000FF"/>
                </a:solidFill>
              </a:rPr>
              <a:t>x</a:t>
            </a:r>
            <a:r>
              <a:rPr lang="sr-Cyrl-CS" altLang="en-US" sz="2200" i="1" dirty="0">
                <a:solidFill>
                  <a:srgbClr val="0000FF"/>
                </a:solidFill>
              </a:rPr>
              <a:t> </a:t>
            </a:r>
            <a:r>
              <a:rPr lang="en-US" altLang="en-US" sz="2200" dirty="0"/>
              <a:t>) = </a:t>
            </a:r>
            <a:r>
              <a:rPr lang="en-US" altLang="en-US" sz="2200" i="1" dirty="0">
                <a:solidFill>
                  <a:srgbClr val="0000FF"/>
                </a:solidFill>
              </a:rPr>
              <a:t>x </a:t>
            </a:r>
            <a:r>
              <a:rPr lang="en-US" altLang="en-US" sz="2200" i="1" baseline="40000" dirty="0"/>
              <a:t>e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N</a:t>
            </a:r>
            <a:r>
              <a:rPr lang="sr-Cyrl-CS" altLang="en-US" sz="2200" i="1" dirty="0"/>
              <a:t> 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Uz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odgovarajući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izbor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i="1" dirty="0"/>
              <a:t>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, ova </a:t>
            </a:r>
            <a:r>
              <a:rPr lang="en-US" altLang="en-US" sz="2200" dirty="0" err="1"/>
              <a:t>funkcija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jednosmerna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Uz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poznavanje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inverzna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Bez </a:t>
            </a:r>
            <a:r>
              <a:rPr lang="en-US" altLang="en-US" sz="2200" dirty="0" err="1"/>
              <a:t>poznavanja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vrednosnti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ona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praktično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nerešiva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850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Postupak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šifrovanja</a:t>
            </a:r>
            <a:r>
              <a:rPr lang="sr-Cyrl-CS" altLang="en-US" sz="2200" dirty="0" smtClean="0"/>
              <a:t>:</a:t>
            </a:r>
            <a:r>
              <a:rPr lang="en-US" altLang="en-US" sz="2200" dirty="0" smtClean="0"/>
              <a:t>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C </a:t>
            </a:r>
            <a:r>
              <a:rPr lang="en-US" altLang="en-US" sz="2200" i="1" dirty="0"/>
              <a:t>= M</a:t>
            </a:r>
            <a:r>
              <a:rPr lang="sr-Latn-CS" altLang="en-US" sz="2200" i="1" dirty="0"/>
              <a:t> </a:t>
            </a:r>
            <a:r>
              <a:rPr lang="en-US" altLang="en-US" sz="2200" i="1" baseline="42000" dirty="0">
                <a:solidFill>
                  <a:srgbClr val="339966"/>
                </a:solidFill>
              </a:rPr>
              <a:t>e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i="1" dirty="0"/>
              <a:t>C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šifrat</a:t>
            </a:r>
            <a:r>
              <a:rPr lang="sr-Cyrl-CS" altLang="en-US" sz="2200" dirty="0" smtClean="0"/>
              <a:t>, </a:t>
            </a:r>
            <a:r>
              <a:rPr lang="en-US" altLang="en-US" sz="2200" i="1" dirty="0"/>
              <a:t>M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poruka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otvoreni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tekst</a:t>
            </a:r>
            <a:r>
              <a:rPr lang="en-US" altLang="en-US" sz="2200" dirty="0" smtClean="0"/>
              <a:t>).</a:t>
            </a:r>
            <a:r>
              <a:rPr lang="sr-Cyrl-CS" altLang="en-US" sz="2200" dirty="0" smtClean="0"/>
              <a:t> </a:t>
            </a:r>
            <a:endParaRPr lang="sr-Cyrl-CS" altLang="en-US" sz="2200" dirty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odrediti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vrednosti</a:t>
            </a:r>
            <a:r>
              <a:rPr lang="sr-Cyrl-CS" altLang="en-US" sz="2200" dirty="0" smtClean="0"/>
              <a:t> </a:t>
            </a:r>
            <a:r>
              <a:rPr lang="sr-Cyrl-CS" altLang="en-US" sz="2200" i="1" dirty="0">
                <a:solidFill>
                  <a:srgbClr val="339966"/>
                </a:solidFill>
              </a:rPr>
              <a:t>е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i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N</a:t>
            </a:r>
            <a:r>
              <a:rPr lang="sr-Latn-CS" altLang="en-US" sz="2200" dirty="0"/>
              <a:t> ?</a:t>
            </a:r>
            <a:endParaRPr lang="en-US" altLang="en-US" sz="2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Postupak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dešifrovanja</a:t>
            </a:r>
            <a:r>
              <a:rPr lang="sr-Cyrl-CS" altLang="en-US" sz="2200" dirty="0" smtClean="0"/>
              <a:t>:</a:t>
            </a:r>
            <a:endParaRPr lang="en-US" altLang="en-US" sz="2200" dirty="0" smtClean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= </a:t>
            </a:r>
            <a:r>
              <a:rPr lang="en-US" altLang="en-US" sz="2200" i="1" dirty="0"/>
              <a:t>C</a:t>
            </a:r>
            <a:r>
              <a:rPr lang="en-US" altLang="en-US" sz="2200" i="1" baseline="42000" dirty="0">
                <a:solidFill>
                  <a:srgbClr val="FF3300"/>
                </a:solidFill>
              </a:rPr>
              <a:t>d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/>
              <a:t>(M</a:t>
            </a:r>
            <a:r>
              <a:rPr lang="sr-Cyrl-CS" altLang="en-US" sz="2200" i="1" dirty="0"/>
              <a:t> </a:t>
            </a:r>
            <a:r>
              <a:rPr lang="en-US" altLang="en-US" sz="2200" i="1" baseline="42000" dirty="0">
                <a:solidFill>
                  <a:srgbClr val="339966"/>
                </a:solidFill>
              </a:rPr>
              <a:t>e</a:t>
            </a:r>
            <a:r>
              <a:rPr lang="en-US" altLang="en-US" sz="2200" i="1" dirty="0"/>
              <a:t>)</a:t>
            </a:r>
            <a:r>
              <a:rPr lang="en-US" altLang="en-US" sz="2200" i="1" baseline="42000" dirty="0">
                <a:solidFill>
                  <a:srgbClr val="FF3300"/>
                </a:solidFill>
              </a:rPr>
              <a:t>d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/>
              <a:t>M</a:t>
            </a:r>
            <a:r>
              <a:rPr lang="sr-Cyrl-CS" altLang="en-US" sz="2200" i="1" dirty="0"/>
              <a:t> </a:t>
            </a:r>
            <a:r>
              <a:rPr lang="en-US" altLang="en-US" sz="2200" i="1" baseline="42000" dirty="0" err="1">
                <a:solidFill>
                  <a:srgbClr val="339966"/>
                </a:solidFill>
              </a:rPr>
              <a:t>e</a:t>
            </a:r>
            <a:r>
              <a:rPr lang="en-US" altLang="en-US" sz="2200" i="1" baseline="42000" dirty="0" err="1">
                <a:solidFill>
                  <a:srgbClr val="FF3300"/>
                </a:solidFill>
              </a:rPr>
              <a:t>d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Šta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odrediti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sr-Cyrl-CS" altLang="en-US" sz="2200" dirty="0" smtClean="0"/>
              <a:t> </a:t>
            </a:r>
            <a:r>
              <a:rPr lang="sr-Latn-CS" altLang="en-US" sz="2200" i="1" dirty="0">
                <a:solidFill>
                  <a:srgbClr val="FF3300"/>
                </a:solidFill>
              </a:rPr>
              <a:t>d </a:t>
            </a:r>
            <a:r>
              <a:rPr lang="sr-Latn-CS" altLang="en-US" sz="2200" dirty="0"/>
              <a:t>?</a:t>
            </a:r>
            <a:endParaRPr lang="en-US" altLang="en-US" sz="2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Obe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strane</a:t>
            </a:r>
            <a:r>
              <a:rPr lang="en-US" altLang="en-US" sz="2200" dirty="0" smtClean="0"/>
              <a:t> u </a:t>
            </a:r>
            <a:r>
              <a:rPr lang="en-US" altLang="en-US" sz="2200" dirty="0" err="1" smtClean="0"/>
              <a:t>komunikaciji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znaju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vrednosti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N</a:t>
            </a:r>
            <a:r>
              <a:rPr lang="sr-Cyrl-CS" altLang="en-US" sz="2200" i="1" dirty="0"/>
              <a:t> </a:t>
            </a:r>
            <a:r>
              <a:rPr lang="en-US" altLang="en-US" sz="2200" i="1" dirty="0" err="1" smtClean="0"/>
              <a:t>i</a:t>
            </a:r>
            <a:r>
              <a:rPr lang="en-US" altLang="en-US" sz="2200" dirty="0" smtClean="0"/>
              <a:t> </a:t>
            </a:r>
            <a:r>
              <a:rPr lang="sr-Cyrl-CS" altLang="en-US" sz="2200" i="1" dirty="0">
                <a:solidFill>
                  <a:srgbClr val="339966"/>
                </a:solidFill>
              </a:rPr>
              <a:t>е.</a:t>
            </a:r>
            <a:r>
              <a:rPr lang="en-US" altLang="en-US" sz="2200" i="1" dirty="0"/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u="sng" dirty="0" err="1" smtClean="0"/>
              <a:t>Samo</a:t>
            </a:r>
            <a:r>
              <a:rPr lang="en-US" altLang="en-US" sz="2200" u="sng" dirty="0" smtClean="0"/>
              <a:t> </a:t>
            </a:r>
            <a:r>
              <a:rPr lang="en-US" altLang="en-US" sz="2200" u="sng" dirty="0" err="1" smtClean="0"/>
              <a:t>prijemna</a:t>
            </a:r>
            <a:r>
              <a:rPr lang="en-US" altLang="en-US" sz="2200" u="sng" dirty="0" smtClean="0"/>
              <a:t> </a:t>
            </a:r>
            <a:r>
              <a:rPr lang="en-US" altLang="en-US" sz="2200" u="sng" dirty="0" err="1" smtClean="0"/>
              <a:t>strana</a:t>
            </a:r>
            <a:r>
              <a:rPr lang="en-US" altLang="en-US" sz="2200" u="sng" dirty="0" smtClean="0"/>
              <a:t> </a:t>
            </a:r>
            <a:r>
              <a:rPr lang="en-US" altLang="en-US" sz="2200" u="sng" dirty="0" err="1" smtClean="0"/>
              <a:t>zna</a:t>
            </a:r>
            <a:r>
              <a:rPr lang="en-US" altLang="en-US" sz="2200" u="sng" dirty="0" smtClean="0"/>
              <a:t> </a:t>
            </a:r>
            <a:r>
              <a:rPr lang="en-US" altLang="en-US" sz="2200" u="sng" dirty="0" err="1" smtClean="0"/>
              <a:t>vrednost</a:t>
            </a:r>
            <a:r>
              <a:rPr lang="en-US" altLang="en-US" sz="2200" dirty="0" smtClean="0"/>
              <a:t> </a:t>
            </a:r>
            <a:r>
              <a:rPr lang="sr-Latn-CS" altLang="en-US" sz="2200" i="1" dirty="0" smtClean="0">
                <a:solidFill>
                  <a:srgbClr val="FF3300"/>
                </a:solidFill>
              </a:rPr>
              <a:t>d</a:t>
            </a:r>
            <a:r>
              <a:rPr lang="sr-Cyrl-CS" altLang="en-US" sz="2200" i="1" dirty="0">
                <a:solidFill>
                  <a:srgbClr val="3333FF"/>
                </a:solidFill>
              </a:rPr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811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Javni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ključ</a:t>
            </a:r>
            <a:r>
              <a:rPr lang="en-US" altLang="en-US" sz="2200" dirty="0" smtClean="0"/>
              <a:t>: </a:t>
            </a:r>
            <a:r>
              <a:rPr lang="sr-Cyrl-CS" altLang="en-US" sz="2200" dirty="0"/>
              <a:t>(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 ,</a:t>
            </a:r>
            <a:r>
              <a:rPr lang="en-US" altLang="en-US" sz="2200" i="1" dirty="0">
                <a:solidFill>
                  <a:srgbClr val="339966"/>
                </a:solidFill>
              </a:rPr>
              <a:t>e</a:t>
            </a:r>
            <a:r>
              <a:rPr lang="sr-Cyrl-CS" altLang="en-US" sz="2200" dirty="0"/>
              <a:t>)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Privatni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ključ</a:t>
            </a:r>
            <a:r>
              <a:rPr lang="en-US" altLang="en-US" sz="2200" dirty="0" smtClean="0"/>
              <a:t>: </a:t>
            </a:r>
            <a:r>
              <a:rPr lang="sr-Latn-CS" altLang="en-US" sz="2200" i="1" dirty="0">
                <a:solidFill>
                  <a:srgbClr val="FF3300"/>
                </a:solidFill>
              </a:rPr>
              <a:t>d</a:t>
            </a:r>
            <a:r>
              <a:rPr lang="en-US" altLang="en-US" sz="2200" dirty="0"/>
              <a:t> </a:t>
            </a:r>
            <a:endParaRPr lang="en-US" altLang="en-US" sz="2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Zahtevi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>
                <a:solidFill>
                  <a:srgbClr val="339966"/>
                </a:solidFill>
              </a:rPr>
              <a:t>e</a:t>
            </a:r>
            <a:r>
              <a:rPr lang="en-US" altLang="en-US" sz="2200" i="1" dirty="0"/>
              <a:t>, </a:t>
            </a:r>
            <a:r>
              <a:rPr lang="en-US" altLang="en-US" sz="2200" i="1" dirty="0">
                <a:solidFill>
                  <a:srgbClr val="FF3300"/>
                </a:solidFill>
              </a:rPr>
              <a:t>d</a:t>
            </a:r>
            <a:r>
              <a:rPr lang="en-US" altLang="en-US" sz="2200" i="1" dirty="0"/>
              <a:t> </a:t>
            </a:r>
            <a:r>
              <a:rPr lang="en-US" altLang="en-US" sz="2200" i="1" dirty="0" err="1" smtClean="0"/>
              <a:t>i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N </a:t>
            </a:r>
            <a:r>
              <a:rPr lang="en-US" altLang="en-US" sz="2200" dirty="0" err="1" smtClean="0"/>
              <a:t>treba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takvi</a:t>
            </a:r>
            <a:r>
              <a:rPr lang="en-US" altLang="en-US" sz="2200" dirty="0" smtClean="0"/>
              <a:t> da je </a:t>
            </a:r>
            <a:r>
              <a:rPr lang="en-US" altLang="en-US" sz="2200" i="1" dirty="0"/>
              <a:t>M</a:t>
            </a:r>
            <a:r>
              <a:rPr lang="sr-Cyrl-CS" altLang="en-US" sz="2200" i="1" dirty="0"/>
              <a:t> </a:t>
            </a:r>
            <a:r>
              <a:rPr lang="en-US" altLang="en-US" sz="2200" i="1" baseline="42000" dirty="0" err="1">
                <a:solidFill>
                  <a:srgbClr val="339966"/>
                </a:solidFill>
              </a:rPr>
              <a:t>e</a:t>
            </a:r>
            <a:r>
              <a:rPr lang="en-US" altLang="en-US" sz="2200" i="1" baseline="42000" dirty="0" err="1">
                <a:solidFill>
                  <a:srgbClr val="FF3300"/>
                </a:solidFill>
              </a:rPr>
              <a:t>d</a:t>
            </a:r>
            <a:r>
              <a:rPr lang="en-US" altLang="en-US" sz="2200" i="1" baseline="30000" dirty="0"/>
              <a:t> </a:t>
            </a:r>
            <a:r>
              <a:rPr lang="en-US" altLang="en-US" sz="2200" i="1" dirty="0"/>
              <a:t>= M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svako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M &lt;</a:t>
            </a:r>
            <a:r>
              <a:rPr lang="sr-Cyrl-CS" altLang="en-US" sz="2200" i="1" dirty="0"/>
              <a:t> </a:t>
            </a:r>
            <a:r>
              <a:rPr lang="sr-Latn-CS" altLang="en-US" sz="2200" i="1" dirty="0"/>
              <a:t>N</a:t>
            </a:r>
            <a:r>
              <a:rPr lang="sr-Cyrl-CS" altLang="en-US" sz="2200" i="1" dirty="0"/>
              <a:t> </a:t>
            </a:r>
            <a:endParaRPr lang="en-US" altLang="en-US" sz="22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Relativno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lako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izračunavanje</a:t>
            </a:r>
            <a:r>
              <a:rPr lang="sr-Cyrl-CS" altLang="en-US" sz="2200" dirty="0" smtClean="0"/>
              <a:t>: </a:t>
            </a:r>
            <a:r>
              <a:rPr lang="en-US" altLang="en-US" sz="2200" i="1" dirty="0" smtClean="0"/>
              <a:t>M</a:t>
            </a:r>
            <a:r>
              <a:rPr lang="sr-Cyrl-CS" altLang="en-US" sz="2200" i="1" dirty="0" smtClean="0"/>
              <a:t> </a:t>
            </a:r>
            <a:r>
              <a:rPr lang="en-US" altLang="en-US" sz="2200" i="1" baseline="42000" dirty="0" smtClean="0">
                <a:solidFill>
                  <a:srgbClr val="339966"/>
                </a:solidFill>
              </a:rPr>
              <a:t>e</a:t>
            </a:r>
            <a:r>
              <a:rPr lang="en-US" altLang="en-US" sz="2200" i="1" dirty="0" smtClean="0"/>
              <a:t> </a:t>
            </a:r>
            <a:r>
              <a:rPr lang="en-US" altLang="en-US" sz="2200" dirty="0" err="1" smtClean="0"/>
              <a:t>za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M &lt;</a:t>
            </a:r>
            <a:r>
              <a:rPr lang="sr-Cyrl-CS" altLang="en-US" sz="2200" i="1" dirty="0"/>
              <a:t> </a:t>
            </a:r>
            <a:r>
              <a:rPr lang="sr-Latn-CS" altLang="en-US" sz="2200" i="1" dirty="0"/>
              <a:t>N</a:t>
            </a:r>
            <a:endParaRPr lang="en-US" altLang="en-US" sz="22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Praktično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nemoguće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izračunati</a:t>
            </a:r>
            <a:r>
              <a:rPr lang="sr-Cyrl-CS" altLang="en-US" sz="2200" dirty="0" smtClean="0"/>
              <a:t> </a:t>
            </a:r>
            <a:r>
              <a:rPr lang="sr-Latn-CS" altLang="en-US" sz="2200" i="1" dirty="0">
                <a:solidFill>
                  <a:srgbClr val="FF3300"/>
                </a:solidFill>
              </a:rPr>
              <a:t>d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</a:t>
            </a:r>
            <a:r>
              <a:rPr lang="sr-Cyrl-CS" altLang="en-US" sz="2200" dirty="0" smtClean="0"/>
              <a:t> </a:t>
            </a:r>
            <a:r>
              <a:rPr lang="en-US" altLang="en-US" sz="2200" i="1" dirty="0">
                <a:solidFill>
                  <a:srgbClr val="339966"/>
                </a:solidFill>
              </a:rPr>
              <a:t>e</a:t>
            </a:r>
            <a:r>
              <a:rPr lang="sr-Cyrl-CS" altLang="en-US" sz="2200" i="1" dirty="0"/>
              <a:t> </a:t>
            </a:r>
            <a:r>
              <a:rPr lang="sr-Cyrl-CS" altLang="en-US" sz="2200" dirty="0"/>
              <a:t>и</a:t>
            </a:r>
            <a:r>
              <a:rPr lang="sr-Latn-CS" altLang="en-US" sz="2200" i="1" dirty="0"/>
              <a:t> N</a:t>
            </a:r>
            <a:r>
              <a:rPr lang="sr-Cyrl-CS" altLang="en-US" sz="2200" dirty="0"/>
              <a:t> </a:t>
            </a:r>
            <a:endParaRPr lang="en-US" altLang="en-US" sz="2200" i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Računski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sigurno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dovoljno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veliko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>
                <a:solidFill>
                  <a:srgbClr val="339966"/>
                </a:solidFill>
              </a:rPr>
              <a:t>e</a:t>
            </a:r>
            <a:r>
              <a:rPr lang="sr-Cyrl-CS" altLang="en-US" sz="2200" i="1" dirty="0" smtClean="0">
                <a:solidFill>
                  <a:schemeClr val="accent2"/>
                </a:solidFill>
              </a:rPr>
              <a:t> </a:t>
            </a:r>
            <a:r>
              <a:rPr lang="en-US" altLang="en-US" sz="2200" dirty="0" err="1" smtClean="0"/>
              <a:t>i</a:t>
            </a:r>
            <a:r>
              <a:rPr lang="sr-Latn-CS" altLang="en-US" sz="2200" i="1" dirty="0" smtClean="0">
                <a:solidFill>
                  <a:schemeClr val="accent2"/>
                </a:solidFill>
              </a:rPr>
              <a:t> </a:t>
            </a:r>
            <a:r>
              <a:rPr lang="sr-Latn-CS" altLang="en-US" sz="2200" i="1" dirty="0"/>
              <a:t>N</a:t>
            </a:r>
            <a:r>
              <a:rPr lang="sr-Cyrl-CS" altLang="en-US" sz="2200" i="1" dirty="0"/>
              <a:t>.</a:t>
            </a:r>
            <a:endParaRPr lang="en-US" altLang="en-US" sz="22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75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Generisanje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ključeva</a:t>
            </a:r>
            <a:r>
              <a:rPr lang="sr-Cyrl-CS" altLang="en-US" sz="2200" dirty="0" smtClean="0"/>
              <a:t>:</a:t>
            </a: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Izabrati</a:t>
            </a:r>
            <a:r>
              <a:rPr lang="sr-Cyrl-CS" altLang="en-US" sz="2200" dirty="0" smtClean="0"/>
              <a:t> </a:t>
            </a:r>
            <a:r>
              <a:rPr lang="sr-Cyrl-CS" altLang="en-US" sz="2200" dirty="0"/>
              <a:t>2 </a:t>
            </a:r>
            <a:r>
              <a:rPr lang="en-US" altLang="en-US" sz="2200" dirty="0" err="1" smtClean="0"/>
              <a:t>velika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prosta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broja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p</a:t>
            </a:r>
            <a:r>
              <a:rPr lang="sr-Latn-CS" altLang="en-US" sz="2200" dirty="0"/>
              <a:t> </a:t>
            </a:r>
            <a:r>
              <a:rPr lang="en-US" altLang="en-US" sz="2200" dirty="0" err="1"/>
              <a:t>i</a:t>
            </a:r>
            <a:r>
              <a:rPr lang="sr-Latn-CS" altLang="en-US" sz="2200" dirty="0" smtClean="0"/>
              <a:t> </a:t>
            </a:r>
            <a:r>
              <a:rPr lang="sr-Latn-CS" altLang="en-US" sz="2200" i="1" dirty="0" smtClean="0"/>
              <a:t>q</a:t>
            </a:r>
            <a:r>
              <a:rPr lang="en-US" altLang="en-US" sz="2200" dirty="0" smtClean="0"/>
              <a:t>.</a:t>
            </a:r>
            <a:endParaRPr lang="sr-Latn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Formirati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proizvod</a:t>
            </a:r>
            <a:r>
              <a:rPr lang="sr-Cyrl-CS" altLang="en-US" sz="2200" dirty="0" smtClean="0"/>
              <a:t> </a:t>
            </a:r>
            <a:r>
              <a:rPr lang="sr-Latn-CS" altLang="en-US" sz="2200" i="1" dirty="0" smtClean="0"/>
              <a:t>N=pq</a:t>
            </a:r>
            <a:r>
              <a:rPr lang="en-US" altLang="en-US" sz="2200" i="1" dirty="0" smtClean="0"/>
              <a:t>.</a:t>
            </a:r>
            <a:endParaRPr lang="sr-Latn-CS" altLang="en-US" sz="22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sym typeface="Symbol" panose="05050102010706020507" pitchFamily="18" charset="2"/>
              </a:rPr>
              <a:t>Izračunati</a:t>
            </a:r>
            <a:r>
              <a:rPr lang="sr-Cyrl-CS" altLang="en-US" sz="2200" dirty="0" smtClean="0">
                <a:sym typeface="Symbol" panose="05050102010706020507" pitchFamily="18" charset="2"/>
              </a:rPr>
              <a:t>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i="1" dirty="0">
                <a:sym typeface="Symbol" panose="05050102010706020507" pitchFamily="18" charset="2"/>
              </a:rPr>
              <a:t> = 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i="1" dirty="0">
                <a:sym typeface="Symbol" panose="05050102010706020507" pitchFamily="18" charset="2"/>
              </a:rPr>
              <a:t>p-</a:t>
            </a:r>
            <a:r>
              <a:rPr lang="en-US" altLang="en-US" sz="2200" dirty="0">
                <a:sym typeface="Symbol" panose="05050102010706020507" pitchFamily="18" charset="2"/>
              </a:rPr>
              <a:t>1)(</a:t>
            </a:r>
            <a:r>
              <a:rPr lang="en-US" altLang="en-US" sz="2200" i="1" dirty="0">
                <a:sym typeface="Symbol" panose="05050102010706020507" pitchFamily="18" charset="2"/>
              </a:rPr>
              <a:t>q</a:t>
            </a:r>
            <a:r>
              <a:rPr lang="en-US" altLang="en-US" sz="2200" dirty="0">
                <a:sym typeface="Symbol" panose="05050102010706020507" pitchFamily="18" charset="2"/>
              </a:rPr>
              <a:t>-1</a:t>
            </a:r>
            <a:r>
              <a:rPr lang="en-US" altLang="en-US" sz="2200" dirty="0" smtClean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.</a:t>
            </a:r>
            <a:endParaRPr lang="sr-Cyrl-CS" altLang="en-US" sz="22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Izabrati</a:t>
            </a:r>
            <a:r>
              <a:rPr lang="sr-Cyrl-CS" altLang="en-US" sz="2200" i="1" dirty="0" smtClean="0"/>
              <a:t> </a:t>
            </a:r>
            <a:r>
              <a:rPr lang="en-US" altLang="en-US" sz="2200" dirty="0" err="1" smtClean="0"/>
              <a:t>eksponent</a:t>
            </a:r>
            <a:r>
              <a:rPr lang="en-US" altLang="en-US" sz="2200" dirty="0" smtClean="0"/>
              <a:t> </a:t>
            </a:r>
            <a:r>
              <a:rPr lang="sr-Cyrl-CS" altLang="en-US" sz="2200" i="1" dirty="0" smtClean="0"/>
              <a:t>е </a:t>
            </a:r>
            <a:r>
              <a:rPr lang="en-US" altLang="en-US" sz="2200" dirty="0" err="1" smtClean="0"/>
              <a:t>takav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uzajamno</a:t>
            </a:r>
            <a:r>
              <a:rPr lang="en-US" altLang="en-US" sz="2200" dirty="0" smtClean="0"/>
              <a:t> prost </a:t>
            </a:r>
            <a:r>
              <a:rPr lang="en-US" altLang="en-US" sz="2200" dirty="0" err="1" smtClean="0"/>
              <a:t>sa</a:t>
            </a:r>
            <a:r>
              <a:rPr lang="sr-Cyrl-CS" altLang="en-US" sz="2200" i="1" dirty="0" smtClean="0"/>
              <a:t>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)</a:t>
            </a:r>
            <a:r>
              <a:rPr lang="sr-Cyrl-C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200" dirty="0" smtClean="0">
                <a:sym typeface="Symbol" panose="05050102010706020507" pitchFamily="18" charset="2"/>
              </a:rPr>
              <a:t> </a:t>
            </a:r>
            <a:r>
              <a:rPr lang="en-US" altLang="en-US" sz="2200" dirty="0" err="1" smtClean="0">
                <a:sym typeface="Symbol" panose="05050102010706020507" pitchFamily="18" charset="2"/>
              </a:rPr>
              <a:t>manji</a:t>
            </a:r>
            <a:r>
              <a:rPr lang="en-US" altLang="en-US" sz="2200" dirty="0" smtClean="0">
                <a:sym typeface="Symbol" panose="05050102010706020507" pitchFamily="18" charset="2"/>
              </a:rPr>
              <a:t> od</a:t>
            </a:r>
            <a:r>
              <a:rPr lang="sr-Cyrl-CS" altLang="en-US" sz="2200" dirty="0" smtClean="0">
                <a:sym typeface="Symbol" panose="05050102010706020507" pitchFamily="18" charset="2"/>
              </a:rPr>
              <a:t>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 smtClean="0">
                <a:sym typeface="Symbol" panose="05050102010706020507" pitchFamily="18" charset="2"/>
              </a:rPr>
              <a:t>).</a:t>
            </a:r>
            <a:endParaRPr lang="sr-Cyrl-CS" altLang="en-US" sz="2200" dirty="0">
              <a:sym typeface="Symbol" panose="05050102010706020507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sym typeface="Symbol" panose="05050102010706020507" pitchFamily="18" charset="2"/>
              </a:rPr>
              <a:t>Naći</a:t>
            </a:r>
            <a:r>
              <a:rPr lang="sr-Cyrl-CS" altLang="en-US" sz="2200" dirty="0" smtClean="0">
                <a:sym typeface="Symbol" panose="05050102010706020507" pitchFamily="18" charset="2"/>
              </a:rPr>
              <a:t> </a:t>
            </a:r>
            <a:r>
              <a:rPr lang="en-US" altLang="en-US" sz="2200" dirty="0" err="1" smtClean="0">
                <a:sym typeface="Symbol" panose="05050102010706020507" pitchFamily="18" charset="2"/>
              </a:rPr>
              <a:t>eksponent</a:t>
            </a:r>
            <a:r>
              <a:rPr lang="en-US" altLang="en-US" sz="2200" dirty="0" smtClean="0">
                <a:sym typeface="Symbol" panose="05050102010706020507" pitchFamily="18" charset="2"/>
              </a:rPr>
              <a:t> </a:t>
            </a:r>
            <a:r>
              <a:rPr lang="sr-Latn-CS" altLang="en-US" sz="2200" i="1" dirty="0" smtClean="0">
                <a:sym typeface="Symbol" panose="05050102010706020507" pitchFamily="18" charset="2"/>
              </a:rPr>
              <a:t>d</a:t>
            </a:r>
            <a:r>
              <a:rPr lang="sr-Latn-CS" altLang="en-US" sz="2200" dirty="0" smtClean="0">
                <a:sym typeface="Symbol" panose="05050102010706020507" pitchFamily="18" charset="2"/>
              </a:rPr>
              <a:t> </a:t>
            </a:r>
            <a:r>
              <a:rPr lang="en-US" altLang="en-US" sz="2200" dirty="0" err="1" smtClean="0">
                <a:sym typeface="Symbol" panose="05050102010706020507" pitchFamily="18" charset="2"/>
              </a:rPr>
              <a:t>takav</a:t>
            </a:r>
            <a:r>
              <a:rPr lang="en-US" altLang="en-US" sz="2200" dirty="0" smtClean="0">
                <a:sym typeface="Symbol" panose="05050102010706020507" pitchFamily="18" charset="2"/>
              </a:rPr>
              <a:t> da je</a:t>
            </a:r>
            <a:r>
              <a:rPr lang="sr-Cyrl-CS" altLang="en-US" sz="2200" dirty="0" smtClean="0">
                <a:sym typeface="Symbol" panose="05050102010706020507" pitchFamily="18" charset="2"/>
              </a:rPr>
              <a:t> </a:t>
            </a:r>
            <a:r>
              <a:rPr lang="en-US" altLang="en-US" sz="2200" i="1" dirty="0" smtClean="0">
                <a:sym typeface="Symbol" panose="05050102010706020507" pitchFamily="18" charset="2"/>
              </a:rPr>
              <a:t>d </a:t>
            </a:r>
            <a:r>
              <a:rPr lang="en-US" altLang="en-US" sz="2200" i="1" dirty="0">
                <a:sym typeface="Symbol" panose="05050102010706020507" pitchFamily="18" charset="2"/>
              </a:rPr>
              <a:t>= e</a:t>
            </a:r>
            <a:r>
              <a:rPr lang="en-US" altLang="en-US" sz="2200" i="1" baseline="30000" dirty="0">
                <a:sym typeface="Symbol" panose="05050102010706020507" pitchFamily="18" charset="2"/>
              </a:rPr>
              <a:t>-1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)</a:t>
            </a:r>
            <a:r>
              <a:rPr lang="sr-Cyrl-CS" altLang="en-US" sz="2200" dirty="0" smtClean="0">
                <a:sym typeface="Symbol" panose="05050102010706020507" pitchFamily="18" charset="2"/>
              </a:rPr>
              <a:t>)</a:t>
            </a:r>
            <a:r>
              <a:rPr lang="en-US" altLang="en-US" sz="2200" dirty="0" smtClean="0">
                <a:sym typeface="Symbol" panose="05050102010706020507" pitchFamily="18" charset="2"/>
              </a:rPr>
              <a:t>.</a:t>
            </a:r>
            <a:endParaRPr lang="sr-Cyrl-CS" altLang="en-US" sz="2200" dirty="0">
              <a:sym typeface="Symbol" panose="05050102010706020507" pitchFamily="18" charset="2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ym typeface="Symbol" panose="05050102010706020507" pitchFamily="18" charset="2"/>
              </a:rPr>
              <a:t>Ili </a:t>
            </a:r>
            <a:r>
              <a:rPr lang="en-US" altLang="en-US" sz="2200" i="1" dirty="0" smtClean="0">
                <a:sym typeface="Symbol" panose="05050102010706020507" pitchFamily="18" charset="2"/>
              </a:rPr>
              <a:t>d</a:t>
            </a:r>
            <a:r>
              <a:rPr lang="sr-Cyrl-CS" altLang="en-US" sz="2200" i="1" dirty="0">
                <a:sym typeface="Symbol" panose="05050102010706020507" pitchFamily="18" charset="2"/>
              </a:rPr>
              <a:t>е</a:t>
            </a:r>
            <a:r>
              <a:rPr lang="en-US" altLang="en-US" sz="2200" i="1" dirty="0">
                <a:sym typeface="Symbol" panose="05050102010706020507" pitchFamily="18" charset="2"/>
              </a:rPr>
              <a:t> = </a:t>
            </a:r>
            <a:r>
              <a:rPr lang="sr-Cyrl-CS" altLang="en-US" sz="2200" dirty="0">
                <a:sym typeface="Symbol" panose="05050102010706020507" pitchFamily="18" charset="2"/>
              </a:rPr>
              <a:t>1 (</a:t>
            </a:r>
            <a:r>
              <a:rPr lang="en-US" altLang="en-US" sz="2200" dirty="0">
                <a:sym typeface="Symbol" panose="05050102010706020507" pitchFamily="18" charset="2"/>
              </a:rPr>
              <a:t>mod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)</a:t>
            </a:r>
            <a:r>
              <a:rPr lang="sr-Cyrl-CS" altLang="en-US" sz="2200" dirty="0">
                <a:sym typeface="Symbol" panose="05050102010706020507" pitchFamily="18" charset="2"/>
              </a:rPr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Javni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</a:t>
            </a:r>
            <a:r>
              <a:rPr lang="en-US" altLang="en-US" sz="2200" b="1" dirty="0" smtClean="0"/>
              <a:t>: </a:t>
            </a:r>
            <a:r>
              <a:rPr lang="sr-Cyrl-CS" altLang="en-US" sz="2200" dirty="0" smtClean="0"/>
              <a:t>(</a:t>
            </a:r>
            <a:r>
              <a:rPr lang="en-US" altLang="en-US" sz="2200" i="1" dirty="0" err="1"/>
              <a:t>N</a:t>
            </a:r>
            <a:r>
              <a:rPr lang="en-US" altLang="en-US" sz="2200" dirty="0" err="1"/>
              <a:t>,</a:t>
            </a:r>
            <a:r>
              <a:rPr lang="en-US" altLang="en-US" sz="2200" i="1" dirty="0" err="1"/>
              <a:t>e</a:t>
            </a:r>
            <a:r>
              <a:rPr lang="sr-Cyrl-CS" altLang="en-US" sz="2200" dirty="0"/>
              <a:t>)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Privatni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d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968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smtClean="0"/>
              <a:t>Da li </a:t>
            </a:r>
            <a:r>
              <a:rPr lang="en-US" altLang="en-US" sz="2200" b="1" dirty="0" err="1" smtClean="0"/>
              <a:t>su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zahtevi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zadovoljeni</a:t>
            </a:r>
            <a:r>
              <a:rPr lang="en-US" altLang="en-US" sz="2200" dirty="0" smtClean="0"/>
              <a:t>?</a:t>
            </a: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C </a:t>
            </a:r>
            <a:r>
              <a:rPr lang="en-US" altLang="en-US" sz="2200" i="1" dirty="0"/>
              <a:t>= M</a:t>
            </a:r>
            <a:r>
              <a:rPr lang="sr-Latn-CS" altLang="en-US" sz="2200" i="1" dirty="0"/>
              <a:t> </a:t>
            </a:r>
            <a:r>
              <a:rPr lang="en-US" altLang="en-US" sz="2200" i="1" baseline="42000" dirty="0"/>
              <a:t>e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treba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pokazati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M</a:t>
            </a:r>
            <a:r>
              <a:rPr lang="en-US" altLang="en-US" sz="2200" dirty="0"/>
              <a:t> = </a:t>
            </a:r>
            <a:r>
              <a:rPr lang="en-US" altLang="en-US" sz="2200" i="1" dirty="0"/>
              <a:t>C</a:t>
            </a:r>
            <a:r>
              <a:rPr lang="en-US" altLang="en-US" sz="2200" i="1" baseline="42000" dirty="0"/>
              <a:t>d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/>
              <a:t>M</a:t>
            </a:r>
            <a:r>
              <a:rPr lang="sr-Cyrl-CS" altLang="en-US" sz="2200" i="1" dirty="0"/>
              <a:t> </a:t>
            </a:r>
            <a:r>
              <a:rPr lang="en-US" altLang="en-US" sz="2200" i="1" baseline="42000" dirty="0" err="1"/>
              <a:t>ed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Iskoristićemo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Ojlerovu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teoremu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Ako </a:t>
            </a:r>
            <a:r>
              <a:rPr lang="sr-Cyrl-CS" altLang="en-US" sz="2200" smtClean="0"/>
              <a:t>је </a:t>
            </a:r>
            <a:r>
              <a:rPr lang="en-US" altLang="en-US" sz="2200" i="1"/>
              <a:t>x</a:t>
            </a:r>
            <a:r>
              <a:rPr lang="en-US" altLang="en-US" sz="2200"/>
              <a:t> </a:t>
            </a:r>
            <a:r>
              <a:rPr lang="en-US" altLang="en-US" sz="2200" smtClean="0"/>
              <a:t>uzajamno prost u odnosu na</a:t>
            </a:r>
            <a:r>
              <a:rPr lang="sr-Cyrl-CS" altLang="en-US" sz="2200" smtClean="0"/>
              <a:t> </a:t>
            </a:r>
            <a:r>
              <a:rPr lang="sr-Latn-CS" altLang="en-US" sz="2200" i="1"/>
              <a:t>N</a:t>
            </a:r>
            <a:r>
              <a:rPr lang="en-US" altLang="en-US" sz="2200"/>
              <a:t> </a:t>
            </a:r>
            <a:r>
              <a:rPr lang="en-US" altLang="en-US" sz="2200" smtClean="0"/>
              <a:t>tada je </a:t>
            </a:r>
            <a:r>
              <a:rPr lang="en-US" altLang="en-US" sz="2200" i="1" dirty="0"/>
              <a:t>x</a:t>
            </a:r>
            <a:r>
              <a:rPr lang="el-GR" altLang="en-US" sz="2200" i="1" baseline="40000" dirty="0">
                <a:sym typeface="Symbol" panose="05050102010706020507" pitchFamily="18" charset="2"/>
              </a:rPr>
              <a:t>φ</a:t>
            </a:r>
            <a:r>
              <a:rPr lang="en-US" altLang="en-US" sz="2200" baseline="40000" dirty="0">
                <a:sym typeface="Symbol" panose="05050102010706020507" pitchFamily="18" charset="2"/>
              </a:rPr>
              <a:t>(</a:t>
            </a:r>
            <a:r>
              <a:rPr lang="sr-Latn-CS" altLang="en-US" sz="2200" i="1" baseline="40000" dirty="0">
                <a:sym typeface="Symbol" panose="05050102010706020507" pitchFamily="18" charset="2"/>
              </a:rPr>
              <a:t>N</a:t>
            </a:r>
            <a:r>
              <a:rPr lang="en-US" altLang="en-US" sz="2200" baseline="40000" dirty="0"/>
              <a:t>)</a:t>
            </a:r>
            <a:r>
              <a:rPr lang="en-US" altLang="en-US" sz="2200" dirty="0"/>
              <a:t> = 1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Latn-CS" altLang="en-US" sz="2200" i="1" dirty="0"/>
              <a:t>N</a:t>
            </a:r>
            <a:r>
              <a:rPr lang="sr-Cyrl-CS" altLang="en-US" sz="2200" dirty="0"/>
              <a:t>)</a:t>
            </a:r>
            <a:r>
              <a:rPr lang="en-US" altLang="en-US" sz="22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Činjenice</a:t>
            </a:r>
            <a:r>
              <a:rPr lang="en-US" altLang="en-US" sz="2200" dirty="0" smtClean="0"/>
              <a:t>: 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i="1" dirty="0" err="1"/>
              <a:t>ed</a:t>
            </a:r>
            <a:r>
              <a:rPr lang="en-US" altLang="en-US" sz="2200" dirty="0"/>
              <a:t> = </a:t>
            </a:r>
            <a:r>
              <a:rPr lang="sr-Cyrl-CS" altLang="en-US" sz="2200" dirty="0">
                <a:sym typeface="Symbol" panose="05050102010706020507" pitchFamily="18" charset="2"/>
              </a:rPr>
              <a:t>1 (</a:t>
            </a:r>
            <a:r>
              <a:rPr lang="en-US" altLang="en-US" sz="2200" dirty="0">
                <a:sym typeface="Symbol" panose="05050102010706020507" pitchFamily="18" charset="2"/>
              </a:rPr>
              <a:t>mod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)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/>
              <a:t> </a:t>
            </a:r>
            <a:r>
              <a:rPr lang="sr-Latn-CS" altLang="en-US" sz="2200" dirty="0"/>
              <a:t>= </a:t>
            </a:r>
            <a:r>
              <a:rPr lang="en-US" altLang="en-US" sz="2200" dirty="0"/>
              <a:t>1 </a:t>
            </a:r>
            <a:r>
              <a:rPr lang="sr-Latn-CS" altLang="en-US" sz="2200" dirty="0"/>
              <a:t>(</a:t>
            </a:r>
            <a:r>
              <a:rPr lang="en-US" altLang="en-US" sz="2200" dirty="0"/>
              <a:t>mod (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1)(</a:t>
            </a:r>
            <a:r>
              <a:rPr lang="en-U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 </a:t>
            </a:r>
            <a:r>
              <a:rPr lang="sr-Latn-CS" altLang="en-US" sz="2200" dirty="0"/>
              <a:t>)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Po </a:t>
            </a:r>
            <a:r>
              <a:rPr lang="en-US" altLang="en-US" sz="2200" dirty="0" err="1" smtClean="0"/>
              <a:t>definiciji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moda</a:t>
            </a:r>
            <a:r>
              <a:rPr lang="en-US" altLang="en-US" sz="2200" dirty="0" smtClean="0"/>
              <a:t> </a:t>
            </a:r>
            <a:r>
              <a:rPr lang="en-US" altLang="en-US" sz="2200" i="1" dirty="0" err="1"/>
              <a:t>ed</a:t>
            </a:r>
            <a:r>
              <a:rPr lang="en-US" altLang="en-US" sz="2200" dirty="0"/>
              <a:t> = </a:t>
            </a:r>
            <a:r>
              <a:rPr lang="en-US" altLang="en-US" sz="2200" i="1" dirty="0"/>
              <a:t>k</a:t>
            </a:r>
            <a:r>
              <a:rPr lang="en-US" altLang="en-US" sz="2200" dirty="0"/>
              <a:t>(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1)(</a:t>
            </a:r>
            <a:r>
              <a:rPr lang="en-U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 + 1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i="1" dirty="0">
                <a:sym typeface="Symbol" panose="05050102010706020507" pitchFamily="18" charset="2"/>
              </a:rPr>
              <a:t>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/>
              <a:t>) = (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1)(</a:t>
            </a:r>
            <a:r>
              <a:rPr lang="en-U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Tada </a:t>
            </a:r>
            <a:r>
              <a:rPr lang="sr-Latn-CS" altLang="en-US" sz="2200" dirty="0" smtClean="0"/>
              <a:t>je</a:t>
            </a:r>
            <a:r>
              <a:rPr lang="en-US" altLang="en-US" sz="2200" dirty="0" smtClean="0"/>
              <a:t> </a:t>
            </a:r>
            <a:r>
              <a:rPr lang="en-US" altLang="en-US" sz="2200" i="1" dirty="0" err="1"/>
              <a:t>ed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</a:t>
            </a:r>
            <a:r>
              <a:rPr lang="en-US" altLang="en-US" sz="2200" dirty="0"/>
              <a:t> 1 = </a:t>
            </a:r>
            <a:r>
              <a:rPr lang="en-US" altLang="en-US" sz="2200" i="1" dirty="0"/>
              <a:t>k</a:t>
            </a:r>
            <a:r>
              <a:rPr lang="en-US" altLang="en-US" sz="2200" dirty="0"/>
              <a:t>(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1)(</a:t>
            </a:r>
            <a:r>
              <a:rPr lang="en-U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 </a:t>
            </a:r>
            <a:r>
              <a:rPr lang="en-US" altLang="en-US" sz="2200" dirty="0"/>
              <a:t>1) = </a:t>
            </a:r>
            <a:r>
              <a:rPr lang="en-US" altLang="en-US" sz="2200" i="1" dirty="0"/>
              <a:t>k</a:t>
            </a:r>
            <a:r>
              <a:rPr lang="en-US" altLang="en-US" sz="2200" i="1" dirty="0">
                <a:sym typeface="Symbol" panose="05050102010706020507" pitchFamily="18" charset="2"/>
              </a:rPr>
              <a:t> </a:t>
            </a:r>
            <a:r>
              <a:rPr lang="el-GR" altLang="en-US" sz="2200" i="1" dirty="0">
                <a:sym typeface="Symbol" panose="05050102010706020507" pitchFamily="18" charset="2"/>
              </a:rPr>
              <a:t>φ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M</a:t>
            </a:r>
            <a:r>
              <a:rPr lang="en-US" altLang="en-US" sz="2200" i="1" baseline="40000" dirty="0"/>
              <a:t>ed</a:t>
            </a:r>
            <a:r>
              <a:rPr lang="en-US" altLang="en-US" sz="2200" dirty="0"/>
              <a:t> = </a:t>
            </a:r>
            <a:r>
              <a:rPr lang="en-US" altLang="en-US" sz="2200" i="1" dirty="0"/>
              <a:t>M</a:t>
            </a:r>
            <a:r>
              <a:rPr lang="en-US" altLang="en-US" sz="2200" i="1" baseline="40000" dirty="0"/>
              <a:t>(</a:t>
            </a:r>
            <a:r>
              <a:rPr lang="en-US" altLang="en-US" sz="2200" i="1" baseline="40000" dirty="0" err="1"/>
              <a:t>ed</a:t>
            </a:r>
            <a:r>
              <a:rPr lang="en-US" altLang="en-US" sz="2200" i="1" baseline="40000" dirty="0"/>
              <a:t> </a:t>
            </a:r>
            <a:r>
              <a:rPr lang="en-US" altLang="en-US" sz="2200" i="1" baseline="40000" dirty="0">
                <a:sym typeface="Symbol" panose="05050102010706020507" pitchFamily="18" charset="2"/>
              </a:rPr>
              <a:t> </a:t>
            </a:r>
            <a:r>
              <a:rPr lang="en-US" altLang="en-US" sz="2200" i="1" baseline="40000" dirty="0"/>
              <a:t>1) + 1</a:t>
            </a:r>
            <a:r>
              <a:rPr lang="en-US" altLang="en-US" sz="2200" dirty="0"/>
              <a:t> = </a:t>
            </a:r>
            <a:r>
              <a:rPr lang="en-US" altLang="en-US" sz="2200" i="1" dirty="0" err="1"/>
              <a:t>M</a:t>
            </a:r>
            <a:r>
              <a:rPr lang="en-US" altLang="en-US" sz="2200" i="1" dirty="0" err="1">
                <a:sym typeface="Symbol" panose="05050102010706020507" pitchFamily="18" charset="2"/>
              </a:rPr>
              <a:t></a:t>
            </a:r>
            <a:r>
              <a:rPr lang="en-US" altLang="en-US" sz="2200" i="1" dirty="0" err="1"/>
              <a:t>M</a:t>
            </a:r>
            <a:r>
              <a:rPr lang="en-US" altLang="en-US" sz="2200" i="1" baseline="40000" dirty="0" err="1"/>
              <a:t>ed</a:t>
            </a:r>
            <a:r>
              <a:rPr lang="en-US" altLang="en-US" sz="2200" i="1" baseline="40000" dirty="0"/>
              <a:t> </a:t>
            </a:r>
            <a:r>
              <a:rPr lang="en-US" altLang="en-US" sz="2200" i="1" baseline="40000" dirty="0">
                <a:sym typeface="Symbol" panose="05050102010706020507" pitchFamily="18" charset="2"/>
              </a:rPr>
              <a:t> </a:t>
            </a:r>
            <a:r>
              <a:rPr lang="en-US" altLang="en-US" sz="2200" i="1" baseline="40000" dirty="0"/>
              <a:t>1</a:t>
            </a:r>
            <a:r>
              <a:rPr lang="en-US" altLang="en-US" sz="2200" dirty="0"/>
              <a:t> = </a:t>
            </a:r>
            <a:r>
              <a:rPr lang="en-US" altLang="en-US" sz="2200" i="1" dirty="0" err="1"/>
              <a:t>M</a:t>
            </a:r>
            <a:r>
              <a:rPr lang="en-US" altLang="en-US" sz="2200" i="1" dirty="0" err="1">
                <a:sym typeface="Symbol" panose="05050102010706020507" pitchFamily="18" charset="2"/>
              </a:rPr>
              <a:t></a:t>
            </a:r>
            <a:r>
              <a:rPr lang="en-US" altLang="en-US" sz="2200" i="1" dirty="0" err="1"/>
              <a:t>M</a:t>
            </a:r>
            <a:r>
              <a:rPr lang="en-US" altLang="en-US" sz="2200" i="1" baseline="40000" dirty="0" err="1"/>
              <a:t>k</a:t>
            </a:r>
            <a:r>
              <a:rPr lang="en-US" altLang="en-US" sz="2200" i="1" baseline="40000" dirty="0"/>
              <a:t> </a:t>
            </a:r>
            <a:r>
              <a:rPr lang="el-GR" altLang="en-US" sz="2200" i="1" baseline="40000" dirty="0">
                <a:sym typeface="Symbol" panose="05050102010706020507" pitchFamily="18" charset="2"/>
              </a:rPr>
              <a:t>φ</a:t>
            </a:r>
            <a:r>
              <a:rPr lang="en-US" altLang="en-US" sz="2200" baseline="40000" dirty="0">
                <a:sym typeface="Symbol" panose="05050102010706020507" pitchFamily="18" charset="2"/>
              </a:rPr>
              <a:t>(</a:t>
            </a:r>
            <a:r>
              <a:rPr lang="sr-Latn-CS" altLang="en-US" sz="2200" i="1" baseline="40000" dirty="0">
                <a:sym typeface="Symbol" panose="05050102010706020507" pitchFamily="18" charset="2"/>
              </a:rPr>
              <a:t>N</a:t>
            </a:r>
            <a:r>
              <a:rPr lang="en-US" altLang="en-US" sz="2200" baseline="40000" dirty="0"/>
              <a:t>)</a:t>
            </a:r>
            <a:r>
              <a:rPr lang="en-US" altLang="en-US" sz="2200" i="1" baseline="40000" dirty="0"/>
              <a:t> </a:t>
            </a:r>
            <a:r>
              <a:rPr lang="en-US" altLang="en-US" sz="2200" dirty="0"/>
              <a:t> 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M</a:t>
            </a:r>
            <a:r>
              <a:rPr lang="en-US" altLang="en-US" sz="2200" dirty="0">
                <a:sym typeface="Symbol" panose="05050102010706020507" pitchFamily="18" charset="2"/>
              </a:rPr>
              <a:t>(</a:t>
            </a:r>
            <a:r>
              <a:rPr lang="en-US" altLang="en-US" sz="2200" i="1" dirty="0"/>
              <a:t>M </a:t>
            </a:r>
            <a:r>
              <a:rPr lang="el-GR" altLang="en-US" sz="2200" i="1" baseline="40000" dirty="0">
                <a:sym typeface="Symbol" panose="05050102010706020507" pitchFamily="18" charset="2"/>
              </a:rPr>
              <a:t>φ</a:t>
            </a:r>
            <a:r>
              <a:rPr lang="en-US" altLang="en-US" sz="2200" baseline="40000" dirty="0">
                <a:sym typeface="Symbol" panose="05050102010706020507" pitchFamily="18" charset="2"/>
              </a:rPr>
              <a:t>(</a:t>
            </a:r>
            <a:r>
              <a:rPr lang="sr-Latn-CS" altLang="en-US" sz="2200" i="1" baseline="40000" dirty="0">
                <a:sym typeface="Symbol" panose="05050102010706020507" pitchFamily="18" charset="2"/>
              </a:rPr>
              <a:t>N</a:t>
            </a:r>
            <a:r>
              <a:rPr lang="en-US" altLang="en-US" sz="2200" baseline="40000" dirty="0"/>
              <a:t>)</a:t>
            </a:r>
            <a:r>
              <a:rPr lang="en-US" altLang="en-US" sz="2200" i="1" dirty="0"/>
              <a:t> </a:t>
            </a:r>
            <a:r>
              <a:rPr lang="en-US" altLang="en-US" sz="2200" dirty="0"/>
              <a:t>)</a:t>
            </a:r>
            <a:r>
              <a:rPr lang="en-US" altLang="en-US" sz="2200" i="1" baseline="40000" dirty="0"/>
              <a:t>k</a:t>
            </a:r>
            <a:r>
              <a:rPr lang="en-US" altLang="en-US" sz="2200" dirty="0"/>
              <a:t> </a:t>
            </a:r>
            <a:r>
              <a:rPr lang="sr-Latn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N</a:t>
            </a:r>
            <a:r>
              <a:rPr lang="sr-Latn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/>
              <a:t>M</a:t>
            </a:r>
            <a:r>
              <a:rPr lang="en-US" altLang="en-US" sz="2200" dirty="0">
                <a:sym typeface="Symbol" panose="05050102010706020507" pitchFamily="18" charset="2"/>
              </a:rPr>
              <a:t></a:t>
            </a:r>
            <a:r>
              <a:rPr lang="en-US" altLang="en-US" sz="2200" dirty="0"/>
              <a:t>1</a:t>
            </a:r>
            <a:r>
              <a:rPr lang="en-US" altLang="en-US" sz="2200" i="1" baseline="30000" dirty="0"/>
              <a:t>k</a:t>
            </a:r>
            <a:r>
              <a:rPr lang="en-US" altLang="en-US" sz="2200" dirty="0"/>
              <a:t> </a:t>
            </a:r>
            <a:r>
              <a:rPr lang="sr-Latn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N</a:t>
            </a:r>
            <a:r>
              <a:rPr lang="sr-Latn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i="1" dirty="0"/>
              <a:t>M</a:t>
            </a:r>
            <a:r>
              <a:rPr lang="en-US" altLang="en-US" sz="2200" dirty="0"/>
              <a:t> </a:t>
            </a:r>
            <a:r>
              <a:rPr lang="sr-Latn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N</a:t>
            </a:r>
            <a:r>
              <a:rPr lang="sr-Latn-CS" altLang="en-US" sz="2200" dirty="0"/>
              <a:t>)</a:t>
            </a:r>
            <a:r>
              <a:rPr lang="en-US" altLang="en-US" sz="2200" dirty="0"/>
              <a:t>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273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Izabrati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velike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proste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brojeve</a:t>
            </a:r>
            <a:r>
              <a:rPr lang="en-US" altLang="en-US" sz="2200" dirty="0" smtClean="0"/>
              <a:t>: </a:t>
            </a:r>
            <a:r>
              <a:rPr lang="en-US" altLang="en-US" sz="2200" i="1" dirty="0" smtClean="0"/>
              <a:t>p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= 11, </a:t>
            </a:r>
            <a:r>
              <a:rPr lang="en-US" altLang="en-US" sz="2200" i="1" dirty="0"/>
              <a:t>q</a:t>
            </a:r>
            <a:r>
              <a:rPr lang="en-US" altLang="en-US" sz="2200" dirty="0"/>
              <a:t> = </a:t>
            </a:r>
            <a:r>
              <a:rPr lang="en-US" altLang="en-US" sz="2200" dirty="0" smtClean="0"/>
              <a:t>3.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Odrediti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 = </a:t>
            </a:r>
            <a:r>
              <a:rPr lang="en-US" altLang="en-US" sz="2200" i="1" dirty="0" err="1" smtClean="0"/>
              <a:t>pq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= </a:t>
            </a:r>
            <a:r>
              <a:rPr lang="en-US" altLang="en-US" sz="2200" dirty="0" smtClean="0"/>
              <a:t>33.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Odrediti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p</a:t>
            </a:r>
            <a:r>
              <a:rPr lang="en-US" altLang="en-US" sz="2200" dirty="0" smtClean="0"/>
              <a:t>-1</a:t>
            </a:r>
            <a:r>
              <a:rPr lang="en-US" altLang="en-US" sz="2200" dirty="0"/>
              <a:t>)(</a:t>
            </a:r>
            <a:r>
              <a:rPr lang="en-US" altLang="en-US" sz="2200" i="1" dirty="0" smtClean="0"/>
              <a:t>q</a:t>
            </a:r>
            <a:r>
              <a:rPr lang="en-US" altLang="en-US" sz="2200" dirty="0" smtClean="0"/>
              <a:t>-1</a:t>
            </a:r>
            <a:r>
              <a:rPr lang="en-US" altLang="en-US" sz="2200" dirty="0"/>
              <a:t>) = </a:t>
            </a:r>
            <a:r>
              <a:rPr lang="en-US" altLang="en-US" sz="2200" dirty="0" smtClean="0"/>
              <a:t>20.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Izabrati</a:t>
            </a:r>
            <a:r>
              <a:rPr lang="en-US" altLang="en-US" sz="2200" dirty="0"/>
              <a:t> </a:t>
            </a:r>
            <a:r>
              <a:rPr lang="en-US" altLang="en-US" sz="2200" i="1" dirty="0"/>
              <a:t>e</a:t>
            </a:r>
            <a:r>
              <a:rPr lang="en-US" altLang="en-US" sz="2200" dirty="0"/>
              <a:t> = 3 (</a:t>
            </a:r>
            <a:r>
              <a:rPr lang="en-US" altLang="en-US" sz="2200" dirty="0" err="1"/>
              <a:t>uzajamno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20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Naći</a:t>
            </a:r>
            <a:r>
              <a:rPr lang="en-US" altLang="en-US" sz="2200" dirty="0"/>
              <a:t> </a:t>
            </a:r>
            <a:r>
              <a:rPr lang="en-US" altLang="en-US" sz="2200" i="1" dirty="0"/>
              <a:t>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takvo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ed</a:t>
            </a:r>
            <a:r>
              <a:rPr lang="en-US" altLang="en-US" sz="2200" dirty="0"/>
              <a:t> = 1 (mod 20)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 = 7, </a:t>
            </a:r>
            <a:r>
              <a:rPr lang="en-US" altLang="en-US" sz="2200" dirty="0" err="1"/>
              <a:t>odgovara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zahtevu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: (</a:t>
            </a:r>
            <a:r>
              <a:rPr lang="en-US" altLang="en-US" sz="2200" i="1" dirty="0"/>
              <a:t>N</a:t>
            </a:r>
            <a:r>
              <a:rPr lang="en-US" altLang="en-US" sz="2200" dirty="0"/>
              <a:t>, </a:t>
            </a:r>
            <a:r>
              <a:rPr lang="en-US" altLang="en-US" sz="2200" i="1" dirty="0" smtClean="0"/>
              <a:t>e</a:t>
            </a:r>
            <a:r>
              <a:rPr lang="en-US" altLang="en-US" sz="2200" dirty="0" smtClean="0"/>
              <a:t>) </a:t>
            </a:r>
            <a:r>
              <a:rPr lang="en-US" altLang="en-US" sz="2200" dirty="0"/>
              <a:t>= (33, 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Privatni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: d = 7 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poruka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M</a:t>
            </a:r>
            <a:r>
              <a:rPr lang="en-US" altLang="en-US" sz="2200" dirty="0"/>
              <a:t> = </a:t>
            </a:r>
            <a:r>
              <a:rPr lang="en-US" altLang="en-US" sz="2200" dirty="0" smtClean="0"/>
              <a:t>8.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C</a:t>
            </a:r>
            <a:r>
              <a:rPr lang="en-US" altLang="en-US" sz="2200" dirty="0"/>
              <a:t> = </a:t>
            </a:r>
            <a:r>
              <a:rPr lang="en-US" altLang="en-US" sz="2200" i="1" dirty="0"/>
              <a:t>M</a:t>
            </a:r>
            <a:r>
              <a:rPr lang="en-US" altLang="en-US" sz="2200" i="1" baseline="30000" dirty="0"/>
              <a:t>e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N</a:t>
            </a:r>
            <a:r>
              <a:rPr lang="en-US" altLang="en-US" sz="2200" dirty="0"/>
              <a:t>) = 8</a:t>
            </a:r>
            <a:r>
              <a:rPr lang="en-US" altLang="en-US" sz="2200" baseline="30000" dirty="0"/>
              <a:t>3</a:t>
            </a:r>
            <a:r>
              <a:rPr lang="en-US" altLang="en-US" sz="2200" dirty="0"/>
              <a:t> = 512 = 17 (mod 33)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Dešifrovanje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M</a:t>
            </a:r>
            <a:r>
              <a:rPr lang="en-US" altLang="en-US" sz="2200" dirty="0"/>
              <a:t> = </a:t>
            </a:r>
            <a:r>
              <a:rPr lang="en-US" altLang="en-US" sz="2200" i="1" dirty="0"/>
              <a:t>C</a:t>
            </a:r>
            <a:r>
              <a:rPr lang="en-US" altLang="en-US" sz="2200" i="1" baseline="30000" dirty="0"/>
              <a:t>d</a:t>
            </a:r>
            <a:r>
              <a:rPr lang="en-US" altLang="en-US" sz="2200" dirty="0"/>
              <a:t> (mod </a:t>
            </a:r>
            <a:r>
              <a:rPr lang="en-US" altLang="en-US" sz="2200" i="1" dirty="0"/>
              <a:t>N</a:t>
            </a:r>
            <a:r>
              <a:rPr lang="en-US" altLang="en-US" sz="2200" dirty="0"/>
              <a:t>) = 17</a:t>
            </a:r>
            <a:r>
              <a:rPr lang="en-US" altLang="en-US" sz="2200" baseline="30000" dirty="0"/>
              <a:t>7</a:t>
            </a:r>
            <a:r>
              <a:rPr lang="en-US" altLang="en-US" sz="2200" dirty="0"/>
              <a:t> = 410,338,673 </a:t>
            </a:r>
            <a:r>
              <a:rPr lang="en-US" altLang="en-US" sz="2200" dirty="0" smtClean="0"/>
              <a:t>= </a:t>
            </a:r>
            <a:r>
              <a:rPr lang="en-US" altLang="en-US" sz="2200" dirty="0"/>
              <a:t>12,434,505 </a:t>
            </a:r>
            <a:r>
              <a:rPr lang="en-US" altLang="en-US" sz="2200" dirty="0">
                <a:sym typeface="Symbol" panose="05050102010706020507" pitchFamily="18" charset="2"/>
              </a:rPr>
              <a:t> </a:t>
            </a:r>
            <a:r>
              <a:rPr lang="en-US" altLang="en-US" sz="2200" dirty="0"/>
              <a:t>33 + 8 = 8 (mod 33)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524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Postupak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dešifrovanja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obuhvata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celobrojne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računske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operacije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porukom</a:t>
            </a:r>
            <a:r>
              <a:rPr lang="en-US" altLang="en-US" sz="2200" dirty="0"/>
              <a:t> 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Poruku</a:t>
            </a:r>
            <a:r>
              <a:rPr lang="en-US" altLang="en-US" sz="2200" dirty="0"/>
              <a:t> M </a:t>
            </a:r>
            <a:r>
              <a:rPr lang="en-US" altLang="en-US" sz="2200" dirty="0" err="1"/>
              <a:t>prvo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pretvoriti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/>
              <a:t>a=01, b=02, ..., z=26).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Primer: sat </a:t>
            </a:r>
            <a:r>
              <a:rPr lang="en-US" altLang="en-US" sz="2200" dirty="0" err="1"/>
              <a:t>predstavljamo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030120.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Računa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modulu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da je </a:t>
            </a:r>
            <a:r>
              <a:rPr lang="en-US" altLang="en-US" sz="2200" dirty="0" smtClean="0"/>
              <a:t>N </a:t>
            </a:r>
            <a:r>
              <a:rPr lang="en-US" altLang="en-US" sz="2200" dirty="0"/>
              <a:t>&gt; M, </a:t>
            </a:r>
            <a:r>
              <a:rPr lang="en-US" altLang="en-US" sz="2200" dirty="0" smtClean="0"/>
              <a:t>da </a:t>
            </a:r>
            <a:r>
              <a:rPr lang="en-US" altLang="en-US" sz="2200" dirty="0"/>
              <a:t>bi </a:t>
            </a:r>
            <a:r>
              <a:rPr lang="en-US" altLang="en-US" sz="2200" dirty="0" err="1"/>
              <a:t>proces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šifrovanja</a:t>
            </a:r>
            <a:r>
              <a:rPr lang="en-US" altLang="en-US" sz="2200" dirty="0"/>
              <a:t> bio </a:t>
            </a:r>
            <a:r>
              <a:rPr lang="en-US" altLang="en-US" sz="2200" dirty="0" err="1"/>
              <a:t>jednoznačan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je 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pored </a:t>
            </a:r>
            <a:r>
              <a:rPr lang="en-US" altLang="en-US" sz="2200" dirty="0" err="1"/>
              <a:t>izbora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velokog</a:t>
            </a:r>
            <a:r>
              <a:rPr lang="en-US" altLang="en-US" sz="2200" dirty="0"/>
              <a:t> N, M &gt; N, </a:t>
            </a:r>
            <a:r>
              <a:rPr lang="en-US" altLang="en-US" sz="2200" dirty="0" err="1"/>
              <a:t>onda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poruka</a:t>
            </a:r>
            <a:r>
              <a:rPr lang="en-US" altLang="en-US" sz="2200" dirty="0"/>
              <a:t> M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rastavi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celine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blokove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416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Modularna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aritmetika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Zapis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svojstva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7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1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7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13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</a:t>
            </a:r>
            <a:r>
              <a:rPr lang="en-US" altLang="en-US" sz="2200" dirty="0" smtClean="0"/>
              <a:t>1</a:t>
            </a:r>
            <a:endParaRPr lang="en-US" altLang="en-US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Primeri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sabiranja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2200" dirty="0"/>
              <a:t>(</a:t>
            </a:r>
            <a:r>
              <a:rPr lang="en-US" altLang="en-US" sz="2200" dirty="0"/>
              <a:t>3 + 5</a:t>
            </a:r>
            <a:r>
              <a:rPr lang="sr-Latn-CS" altLang="en-US" sz="2200" dirty="0"/>
              <a:t>)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6)</a:t>
            </a:r>
            <a:r>
              <a:rPr lang="en-US" altLang="en-US" sz="2200" dirty="0"/>
              <a:t> = 2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2200" dirty="0"/>
              <a:t>(</a:t>
            </a:r>
            <a:r>
              <a:rPr lang="en-US" altLang="en-US" sz="2200" dirty="0"/>
              <a:t>2 + 4</a:t>
            </a:r>
            <a:r>
              <a:rPr lang="sr-Latn-CS" altLang="en-US" sz="2200" dirty="0"/>
              <a:t>)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6)</a:t>
            </a:r>
            <a:r>
              <a:rPr lang="en-US" altLang="en-US" sz="2200" dirty="0"/>
              <a:t> = 0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2200" dirty="0"/>
              <a:t>(</a:t>
            </a:r>
            <a:r>
              <a:rPr lang="en-US" altLang="en-US" sz="2200" dirty="0"/>
              <a:t>3 + 3</a:t>
            </a:r>
            <a:r>
              <a:rPr lang="sr-Latn-CS" altLang="en-US" sz="2200" dirty="0"/>
              <a:t>)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sr-Cyrl-CS" altLang="en-US" sz="2200" dirty="0"/>
              <a:t>6)</a:t>
            </a:r>
            <a:r>
              <a:rPr lang="en-US" altLang="en-US" sz="2200" dirty="0"/>
              <a:t> = 0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(7 + 12)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19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1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/>
              <a:t>(7 + 12)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(1 + 0)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1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r-Latn-CS" altLang="en-US" sz="22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Sigurnost</a:t>
            </a:r>
            <a:r>
              <a:rPr lang="en-US" altLang="en-US" sz="2200" b="1" dirty="0" smtClean="0"/>
              <a:t> RSA </a:t>
            </a:r>
            <a:r>
              <a:rPr lang="en-US" altLang="en-US" sz="2200" b="1" dirty="0" err="1" smtClean="0"/>
              <a:t>algoritma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Eva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</a:t>
            </a:r>
            <a:r>
              <a:rPr lang="en-US" altLang="en-US" sz="2200" i="1" dirty="0"/>
              <a:t>C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</a:t>
            </a:r>
            <a:r>
              <a:rPr lang="en-US" altLang="en-US" sz="2200" dirty="0"/>
              <a:t> </a:t>
            </a:r>
            <a:r>
              <a:rPr lang="en-US" altLang="en-US" sz="2200" i="1" dirty="0">
                <a:sym typeface="Symbol" panose="05050102010706020507" pitchFamily="18" charset="2"/>
              </a:rPr>
              <a:t>M</a:t>
            </a:r>
            <a:r>
              <a:rPr lang="en-US" altLang="en-US" sz="2200" i="1" baseline="30000" dirty="0">
                <a:solidFill>
                  <a:srgbClr val="008000"/>
                </a:solidFill>
                <a:sym typeface="Symbol" panose="05050102010706020507" pitchFamily="18" charset="2"/>
              </a:rPr>
              <a:t>e</a:t>
            </a:r>
            <a:r>
              <a:rPr lang="en-US" altLang="en-US" sz="2200" dirty="0">
                <a:sym typeface="Symbol" panose="05050102010706020507" pitchFamily="18" charset="2"/>
              </a:rPr>
              <a:t> (mod </a:t>
            </a:r>
            <a:r>
              <a:rPr lang="en-U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),  </a:t>
            </a:r>
            <a:r>
              <a:rPr lang="en-US" altLang="en-US" sz="2200" i="1" dirty="0">
                <a:solidFill>
                  <a:srgbClr val="008000"/>
                </a:solidFill>
                <a:sym typeface="Symbol" panose="05050102010706020507" pitchFamily="18" charset="2"/>
              </a:rPr>
              <a:t>e</a:t>
            </a:r>
            <a:r>
              <a:rPr lang="sr-Cyrl-CS" altLang="en-US" sz="2200" dirty="0">
                <a:solidFill>
                  <a:srgbClr val="008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200" dirty="0" smtClean="0">
                <a:sym typeface="Symbol" panose="05050102010706020507" pitchFamily="18" charset="2"/>
              </a:rPr>
              <a:t>i </a:t>
            </a:r>
            <a:r>
              <a:rPr lang="en-U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To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li </a:t>
            </a:r>
            <a:r>
              <a:rPr lang="en-US" altLang="en-US" sz="2200" dirty="0" err="1"/>
              <a:t>ona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rekonstruiše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</a:t>
            </a:r>
            <a:r>
              <a:rPr lang="en-US" altLang="en-US" sz="2200" i="1" dirty="0"/>
              <a:t>M</a:t>
            </a:r>
            <a:r>
              <a:rPr lang="en-US" altLang="en-US" sz="2200" dirty="0"/>
              <a:t> 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Ne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dokaz</a:t>
            </a:r>
            <a:r>
              <a:rPr lang="en-US" altLang="en-US" sz="2200" dirty="0"/>
              <a:t> da Eva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efikasno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rekonstruiše</a:t>
            </a:r>
            <a:r>
              <a:rPr lang="en-US" altLang="en-US" sz="2200" dirty="0"/>
              <a:t> </a:t>
            </a:r>
            <a:r>
              <a:rPr lang="en-US" altLang="en-US" sz="2200" i="1" dirty="0"/>
              <a:t>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osnovu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poznavanja</a:t>
            </a:r>
            <a:r>
              <a:rPr lang="en-US" altLang="en-US" sz="2200" dirty="0"/>
              <a:t> C, </a:t>
            </a:r>
            <a:r>
              <a:rPr lang="en-US" altLang="en-US" sz="2200" i="1" dirty="0"/>
              <a:t>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, a da </a:t>
            </a:r>
            <a:r>
              <a:rPr lang="en-US" altLang="en-US" sz="2200" dirty="0" err="1"/>
              <a:t>pri</a:t>
            </a:r>
            <a:r>
              <a:rPr lang="en-US" altLang="en-US" sz="2200" dirty="0"/>
              <a:t> tome ne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</a:t>
            </a:r>
            <a:r>
              <a:rPr lang="en-US" altLang="en-US" sz="2200" i="1" dirty="0">
                <a:sym typeface="Symbol" panose="05050102010706020507" pitchFamily="18" charset="2"/>
              </a:rPr>
              <a:t></a:t>
            </a:r>
            <a:r>
              <a:rPr lang="sr-Latn-CS" altLang="en-US" sz="2200" i="1" dirty="0"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i="1" dirty="0" smtClean="0">
                <a:sym typeface="Symbol" panose="05050102010706020507" pitchFamily="18" charset="2"/>
              </a:rPr>
              <a:t>N</a:t>
            </a:r>
            <a:r>
              <a:rPr lang="en-US" altLang="en-US" sz="2200" dirty="0" smtClean="0">
                <a:sym typeface="Symbol" panose="05050102010706020507" pitchFamily="18" charset="2"/>
              </a:rPr>
              <a:t>)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Veruje</a:t>
            </a:r>
            <a:r>
              <a:rPr lang="en-US" altLang="en-US" sz="2200" dirty="0"/>
              <a:t> se da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Dokazano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da problem </a:t>
            </a:r>
            <a:r>
              <a:rPr lang="en-US" altLang="en-US" sz="2200" dirty="0" err="1"/>
              <a:t>pronalaženja</a:t>
            </a:r>
            <a:r>
              <a:rPr lang="en-US" altLang="en-US" sz="2200" dirty="0"/>
              <a:t> </a:t>
            </a:r>
            <a:r>
              <a:rPr lang="en-US" altLang="en-US" sz="2200" i="1" dirty="0">
                <a:sym typeface="Symbol" panose="05050102010706020507" pitchFamily="18" charset="2"/>
              </a:rPr>
              <a:t></a:t>
            </a:r>
            <a:r>
              <a:rPr lang="sr-Latn-CS" altLang="en-US" sz="2200" i="1" dirty="0"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i="1" dirty="0">
                <a:sym typeface="Symbol" panose="05050102010706020507" pitchFamily="18" charset="2"/>
              </a:rPr>
              <a:t>N</a:t>
            </a:r>
            <a:r>
              <a:rPr lang="sr-Latn-CS" altLang="en-US" sz="2200" i="1" dirty="0"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podjednako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složen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faktorizacija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 </a:t>
            </a:r>
            <a:r>
              <a:rPr lang="en-US" altLang="en-US" sz="2200" i="1" dirty="0"/>
              <a:t>N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Veruje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se, </a:t>
            </a:r>
            <a:r>
              <a:rPr lang="en-US" altLang="en-US" sz="2200" dirty="0" err="1"/>
              <a:t>mada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dokazano</a:t>
            </a:r>
            <a:r>
              <a:rPr lang="en-US" altLang="en-US" sz="2200" dirty="0"/>
              <a:t>, da je problem </a:t>
            </a:r>
            <a:r>
              <a:rPr lang="en-US" altLang="en-US" sz="2200" dirty="0" err="1"/>
              <a:t>faktorizacije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praktično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nerešiv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064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je </a:t>
            </a:r>
            <a:r>
              <a:rPr lang="en-US" altLang="en-US" sz="2200" i="1" dirty="0"/>
              <a:t>N</a:t>
            </a:r>
            <a:r>
              <a:rPr lang="en-US" altLang="en-US" sz="2200" dirty="0"/>
              <a:t> = </a:t>
            </a:r>
            <a:r>
              <a:rPr lang="en-US" altLang="en-US" sz="2200" dirty="0" smtClean="0"/>
              <a:t>27997833911221327870829467638722601621070446786955428537560009</a:t>
            </a:r>
            <a:br>
              <a:rPr lang="en-US" altLang="en-US" sz="2200" dirty="0" smtClean="0"/>
            </a:br>
            <a:r>
              <a:rPr lang="en-US" altLang="en-US" sz="2200" dirty="0" smtClean="0"/>
              <a:t>92932612840010760934567105295536085606182235191095136578863710595448200</a:t>
            </a:r>
            <a:br>
              <a:rPr lang="en-US" altLang="en-US" sz="2200" dirty="0" smtClean="0"/>
            </a:br>
            <a:r>
              <a:rPr lang="en-US" altLang="en-US" sz="2200" dirty="0" smtClean="0"/>
              <a:t>6576775098580557613579098734950144178863178946295187237869221823983 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N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dužine</a:t>
            </a:r>
            <a:r>
              <a:rPr lang="en-US" altLang="en-US" sz="2200" dirty="0"/>
              <a:t>: 200 </a:t>
            </a:r>
            <a:r>
              <a:rPr lang="en-US" altLang="en-US" sz="2200" dirty="0" err="1"/>
              <a:t>dekadskih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cifara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663 </a:t>
            </a:r>
            <a:r>
              <a:rPr lang="en-US" altLang="en-US" sz="2200" dirty="0" err="1"/>
              <a:t>binarne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cifre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odrediti</a:t>
            </a:r>
            <a:r>
              <a:rPr lang="en-US" altLang="en-US" sz="2200" dirty="0"/>
              <a:t> </a:t>
            </a:r>
            <a:r>
              <a:rPr lang="en-US" altLang="en-US" sz="2200" i="1" dirty="0"/>
              <a:t>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i="1" dirty="0"/>
              <a:t>q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N</a:t>
            </a:r>
            <a:r>
              <a:rPr lang="en-US" altLang="en-US" sz="2200" dirty="0" smtClean="0"/>
              <a:t>=</a:t>
            </a:r>
            <a:r>
              <a:rPr lang="en-US" altLang="en-US" sz="2200" i="1" dirty="0" err="1" smtClean="0"/>
              <a:t>pq</a:t>
            </a:r>
            <a:r>
              <a:rPr lang="en-US" altLang="en-US" sz="2200" dirty="0" smtClean="0"/>
              <a:t>)?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Problem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rešen</a:t>
            </a:r>
            <a:r>
              <a:rPr lang="en-US" altLang="en-US" sz="2200" dirty="0"/>
              <a:t>  9.5.2005. (</a:t>
            </a:r>
            <a:r>
              <a:rPr lang="en-US" altLang="en-US" sz="2200" dirty="0" err="1"/>
              <a:t>tim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Univerziteta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Bonu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 </a:t>
            </a:r>
            <a:r>
              <a:rPr lang="en-US" altLang="en-US" sz="2200" dirty="0"/>
              <a:t>= </a:t>
            </a:r>
            <a:r>
              <a:rPr lang="en-US" altLang="en-US" sz="2200" dirty="0" smtClean="0"/>
              <a:t>3532461934402770121272604978198464368671197400197625023649303468776</a:t>
            </a:r>
            <a:br>
              <a:rPr lang="en-US" altLang="en-US" sz="2200" dirty="0" smtClean="0"/>
            </a:br>
            <a:r>
              <a:rPr lang="en-US" altLang="en-US" sz="2200" dirty="0" smtClean="0"/>
              <a:t>121253679 </a:t>
            </a:r>
            <a:r>
              <a:rPr lang="en-US" altLang="en-US" sz="2200" dirty="0"/>
              <a:t>423200058547956528088349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q=79258699544783330333470858414800596877379758573642199607343303414557</a:t>
            </a:r>
            <a:br>
              <a:rPr lang="en-US" altLang="en-US" sz="2200" dirty="0" smtClean="0"/>
            </a:br>
            <a:r>
              <a:rPr lang="en-US" altLang="en-US" sz="2200" dirty="0" smtClean="0"/>
              <a:t>67872818 </a:t>
            </a:r>
            <a:r>
              <a:rPr lang="en-US" altLang="en-US" sz="2200" dirty="0"/>
              <a:t>152135381409304740185467 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95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algoritam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Povećanje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granice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povećanje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dužine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Razlog</a:t>
            </a:r>
            <a:r>
              <a:rPr lang="en-US" altLang="en-US" sz="2200" dirty="0"/>
              <a:t>: </a:t>
            </a:r>
            <a:r>
              <a:rPr lang="en-US" altLang="en-US" sz="2200" b="1" dirty="0" err="1"/>
              <a:t>algoritmi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za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faktorizaciju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broja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unapređuju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kriptoanaliza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Vreme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potrebno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dešifrovanje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proporcionalno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trećem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stepenu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dužine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ključa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Rezultat</a:t>
            </a:r>
            <a:r>
              <a:rPr lang="en-US" altLang="en-US" sz="2200" dirty="0"/>
              <a:t>: RSA </a:t>
            </a:r>
            <a:r>
              <a:rPr lang="en-US" altLang="en-US" sz="2200" dirty="0" err="1"/>
              <a:t>postaje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sporiji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povećanjem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bezbednosti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Osnovna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primena</a:t>
            </a:r>
            <a:r>
              <a:rPr lang="en-US" altLang="en-US" sz="2200" dirty="0"/>
              <a:t> RSA je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. </a:t>
            </a:r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Simitrični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kripto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RSA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oko</a:t>
            </a:r>
            <a:r>
              <a:rPr lang="en-US" altLang="en-US" sz="2200" dirty="0"/>
              <a:t> 1500 puta </a:t>
            </a:r>
            <a:r>
              <a:rPr lang="en-US" altLang="en-US" sz="2200" dirty="0" err="1"/>
              <a:t>sporiji</a:t>
            </a:r>
            <a:r>
              <a:rPr lang="en-US" altLang="en-US" sz="2200" dirty="0"/>
              <a:t> od DES </a:t>
            </a:r>
            <a:r>
              <a:rPr lang="en-US" altLang="en-US" sz="2200" dirty="0" err="1" smtClean="0"/>
              <a:t>algoritma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Razlog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računanje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eksponenta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modula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Generisanje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koriste</a:t>
            </a:r>
            <a:r>
              <a:rPr lang="en-US" altLang="en-US" sz="2200" dirty="0"/>
              <a:t> u RSA </a:t>
            </a:r>
            <a:r>
              <a:rPr lang="en-US" altLang="en-US" sz="2200" dirty="0" err="1"/>
              <a:t>algoritmu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Testiranje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N </a:t>
            </a:r>
            <a:r>
              <a:rPr lang="en-US" altLang="en-US" sz="2200" dirty="0" smtClean="0"/>
              <a:t>u </a:t>
            </a:r>
            <a:r>
              <a:rPr lang="en-US" altLang="en-US" sz="2200" dirty="0" err="1"/>
              <a:t>odnosu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metode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faktorizacije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otovreno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pitanje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Savremena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saznanja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preporučuju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dužinu</a:t>
            </a:r>
            <a:r>
              <a:rPr lang="en-US" altLang="en-US" sz="2200" dirty="0" smtClean="0"/>
              <a:t> N </a:t>
            </a:r>
            <a:r>
              <a:rPr lang="en-US" altLang="en-US" sz="2200" dirty="0"/>
              <a:t>&gt; 1000 </a:t>
            </a:r>
            <a:r>
              <a:rPr lang="en-US" altLang="en-US" sz="2200" dirty="0" err="1"/>
              <a:t>bita</a:t>
            </a:r>
            <a:r>
              <a:rPr lang="en-US" altLang="en-US" sz="2200" dirty="0"/>
              <a:t> (1024, 2048</a:t>
            </a:r>
            <a:r>
              <a:rPr lang="en-US" altLang="en-US" sz="2200" dirty="0" smtClean="0"/>
              <a:t>,....)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212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Upotreba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kriptografije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Kriptografijom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postigne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Poverljivost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Skladištenje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Autentifikacija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obezbeđuje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integritet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neporecivost</a:t>
            </a:r>
            <a:r>
              <a:rPr lang="en-US" altLang="en-US" sz="2200" dirty="0"/>
              <a:t> (non-repudiation).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servisa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neporecivosti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sistemima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!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3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RSA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digitalni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potpis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je (</a:t>
            </a:r>
            <a:r>
              <a:rPr lang="en-US" altLang="en-US" sz="2200" i="1" dirty="0"/>
              <a:t>N</a:t>
            </a:r>
            <a:r>
              <a:rPr lang="en-US" altLang="en-US" sz="2200" dirty="0"/>
              <a:t>, </a:t>
            </a:r>
            <a:r>
              <a:rPr lang="en-US" altLang="en-US" sz="2200" i="1" dirty="0"/>
              <a:t>e</a:t>
            </a:r>
            <a:r>
              <a:rPr lang="en-US" altLang="en-US" sz="2200" dirty="0"/>
              <a:t>), </a:t>
            </a:r>
            <a:r>
              <a:rPr lang="en-US" altLang="en-US" sz="2200" dirty="0" err="1"/>
              <a:t>privatni</a:t>
            </a:r>
            <a:r>
              <a:rPr lang="en-US" altLang="en-US" sz="2200" dirty="0"/>
              <a:t> je </a:t>
            </a:r>
            <a:r>
              <a:rPr lang="en-US" altLang="en-US" sz="2200" i="1" dirty="0" smtClean="0"/>
              <a:t>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Digitalno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potpisivanje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poruke</a:t>
            </a:r>
            <a:r>
              <a:rPr lang="en-US" altLang="en-US" sz="2200" dirty="0"/>
              <a:t> </a:t>
            </a:r>
            <a:r>
              <a:rPr lang="en-US" altLang="en-US" sz="2200" i="1" dirty="0"/>
              <a:t>M</a:t>
            </a:r>
            <a:r>
              <a:rPr lang="en-US" altLang="en-US" sz="2200" dirty="0"/>
              <a:t>: </a:t>
            </a:r>
            <a:r>
              <a:rPr lang="sr-Cyrl-CS" altLang="en-US" sz="2200" i="1" dirty="0">
                <a:sym typeface="Symbol" panose="05050102010706020507" pitchFamily="18" charset="2"/>
              </a:rPr>
              <a:t>Ѕ</a:t>
            </a:r>
            <a:r>
              <a:rPr lang="en-US" altLang="en-US" sz="2200" dirty="0">
                <a:sym typeface="Symbol" panose="05050102010706020507" pitchFamily="18" charset="2"/>
              </a:rPr>
              <a:t> = </a:t>
            </a:r>
            <a:r>
              <a:rPr lang="sr-Cyrl-CS" altLang="en-US" sz="2200" i="1" dirty="0">
                <a:sym typeface="Symbol" panose="05050102010706020507" pitchFamily="18" charset="2"/>
              </a:rPr>
              <a:t>М</a:t>
            </a:r>
            <a:r>
              <a:rPr lang="en-US" altLang="en-US" sz="2200" i="1" baseline="30000" dirty="0">
                <a:sym typeface="Symbol" panose="05050102010706020507" pitchFamily="18" charset="2"/>
              </a:rPr>
              <a:t>d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endParaRPr lang="en-US" altLang="en-US" sz="2200" dirty="0">
              <a:sym typeface="Symbol" panose="05050102010706020507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Napomena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RSA, </a:t>
            </a:r>
            <a:r>
              <a:rPr lang="en-US" altLang="en-US" sz="2200" dirty="0" err="1"/>
              <a:t>dešifrovnje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potpisivanje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operacije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računanje</a:t>
            </a:r>
            <a:r>
              <a:rPr lang="en-US" altLang="en-US" sz="2200" dirty="0"/>
              <a:t> </a:t>
            </a:r>
            <a:r>
              <a:rPr lang="en-US" altLang="en-US" sz="2200" i="1" dirty="0"/>
              <a:t>S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neophodno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 </a:t>
            </a:r>
            <a:r>
              <a:rPr lang="en-US" altLang="en-US" sz="2200" i="1" dirty="0"/>
              <a:t>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Potvrda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ispravnosti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digitalnog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potpisa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poruci</a:t>
            </a:r>
            <a:r>
              <a:rPr lang="en-US" altLang="en-US" sz="2200" dirty="0"/>
              <a:t> M</a:t>
            </a:r>
            <a:r>
              <a:rPr lang="en-US" altLang="en-US" sz="2200" dirty="0" smtClean="0"/>
              <a:t>: </a:t>
            </a:r>
            <a:r>
              <a:rPr lang="sr-Cyrl-CS" altLang="en-US" sz="2200" i="1" dirty="0">
                <a:sym typeface="Symbol" panose="05050102010706020507" pitchFamily="18" charset="2"/>
              </a:rPr>
              <a:t>Ѕ </a:t>
            </a:r>
            <a:r>
              <a:rPr lang="en-US" altLang="en-US" sz="2200" baseline="40000" dirty="0">
                <a:sym typeface="Symbol" panose="05050102010706020507" pitchFamily="18" charset="2"/>
              </a:rPr>
              <a:t>e</a:t>
            </a:r>
            <a:r>
              <a:rPr lang="en-US" altLang="en-US" sz="2200" baseline="300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 =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sr-Cyrl-CS" altLang="en-US" sz="2200" i="1" dirty="0">
                <a:sym typeface="Symbol" panose="05050102010706020507" pitchFamily="18" charset="2"/>
              </a:rPr>
              <a:t>М</a:t>
            </a:r>
            <a:r>
              <a:rPr lang="en-US" altLang="en-US" sz="2200" i="1" baseline="30000" dirty="0">
                <a:sym typeface="Symbol" panose="05050102010706020507" pitchFamily="18" charset="2"/>
              </a:rPr>
              <a:t>d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baseline="40000" dirty="0">
                <a:sym typeface="Symbol" panose="05050102010706020507" pitchFamily="18" charset="2"/>
              </a:rPr>
              <a:t>e</a:t>
            </a:r>
            <a:r>
              <a:rPr lang="sr-Cyrl-CS" altLang="en-US" sz="2200" dirty="0">
                <a:sym typeface="Symbol" panose="05050102010706020507" pitchFamily="18" charset="2"/>
              </a:rPr>
              <a:t> (</a:t>
            </a:r>
            <a:r>
              <a:rPr lang="en-US" altLang="en-US" sz="2200" dirty="0">
                <a:sym typeface="Symbol" panose="05050102010706020507" pitchFamily="18" charset="2"/>
              </a:rPr>
              <a:t>mod 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)= </a:t>
            </a:r>
            <a:r>
              <a:rPr lang="sr-Cyrl-CS" altLang="en-US" sz="2200" i="1" dirty="0">
                <a:sym typeface="Symbol" panose="05050102010706020507" pitchFamily="18" charset="2"/>
              </a:rPr>
              <a:t>М</a:t>
            </a:r>
            <a:endParaRPr lang="en-US" altLang="en-US" sz="2200" dirty="0">
              <a:sym typeface="Symbol" panose="05050102010706020507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Napomena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verifikacija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potpisa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ista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operacija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..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(N, e)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potvrdi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ispravnost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969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sistemi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simetričnim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izdaje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kupovinu</a:t>
            </a:r>
            <a:r>
              <a:rPr lang="en-US" altLang="en-US" sz="2200" dirty="0"/>
              <a:t> 100 </a:t>
            </a:r>
            <a:r>
              <a:rPr lang="en-US" altLang="en-US" sz="2200" dirty="0" err="1"/>
              <a:t>akcija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brokeru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izračuna</a:t>
            </a:r>
            <a:r>
              <a:rPr lang="en-US" altLang="en-US" sz="2200" dirty="0"/>
              <a:t> MAC </a:t>
            </a:r>
            <a:r>
              <a:rPr lang="en-US" altLang="en-US" sz="2200" dirty="0" err="1"/>
              <a:t>primenom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 </a:t>
            </a:r>
            <a:r>
              <a:rPr lang="en-US" altLang="en-US" sz="2200" i="1" dirty="0"/>
              <a:t>K</a:t>
            </a:r>
            <a:r>
              <a:rPr lang="en-US" altLang="en-US" sz="2200" i="1" baseline="-25000" dirty="0"/>
              <a:t>AB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obezbeđen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servis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integriteta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akcija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smanjila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80%, Alisa </a:t>
            </a:r>
            <a:r>
              <a:rPr lang="en-US" altLang="en-US" sz="2200" dirty="0" err="1"/>
              <a:t>tvrdi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kupovunu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Bob da </a:t>
            </a:r>
            <a:r>
              <a:rPr lang="en-US" altLang="en-US" sz="2200" dirty="0" err="1"/>
              <a:t>dokaže</a:t>
            </a:r>
            <a:r>
              <a:rPr lang="en-US" altLang="en-US" sz="2200" dirty="0"/>
              <a:t> da je Alisa </a:t>
            </a:r>
            <a:r>
              <a:rPr lang="en-US" altLang="en-US" sz="2200" dirty="0" err="1"/>
              <a:t>izdala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kupovinu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akcija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/>
              <a:t>Ne</a:t>
            </a:r>
            <a:r>
              <a:rPr lang="en-US" altLang="en-US" sz="2200" dirty="0"/>
              <a:t>!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Bob,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i="1" dirty="0"/>
              <a:t>K</a:t>
            </a:r>
            <a:r>
              <a:rPr lang="en-US" altLang="en-US" sz="2200" i="1" baseline="-25000" dirty="0"/>
              <a:t>AB</a:t>
            </a:r>
            <a:r>
              <a:rPr lang="en-US" altLang="en-US" sz="2200" dirty="0" smtClean="0"/>
              <a:t>, </a:t>
            </a:r>
            <a:r>
              <a:rPr lang="en-US" altLang="en-US" sz="2200" dirty="0"/>
              <a:t>on je </a:t>
            </a:r>
            <a:r>
              <a:rPr lang="en-US" altLang="en-US" sz="2200" dirty="0" err="1"/>
              <a:t>mogao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napiše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Problem: Bob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dokaže</a:t>
            </a:r>
            <a:r>
              <a:rPr lang="en-US" altLang="en-US" sz="2200" dirty="0"/>
              <a:t> da je Alisa </a:t>
            </a:r>
            <a:r>
              <a:rPr lang="en-US" altLang="en-US" sz="2200" dirty="0" err="1"/>
              <a:t>izdala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kupovinu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960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sistemi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ključem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izdaje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kupovinu</a:t>
            </a:r>
            <a:r>
              <a:rPr lang="en-US" altLang="en-US" sz="2200" dirty="0"/>
              <a:t> 100 </a:t>
            </a:r>
            <a:r>
              <a:rPr lang="en-US" altLang="en-US" sz="2200" dirty="0" err="1"/>
              <a:t>akcija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brokeru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digitalno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svojim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privatnim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obezbeđen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servis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integriteta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akcija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smanjuje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80%, Alisa </a:t>
            </a:r>
            <a:r>
              <a:rPr lang="en-US" altLang="en-US" sz="2200" dirty="0" err="1"/>
              <a:t>tvrdi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kupovunu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Bob da </a:t>
            </a:r>
            <a:r>
              <a:rPr lang="en-US" altLang="en-US" sz="2200" dirty="0" err="1"/>
              <a:t>dokaže</a:t>
            </a:r>
            <a:r>
              <a:rPr lang="en-US" altLang="en-US" sz="2200" dirty="0"/>
              <a:t> da je Alisa </a:t>
            </a:r>
            <a:r>
              <a:rPr lang="en-US" altLang="en-US" sz="2200" dirty="0" err="1"/>
              <a:t>izdala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kupovinu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akcija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/>
              <a:t>Da</a:t>
            </a:r>
            <a:r>
              <a:rPr lang="en-US" altLang="en-US" sz="2200" dirty="0"/>
              <a:t>! 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Samo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poseduje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Alisin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privatni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mogao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digitalno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nalog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Podrazumeva</a:t>
            </a:r>
            <a:r>
              <a:rPr lang="en-US" altLang="en-US" sz="2200" dirty="0"/>
              <a:t> se da </a:t>
            </a:r>
            <a:r>
              <a:rPr lang="en-US" altLang="en-US" sz="2200" dirty="0" err="1"/>
              <a:t>Alisin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privatni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ukraden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25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Tajnost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Oznake</a:t>
            </a:r>
            <a:r>
              <a:rPr lang="en-US" altLang="en-US" sz="2200" dirty="0" smtClean="0"/>
              <a:t>.</a:t>
            </a:r>
            <a:endParaRPr lang="en-US" altLang="en-US" sz="2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Šifrovanje</a:t>
            </a:r>
            <a:r>
              <a:rPr lang="en-US" altLang="en-US" sz="2200" b="1" dirty="0" smtClean="0"/>
              <a:t> </a:t>
            </a:r>
            <a:r>
              <a:rPr lang="en-US" altLang="en-US" sz="2200" dirty="0" err="1" smtClean="0"/>
              <a:t>poruke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M </a:t>
            </a:r>
            <a:r>
              <a:rPr lang="en-US" altLang="en-US" sz="2200" dirty="0" err="1" smtClean="0"/>
              <a:t>Alisinim</a:t>
            </a:r>
            <a:r>
              <a:rPr lang="en-US" altLang="en-US" sz="2200" dirty="0" smtClean="0"/>
              <a:t> </a:t>
            </a:r>
            <a:r>
              <a:rPr lang="en-US" altLang="en-US" sz="2200" b="1" dirty="0" err="1" smtClean="0"/>
              <a:t>javnim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ključem</a:t>
            </a:r>
            <a:r>
              <a:rPr lang="en-US" altLang="en-US" sz="2200" dirty="0" smtClean="0"/>
              <a:t>:</a:t>
            </a:r>
            <a:r>
              <a:rPr lang="en-US" altLang="en-US" sz="2200" b="1" dirty="0" smtClean="0"/>
              <a:t> </a:t>
            </a:r>
            <a:r>
              <a:rPr lang="sr-Latn-CS" altLang="en-US" sz="2200" b="1" i="1" dirty="0"/>
              <a:t>C</a:t>
            </a:r>
            <a:r>
              <a:rPr lang="sr-Cyrl-CS" altLang="en-US" sz="2200" b="1" i="1" dirty="0"/>
              <a:t> </a:t>
            </a:r>
            <a:r>
              <a:rPr lang="sr-Latn-CS" altLang="en-US" sz="2200" b="1" dirty="0"/>
              <a:t>=</a:t>
            </a:r>
            <a:r>
              <a:rPr lang="en-US" altLang="en-US" sz="2200" dirty="0"/>
              <a:t>{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Ali</a:t>
            </a:r>
            <a:r>
              <a:rPr lang="sr-Latn-CS" altLang="en-US" sz="2200" baseline="-25000" dirty="0"/>
              <a:t>sa</a:t>
            </a:r>
            <a:r>
              <a:rPr lang="en-US" altLang="en-US" sz="2200" dirty="0"/>
              <a:t> </a:t>
            </a:r>
            <a:endParaRPr lang="sr-Latn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Dešifrovanje</a:t>
            </a:r>
            <a:r>
              <a:rPr lang="en-US" altLang="en-US" sz="2200" b="1" dirty="0" smtClean="0"/>
              <a:t> </a:t>
            </a:r>
            <a:r>
              <a:rPr lang="en-US" altLang="en-US" sz="2200" dirty="0" err="1" smtClean="0"/>
              <a:t>šifrata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Alisinim</a:t>
            </a:r>
            <a:r>
              <a:rPr lang="en-US" altLang="en-US" sz="2200" dirty="0" smtClean="0"/>
              <a:t> </a:t>
            </a:r>
            <a:r>
              <a:rPr lang="en-US" altLang="en-US" sz="2200" b="1" dirty="0" err="1" smtClean="0"/>
              <a:t>privatnim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ključem</a:t>
            </a:r>
            <a:r>
              <a:rPr lang="en-US" altLang="en-US" sz="2200" dirty="0" smtClean="0"/>
              <a:t>: </a:t>
            </a:r>
            <a:r>
              <a:rPr lang="sr-Cyrl-CS" altLang="en-US" sz="2200" b="1" i="1" dirty="0" smtClean="0"/>
              <a:t>М=</a:t>
            </a:r>
            <a:r>
              <a:rPr lang="en-US" altLang="en-US" sz="2200" dirty="0" smtClean="0"/>
              <a:t>[</a:t>
            </a:r>
            <a:r>
              <a:rPr lang="sr-Cyrl-CS" altLang="en-US" sz="2200" i="1" dirty="0" smtClean="0"/>
              <a:t>С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</a:t>
            </a:r>
            <a:r>
              <a:rPr lang="sr-Latn-CS" altLang="en-US" sz="2200" baseline="-25000" dirty="0" smtClean="0"/>
              <a:t>sa</a:t>
            </a:r>
            <a:endParaRPr lang="sr-Latn-C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Digitalno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potpisivanje</a:t>
            </a:r>
            <a:r>
              <a:rPr lang="sr-Cyrl-CS" altLang="en-US" sz="2200" b="1" dirty="0" smtClean="0"/>
              <a:t> </a:t>
            </a:r>
            <a:r>
              <a:rPr lang="en-US" altLang="en-US" sz="2200" dirty="0" err="1" smtClean="0"/>
              <a:t>poruke</a:t>
            </a:r>
            <a:r>
              <a:rPr lang="sr-Cyrl-CS" altLang="en-US" sz="2200" dirty="0" smtClean="0"/>
              <a:t> </a:t>
            </a:r>
            <a:r>
              <a:rPr lang="sr-Cyrl-CS" altLang="en-US" sz="2200" i="1" dirty="0" smtClean="0"/>
              <a:t>М</a:t>
            </a:r>
            <a:r>
              <a:rPr lang="sr-Cyrl-CS" altLang="en-US" sz="2200" dirty="0" smtClean="0"/>
              <a:t> </a:t>
            </a:r>
            <a:r>
              <a:rPr lang="en-US" altLang="en-US" sz="2200" dirty="0" err="1"/>
              <a:t>Alisinim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privatnim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ključem</a:t>
            </a:r>
            <a:r>
              <a:rPr lang="en-US" altLang="en-US" sz="2200" dirty="0"/>
              <a:t>:</a:t>
            </a:r>
            <a:r>
              <a:rPr lang="en-US" altLang="en-US" sz="2200" b="1" dirty="0" smtClean="0"/>
              <a:t> </a:t>
            </a:r>
            <a:r>
              <a:rPr lang="sr-Cyrl-CS" altLang="en-US" sz="2200" b="1" i="1" dirty="0"/>
              <a:t>Ѕ </a:t>
            </a:r>
            <a:r>
              <a:rPr lang="sr-Cyrl-CS" altLang="en-US" sz="2200" b="1" dirty="0"/>
              <a:t>=</a:t>
            </a:r>
            <a:r>
              <a:rPr lang="en-US" altLang="en-US" sz="2200" dirty="0"/>
              <a:t>[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</a:t>
            </a:r>
            <a:r>
              <a:rPr lang="sr-Latn-CS" altLang="en-US" sz="2200" baseline="-25000" dirty="0"/>
              <a:t>sa</a:t>
            </a:r>
            <a:endParaRPr lang="sr-Cyrl-CS" altLang="en-US" sz="2200" baseline="-25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r-Cyrl-CS" altLang="en-US" sz="2200" i="1" dirty="0"/>
              <a:t>Ѕ</a:t>
            </a:r>
            <a:r>
              <a:rPr lang="sr-Cyrl-C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digitalno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potpisana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poruka</a:t>
            </a:r>
            <a:r>
              <a:rPr lang="en-US" altLang="en-US" sz="2200" dirty="0"/>
              <a:t>.</a:t>
            </a:r>
            <a:endParaRPr lang="sr-Cyrl-C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Formalno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poklapa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dešifrovanjem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Sledi</a:t>
            </a:r>
            <a:r>
              <a:rPr lang="sr-Cyrl-CS" altLang="en-US" sz="2200" dirty="0" smtClean="0"/>
              <a:t>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{[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Alisa </a:t>
            </a:r>
            <a:r>
              <a:rPr lang="en-US" altLang="en-US" sz="2200" dirty="0"/>
              <a:t>= </a:t>
            </a:r>
            <a:r>
              <a:rPr lang="en-US" altLang="en-US" sz="2200" i="1" dirty="0"/>
              <a:t>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[{M}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 </a:t>
            </a:r>
            <a:r>
              <a:rPr lang="en-US" altLang="en-US" sz="2200" dirty="0"/>
              <a:t>= </a:t>
            </a:r>
            <a:r>
              <a:rPr lang="en-US" altLang="en-US" sz="2200" i="1" dirty="0"/>
              <a:t>M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781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Tajnost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Pretpostavimo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potrebno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istovremeno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ostvare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servisi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neporecivosti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</a:t>
            </a:r>
            <a:r>
              <a:rPr lang="en-US" altLang="en-US" sz="2200" dirty="0" err="1"/>
              <a:t>sistemi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obezbeđuju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Potpiše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pa </a:t>
            </a:r>
            <a:r>
              <a:rPr lang="en-US" altLang="en-US" sz="2200" dirty="0" err="1"/>
              <a:t>potom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{[M]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Bob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ili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Šifruje</a:t>
            </a:r>
            <a:r>
              <a:rPr lang="en-US" altLang="en-US" sz="2200" dirty="0" smtClean="0"/>
              <a:t> je pa </a:t>
            </a:r>
            <a:r>
              <a:rPr lang="en-US" altLang="en-US" sz="2200" dirty="0" err="1" smtClean="0"/>
              <a:t>potom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potpiše</a:t>
            </a:r>
            <a:r>
              <a:rPr lang="en-US" altLang="en-US" sz="2200" dirty="0"/>
              <a:t> [{M }</a:t>
            </a:r>
            <a:r>
              <a:rPr lang="en-US" altLang="en-US" sz="2200" baseline="-25000" dirty="0"/>
              <a:t>Bob</a:t>
            </a:r>
            <a:r>
              <a:rPr lang="en-US" altLang="en-US" sz="2200" dirty="0"/>
              <a:t>]</a:t>
            </a:r>
            <a:r>
              <a:rPr lang="en-US" altLang="en-US" sz="2200" baseline="-25000" dirty="0"/>
              <a:t>Alisa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je </a:t>
            </a:r>
            <a:r>
              <a:rPr lang="en-US" altLang="en-US" sz="2200" b="1" dirty="0" err="1"/>
              <a:t>redosled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bitan</a:t>
            </a:r>
            <a:r>
              <a:rPr lang="en-US" altLang="en-US" sz="2200" dirty="0"/>
              <a:t>?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259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Tajnost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Potpiši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šifruj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 M =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Volim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</a:t>
            </a:r>
            <a:r>
              <a:rPr lang="en-US" altLang="en-US" sz="2200" dirty="0" smtClean="0"/>
              <a:t> ...″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Bob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kasnije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naljutio</a:t>
            </a:r>
            <a:r>
              <a:rPr lang="en-US" altLang="en-US" sz="2200" dirty="0" smtClean="0"/>
              <a:t>,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da bi </a:t>
            </a:r>
            <a:r>
              <a:rPr lang="en-US" altLang="en-US" sz="2200" dirty="0" err="1" smtClean="0"/>
              <a:t>dobio</a:t>
            </a:r>
            <a:r>
              <a:rPr lang="en-US" altLang="en-US" sz="2200" dirty="0" smtClean="0"/>
              <a:t> [M]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Čarlijevim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ključem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Čarli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misli</a:t>
            </a:r>
            <a:r>
              <a:rPr lang="en-US" altLang="en-US" sz="2200" dirty="0"/>
              <a:t> da je Alisa </a:t>
            </a:r>
            <a:r>
              <a:rPr lang="en-US" altLang="en-US" sz="2200" dirty="0" err="1"/>
              <a:t>njemu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uputila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!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Pitanje</a:t>
            </a:r>
            <a:r>
              <a:rPr lang="en-US" altLang="en-US" sz="2200" dirty="0"/>
              <a:t>: U </a:t>
            </a:r>
            <a:r>
              <a:rPr lang="en-US" altLang="en-US" sz="2200" dirty="0" err="1"/>
              <a:t>čemu</a:t>
            </a:r>
            <a:r>
              <a:rPr lang="en-US" altLang="en-US" sz="2200" dirty="0"/>
              <a:t> je problem?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Odgovor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Čarli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razume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167205" y="4435382"/>
            <a:ext cx="72167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Alisa</a:t>
            </a:r>
            <a:endParaRPr lang="en-US" altLang="en-US" sz="22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593812" y="4435381"/>
            <a:ext cx="63511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Bob</a:t>
            </a:r>
            <a:endParaRPr lang="en-US" altLang="en-US" sz="22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155577" y="3151094"/>
            <a:ext cx="14350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{[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Bob</a:t>
            </a:r>
            <a:endParaRPr lang="en-US" altLang="en-US" sz="2200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260752" y="4435380"/>
            <a:ext cx="6960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err="1" smtClean="0"/>
              <a:t>Čarli</a:t>
            </a:r>
            <a:endParaRPr lang="en-US" altLang="en-US" sz="2200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584577" y="3151094"/>
            <a:ext cx="14766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{[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err="1" smtClean="0"/>
              <a:t>Čarli</a:t>
            </a:r>
            <a:endParaRPr lang="en-US" altLang="en-US" sz="2200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2926977" y="3684494"/>
            <a:ext cx="2362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6584577" y="3684494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27" y="2846294"/>
            <a:ext cx="94615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52" y="2770094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777" y="2846294"/>
            <a:ext cx="1323975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6766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Modularna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aritmetika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Primeri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množenja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CS" altLang="en-US" sz="2200" dirty="0"/>
              <a:t>(</a:t>
            </a:r>
            <a:r>
              <a:rPr lang="en-US" altLang="en-US" sz="2200" dirty="0"/>
              <a:t>3 </a:t>
            </a:r>
            <a:r>
              <a:rPr lang="en-US" altLang="en-US" sz="2200" dirty="0">
                <a:sym typeface="Symbol" panose="05050102010706020507" pitchFamily="18" charset="2"/>
              </a:rPr>
              <a:t> 4</a:t>
            </a:r>
            <a:r>
              <a:rPr lang="sr-Latn-CS" altLang="en-US" sz="2200" dirty="0">
                <a:sym typeface="Symbol" panose="05050102010706020507" pitchFamily="18" charset="2"/>
              </a:rPr>
              <a:t>)</a:t>
            </a:r>
            <a:r>
              <a:rPr lang="sr-Cyrl-C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(mod 6) = 0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CS" altLang="en-US" sz="2200" dirty="0"/>
              <a:t>(</a:t>
            </a:r>
            <a:r>
              <a:rPr lang="en-US" altLang="en-US" sz="2200" dirty="0"/>
              <a:t>2 </a:t>
            </a:r>
            <a:r>
              <a:rPr lang="en-US" altLang="en-US" sz="2200" dirty="0">
                <a:sym typeface="Symbol" panose="05050102010706020507" pitchFamily="18" charset="2"/>
              </a:rPr>
              <a:t> 4</a:t>
            </a:r>
            <a:r>
              <a:rPr lang="sr-Latn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 (mod 6) = 2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CS" altLang="en-US" sz="2200" dirty="0"/>
              <a:t>(</a:t>
            </a:r>
            <a:r>
              <a:rPr lang="en-US" altLang="en-US" sz="2200" dirty="0"/>
              <a:t>5 </a:t>
            </a:r>
            <a:r>
              <a:rPr lang="en-US" altLang="en-US" sz="2200" dirty="0">
                <a:sym typeface="Symbol" panose="05050102010706020507" pitchFamily="18" charset="2"/>
              </a:rPr>
              <a:t> 5</a:t>
            </a:r>
            <a:r>
              <a:rPr lang="sr-Latn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 (mod 6) = 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(7 </a:t>
            </a:r>
            <a:r>
              <a:rPr lang="en-US" altLang="en-US" sz="2200" dirty="0">
                <a:sym typeface="Symbol" panose="05050102010706020507" pitchFamily="18" charset="2"/>
              </a:rPr>
              <a:t> 4)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6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= </a:t>
            </a:r>
            <a:r>
              <a:rPr lang="en-US" altLang="en-US" sz="2200" dirty="0"/>
              <a:t>28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6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 = 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(7 </a:t>
            </a:r>
            <a:r>
              <a:rPr lang="en-US" altLang="en-US" sz="2200" dirty="0">
                <a:sym typeface="Symbol" panose="05050102010706020507" pitchFamily="18" charset="2"/>
              </a:rPr>
              <a:t> 4)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6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= </a:t>
            </a:r>
            <a:r>
              <a:rPr lang="en-US" altLang="en-US" sz="2200" dirty="0"/>
              <a:t>(1 </a:t>
            </a:r>
            <a:r>
              <a:rPr lang="en-US" altLang="en-US" sz="2200" dirty="0">
                <a:sym typeface="Symbol" panose="05050102010706020507" pitchFamily="18" charset="2"/>
              </a:rPr>
              <a:t> 4) </a:t>
            </a:r>
            <a:r>
              <a:rPr lang="sr-Cyrl-CS" altLang="en-US" sz="2200" dirty="0"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ym typeface="Symbol" panose="05050102010706020507" pitchFamily="18" charset="2"/>
              </a:rPr>
              <a:t>mod 6</a:t>
            </a:r>
            <a:r>
              <a:rPr lang="sr-Cyrl-CS" altLang="en-US" sz="2200" dirty="0"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ym typeface="Symbol" panose="05050102010706020507" pitchFamily="18" charset="2"/>
              </a:rPr>
              <a:t> = 4</a:t>
            </a:r>
            <a:endParaRPr lang="sr-Latn-CS" altLang="en-US" sz="2200" dirty="0"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sym typeface="Symbol" panose="05050102010706020507" pitchFamily="18" charset="2"/>
              </a:rPr>
              <a:t>Stepenovanje</a:t>
            </a:r>
            <a:r>
              <a:rPr lang="en-US" altLang="en-US" sz="2200" dirty="0" smtClean="0">
                <a:sym typeface="Symbol" panose="05050102010706020507" pitchFamily="18" charset="2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CS" altLang="en-US" sz="2200" i="1" dirty="0" smtClean="0">
                <a:sym typeface="Symbol" panose="05050102010706020507" pitchFamily="18" charset="2"/>
              </a:rPr>
              <a:t>а</a:t>
            </a:r>
            <a:r>
              <a:rPr lang="sr-Latn-CS" altLang="en-US" sz="2200" i="1" dirty="0" smtClean="0">
                <a:sym typeface="Symbol" panose="05050102010706020507" pitchFamily="18" charset="2"/>
              </a:rPr>
              <a:t> </a:t>
            </a:r>
            <a:r>
              <a:rPr lang="sr-Latn-CS" altLang="en-US" sz="2200" dirty="0">
                <a:sym typeface="Symbol" panose="05050102010706020507" pitchFamily="18" charset="2"/>
              </a:rPr>
              <a:t>(mod 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sr-Latn-CS" altLang="en-US" sz="2200" dirty="0">
                <a:sym typeface="Symbol" panose="05050102010706020507" pitchFamily="18" charset="2"/>
              </a:rPr>
              <a:t>) </a:t>
            </a:r>
            <a:r>
              <a:rPr lang="sr-Cyrl-CS" altLang="en-US" sz="2200" dirty="0">
                <a:sym typeface="Symbol" panose="05050102010706020507" pitchFamily="18" charset="2"/>
              </a:rPr>
              <a:t>=</a:t>
            </a:r>
            <a:r>
              <a:rPr lang="sr-Latn-CS" altLang="en-US" sz="2200" dirty="0">
                <a:sym typeface="Symbol" panose="05050102010706020507" pitchFamily="18" charset="2"/>
              </a:rPr>
              <a:t> </a:t>
            </a:r>
            <a:r>
              <a:rPr lang="sr-Latn-CS" altLang="en-US" sz="2200" i="1" dirty="0">
                <a:sym typeface="Symbol" panose="05050102010706020507" pitchFamily="18" charset="2"/>
              </a:rPr>
              <a:t>b</a:t>
            </a:r>
            <a:r>
              <a:rPr lang="sr-Latn-CS" altLang="en-US" sz="2200" dirty="0">
                <a:sym typeface="Symbol" panose="05050102010706020507" pitchFamily="18" charset="2"/>
              </a:rPr>
              <a:t>  </a:t>
            </a:r>
            <a:r>
              <a:rPr lang="sr-Cyrl-CS" altLang="en-US" sz="2200" i="1" dirty="0">
                <a:sym typeface="Symbol" panose="05050102010706020507" pitchFamily="18" charset="2"/>
              </a:rPr>
              <a:t>а</a:t>
            </a:r>
            <a:r>
              <a:rPr lang="sr-Latn-CS" altLang="en-US" sz="2200" i="1" dirty="0">
                <a:sym typeface="Symbol" panose="05050102010706020507" pitchFamily="18" charset="2"/>
              </a:rPr>
              <a:t> </a:t>
            </a:r>
            <a:r>
              <a:rPr lang="sr-Latn-CS" altLang="en-US" sz="2200" i="1" baseline="30000" dirty="0">
                <a:sym typeface="Symbol" panose="05050102010706020507" pitchFamily="18" charset="2"/>
              </a:rPr>
              <a:t>k </a:t>
            </a:r>
            <a:r>
              <a:rPr lang="sr-Latn-CS" altLang="en-US" sz="2200" dirty="0">
                <a:sym typeface="Symbol" panose="05050102010706020507" pitchFamily="18" charset="2"/>
              </a:rPr>
              <a:t>(mod </a:t>
            </a:r>
            <a:r>
              <a:rPr lang="sr-Latn-CS" altLang="en-US" sz="2200" i="1" dirty="0">
                <a:sym typeface="Symbol" panose="05050102010706020507" pitchFamily="18" charset="2"/>
              </a:rPr>
              <a:t>N</a:t>
            </a:r>
            <a:r>
              <a:rPr lang="sr-Latn-CS" altLang="en-US" sz="2200" dirty="0">
                <a:sym typeface="Symbol" panose="05050102010706020507" pitchFamily="18" charset="2"/>
              </a:rPr>
              <a:t>)</a:t>
            </a:r>
            <a:r>
              <a:rPr lang="sr-Latn-CS" altLang="en-US" sz="2200" i="1" baseline="30000" dirty="0">
                <a:sym typeface="Symbol" panose="05050102010706020507" pitchFamily="18" charset="2"/>
              </a:rPr>
              <a:t> </a:t>
            </a:r>
            <a:r>
              <a:rPr lang="sr-Cyrl-CS" altLang="en-US" sz="2200" dirty="0">
                <a:sym typeface="Symbol" panose="05050102010706020507" pitchFamily="18" charset="2"/>
              </a:rPr>
              <a:t>=</a:t>
            </a:r>
            <a:r>
              <a:rPr lang="sr-Latn-CS" altLang="en-US" sz="2200" dirty="0">
                <a:sym typeface="Symbol" panose="05050102010706020507" pitchFamily="18" charset="2"/>
              </a:rPr>
              <a:t> </a:t>
            </a:r>
            <a:r>
              <a:rPr lang="sr-Latn-CS" altLang="en-US" sz="2200" i="1" dirty="0">
                <a:sym typeface="Symbol" panose="05050102010706020507" pitchFamily="18" charset="2"/>
              </a:rPr>
              <a:t>b </a:t>
            </a:r>
            <a:r>
              <a:rPr lang="sr-Latn-CS" altLang="en-US" sz="2200" i="1" baseline="30000" dirty="0">
                <a:sym typeface="Symbol" panose="05050102010706020507" pitchFamily="18" charset="2"/>
              </a:rPr>
              <a:t>k</a:t>
            </a:r>
            <a:endParaRPr lang="sr-Latn-CS" altLang="en-US" sz="2200" dirty="0">
              <a:sym typeface="Symbol" panose="05050102010706020507" pitchFamily="18" charset="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88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Tajnost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Šifruj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potpiši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 M =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Moj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novi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izum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…”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Čarli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ljut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Boba, </a:t>
            </a:r>
            <a:r>
              <a:rPr lang="en-US" altLang="en-US" sz="2200" dirty="0" err="1"/>
              <a:t>presreće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Alisinim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potpisuje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svojim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</a:t>
            </a:r>
            <a:r>
              <a:rPr lang="en-US" altLang="en-US" sz="2200" dirty="0" err="1"/>
              <a:t>misli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poslao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Čarli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Napomena</a:t>
            </a:r>
            <a:r>
              <a:rPr lang="en-US" altLang="en-US" sz="2200" dirty="0"/>
              <a:t>: </a:t>
            </a:r>
            <a:r>
              <a:rPr lang="en-US" altLang="en-US" sz="2200" dirty="0" err="1"/>
              <a:t>Čarli</a:t>
            </a:r>
            <a:r>
              <a:rPr lang="en-US" altLang="en-US" sz="2200" dirty="0"/>
              <a:t> </a:t>
            </a:r>
            <a:r>
              <a:rPr lang="en-US" altLang="en-US" sz="2200" u="sng" dirty="0"/>
              <a:t>ne </a:t>
            </a:r>
            <a:r>
              <a:rPr lang="en-US" altLang="en-US" sz="2200" u="sng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M.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Pitanje</a:t>
            </a:r>
            <a:r>
              <a:rPr lang="en-US" altLang="en-US" sz="2200" dirty="0"/>
              <a:t>: U </a:t>
            </a:r>
            <a:r>
              <a:rPr lang="en-US" altLang="en-US" sz="2200" dirty="0" err="1"/>
              <a:t>čemu</a:t>
            </a:r>
            <a:r>
              <a:rPr lang="en-US" altLang="en-US" sz="2200" dirty="0"/>
              <a:t> je problem?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Odgovor</a:t>
            </a:r>
            <a:r>
              <a:rPr lang="en-US" altLang="en-US" sz="2200" dirty="0"/>
              <a:t>: Bob ne </a:t>
            </a:r>
            <a:r>
              <a:rPr lang="en-US" altLang="en-US" sz="2200" dirty="0" err="1"/>
              <a:t>razume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950665" y="4455458"/>
            <a:ext cx="9001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dirty="0" smtClean="0"/>
              <a:t>Alisa</a:t>
            </a:r>
            <a:endParaRPr lang="en-US" altLang="en-US" sz="22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9403977" y="4434821"/>
            <a:ext cx="63511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Bob</a:t>
            </a:r>
            <a:endParaRPr lang="en-US" altLang="en-US" sz="2200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231777" y="3236258"/>
            <a:ext cx="14350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/>
              <a:t>[{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Bob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</a:t>
            </a:r>
            <a:endParaRPr lang="en-US" altLang="en-US" sz="2200" dirty="0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478090" y="4455458"/>
            <a:ext cx="11826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dirty="0" err="1" smtClean="0"/>
              <a:t>Čarli</a:t>
            </a:r>
            <a:endParaRPr lang="en-US" altLang="en-US" sz="2200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041777" y="3236258"/>
            <a:ext cx="141897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/>
              <a:t>[{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Bob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err="1" smtClean="0"/>
              <a:t>Čarli</a:t>
            </a:r>
            <a:endParaRPr lang="en-US" altLang="en-US" sz="2200" dirty="0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3003177" y="3769658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6965577" y="3769658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/>
          </a:p>
        </p:txBody>
      </p:sp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27" y="2931458"/>
            <a:ext cx="94615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577" y="2779058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002" y="2963208"/>
            <a:ext cx="1323975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884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Tajnost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neporecivost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Napomene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Ne </a:t>
            </a:r>
            <a:r>
              <a:rPr lang="en-US" altLang="en-US" sz="2200" dirty="0" err="1"/>
              <a:t>treba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zaboraviti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dostupan</a:t>
            </a:r>
            <a:r>
              <a:rPr lang="en-US" altLang="en-US" sz="2200" dirty="0"/>
              <a:t>. </a:t>
            </a:r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Svako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izračuna</a:t>
            </a:r>
            <a:r>
              <a:rPr lang="en-US" altLang="en-US" sz="2200" dirty="0"/>
              <a:t> {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}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Privatni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tajan</a:t>
            </a:r>
            <a:r>
              <a:rPr lang="en-US" altLang="en-US" sz="2200" dirty="0"/>
              <a:t>. </a:t>
            </a:r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Samo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Alisa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izračuna</a:t>
            </a:r>
            <a:r>
              <a:rPr lang="en-US" altLang="en-US" sz="2200" dirty="0"/>
              <a:t> [</a:t>
            </a:r>
            <a:r>
              <a:rPr lang="en-US" altLang="en-US" sz="2200" i="1" dirty="0" smtClean="0"/>
              <a:t>C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[</a:t>
            </a:r>
            <a:r>
              <a:rPr lang="en-US" altLang="en-US" sz="2200" i="1" dirty="0" smtClean="0"/>
              <a:t>M</a:t>
            </a:r>
            <a:r>
              <a:rPr lang="en-US" altLang="en-US" sz="2200" dirty="0" smtClean="0"/>
              <a:t>]</a:t>
            </a:r>
            <a:r>
              <a:rPr lang="en-US" altLang="en-US" sz="2200" baseline="-25000" dirty="0" smtClean="0"/>
              <a:t>Alisa</a:t>
            </a:r>
            <a:r>
              <a:rPr lang="en-US" altLang="en-US" sz="2200" dirty="0" smtClean="0"/>
              <a:t>. 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Drugim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rečima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Svako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šifruje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poruku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Alisu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dešifruje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Samo</a:t>
            </a:r>
            <a:r>
              <a:rPr lang="en-US" altLang="en-US" sz="2200" dirty="0"/>
              <a:t> Alisa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digitalno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svojim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privatnim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provere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ispravnost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ukoliko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195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Sertifikati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javnih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ključeva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Sertifikat</a:t>
            </a:r>
            <a:r>
              <a:rPr lang="en-US" altLang="en-US" sz="2200" b="1" dirty="0"/>
              <a:t> </a:t>
            </a:r>
            <a:r>
              <a:rPr lang="en-US" altLang="en-US" sz="2200" dirty="0" err="1"/>
              <a:t>sadrži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podatke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ime</a:t>
            </a:r>
            <a:r>
              <a:rPr lang="en-US" altLang="en-US" sz="2200" dirty="0"/>
              <a:t>, ...)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njegov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javni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ključ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sadrži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Izdavač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sertifikata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digitalno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potpisuje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sertifikat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Time se </a:t>
            </a:r>
            <a:r>
              <a:rPr lang="en-US" altLang="en-US" sz="2200" dirty="0" err="1"/>
              <a:t>obezbeđuje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integritet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podataka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Potpis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sertifikatu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proveriti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pomoću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izdavača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sertifikata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6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Sertifikaciono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telo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Sertifikaciono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telo</a:t>
            </a:r>
            <a:r>
              <a:rPr lang="en-US" altLang="en-US" sz="2200" dirty="0"/>
              <a:t> (</a:t>
            </a:r>
            <a:r>
              <a:rPr lang="en-US" altLang="en-US" sz="2200" i="1" dirty="0"/>
              <a:t>Certificate </a:t>
            </a:r>
            <a:r>
              <a:rPr lang="en-US" altLang="en-US" sz="2200" i="1" dirty="0" smtClean="0"/>
              <a:t>authority</a:t>
            </a:r>
            <a:r>
              <a:rPr lang="en-US" altLang="en-US" sz="2200" dirty="0" smtClean="0"/>
              <a:t>, CA)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treća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strana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poverenja</a:t>
            </a:r>
            <a:r>
              <a:rPr lang="en-US" altLang="en-US" sz="2200" dirty="0"/>
              <a:t> (TTP)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Proverom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sertifikatu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istovremeno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utvrđuje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identitet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vlasnika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odgovrajućeg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javnog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privatnog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Međutim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</a:t>
            </a:r>
            <a:r>
              <a:rPr lang="en-US" altLang="en-US" sz="2200" dirty="0"/>
              <a:t> se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utvrditi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identitet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izdavača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Sertifikati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SA </a:t>
            </a:r>
            <a:r>
              <a:rPr lang="en-US" altLang="en-US" sz="2200" dirty="0" err="1"/>
              <a:t>napravi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grešku</a:t>
            </a:r>
            <a:r>
              <a:rPr lang="en-US" altLang="en-US" sz="2200" dirty="0"/>
              <a:t>? </a:t>
            </a:r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(</a:t>
            </a:r>
            <a:r>
              <a:rPr lang="en-US" altLang="en-US" sz="2200" dirty="0"/>
              <a:t>CA </a:t>
            </a:r>
            <a:r>
              <a:rPr lang="en-US" altLang="en-US" sz="2200" dirty="0" err="1"/>
              <a:t>izda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već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</a:t>
            </a:r>
            <a:r>
              <a:rPr lang="en-US" altLang="en-US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Zajednički</a:t>
            </a:r>
            <a:r>
              <a:rPr lang="en-US" altLang="en-US" sz="2200" dirty="0"/>
              <a:t> format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sertifikate</a:t>
            </a:r>
            <a:r>
              <a:rPr lang="en-US" altLang="en-US" sz="2200" dirty="0"/>
              <a:t> je X.509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910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PKI</a:t>
            </a: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Infrastruktura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javnog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ključa</a:t>
            </a:r>
            <a:r>
              <a:rPr lang="en-US" altLang="en-US" sz="2200" dirty="0"/>
              <a:t> (Public Key </a:t>
            </a:r>
            <a:r>
              <a:rPr lang="en-US" altLang="en-US" sz="2200" dirty="0" smtClean="0"/>
              <a:t>Infrastructure, PKI) </a:t>
            </a:r>
            <a:r>
              <a:rPr lang="en-US" altLang="en-US" sz="2200" dirty="0" err="1"/>
              <a:t>sastoji</a:t>
            </a:r>
            <a:r>
              <a:rPr lang="en-US" altLang="en-US" sz="2200" dirty="0"/>
              <a:t> se od </a:t>
            </a:r>
            <a:r>
              <a:rPr lang="en-US" altLang="en-US" sz="2200" dirty="0" err="1"/>
              <a:t>svih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podsistema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neophodni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bezbednu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upotrebu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ključevima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Generisanje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upravljanje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ključevima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Serifikaciona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tela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Povlačenje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sertifikata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...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Ne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opšti</a:t>
            </a:r>
            <a:r>
              <a:rPr lang="en-US" altLang="en-US" sz="2200" dirty="0"/>
              <a:t> standard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PKI.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Razmotrićemo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nekoliko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modela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poverenja</a:t>
            </a:r>
            <a:r>
              <a:rPr lang="en-US" altLang="en-US" sz="2200" dirty="0" smtClean="0"/>
              <a:t>”.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Osim</a:t>
            </a:r>
            <a:r>
              <a:rPr lang="en-US" altLang="en-US" sz="2200" dirty="0" smtClean="0"/>
              <a:t> tri </a:t>
            </a:r>
            <a:r>
              <a:rPr lang="en-US" altLang="en-US" sz="2200" dirty="0" err="1" smtClean="0"/>
              <a:t>koja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ćemo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pomenuti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postoje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drugi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modeli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PKI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modeli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poverenja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Monopolski</a:t>
            </a:r>
            <a:r>
              <a:rPr lang="en-US" altLang="en-US" sz="2200" b="1" dirty="0"/>
              <a:t> </a:t>
            </a:r>
            <a:r>
              <a:rPr lang="en-US" altLang="en-US" sz="2200" b="1" dirty="0" smtClean="0"/>
              <a:t>model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Jedinstvena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organizacija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poverenja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sertifikaciono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telo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Model je </a:t>
            </a:r>
            <a:r>
              <a:rPr lang="en-US" altLang="en-US" sz="2200" dirty="0" err="1"/>
              <a:t>predložila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VeriSign </a:t>
            </a:r>
            <a:r>
              <a:rPr lang="en-US" altLang="en-US" sz="2200" dirty="0" err="1" smtClean="0"/>
              <a:t>iz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razumljivih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razloga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jer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najveće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komercijalno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CA.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Veliki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nastaje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takvo</a:t>
            </a:r>
            <a:r>
              <a:rPr lang="en-US" altLang="en-US" sz="2200" dirty="0"/>
              <a:t> CA </a:t>
            </a:r>
            <a:r>
              <a:rPr lang="en-US" altLang="en-US" sz="2200" dirty="0" err="1"/>
              <a:t>bilo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kompromituje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desiti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to </a:t>
            </a:r>
            <a:r>
              <a:rPr lang="en-US" altLang="en-US" sz="2200" dirty="0" err="1"/>
              <a:t>sertifikaciono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telo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ostvari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poverenje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Oligarhijski</a:t>
            </a:r>
            <a:r>
              <a:rPr lang="en-US" altLang="en-US" sz="2200" b="1" dirty="0"/>
              <a:t> </a:t>
            </a:r>
            <a:r>
              <a:rPr lang="en-US" altLang="en-US" sz="2200" b="1" dirty="0" smtClean="0"/>
              <a:t>model</a:t>
            </a:r>
            <a:r>
              <a:rPr lang="en-US" altLang="en-US" sz="2200" dirty="0" smtClean="0"/>
              <a:t>.</a:t>
            </a:r>
            <a:endParaRPr lang="en-US" altLang="en-US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sertifikacionih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tela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odluči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sertifikacionim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telima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ukazati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poverenje</a:t>
            </a:r>
            <a:r>
              <a:rPr lang="en-US" altLang="en-US" sz="2200" dirty="0"/>
              <a:t> a </a:t>
            </a:r>
            <a:r>
              <a:rPr lang="en-US" altLang="en-US" sz="2200" dirty="0" err="1"/>
              <a:t>kojima</a:t>
            </a:r>
            <a:r>
              <a:rPr lang="en-US" altLang="en-US" sz="2200" dirty="0"/>
              <a:t> 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Anarhijski</a:t>
            </a:r>
            <a:r>
              <a:rPr lang="en-US" altLang="en-US" sz="2200" b="1" dirty="0"/>
              <a:t> </a:t>
            </a:r>
            <a:r>
              <a:rPr lang="en-US" altLang="en-US" sz="2200" b="1" dirty="0" smtClean="0"/>
              <a:t>model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Svako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bude</a:t>
            </a:r>
            <a:r>
              <a:rPr lang="en-US" altLang="en-US" sz="2200" dirty="0" smtClean="0"/>
              <a:t> CA a </a:t>
            </a:r>
            <a:r>
              <a:rPr lang="en-US" altLang="en-US" sz="2200" dirty="0" err="1" smtClean="0"/>
              <a:t>korisnik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odlučuje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kome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će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verovati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u PGP.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model </a:t>
            </a:r>
            <a:r>
              <a:rPr lang="en-US" altLang="en-US" sz="2200" dirty="0" err="1" smtClean="0"/>
              <a:t>naziva</a:t>
            </a:r>
            <a:r>
              <a:rPr lang="en-US" altLang="en-US" sz="2200" dirty="0" smtClean="0"/>
              <a:t> “</a:t>
            </a:r>
            <a:r>
              <a:rPr lang="en-US" altLang="en-US" sz="2200" dirty="0" err="1" smtClean="0"/>
              <a:t>anarhijski</a:t>
            </a:r>
            <a:r>
              <a:rPr lang="en-US" altLang="en-US" sz="2200" dirty="0" smtClean="0"/>
              <a:t>”?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Pretpostavimo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sertifikat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potpisao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Frenk</a:t>
            </a:r>
            <a:r>
              <a:rPr lang="en-US" altLang="en-US" sz="2200" dirty="0" smtClean="0"/>
              <a:t> (ne </a:t>
            </a:r>
            <a:r>
              <a:rPr lang="en-US" altLang="en-US" sz="2200" dirty="0" err="1" smtClean="0"/>
              <a:t>poznajemo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ga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verujemo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Bobu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kaže</a:t>
            </a:r>
            <a:r>
              <a:rPr lang="en-US" altLang="en-US" sz="2200" dirty="0" smtClean="0"/>
              <a:t> da je Alisa od </a:t>
            </a:r>
            <a:r>
              <a:rPr lang="en-US" altLang="en-US" sz="2200" dirty="0" err="1" smtClean="0"/>
              <a:t>poverenja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ona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garantuje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Frenka</a:t>
            </a:r>
            <a:r>
              <a:rPr lang="en-US" altLang="en-US" sz="2200" dirty="0" smtClean="0"/>
              <a:t>. Da li </a:t>
            </a:r>
            <a:r>
              <a:rPr lang="en-US" altLang="en-US" sz="2200" dirty="0" err="1" smtClean="0"/>
              <a:t>treba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verujemo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Frenku</a:t>
            </a:r>
            <a:r>
              <a:rPr lang="en-US" altLang="en-US" sz="2200" dirty="0" smtClean="0"/>
              <a:t>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038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Prednost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kriptografije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ključevima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Poverljivost</a:t>
            </a:r>
            <a:r>
              <a:rPr lang="en-US" altLang="en-US" sz="2200" b="1" dirty="0"/>
              <a:t> bez </a:t>
            </a:r>
            <a:r>
              <a:rPr lang="en-US" altLang="en-US" sz="2200" b="1" dirty="0" err="1"/>
              <a:t>deljenja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tajni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korisno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komercijalnom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svetu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problema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razmenom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…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simetričnih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/>
              <a:t>Autentifikacija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može</a:t>
            </a:r>
            <a:r>
              <a:rPr lang="en-US" altLang="en-US" sz="2200" b="1" dirty="0"/>
              <a:t> da se </a:t>
            </a:r>
            <a:r>
              <a:rPr lang="en-US" altLang="en-US" sz="2200" b="1" dirty="0" err="1"/>
              <a:t>obavi</a:t>
            </a:r>
            <a:r>
              <a:rPr lang="en-US" altLang="en-US" sz="2200" b="1" dirty="0"/>
              <a:t> bez </a:t>
            </a:r>
            <a:r>
              <a:rPr lang="en-US" altLang="en-US" sz="2200" b="1" dirty="0" err="1"/>
              <a:t>deljenja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tajni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dokaz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poreklu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poruke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potrebe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sakriva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potrebno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Alisin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stvarno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njen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15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Nedostaci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kriptografije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javnim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ključevima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Algoritmi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2-3 </a:t>
            </a:r>
            <a:r>
              <a:rPr lang="en-US" altLang="en-US" sz="2200" dirty="0" err="1"/>
              <a:t>reda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veličine</a:t>
            </a:r>
            <a:r>
              <a:rPr lang="en-US" altLang="en-US" sz="2200" dirty="0"/>
              <a:t> </a:t>
            </a:r>
            <a:r>
              <a:rPr lang="en-US" altLang="en-US" sz="2200" b="1" dirty="0" err="1" smtClean="0"/>
              <a:t>sporiji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Modularna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eksponencijalna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aritmetika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računarski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zahtevna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Tipična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upotreba</a:t>
            </a:r>
            <a:r>
              <a:rPr lang="en-US" altLang="en-US" sz="2200" dirty="0"/>
              <a:t>: </a:t>
            </a:r>
            <a:r>
              <a:rPr lang="en-US" altLang="en-US" sz="2200" b="1" dirty="0" err="1" smtClean="0"/>
              <a:t>hibridni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sistemi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Sistemi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ključa</a:t>
            </a: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Potom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prelazi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simetričnu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kriptografiju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IPsec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SSL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Ključevi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duži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1024-2048 </a:t>
            </a:r>
            <a:r>
              <a:rPr lang="en-US" altLang="en-US" sz="2200" dirty="0" err="1"/>
              <a:t>bita</a:t>
            </a:r>
            <a:r>
              <a:rPr lang="en-US" altLang="en-US" sz="2200" dirty="0"/>
              <a:t> (RSA) </a:t>
            </a:r>
            <a:r>
              <a:rPr lang="en-US" altLang="en-US" sz="2200" dirty="0" err="1"/>
              <a:t>prema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128-256 </a:t>
            </a:r>
            <a:r>
              <a:rPr lang="en-US" altLang="en-US" sz="2200" dirty="0" err="1"/>
              <a:t>bita</a:t>
            </a:r>
            <a:r>
              <a:rPr lang="en-US" altLang="en-US" sz="2200" dirty="0"/>
              <a:t> (</a:t>
            </a:r>
            <a:r>
              <a:rPr lang="en-US" altLang="en-US" sz="2200" dirty="0" smtClean="0"/>
              <a:t>AES).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Sigurnost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pretpostavkama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koje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nisu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dokazane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reši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faktorizacije</a:t>
            </a:r>
            <a:r>
              <a:rPr lang="en-US" altLang="en-US" sz="2200" dirty="0"/>
              <a:t>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2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Literatura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</a:rPr>
              <a:t>M. Stamp (2006): </a:t>
            </a:r>
            <a:r>
              <a:rPr lang="en-US" sz="2200" i="1" dirty="0">
                <a:latin typeface="Calibri" panose="020F0502020204030204" pitchFamily="34" charset="0"/>
              </a:rPr>
              <a:t>Information Security</a:t>
            </a:r>
            <a:r>
              <a:rPr lang="en-US" sz="2200" dirty="0">
                <a:latin typeface="Calibri" panose="020F0502020204030204" pitchFamily="34" charset="0"/>
              </a:rPr>
              <a:t>. John Wiley and Sons.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anose="020F0502020204030204" pitchFamily="34" charset="0"/>
              </a:rPr>
              <a:t>M</a:t>
            </a:r>
            <a:r>
              <a:rPr lang="en-US" sz="2200" dirty="0">
                <a:latin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</a:rPr>
              <a:t>Veinović</a:t>
            </a:r>
            <a:r>
              <a:rPr lang="en-US" sz="2200" dirty="0">
                <a:latin typeface="Calibri" panose="020F0502020204030204" pitchFamily="34" charset="0"/>
              </a:rPr>
              <a:t>, S. </a:t>
            </a:r>
            <a:r>
              <a:rPr lang="en-US" sz="2200" dirty="0" err="1">
                <a:latin typeface="Calibri" panose="020F0502020204030204" pitchFamily="34" charset="0"/>
              </a:rPr>
              <a:t>Adamović</a:t>
            </a:r>
            <a:r>
              <a:rPr lang="en-US" sz="2200" dirty="0">
                <a:latin typeface="Calibri" panose="020F0502020204030204" pitchFamily="34" charset="0"/>
              </a:rPr>
              <a:t> (2013): </a:t>
            </a:r>
            <a:r>
              <a:rPr lang="en-US" sz="2200" dirty="0" err="1">
                <a:latin typeface="Calibri" panose="020F0502020204030204" pitchFamily="34" charset="0"/>
              </a:rPr>
              <a:t>Kriptologija</a:t>
            </a:r>
            <a:r>
              <a:rPr lang="en-US" sz="2200" dirty="0">
                <a:latin typeface="Calibri" panose="020F0502020204030204" pitchFamily="34" charset="0"/>
              </a:rPr>
              <a:t> 1. </a:t>
            </a:r>
            <a:r>
              <a:rPr lang="en-US" sz="2200" dirty="0" err="1">
                <a:latin typeface="Calibri" panose="020F0502020204030204" pitchFamily="34" charset="0"/>
              </a:rPr>
              <a:t>Univerzitet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Singidunum</a:t>
            </a:r>
            <a:r>
              <a:rPr lang="en-US" sz="2200" dirty="0">
                <a:latin typeface="Calibri" panose="020F0502020204030204" pitchFamily="34" charset="0"/>
              </a:rPr>
              <a:t>, Beograd. 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anose="020F0502020204030204" pitchFamily="34" charset="0"/>
              </a:rPr>
              <a:t>M</a:t>
            </a:r>
            <a:r>
              <a:rPr lang="en-US" sz="2200" dirty="0">
                <a:latin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</a:rPr>
              <a:t>Milosavljević</a:t>
            </a:r>
            <a:r>
              <a:rPr lang="en-US" sz="2200" dirty="0">
                <a:latin typeface="Calibri" panose="020F0502020204030204" pitchFamily="34" charset="0"/>
              </a:rPr>
              <a:t>, S. </a:t>
            </a:r>
            <a:r>
              <a:rPr lang="en-US" sz="2200" dirty="0" err="1">
                <a:latin typeface="Calibri" panose="020F0502020204030204" pitchFamily="34" charset="0"/>
              </a:rPr>
              <a:t>Adamović</a:t>
            </a:r>
            <a:r>
              <a:rPr lang="en-US" sz="2200" dirty="0">
                <a:latin typeface="Calibri" panose="020F0502020204030204" pitchFamily="34" charset="0"/>
              </a:rPr>
              <a:t> (2014): </a:t>
            </a:r>
            <a:r>
              <a:rPr lang="en-US" sz="2200" dirty="0" err="1">
                <a:latin typeface="Calibri" panose="020F0502020204030204" pitchFamily="34" charset="0"/>
              </a:rPr>
              <a:t>Kriptologija</a:t>
            </a:r>
            <a:r>
              <a:rPr lang="en-US" sz="2200" dirty="0">
                <a:latin typeface="Calibri" panose="020F0502020204030204" pitchFamily="34" charset="0"/>
              </a:rPr>
              <a:t> 2. </a:t>
            </a:r>
            <a:r>
              <a:rPr lang="en-US" sz="2200" dirty="0" err="1">
                <a:latin typeface="Calibri" panose="020F0502020204030204" pitchFamily="34" charset="0"/>
              </a:rPr>
              <a:t>Univerzitet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Singidunum</a:t>
            </a:r>
            <a:r>
              <a:rPr lang="en-US" sz="2200" dirty="0">
                <a:latin typeface="Calibri" panose="020F0502020204030204" pitchFamily="34" charset="0"/>
              </a:rPr>
              <a:t>, Beograd. *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latin typeface="Calibri" panose="020F0502020204030204" pitchFamily="34" charset="0"/>
              </a:rPr>
              <a:t>* </a:t>
            </a:r>
            <a:r>
              <a:rPr lang="en-US" dirty="0" err="1">
                <a:latin typeface="Calibri" panose="020F0502020204030204" pitchFamily="34" charset="0"/>
              </a:rPr>
              <a:t>Može</a:t>
            </a:r>
            <a:r>
              <a:rPr lang="en-US" dirty="0">
                <a:latin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</a:rPr>
              <a:t>besplatno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preuzeti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portala</a:t>
            </a:r>
            <a:r>
              <a:rPr lang="en-US" dirty="0" smtClean="0">
                <a:latin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  <a:hlinkClick r:id="rId2"/>
              </a:rPr>
              <a:t>www.singipedia.com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10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sr-Latn-R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Hvala na pažnji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" name="TextShape 1"/>
          <p:cNvSpPr txBox="1"/>
          <p:nvPr/>
        </p:nvSpPr>
        <p:spPr>
          <a:xfrm>
            <a:off x="448233" y="3146635"/>
            <a:ext cx="11367169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sr-Latn-RS" sz="3600" b="1" dirty="0" smtClean="0">
                <a:solidFill>
                  <a:srgbClr val="1F497D"/>
                </a:solidFill>
                <a:latin typeface="Calibri"/>
              </a:rPr>
              <a:t>Pitanja su dobrodošla.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649942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Modularna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aritmetika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Adtitivna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inverzija</a:t>
            </a:r>
            <a:r>
              <a:rPr lang="sr-Cyrl-CS" altLang="en-US" sz="2200" b="1" dirty="0" smtClean="0"/>
              <a:t> </a:t>
            </a:r>
            <a:r>
              <a:rPr lang="sr-Latn-CS" altLang="en-US" sz="2200" i="1" dirty="0"/>
              <a:t>x</a:t>
            </a:r>
            <a:r>
              <a:rPr lang="sr-Latn-CS" altLang="en-US" sz="2200" dirty="0"/>
              <a:t> </a:t>
            </a:r>
            <a:r>
              <a:rPr lang="en-US" altLang="en-US" sz="2200" dirty="0" err="1" smtClean="0"/>
              <a:t>po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modu</a:t>
            </a:r>
            <a:r>
              <a:rPr lang="sr-Cyrl-CS" altLang="en-US" sz="2200" dirty="0" smtClean="0"/>
              <a:t> </a:t>
            </a:r>
            <a:r>
              <a:rPr lang="sr-Latn-CS" altLang="en-US" sz="2200" i="1" dirty="0" smtClean="0"/>
              <a:t>n</a:t>
            </a:r>
            <a:r>
              <a:rPr lang="sr-Cyrl-CS" altLang="en-US" sz="2200" dirty="0" smtClean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označava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</a:t>
            </a:r>
            <a:r>
              <a:rPr lang="en-US" altLang="en-US" sz="2200" dirty="0">
                <a:solidFill>
                  <a:srgbClr val="CC0000"/>
                </a:solidFill>
              </a:rPr>
              <a:t>-</a:t>
            </a:r>
            <a:r>
              <a:rPr lang="en-US" altLang="en-US" sz="2200" i="1" dirty="0" smtClean="0">
                <a:solidFill>
                  <a:srgbClr val="CC0000"/>
                </a:solidFill>
              </a:rPr>
              <a:t>x</a:t>
            </a:r>
            <a:r>
              <a:rPr lang="en-US" altLang="en-US" sz="2200" dirty="0" smtClean="0"/>
              <a:t>) je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treba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sabrati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x</a:t>
            </a:r>
            <a:r>
              <a:rPr lang="sr-Cyrl-CS" altLang="en-US" sz="2200" dirty="0"/>
              <a:t> </a:t>
            </a:r>
            <a:r>
              <a:rPr lang="en-US" altLang="en-US" sz="2200" dirty="0" smtClean="0"/>
              <a:t>da bi mod tog </a:t>
            </a:r>
            <a:r>
              <a:rPr lang="en-US" altLang="en-US" sz="2200" dirty="0" err="1" smtClean="0"/>
              <a:t>zbira</a:t>
            </a:r>
            <a:r>
              <a:rPr lang="en-US" altLang="en-US" sz="2200" dirty="0" smtClean="0"/>
              <a:t> bio</a:t>
            </a:r>
            <a:r>
              <a:rPr lang="sr-Cyrl-CS" altLang="en-US" sz="2200" dirty="0" smtClean="0"/>
              <a:t> </a:t>
            </a:r>
            <a:r>
              <a:rPr lang="sr-Cyrl-CS" altLang="en-US" sz="2200" dirty="0"/>
              <a:t>0</a:t>
            </a:r>
            <a:r>
              <a:rPr lang="sr-Latn-CS" altLang="en-US" sz="2200" dirty="0"/>
              <a:t>.</a:t>
            </a: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CS" altLang="en-US" sz="2200" dirty="0"/>
              <a:t>-2 (</a:t>
            </a:r>
            <a:r>
              <a:rPr lang="sr-Latn-CS" altLang="en-US" sz="2200" dirty="0"/>
              <a:t>mod 6</a:t>
            </a:r>
            <a:r>
              <a:rPr lang="sr-Cyrl-CS" altLang="en-US" sz="2200" dirty="0"/>
              <a:t>)</a:t>
            </a:r>
            <a:r>
              <a:rPr lang="sr-Latn-CS" altLang="en-US" sz="2200" dirty="0"/>
              <a:t>=4 </a:t>
            </a:r>
            <a:r>
              <a:rPr lang="en-US" altLang="en-US" sz="2200" dirty="0" err="1" smtClean="0"/>
              <a:t>jer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 </a:t>
            </a:r>
            <a:r>
              <a:rPr lang="sr-Latn-CS" altLang="en-US" sz="2200" dirty="0"/>
              <a:t>(2+</a:t>
            </a:r>
            <a:r>
              <a:rPr lang="sr-Cyrl-CS" altLang="en-US" sz="2200" dirty="0">
                <a:solidFill>
                  <a:srgbClr val="0070C0"/>
                </a:solidFill>
              </a:rPr>
              <a:t>4</a:t>
            </a:r>
            <a:r>
              <a:rPr lang="sr-Latn-CS" altLang="en-US" sz="2200" dirty="0"/>
              <a:t>)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 = 0</a:t>
            </a:r>
            <a:endParaRPr lang="sr-Latn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Nije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negativan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sr-Cyrl-CS" altLang="en-US" sz="2200" dirty="0" smtClean="0"/>
              <a:t>, </a:t>
            </a:r>
            <a:r>
              <a:rPr lang="en-US" altLang="en-US" sz="2200" dirty="0" err="1" smtClean="0"/>
              <a:t>samo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oznaka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Multiplikativna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inverzija</a:t>
            </a:r>
            <a:r>
              <a:rPr lang="sr-Cyrl-CS" altLang="en-US" sz="2200" dirty="0" smtClean="0">
                <a:solidFill>
                  <a:srgbClr val="0070C0"/>
                </a:solidFill>
              </a:rPr>
              <a:t> </a:t>
            </a:r>
            <a:r>
              <a:rPr lang="sr-Latn-CS" altLang="en-US" sz="2200" i="1" dirty="0"/>
              <a:t>x</a:t>
            </a:r>
            <a:r>
              <a:rPr lang="sr-Latn-CS" altLang="en-US" sz="2200" dirty="0"/>
              <a:t> </a:t>
            </a:r>
            <a:r>
              <a:rPr lang="en-US" altLang="en-US" sz="2200" dirty="0" err="1" smtClean="0"/>
              <a:t>po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modu</a:t>
            </a:r>
            <a:r>
              <a:rPr lang="sr-Cyrl-CS" altLang="en-US" sz="2200" dirty="0" smtClean="0"/>
              <a:t> </a:t>
            </a:r>
            <a:r>
              <a:rPr lang="sr-Latn-CS" altLang="en-US" sz="2200" i="1" dirty="0" smtClean="0"/>
              <a:t>n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označava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sa</a:t>
            </a:r>
            <a:r>
              <a:rPr lang="en-US" altLang="en-US" sz="2200" dirty="0" smtClean="0"/>
              <a:t> </a:t>
            </a:r>
            <a:r>
              <a:rPr lang="en-US" altLang="en-US" sz="2200" i="1" dirty="0">
                <a:solidFill>
                  <a:srgbClr val="CC0000"/>
                </a:solidFill>
              </a:rPr>
              <a:t>x</a:t>
            </a:r>
            <a:r>
              <a:rPr lang="sr-Cyrl-CS" altLang="en-US" sz="2200" baseline="40000" dirty="0" smtClean="0">
                <a:solidFill>
                  <a:srgbClr val="CC0000"/>
                </a:solidFill>
              </a:rPr>
              <a:t>-1</a:t>
            </a:r>
            <a:r>
              <a:rPr lang="en-US" altLang="en-US" sz="2200" dirty="0" smtClean="0"/>
              <a:t>) je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treba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pomnožiti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sa</a:t>
            </a:r>
            <a:r>
              <a:rPr lang="sr-Cyrl-CS" altLang="en-US" sz="2200" dirty="0" smtClean="0"/>
              <a:t> </a:t>
            </a:r>
            <a:r>
              <a:rPr lang="sr-Latn-CS" altLang="en-US" sz="2200" i="1" dirty="0"/>
              <a:t>x</a:t>
            </a:r>
            <a:r>
              <a:rPr lang="sr-Cyrl-CS" altLang="en-US" sz="2200" dirty="0"/>
              <a:t> </a:t>
            </a:r>
            <a:r>
              <a:rPr lang="en-US" altLang="en-US" sz="2200" dirty="0" smtClean="0"/>
              <a:t>da bi mod tog </a:t>
            </a:r>
            <a:r>
              <a:rPr lang="en-US" altLang="en-US" sz="2200" dirty="0" err="1" smtClean="0"/>
              <a:t>proizvoda</a:t>
            </a:r>
            <a:r>
              <a:rPr lang="en-US" altLang="en-US" sz="2200" dirty="0" smtClean="0"/>
              <a:t> bio</a:t>
            </a:r>
            <a:r>
              <a:rPr lang="sr-Cyrl-CS" altLang="en-US" sz="2200" dirty="0" smtClean="0"/>
              <a:t> </a:t>
            </a:r>
            <a:r>
              <a:rPr lang="sr-Cyrl-CS" altLang="en-US" sz="2200" dirty="0"/>
              <a:t>1</a:t>
            </a:r>
            <a:r>
              <a:rPr lang="sr-Latn-CS" altLang="en-US" sz="2200" dirty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3</a:t>
            </a:r>
            <a:r>
              <a:rPr lang="en-US" altLang="en-US" sz="2200" baseline="30000" dirty="0"/>
              <a:t>-1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7</a:t>
            </a:r>
            <a:r>
              <a:rPr lang="sr-Cyrl-CS" altLang="en-US" sz="2200" dirty="0"/>
              <a:t>) </a:t>
            </a:r>
            <a:r>
              <a:rPr lang="en-US" altLang="en-US" sz="2200" dirty="0"/>
              <a:t>= </a:t>
            </a:r>
            <a:r>
              <a:rPr lang="en-US" altLang="en-US" sz="2200" dirty="0" smtClean="0"/>
              <a:t>5 </a:t>
            </a:r>
            <a:r>
              <a:rPr lang="en-US" altLang="en-US" sz="2200" dirty="0" err="1" smtClean="0"/>
              <a:t>jer</a:t>
            </a:r>
            <a:r>
              <a:rPr lang="en-US" altLang="en-US" sz="2200" dirty="0" smtClean="0"/>
              <a:t> je </a:t>
            </a:r>
            <a:r>
              <a:rPr lang="sr-Latn-CS" altLang="en-US" sz="2200" dirty="0"/>
              <a:t>(</a:t>
            </a:r>
            <a:r>
              <a:rPr lang="en-US" altLang="en-US" sz="2200" dirty="0"/>
              <a:t>3 </a:t>
            </a:r>
            <a:r>
              <a:rPr lang="en-US" altLang="en-US" sz="2200" dirty="0">
                <a:sym typeface="Symbol" panose="05050102010706020507" pitchFamily="18" charset="2"/>
              </a:rPr>
              <a:t> </a:t>
            </a:r>
            <a:r>
              <a:rPr lang="en-US" altLang="en-US" sz="2200" dirty="0">
                <a:solidFill>
                  <a:srgbClr val="0070C0"/>
                </a:solidFill>
              </a:rPr>
              <a:t>5</a:t>
            </a:r>
            <a:r>
              <a:rPr lang="sr-Latn-CS" altLang="en-US" sz="2200" dirty="0"/>
              <a:t>)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7</a:t>
            </a:r>
            <a:r>
              <a:rPr lang="sr-Cyrl-CS" altLang="en-US" sz="2200" dirty="0"/>
              <a:t>)</a:t>
            </a:r>
            <a:r>
              <a:rPr lang="en-US" altLang="en-US" sz="2200" dirty="0"/>
              <a:t> = 1</a:t>
            </a:r>
            <a:endParaRPr lang="sr-Cyrl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Nije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manji</a:t>
            </a:r>
            <a:r>
              <a:rPr lang="en-US" altLang="en-US" sz="2200" dirty="0" smtClean="0"/>
              <a:t> od</a:t>
            </a:r>
            <a:r>
              <a:rPr lang="sr-Cyrl-CS" altLang="en-US" sz="2200" dirty="0" smtClean="0"/>
              <a:t> </a:t>
            </a:r>
            <a:r>
              <a:rPr lang="sr-Cyrl-CS" altLang="en-US" sz="2200" dirty="0"/>
              <a:t>1, </a:t>
            </a:r>
            <a:r>
              <a:rPr lang="en-US" altLang="en-US" sz="2200" dirty="0" err="1" smtClean="0"/>
              <a:t>samo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oznaka</a:t>
            </a:r>
            <a:r>
              <a:rPr lang="sr-Cyrl-C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54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Modularna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aritmetika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Primeri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Koliko</a:t>
            </a:r>
            <a:r>
              <a:rPr lang="en-US" altLang="en-US" sz="2200" dirty="0" smtClean="0"/>
              <a:t> je</a:t>
            </a:r>
            <a:r>
              <a:rPr lang="sr-Cyrl-CS" altLang="en-US" sz="2200" dirty="0" smtClean="0"/>
              <a:t> </a:t>
            </a:r>
            <a:r>
              <a:rPr lang="en-US" altLang="en-US" sz="2200" dirty="0"/>
              <a:t>-3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Odgovor</a:t>
            </a:r>
            <a:r>
              <a:rPr lang="en-US" altLang="en-US" sz="2200" dirty="0" smtClean="0"/>
              <a:t>: </a:t>
            </a:r>
            <a:r>
              <a:rPr lang="en-US" altLang="en-US" sz="2200" dirty="0"/>
              <a:t>3.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-1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Odgovor</a:t>
            </a:r>
            <a:r>
              <a:rPr lang="en-US" altLang="en-US" sz="2200" dirty="0" smtClean="0"/>
              <a:t>: </a:t>
            </a:r>
            <a:r>
              <a:rPr lang="en-US" altLang="en-US" sz="2200" dirty="0"/>
              <a:t>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5</a:t>
            </a:r>
            <a:r>
              <a:rPr lang="en-US" altLang="en-US" sz="2200" baseline="30000" dirty="0"/>
              <a:t>-1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Odgovor</a:t>
            </a:r>
            <a:r>
              <a:rPr lang="en-US" altLang="en-US" sz="2200" dirty="0" smtClean="0"/>
              <a:t>: </a:t>
            </a:r>
            <a:r>
              <a:rPr lang="en-US" altLang="en-US" sz="2200" dirty="0"/>
              <a:t>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2</a:t>
            </a:r>
            <a:r>
              <a:rPr lang="en-US" altLang="en-US" sz="2200" baseline="30000" dirty="0"/>
              <a:t>-1</a:t>
            </a:r>
            <a:r>
              <a:rPr lang="en-US" altLang="en-US" sz="2200" dirty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6</a:t>
            </a:r>
            <a:r>
              <a:rPr lang="sr-Cyrl-CS" altLang="en-US" sz="2200" dirty="0"/>
              <a:t>)</a:t>
            </a:r>
            <a:r>
              <a:rPr lang="en-U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Odgovor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nema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rešenja</a:t>
            </a:r>
            <a:r>
              <a:rPr lang="en-US" altLang="en-US" sz="2200" dirty="0" smtClean="0"/>
              <a:t>!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Multiplikativna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inverzija</a:t>
            </a:r>
            <a:r>
              <a:rPr lang="en-US" altLang="en-US" sz="2200" dirty="0" smtClean="0"/>
              <a:t> ne </a:t>
            </a:r>
            <a:r>
              <a:rPr lang="en-US" altLang="en-US" sz="2200" dirty="0" err="1" smtClean="0"/>
              <a:t>postoji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svaki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!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722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Prosti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brojevi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/>
              <a:t>Prost </a:t>
            </a:r>
            <a:r>
              <a:rPr lang="en-US" altLang="en-US" sz="2200" b="1" dirty="0" err="1"/>
              <a:t>broj</a:t>
            </a:r>
            <a:r>
              <a:rPr lang="en-US" altLang="en-US" sz="2200" b="1" dirty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ceo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delioca</a:t>
            </a:r>
            <a:r>
              <a:rPr lang="en-US" altLang="en-US" sz="2200" dirty="0"/>
              <a:t>: 1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sebe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Po </a:t>
            </a:r>
            <a:r>
              <a:rPr lang="en-US" altLang="en-US" sz="2200" dirty="0" err="1"/>
              <a:t>dogovoru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smatra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da 1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 </a:t>
            </a:r>
            <a:r>
              <a:rPr lang="en-US" altLang="en-US" sz="2200" dirty="0" err="1"/>
              <a:t>prostih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brojeva</a:t>
            </a:r>
            <a:r>
              <a:rPr lang="en-US" altLang="en-US" sz="2200" dirty="0" smtClean="0"/>
              <a:t>: 2</a:t>
            </a:r>
            <a:r>
              <a:rPr lang="en-US" altLang="en-US" sz="2200" dirty="0"/>
              <a:t>, 3, 5, 7, 11, 13, 17, 19, 23,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osnovu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raspoređeni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skupu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Prostih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beskonačno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prost </a:t>
            </a:r>
            <a:r>
              <a:rPr lang="en-US" altLang="en-US" sz="2200" dirty="0" err="1"/>
              <a:t>kaže</a:t>
            </a:r>
            <a:r>
              <a:rPr lang="en-US" altLang="en-US" sz="2200" dirty="0"/>
              <a:t> se da je </a:t>
            </a:r>
            <a:r>
              <a:rPr lang="en-US" altLang="en-US" sz="2200" dirty="0" err="1"/>
              <a:t>složen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776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Uzajamno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prosti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brojevi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y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dva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cela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broja</a:t>
            </a:r>
            <a:r>
              <a:rPr lang="en-US" altLang="en-US" sz="22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Najveći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zajednički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delitelj</a:t>
            </a:r>
            <a:r>
              <a:rPr lang="sr-Cyrl-CS" altLang="en-US" sz="2200" dirty="0" smtClean="0">
                <a:solidFill>
                  <a:schemeClr val="accent2"/>
                </a:solidFill>
              </a:rPr>
              <a:t> </a:t>
            </a:r>
            <a:r>
              <a:rPr lang="sr-Cyrl-CS" altLang="en-US" sz="2200" dirty="0"/>
              <a:t>(</a:t>
            </a:r>
            <a:r>
              <a:rPr lang="sr-Latn-CS" altLang="en-US" sz="2200" i="1" dirty="0"/>
              <a:t>gcd</a:t>
            </a:r>
            <a:r>
              <a:rPr lang="sr-Cyrl-CS" altLang="en-US" sz="2200" dirty="0"/>
              <a:t>) </a:t>
            </a:r>
            <a:r>
              <a:rPr lang="en-US" altLang="en-US" sz="2200" dirty="0" err="1" smtClean="0"/>
              <a:t>brojeva</a:t>
            </a:r>
            <a:r>
              <a:rPr lang="sr-Latn-CS" altLang="en-US" sz="2200" dirty="0" smtClean="0"/>
              <a:t> 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y</a:t>
            </a:r>
            <a:r>
              <a:rPr lang="sr-Cyrl-C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najveći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sr-Cyrl-CS" altLang="en-US" sz="2200" dirty="0" smtClean="0"/>
              <a:t> </a:t>
            </a:r>
            <a:r>
              <a:rPr lang="en-US" altLang="en-US" sz="2200" i="1" dirty="0"/>
              <a:t>d</a:t>
            </a:r>
            <a:r>
              <a:rPr lang="sr-Cyrl-CS" altLang="en-US" sz="2200" dirty="0"/>
              <a:t> </a:t>
            </a:r>
            <a:r>
              <a:rPr lang="en-US" altLang="en-US" sz="2200" dirty="0" err="1" smtClean="0"/>
              <a:t>takav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kojim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prodeliti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y</a:t>
            </a:r>
            <a:r>
              <a:rPr lang="en-US" altLang="en-US" sz="2200" dirty="0" smtClean="0"/>
              <a:t>.</a:t>
            </a:r>
            <a:endParaRPr lang="sr-Latn-C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gcd</a:t>
            </a:r>
            <a:r>
              <a:rPr lang="en-US" altLang="en-US" sz="2200" dirty="0"/>
              <a:t>(3,</a:t>
            </a:r>
            <a:r>
              <a:rPr lang="sr-Latn-CS" altLang="en-US" sz="2200" dirty="0"/>
              <a:t> </a:t>
            </a:r>
            <a:r>
              <a:rPr lang="en-US" altLang="en-US" sz="2200" dirty="0"/>
              <a:t>16) = </a:t>
            </a:r>
            <a:r>
              <a:rPr lang="en-US" altLang="en-US" sz="2200" dirty="0" smtClean="0"/>
              <a:t>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gcd</a:t>
            </a:r>
            <a:r>
              <a:rPr lang="en-US" altLang="en-US" sz="2200" dirty="0" smtClean="0"/>
              <a:t>(28</a:t>
            </a:r>
            <a:r>
              <a:rPr lang="en-US" altLang="en-US" sz="2200" dirty="0"/>
              <a:t>,</a:t>
            </a:r>
            <a:r>
              <a:rPr lang="sr-Latn-CS" altLang="en-US" sz="2200" dirty="0"/>
              <a:t> </a:t>
            </a:r>
            <a:r>
              <a:rPr lang="en-US" altLang="en-US" sz="2200" dirty="0"/>
              <a:t>8) = 4</a:t>
            </a:r>
            <a:r>
              <a:rPr lang="sr-Cyrl-CS" altLang="en-US" sz="2200" dirty="0"/>
              <a:t>.</a:t>
            </a:r>
            <a:endParaRPr lang="sr-Cyrl-CS" altLang="en-US" sz="2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Brojevi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 i </a:t>
            </a:r>
            <a:r>
              <a:rPr lang="en-US" altLang="en-US" sz="2200" i="1" dirty="0"/>
              <a:t>y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b="1" dirty="0" err="1" smtClean="0"/>
              <a:t>uzajamno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gcd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x</a:t>
            </a:r>
            <a:r>
              <a:rPr lang="sr-Latn-CS" altLang="en-US" sz="2200" i="1" dirty="0"/>
              <a:t>,</a:t>
            </a:r>
            <a:r>
              <a:rPr lang="en-US" altLang="en-US" sz="2200" dirty="0"/>
              <a:t> </a:t>
            </a:r>
            <a:r>
              <a:rPr lang="en-US" altLang="en-US" sz="2200" i="1" dirty="0"/>
              <a:t>y</a:t>
            </a:r>
            <a:r>
              <a:rPr lang="en-US" altLang="en-US" sz="2200" dirty="0"/>
              <a:t>) = 1</a:t>
            </a:r>
            <a:r>
              <a:rPr lang="sr-Cyrl-C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en-US" sz="2200" dirty="0"/>
              <a:t>Dva prosta broja su istovremeno i uzajamno </a:t>
            </a:r>
            <a:r>
              <a:rPr lang="it-IT" altLang="en-US" sz="2200" dirty="0" smtClean="0"/>
              <a:t>prosta.</a:t>
            </a:r>
            <a:endParaRPr lang="it-IT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x</a:t>
            </a:r>
            <a:r>
              <a:rPr lang="en-US" altLang="en-US" sz="2200" baseline="30000" dirty="0" smtClean="0"/>
              <a:t>-1</a:t>
            </a:r>
            <a:r>
              <a:rPr lang="en-US" altLang="en-US" sz="2200" dirty="0" smtClean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y</a:t>
            </a:r>
            <a:r>
              <a:rPr lang="sr-Cyrl-CS" altLang="en-US" sz="2200" dirty="0" smtClean="0"/>
              <a:t>)</a:t>
            </a:r>
            <a:r>
              <a:rPr lang="pl-PL" altLang="en-US" sz="2200" dirty="0"/>
              <a:t> postoji samo ako su </a:t>
            </a:r>
            <a:r>
              <a:rPr lang="pl-PL" altLang="en-US" sz="2200" i="1" dirty="0"/>
              <a:t>x</a:t>
            </a:r>
            <a:r>
              <a:rPr lang="pl-PL" altLang="en-US" sz="2200" dirty="0"/>
              <a:t> i </a:t>
            </a:r>
            <a:r>
              <a:rPr lang="pl-PL" altLang="en-US" sz="2200" i="1" dirty="0"/>
              <a:t>y</a:t>
            </a:r>
            <a:r>
              <a:rPr lang="pl-PL" altLang="en-US" sz="2200" dirty="0"/>
              <a:t> uzajamno prosti.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x</a:t>
            </a:r>
            <a:r>
              <a:rPr lang="en-US" altLang="en-US" sz="2200" baseline="30000" dirty="0" smtClean="0"/>
              <a:t>-1</a:t>
            </a:r>
            <a:r>
              <a:rPr lang="en-US" altLang="en-US" sz="2200" dirty="0" smtClean="0"/>
              <a:t> </a:t>
            </a:r>
            <a:r>
              <a:rPr lang="sr-Cyrl-CS" altLang="en-US" sz="2200" dirty="0"/>
              <a:t>(</a:t>
            </a:r>
            <a:r>
              <a:rPr lang="en-US" altLang="en-US" sz="2200" dirty="0"/>
              <a:t>mod </a:t>
            </a:r>
            <a:r>
              <a:rPr lang="en-US" altLang="en-US" sz="2200" i="1" dirty="0"/>
              <a:t>y</a:t>
            </a:r>
            <a:r>
              <a:rPr lang="sr-Cyrl-CS" altLang="en-US" sz="2200" dirty="0"/>
              <a:t>)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nalazi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korišćenjem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Euklidovog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945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4788</TotalTime>
  <Words>4992</Words>
  <Application>Microsoft Office PowerPoint</Application>
  <PresentationFormat>Widescreen</PresentationFormat>
  <Paragraphs>653</Paragraphs>
  <Slides>59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Calibri Light</vt:lpstr>
      <vt:lpstr>DejaVu Sans Mono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Čoko</dc:creator>
  <cp:lastModifiedBy>Jelisaveta</cp:lastModifiedBy>
  <cp:revision>764</cp:revision>
  <dcterms:created xsi:type="dcterms:W3CDTF">2015-09-23T21:42:41Z</dcterms:created>
  <dcterms:modified xsi:type="dcterms:W3CDTF">2020-11-10T12:00:11Z</dcterms:modified>
</cp:coreProperties>
</file>