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5"/>
  </p:notesMasterIdLst>
  <p:sldIdLst>
    <p:sldId id="325" r:id="rId2"/>
    <p:sldId id="479" r:id="rId3"/>
    <p:sldId id="545" r:id="rId4"/>
    <p:sldId id="546" r:id="rId5"/>
    <p:sldId id="547" r:id="rId6"/>
    <p:sldId id="548" r:id="rId7"/>
    <p:sldId id="549" r:id="rId8"/>
    <p:sldId id="550" r:id="rId9"/>
    <p:sldId id="551" r:id="rId10"/>
    <p:sldId id="552" r:id="rId11"/>
    <p:sldId id="553" r:id="rId12"/>
    <p:sldId id="554" r:id="rId13"/>
    <p:sldId id="555" r:id="rId14"/>
    <p:sldId id="556" r:id="rId15"/>
    <p:sldId id="557" r:id="rId16"/>
    <p:sldId id="558" r:id="rId17"/>
    <p:sldId id="559" r:id="rId18"/>
    <p:sldId id="560" r:id="rId19"/>
    <p:sldId id="561" r:id="rId20"/>
    <p:sldId id="562" r:id="rId21"/>
    <p:sldId id="563" r:id="rId22"/>
    <p:sldId id="564" r:id="rId23"/>
    <p:sldId id="565" r:id="rId24"/>
    <p:sldId id="566" r:id="rId25"/>
    <p:sldId id="567" r:id="rId26"/>
    <p:sldId id="568" r:id="rId27"/>
    <p:sldId id="569" r:id="rId28"/>
    <p:sldId id="570" r:id="rId29"/>
    <p:sldId id="571" r:id="rId30"/>
    <p:sldId id="572" r:id="rId31"/>
    <p:sldId id="573" r:id="rId32"/>
    <p:sldId id="574" r:id="rId33"/>
    <p:sldId id="575" r:id="rId34"/>
    <p:sldId id="576" r:id="rId35"/>
    <p:sldId id="577" r:id="rId36"/>
    <p:sldId id="578" r:id="rId37"/>
    <p:sldId id="579" r:id="rId38"/>
    <p:sldId id="580" r:id="rId39"/>
    <p:sldId id="581" r:id="rId40"/>
    <p:sldId id="582" r:id="rId41"/>
    <p:sldId id="583" r:id="rId42"/>
    <p:sldId id="584" r:id="rId43"/>
    <p:sldId id="585" r:id="rId44"/>
    <p:sldId id="586" r:id="rId45"/>
    <p:sldId id="587" r:id="rId46"/>
    <p:sldId id="588" r:id="rId47"/>
    <p:sldId id="589" r:id="rId48"/>
    <p:sldId id="590" r:id="rId49"/>
    <p:sldId id="591" r:id="rId50"/>
    <p:sldId id="592" r:id="rId51"/>
    <p:sldId id="593" r:id="rId52"/>
    <p:sldId id="594" r:id="rId53"/>
    <p:sldId id="595" r:id="rId54"/>
    <p:sldId id="596" r:id="rId55"/>
    <p:sldId id="599" r:id="rId56"/>
    <p:sldId id="600" r:id="rId57"/>
    <p:sldId id="601" r:id="rId58"/>
    <p:sldId id="602" r:id="rId59"/>
    <p:sldId id="603" r:id="rId60"/>
    <p:sldId id="604" r:id="rId61"/>
    <p:sldId id="605" r:id="rId62"/>
    <p:sldId id="478" r:id="rId63"/>
    <p:sldId id="355" r:id="rId64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75B6"/>
    <a:srgbClr val="A4C7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85" autoAdjust="0"/>
    <p:restoredTop sz="94660"/>
  </p:normalViewPr>
  <p:slideViewPr>
    <p:cSldViewPr snapToGrid="0">
      <p:cViewPr varScale="1">
        <p:scale>
          <a:sx n="43" d="100"/>
          <a:sy n="43" d="100"/>
        </p:scale>
        <p:origin x="77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989491-1104-4A61-BA2F-619D63122EE3}" type="datetimeFigureOut">
              <a:rPr lang="sr-Latn-RS" smtClean="0"/>
              <a:t>10.11.2020.</a:t>
            </a:fld>
            <a:endParaRPr lang="sr-Latn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8C3EA2-703D-4AED-BAF4-17CD075B8317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334279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4021B-4201-4241-A5FE-0D243F798FAF}" type="datetimeFigureOut">
              <a:rPr lang="sr-Latn-RS" smtClean="0"/>
              <a:t>10.11.2020.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36F5C-0E34-4846-A134-3CCC6BFADC7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486746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4021B-4201-4241-A5FE-0D243F798FAF}" type="datetimeFigureOut">
              <a:rPr lang="sr-Latn-RS" smtClean="0"/>
              <a:t>10.11.2020.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36F5C-0E34-4846-A134-3CCC6BFADC7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040096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4021B-4201-4241-A5FE-0D243F798FAF}" type="datetimeFigureOut">
              <a:rPr lang="sr-Latn-RS" smtClean="0"/>
              <a:t>10.11.2020.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36F5C-0E34-4846-A134-3CCC6BFADC7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553073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4021B-4201-4241-A5FE-0D243F798FAF}" type="datetimeFigureOut">
              <a:rPr lang="sr-Latn-RS" smtClean="0"/>
              <a:t>10.11.2020.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36F5C-0E34-4846-A134-3CCC6BFADC7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599177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4021B-4201-4241-A5FE-0D243F798FAF}" type="datetimeFigureOut">
              <a:rPr lang="sr-Latn-RS" smtClean="0"/>
              <a:t>10.11.2020.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36F5C-0E34-4846-A134-3CCC6BFADC7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330557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4021B-4201-4241-A5FE-0D243F798FAF}" type="datetimeFigureOut">
              <a:rPr lang="sr-Latn-RS" smtClean="0"/>
              <a:t>10.11.2020.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36F5C-0E34-4846-A134-3CCC6BFADC7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243552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4021B-4201-4241-A5FE-0D243F798FAF}" type="datetimeFigureOut">
              <a:rPr lang="sr-Latn-RS" smtClean="0"/>
              <a:t>10.11.2020.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36F5C-0E34-4846-A134-3CCC6BFADC7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603323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4021B-4201-4241-A5FE-0D243F798FAF}" type="datetimeFigureOut">
              <a:rPr lang="sr-Latn-RS" smtClean="0"/>
              <a:t>10.11.2020.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36F5C-0E34-4846-A134-3CCC6BFADC7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604201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4021B-4201-4241-A5FE-0D243F798FAF}" type="datetimeFigureOut">
              <a:rPr lang="sr-Latn-RS" smtClean="0"/>
              <a:t>10.11.2020.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36F5C-0E34-4846-A134-3CCC6BFADC7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6808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4021B-4201-4241-A5FE-0D243F798FAF}" type="datetimeFigureOut">
              <a:rPr lang="sr-Latn-RS" smtClean="0"/>
              <a:t>10.11.2020.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36F5C-0E34-4846-A134-3CCC6BFADC7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702039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4021B-4201-4241-A5FE-0D243F798FAF}" type="datetimeFigureOut">
              <a:rPr lang="sr-Latn-RS" smtClean="0"/>
              <a:t>10.11.2020.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36F5C-0E34-4846-A134-3CCC6BFADC7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47771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4021B-4201-4241-A5FE-0D243F798FAF}" type="datetimeFigureOut">
              <a:rPr lang="sr-Latn-RS" smtClean="0"/>
              <a:t>10.11.2020.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136F5C-0E34-4846-A134-3CCC6BFADC7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179089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isdom.weizmann.ac.il/~oded/PS/obf4.pdf" TargetMode="Externa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1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5" y="1233720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0" name="TextShape 2"/>
          <p:cNvSpPr txBox="1"/>
          <p:nvPr/>
        </p:nvSpPr>
        <p:spPr>
          <a:xfrm>
            <a:off x="1952760" y="2643120"/>
            <a:ext cx="8229240" cy="38286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9" name="TextShape 1"/>
          <p:cNvSpPr txBox="1"/>
          <p:nvPr/>
        </p:nvSpPr>
        <p:spPr>
          <a:xfrm>
            <a:off x="448235" y="4587598"/>
            <a:ext cx="11367167" cy="933392"/>
          </a:xfrm>
          <a:prstGeom prst="rect">
            <a:avLst/>
          </a:prstGeom>
        </p:spPr>
        <p:txBody>
          <a:bodyPr anchor="ctr"/>
          <a:lstStyle/>
          <a:p>
            <a:pPr algn="ctr"/>
            <a:r>
              <a:rPr lang="en-US" sz="3600" b="1" dirty="0" err="1" smtClean="0">
                <a:solidFill>
                  <a:srgbClr val="1F497D"/>
                </a:solidFill>
              </a:rPr>
              <a:t>Sigurnost</a:t>
            </a:r>
            <a:r>
              <a:rPr lang="en-US" sz="3600" b="1" dirty="0" smtClean="0">
                <a:solidFill>
                  <a:srgbClr val="1F497D"/>
                </a:solidFill>
              </a:rPr>
              <a:t> </a:t>
            </a:r>
            <a:r>
              <a:rPr lang="en-US" sz="3600" b="1" dirty="0" err="1" smtClean="0">
                <a:solidFill>
                  <a:srgbClr val="1F497D"/>
                </a:solidFill>
              </a:rPr>
              <a:t>softvera</a:t>
            </a:r>
            <a:endParaRPr lang="en-US" sz="3600" b="1" dirty="0" smtClean="0">
              <a:solidFill>
                <a:srgbClr val="1F497D"/>
              </a:solidFill>
            </a:endParaRPr>
          </a:p>
          <a:p>
            <a:pPr algn="ctr"/>
            <a:r>
              <a:rPr lang="en-US" sz="3600" dirty="0" smtClean="0">
                <a:solidFill>
                  <a:srgbClr val="1F497D"/>
                </a:solidFill>
                <a:latin typeface="Calibri"/>
              </a:rPr>
              <a:t>(2. </a:t>
            </a:r>
            <a:r>
              <a:rPr lang="en-US" sz="3600" dirty="0" err="1" smtClean="0">
                <a:solidFill>
                  <a:srgbClr val="1F497D"/>
                </a:solidFill>
                <a:latin typeface="Calibri"/>
              </a:rPr>
              <a:t>deo</a:t>
            </a:r>
            <a:r>
              <a:rPr lang="en-US" sz="3600" dirty="0" smtClean="0">
                <a:solidFill>
                  <a:srgbClr val="1F497D"/>
                </a:solidFill>
                <a:latin typeface="Calibri"/>
              </a:rPr>
              <a:t>)</a:t>
            </a:r>
          </a:p>
        </p:txBody>
      </p:sp>
      <p:sp>
        <p:nvSpPr>
          <p:cNvPr id="6" name="TextShape 1"/>
          <p:cNvSpPr txBox="1"/>
          <p:nvPr/>
        </p:nvSpPr>
        <p:spPr>
          <a:xfrm>
            <a:off x="183814" y="2145839"/>
            <a:ext cx="11367169" cy="1469520"/>
          </a:xfrm>
          <a:prstGeom prst="rect">
            <a:avLst/>
          </a:prstGeom>
        </p:spPr>
        <p:txBody>
          <a:bodyPr anchor="ctr"/>
          <a:lstStyle>
            <a:defPPr>
              <a:defRPr lang="sr-Latn-R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dirty="0" err="1">
                <a:solidFill>
                  <a:srgbClr val="1F497D"/>
                </a:solidFill>
              </a:rPr>
              <a:t>Praktikum</a:t>
            </a:r>
            <a:r>
              <a:rPr lang="en-US" sz="4000" dirty="0">
                <a:solidFill>
                  <a:srgbClr val="1F497D"/>
                </a:solidFill>
              </a:rPr>
              <a:t> </a:t>
            </a:r>
            <a:r>
              <a:rPr lang="en-US" sz="4000" dirty="0" err="1">
                <a:solidFill>
                  <a:srgbClr val="1F497D"/>
                </a:solidFill>
              </a:rPr>
              <a:t>iz</a:t>
            </a:r>
            <a:r>
              <a:rPr lang="en-US" sz="4000" dirty="0">
                <a:solidFill>
                  <a:srgbClr val="1F497D"/>
                </a:solidFill>
              </a:rPr>
              <a:t> </a:t>
            </a:r>
            <a:r>
              <a:rPr lang="en-US" sz="4000" dirty="0" err="1">
                <a:solidFill>
                  <a:srgbClr val="1F497D"/>
                </a:solidFill>
              </a:rPr>
              <a:t>sigurnosti</a:t>
            </a:r>
            <a:r>
              <a:rPr lang="en-US" sz="4000" dirty="0">
                <a:solidFill>
                  <a:srgbClr val="1F497D"/>
                </a:solidFill>
              </a:rPr>
              <a:t> </a:t>
            </a:r>
            <a:r>
              <a:rPr lang="en-US" sz="4000" dirty="0" err="1">
                <a:solidFill>
                  <a:srgbClr val="1F497D"/>
                </a:solidFill>
              </a:rPr>
              <a:t>računarskih</a:t>
            </a:r>
            <a:r>
              <a:rPr lang="en-US" sz="4000" dirty="0">
                <a:solidFill>
                  <a:srgbClr val="1F497D"/>
                </a:solidFill>
              </a:rPr>
              <a:t> </a:t>
            </a:r>
            <a:r>
              <a:rPr lang="en-US" sz="4000" dirty="0" err="1">
                <a:solidFill>
                  <a:srgbClr val="1F497D"/>
                </a:solidFill>
              </a:rPr>
              <a:t>mreža</a:t>
            </a:r>
            <a:endParaRPr lang="en-US" sz="4000" dirty="0" smtClean="0">
              <a:solidFill>
                <a:srgbClr val="1F497D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4631709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Reverzni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inženjering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softvera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10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dirty="0" smtClean="0"/>
              <a:t>Primer</a:t>
            </a:r>
            <a:r>
              <a:rPr lang="en-US" altLang="en-US" sz="22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Trudi </a:t>
            </a:r>
            <a:r>
              <a:rPr lang="en-US" altLang="en-US" sz="2200" dirty="0" err="1" smtClean="0"/>
              <a:t>koristi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disasembler</a:t>
            </a:r>
            <a:r>
              <a:rPr lang="en-US" altLang="en-US" sz="22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Na </a:t>
            </a:r>
            <a:r>
              <a:rPr lang="en-US" altLang="en-US" sz="2200" dirty="0" err="1" smtClean="0"/>
              <a:t>osnovu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linije</a:t>
            </a:r>
            <a:r>
              <a:rPr lang="en-US" altLang="en-US" sz="2200" dirty="0" smtClean="0"/>
              <a:t> </a:t>
            </a:r>
            <a:r>
              <a:rPr lang="ru-RU" altLang="en-US" sz="2200" dirty="0"/>
              <a:t>0x401022 </a:t>
            </a:r>
            <a:r>
              <a:rPr lang="en-US" altLang="en-US" sz="2200" dirty="0" err="1" smtClean="0"/>
              <a:t>pretpostavlja</a:t>
            </a:r>
            <a:r>
              <a:rPr lang="en-US" altLang="en-US" sz="2200" dirty="0" smtClean="0"/>
              <a:t> da je </a:t>
            </a:r>
            <a:r>
              <a:rPr lang="en-US" altLang="en-US" sz="2200" dirty="0" err="1" smtClean="0"/>
              <a:t>serijski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broj</a:t>
            </a:r>
            <a:r>
              <a:rPr lang="ru-RU" altLang="en-US" sz="2200" dirty="0" smtClean="0"/>
              <a:t> S123N456</a:t>
            </a:r>
            <a:r>
              <a:rPr lang="en-US" altLang="en-US" sz="2200" dirty="0" smtClean="0"/>
              <a:t>.</a:t>
            </a:r>
            <a:endParaRPr lang="ru-RU" alt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22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8418" y="2805953"/>
            <a:ext cx="86868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867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Reverzni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inženjering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softvera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11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dirty="0" smtClean="0"/>
              <a:t>Primer</a:t>
            </a:r>
            <a:r>
              <a:rPr lang="en-US" altLang="en-US" sz="22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Trudi </a:t>
            </a:r>
            <a:r>
              <a:rPr lang="en-US" altLang="en-US" sz="2200" dirty="0" err="1" smtClean="0"/>
              <a:t>pokreće</a:t>
            </a:r>
            <a:r>
              <a:rPr lang="en-US" altLang="en-US" sz="2200" dirty="0" smtClean="0"/>
              <a:t> program </a:t>
            </a:r>
            <a:r>
              <a:rPr lang="en-US" altLang="en-US" sz="2200" dirty="0" err="1" smtClean="0"/>
              <a:t>i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unosi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serijski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broj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za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koji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pretpostavlja</a:t>
            </a:r>
            <a:r>
              <a:rPr lang="en-US" altLang="en-US" sz="2200" dirty="0" smtClean="0"/>
              <a:t> da je </a:t>
            </a:r>
            <a:r>
              <a:rPr lang="en-US" altLang="en-US" sz="2200" dirty="0" err="1" smtClean="0"/>
              <a:t>tačan</a:t>
            </a:r>
            <a:r>
              <a:rPr lang="en-US" altLang="en-US" sz="22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Broj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prolazi</a:t>
            </a:r>
            <a:r>
              <a:rPr lang="en-US" altLang="en-US" sz="2200" dirty="0" smtClean="0"/>
              <a:t> test, </a:t>
            </a:r>
            <a:r>
              <a:rPr lang="en-US" altLang="en-US" sz="2200" dirty="0" err="1" smtClean="0"/>
              <a:t>ali</a:t>
            </a:r>
            <a:r>
              <a:rPr lang="en-US" altLang="en-US" sz="2200" dirty="0" smtClean="0"/>
              <a:t> se </a:t>
            </a:r>
            <a:r>
              <a:rPr lang="en-US" altLang="en-US" sz="2200" dirty="0" err="1" smtClean="0"/>
              <a:t>postavlja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pitanje</a:t>
            </a:r>
            <a:r>
              <a:rPr lang="en-US" altLang="en-US" sz="2200" dirty="0" smtClean="0"/>
              <a:t> da li Trudi </a:t>
            </a:r>
            <a:r>
              <a:rPr lang="en-US" altLang="en-US" sz="2200" dirty="0" err="1" smtClean="0"/>
              <a:t>može</a:t>
            </a:r>
            <a:r>
              <a:rPr lang="en-US" altLang="en-US" sz="2200" dirty="0" smtClean="0"/>
              <a:t> da </a:t>
            </a:r>
            <a:r>
              <a:rPr lang="en-US" altLang="en-US" sz="2200" dirty="0" err="1" smtClean="0"/>
              <a:t>uradi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nešto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pametnije</a:t>
            </a:r>
            <a:r>
              <a:rPr lang="en-US" altLang="en-US" sz="2200" dirty="0" smtClean="0"/>
              <a:t>.</a:t>
            </a:r>
            <a:endParaRPr lang="ru-RU" alt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22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0818" y="3702424"/>
            <a:ext cx="8382000" cy="1687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981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Reverzni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inženjering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softvera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12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dirty="0" smtClean="0"/>
              <a:t>Primer</a:t>
            </a:r>
            <a:r>
              <a:rPr lang="en-US" altLang="en-US" sz="22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Trudi </a:t>
            </a:r>
            <a:r>
              <a:rPr lang="en-US" altLang="en-US" sz="2200" dirty="0" err="1" smtClean="0"/>
              <a:t>ponovo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koristi</a:t>
            </a:r>
            <a:r>
              <a:rPr lang="en-US" altLang="en-US" sz="2200" dirty="0" smtClean="0"/>
              <a:t> disassembler </a:t>
            </a:r>
            <a:r>
              <a:rPr lang="en-US" altLang="en-US" sz="2200" dirty="0" err="1" smtClean="0"/>
              <a:t>i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uočava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naredbu</a:t>
            </a:r>
            <a:r>
              <a:rPr lang="en-US" altLang="en-US" sz="2200" dirty="0"/>
              <a:t> JZ (</a:t>
            </a:r>
            <a:r>
              <a:rPr lang="en-US" altLang="en-US" sz="2200" i="1" dirty="0"/>
              <a:t>Jump if </a:t>
            </a:r>
            <a:r>
              <a:rPr lang="en-US" altLang="en-US" sz="2200" i="1" dirty="0" smtClean="0"/>
              <a:t>zero</a:t>
            </a:r>
            <a:r>
              <a:rPr lang="en-US" altLang="en-US" sz="2200" dirty="0" smtClean="0"/>
              <a:t>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Ukoliko</a:t>
            </a:r>
            <a:r>
              <a:rPr lang="en-US" altLang="en-US" sz="2200" dirty="0" smtClean="0"/>
              <a:t> </a:t>
            </a:r>
            <a:r>
              <a:rPr lang="en-US" altLang="en-US" sz="2200" dirty="0"/>
              <a:t>se </a:t>
            </a:r>
            <a:r>
              <a:rPr lang="en-US" altLang="en-US" sz="2200" dirty="0" err="1" smtClean="0"/>
              <a:t>naredba</a:t>
            </a:r>
            <a:r>
              <a:rPr lang="en-US" altLang="en-US" sz="2200" dirty="0" smtClean="0"/>
              <a:t> ne </a:t>
            </a:r>
            <a:r>
              <a:rPr lang="en-US" altLang="en-US" sz="2200" dirty="0" err="1"/>
              <a:t>izvrši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ispisaće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poruku</a:t>
            </a:r>
            <a:r>
              <a:rPr lang="en-US" altLang="en-US" sz="2200" dirty="0"/>
              <a:t> "Error! Incorrect serial number."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alt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22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864223"/>
            <a:ext cx="73152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4742329" y="5307106"/>
            <a:ext cx="1945342" cy="17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03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Reverzni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inženjering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softvera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13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dirty="0" smtClean="0"/>
              <a:t>Primer</a:t>
            </a:r>
            <a:r>
              <a:rPr lang="en-US" altLang="en-US" sz="22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Može</a:t>
            </a:r>
            <a:r>
              <a:rPr lang="en-US" altLang="en-US" sz="2200" dirty="0"/>
              <a:t> li Trudi da </a:t>
            </a:r>
            <a:r>
              <a:rPr lang="en-US" altLang="en-US" sz="2200" dirty="0" err="1"/>
              <a:t>izmeni</a:t>
            </a:r>
            <a:r>
              <a:rPr lang="en-US" altLang="en-US" sz="2200" dirty="0"/>
              <a:t> program </a:t>
            </a:r>
            <a:r>
              <a:rPr lang="en-US" altLang="en-US" sz="2200" dirty="0" err="1"/>
              <a:t>tako</a:t>
            </a:r>
            <a:r>
              <a:rPr lang="en-US" altLang="en-US" sz="2200" dirty="0"/>
              <a:t> da se </a:t>
            </a:r>
            <a:r>
              <a:rPr lang="en-US" altLang="en-US" sz="2200" dirty="0" err="1"/>
              <a:t>uvek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ispuni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uslov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izvršenje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naredbe</a:t>
            </a:r>
            <a:r>
              <a:rPr lang="en-US" altLang="en-US" sz="2200" dirty="0"/>
              <a:t> JZ?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Edituje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kod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dobija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binarne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vrednosti</a:t>
            </a:r>
            <a:r>
              <a:rPr lang="en-US" alt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Posmatra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adresu</a:t>
            </a:r>
            <a:r>
              <a:rPr lang="en-US" altLang="en-US" sz="2200" dirty="0"/>
              <a:t> 0x401030 </a:t>
            </a:r>
            <a:r>
              <a:rPr lang="en-US" altLang="en-US" sz="2200" dirty="0" err="1"/>
              <a:t>neposredno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iznad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naredbe</a:t>
            </a:r>
            <a:r>
              <a:rPr lang="en-US" altLang="en-US" sz="2200" dirty="0"/>
              <a:t> JZ</a:t>
            </a:r>
            <a:r>
              <a:rPr lang="en-US" altLang="en-US" sz="2200" dirty="0" smtClean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Ubuntu Mono" panose="020B0509030602030204" pitchFamily="49" charset="0"/>
              </a:rPr>
              <a:t>.</a:t>
            </a:r>
            <a:r>
              <a:rPr lang="en-US" altLang="en-US" sz="2000" dirty="0" smtClean="0">
                <a:latin typeface="Ubuntu Mono" panose="020B0509030602030204" pitchFamily="49" charset="0"/>
              </a:rPr>
              <a:t>text: 00401030 test </a:t>
            </a:r>
            <a:r>
              <a:rPr lang="en-US" altLang="en-US" sz="2000" dirty="0" err="1">
                <a:latin typeface="Ubuntu Mono" panose="020B0509030602030204" pitchFamily="49" charset="0"/>
              </a:rPr>
              <a:t>eax</a:t>
            </a:r>
            <a:r>
              <a:rPr lang="en-US" altLang="en-US" sz="2000" dirty="0">
                <a:latin typeface="Ubuntu Mono" panose="020B0509030602030204" pitchFamily="49" charset="0"/>
              </a:rPr>
              <a:t>, </a:t>
            </a:r>
            <a:r>
              <a:rPr lang="en-US" altLang="en-US" sz="2000" dirty="0" err="1">
                <a:latin typeface="Ubuntu Mono" panose="020B0509030602030204" pitchFamily="49" charset="0"/>
              </a:rPr>
              <a:t>eax</a:t>
            </a:r>
            <a:r>
              <a:rPr lang="en-US" altLang="en-US" sz="2000" dirty="0">
                <a:latin typeface="Ubuntu Mono" panose="020B0509030602030204" pitchFamily="49" charset="0"/>
              </a:rPr>
              <a:t/>
            </a:r>
            <a:br>
              <a:rPr lang="en-US" altLang="en-US" sz="2000" dirty="0">
                <a:latin typeface="Ubuntu Mono" panose="020B0509030602030204" pitchFamily="49" charset="0"/>
              </a:rPr>
            </a:br>
            <a:r>
              <a:rPr lang="en-US" altLang="en-US" sz="2000" dirty="0">
                <a:latin typeface="Ubuntu Mono" panose="020B0509030602030204" pitchFamily="49" charset="0"/>
              </a:rPr>
              <a:t>.</a:t>
            </a:r>
            <a:r>
              <a:rPr lang="en-US" altLang="en-US" sz="2000" dirty="0" smtClean="0">
                <a:latin typeface="Ubuntu Mono" panose="020B0509030602030204" pitchFamily="49" charset="0"/>
              </a:rPr>
              <a:t>text: 00401032 JZ</a:t>
            </a:r>
            <a:endParaRPr lang="en-US" altLang="en-US" sz="2000" dirty="0">
              <a:latin typeface="Ubuntu Mono" panose="020B0509030602030204" pitchFamily="49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Trudi </a:t>
            </a:r>
            <a:r>
              <a:rPr lang="en-US" altLang="en-US" sz="2200" dirty="0" err="1"/>
              <a:t>ispituje</a:t>
            </a:r>
            <a:r>
              <a:rPr lang="en-US" altLang="en-US" sz="2200" dirty="0"/>
              <a:t> bite </a:t>
            </a:r>
            <a:r>
              <a:rPr lang="en-US" altLang="en-US" sz="2200" dirty="0" err="1"/>
              <a:t>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adresi</a:t>
            </a:r>
            <a:r>
              <a:rPr lang="en-US" altLang="en-US" sz="2200" dirty="0"/>
              <a:t> 0x401030: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alt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22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7518" y="4441825"/>
            <a:ext cx="7848600" cy="892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5377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Reverzni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inženjering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softvera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14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dirty="0" smtClean="0"/>
              <a:t>Primer</a:t>
            </a:r>
            <a:r>
              <a:rPr lang="en-US" altLang="en-US" sz="22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latin typeface="Ubuntu Mono" panose="020B0509030602030204" pitchFamily="49" charset="0"/>
              </a:rPr>
              <a:t>.</a:t>
            </a:r>
            <a:r>
              <a:rPr lang="en-US" altLang="en-US" sz="2000" dirty="0">
                <a:latin typeface="Ubuntu Mono" panose="020B0509030602030204" pitchFamily="49" charset="0"/>
              </a:rPr>
              <a:t>text: 00401030	</a:t>
            </a:r>
            <a:r>
              <a:rPr lang="en-US" altLang="en-US" sz="2000" dirty="0" smtClean="0">
                <a:latin typeface="Ubuntu Mono" panose="020B0509030602030204" pitchFamily="49" charset="0"/>
              </a:rPr>
              <a:t>test	</a:t>
            </a:r>
            <a:r>
              <a:rPr lang="en-US" altLang="en-US" sz="2000" dirty="0" err="1" smtClean="0">
                <a:latin typeface="Ubuntu Mono" panose="020B0509030602030204" pitchFamily="49" charset="0"/>
              </a:rPr>
              <a:t>eax</a:t>
            </a:r>
            <a:r>
              <a:rPr lang="en-US" altLang="en-US" sz="2000" dirty="0">
                <a:latin typeface="Ubuntu Mono" panose="020B0509030602030204" pitchFamily="49" charset="0"/>
              </a:rPr>
              <a:t>, </a:t>
            </a:r>
            <a:r>
              <a:rPr lang="en-US" altLang="en-US" sz="2000" dirty="0" err="1">
                <a:latin typeface="Ubuntu Mono" panose="020B0509030602030204" pitchFamily="49" charset="0"/>
              </a:rPr>
              <a:t>eax</a:t>
            </a:r>
            <a:endParaRPr lang="en-US" altLang="en-US" sz="2000" dirty="0">
              <a:latin typeface="Ubuntu Mono" panose="020B0509030602030204" pitchFamily="49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Ubuntu Mono" panose="020B0509030602030204" pitchFamily="49" charset="0"/>
              </a:rPr>
              <a:t>.text: 00401032	</a:t>
            </a:r>
            <a:r>
              <a:rPr lang="en-US" altLang="en-US" sz="2000" dirty="0" err="1" smtClean="0">
                <a:latin typeface="Ubuntu Mono" panose="020B0509030602030204" pitchFamily="49" charset="0"/>
              </a:rPr>
              <a:t>јz</a:t>
            </a:r>
            <a:r>
              <a:rPr lang="en-US" altLang="en-US" sz="2000" dirty="0" smtClean="0">
                <a:latin typeface="Ubuntu Mono" panose="020B0509030602030204" pitchFamily="49" charset="0"/>
              </a:rPr>
              <a:t>	short </a:t>
            </a:r>
            <a:r>
              <a:rPr lang="en-US" altLang="en-US" sz="2000" dirty="0">
                <a:latin typeface="Ubuntu Mono" panose="020B0509030602030204" pitchFamily="49" charset="0"/>
              </a:rPr>
              <a:t>loc_401405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Ubuntu Mono" panose="020B0509030602030204" pitchFamily="49" charset="0"/>
              </a:rPr>
              <a:t>.text: 00401034 	</a:t>
            </a:r>
            <a:r>
              <a:rPr lang="en-US" altLang="en-US" sz="2000" dirty="0" smtClean="0">
                <a:latin typeface="Ubuntu Mono" panose="020B0509030602030204" pitchFamily="49" charset="0"/>
              </a:rPr>
              <a:t>push	offset </a:t>
            </a:r>
            <a:r>
              <a:rPr lang="en-US" altLang="en-US" sz="2000" dirty="0" err="1" smtClean="0">
                <a:latin typeface="Ubuntu Mono" panose="020B0509030602030204" pitchFamily="49" charset="0"/>
              </a:rPr>
              <a:t>aErrorIncorect</a:t>
            </a:r>
            <a:endParaRPr lang="en-US" altLang="en-US" sz="2000" dirty="0" smtClean="0">
              <a:latin typeface="Ubuntu Mono" panose="020B0509030602030204" pitchFamily="49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Naredba</a:t>
            </a:r>
            <a:r>
              <a:rPr lang="en-US" altLang="en-US" sz="2200" dirty="0" smtClean="0"/>
              <a:t> </a:t>
            </a:r>
            <a:r>
              <a:rPr lang="en-US" altLang="en-US" sz="2000" dirty="0">
                <a:latin typeface="Ubuntu Mono" panose="020B0509030602030204" pitchFamily="49" charset="0"/>
              </a:rPr>
              <a:t>test </a:t>
            </a:r>
            <a:r>
              <a:rPr lang="en-US" altLang="en-US" sz="2000" dirty="0" err="1">
                <a:latin typeface="Ubuntu Mono" panose="020B0509030602030204" pitchFamily="49" charset="0"/>
              </a:rPr>
              <a:t>eax,eax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predstavlja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logičku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operaciju</a:t>
            </a:r>
            <a:r>
              <a:rPr lang="en-US" altLang="en-US" sz="2200" dirty="0" smtClean="0"/>
              <a:t> AND </a:t>
            </a:r>
            <a:r>
              <a:rPr lang="en-US" altLang="en-US" sz="2200" dirty="0" err="1"/>
              <a:t>operaciju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sadržaja</a:t>
            </a:r>
            <a:r>
              <a:rPr lang="en-US" altLang="en-US" sz="2200" dirty="0"/>
              <a:t> </a:t>
            </a:r>
            <a:r>
              <a:rPr lang="en-US" altLang="en-US" sz="2000" dirty="0" err="1" smtClean="0">
                <a:latin typeface="Ubuntu Mono" panose="020B0509030602030204" pitchFamily="49" charset="0"/>
              </a:rPr>
              <a:t>eax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registra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samim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sobom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Rezultat</a:t>
            </a:r>
            <a:r>
              <a:rPr lang="en-US" altLang="en-US" sz="2200" dirty="0"/>
              <a:t> je 0 </a:t>
            </a:r>
            <a:r>
              <a:rPr lang="en-US" altLang="en-US" sz="2200" dirty="0" err="1"/>
              <a:t>ako</a:t>
            </a:r>
            <a:r>
              <a:rPr lang="en-US" altLang="en-US" sz="2200" dirty="0"/>
              <a:t> je </a:t>
            </a:r>
            <a:r>
              <a:rPr lang="en-US" altLang="en-US" sz="2200" dirty="0" err="1"/>
              <a:t>sadržaj</a:t>
            </a:r>
            <a:r>
              <a:rPr lang="en-US" altLang="en-US" sz="2200" dirty="0"/>
              <a:t> </a:t>
            </a:r>
            <a:r>
              <a:rPr lang="en-US" altLang="en-US" sz="2200" dirty="0" err="1"/>
              <a:t>registra</a:t>
            </a:r>
            <a:r>
              <a:rPr lang="en-US" altLang="en-US" sz="2200" dirty="0"/>
              <a:t> </a:t>
            </a:r>
            <a:r>
              <a:rPr lang="en-US" altLang="en-US" sz="2000" dirty="0" err="1">
                <a:latin typeface="Ubuntu Mono" panose="020B0509030602030204" pitchFamily="49" charset="0"/>
              </a:rPr>
              <a:t>eax</a:t>
            </a:r>
            <a:r>
              <a:rPr lang="en-US" altLang="en-US" sz="2200" dirty="0"/>
              <a:t> </a:t>
            </a:r>
            <a:r>
              <a:rPr lang="en-US" altLang="en-US" sz="2200" dirty="0" smtClean="0"/>
              <a:t>0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Ako</a:t>
            </a:r>
            <a:r>
              <a:rPr lang="en-US" altLang="en-US" sz="2200" dirty="0"/>
              <a:t> </a:t>
            </a:r>
            <a:r>
              <a:rPr lang="en-US" altLang="en-US" sz="2000" dirty="0">
                <a:latin typeface="Ubuntu Mono" panose="020B0509030602030204" pitchFamily="49" charset="0"/>
              </a:rPr>
              <a:t>test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daje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rezultat</a:t>
            </a:r>
            <a:r>
              <a:rPr lang="en-US" altLang="en-US" sz="2200" dirty="0"/>
              <a:t> </a:t>
            </a:r>
            <a:r>
              <a:rPr lang="en-US" altLang="en-US" sz="2200" dirty="0" smtClean="0"/>
              <a:t>0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Izvršava</a:t>
            </a:r>
            <a:r>
              <a:rPr lang="en-US" altLang="en-US" sz="2200" dirty="0"/>
              <a:t> se </a:t>
            </a:r>
            <a:r>
              <a:rPr lang="en-US" altLang="en-US" sz="2200" dirty="0" err="1"/>
              <a:t>naradba</a:t>
            </a:r>
            <a:r>
              <a:rPr lang="en-US" altLang="en-US" sz="2200" dirty="0"/>
              <a:t>  </a:t>
            </a:r>
            <a:r>
              <a:rPr lang="en-US" altLang="en-US" sz="2000" dirty="0" err="1">
                <a:latin typeface="Ubuntu Mono" panose="020B0509030602030204" pitchFamily="49" charset="0"/>
              </a:rPr>
              <a:t>jz</a:t>
            </a:r>
            <a:r>
              <a:rPr lang="en-US" alt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Trudi </a:t>
            </a:r>
            <a:r>
              <a:rPr lang="en-US" altLang="en-US" sz="2200" dirty="0" err="1"/>
              <a:t>želi</a:t>
            </a:r>
            <a:r>
              <a:rPr lang="en-US" altLang="en-US" sz="2200" dirty="0"/>
              <a:t> da se </a:t>
            </a:r>
            <a:r>
              <a:rPr lang="en-US" altLang="en-US" sz="2200" dirty="0" err="1"/>
              <a:t>naredba</a:t>
            </a:r>
            <a:r>
              <a:rPr lang="en-US" altLang="en-US" sz="2200" dirty="0"/>
              <a:t> </a:t>
            </a:r>
            <a:r>
              <a:rPr lang="en-US" altLang="en-US" sz="2000" dirty="0" err="1">
                <a:latin typeface="Ubuntu Mono" panose="020B0509030602030204" pitchFamily="49" charset="0"/>
              </a:rPr>
              <a:t>jz</a:t>
            </a:r>
            <a:r>
              <a:rPr lang="en-US" altLang="en-US" sz="2200" dirty="0"/>
              <a:t> </a:t>
            </a:r>
            <a:r>
              <a:rPr lang="en-US" altLang="en-US" sz="2200" dirty="0" err="1"/>
              <a:t>uvek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izvrši</a:t>
            </a:r>
            <a:r>
              <a:rPr lang="en-US" altLang="en-US" sz="2200" dirty="0"/>
              <a:t>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Može</a:t>
            </a:r>
            <a:r>
              <a:rPr lang="en-US" altLang="en-US" sz="2200" dirty="0"/>
              <a:t> li Trudi da </a:t>
            </a:r>
            <a:r>
              <a:rPr lang="en-US" altLang="en-US" sz="2200" dirty="0" err="1"/>
              <a:t>izmeni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izvršnu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datoteku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tako</a:t>
            </a:r>
            <a:r>
              <a:rPr lang="en-US" altLang="en-US" sz="2200" dirty="0" smtClean="0"/>
              <a:t> </a:t>
            </a:r>
            <a:r>
              <a:rPr lang="en-US" altLang="en-US" sz="2200" dirty="0"/>
              <a:t>da je </a:t>
            </a:r>
            <a:r>
              <a:rPr lang="en-US" altLang="en-US" sz="2000" dirty="0" err="1">
                <a:latin typeface="Ubuntu Mono" panose="020B0509030602030204" pitchFamily="49" charset="0"/>
              </a:rPr>
              <a:t>jz</a:t>
            </a:r>
            <a:r>
              <a:rPr lang="en-US" altLang="en-US" sz="2200" dirty="0"/>
              <a:t> </a:t>
            </a:r>
            <a:r>
              <a:rPr lang="en-US" altLang="en-US" sz="2200" dirty="0" err="1"/>
              <a:t>uvek</a:t>
            </a:r>
            <a:r>
              <a:rPr lang="en-US" altLang="en-US" sz="2200" dirty="0"/>
              <a:t> </a:t>
            </a:r>
            <a:r>
              <a:rPr lang="en-US" altLang="en-US" sz="2200" dirty="0" err="1"/>
              <a:t>tačno</a:t>
            </a:r>
            <a:r>
              <a:rPr lang="en-US" altLang="en-US" sz="2200" dirty="0"/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22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96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Reverzni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inženjering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softvera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15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dirty="0" smtClean="0"/>
              <a:t>Primer</a:t>
            </a:r>
            <a:r>
              <a:rPr lang="en-US" altLang="en-US" sz="22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Može</a:t>
            </a:r>
            <a:r>
              <a:rPr lang="en-US" altLang="en-US" sz="2200" dirty="0" smtClean="0"/>
              <a:t>, </a:t>
            </a:r>
            <a:r>
              <a:rPr lang="en-US" altLang="en-US" sz="2200" dirty="0" err="1" smtClean="0"/>
              <a:t>naredba</a:t>
            </a:r>
            <a:r>
              <a:rPr lang="en-US" altLang="en-US" sz="2200" dirty="0" smtClean="0"/>
              <a:t> </a:t>
            </a:r>
            <a:r>
              <a:rPr lang="en-US" altLang="en-US" sz="2000" dirty="0" err="1">
                <a:latin typeface="Ubuntu Mono" panose="020B0509030602030204" pitchFamily="49" charset="0"/>
              </a:rPr>
              <a:t>xor</a:t>
            </a:r>
            <a:r>
              <a:rPr lang="en-US" altLang="en-US" sz="2000" dirty="0">
                <a:latin typeface="Ubuntu Mono" panose="020B0509030602030204" pitchFamily="49" charset="0"/>
              </a:rPr>
              <a:t> </a:t>
            </a:r>
            <a:r>
              <a:rPr lang="en-US" altLang="en-US" sz="2000" dirty="0" err="1">
                <a:latin typeface="Ubuntu Mono" panose="020B0509030602030204" pitchFamily="49" charset="0"/>
              </a:rPr>
              <a:t>eax</a:t>
            </a:r>
            <a:r>
              <a:rPr lang="en-US" altLang="en-US" sz="2000" dirty="0">
                <a:latin typeface="Ubuntu Mono" panose="020B0509030602030204" pitchFamily="49" charset="0"/>
              </a:rPr>
              <a:t>, </a:t>
            </a:r>
            <a:r>
              <a:rPr lang="en-US" altLang="en-US" sz="2000" dirty="0" err="1">
                <a:latin typeface="Ubuntu Mono" panose="020B0509030602030204" pitchFamily="49" charset="0"/>
              </a:rPr>
              <a:t>eax</a:t>
            </a:r>
            <a:r>
              <a:rPr lang="en-US" altLang="en-US" sz="2000" dirty="0">
                <a:latin typeface="Ubuntu Mono" panose="020B0509030602030204" pitchFamily="49" charset="0"/>
              </a:rPr>
              <a:t> </a:t>
            </a:r>
            <a:r>
              <a:rPr lang="en-US" altLang="en-US" sz="2200" dirty="0" err="1" smtClean="0"/>
              <a:t>uvek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vraća</a:t>
            </a:r>
            <a:r>
              <a:rPr lang="en-US" altLang="en-US" sz="2200" dirty="0" smtClean="0"/>
              <a:t> 0.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Dakle</a:t>
            </a:r>
            <a:r>
              <a:rPr lang="en-US" altLang="en-US" sz="2200" dirty="0" smtClean="0"/>
              <a:t>, Trudi </a:t>
            </a:r>
            <a:r>
              <a:rPr lang="en-US" altLang="en-US" sz="2200" dirty="0" err="1" smtClean="0"/>
              <a:t>menja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naredbu</a:t>
            </a:r>
            <a:r>
              <a:rPr lang="en-US" altLang="en-US" sz="2200" dirty="0"/>
              <a:t> </a:t>
            </a:r>
            <a:r>
              <a:rPr lang="en-US" altLang="en-US" sz="2000" dirty="0">
                <a:latin typeface="Ubuntu Mono" panose="020B0509030602030204" pitchFamily="49" charset="0"/>
              </a:rPr>
              <a:t>test </a:t>
            </a:r>
            <a:r>
              <a:rPr lang="en-US" altLang="en-US" sz="2000" dirty="0" err="1">
                <a:latin typeface="Ubuntu Mono" panose="020B0509030602030204" pitchFamily="49" charset="0"/>
              </a:rPr>
              <a:t>eax</a:t>
            </a:r>
            <a:r>
              <a:rPr lang="en-US" altLang="en-US" sz="2000" dirty="0">
                <a:latin typeface="Ubuntu Mono" panose="020B0509030602030204" pitchFamily="49" charset="0"/>
              </a:rPr>
              <a:t>, </a:t>
            </a:r>
            <a:r>
              <a:rPr lang="en-US" altLang="en-US" sz="2000" dirty="0" err="1">
                <a:latin typeface="Ubuntu Mono" panose="020B0509030602030204" pitchFamily="49" charset="0"/>
              </a:rPr>
              <a:t>eax</a:t>
            </a:r>
            <a:r>
              <a:rPr lang="en-US" altLang="en-US" sz="2000" dirty="0">
                <a:latin typeface="Ubuntu Mono" panose="020B0509030602030204" pitchFamily="49" charset="0"/>
              </a:rPr>
              <a:t> </a:t>
            </a:r>
            <a:r>
              <a:rPr lang="en-US" altLang="en-US" sz="2200" dirty="0" err="1" smtClean="0"/>
              <a:t>naredbom</a:t>
            </a:r>
            <a:r>
              <a:rPr lang="en-US" altLang="en-US" sz="2200" dirty="0"/>
              <a:t> </a:t>
            </a:r>
            <a:r>
              <a:rPr lang="en-US" altLang="en-US" sz="2000" dirty="0" err="1">
                <a:latin typeface="Ubuntu Mono" panose="020B0509030602030204" pitchFamily="49" charset="0"/>
              </a:rPr>
              <a:t>xor</a:t>
            </a:r>
            <a:r>
              <a:rPr lang="en-US" altLang="en-US" sz="2000" dirty="0">
                <a:latin typeface="Ubuntu Mono" panose="020B0509030602030204" pitchFamily="49" charset="0"/>
              </a:rPr>
              <a:t> </a:t>
            </a:r>
            <a:r>
              <a:rPr lang="en-US" altLang="en-US" sz="2000" dirty="0" err="1">
                <a:latin typeface="Ubuntu Mono" panose="020B0509030602030204" pitchFamily="49" charset="0"/>
              </a:rPr>
              <a:t>eax</a:t>
            </a:r>
            <a:r>
              <a:rPr lang="en-US" altLang="en-US" sz="2000" dirty="0">
                <a:latin typeface="Ubuntu Mono" panose="020B0509030602030204" pitchFamily="49" charset="0"/>
              </a:rPr>
              <a:t>, </a:t>
            </a:r>
            <a:r>
              <a:rPr lang="en-US" altLang="en-US" sz="2000" dirty="0" err="1">
                <a:latin typeface="Ubuntu Mono" panose="020B0509030602030204" pitchFamily="49" charset="0"/>
              </a:rPr>
              <a:t>eax</a:t>
            </a:r>
            <a:r>
              <a:rPr lang="en-US" altLang="en-US" sz="2200" dirty="0"/>
              <a:t>.</a:t>
            </a:r>
            <a:endParaRPr lang="en-US" altLang="en-US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Da bi to </a:t>
            </a:r>
            <a:r>
              <a:rPr lang="en-US" altLang="en-US" sz="2200" dirty="0" err="1" smtClean="0"/>
              <a:t>uradila</a:t>
            </a:r>
            <a:r>
              <a:rPr lang="en-US" altLang="en-US" sz="2200" dirty="0" smtClean="0"/>
              <a:t> mora da </a:t>
            </a:r>
            <a:r>
              <a:rPr lang="en-US" altLang="en-US" sz="2200" dirty="0" err="1" smtClean="0"/>
              <a:t>izmeni</a:t>
            </a:r>
            <a:r>
              <a:rPr lang="en-US" altLang="en-US" sz="2200" dirty="0" smtClean="0"/>
              <a:t> hex </a:t>
            </a:r>
            <a:r>
              <a:rPr lang="en-US" altLang="en-US" sz="2200" dirty="0" err="1" smtClean="0"/>
              <a:t>vrednosti</a:t>
            </a:r>
            <a:r>
              <a:rPr lang="en-US" altLang="en-US" sz="2200" dirty="0" smtClean="0"/>
              <a:t> u </a:t>
            </a:r>
            <a:r>
              <a:rPr lang="en-US" altLang="en-US" sz="2200" dirty="0" err="1" smtClean="0"/>
              <a:t>izvršnoj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datoteci</a:t>
            </a:r>
            <a:r>
              <a:rPr lang="en-US" altLang="en-US" sz="2200" dirty="0" smtClean="0"/>
              <a:t> (</a:t>
            </a:r>
            <a:r>
              <a:rPr lang="en-US" altLang="en-US" sz="2200" dirty="0" err="1" smtClean="0"/>
              <a:t>pri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čemu</a:t>
            </a:r>
            <a:r>
              <a:rPr lang="en-US" altLang="en-US" sz="2200" dirty="0" smtClean="0"/>
              <a:t> mora da </a:t>
            </a:r>
            <a:r>
              <a:rPr lang="en-US" altLang="en-US" sz="2200" dirty="0" err="1" smtClean="0"/>
              <a:t>poznaje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vrednost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za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naredbu</a:t>
            </a:r>
            <a:r>
              <a:rPr lang="en-US" altLang="en-US" sz="2200" dirty="0" smtClean="0"/>
              <a:t> </a:t>
            </a:r>
            <a:r>
              <a:rPr lang="en-US" altLang="en-US" sz="2000" dirty="0" err="1">
                <a:latin typeface="Ubuntu Mono" panose="020B0509030602030204" pitchFamily="49" charset="0"/>
              </a:rPr>
              <a:t>xor</a:t>
            </a:r>
            <a:r>
              <a:rPr lang="en-US" altLang="en-US" sz="2200" dirty="0" smtClean="0"/>
              <a:t>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Drugim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rečima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menja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heksadecimalnu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vrednost</a:t>
            </a:r>
            <a:r>
              <a:rPr lang="en-US" altLang="en-US" sz="2200" dirty="0" smtClean="0"/>
              <a:t> 85 </a:t>
            </a:r>
            <a:r>
              <a:rPr lang="en-US" altLang="en-US" sz="2200" dirty="0" err="1" smtClean="0"/>
              <a:t>vrednošću</a:t>
            </a:r>
            <a:r>
              <a:rPr lang="en-US" altLang="en-US" sz="2200" dirty="0" smtClean="0"/>
              <a:t> 33.</a:t>
            </a:r>
            <a:endParaRPr lang="en-US" altLang="en-US" sz="22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1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9918" y="2470779"/>
            <a:ext cx="7543800" cy="18412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9607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Reverzni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inženjering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softvera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16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dirty="0" smtClean="0"/>
              <a:t>Primer</a:t>
            </a:r>
            <a:r>
              <a:rPr lang="en-US" altLang="en-US" sz="22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Pre </a:t>
            </a:r>
            <a:r>
              <a:rPr lang="en-US" altLang="en-US" sz="2200" dirty="0" err="1" smtClean="0"/>
              <a:t>izmene</a:t>
            </a:r>
            <a:r>
              <a:rPr lang="en-US" altLang="en-US" sz="2200" dirty="0" smtClean="0"/>
              <a:t>:</a:t>
            </a:r>
            <a:endParaRPr lang="en-US" alt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Posle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izmene</a:t>
            </a:r>
            <a:r>
              <a:rPr lang="en-US" altLang="en-US" sz="2200" dirty="0" smtClean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U </a:t>
            </a:r>
            <a:r>
              <a:rPr lang="en-US" altLang="en-US" sz="2200" dirty="0" err="1" smtClean="0"/>
              <a:t>ovom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slučaju</a:t>
            </a:r>
            <a:r>
              <a:rPr lang="en-US" altLang="en-US" sz="2200" dirty="0" smtClean="0"/>
              <a:t> se </a:t>
            </a:r>
            <a:r>
              <a:rPr lang="en-US" altLang="en-US" sz="2200" dirty="0" err="1" smtClean="0"/>
              <a:t>veličina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koda</a:t>
            </a:r>
            <a:r>
              <a:rPr lang="en-US" altLang="en-US" sz="2200" dirty="0" smtClean="0"/>
              <a:t> ne </a:t>
            </a:r>
            <a:r>
              <a:rPr lang="en-US" altLang="en-US" sz="2200" dirty="0" err="1" smtClean="0"/>
              <a:t>menja</a:t>
            </a:r>
            <a:r>
              <a:rPr lang="en-US" altLang="en-US" sz="2200" dirty="0" smtClean="0"/>
              <a:t>!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4318" y="2247910"/>
            <a:ext cx="57150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4318" y="3815885"/>
            <a:ext cx="5715000" cy="966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482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Reverzni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inženjering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softvera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17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dirty="0" smtClean="0"/>
              <a:t>Primer</a:t>
            </a:r>
            <a:r>
              <a:rPr lang="en-US" altLang="en-US" sz="22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Nakon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izmene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bilo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koji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serijski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broj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prolazi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kao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tačan</a:t>
            </a:r>
            <a:r>
              <a:rPr lang="en-US" altLang="en-US" sz="2200" dirty="0" smtClean="0"/>
              <a:t>.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7018" y="2744054"/>
            <a:ext cx="8229600" cy="1916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991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Reverzni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inženjering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softvera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18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dirty="0" smtClean="0"/>
              <a:t>Primer</a:t>
            </a:r>
            <a:r>
              <a:rPr lang="en-US" altLang="en-US" sz="22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Ukoliko</a:t>
            </a:r>
            <a:r>
              <a:rPr lang="en-US" altLang="en-US" sz="2200" dirty="0" smtClean="0"/>
              <a:t> se </a:t>
            </a:r>
            <a:r>
              <a:rPr lang="en-US" altLang="en-US" sz="2200" dirty="0" err="1" smtClean="0"/>
              <a:t>disasembliraju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izvršne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datoteke</a:t>
            </a:r>
            <a:r>
              <a:rPr lang="en-US" altLang="en-US" sz="2200" dirty="0" smtClean="0"/>
              <a:t> pre </a:t>
            </a:r>
            <a:r>
              <a:rPr lang="en-US" altLang="en-US" sz="2200" dirty="0" err="1" smtClean="0"/>
              <a:t>i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posle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izmene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uočava</a:t>
            </a:r>
            <a:r>
              <a:rPr lang="en-US" altLang="en-US" sz="2200" dirty="0" smtClean="0"/>
              <a:t> se </a:t>
            </a:r>
            <a:r>
              <a:rPr lang="en-US" altLang="en-US" sz="2200" dirty="0" err="1" smtClean="0"/>
              <a:t>razlika</a:t>
            </a:r>
            <a:r>
              <a:rPr lang="en-US" altLang="en-US" sz="2200" dirty="0" smtClean="0"/>
              <a:t>.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7353" y="4335736"/>
            <a:ext cx="6400800" cy="2016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7353" y="2183271"/>
            <a:ext cx="6400800" cy="2030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2429435" y="4258509"/>
            <a:ext cx="675938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51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Reverzni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inženjering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softvera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19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dirty="0" err="1" smtClean="0"/>
              <a:t>Kako</a:t>
            </a:r>
            <a:r>
              <a:rPr lang="en-US" altLang="en-US" sz="2200" b="1" dirty="0" smtClean="0"/>
              <a:t> se </a:t>
            </a:r>
            <a:r>
              <a:rPr lang="en-US" altLang="en-US" sz="2200" b="1" dirty="0" err="1" smtClean="0"/>
              <a:t>odbraniti</a:t>
            </a:r>
            <a:r>
              <a:rPr lang="en-US" altLang="en-US" sz="2200" b="1" dirty="0" smtClean="0"/>
              <a:t> od </a:t>
            </a:r>
            <a:r>
              <a:rPr lang="en-US" altLang="en-US" sz="2200" b="1" dirty="0" err="1" smtClean="0"/>
              <a:t>reverznog</a:t>
            </a:r>
            <a:r>
              <a:rPr lang="en-US" altLang="en-US" sz="2200" b="1" dirty="0" smtClean="0"/>
              <a:t> </a:t>
            </a:r>
            <a:r>
              <a:rPr lang="en-US" altLang="en-US" sz="2200" b="1" dirty="0" err="1" smtClean="0"/>
              <a:t>inženjeringa</a:t>
            </a:r>
            <a:r>
              <a:rPr lang="en-US" altLang="en-US" sz="2200" dirty="0" smtClean="0"/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Nemoguće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sprečiti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reverzni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inženjering</a:t>
            </a:r>
            <a:r>
              <a:rPr lang="en-US" altLang="en-US" sz="2200" dirty="0"/>
              <a:t> </a:t>
            </a:r>
            <a:r>
              <a:rPr lang="en-US" altLang="en-US" sz="2200" dirty="0" smtClean="0"/>
              <a:t>u </a:t>
            </a:r>
            <a:r>
              <a:rPr lang="en-US" altLang="en-US" sz="2200" dirty="0" err="1" smtClean="0"/>
              <a:t>potpunosti</a:t>
            </a:r>
            <a:r>
              <a:rPr lang="en-US" altLang="en-US" sz="2200" dirty="0" smtClean="0"/>
              <a:t>, </a:t>
            </a:r>
            <a:r>
              <a:rPr lang="en-US" altLang="en-US" sz="2200" dirty="0" err="1" smtClean="0"/>
              <a:t>ali</a:t>
            </a:r>
            <a:r>
              <a:rPr lang="en-US" altLang="en-US" sz="2200" dirty="0" smtClean="0"/>
              <a:t> je </a:t>
            </a:r>
            <a:r>
              <a:rPr lang="en-US" altLang="en-US" sz="2200" dirty="0" err="1" smtClean="0"/>
              <a:t>moguće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učiniti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napad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mnogo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težim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Koristiti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tehnike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će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disasembliranje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učiniti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manje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efikasnim</a:t>
            </a:r>
            <a:r>
              <a:rPr lang="en-US" altLang="en-US" sz="2200" dirty="0"/>
              <a:t> </a:t>
            </a:r>
            <a:r>
              <a:rPr lang="en-US" altLang="en-US" sz="2200" dirty="0" smtClean="0"/>
              <a:t>(</a:t>
            </a:r>
            <a:r>
              <a:rPr lang="en-US" altLang="en-US" sz="2200" i="1" dirty="0" smtClean="0"/>
              <a:t>anti-disassembly</a:t>
            </a:r>
            <a:r>
              <a:rPr lang="en-US" altLang="en-US" sz="2200" dirty="0"/>
              <a:t>).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Dobijeni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asemblerski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kod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će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biti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teško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razumljiv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Koristiti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tehnike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će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debagovanje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učiniti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manje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efikasnim</a:t>
            </a:r>
            <a:r>
              <a:rPr lang="en-US" altLang="en-US" sz="2200" dirty="0"/>
              <a:t> (</a:t>
            </a:r>
            <a:r>
              <a:rPr lang="en-US" altLang="en-US" sz="2200" i="1" dirty="0"/>
              <a:t>Anti-debugging techniques</a:t>
            </a:r>
            <a:r>
              <a:rPr lang="en-US" altLang="en-US" sz="2200" dirty="0" smtClean="0"/>
              <a:t>).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Koriste</a:t>
            </a:r>
            <a:r>
              <a:rPr lang="en-US" altLang="en-US" sz="2200" dirty="0" smtClean="0"/>
              <a:t> se </a:t>
            </a:r>
            <a:r>
              <a:rPr lang="en-US" altLang="en-US" sz="2200" dirty="0" err="1" smtClean="0"/>
              <a:t>tzv</a:t>
            </a:r>
            <a:r>
              <a:rPr lang="en-US" altLang="en-US" sz="2200" dirty="0" smtClean="0"/>
              <a:t>. </a:t>
            </a:r>
            <a:r>
              <a:rPr lang="en-US" altLang="en-US" sz="2200" i="1" dirty="0" smtClean="0"/>
              <a:t>tamper-resistance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tehnike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koje</a:t>
            </a:r>
            <a:r>
              <a:rPr lang="en-US" altLang="en-US" sz="2200" dirty="0" smtClean="0"/>
              <a:t> se </a:t>
            </a:r>
            <a:r>
              <a:rPr lang="en-US" altLang="en-US" sz="2200" dirty="0" err="1" smtClean="0"/>
              <a:t>odnose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na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mogućnost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automatske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kontrole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izmene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koda</a:t>
            </a:r>
            <a:r>
              <a:rPr lang="en-US" altLang="en-US" sz="2200" dirty="0" smtClean="0"/>
              <a:t>, </a:t>
            </a:r>
            <a:r>
              <a:rPr lang="en-US" altLang="en-US" sz="2200" dirty="0" err="1" smtClean="0"/>
              <a:t>itd</a:t>
            </a:r>
            <a:r>
              <a:rPr lang="en-US" altLang="en-US" sz="2200" dirty="0" smtClean="0"/>
              <a:t>.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Maskiranje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koda</a:t>
            </a:r>
            <a:r>
              <a:rPr lang="en-US" altLang="en-US" sz="2200" dirty="0"/>
              <a:t> </a:t>
            </a:r>
            <a:r>
              <a:rPr lang="en-US" altLang="en-US" sz="2200" dirty="0" smtClean="0"/>
              <a:t>(</a:t>
            </a:r>
            <a:r>
              <a:rPr lang="en-US" altLang="en-US" sz="2200" dirty="0" err="1" smtClean="0"/>
              <a:t>nepregledan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kod</a:t>
            </a:r>
            <a:r>
              <a:rPr lang="en-US" altLang="en-US" sz="2200" dirty="0" smtClean="0"/>
              <a:t>) – </a:t>
            </a:r>
            <a:r>
              <a:rPr lang="en-US" altLang="en-US" sz="2200" dirty="0" err="1" smtClean="0"/>
              <a:t>pisati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kod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tako</a:t>
            </a:r>
            <a:r>
              <a:rPr lang="en-US" altLang="en-US" sz="2200" dirty="0"/>
              <a:t> da je </a:t>
            </a:r>
            <a:r>
              <a:rPr lang="en-US" altLang="en-US" sz="2200" dirty="0" err="1"/>
              <a:t>teško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razumljiv</a:t>
            </a:r>
            <a:r>
              <a:rPr lang="en-US" altLang="en-US" sz="2200" dirty="0" smtClean="0"/>
              <a:t>, </a:t>
            </a:r>
            <a:r>
              <a:rPr lang="en-US" altLang="en-US" sz="2200" dirty="0" err="1" smtClean="0"/>
              <a:t>što</a:t>
            </a:r>
            <a:r>
              <a:rPr lang="en-US" altLang="en-US" sz="2200" dirty="0" smtClean="0"/>
              <a:t> je </a:t>
            </a:r>
            <a:r>
              <a:rPr lang="en-US" altLang="en-US" sz="2200" dirty="0" err="1" smtClean="0"/>
              <a:t>suprotno</a:t>
            </a:r>
            <a:r>
              <a:rPr lang="en-US" altLang="en-US" sz="2200" dirty="0" smtClean="0"/>
              <a:t> </a:t>
            </a:r>
            <a:r>
              <a:rPr lang="en-US" altLang="en-US" sz="2200" dirty="0"/>
              <a:t>od </a:t>
            </a:r>
            <a:r>
              <a:rPr lang="en-US" altLang="en-US" sz="2200" dirty="0" err="1"/>
              <a:t>dobre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programerske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prakse</a:t>
            </a:r>
            <a:r>
              <a:rPr lang="en-US" altLang="en-US" sz="2200" dirty="0"/>
              <a:t>.</a:t>
            </a:r>
            <a:endParaRPr lang="en-US" altLang="en-US" sz="2200" dirty="0" smtClean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610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smtClean="0">
                <a:solidFill>
                  <a:schemeClr val="tx2"/>
                </a:solidFill>
                <a:latin typeface="Calibri" panose="020F0502020204030204" pitchFamily="34" charset="0"/>
              </a:rPr>
              <a:t>Sadržaj</a:t>
            </a:r>
            <a:endParaRPr sz="1200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2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0" name="TextShape 2"/>
          <p:cNvSpPr txBox="1"/>
          <p:nvPr/>
        </p:nvSpPr>
        <p:spPr>
          <a:xfrm>
            <a:off x="1952760" y="2643120"/>
            <a:ext cx="8229240" cy="38286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200" dirty="0" err="1" smtClean="0">
                <a:latin typeface="Calibri" panose="020F0502020204030204" pitchFamily="34" charset="0"/>
              </a:rPr>
              <a:t>Reverzni</a:t>
            </a:r>
            <a:r>
              <a:rPr lang="en-US" sz="2200" dirty="0" smtClean="0">
                <a:latin typeface="Calibri" panose="020F0502020204030204" pitchFamily="34" charset="0"/>
              </a:rPr>
              <a:t> </a:t>
            </a:r>
            <a:r>
              <a:rPr lang="en-US" sz="2200" dirty="0" err="1" smtClean="0">
                <a:latin typeface="Calibri" panose="020F0502020204030204" pitchFamily="34" charset="0"/>
              </a:rPr>
              <a:t>inženjering</a:t>
            </a:r>
            <a:r>
              <a:rPr lang="en-US" sz="2200" dirty="0" smtClean="0">
                <a:latin typeface="Calibri" panose="020F0502020204030204" pitchFamily="34" charset="0"/>
              </a:rPr>
              <a:t> </a:t>
            </a:r>
            <a:r>
              <a:rPr lang="en-US" sz="2200" dirty="0" err="1" smtClean="0">
                <a:latin typeface="Calibri" panose="020F0502020204030204" pitchFamily="34" charset="0"/>
              </a:rPr>
              <a:t>softvera</a:t>
            </a:r>
            <a:endParaRPr lang="en-US" sz="2200" dirty="0" smtClean="0">
              <a:latin typeface="Calibri" panose="020F0502020204030204" pitchFamily="34" charset="0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Calibri" panose="020F0502020204030204" pitchFamily="34" charset="0"/>
              </a:rPr>
              <a:t>Digital Rights Management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200" dirty="0" err="1" smtClean="0">
                <a:latin typeface="Calibri" panose="020F0502020204030204" pitchFamily="34" charset="0"/>
              </a:rPr>
              <a:t>Razvoj</a:t>
            </a:r>
            <a:r>
              <a:rPr lang="en-US" sz="2200" dirty="0" smtClean="0">
                <a:latin typeface="Calibri" panose="020F0502020204030204" pitchFamily="34" charset="0"/>
              </a:rPr>
              <a:t> </a:t>
            </a:r>
            <a:r>
              <a:rPr lang="en-US" sz="2200" dirty="0" err="1" smtClean="0">
                <a:latin typeface="Calibri" panose="020F0502020204030204" pitchFamily="34" charset="0"/>
              </a:rPr>
              <a:t>sigurnog</a:t>
            </a:r>
            <a:r>
              <a:rPr lang="en-US" sz="2200" dirty="0" smtClean="0">
                <a:latin typeface="Calibri" panose="020F0502020204030204" pitchFamily="34" charset="0"/>
              </a:rPr>
              <a:t> </a:t>
            </a:r>
            <a:r>
              <a:rPr lang="en-US" sz="2200" dirty="0" err="1" smtClean="0">
                <a:latin typeface="Calibri" panose="020F0502020204030204" pitchFamily="34" charset="0"/>
              </a:rPr>
              <a:t>softvera</a:t>
            </a:r>
            <a:endParaRPr lang="en-US" sz="2200" dirty="0" smtClean="0">
              <a:latin typeface="Calibri" panose="020F0502020204030204" pitchFamily="34" charset="0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200" dirty="0" err="1" smtClean="0">
                <a:latin typeface="Calibri" panose="020F0502020204030204" pitchFamily="34" charset="0"/>
              </a:rPr>
              <a:t>Softver</a:t>
            </a:r>
            <a:r>
              <a:rPr lang="en-US" sz="2200" dirty="0" smtClean="0">
                <a:latin typeface="Calibri" panose="020F0502020204030204" pitchFamily="34" charset="0"/>
              </a:rPr>
              <a:t> </a:t>
            </a:r>
            <a:r>
              <a:rPr lang="en-US" sz="2200" dirty="0" err="1" smtClean="0">
                <a:latin typeface="Calibri" panose="020F0502020204030204" pitchFamily="34" charset="0"/>
              </a:rPr>
              <a:t>otvorenog</a:t>
            </a:r>
            <a:r>
              <a:rPr lang="en-US" sz="2200" dirty="0" smtClean="0">
                <a:latin typeface="Calibri" panose="020F0502020204030204" pitchFamily="34" charset="0"/>
              </a:rPr>
              <a:t> </a:t>
            </a:r>
            <a:r>
              <a:rPr lang="en-US" sz="2200" dirty="0" err="1" smtClean="0">
                <a:latin typeface="Calibri" panose="020F0502020204030204" pitchFamily="34" charset="0"/>
              </a:rPr>
              <a:t>i</a:t>
            </a:r>
            <a:r>
              <a:rPr lang="en-US" sz="2200" dirty="0" smtClean="0">
                <a:latin typeface="Calibri" panose="020F0502020204030204" pitchFamily="34" charset="0"/>
              </a:rPr>
              <a:t> </a:t>
            </a:r>
            <a:r>
              <a:rPr lang="en-US" sz="2200" dirty="0" err="1" smtClean="0">
                <a:latin typeface="Calibri" panose="020F0502020204030204" pitchFamily="34" charset="0"/>
              </a:rPr>
              <a:t>zatvorenog</a:t>
            </a:r>
            <a:r>
              <a:rPr lang="en-US" sz="2200" dirty="0" smtClean="0">
                <a:latin typeface="Calibri" panose="020F0502020204030204" pitchFamily="34" charset="0"/>
              </a:rPr>
              <a:t> </a:t>
            </a:r>
            <a:r>
              <a:rPr lang="en-US" sz="2200" dirty="0" err="1" smtClean="0">
                <a:latin typeface="Calibri" panose="020F0502020204030204" pitchFamily="34" charset="0"/>
              </a:rPr>
              <a:t>koda</a:t>
            </a:r>
            <a:endParaRPr lang="en-US" sz="2200" dirty="0">
              <a:latin typeface="Calibri" panose="020F0502020204030204" pitchFamily="34" charset="0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200" dirty="0" smtClean="0">
              <a:latin typeface="Calibri" panose="020F0502020204030204" pitchFamily="34" charset="0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2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153440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Reverzni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inženjering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softvera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20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i="1" dirty="0" smtClean="0"/>
              <a:t>Anti-</a:t>
            </a:r>
            <a:r>
              <a:rPr lang="en-US" altLang="en-US" sz="2200" b="1" i="1" dirty="0" err="1" smtClean="0"/>
              <a:t>dissasemly</a:t>
            </a:r>
            <a:r>
              <a:rPr lang="en-US" altLang="en-US" sz="2200" b="1" dirty="0" smtClean="0"/>
              <a:t> </a:t>
            </a:r>
            <a:r>
              <a:rPr lang="en-US" altLang="en-US" sz="2200" b="1" dirty="0" err="1" smtClean="0"/>
              <a:t>tehnike</a:t>
            </a:r>
            <a:r>
              <a:rPr lang="en-US" altLang="en-US" sz="22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Ove </a:t>
            </a:r>
            <a:r>
              <a:rPr lang="en-US" altLang="en-US" sz="2200" dirty="0" err="1"/>
              <a:t>metode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obuhvataju</a:t>
            </a:r>
            <a:r>
              <a:rPr lang="en-US" altLang="en-US" sz="2200" dirty="0"/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šifrovanje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objektnog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koda</a:t>
            </a:r>
            <a:r>
              <a:rPr lang="en-US" altLang="en-US" sz="2200" dirty="0"/>
              <a:t> </a:t>
            </a:r>
            <a:r>
              <a:rPr lang="en-US" altLang="en-US" sz="2200" dirty="0" smtClean="0"/>
              <a:t>(ne </a:t>
            </a:r>
            <a:r>
              <a:rPr lang="en-US" altLang="en-US" sz="2200" dirty="0" err="1"/>
              <a:t>može</a:t>
            </a:r>
            <a:r>
              <a:rPr lang="en-US" altLang="en-US" sz="2200" dirty="0"/>
              <a:t> se </a:t>
            </a:r>
            <a:r>
              <a:rPr lang="en-US" altLang="en-US" sz="2200" dirty="0" err="1" smtClean="0"/>
              <a:t>disasemblirati</a:t>
            </a:r>
            <a:r>
              <a:rPr lang="en-US" altLang="en-US" sz="2200" dirty="0" smtClean="0"/>
              <a:t>, </a:t>
            </a:r>
            <a:r>
              <a:rPr lang="en-US" altLang="en-US" sz="2200" dirty="0" err="1" smtClean="0"/>
              <a:t>ali</a:t>
            </a:r>
            <a:r>
              <a:rPr lang="en-US" altLang="en-US" sz="2200" dirty="0" smtClean="0"/>
              <a:t> mora </a:t>
            </a:r>
            <a:r>
              <a:rPr lang="en-US" altLang="en-US" sz="2200" dirty="0" err="1"/>
              <a:t>postojati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kod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za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dešifrovanje</a:t>
            </a:r>
            <a:r>
              <a:rPr lang="en-US" altLang="en-US" sz="2200" dirty="0" smtClean="0"/>
              <a:t>),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ubacivanje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delova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koda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koji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nema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značaja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izvršni</a:t>
            </a:r>
            <a:r>
              <a:rPr lang="en-US" altLang="en-US" sz="2200" dirty="0"/>
              <a:t> program.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samo-modifikujući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kod</a:t>
            </a:r>
            <a:r>
              <a:rPr lang="en-US" altLang="en-US" sz="2200" dirty="0" smtClean="0"/>
              <a:t>, </a:t>
            </a:r>
            <a:r>
              <a:rPr lang="en-US" altLang="en-US" sz="2200" dirty="0" err="1" smtClean="0"/>
              <a:t>itd</a:t>
            </a:r>
            <a:r>
              <a:rPr lang="en-US" altLang="en-US" sz="2200" dirty="0" smtClean="0"/>
              <a:t>.</a:t>
            </a:r>
            <a:endParaRPr lang="en-US" alt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Šifrovanje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sprečava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disasembliranje</a:t>
            </a:r>
            <a:r>
              <a:rPr lang="en-US" altLang="en-US" sz="2200" dirty="0" smtClean="0"/>
              <a:t>.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Za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izvršavanje</a:t>
            </a:r>
            <a:r>
              <a:rPr lang="en-US" altLang="en-US" sz="2200" dirty="0"/>
              <a:t> je </a:t>
            </a:r>
            <a:r>
              <a:rPr lang="en-US" altLang="en-US" sz="2200" dirty="0" err="1"/>
              <a:t>neophodno</a:t>
            </a:r>
            <a:r>
              <a:rPr lang="en-US" altLang="en-US" sz="2200" dirty="0"/>
              <a:t> da </a:t>
            </a:r>
            <a:r>
              <a:rPr lang="en-US" altLang="en-US" sz="2200" dirty="0" err="1"/>
              <a:t>postoji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kod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za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dešifrovanje</a:t>
            </a:r>
            <a:r>
              <a:rPr lang="en-US" altLang="en-US" sz="2200" dirty="0" smtClean="0"/>
              <a:t>!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Napadač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će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ga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tražiti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Problem je </a:t>
            </a:r>
            <a:r>
              <a:rPr lang="en-US" altLang="en-US" sz="2200" dirty="0" err="1" smtClean="0"/>
              <a:t>sličan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kao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polimorfnim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virusima</a:t>
            </a:r>
            <a:r>
              <a:rPr lang="en-US" altLang="en-US" sz="2200" dirty="0"/>
              <a:t>.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529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Reverzni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inženjering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softvera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21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i="1" dirty="0" smtClean="0"/>
              <a:t>Anti-debugging</a:t>
            </a:r>
            <a:r>
              <a:rPr lang="en-US" altLang="en-US" sz="2200" b="1" dirty="0" smtClean="0"/>
              <a:t> </a:t>
            </a:r>
            <a:r>
              <a:rPr lang="en-US" altLang="en-US" sz="2200" b="1" dirty="0" err="1" smtClean="0"/>
              <a:t>tehnike</a:t>
            </a:r>
            <a:r>
              <a:rPr lang="en-US" altLang="en-US" sz="22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Koriste</a:t>
            </a:r>
            <a:r>
              <a:rPr lang="en-US" altLang="en-US" sz="2200" dirty="0"/>
              <a:t> se </a:t>
            </a:r>
            <a:r>
              <a:rPr lang="en-US" altLang="en-US" sz="2200" dirty="0" err="1"/>
              <a:t>tehnike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mogu</a:t>
            </a:r>
            <a:r>
              <a:rPr lang="en-US" altLang="en-US" sz="2200" dirty="0"/>
              <a:t> da </a:t>
            </a:r>
            <a:r>
              <a:rPr lang="en-US" altLang="en-US" sz="2200" dirty="0" err="1"/>
              <a:t>registruju</a:t>
            </a:r>
            <a:r>
              <a:rPr lang="en-US" altLang="en-US" sz="2200" dirty="0"/>
              <a:t> da li je program pod </a:t>
            </a:r>
            <a:r>
              <a:rPr lang="en-US" altLang="en-US" sz="2200" dirty="0" err="1"/>
              <a:t>kontrolom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dibagera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osnovu</a:t>
            </a:r>
            <a:r>
              <a:rPr lang="en-US" altLang="en-US" sz="2200" dirty="0"/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pristupa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pojedinim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registrima</a:t>
            </a:r>
            <a:r>
              <a:rPr lang="en-US" altLang="en-US" sz="2200" dirty="0"/>
              <a:t>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postojanja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prekidnih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tačaka</a:t>
            </a:r>
            <a:r>
              <a:rPr lang="en-US" altLang="en-US" sz="2200" dirty="0" smtClean="0"/>
              <a:t> </a:t>
            </a:r>
            <a:r>
              <a:rPr lang="en-US" altLang="en-US" sz="2200" dirty="0"/>
              <a:t>(</a:t>
            </a:r>
            <a:r>
              <a:rPr lang="en-US" altLang="en-US" sz="2200" i="1" dirty="0"/>
              <a:t>breakpoints</a:t>
            </a:r>
            <a:r>
              <a:rPr lang="en-US" altLang="en-US" sz="2200" dirty="0" smtClean="0"/>
              <a:t>),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razlike</a:t>
            </a:r>
            <a:r>
              <a:rPr lang="en-US" altLang="en-US" sz="2200" dirty="0" smtClean="0"/>
              <a:t> </a:t>
            </a:r>
            <a:r>
              <a:rPr lang="en-US" altLang="en-US" sz="2200" dirty="0"/>
              <a:t>u </a:t>
            </a:r>
            <a:r>
              <a:rPr lang="en-US" altLang="en-US" sz="2200" dirty="0" err="1"/>
              <a:t>memorijskim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zahtevima</a:t>
            </a:r>
            <a:r>
              <a:rPr lang="en-US" altLang="en-US" sz="2200" dirty="0" smtClean="0"/>
              <a:t>,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vremenu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izvršavanja</a:t>
            </a:r>
            <a:r>
              <a:rPr lang="en-US" altLang="en-US" sz="2200" dirty="0" smtClean="0"/>
              <a:t>, </a:t>
            </a:r>
            <a:r>
              <a:rPr lang="en-US" altLang="en-US" sz="2200" dirty="0" err="1" smtClean="0"/>
              <a:t>itd</a:t>
            </a:r>
            <a:r>
              <a:rPr lang="en-US" altLang="en-US" sz="2200" dirty="0" smtClean="0"/>
              <a:t>.</a:t>
            </a:r>
            <a:endParaRPr lang="en-US" alt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Upotreba</a:t>
            </a:r>
            <a:r>
              <a:rPr lang="en-US" altLang="en-US" sz="2200" dirty="0"/>
              <a:t> API </a:t>
            </a:r>
            <a:r>
              <a:rPr lang="en-US" altLang="en-US" sz="2200" dirty="0" err="1" smtClean="0"/>
              <a:t>funkcija</a:t>
            </a:r>
            <a:r>
              <a:rPr lang="en-US" altLang="en-US" sz="2200" dirty="0" smtClean="0"/>
              <a:t> </a:t>
            </a:r>
            <a:r>
              <a:rPr lang="en-US" altLang="en-US" sz="2000" dirty="0" err="1" smtClean="0">
                <a:latin typeface="Ubuntu Mono" panose="020B0509030602030204" pitchFamily="49" charset="0"/>
              </a:rPr>
              <a:t>IsDebuggerPresent</a:t>
            </a:r>
            <a:r>
              <a:rPr lang="en-US" altLang="en-US" sz="2000" dirty="0">
                <a:latin typeface="Ubuntu Mono" panose="020B0509030602030204" pitchFamily="49" charset="0"/>
              </a:rPr>
              <a:t>()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</a:t>
            </a:r>
            <a:r>
              <a:rPr lang="en-US" altLang="en-US" sz="2000" dirty="0" err="1">
                <a:latin typeface="Ubuntu Mono" panose="020B0509030602030204" pitchFamily="49" charset="0"/>
              </a:rPr>
              <a:t>CheckRemoteDebugger</a:t>
            </a:r>
            <a:r>
              <a:rPr lang="en-US" altLang="en-US" sz="2000" dirty="0">
                <a:latin typeface="Ubuntu Mono" panose="020B0509030602030204" pitchFamily="49" charset="0"/>
              </a:rPr>
              <a:t>() </a:t>
            </a:r>
            <a:r>
              <a:rPr lang="en-US" altLang="en-US" sz="2200" dirty="0" err="1" smtClean="0"/>
              <a:t>koje</a:t>
            </a:r>
            <a:r>
              <a:rPr lang="en-US" altLang="en-US" sz="2200" dirty="0" smtClean="0"/>
              <a:t> se </a:t>
            </a:r>
            <a:r>
              <a:rPr lang="en-US" altLang="en-US" sz="2200" dirty="0" err="1" smtClean="0"/>
              <a:t>jednostavno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mogu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dodati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gotovom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kodu</a:t>
            </a:r>
            <a:r>
              <a:rPr lang="en-US" altLang="en-US" sz="2200" dirty="0"/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Dibageri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imaju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problema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obradom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niti</a:t>
            </a:r>
            <a:r>
              <a:rPr lang="en-US" altLang="en-US" sz="2200" dirty="0"/>
              <a:t> (</a:t>
            </a:r>
            <a:r>
              <a:rPr lang="en-US" altLang="en-US" sz="2200" i="1" dirty="0"/>
              <a:t>threads</a:t>
            </a:r>
            <a:r>
              <a:rPr lang="en-US" altLang="en-US" sz="2200" dirty="0" smtClean="0"/>
              <a:t>).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Interakcija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niti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može</a:t>
            </a:r>
            <a:r>
              <a:rPr lang="en-US" altLang="en-US" sz="2200" dirty="0"/>
              <a:t> da </a:t>
            </a:r>
            <a:r>
              <a:rPr lang="en-US" altLang="en-US" sz="2200" dirty="0" smtClean="0"/>
              <a:t>“</a:t>
            </a:r>
            <a:r>
              <a:rPr lang="en-US" altLang="en-US" sz="2200" dirty="0" err="1" smtClean="0"/>
              <a:t>zbuni</a:t>
            </a:r>
            <a:r>
              <a:rPr lang="en-US" altLang="en-US" sz="2200" dirty="0" smtClean="0"/>
              <a:t>” </a:t>
            </a:r>
            <a:r>
              <a:rPr lang="en-US" altLang="en-US" sz="2200" dirty="0" err="1"/>
              <a:t>dibager</a:t>
            </a:r>
            <a:r>
              <a:rPr lang="en-US" alt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Postoje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mnoge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druge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metode</a:t>
            </a:r>
            <a:r>
              <a:rPr lang="en-US" altLang="en-US" sz="2200" dirty="0" smtClean="0"/>
              <a:t>.</a:t>
            </a:r>
            <a:endParaRPr lang="en-US" alt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Ipak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moguće</a:t>
            </a:r>
            <a:r>
              <a:rPr lang="en-US" altLang="en-US" sz="2200" dirty="0"/>
              <a:t> je </a:t>
            </a:r>
            <a:r>
              <a:rPr lang="en-US" altLang="en-US" sz="2200" dirty="0" err="1"/>
              <a:t>realizovati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dibager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čije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aktivnosti</a:t>
            </a:r>
            <a:r>
              <a:rPr lang="en-US" altLang="en-US" sz="2200" dirty="0"/>
              <a:t> se </a:t>
            </a:r>
            <a:r>
              <a:rPr lang="en-US" altLang="en-US" sz="2200" dirty="0" err="1"/>
              <a:t>teško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detektuju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i="1" dirty="0"/>
              <a:t>Hardware-based debugging</a:t>
            </a:r>
            <a:r>
              <a:rPr lang="en-US" altLang="en-US" sz="2200" dirty="0"/>
              <a:t> (</a:t>
            </a:r>
            <a:r>
              <a:rPr lang="en-US" altLang="en-US" sz="2200" dirty="0" err="1"/>
              <a:t>HardICE</a:t>
            </a:r>
            <a:r>
              <a:rPr lang="en-US" altLang="en-US" sz="2200" dirty="0" smtClean="0"/>
              <a:t>).</a:t>
            </a:r>
            <a:endParaRPr lang="en-US" altLang="en-US" sz="22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279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Reverzni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inženjering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softvera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22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i="1" dirty="0" smtClean="0"/>
              <a:t>Tamper-resistance</a:t>
            </a:r>
            <a:r>
              <a:rPr lang="en-US" altLang="en-US" sz="22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Cilj</a:t>
            </a:r>
            <a:r>
              <a:rPr lang="en-US" altLang="en-US" sz="2200" dirty="0"/>
              <a:t> je da se </a:t>
            </a:r>
            <a:r>
              <a:rPr lang="en-US" altLang="en-US" sz="2200" dirty="0" err="1"/>
              <a:t>izmena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izvršnog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fajla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učini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što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težom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ili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nemogućom</a:t>
            </a:r>
            <a:r>
              <a:rPr lang="en-US" alt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Mogu</a:t>
            </a:r>
            <a:r>
              <a:rPr lang="en-US" altLang="en-US" sz="2200" dirty="0"/>
              <a:t> se </a:t>
            </a:r>
            <a:r>
              <a:rPr lang="en-US" altLang="en-US" sz="2200" dirty="0" err="1"/>
              <a:t>izračunati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heš</a:t>
            </a:r>
            <a:r>
              <a:rPr lang="en-US" altLang="en-US" sz="2200" dirty="0"/>
              <a:t> </a:t>
            </a:r>
            <a:r>
              <a:rPr lang="en-US" altLang="en-US" sz="2200" dirty="0" err="1"/>
              <a:t>vrednosti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delova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koda</a:t>
            </a:r>
            <a:r>
              <a:rPr lang="en-US" alt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Ako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dođe</a:t>
            </a:r>
            <a:r>
              <a:rPr lang="en-US" altLang="en-US" sz="2200" dirty="0"/>
              <a:t> do </a:t>
            </a:r>
            <a:r>
              <a:rPr lang="en-US" altLang="en-US" sz="2200" dirty="0" err="1"/>
              <a:t>izmene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pokazaće</a:t>
            </a:r>
            <a:r>
              <a:rPr lang="en-US" altLang="en-US" sz="2200" dirty="0"/>
              <a:t> se </a:t>
            </a:r>
            <a:r>
              <a:rPr lang="en-US" altLang="en-US" sz="2200" dirty="0" err="1"/>
              <a:t>neslaganje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heš</a:t>
            </a:r>
            <a:r>
              <a:rPr lang="en-US" altLang="en-US" sz="2200" dirty="0"/>
              <a:t> </a:t>
            </a:r>
            <a:r>
              <a:rPr lang="en-US" altLang="en-US" sz="2200" dirty="0" err="1"/>
              <a:t>vrednosti</a:t>
            </a:r>
            <a:r>
              <a:rPr lang="en-US" alt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Istraživanja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pokazuju</a:t>
            </a:r>
            <a:r>
              <a:rPr lang="en-US" altLang="en-US" sz="2200" dirty="0"/>
              <a:t> da </a:t>
            </a:r>
            <a:r>
              <a:rPr lang="en-US" altLang="en-US" sz="2200" dirty="0" err="1"/>
              <a:t>ovo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može</a:t>
            </a:r>
            <a:r>
              <a:rPr lang="en-US" altLang="en-US" sz="2200" dirty="0"/>
              <a:t> da </a:t>
            </a:r>
            <a:r>
              <a:rPr lang="en-US" altLang="en-US" sz="2200" dirty="0" err="1"/>
              <a:t>bude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dobar</a:t>
            </a:r>
            <a:r>
              <a:rPr lang="en-US" altLang="en-US" sz="2200" dirty="0"/>
              <a:t> </a:t>
            </a:r>
            <a:r>
              <a:rPr lang="en-US" altLang="en-US" sz="2200" dirty="0" err="1"/>
              <a:t>oblik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zaštite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uz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minimalno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narušavanje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brzine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izvršavanja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softvera</a:t>
            </a:r>
            <a:r>
              <a:rPr lang="en-US" alt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Implementacija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zaštite</a:t>
            </a:r>
            <a:r>
              <a:rPr lang="en-US" altLang="en-US" sz="2200" dirty="0"/>
              <a:t> mora da se </a:t>
            </a:r>
            <a:r>
              <a:rPr lang="en-US" altLang="en-US" sz="2200" dirty="0" err="1"/>
              <a:t>razlikuje</a:t>
            </a:r>
            <a:r>
              <a:rPr lang="en-US" altLang="en-US" sz="2200" dirty="0"/>
              <a:t> od </a:t>
            </a:r>
            <a:r>
              <a:rPr lang="en-US" altLang="en-US" sz="2200" dirty="0" err="1"/>
              <a:t>slučaja</a:t>
            </a:r>
            <a:r>
              <a:rPr lang="en-US" altLang="en-US" sz="2200" dirty="0"/>
              <a:t> do </a:t>
            </a:r>
            <a:r>
              <a:rPr lang="en-US" altLang="en-US" sz="2200" dirty="0" err="1"/>
              <a:t>slučaja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U </a:t>
            </a:r>
            <a:r>
              <a:rPr lang="en-US" altLang="en-US" sz="2200" dirty="0" err="1"/>
              <a:t>suprotnom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napadač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može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lako</a:t>
            </a:r>
            <a:r>
              <a:rPr lang="en-US" altLang="en-US" sz="2200" dirty="0"/>
              <a:t> da je </a:t>
            </a:r>
            <a:r>
              <a:rPr lang="en-US" altLang="en-US" sz="2200" dirty="0" smtClean="0"/>
              <a:t>“</a:t>
            </a:r>
            <a:r>
              <a:rPr lang="en-US" altLang="en-US" sz="2200" dirty="0" err="1" smtClean="0"/>
              <a:t>zaobiđe</a:t>
            </a:r>
            <a:r>
              <a:rPr lang="en-US" altLang="en-US" sz="2200" dirty="0" smtClean="0"/>
              <a:t>”.</a:t>
            </a:r>
            <a:endParaRPr lang="en-US" altLang="en-US" sz="22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870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Reverzni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inženjering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softvera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23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dirty="0" err="1" smtClean="0"/>
              <a:t>Maskiranje</a:t>
            </a:r>
            <a:r>
              <a:rPr lang="en-US" altLang="en-US" sz="2200" b="1" dirty="0" smtClean="0"/>
              <a:t> </a:t>
            </a:r>
            <a:r>
              <a:rPr lang="en-US" altLang="en-US" sz="2200" b="1" dirty="0" err="1" smtClean="0"/>
              <a:t>koda</a:t>
            </a:r>
            <a:r>
              <a:rPr lang="en-US" altLang="en-US" sz="2200" b="1" dirty="0" smtClean="0"/>
              <a:t> (</a:t>
            </a:r>
            <a:r>
              <a:rPr lang="en-US" altLang="en-US" sz="2200" b="1" i="1" dirty="0" smtClean="0"/>
              <a:t>code obfuscation</a:t>
            </a:r>
            <a:r>
              <a:rPr lang="en-US" altLang="en-US" sz="2200" b="1" dirty="0" smtClean="0"/>
              <a:t>)</a:t>
            </a:r>
            <a:r>
              <a:rPr lang="en-US" altLang="en-US" sz="22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Cilj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maskiranja</a:t>
            </a:r>
            <a:r>
              <a:rPr lang="en-US" altLang="en-US" sz="2200" dirty="0" smtClean="0"/>
              <a:t> je </a:t>
            </a:r>
            <a:r>
              <a:rPr lang="en-US" altLang="en-US" sz="2200" dirty="0" err="1"/>
              <a:t>učiniti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kod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teško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razumljivim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Kao </a:t>
            </a:r>
            <a:r>
              <a:rPr lang="en-US" altLang="en-US" sz="2200" dirty="0" err="1" smtClean="0"/>
              <a:t>što</a:t>
            </a:r>
            <a:r>
              <a:rPr lang="en-US" altLang="en-US" sz="2200" dirty="0" smtClean="0"/>
              <a:t> je </a:t>
            </a:r>
            <a:r>
              <a:rPr lang="en-US" altLang="en-US" sz="2200" dirty="0" err="1" smtClean="0"/>
              <a:t>napomenuto</a:t>
            </a:r>
            <a:r>
              <a:rPr lang="en-US" altLang="en-US" sz="2200" dirty="0" smtClean="0"/>
              <a:t>, to je </a:t>
            </a:r>
            <a:r>
              <a:rPr lang="en-US" altLang="en-US" sz="2200" dirty="0" err="1" smtClean="0"/>
              <a:t>suprotno</a:t>
            </a:r>
            <a:r>
              <a:rPr lang="en-US" altLang="en-US" sz="2200" dirty="0" smtClean="0"/>
              <a:t> od </a:t>
            </a:r>
            <a:r>
              <a:rPr lang="en-US" altLang="en-US" sz="2200" dirty="0" err="1"/>
              <a:t>dobre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programerske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prakse</a:t>
            </a:r>
            <a:r>
              <a:rPr lang="en-US" altLang="en-US" sz="2200" dirty="0"/>
              <a:t>!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Jednostavan</a:t>
            </a:r>
            <a:r>
              <a:rPr lang="en-US" altLang="en-US" sz="2200" dirty="0"/>
              <a:t> primer: </a:t>
            </a:r>
            <a:r>
              <a:rPr lang="en-US" altLang="en-US" sz="2200" i="1" dirty="0"/>
              <a:t>spaghetti code</a:t>
            </a:r>
            <a:r>
              <a:rPr lang="en-US" alt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Mnogo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istraživanja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kako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postići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što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veći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stepen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nerazumljivosti</a:t>
            </a:r>
            <a:r>
              <a:rPr lang="en-US" alt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Primer:</a:t>
            </a:r>
          </a:p>
          <a:p>
            <a:pPr lvl="1"/>
            <a:r>
              <a:rPr lang="en-US" altLang="en-US" sz="2000" dirty="0" err="1" smtClean="0">
                <a:latin typeface="Ubuntu Mono" panose="020B0509030602030204" pitchFamily="49" charset="0"/>
              </a:rPr>
              <a:t>int</a:t>
            </a:r>
            <a:r>
              <a:rPr lang="en-US" altLang="en-US" sz="2000" dirty="0" smtClean="0">
                <a:latin typeface="Ubuntu Mono" panose="020B0509030602030204" pitchFamily="49" charset="0"/>
              </a:rPr>
              <a:t> </a:t>
            </a:r>
            <a:r>
              <a:rPr lang="en-US" altLang="en-US" sz="2000" dirty="0" err="1">
                <a:latin typeface="Ubuntu Mono" panose="020B0509030602030204" pitchFamily="49" charset="0"/>
              </a:rPr>
              <a:t>x,y</a:t>
            </a:r>
            <a:endParaRPr lang="en-US" altLang="en-US" sz="2000" dirty="0">
              <a:latin typeface="Ubuntu Mono" panose="020B0509030602030204" pitchFamily="49" charset="0"/>
            </a:endParaRPr>
          </a:p>
          <a:p>
            <a:pPr lvl="1"/>
            <a:r>
              <a:rPr lang="en-US" altLang="en-US" sz="2000" dirty="0" smtClean="0">
                <a:latin typeface="Ubuntu Mono" panose="020B0509030602030204" pitchFamily="49" charset="0"/>
              </a:rPr>
              <a:t>…</a:t>
            </a:r>
            <a:r>
              <a:rPr lang="en-US" altLang="en-US" sz="2000" dirty="0">
                <a:latin typeface="Ubuntu Mono" panose="020B0509030602030204" pitchFamily="49" charset="0"/>
              </a:rPr>
              <a:t>	</a:t>
            </a:r>
          </a:p>
          <a:p>
            <a:pPr lvl="1"/>
            <a:r>
              <a:rPr lang="en-US" altLang="en-US" sz="2000" dirty="0" smtClean="0">
                <a:latin typeface="Ubuntu Mono" panose="020B0509030602030204" pitchFamily="49" charset="0"/>
              </a:rPr>
              <a:t>if</a:t>
            </a:r>
            <a:r>
              <a:rPr lang="en-US" altLang="en-US" sz="2000" dirty="0">
                <a:latin typeface="Ubuntu Mono" panose="020B0509030602030204" pitchFamily="49" charset="0"/>
              </a:rPr>
              <a:t>((</a:t>
            </a:r>
            <a:r>
              <a:rPr lang="en-US" altLang="en-US" sz="2000" dirty="0" smtClean="0">
                <a:latin typeface="Ubuntu Mono" panose="020B0509030602030204" pitchFamily="49" charset="0"/>
              </a:rPr>
              <a:t>x-y)*(x-y</a:t>
            </a:r>
            <a:r>
              <a:rPr lang="en-US" altLang="en-US" sz="2000" dirty="0">
                <a:latin typeface="Ubuntu Mono" panose="020B0509030602030204" pitchFamily="49" charset="0"/>
              </a:rPr>
              <a:t>) &gt; (</a:t>
            </a:r>
            <a:r>
              <a:rPr lang="en-US" altLang="en-US" sz="2000" dirty="0" smtClean="0">
                <a:latin typeface="Ubuntu Mono" panose="020B0509030602030204" pitchFamily="49" charset="0"/>
              </a:rPr>
              <a:t>x*x-2*x*</a:t>
            </a:r>
            <a:r>
              <a:rPr lang="en-US" altLang="en-US" sz="2000" dirty="0" err="1" smtClean="0">
                <a:latin typeface="Ubuntu Mono" panose="020B0509030602030204" pitchFamily="49" charset="0"/>
              </a:rPr>
              <a:t>y+y</a:t>
            </a:r>
            <a:r>
              <a:rPr lang="en-US" altLang="en-US" sz="2000" dirty="0" smtClean="0">
                <a:latin typeface="Ubuntu Mono" panose="020B0509030602030204" pitchFamily="49" charset="0"/>
              </a:rPr>
              <a:t>*y)) { </a:t>
            </a:r>
          </a:p>
          <a:p>
            <a:pPr lvl="1"/>
            <a:r>
              <a:rPr lang="en-US" altLang="en-US" sz="2000" dirty="0" smtClean="0">
                <a:latin typeface="Ubuntu Mono" panose="020B0509030602030204" pitchFamily="49" charset="0"/>
              </a:rPr>
              <a:t>… </a:t>
            </a:r>
          </a:p>
          <a:p>
            <a:pPr lvl="1"/>
            <a:r>
              <a:rPr lang="en-US" altLang="en-US" sz="2000" dirty="0" smtClean="0">
                <a:latin typeface="Ubuntu Mono" panose="020B0509030602030204" pitchFamily="49" charset="0"/>
              </a:rPr>
              <a:t>}</a:t>
            </a:r>
            <a:endParaRPr lang="en-US" altLang="en-US" sz="2000" dirty="0">
              <a:latin typeface="Ubuntu Mono" panose="020B0509030602030204" pitchFamily="49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Uslov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nije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nikada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ispunjen</a:t>
            </a:r>
            <a:r>
              <a:rPr lang="en-US" altLang="en-US" sz="2200" dirty="0" smtClean="0"/>
              <a:t>, </a:t>
            </a:r>
            <a:r>
              <a:rPr lang="en-US" altLang="en-US" sz="2200" dirty="0" err="1" smtClean="0"/>
              <a:t>ali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napadač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gubi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vreme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analizu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koda</a:t>
            </a:r>
            <a:r>
              <a:rPr lang="en-US" altLang="en-US" sz="2200" dirty="0"/>
              <a:t>.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960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Reverzni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inženjering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softvera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24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dirty="0" err="1" smtClean="0"/>
              <a:t>Maskiranje</a:t>
            </a:r>
            <a:r>
              <a:rPr lang="en-US" altLang="en-US" sz="2200" b="1" dirty="0" smtClean="0"/>
              <a:t> </a:t>
            </a:r>
            <a:r>
              <a:rPr lang="en-US" altLang="en-US" sz="2200" b="1" dirty="0" err="1" smtClean="0"/>
              <a:t>koda</a:t>
            </a:r>
            <a:r>
              <a:rPr lang="en-US" altLang="en-US" sz="2200" b="1" dirty="0" smtClean="0"/>
              <a:t> (</a:t>
            </a:r>
            <a:r>
              <a:rPr lang="en-US" altLang="en-US" sz="2200" b="1" i="1" dirty="0" smtClean="0"/>
              <a:t>code obfuscation</a:t>
            </a:r>
            <a:r>
              <a:rPr lang="en-US" altLang="en-US" sz="2200" b="1" dirty="0" smtClean="0"/>
              <a:t>)</a:t>
            </a:r>
            <a:r>
              <a:rPr lang="en-US" altLang="en-US" sz="22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Ova </a:t>
            </a:r>
            <a:r>
              <a:rPr lang="en-US" altLang="en-US" sz="2200" dirty="0" err="1"/>
              <a:t>tehnika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ima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veliku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primenu</a:t>
            </a:r>
            <a:r>
              <a:rPr lang="en-US" altLang="en-US" sz="2200" dirty="0"/>
              <a:t> u </a:t>
            </a:r>
            <a:r>
              <a:rPr lang="en-US" altLang="en-US" sz="2200" dirty="0" err="1"/>
              <a:t>zaštiti</a:t>
            </a:r>
            <a:r>
              <a:rPr lang="en-US" altLang="en-US" sz="2200" dirty="0"/>
              <a:t> od </a:t>
            </a:r>
            <a:r>
              <a:rPr lang="en-US" altLang="en-US" sz="2200" dirty="0" err="1"/>
              <a:t>reverznog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inženjeringa</a:t>
            </a:r>
            <a:r>
              <a:rPr lang="en-US" alt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Neka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istraživanja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su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pokazala</a:t>
            </a:r>
            <a:r>
              <a:rPr lang="en-US" altLang="en-US" sz="2200" dirty="0"/>
              <a:t> da </a:t>
            </a:r>
            <a:r>
              <a:rPr lang="en-US" altLang="en-US" sz="2200" dirty="0" err="1"/>
              <a:t>primena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ove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tehnike</a:t>
            </a:r>
            <a:r>
              <a:rPr lang="en-US" altLang="en-US" sz="2200" dirty="0"/>
              <a:t> ne </a:t>
            </a:r>
            <a:r>
              <a:rPr lang="en-US" altLang="en-US" sz="2200" dirty="0" err="1"/>
              <a:t>može</a:t>
            </a:r>
            <a:r>
              <a:rPr lang="en-US" altLang="en-US" sz="2200" dirty="0"/>
              <a:t> da </a:t>
            </a:r>
            <a:r>
              <a:rPr lang="en-US" altLang="en-US" sz="2200" dirty="0" err="1"/>
              <a:t>obezbedi</a:t>
            </a:r>
            <a:r>
              <a:rPr lang="en-US" altLang="en-US" sz="2200" dirty="0"/>
              <a:t> </a:t>
            </a:r>
            <a:r>
              <a:rPr lang="en-US" altLang="en-US" sz="2200" dirty="0" smtClean="0"/>
              <a:t>“</a:t>
            </a:r>
            <a:r>
              <a:rPr lang="en-US" altLang="en-US" sz="2200" dirty="0" err="1" smtClean="0"/>
              <a:t>jaku</a:t>
            </a:r>
            <a:r>
              <a:rPr lang="en-US" altLang="en-US" sz="2200" dirty="0" smtClean="0"/>
              <a:t>” </a:t>
            </a:r>
            <a:r>
              <a:rPr lang="en-US" altLang="en-US" sz="2200" dirty="0" err="1"/>
              <a:t>zaštitu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“On </a:t>
            </a:r>
            <a:r>
              <a:rPr lang="en-US" altLang="en-US" sz="2200" dirty="0"/>
              <a:t>the (</a:t>
            </a:r>
            <a:r>
              <a:rPr lang="en-US" altLang="en-US" sz="2200" dirty="0" err="1"/>
              <a:t>im</a:t>
            </a:r>
            <a:r>
              <a:rPr lang="en-US" altLang="en-US" sz="2200" dirty="0"/>
              <a:t>)possibility of obfuscating </a:t>
            </a:r>
            <a:r>
              <a:rPr lang="en-US" altLang="en-US" sz="2200" dirty="0" smtClean="0"/>
              <a:t>programs”, </a:t>
            </a:r>
            <a:r>
              <a:rPr lang="en-US" altLang="en-US" sz="2200" dirty="0" err="1" smtClean="0"/>
              <a:t>dostupno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na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adresi</a:t>
            </a:r>
            <a:r>
              <a:rPr lang="en-US" altLang="en-US" sz="2200" dirty="0" smtClean="0"/>
              <a:t> </a:t>
            </a:r>
            <a:r>
              <a:rPr lang="en-US" altLang="en-US" sz="2200" dirty="0">
                <a:hlinkClick r:id="rId2"/>
              </a:rPr>
              <a:t>http://www.wisdom.weizmann.ac.il/~</a:t>
            </a:r>
            <a:r>
              <a:rPr lang="en-US" altLang="en-US" sz="2200" dirty="0" smtClean="0">
                <a:hlinkClick r:id="rId2"/>
              </a:rPr>
              <a:t>oded/PS/obf4.pdf</a:t>
            </a:r>
            <a:r>
              <a:rPr lang="en-US" altLang="en-US" sz="2200" dirty="0" smtClean="0"/>
              <a:t> </a:t>
            </a:r>
            <a:endParaRPr lang="en-US" alt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Iako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još</a:t>
            </a:r>
            <a:r>
              <a:rPr lang="en-US" altLang="en-US" sz="2200" dirty="0"/>
              <a:t> </a:t>
            </a:r>
            <a:r>
              <a:rPr lang="en-US" altLang="en-US" sz="2200" dirty="0" err="1"/>
              <a:t>uvek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daje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dobre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rezultate</a:t>
            </a:r>
            <a:r>
              <a:rPr lang="en-US" altLang="en-US" sz="2200" dirty="0"/>
              <a:t> u </a:t>
            </a:r>
            <a:r>
              <a:rPr lang="en-US" altLang="en-US" sz="2200" dirty="0" err="1" smtClean="0"/>
              <a:t>praksi</a:t>
            </a:r>
            <a:r>
              <a:rPr lang="en-US" altLang="en-US" sz="2200" dirty="0" smtClean="0"/>
              <a:t>, ne </a:t>
            </a:r>
            <a:r>
              <a:rPr lang="en-US" altLang="en-US" sz="2200" dirty="0" err="1"/>
              <a:t>može</a:t>
            </a:r>
            <a:r>
              <a:rPr lang="en-US" altLang="en-US" sz="2200" dirty="0"/>
              <a:t> da se </a:t>
            </a:r>
            <a:r>
              <a:rPr lang="en-US" altLang="en-US" sz="2200" dirty="0" err="1"/>
              <a:t>poredi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kriptološkim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rešenjima</a:t>
            </a:r>
            <a:r>
              <a:rPr lang="en-US" altLang="en-US" sz="2200" dirty="0"/>
              <a:t>.</a:t>
            </a:r>
            <a:endParaRPr lang="en-US" altLang="en-US" sz="2200" dirty="0" smtClean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72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Reverzni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inženjering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softvera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25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dirty="0" smtClean="0"/>
              <a:t>Primer </a:t>
            </a:r>
            <a:r>
              <a:rPr lang="en-US" altLang="en-US" sz="2200" b="1" dirty="0" err="1" smtClean="0"/>
              <a:t>autentifikacije</a:t>
            </a:r>
            <a:r>
              <a:rPr lang="en-US" altLang="en-US" sz="22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Za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autentifikaciju</a:t>
            </a:r>
            <a:r>
              <a:rPr lang="en-US" altLang="en-US" sz="2200" dirty="0"/>
              <a:t> se </a:t>
            </a:r>
            <a:r>
              <a:rPr lang="en-US" altLang="en-US" sz="2200" err="1"/>
              <a:t>koristi</a:t>
            </a:r>
            <a:r>
              <a:rPr lang="en-US" altLang="en-US" sz="2200"/>
              <a:t> </a:t>
            </a:r>
            <a:r>
              <a:rPr lang="en-US" altLang="en-US" sz="2200" smtClean="0"/>
              <a:t>softver</a:t>
            </a:r>
            <a:r>
              <a:rPr lang="en-US" alt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Često</a:t>
            </a:r>
            <a:r>
              <a:rPr lang="en-US" altLang="en-US" sz="2200" dirty="0"/>
              <a:t> se </a:t>
            </a:r>
            <a:r>
              <a:rPr lang="en-US" altLang="en-US" sz="2200" dirty="0" err="1"/>
              <a:t>podatak</a:t>
            </a:r>
            <a:r>
              <a:rPr lang="en-US" altLang="en-US" sz="2200" dirty="0"/>
              <a:t> o </a:t>
            </a:r>
            <a:r>
              <a:rPr lang="en-US" altLang="en-US" sz="2200" dirty="0" err="1"/>
              <a:t>autentifikaciji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beleži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kao</a:t>
            </a:r>
            <a:r>
              <a:rPr lang="en-US" altLang="en-US" sz="2200" dirty="0" smtClean="0"/>
              <a:t> </a:t>
            </a:r>
            <a:r>
              <a:rPr lang="en-US" altLang="en-US" sz="2200" dirty="0"/>
              <a:t>1 bit.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Bez </a:t>
            </a:r>
            <a:r>
              <a:rPr lang="en-US" altLang="en-US" sz="2200" dirty="0" err="1"/>
              <a:t>obzira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metod</a:t>
            </a:r>
            <a:r>
              <a:rPr lang="en-US" altLang="en-US" sz="2200" dirty="0"/>
              <a:t> (</a:t>
            </a:r>
            <a:r>
              <a:rPr lang="en-US" altLang="en-US" sz="2200" dirty="0" err="1"/>
              <a:t>lozinka</a:t>
            </a:r>
            <a:r>
              <a:rPr lang="en-US" altLang="en-US" sz="2200" dirty="0"/>
              <a:t>, </a:t>
            </a:r>
            <a:r>
              <a:rPr lang="en-US" altLang="en-US" sz="2200" dirty="0" err="1" smtClean="0"/>
              <a:t>biometrija</a:t>
            </a:r>
            <a:r>
              <a:rPr lang="en-US" altLang="en-US" sz="2200" dirty="0" smtClean="0"/>
              <a:t>, </a:t>
            </a:r>
            <a:r>
              <a:rPr lang="en-US" altLang="en-US" sz="2200" dirty="0" err="1" smtClean="0"/>
              <a:t>itd</a:t>
            </a:r>
            <a:r>
              <a:rPr lang="en-US" altLang="en-US" sz="2200" dirty="0"/>
              <a:t>.</a:t>
            </a:r>
            <a:r>
              <a:rPr lang="en-US" altLang="en-US" sz="2200" dirty="0" smtClean="0"/>
              <a:t>) </a:t>
            </a:r>
            <a:r>
              <a:rPr lang="en-US" altLang="en-US" sz="2200" dirty="0" err="1" smtClean="0"/>
              <a:t>negde</a:t>
            </a:r>
            <a:r>
              <a:rPr lang="en-US" altLang="en-US" sz="2200" dirty="0" smtClean="0"/>
              <a:t> </a:t>
            </a:r>
            <a:r>
              <a:rPr lang="en-US" altLang="en-US" sz="2200" dirty="0"/>
              <a:t>u </a:t>
            </a:r>
            <a:r>
              <a:rPr lang="en-US" altLang="en-US" sz="2200" dirty="0" err="1"/>
              <a:t>softveru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autentifikaciju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jedan</a:t>
            </a:r>
            <a:r>
              <a:rPr lang="en-US" altLang="en-US" sz="2200" dirty="0"/>
              <a:t> bit </a:t>
            </a:r>
            <a:r>
              <a:rPr lang="en-US" altLang="en-US" sz="2200" dirty="0" err="1"/>
              <a:t>određuje</a:t>
            </a:r>
            <a:r>
              <a:rPr lang="en-US" altLang="en-US" sz="2200" dirty="0"/>
              <a:t> </a:t>
            </a:r>
            <a:r>
              <a:rPr lang="en-US" altLang="en-US" sz="2200" dirty="0" smtClean="0"/>
              <a:t>da li </a:t>
            </a:r>
            <a:r>
              <a:rPr lang="en-US" altLang="en-US" sz="2200" dirty="0" err="1" smtClean="0"/>
              <a:t>pristup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dozvoljen</a:t>
            </a:r>
            <a:r>
              <a:rPr lang="en-US" altLang="en-US" sz="2200" dirty="0" smtClean="0"/>
              <a:t>.</a:t>
            </a:r>
            <a:endParaRPr lang="en-US" alt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Ako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napadač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može</a:t>
            </a:r>
            <a:r>
              <a:rPr lang="en-US" altLang="en-US" sz="2200" dirty="0"/>
              <a:t> da </a:t>
            </a:r>
            <a:r>
              <a:rPr lang="en-US" altLang="en-US" sz="2200" dirty="0" err="1"/>
              <a:t>pronađe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taj</a:t>
            </a:r>
            <a:r>
              <a:rPr lang="en-US" altLang="en-US" sz="2200" dirty="0"/>
              <a:t> bit, </a:t>
            </a:r>
            <a:r>
              <a:rPr lang="en-US" altLang="en-US" sz="2200" dirty="0" err="1"/>
              <a:t>može</a:t>
            </a:r>
            <a:r>
              <a:rPr lang="en-US" altLang="en-US" sz="2200" dirty="0"/>
              <a:t> da </a:t>
            </a:r>
            <a:r>
              <a:rPr lang="en-US" altLang="en-US" sz="2200" dirty="0" err="1"/>
              <a:t>zaobiđe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najsloženiji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postupak</a:t>
            </a:r>
            <a:r>
              <a:rPr lang="en-US" altLang="en-US" sz="2200" dirty="0"/>
              <a:t> </a:t>
            </a:r>
            <a:r>
              <a:rPr lang="en-US" altLang="en-US" sz="2200" dirty="0" err="1"/>
              <a:t>autentifikacije</a:t>
            </a:r>
            <a:r>
              <a:rPr lang="en-US" alt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Maskiranje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koda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može</a:t>
            </a:r>
            <a:r>
              <a:rPr lang="en-US" altLang="en-US" sz="2200" dirty="0"/>
              <a:t> da </a:t>
            </a:r>
            <a:r>
              <a:rPr lang="en-US" altLang="en-US" sz="2200" dirty="0" err="1"/>
              <a:t>učini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ovu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pretragu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veoma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teškom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ili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čak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nemogućom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Može</a:t>
            </a:r>
            <a:r>
              <a:rPr lang="en-US" altLang="en-US" sz="2200" dirty="0"/>
              <a:t> se </a:t>
            </a:r>
            <a:r>
              <a:rPr lang="en-US" altLang="en-US" sz="2200" dirty="0" err="1"/>
              <a:t>kombinovati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prethodno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navedenim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tehnikama</a:t>
            </a:r>
            <a:r>
              <a:rPr lang="en-US" altLang="en-US" sz="2200" dirty="0"/>
              <a:t>.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528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Reverzni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inženjering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softvera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26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dirty="0" err="1" smtClean="0"/>
              <a:t>Kloniranje</a:t>
            </a:r>
            <a:r>
              <a:rPr lang="en-US" altLang="en-US" sz="2200" b="1" dirty="0" smtClean="0"/>
              <a:t> </a:t>
            </a:r>
            <a:r>
              <a:rPr lang="en-US" altLang="en-US" sz="2200" b="1" dirty="0" err="1" smtClean="0"/>
              <a:t>softvera</a:t>
            </a:r>
            <a:r>
              <a:rPr lang="en-US" altLang="en-US" sz="22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Neka</a:t>
            </a:r>
            <a:r>
              <a:rPr lang="en-US" altLang="en-US" sz="2200" dirty="0" smtClean="0"/>
              <a:t> </a:t>
            </a:r>
            <a:r>
              <a:rPr lang="en-US" altLang="en-US" sz="2200" dirty="0"/>
              <a:t>je </a:t>
            </a:r>
            <a:r>
              <a:rPr lang="en-US" altLang="en-US" sz="2200" dirty="0" err="1"/>
              <a:t>napisan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neki</a:t>
            </a:r>
            <a:r>
              <a:rPr lang="en-US" altLang="en-US" sz="2200" dirty="0"/>
              <a:t> program.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Može</a:t>
            </a:r>
            <a:r>
              <a:rPr lang="en-US" altLang="en-US" sz="2200" dirty="0"/>
              <a:t> se </a:t>
            </a:r>
            <a:r>
              <a:rPr lang="en-US" altLang="en-US" sz="2200" dirty="0" err="1"/>
              <a:t>svakom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korisniku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dostaviti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identična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kopija</a:t>
            </a:r>
            <a:r>
              <a:rPr lang="en-US" altLang="en-US" sz="2200" dirty="0"/>
              <a:t> (</a:t>
            </a:r>
            <a:r>
              <a:rPr lang="en-US" altLang="en-US" sz="2200" dirty="0" err="1"/>
              <a:t>klon</a:t>
            </a:r>
            <a:r>
              <a:rPr lang="en-US" altLang="en-US" sz="2200" dirty="0"/>
              <a:t>) tog </a:t>
            </a:r>
            <a:r>
              <a:rPr lang="en-US" altLang="en-US" sz="2200" dirty="0" err="1" smtClean="0"/>
              <a:t>programa</a:t>
            </a:r>
            <a:r>
              <a:rPr lang="en-US" altLang="en-US" sz="2200" dirty="0" smtClean="0"/>
              <a:t>.</a:t>
            </a:r>
            <a:endParaRPr lang="en-US" alt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Ako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napadač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ima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uspeha</a:t>
            </a:r>
            <a:r>
              <a:rPr lang="en-US" altLang="en-US" sz="2200" dirty="0"/>
              <a:t> u </a:t>
            </a:r>
            <a:r>
              <a:rPr lang="en-US" altLang="en-US" sz="2200" dirty="0" smtClean="0"/>
              <a:t>“</a:t>
            </a:r>
            <a:r>
              <a:rPr lang="en-US" altLang="en-US" sz="2200" dirty="0" err="1" smtClean="0"/>
              <a:t>razbijanju</a:t>
            </a:r>
            <a:r>
              <a:rPr lang="en-US" altLang="en-US" sz="2200" dirty="0" smtClean="0"/>
              <a:t>” </a:t>
            </a:r>
            <a:r>
              <a:rPr lang="en-US" altLang="en-US" sz="2200" dirty="0" err="1"/>
              <a:t>jedne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kopije</a:t>
            </a:r>
            <a:r>
              <a:rPr lang="en-US" altLang="en-US" sz="2200" dirty="0"/>
              <a:t>, on </a:t>
            </a:r>
            <a:r>
              <a:rPr lang="en-US" altLang="en-US" sz="2200" dirty="0" err="1"/>
              <a:t>će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moći</a:t>
            </a:r>
            <a:r>
              <a:rPr lang="en-US" altLang="en-US" sz="2200" dirty="0"/>
              <a:t> da </a:t>
            </a:r>
            <a:r>
              <a:rPr lang="en-US" altLang="en-US" sz="2200" dirty="0" err="1"/>
              <a:t>isti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napad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primeni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sve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ostale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kopije</a:t>
            </a:r>
            <a:r>
              <a:rPr lang="en-US" alt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Ovaj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pristup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nije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otporan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napad</a:t>
            </a:r>
            <a:r>
              <a:rPr lang="en-US" altLang="en-US" sz="2200" dirty="0"/>
              <a:t> </a:t>
            </a:r>
            <a:r>
              <a:rPr lang="en-US" altLang="en-US" sz="2200" dirty="0" err="1"/>
              <a:t>tipa</a:t>
            </a:r>
            <a:r>
              <a:rPr lang="en-US" altLang="en-US" sz="2200" dirty="0"/>
              <a:t> </a:t>
            </a:r>
            <a:r>
              <a:rPr lang="en-US" altLang="en-US" sz="2200" dirty="0" smtClean="0"/>
              <a:t>BOBE –  “</a:t>
            </a:r>
            <a:r>
              <a:rPr lang="en-US" altLang="en-US" sz="2200" i="1" dirty="0" smtClean="0"/>
              <a:t>break </a:t>
            </a:r>
            <a:r>
              <a:rPr lang="en-US" altLang="en-US" sz="2200" i="1" dirty="0"/>
              <a:t>once, break </a:t>
            </a:r>
            <a:r>
              <a:rPr lang="en-US" altLang="en-US" sz="2200" i="1" dirty="0" smtClean="0"/>
              <a:t>everywhere</a:t>
            </a:r>
            <a:r>
              <a:rPr lang="en-US" altLang="en-US" sz="2200" dirty="0" smtClean="0"/>
              <a:t>”.</a:t>
            </a:r>
            <a:endParaRPr lang="en-US" alt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Kloniranje</a:t>
            </a:r>
            <a:r>
              <a:rPr lang="en-US" altLang="en-US" sz="2200" dirty="0"/>
              <a:t> je </a:t>
            </a:r>
            <a:r>
              <a:rPr lang="en-US" altLang="en-US" sz="2200" dirty="0" err="1"/>
              <a:t>uobičajeni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pristup</a:t>
            </a:r>
            <a:r>
              <a:rPr lang="en-US" altLang="en-US" sz="2200" dirty="0"/>
              <a:t> u </a:t>
            </a:r>
            <a:r>
              <a:rPr lang="en-US" altLang="en-US" sz="2200" dirty="0" err="1"/>
              <a:t>distribuciji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softvera</a:t>
            </a:r>
            <a:r>
              <a:rPr lang="en-US" altLang="en-US" sz="2200" dirty="0"/>
              <a:t>.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806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Reverzni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inženjering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softvera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27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dirty="0" err="1" smtClean="0"/>
              <a:t>Metamorfni</a:t>
            </a:r>
            <a:r>
              <a:rPr lang="en-US" altLang="en-US" sz="2200" b="1" dirty="0" smtClean="0"/>
              <a:t> </a:t>
            </a:r>
            <a:r>
              <a:rPr lang="en-US" altLang="en-US" sz="2200" b="1" dirty="0" err="1" smtClean="0"/>
              <a:t>softver</a:t>
            </a:r>
            <a:r>
              <a:rPr lang="en-US" altLang="en-US" sz="22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Metamorfizam</a:t>
            </a:r>
            <a:r>
              <a:rPr lang="en-US" altLang="en-US" sz="2200" dirty="0"/>
              <a:t> se </a:t>
            </a:r>
            <a:r>
              <a:rPr lang="en-US" altLang="en-US" sz="2200" dirty="0" err="1"/>
              <a:t>koristi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kod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zlonamernog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softvera</a:t>
            </a:r>
            <a:r>
              <a:rPr lang="en-US" altLang="en-US" sz="2200" dirty="0" smtClean="0"/>
              <a:t>.</a:t>
            </a:r>
            <a:endParaRPr lang="en-US" alt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Može</a:t>
            </a:r>
            <a:r>
              <a:rPr lang="en-US" altLang="en-US" sz="2200" dirty="0"/>
              <a:t> li se </a:t>
            </a:r>
            <a:r>
              <a:rPr lang="en-US" altLang="en-US" sz="2200" dirty="0" err="1"/>
              <a:t>iskoristiti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u </a:t>
            </a:r>
            <a:r>
              <a:rPr lang="en-US" altLang="en-US" sz="2200" dirty="0" err="1"/>
              <a:t>dobre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svrhe</a:t>
            </a:r>
            <a:r>
              <a:rPr lang="en-US" altLang="en-US" sz="2200" dirty="0"/>
              <a:t>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Svaka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kopija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softvera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koja</a:t>
            </a:r>
            <a:r>
              <a:rPr lang="en-US" altLang="en-US" sz="2200" dirty="0"/>
              <a:t> se </a:t>
            </a:r>
            <a:r>
              <a:rPr lang="en-US" altLang="en-US" sz="2200" dirty="0" err="1"/>
              <a:t>distribuira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može</a:t>
            </a:r>
            <a:r>
              <a:rPr lang="en-US" altLang="en-US" sz="2200" dirty="0"/>
              <a:t> da </a:t>
            </a:r>
            <a:r>
              <a:rPr lang="en-US" altLang="en-US" sz="2200" dirty="0" err="1"/>
              <a:t>bude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različita</a:t>
            </a:r>
            <a:r>
              <a:rPr lang="en-US" altLang="en-US" sz="2200" dirty="0" smtClean="0"/>
              <a:t>.</a:t>
            </a:r>
            <a:endParaRPr lang="en-US" alt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Moguća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dva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nivoa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metamorfizma</a:t>
            </a:r>
            <a:r>
              <a:rPr lang="en-US" altLang="en-US" sz="2200" dirty="0" smtClean="0"/>
              <a:t>: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Kopije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koje</a:t>
            </a:r>
            <a:r>
              <a:rPr lang="en-US" altLang="en-US" sz="2200" dirty="0"/>
              <a:t> se </a:t>
            </a:r>
            <a:r>
              <a:rPr lang="en-US" altLang="en-US" sz="2200" dirty="0" err="1"/>
              <a:t>distribuiraju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imaju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različite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funkcionalnosti</a:t>
            </a:r>
            <a:r>
              <a:rPr lang="en-US" altLang="en-US" sz="2200" dirty="0"/>
              <a:t> </a:t>
            </a:r>
            <a:r>
              <a:rPr lang="en-US" altLang="en-US" sz="2200" dirty="0" smtClean="0"/>
              <a:t>(</a:t>
            </a:r>
            <a:r>
              <a:rPr lang="en-US" altLang="en-US" sz="2200" dirty="0" err="1" smtClean="0"/>
              <a:t>nema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veliku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primenu</a:t>
            </a:r>
            <a:r>
              <a:rPr lang="en-US" altLang="en-US" sz="2200" dirty="0" smtClean="0"/>
              <a:t>).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Svaka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kopija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ima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istu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funkcionalnost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ali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im</a:t>
            </a:r>
            <a:r>
              <a:rPr lang="en-US" altLang="en-US" sz="2200" dirty="0"/>
              <a:t> se interne </a:t>
            </a:r>
            <a:r>
              <a:rPr lang="en-US" altLang="en-US" sz="2200" dirty="0" err="1"/>
              <a:t>strukture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razlikuju</a:t>
            </a:r>
            <a:r>
              <a:rPr lang="en-US" altLang="en-US" sz="2200" dirty="0"/>
              <a:t> </a:t>
            </a:r>
            <a:r>
              <a:rPr lang="en-US" altLang="en-US" sz="2200" dirty="0" smtClean="0"/>
              <a:t>(</a:t>
            </a:r>
            <a:r>
              <a:rPr lang="en-US" altLang="en-US" sz="2200" dirty="0" err="1" smtClean="0"/>
              <a:t>razmotrićemo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ovaj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slučaj</a:t>
            </a:r>
            <a:r>
              <a:rPr lang="en-US" altLang="en-US" sz="2200" dirty="0" smtClean="0"/>
              <a:t>).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4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Reverzni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inženjering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softvera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28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dirty="0" err="1" smtClean="0"/>
              <a:t>Metamorfni</a:t>
            </a:r>
            <a:r>
              <a:rPr lang="en-US" altLang="en-US" sz="2200" b="1" dirty="0" smtClean="0"/>
              <a:t> </a:t>
            </a:r>
            <a:r>
              <a:rPr lang="en-US" altLang="en-US" sz="2200" b="1" dirty="0" err="1" smtClean="0"/>
              <a:t>softver</a:t>
            </a:r>
            <a:r>
              <a:rPr lang="en-US" altLang="en-US" sz="22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Razvoj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softvera</a:t>
            </a:r>
            <a:r>
              <a:rPr lang="en-US" altLang="en-US" sz="2200" dirty="0" smtClean="0"/>
              <a:t> je </a:t>
            </a:r>
            <a:r>
              <a:rPr lang="en-US" altLang="en-US" sz="2200" dirty="0" err="1" smtClean="0"/>
              <a:t>uvom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slučaju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teži</a:t>
            </a:r>
            <a:r>
              <a:rPr lang="en-US" altLang="en-US" sz="2200" dirty="0" smtClean="0"/>
              <a:t>, </a:t>
            </a:r>
            <a:r>
              <a:rPr lang="en-US" altLang="en-US" sz="2200" dirty="0" err="1" smtClean="0"/>
              <a:t>kao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i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dorada</a:t>
            </a:r>
            <a:r>
              <a:rPr lang="en-US" altLang="en-US" sz="2200" dirty="0" smtClean="0"/>
              <a:t> (</a:t>
            </a:r>
            <a:r>
              <a:rPr lang="en-US" altLang="en-US" sz="2200" dirty="0" err="1" smtClean="0"/>
              <a:t>naknadna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ispravka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nedostataka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modifikacija</a:t>
            </a:r>
            <a:r>
              <a:rPr lang="en-US" altLang="en-US" sz="2200" dirty="0" smtClean="0"/>
              <a:t>, </a:t>
            </a:r>
            <a:r>
              <a:rPr lang="en-US" altLang="en-US" sz="2200" dirty="0" err="1" smtClean="0"/>
              <a:t>itd</a:t>
            </a:r>
            <a:r>
              <a:rPr lang="en-US" altLang="en-US" sz="2200" dirty="0" smtClean="0"/>
              <a:t>.)</a:t>
            </a:r>
            <a:endParaRPr lang="en-US" alt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Metamorfizam</a:t>
            </a:r>
            <a:r>
              <a:rPr lang="en-US" altLang="en-US" sz="2200" dirty="0"/>
              <a:t> ne </a:t>
            </a:r>
            <a:r>
              <a:rPr lang="en-US" altLang="en-US" sz="2200" dirty="0" err="1"/>
              <a:t>može</a:t>
            </a:r>
            <a:r>
              <a:rPr lang="en-US" altLang="en-US" sz="2200" dirty="0"/>
              <a:t> da </a:t>
            </a:r>
            <a:r>
              <a:rPr lang="en-US" altLang="en-US" sz="2200" dirty="0" err="1"/>
              <a:t>spreči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reverzni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inženjering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ali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ga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može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otežati</a:t>
            </a:r>
            <a:r>
              <a:rPr lang="en-US" alt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Metamorfizam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može</a:t>
            </a:r>
            <a:r>
              <a:rPr lang="en-US" altLang="en-US" sz="2200" dirty="0"/>
              <a:t> da </a:t>
            </a:r>
            <a:r>
              <a:rPr lang="en-US" altLang="en-US" sz="2200" dirty="0" err="1"/>
              <a:t>unapredi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otpornost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napade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tipa</a:t>
            </a:r>
            <a:r>
              <a:rPr lang="en-US" altLang="en-US" sz="2200" dirty="0"/>
              <a:t> BOBE. 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83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>
                <a:solidFill>
                  <a:schemeClr val="tx2"/>
                </a:solidFill>
                <a:latin typeface="Calibri" panose="020F0502020204030204" pitchFamily="34" charset="0"/>
              </a:rPr>
              <a:t>Digital Rights Management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29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dirty="0" err="1" smtClean="0"/>
              <a:t>Šta</a:t>
            </a:r>
            <a:r>
              <a:rPr lang="en-US" altLang="en-US" sz="2200" b="1" dirty="0" smtClean="0"/>
              <a:t> je DRM</a:t>
            </a:r>
            <a:r>
              <a:rPr lang="en-US" altLang="en-US" sz="2200" dirty="0" smtClean="0"/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DRM je </a:t>
            </a:r>
            <a:r>
              <a:rPr lang="en-US" altLang="en-US" sz="2200" dirty="0" err="1" smtClean="0"/>
              <a:t>skup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metoda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ograničavanje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korišćenja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digitalnih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sadržja</a:t>
            </a:r>
            <a:r>
              <a:rPr lang="en-US" altLang="en-US" sz="2200" dirty="0"/>
              <a:t> u </a:t>
            </a:r>
            <a:r>
              <a:rPr lang="en-US" altLang="en-US" sz="2200" dirty="0" err="1"/>
              <a:t>cilju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zaštite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autorskih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prava</a:t>
            </a:r>
            <a:r>
              <a:rPr lang="en-US" alt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DRM je </a:t>
            </a:r>
            <a:r>
              <a:rPr lang="en-US" altLang="en-US" sz="2200" dirty="0" err="1"/>
              <a:t>dobar</a:t>
            </a:r>
            <a:r>
              <a:rPr lang="en-US" altLang="en-US" sz="2200" dirty="0"/>
              <a:t> primer </a:t>
            </a:r>
            <a:r>
              <a:rPr lang="en-US" altLang="en-US" sz="2200" dirty="0" err="1"/>
              <a:t>ograničenja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primene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mehanizama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sigurnosti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zaštitu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softvera</a:t>
            </a:r>
            <a:r>
              <a:rPr lang="en-US" alt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Razmotrićemo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sledeće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teme</a:t>
            </a:r>
            <a:r>
              <a:rPr lang="en-US" altLang="en-US" sz="2200" dirty="0" smtClean="0"/>
              <a:t>: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Šta</a:t>
            </a:r>
            <a:r>
              <a:rPr lang="en-US" altLang="en-US" sz="2200" dirty="0"/>
              <a:t> je DRM?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Sistem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zaštitu</a:t>
            </a:r>
            <a:r>
              <a:rPr lang="en-US" altLang="en-US" sz="2200" dirty="0"/>
              <a:t> PDF </a:t>
            </a:r>
            <a:r>
              <a:rPr lang="en-US" altLang="en-US" sz="2200" dirty="0" err="1" smtClean="0"/>
              <a:t>dokumenata</a:t>
            </a:r>
            <a:r>
              <a:rPr lang="en-US" altLang="en-US" sz="2200" dirty="0" smtClean="0"/>
              <a:t>.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DRM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Internet </a:t>
            </a:r>
            <a:r>
              <a:rPr lang="en-US" altLang="en-US" sz="2200" dirty="0" err="1"/>
              <a:t>distribucija</a:t>
            </a:r>
            <a:r>
              <a:rPr lang="en-US" altLang="en-US" sz="2200" dirty="0"/>
              <a:t> audio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video </a:t>
            </a:r>
            <a:r>
              <a:rPr lang="en-US" altLang="en-US" sz="2200" dirty="0" err="1" smtClean="0"/>
              <a:t>sadržaja</a:t>
            </a:r>
            <a:r>
              <a:rPr lang="en-US" altLang="en-US" sz="2200" dirty="0" smtClean="0"/>
              <a:t>.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en-US" sz="2200" dirty="0" smtClean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00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Reverzni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inženjering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softvera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3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dirty="0" err="1" smtClean="0"/>
              <a:t>Reverzni</a:t>
            </a:r>
            <a:r>
              <a:rPr lang="en-US" altLang="en-US" sz="2200" b="1" dirty="0" smtClean="0"/>
              <a:t> </a:t>
            </a:r>
            <a:r>
              <a:rPr lang="en-US" altLang="en-US" sz="2200" b="1" dirty="0" err="1" smtClean="0"/>
              <a:t>inženjering</a:t>
            </a:r>
            <a:r>
              <a:rPr lang="en-US" altLang="en-US" sz="2200" b="1" dirty="0" smtClean="0"/>
              <a:t> </a:t>
            </a:r>
            <a:r>
              <a:rPr lang="en-US" altLang="en-US" sz="2200" b="1" dirty="0" err="1" smtClean="0"/>
              <a:t>softvera</a:t>
            </a:r>
            <a:r>
              <a:rPr lang="en-US" altLang="en-US" sz="2200" dirty="0"/>
              <a:t>.</a:t>
            </a:r>
            <a:endParaRPr lang="en-US" altLang="en-US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i="1" dirty="0"/>
              <a:t>Software Reverse Engineering</a:t>
            </a:r>
            <a:r>
              <a:rPr lang="en-US" altLang="en-US" sz="2200" dirty="0"/>
              <a:t> (SRE</a:t>
            </a:r>
            <a:r>
              <a:rPr lang="en-US" altLang="en-US" sz="2200" dirty="0" smtClean="0"/>
              <a:t>), </a:t>
            </a:r>
            <a:r>
              <a:rPr lang="en-US" altLang="en-US" sz="2200" dirty="0" err="1" smtClean="0"/>
              <a:t>poznat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kao</a:t>
            </a:r>
            <a:r>
              <a:rPr lang="en-US" altLang="en-US" sz="2200" dirty="0"/>
              <a:t> </a:t>
            </a:r>
            <a:r>
              <a:rPr lang="en-US" altLang="en-US" sz="2200" i="1" dirty="0"/>
              <a:t>Reverse Code Engineering</a:t>
            </a:r>
            <a:r>
              <a:rPr lang="en-US" altLang="en-US" sz="2200" dirty="0"/>
              <a:t> (</a:t>
            </a:r>
            <a:r>
              <a:rPr lang="en-US" altLang="en-US" sz="2200"/>
              <a:t>RCE</a:t>
            </a:r>
            <a:r>
              <a:rPr lang="en-US" altLang="en-US" sz="2200" smtClean="0"/>
              <a:t>).</a:t>
            </a:r>
            <a:endParaRPr lang="en-US" alt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Može</a:t>
            </a:r>
            <a:r>
              <a:rPr lang="en-US" altLang="en-US" sz="2200" dirty="0"/>
              <a:t> da se </a:t>
            </a:r>
            <a:r>
              <a:rPr lang="en-US" altLang="en-US" sz="2200" dirty="0" err="1"/>
              <a:t>koristi</a:t>
            </a:r>
            <a:r>
              <a:rPr lang="en-US" altLang="en-US" sz="2200" dirty="0"/>
              <a:t> u </a:t>
            </a:r>
            <a:r>
              <a:rPr lang="en-US" altLang="en-US" sz="2200" dirty="0" err="1"/>
              <a:t>pozitivne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svrhe</a:t>
            </a:r>
            <a:r>
              <a:rPr lang="en-US" altLang="en-US" sz="2200" dirty="0" smtClean="0"/>
              <a:t>, </a:t>
            </a:r>
            <a:r>
              <a:rPr lang="en-US" altLang="en-US" sz="2200" dirty="0" err="1" smtClean="0"/>
              <a:t>kao</a:t>
            </a:r>
            <a:r>
              <a:rPr lang="en-US" altLang="en-US" sz="2200" dirty="0" smtClean="0"/>
              <a:t> </a:t>
            </a:r>
            <a:r>
              <a:rPr lang="en-US" altLang="en-US" sz="2200" err="1" smtClean="0"/>
              <a:t>što</a:t>
            </a:r>
            <a:r>
              <a:rPr lang="en-US" altLang="en-US" sz="2200" smtClean="0"/>
              <a:t> su</a:t>
            </a:r>
            <a:r>
              <a:rPr lang="en-US" altLang="en-US" sz="2200" dirty="0"/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analiza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zlonamernog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softvera</a:t>
            </a:r>
            <a:r>
              <a:rPr lang="en-US" altLang="en-US" sz="2200" dirty="0" smtClean="0"/>
              <a:t>,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proučavanje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rada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softvera</a:t>
            </a:r>
            <a:r>
              <a:rPr lang="en-US" altLang="en-US" sz="2200" dirty="0" smtClean="0"/>
              <a:t>, </a:t>
            </a:r>
            <a:r>
              <a:rPr lang="en-US" altLang="en-US" sz="2200" dirty="0" err="1" smtClean="0"/>
              <a:t>itd</a:t>
            </a:r>
            <a:r>
              <a:rPr lang="en-US" altLang="en-US" sz="2200" dirty="0" smtClean="0"/>
              <a:t>.</a:t>
            </a:r>
            <a:endParaRPr lang="en-US" alt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Može</a:t>
            </a:r>
            <a:r>
              <a:rPr lang="en-US" altLang="en-US" sz="2200" dirty="0" smtClean="0"/>
              <a:t> da se </a:t>
            </a:r>
            <a:r>
              <a:rPr lang="en-US" altLang="en-US" sz="2200" dirty="0" err="1" smtClean="0"/>
              <a:t>koristi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i</a:t>
            </a:r>
            <a:r>
              <a:rPr lang="en-US" altLang="en-US" sz="2200" dirty="0" smtClean="0"/>
              <a:t> </a:t>
            </a:r>
            <a:r>
              <a:rPr lang="en-US" altLang="en-US" sz="2200" dirty="0"/>
              <a:t>u </a:t>
            </a:r>
            <a:r>
              <a:rPr lang="en-US" altLang="en-US" sz="2200" dirty="0" smtClean="0"/>
              <a:t>“ne </a:t>
            </a:r>
            <a:r>
              <a:rPr lang="en-US" altLang="en-US" sz="2200" dirty="0" err="1"/>
              <a:t>tako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pozitivne</a:t>
            </a:r>
            <a:r>
              <a:rPr lang="en-US" altLang="en-US" sz="2200" dirty="0" smtClean="0"/>
              <a:t>” </a:t>
            </a:r>
            <a:r>
              <a:rPr lang="en-US" altLang="en-US" sz="2200" dirty="0" err="1" smtClean="0"/>
              <a:t>svrhe</a:t>
            </a:r>
            <a:r>
              <a:rPr lang="en-US" altLang="en-US" sz="2200" dirty="0" smtClean="0"/>
              <a:t>, </a:t>
            </a:r>
            <a:r>
              <a:rPr lang="en-US" altLang="en-US" sz="2200" dirty="0" err="1" smtClean="0"/>
              <a:t>kao</a:t>
            </a:r>
            <a:r>
              <a:rPr lang="en-US" altLang="en-US" sz="2200" dirty="0" smtClean="0"/>
              <a:t> </a:t>
            </a:r>
            <a:r>
              <a:rPr lang="en-US" altLang="en-US" sz="2200" err="1" smtClean="0"/>
              <a:t>što</a:t>
            </a:r>
            <a:r>
              <a:rPr lang="en-US" altLang="en-US" sz="2200" smtClean="0"/>
              <a:t> su: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zaobilaženje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mehanizama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zaštite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koji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realizovani</a:t>
            </a:r>
            <a:r>
              <a:rPr lang="en-US" altLang="en-US" sz="2200" dirty="0"/>
              <a:t> u </a:t>
            </a:r>
            <a:r>
              <a:rPr lang="en-US" altLang="en-US" sz="2200" dirty="0" err="1" smtClean="0"/>
              <a:t>softveru</a:t>
            </a:r>
            <a:r>
              <a:rPr lang="en-US" altLang="en-US" sz="2200" dirty="0" smtClean="0"/>
              <a:t>,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pronalaženje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zloupotreba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nedostataka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softvera</a:t>
            </a:r>
            <a:r>
              <a:rPr lang="en-US" altLang="en-US" sz="2200" dirty="0" smtClean="0"/>
              <a:t>,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varanje</a:t>
            </a:r>
            <a:r>
              <a:rPr lang="en-US" altLang="en-US" sz="2200" dirty="0" smtClean="0"/>
              <a:t> </a:t>
            </a:r>
            <a:r>
              <a:rPr lang="en-US" altLang="en-US" sz="2200" dirty="0"/>
              <a:t>u </a:t>
            </a:r>
            <a:r>
              <a:rPr lang="en-US" altLang="en-US" sz="2200" dirty="0" err="1" smtClean="0"/>
              <a:t>igrama</a:t>
            </a:r>
            <a:r>
              <a:rPr lang="en-US" altLang="en-US" sz="2200" dirty="0" smtClean="0"/>
              <a:t>, </a:t>
            </a:r>
            <a:r>
              <a:rPr lang="en-US" altLang="en-US" sz="2200" dirty="0" err="1" smtClean="0"/>
              <a:t>itd</a:t>
            </a:r>
            <a:r>
              <a:rPr lang="en-US" altLang="en-US" sz="2200" dirty="0" smtClean="0"/>
              <a:t>.</a:t>
            </a:r>
            <a:endParaRPr lang="en-US" altLang="en-US" sz="22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905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>
                <a:solidFill>
                  <a:schemeClr val="tx2"/>
                </a:solidFill>
                <a:latin typeface="Calibri" panose="020F0502020204030204" pitchFamily="34" charset="0"/>
              </a:rPr>
              <a:t>Digital Rights Management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30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dirty="0" err="1" smtClean="0"/>
              <a:t>Šta</a:t>
            </a:r>
            <a:r>
              <a:rPr lang="en-US" altLang="en-US" sz="2200" b="1" dirty="0" smtClean="0"/>
              <a:t> je DRM</a:t>
            </a:r>
            <a:r>
              <a:rPr lang="en-US" altLang="en-US" sz="2200" dirty="0" smtClean="0"/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Distribuira</a:t>
            </a:r>
            <a:r>
              <a:rPr lang="en-US" altLang="en-US" sz="2200" dirty="0"/>
              <a:t> se </a:t>
            </a:r>
            <a:r>
              <a:rPr lang="en-US" altLang="en-US" sz="2200" dirty="0" err="1"/>
              <a:t>digitalni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sadržaj</a:t>
            </a:r>
            <a:r>
              <a:rPr lang="en-US" alt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Kako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zadržati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neki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oblik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kontrole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nad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primenom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kopiranjem</a:t>
            </a:r>
            <a:r>
              <a:rPr lang="en-US" altLang="en-US" sz="2200" dirty="0"/>
              <a:t> tog </a:t>
            </a:r>
            <a:r>
              <a:rPr lang="en-US" altLang="en-US" sz="2200" dirty="0" err="1"/>
              <a:t>sadržaja</a:t>
            </a:r>
            <a:r>
              <a:rPr lang="en-US" altLang="en-US" sz="2200" dirty="0"/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Primer </a:t>
            </a:r>
            <a:r>
              <a:rPr lang="en-US" altLang="en-US" sz="2200" dirty="0" err="1"/>
              <a:t>digitalne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knjige</a:t>
            </a:r>
            <a:r>
              <a:rPr lang="en-US" altLang="en-US" sz="2200" dirty="0" smtClean="0"/>
              <a:t>.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Može</a:t>
            </a:r>
            <a:r>
              <a:rPr lang="en-US" altLang="en-US" sz="2200" dirty="0"/>
              <a:t> da </a:t>
            </a:r>
            <a:r>
              <a:rPr lang="en-US" altLang="en-US" sz="2200" dirty="0" err="1"/>
              <a:t>ima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veliko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tržište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Ali, </a:t>
            </a:r>
            <a:r>
              <a:rPr lang="en-US" altLang="en-US" sz="2200" dirty="0" err="1"/>
              <a:t>može</a:t>
            </a:r>
            <a:r>
              <a:rPr lang="en-US" altLang="en-US" sz="2200" dirty="0"/>
              <a:t> da se desi da se </a:t>
            </a:r>
            <a:r>
              <a:rPr lang="en-US" altLang="en-US" sz="2200" dirty="0" err="1"/>
              <a:t>proda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samo</a:t>
            </a:r>
            <a:r>
              <a:rPr lang="en-US" altLang="en-US" sz="2200" dirty="0"/>
              <a:t> 1 </a:t>
            </a:r>
            <a:r>
              <a:rPr lang="en-US" altLang="en-US" sz="2200" dirty="0" err="1"/>
              <a:t>primerak</a:t>
            </a:r>
            <a:r>
              <a:rPr lang="en-US" altLang="en-US" sz="2200" dirty="0"/>
              <a:t>!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Lako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može</a:t>
            </a:r>
            <a:r>
              <a:rPr lang="en-US" altLang="en-US" sz="2200" dirty="0"/>
              <a:t> da se </a:t>
            </a:r>
            <a:r>
              <a:rPr lang="en-US" altLang="en-US" sz="2200" dirty="0" err="1"/>
              <a:t>napravi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identična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kopija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Velika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promena</a:t>
            </a:r>
            <a:r>
              <a:rPr lang="en-US" altLang="en-US" sz="2200" dirty="0"/>
              <a:t> u </a:t>
            </a:r>
            <a:r>
              <a:rPr lang="en-US" altLang="en-US" sz="2200" dirty="0" err="1"/>
              <a:t>odnosu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štampana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izdanja</a:t>
            </a:r>
            <a:r>
              <a:rPr lang="en-US" alt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Slično</a:t>
            </a:r>
            <a:r>
              <a:rPr lang="en-US" altLang="en-US" sz="2200" dirty="0"/>
              <a:t> je </a:t>
            </a:r>
            <a:r>
              <a:rPr lang="en-US" altLang="en-US" sz="2200" dirty="0" err="1"/>
              <a:t>sa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digitalnom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muzikom</a:t>
            </a:r>
            <a:r>
              <a:rPr lang="en-US" altLang="en-US" sz="2200" dirty="0"/>
              <a:t>, video </a:t>
            </a:r>
            <a:r>
              <a:rPr lang="en-US" altLang="en-US" sz="2200" dirty="0" err="1"/>
              <a:t>sadržajem</a:t>
            </a:r>
            <a:r>
              <a:rPr lang="en-US" altLang="en-US" sz="2200" dirty="0" smtClean="0"/>
              <a:t>, </a:t>
            </a:r>
            <a:r>
              <a:rPr lang="en-US" altLang="en-US" sz="2200" dirty="0" err="1" smtClean="0"/>
              <a:t>itd</a:t>
            </a:r>
            <a:r>
              <a:rPr lang="en-US" altLang="en-US" sz="2200" dirty="0" smtClean="0"/>
              <a:t>.</a:t>
            </a:r>
            <a:endParaRPr lang="en-US" altLang="en-US" sz="22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95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>
                <a:solidFill>
                  <a:schemeClr val="tx2"/>
                </a:solidFill>
                <a:latin typeface="Calibri" panose="020F0502020204030204" pitchFamily="34" charset="0"/>
              </a:rPr>
              <a:t>Digital Rights Management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31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dirty="0" err="1" smtClean="0"/>
              <a:t>Osnovni</a:t>
            </a:r>
            <a:r>
              <a:rPr lang="en-US" altLang="en-US" sz="2200" b="1" dirty="0" smtClean="0"/>
              <a:t> </a:t>
            </a:r>
            <a:r>
              <a:rPr lang="en-US" altLang="en-US" sz="2200" b="1" dirty="0" err="1" smtClean="0"/>
              <a:t>problemi</a:t>
            </a:r>
            <a:r>
              <a:rPr lang="en-US" altLang="en-US" sz="22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Kako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sprovesti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definisana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ograničenja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nakon</a:t>
            </a:r>
            <a:r>
              <a:rPr lang="en-US" altLang="en-US" sz="2200" dirty="0"/>
              <a:t> </a:t>
            </a:r>
            <a:r>
              <a:rPr lang="en-US" altLang="en-US" sz="2200" dirty="0" err="1"/>
              <a:t>što</a:t>
            </a:r>
            <a:r>
              <a:rPr lang="en-US" altLang="en-US" sz="2200" dirty="0"/>
              <a:t> se </a:t>
            </a:r>
            <a:r>
              <a:rPr lang="en-US" altLang="en-US" sz="2200" dirty="0" err="1"/>
              <a:t>digitalni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sadržaj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distribuira</a:t>
            </a:r>
            <a:r>
              <a:rPr lang="en-US" altLang="en-US" sz="2200" dirty="0"/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Primeri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ograničenja</a:t>
            </a:r>
            <a:r>
              <a:rPr lang="en-US" altLang="en-US" sz="2200" dirty="0"/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zabrana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kopiranja</a:t>
            </a:r>
            <a:r>
              <a:rPr lang="en-US" altLang="en-US" sz="2200" dirty="0" smtClean="0"/>
              <a:t>,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ograničeni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broj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čitanja</a:t>
            </a:r>
            <a:r>
              <a:rPr lang="en-US" altLang="en-US" sz="2200" dirty="0" smtClean="0"/>
              <a:t>/</a:t>
            </a:r>
            <a:r>
              <a:rPr lang="en-US" altLang="en-US" sz="2200" dirty="0" err="1" smtClean="0"/>
              <a:t>izvršavanja</a:t>
            </a:r>
            <a:r>
              <a:rPr lang="en-US" altLang="en-US" sz="2200" dirty="0" smtClean="0"/>
              <a:t>,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v</a:t>
            </a:r>
            <a:r>
              <a:rPr lang="en-US" altLang="en-US" sz="2200" dirty="0" err="1" smtClean="0"/>
              <a:t>remenska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ograničenja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upotrebe</a:t>
            </a:r>
            <a:r>
              <a:rPr lang="en-US" altLang="en-US" sz="2200" dirty="0" smtClean="0"/>
              <a:t>,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z</a:t>
            </a:r>
            <a:r>
              <a:rPr lang="en-US" altLang="en-US" sz="2200" dirty="0" err="1" smtClean="0"/>
              <a:t>abrana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prosleđivanja</a:t>
            </a:r>
            <a:r>
              <a:rPr lang="en-US" altLang="en-US" sz="2200" dirty="0" smtClean="0"/>
              <a:t>, </a:t>
            </a:r>
            <a:r>
              <a:rPr lang="en-US" altLang="en-US" sz="2200" dirty="0" err="1" smtClean="0"/>
              <a:t>itd</a:t>
            </a:r>
            <a:r>
              <a:rPr lang="en-US" altLang="en-US" sz="2200" dirty="0" smtClean="0"/>
              <a:t>.</a:t>
            </a:r>
            <a:endParaRPr lang="en-US" altLang="en-US" sz="22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801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>
                <a:solidFill>
                  <a:schemeClr val="tx2"/>
                </a:solidFill>
                <a:latin typeface="Calibri" panose="020F0502020204030204" pitchFamily="34" charset="0"/>
              </a:rPr>
              <a:t>Digital Rights Management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32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dirty="0" smtClean="0"/>
              <a:t>Da li </a:t>
            </a:r>
            <a:r>
              <a:rPr lang="en-US" altLang="en-US" sz="2200" b="1" dirty="0" err="1" smtClean="0"/>
              <a:t>kriptografija</a:t>
            </a:r>
            <a:r>
              <a:rPr lang="en-US" altLang="en-US" sz="2200" b="1" dirty="0" smtClean="0"/>
              <a:t> </a:t>
            </a:r>
            <a:r>
              <a:rPr lang="en-US" altLang="en-US" sz="2200" b="1" dirty="0" err="1" smtClean="0"/>
              <a:t>može</a:t>
            </a:r>
            <a:r>
              <a:rPr lang="en-US" altLang="en-US" sz="2200" b="1" dirty="0" smtClean="0"/>
              <a:t> da </a:t>
            </a:r>
            <a:r>
              <a:rPr lang="en-US" altLang="en-US" sz="2200" b="1" dirty="0" err="1" smtClean="0"/>
              <a:t>ponudi</a:t>
            </a:r>
            <a:r>
              <a:rPr lang="en-US" altLang="en-US" sz="2200" b="1" dirty="0" smtClean="0"/>
              <a:t> </a:t>
            </a:r>
            <a:r>
              <a:rPr lang="en-US" altLang="en-US" sz="2200" b="1" dirty="0" err="1" smtClean="0"/>
              <a:t>rešenje</a:t>
            </a:r>
            <a:r>
              <a:rPr lang="en-US" altLang="en-US" sz="2200" dirty="0" smtClean="0"/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Kod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distribucije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digitalnih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materijala</a:t>
            </a:r>
            <a:r>
              <a:rPr lang="en-US" altLang="en-US" sz="2200" dirty="0" smtClean="0"/>
              <a:t>, </a:t>
            </a:r>
            <a:r>
              <a:rPr lang="en-US" altLang="en-US" sz="2200" dirty="0" err="1" smtClean="0"/>
              <a:t>napadač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može</a:t>
            </a:r>
            <a:r>
              <a:rPr lang="en-US" altLang="en-US" sz="2200" dirty="0"/>
              <a:t> da </a:t>
            </a:r>
            <a:r>
              <a:rPr lang="en-US" altLang="en-US" sz="2200" dirty="0" err="1"/>
              <a:t>bude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neko</a:t>
            </a:r>
            <a:r>
              <a:rPr lang="en-US" altLang="en-US" sz="2200" dirty="0"/>
              <a:t> od </a:t>
            </a:r>
            <a:r>
              <a:rPr lang="en-US" altLang="en-US" sz="2200" dirty="0" err="1" smtClean="0"/>
              <a:t>legalnih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korisnika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Drugim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rečima</a:t>
            </a:r>
            <a:r>
              <a:rPr lang="en-US" altLang="en-US" sz="2200" dirty="0" smtClean="0"/>
              <a:t>, </a:t>
            </a:r>
            <a:r>
              <a:rPr lang="en-US" altLang="en-US" sz="2200" dirty="0" err="1" smtClean="0"/>
              <a:t>sve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što</a:t>
            </a:r>
            <a:r>
              <a:rPr lang="en-US" altLang="en-US" sz="2200" dirty="0" smtClean="0"/>
              <a:t> mu je </a:t>
            </a:r>
            <a:r>
              <a:rPr lang="en-US" altLang="en-US" sz="2200" dirty="0" err="1" smtClean="0"/>
              <a:t>potrebno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ima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jednom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mestu</a:t>
            </a:r>
            <a:r>
              <a:rPr lang="en-US" alt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Kriptografija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nije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predviđena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ovaj</a:t>
            </a:r>
            <a:r>
              <a:rPr lang="en-US" altLang="en-US" sz="2200" dirty="0"/>
              <a:t> scenario</a:t>
            </a:r>
            <a:r>
              <a:rPr lang="en-US" altLang="en-US" sz="2200" dirty="0" smtClean="0"/>
              <a:t>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Ipak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kriptografija</a:t>
            </a:r>
            <a:r>
              <a:rPr lang="en-US" altLang="en-US" sz="2200" dirty="0"/>
              <a:t> je </a:t>
            </a:r>
            <a:r>
              <a:rPr lang="en-US" altLang="en-US" sz="2200" dirty="0" err="1" smtClean="0"/>
              <a:t>neophodna</a:t>
            </a:r>
            <a:r>
              <a:rPr lang="en-US" altLang="en-US" sz="2200" dirty="0"/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zbog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sigurnog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prenosa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podataka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i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radi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zaštite</a:t>
            </a:r>
            <a:r>
              <a:rPr lang="en-US" altLang="en-US" sz="2200" dirty="0"/>
              <a:t> od </a:t>
            </a:r>
            <a:r>
              <a:rPr lang="en-US" altLang="en-US" sz="2200" dirty="0" err="1"/>
              <a:t>najjednostavnijih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napada</a:t>
            </a:r>
            <a:r>
              <a:rPr lang="en-US" alt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Napadač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najverovatnije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neće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pokušati</a:t>
            </a:r>
            <a:r>
              <a:rPr lang="en-US" altLang="en-US" sz="2200" dirty="0"/>
              <a:t> da </a:t>
            </a:r>
            <a:r>
              <a:rPr lang="en-US" altLang="en-US" sz="2200" dirty="0" err="1"/>
              <a:t>izvede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direktan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napad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kripto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sistem</a:t>
            </a:r>
            <a:r>
              <a:rPr lang="en-US" altLang="en-US" sz="2200" dirty="0" smtClean="0"/>
              <a:t> (to </a:t>
            </a:r>
            <a:r>
              <a:rPr lang="en-US" altLang="en-US" sz="2200" dirty="0"/>
              <a:t>je </a:t>
            </a:r>
            <a:r>
              <a:rPr lang="en-US" altLang="en-US" sz="2200" dirty="0" err="1"/>
              <a:t>previše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posla</a:t>
            </a:r>
            <a:r>
              <a:rPr lang="en-US" altLang="en-US" sz="2200" dirty="0" smtClean="0"/>
              <a:t>).</a:t>
            </a:r>
            <a:endParaRPr lang="en-US" alt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Napadač</a:t>
            </a:r>
            <a:r>
              <a:rPr lang="en-US" altLang="en-US" sz="2200" dirty="0"/>
              <a:t> </a:t>
            </a:r>
            <a:r>
              <a:rPr lang="en-US" altLang="en-US" sz="2200" dirty="0" err="1"/>
              <a:t>će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pokušati</a:t>
            </a:r>
            <a:r>
              <a:rPr lang="en-US" altLang="en-US" sz="2200" dirty="0"/>
              <a:t> da </a:t>
            </a:r>
            <a:r>
              <a:rPr lang="en-US" altLang="en-US" sz="2200" dirty="0" err="1"/>
              <a:t>analizom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digitalnog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materijala</a:t>
            </a:r>
            <a:r>
              <a:rPr lang="en-US" altLang="en-US" sz="2200" dirty="0"/>
              <a:t> </a:t>
            </a:r>
            <a:r>
              <a:rPr lang="en-US" altLang="en-US" sz="2200" dirty="0" smtClean="0"/>
              <a:t>(</a:t>
            </a:r>
            <a:r>
              <a:rPr lang="en-US" altLang="en-US" sz="2200" dirty="0" err="1"/>
              <a:t>softvera</a:t>
            </a:r>
            <a:r>
              <a:rPr lang="en-US" altLang="en-US" sz="2200" dirty="0"/>
              <a:t>) </a:t>
            </a:r>
            <a:r>
              <a:rPr lang="en-US" altLang="en-US" sz="2200" dirty="0" err="1"/>
              <a:t>dođe</a:t>
            </a:r>
            <a:r>
              <a:rPr lang="en-US" altLang="en-US" sz="2200" dirty="0"/>
              <a:t> do </a:t>
            </a:r>
            <a:r>
              <a:rPr lang="en-US" altLang="en-US" sz="2200" dirty="0" err="1"/>
              <a:t>ključa</a:t>
            </a:r>
            <a:r>
              <a:rPr lang="en-US" altLang="en-US" sz="2200" dirty="0"/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22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18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>
                <a:solidFill>
                  <a:schemeClr val="tx2"/>
                </a:solidFill>
                <a:latin typeface="Calibri" panose="020F0502020204030204" pitchFamily="34" charset="0"/>
              </a:rPr>
              <a:t>Digital Rights Management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33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dirty="0" err="1" smtClean="0"/>
              <a:t>Trenutno</a:t>
            </a:r>
            <a:r>
              <a:rPr lang="en-US" altLang="en-US" sz="2200" b="1" dirty="0" smtClean="0"/>
              <a:t> </a:t>
            </a:r>
            <a:r>
              <a:rPr lang="en-US" altLang="en-US" sz="2200" b="1" dirty="0" err="1" smtClean="0"/>
              <a:t>stanje</a:t>
            </a:r>
            <a:r>
              <a:rPr lang="en-US" altLang="en-US" sz="22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Trenutno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najbolja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rešenja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koja</a:t>
            </a:r>
            <a:r>
              <a:rPr lang="en-US" altLang="en-US" sz="2200" dirty="0"/>
              <a:t> se </a:t>
            </a:r>
            <a:r>
              <a:rPr lang="en-US" altLang="en-US" sz="2200" dirty="0" err="1"/>
              <a:t>zasnivaju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tajnosti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primenjenog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mehanizma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zaštite</a:t>
            </a:r>
            <a:r>
              <a:rPr lang="en-US" altLang="en-US" sz="2200" dirty="0"/>
              <a:t> (</a:t>
            </a:r>
            <a:r>
              <a:rPr lang="en-US" altLang="en-US" sz="2200" i="1" dirty="0"/>
              <a:t>security by obscurity</a:t>
            </a:r>
            <a:r>
              <a:rPr lang="en-US" altLang="en-US" sz="2200" dirty="0"/>
              <a:t>).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Narušeno</a:t>
            </a:r>
            <a:r>
              <a:rPr lang="en-US" altLang="en-US" sz="2200" dirty="0"/>
              <a:t> je </a:t>
            </a:r>
            <a:r>
              <a:rPr lang="en-US" altLang="en-US" sz="2200" dirty="0" err="1"/>
              <a:t>osnovno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pravilo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kriptografije</a:t>
            </a:r>
            <a:r>
              <a:rPr lang="en-US" altLang="en-US" sz="2200" dirty="0" smtClean="0"/>
              <a:t> – </a:t>
            </a:r>
            <a:r>
              <a:rPr lang="en-US" altLang="en-US" sz="2200" dirty="0" err="1" smtClean="0"/>
              <a:t>algoritam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zaštite</a:t>
            </a:r>
            <a:r>
              <a:rPr lang="en-US" altLang="en-US" sz="2200" dirty="0" smtClean="0"/>
              <a:t> je </a:t>
            </a:r>
            <a:r>
              <a:rPr lang="en-US" altLang="en-US" sz="2200" dirty="0" err="1" smtClean="0"/>
              <a:t>tajan</a:t>
            </a:r>
            <a:r>
              <a:rPr lang="en-US" altLang="en-US" sz="2200" dirty="0" smtClean="0"/>
              <a:t>, </a:t>
            </a:r>
            <a:r>
              <a:rPr lang="en-US" altLang="en-US" sz="2200" dirty="0" err="1" smtClean="0"/>
              <a:t>što</a:t>
            </a:r>
            <a:r>
              <a:rPr lang="en-US" altLang="en-US" sz="2200" dirty="0" smtClean="0"/>
              <a:t> je u </a:t>
            </a:r>
            <a:r>
              <a:rPr lang="en-US" altLang="en-US" sz="2200" dirty="0" err="1" smtClean="0"/>
              <a:t>suprotnosti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sa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Kerhofovim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principima</a:t>
            </a:r>
            <a:r>
              <a:rPr lang="en-US" alt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O </a:t>
            </a:r>
            <a:r>
              <a:rPr lang="en-US" altLang="en-US" sz="2200" dirty="0" err="1"/>
              <a:t>zasnivanju</a:t>
            </a:r>
            <a:r>
              <a:rPr lang="en-US" altLang="en-US" sz="2200" dirty="0"/>
              <a:t> DRM </a:t>
            </a:r>
            <a:r>
              <a:rPr lang="en-US" altLang="en-US" sz="2200" dirty="0" err="1"/>
              <a:t>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kriptografiji</a:t>
            </a:r>
            <a:r>
              <a:rPr lang="en-US" altLang="en-US" sz="2200" dirty="0"/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“</a:t>
            </a:r>
            <a:r>
              <a:rPr lang="en-US" altLang="en-US" sz="2200" i="1" dirty="0"/>
              <a:t>Whoever thinks his problem can be solved using cryptography, doesn’t understand his problem and doesn’t understand cryptography</a:t>
            </a:r>
            <a:r>
              <a:rPr lang="en-US" altLang="en-US" sz="2200" dirty="0"/>
              <a:t>.” </a:t>
            </a:r>
            <a:r>
              <a:rPr lang="en-US" altLang="en-US" sz="2200" dirty="0" smtClean="0"/>
              <a:t>- Roger </a:t>
            </a:r>
            <a:r>
              <a:rPr lang="en-US" altLang="en-US" sz="2200" dirty="0"/>
              <a:t>Needham, </a:t>
            </a:r>
            <a:r>
              <a:rPr lang="en-US" altLang="en-US" sz="2200" dirty="0" smtClean="0"/>
              <a:t>Butler Lampson.</a:t>
            </a:r>
            <a:endParaRPr lang="en-US" altLang="en-US" sz="22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918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>
                <a:solidFill>
                  <a:schemeClr val="tx2"/>
                </a:solidFill>
                <a:latin typeface="Calibri" panose="020F0502020204030204" pitchFamily="34" charset="0"/>
              </a:rPr>
              <a:t>Digital Rights Management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34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dirty="0" err="1" smtClean="0"/>
              <a:t>Ograničenja</a:t>
            </a:r>
            <a:r>
              <a:rPr lang="en-US" altLang="en-US" sz="22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Analogno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oticanje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podataka</a:t>
            </a:r>
            <a:r>
              <a:rPr lang="en-US" altLang="en-US" sz="2200" dirty="0" smtClean="0"/>
              <a:t> – </a:t>
            </a:r>
            <a:r>
              <a:rPr lang="en-US" altLang="en-US" sz="2200" dirty="0" err="1" smtClean="0"/>
              <a:t>prilikom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prikaza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digitalnog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sadržaja</a:t>
            </a:r>
            <a:r>
              <a:rPr lang="en-US" altLang="en-US" sz="2200" dirty="0"/>
              <a:t>, on </a:t>
            </a:r>
            <a:r>
              <a:rPr lang="en-US" altLang="en-US" sz="2200" dirty="0" err="1"/>
              <a:t>može</a:t>
            </a:r>
            <a:r>
              <a:rPr lang="en-US" altLang="en-US" sz="2200" dirty="0"/>
              <a:t> da se </a:t>
            </a:r>
            <a:r>
              <a:rPr lang="en-US" altLang="en-US" sz="2200" dirty="0" err="1"/>
              <a:t>snimi</a:t>
            </a:r>
            <a:r>
              <a:rPr lang="en-US" altLang="en-US" sz="2200" dirty="0"/>
              <a:t> u </a:t>
            </a:r>
            <a:r>
              <a:rPr lang="en-US" altLang="en-US" sz="2200" dirty="0" err="1"/>
              <a:t>analognom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obliku</a:t>
            </a:r>
            <a:r>
              <a:rPr lang="en-US" altLang="en-US" sz="2200" dirty="0"/>
              <a:t> (</a:t>
            </a:r>
            <a:r>
              <a:rPr lang="en-US" altLang="en-US" sz="2200" dirty="0" err="1"/>
              <a:t>kamera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mikrofon</a:t>
            </a:r>
            <a:r>
              <a:rPr lang="en-US" altLang="en-US" sz="2200" dirty="0" smtClean="0"/>
              <a:t>, </a:t>
            </a:r>
            <a:r>
              <a:rPr lang="en-US" altLang="en-US" sz="2200" dirty="0" err="1" smtClean="0"/>
              <a:t>itd</a:t>
            </a:r>
            <a:r>
              <a:rPr lang="en-US" altLang="en-US" sz="2200" dirty="0" smtClean="0"/>
              <a:t>).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DRM ne </a:t>
            </a:r>
            <a:r>
              <a:rPr lang="en-US" altLang="en-US" sz="2200" dirty="0" err="1"/>
              <a:t>može</a:t>
            </a:r>
            <a:r>
              <a:rPr lang="en-US" altLang="en-US" sz="2200" dirty="0"/>
              <a:t> da </a:t>
            </a:r>
            <a:r>
              <a:rPr lang="en-US" altLang="en-US" sz="2200" dirty="0" err="1"/>
              <a:t>spreči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ovaj</a:t>
            </a:r>
            <a:r>
              <a:rPr lang="en-US" altLang="en-US" sz="2200" dirty="0"/>
              <a:t> tip </a:t>
            </a:r>
            <a:r>
              <a:rPr lang="en-US" altLang="en-US" sz="2200" dirty="0" err="1"/>
              <a:t>napada</a:t>
            </a:r>
            <a:r>
              <a:rPr lang="en-US" alt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Ljudska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priroda</a:t>
            </a:r>
            <a:r>
              <a:rPr lang="en-US" altLang="en-US" sz="2200" dirty="0" smtClean="0"/>
              <a:t>.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Potpuna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sigurnost</a:t>
            </a:r>
            <a:r>
              <a:rPr lang="en-US" altLang="en-US" sz="2200" dirty="0"/>
              <a:t> u </a:t>
            </a:r>
            <a:r>
              <a:rPr lang="en-US" altLang="en-US" sz="2200" dirty="0" err="1"/>
              <a:t>oblasti</a:t>
            </a:r>
            <a:r>
              <a:rPr lang="en-US" altLang="en-US" sz="2200" dirty="0"/>
              <a:t> DRM </a:t>
            </a:r>
            <a:r>
              <a:rPr lang="en-US" altLang="en-US" sz="2200" dirty="0" err="1"/>
              <a:t>nije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moguća</a:t>
            </a:r>
            <a:r>
              <a:rPr lang="en-US" altLang="en-US" sz="2200" dirty="0"/>
              <a:t>!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Kako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napraviti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nešto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što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ima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praktičnu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primenu</a:t>
            </a:r>
            <a:r>
              <a:rPr lang="en-US" altLang="en-US" sz="2200" dirty="0"/>
              <a:t>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Sadržaj</a:t>
            </a:r>
            <a:r>
              <a:rPr lang="en-US" altLang="en-US" sz="2200" dirty="0"/>
              <a:t> </a:t>
            </a:r>
            <a:r>
              <a:rPr lang="en-US" altLang="en-US" sz="2200" dirty="0" err="1"/>
              <a:t>utiče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metodologiju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zaštite</a:t>
            </a:r>
            <a:r>
              <a:rPr lang="en-US" alt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DRM </a:t>
            </a:r>
            <a:r>
              <a:rPr lang="en-US" altLang="en-US" sz="2200" dirty="0" err="1"/>
              <a:t>nije</a:t>
            </a:r>
            <a:r>
              <a:rPr lang="en-US" altLang="en-US" sz="2200" dirty="0"/>
              <a:t> problem </a:t>
            </a:r>
            <a:r>
              <a:rPr lang="en-US" altLang="en-US" sz="2200" dirty="0" err="1"/>
              <a:t>koji</a:t>
            </a:r>
            <a:r>
              <a:rPr lang="en-US" altLang="en-US" sz="2200" dirty="0"/>
              <a:t> je </a:t>
            </a:r>
            <a:r>
              <a:rPr lang="en-US" altLang="en-US" sz="2200" dirty="0" err="1"/>
              <a:t>isključivo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tehničke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prirode</a:t>
            </a:r>
            <a:r>
              <a:rPr lang="en-US" altLang="en-US" sz="2200" dirty="0" smtClean="0"/>
              <a:t>!</a:t>
            </a:r>
            <a:endParaRPr lang="en-US" altLang="en-US" sz="22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024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>
                <a:solidFill>
                  <a:schemeClr val="tx2"/>
                </a:solidFill>
                <a:latin typeface="Calibri" panose="020F0502020204030204" pitchFamily="34" charset="0"/>
              </a:rPr>
              <a:t>Digital Rights Management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35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dirty="0" smtClean="0"/>
              <a:t>DRM </a:t>
            </a:r>
            <a:r>
              <a:rPr lang="en-US" altLang="en-US" sz="2200" b="1" dirty="0" err="1" smtClean="0"/>
              <a:t>zasnovano</a:t>
            </a:r>
            <a:r>
              <a:rPr lang="en-US" altLang="en-US" sz="2200" b="1" dirty="0" smtClean="0"/>
              <a:t> </a:t>
            </a:r>
            <a:r>
              <a:rPr lang="en-US" altLang="en-US" sz="2200" b="1" dirty="0" err="1" smtClean="0"/>
              <a:t>na</a:t>
            </a:r>
            <a:r>
              <a:rPr lang="en-US" altLang="en-US" sz="2200" b="1" dirty="0" smtClean="0"/>
              <a:t> </a:t>
            </a:r>
            <a:r>
              <a:rPr lang="en-US" altLang="en-US" sz="2200" b="1" dirty="0" err="1" smtClean="0"/>
              <a:t>softveru</a:t>
            </a:r>
            <a:r>
              <a:rPr lang="en-US" altLang="en-US" sz="22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Ozbiljna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zaštita</a:t>
            </a:r>
            <a:r>
              <a:rPr lang="en-US" altLang="en-US" sz="2200" dirty="0"/>
              <a:t> DRM </a:t>
            </a:r>
            <a:r>
              <a:rPr lang="en-US" altLang="en-US" sz="2200" dirty="0" err="1"/>
              <a:t>zasnovana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softverskom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rešenju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nije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moguća</a:t>
            </a:r>
            <a:r>
              <a:rPr lang="en-US" alt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Zašto</a:t>
            </a:r>
            <a:r>
              <a:rPr lang="en-US" altLang="en-US" sz="2200" dirty="0"/>
              <a:t>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Gotovo</a:t>
            </a:r>
            <a:r>
              <a:rPr lang="en-US" altLang="en-US" sz="2200" dirty="0"/>
              <a:t> je </a:t>
            </a:r>
            <a:r>
              <a:rPr lang="en-US" altLang="en-US" sz="2200" dirty="0" err="1"/>
              <a:t>nemoguće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sakriti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tajnu</a:t>
            </a:r>
            <a:r>
              <a:rPr lang="en-US" altLang="en-US" sz="2200" dirty="0"/>
              <a:t> u </a:t>
            </a:r>
            <a:r>
              <a:rPr lang="en-US" altLang="en-US" sz="2200" dirty="0" err="1"/>
              <a:t>softveru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Ne </a:t>
            </a:r>
            <a:r>
              <a:rPr lang="en-US" altLang="en-US" sz="2200" dirty="0" err="1"/>
              <a:t>može</a:t>
            </a:r>
            <a:r>
              <a:rPr lang="en-US" altLang="en-US" sz="2200" dirty="0"/>
              <a:t> se u </a:t>
            </a:r>
            <a:r>
              <a:rPr lang="en-US" altLang="en-US" sz="2200" dirty="0" err="1"/>
              <a:t>potpunosti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sprečiti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reverzni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inženjering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Korisnici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koji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imaju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potpune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administratorske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privilegije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mogu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čak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da </a:t>
            </a:r>
            <a:r>
              <a:rPr lang="en-US" altLang="en-US" sz="2200" dirty="0" err="1"/>
              <a:t>zaobiđu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implementiranu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zaštitu</a:t>
            </a:r>
            <a:r>
              <a:rPr lang="en-US" altLang="en-US" sz="2200" dirty="0"/>
              <a:t> od </a:t>
            </a:r>
            <a:r>
              <a:rPr lang="en-US" altLang="en-US" sz="2200" dirty="0" err="1"/>
              <a:t>reverznog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inženjeringa</a:t>
            </a:r>
            <a:r>
              <a:rPr lang="en-US" alt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Iz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ovoga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sledi</a:t>
            </a:r>
            <a:r>
              <a:rPr lang="en-US" altLang="en-US" sz="2200" dirty="0" smtClean="0"/>
              <a:t> da je </a:t>
            </a:r>
            <a:r>
              <a:rPr lang="en-US" altLang="en-US" sz="2200" dirty="0" err="1" smtClean="0"/>
              <a:t>najozbiljnija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pretnja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zaštiti</a:t>
            </a:r>
            <a:r>
              <a:rPr lang="en-US" altLang="en-US" sz="2200" dirty="0"/>
              <a:t> DRM je </a:t>
            </a:r>
            <a:r>
              <a:rPr lang="en-US" altLang="en-US" sz="2200" dirty="0" err="1"/>
              <a:t>reverzni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inženjering</a:t>
            </a:r>
            <a:r>
              <a:rPr lang="en-US" altLang="en-US" sz="2200" dirty="0"/>
              <a:t>.</a:t>
            </a:r>
            <a:endParaRPr lang="en-US" altLang="en-US" sz="2200" dirty="0" smtClean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617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>
                <a:solidFill>
                  <a:schemeClr val="tx2"/>
                </a:solidFill>
                <a:latin typeface="Calibri" panose="020F0502020204030204" pitchFamily="34" charset="0"/>
              </a:rPr>
              <a:t>Digital Rights Management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36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dirty="0" smtClean="0"/>
              <a:t>DRM </a:t>
            </a:r>
            <a:r>
              <a:rPr lang="en-US" altLang="en-US" sz="2200" b="1" dirty="0" err="1" smtClean="0"/>
              <a:t>za</a:t>
            </a:r>
            <a:r>
              <a:rPr lang="en-US" altLang="en-US" sz="2200" b="1" dirty="0" smtClean="0"/>
              <a:t> PDF </a:t>
            </a:r>
            <a:r>
              <a:rPr lang="en-US" altLang="en-US" sz="2200" b="1" dirty="0" err="1" smtClean="0"/>
              <a:t>datoteke</a:t>
            </a:r>
            <a:r>
              <a:rPr lang="en-US" altLang="en-US" sz="22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Raljzmotrićemo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rešenje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MediaSnap</a:t>
            </a:r>
            <a:r>
              <a:rPr lang="en-US" altLang="en-US" sz="2200" dirty="0"/>
              <a:t>, Inc.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Razvili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su</a:t>
            </a:r>
            <a:r>
              <a:rPr lang="en-US" altLang="en-US" sz="2200" dirty="0"/>
              <a:t> DRM </a:t>
            </a:r>
            <a:r>
              <a:rPr lang="en-US" altLang="en-US" sz="2200" dirty="0" err="1"/>
              <a:t>sistem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zaštitu</a:t>
            </a:r>
            <a:r>
              <a:rPr lang="en-US" altLang="en-US" sz="2200" dirty="0"/>
              <a:t> PDF </a:t>
            </a:r>
            <a:r>
              <a:rPr lang="en-US" altLang="en-US" sz="2200" dirty="0" err="1"/>
              <a:t>dokumenata</a:t>
            </a:r>
            <a:r>
              <a:rPr lang="en-US" alt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Sistem</a:t>
            </a:r>
            <a:r>
              <a:rPr lang="en-US" altLang="en-US" sz="2200" dirty="0"/>
              <a:t> se </a:t>
            </a:r>
            <a:r>
              <a:rPr lang="en-US" altLang="en-US" sz="2200" dirty="0" err="1"/>
              <a:t>sastoji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iz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dve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celine</a:t>
            </a:r>
            <a:r>
              <a:rPr lang="en-US" altLang="en-US" sz="2200" dirty="0"/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Server </a:t>
            </a:r>
            <a:r>
              <a:rPr lang="en-US" altLang="en-US" sz="2200" dirty="0" smtClean="0"/>
              <a:t>– </a:t>
            </a:r>
            <a:r>
              <a:rPr lang="en-US" altLang="en-US" sz="2200" i="1" dirty="0" smtClean="0"/>
              <a:t>Secure </a:t>
            </a:r>
            <a:r>
              <a:rPr lang="en-US" altLang="en-US" sz="2200" i="1" dirty="0"/>
              <a:t>Document Server</a:t>
            </a:r>
            <a:r>
              <a:rPr lang="en-US" altLang="en-US" sz="2200" dirty="0"/>
              <a:t> (SDS</a:t>
            </a:r>
            <a:r>
              <a:rPr lang="en-US" altLang="en-US" sz="2200" dirty="0" smtClean="0"/>
              <a:t>),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Klijent</a:t>
            </a:r>
            <a:r>
              <a:rPr lang="en-US" altLang="en-US" sz="2200" dirty="0"/>
              <a:t> </a:t>
            </a:r>
            <a:r>
              <a:rPr lang="en-US" altLang="en-US" sz="2200" dirty="0" smtClean="0"/>
              <a:t>– </a:t>
            </a:r>
            <a:r>
              <a:rPr lang="en-US" altLang="en-US" sz="2200" dirty="0" err="1" smtClean="0"/>
              <a:t>softver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klijentskoj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strani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koji</a:t>
            </a:r>
            <a:r>
              <a:rPr lang="en-US" altLang="en-US" sz="2200" dirty="0"/>
              <a:t> se </a:t>
            </a:r>
            <a:r>
              <a:rPr lang="en-US" altLang="en-US" sz="2200" dirty="0" err="1"/>
              <a:t>implementira</a:t>
            </a:r>
            <a:r>
              <a:rPr lang="en-US" altLang="en-US" sz="2200" dirty="0"/>
              <a:t> u </a:t>
            </a:r>
            <a:r>
              <a:rPr lang="en-US" altLang="en-US" sz="2200" dirty="0" smtClean="0"/>
              <a:t>PDF </a:t>
            </a:r>
            <a:r>
              <a:rPr lang="en-US" altLang="en-US" sz="2200" dirty="0" err="1"/>
              <a:t>čitač</a:t>
            </a:r>
            <a:r>
              <a:rPr lang="en-US" altLang="en-US" sz="2200" dirty="0"/>
              <a:t>.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09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>
                <a:solidFill>
                  <a:schemeClr val="tx2"/>
                </a:solidFill>
                <a:latin typeface="Calibri" panose="020F0502020204030204" pitchFamily="34" charset="0"/>
              </a:rPr>
              <a:t>Digital Rights Management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37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dirty="0" smtClean="0"/>
              <a:t>DRM </a:t>
            </a:r>
            <a:r>
              <a:rPr lang="en-US" altLang="en-US" sz="2200" b="1" dirty="0" err="1" smtClean="0"/>
              <a:t>za</a:t>
            </a:r>
            <a:r>
              <a:rPr lang="en-US" altLang="en-US" sz="2200" b="1" dirty="0" smtClean="0"/>
              <a:t> PDF </a:t>
            </a:r>
            <a:r>
              <a:rPr lang="en-US" altLang="en-US" sz="2200" b="1" dirty="0" err="1" smtClean="0"/>
              <a:t>datoteke</a:t>
            </a:r>
            <a:r>
              <a:rPr lang="en-US" altLang="en-US" sz="22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Alisa </a:t>
            </a:r>
            <a:r>
              <a:rPr lang="en-US" altLang="en-US" sz="2200" dirty="0" err="1"/>
              <a:t>kreira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dokument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postavi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ga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kao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prilog</a:t>
            </a:r>
            <a:r>
              <a:rPr lang="en-US" altLang="en-US" sz="2200" dirty="0"/>
              <a:t> u e-</a:t>
            </a:r>
            <a:r>
              <a:rPr lang="en-US" altLang="en-US" sz="2200" dirty="0" err="1"/>
              <a:t>pošti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Odabere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primaoca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iz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padajućeg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menija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odabere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željeni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nivo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zaštite</a:t>
            </a:r>
            <a:r>
              <a:rPr lang="en-US" alt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Poruka</a:t>
            </a:r>
            <a:r>
              <a:rPr lang="en-US" altLang="en-US" sz="2200" dirty="0"/>
              <a:t> se </a:t>
            </a:r>
            <a:r>
              <a:rPr lang="en-US" altLang="en-US" sz="2200" dirty="0" err="1"/>
              <a:t>se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automatski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konvertuje</a:t>
            </a:r>
            <a:r>
              <a:rPr lang="en-US" altLang="en-US" sz="2200" dirty="0"/>
              <a:t> u PDF, </a:t>
            </a:r>
            <a:r>
              <a:rPr lang="en-US" altLang="en-US" sz="2200" dirty="0" err="1"/>
              <a:t>potom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šifruje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šalje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</a:t>
            </a:r>
            <a:r>
              <a:rPr lang="en-US" altLang="en-US" sz="2200" dirty="0"/>
              <a:t> server (SDS).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SDS </a:t>
            </a:r>
            <a:r>
              <a:rPr lang="en-US" altLang="en-US" sz="2200" dirty="0" err="1"/>
              <a:t>primenjuje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željeni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nivo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zaštite</a:t>
            </a:r>
            <a:r>
              <a:rPr lang="en-US" alt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Dokument</a:t>
            </a:r>
            <a:r>
              <a:rPr lang="en-US" altLang="en-US" sz="2200" dirty="0"/>
              <a:t> se </a:t>
            </a:r>
            <a:r>
              <a:rPr lang="en-US" altLang="en-US" sz="2200" dirty="0" err="1"/>
              <a:t>šalje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Bobu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tako</a:t>
            </a:r>
            <a:r>
              <a:rPr lang="en-US" altLang="en-US" sz="2200" dirty="0"/>
              <a:t> da </a:t>
            </a:r>
            <a:r>
              <a:rPr lang="en-US" altLang="en-US" sz="2200" dirty="0" err="1"/>
              <a:t>samo</a:t>
            </a:r>
            <a:r>
              <a:rPr lang="en-US" altLang="en-US" sz="2200" dirty="0"/>
              <a:t> on </a:t>
            </a:r>
            <a:r>
              <a:rPr lang="en-US" altLang="en-US" sz="2200" dirty="0" err="1"/>
              <a:t>može</a:t>
            </a:r>
            <a:r>
              <a:rPr lang="en-US" altLang="en-US" sz="2200" dirty="0"/>
              <a:t> da mu </a:t>
            </a:r>
            <a:r>
              <a:rPr lang="en-US" altLang="en-US" sz="2200" dirty="0" err="1"/>
              <a:t>pristupi</a:t>
            </a:r>
            <a:r>
              <a:rPr lang="en-US" altLang="en-US" sz="2200" dirty="0"/>
              <a:t>.</a:t>
            </a:r>
            <a:endParaRPr lang="en-US" altLang="en-US" sz="2200" dirty="0" smtClean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5504330" y="3450516"/>
            <a:ext cx="9906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000" i="1" dirty="0">
                <a:solidFill>
                  <a:schemeClr val="tx2"/>
                </a:solidFill>
              </a:rPr>
              <a:t>SDS</a:t>
            </a: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8476129" y="3450516"/>
            <a:ext cx="10763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000" dirty="0" smtClean="0">
                <a:solidFill>
                  <a:schemeClr val="tx2"/>
                </a:solidFill>
              </a:rPr>
              <a:t>Bob</a:t>
            </a:r>
            <a:endParaRPr lang="en-US" altLang="en-US" sz="2000" dirty="0">
              <a:solidFill>
                <a:schemeClr val="tx2"/>
              </a:solidFill>
            </a:endParaRP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2532530" y="3461629"/>
            <a:ext cx="9144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000" dirty="0" smtClean="0">
                <a:solidFill>
                  <a:schemeClr val="tx2"/>
                </a:solidFill>
              </a:rPr>
              <a:t>Alisa</a:t>
            </a:r>
            <a:endParaRPr lang="en-US" altLang="en-US" sz="2000" dirty="0">
              <a:solidFill>
                <a:schemeClr val="tx2"/>
              </a:solidFill>
            </a:endParaRPr>
          </a:p>
        </p:txBody>
      </p:sp>
      <p:sp>
        <p:nvSpPr>
          <p:cNvPr id="15" name="Line 7"/>
          <p:cNvSpPr>
            <a:spLocks noChangeShapeType="1"/>
          </p:cNvSpPr>
          <p:nvPr/>
        </p:nvSpPr>
        <p:spPr bwMode="auto">
          <a:xfrm>
            <a:off x="3675530" y="2894891"/>
            <a:ext cx="1752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8"/>
          <p:cNvSpPr>
            <a:spLocks noChangeShapeType="1"/>
          </p:cNvSpPr>
          <p:nvPr/>
        </p:nvSpPr>
        <p:spPr bwMode="auto">
          <a:xfrm>
            <a:off x="6494930" y="2894891"/>
            <a:ext cx="1828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3675530" y="2377366"/>
            <a:ext cx="1676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000" dirty="0" err="1">
                <a:solidFill>
                  <a:schemeClr val="tx2"/>
                </a:solidFill>
              </a:rPr>
              <a:t>Š</a:t>
            </a:r>
            <a:r>
              <a:rPr lang="en-US" altLang="en-US" sz="2000" dirty="0" err="1" smtClean="0">
                <a:solidFill>
                  <a:schemeClr val="tx2"/>
                </a:solidFill>
              </a:rPr>
              <a:t>ifrovanje</a:t>
            </a:r>
            <a:endParaRPr lang="en-US" altLang="en-US" sz="2000" dirty="0">
              <a:solidFill>
                <a:schemeClr val="tx2"/>
              </a:solidFill>
            </a:endParaRPr>
          </a:p>
        </p:txBody>
      </p:sp>
      <p:pic>
        <p:nvPicPr>
          <p:cNvPr id="18" name="Picture 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0780" y="1956679"/>
            <a:ext cx="946150" cy="1624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6130" y="1828091"/>
            <a:ext cx="1076325" cy="1665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4018" y="2132891"/>
            <a:ext cx="950912" cy="1377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 Box 15"/>
          <p:cNvSpPr txBox="1">
            <a:spLocks noChangeArrowheads="1"/>
          </p:cNvSpPr>
          <p:nvPr/>
        </p:nvSpPr>
        <p:spPr bwMode="auto">
          <a:xfrm>
            <a:off x="6494930" y="2114103"/>
            <a:ext cx="16764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000" dirty="0" err="1" smtClean="0">
                <a:solidFill>
                  <a:schemeClr val="tx2"/>
                </a:solidFill>
              </a:rPr>
              <a:t>Zaštićen</a:t>
            </a:r>
            <a:r>
              <a:rPr lang="en-US" altLang="en-US" sz="2000" dirty="0" smtClean="0">
                <a:solidFill>
                  <a:schemeClr val="tx2"/>
                </a:solidFill>
              </a:rPr>
              <a:t> </a:t>
            </a:r>
            <a:r>
              <a:rPr lang="en-US" altLang="en-US" sz="2000" dirty="0" err="1" smtClean="0">
                <a:solidFill>
                  <a:schemeClr val="tx2"/>
                </a:solidFill>
              </a:rPr>
              <a:t>dokument</a:t>
            </a:r>
            <a:endParaRPr lang="en-US" altLang="en-US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349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>
                <a:solidFill>
                  <a:schemeClr val="tx2"/>
                </a:solidFill>
                <a:latin typeface="Calibri" panose="020F0502020204030204" pitchFamily="34" charset="0"/>
              </a:rPr>
              <a:t>Digital Rights Management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38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dirty="0" smtClean="0"/>
              <a:t>DRM </a:t>
            </a:r>
            <a:r>
              <a:rPr lang="en-US" altLang="en-US" sz="2200" b="1" dirty="0" err="1" smtClean="0"/>
              <a:t>za</a:t>
            </a:r>
            <a:r>
              <a:rPr lang="en-US" altLang="en-US" sz="2200" b="1" dirty="0" smtClean="0"/>
              <a:t> PDF </a:t>
            </a:r>
            <a:r>
              <a:rPr lang="en-US" altLang="en-US" sz="2200" b="1" dirty="0" err="1" smtClean="0"/>
              <a:t>datoteke</a:t>
            </a:r>
            <a:r>
              <a:rPr lang="en-US" altLang="en-US" sz="22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Bob mora da se </a:t>
            </a:r>
            <a:r>
              <a:rPr lang="en-US" altLang="en-US" sz="2200" dirty="0" err="1"/>
              <a:t>autentifikuje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</a:t>
            </a:r>
            <a:r>
              <a:rPr lang="en-US" altLang="en-US" sz="2200" dirty="0"/>
              <a:t> SDS.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SDS </a:t>
            </a:r>
            <a:r>
              <a:rPr lang="en-US" altLang="en-US" sz="2200" dirty="0" err="1"/>
              <a:t>tek</a:t>
            </a:r>
            <a:r>
              <a:rPr lang="en-US" altLang="en-US" sz="2200" dirty="0"/>
              <a:t> </a:t>
            </a:r>
            <a:r>
              <a:rPr lang="en-US" altLang="en-US" sz="2200" dirty="0" err="1"/>
              <a:t>tada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šalje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ključ</a:t>
            </a:r>
            <a:r>
              <a:rPr lang="en-US" altLang="en-US" sz="2200" dirty="0"/>
              <a:t> </a:t>
            </a:r>
            <a:r>
              <a:rPr lang="en-US" altLang="en-US" sz="2200" dirty="0" err="1"/>
              <a:t>Bobu</a:t>
            </a:r>
            <a:r>
              <a:rPr lang="en-US" alt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Bob </a:t>
            </a:r>
            <a:r>
              <a:rPr lang="en-US" altLang="en-US" sz="2200" dirty="0" err="1"/>
              <a:t>sada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može</a:t>
            </a:r>
            <a:r>
              <a:rPr lang="en-US" altLang="en-US" sz="2200" dirty="0"/>
              <a:t> da </a:t>
            </a:r>
            <a:r>
              <a:rPr lang="en-US" altLang="en-US" sz="2200" dirty="0" err="1"/>
              <a:t>pristupi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dokumentu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ali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samo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preko</a:t>
            </a:r>
            <a:r>
              <a:rPr lang="en-US" altLang="en-US" sz="2200" dirty="0"/>
              <a:t> (</a:t>
            </a:r>
            <a:r>
              <a:rPr lang="en-US" altLang="en-US" sz="2200" dirty="0" err="1"/>
              <a:t>klijentskog</a:t>
            </a:r>
            <a:r>
              <a:rPr lang="en-US" altLang="en-US" sz="2200" dirty="0"/>
              <a:t>) DRM </a:t>
            </a:r>
            <a:r>
              <a:rPr lang="en-US" altLang="en-US" sz="2200" dirty="0" err="1"/>
              <a:t>softvera</a:t>
            </a:r>
            <a:r>
              <a:rPr lang="en-US" altLang="en-US" sz="2200" dirty="0"/>
              <a:t>. 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5504330" y="3450516"/>
            <a:ext cx="9906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000" i="1" dirty="0">
                <a:solidFill>
                  <a:schemeClr val="tx2"/>
                </a:solidFill>
              </a:rPr>
              <a:t>SDS</a:t>
            </a: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8476129" y="3450516"/>
            <a:ext cx="10763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000" dirty="0" smtClean="0">
                <a:solidFill>
                  <a:schemeClr val="tx2"/>
                </a:solidFill>
              </a:rPr>
              <a:t>Bob</a:t>
            </a:r>
            <a:endParaRPr lang="en-US" altLang="en-US" sz="2000" dirty="0">
              <a:solidFill>
                <a:schemeClr val="tx2"/>
              </a:solidFill>
            </a:endParaRP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2532530" y="3461629"/>
            <a:ext cx="9144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000" dirty="0" smtClean="0">
                <a:solidFill>
                  <a:schemeClr val="tx2"/>
                </a:solidFill>
              </a:rPr>
              <a:t>Alisa</a:t>
            </a:r>
            <a:endParaRPr lang="en-US" altLang="en-US" sz="2000" dirty="0">
              <a:solidFill>
                <a:schemeClr val="tx2"/>
              </a:solidFill>
            </a:endParaRPr>
          </a:p>
        </p:txBody>
      </p:sp>
      <p:sp>
        <p:nvSpPr>
          <p:cNvPr id="15" name="Line 7"/>
          <p:cNvSpPr>
            <a:spLocks noChangeShapeType="1"/>
          </p:cNvSpPr>
          <p:nvPr/>
        </p:nvSpPr>
        <p:spPr bwMode="auto">
          <a:xfrm>
            <a:off x="6534618" y="3340001"/>
            <a:ext cx="1752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8"/>
          <p:cNvSpPr>
            <a:spLocks noChangeShapeType="1"/>
          </p:cNvSpPr>
          <p:nvPr/>
        </p:nvSpPr>
        <p:spPr bwMode="auto">
          <a:xfrm flipH="1">
            <a:off x="6534618" y="2584773"/>
            <a:ext cx="161813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6534618" y="2822476"/>
            <a:ext cx="1676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000" dirty="0" err="1" smtClean="0">
                <a:solidFill>
                  <a:schemeClr val="tx2"/>
                </a:solidFill>
              </a:rPr>
              <a:t>Ključ</a:t>
            </a:r>
            <a:endParaRPr lang="en-US" altLang="en-US" sz="2000" dirty="0">
              <a:solidFill>
                <a:schemeClr val="tx2"/>
              </a:solidFill>
            </a:endParaRPr>
          </a:p>
        </p:txBody>
      </p:sp>
      <p:pic>
        <p:nvPicPr>
          <p:cNvPr id="18" name="Picture 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0780" y="1956679"/>
            <a:ext cx="946150" cy="1624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6130" y="1828091"/>
            <a:ext cx="1076325" cy="1665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4018" y="2132891"/>
            <a:ext cx="950912" cy="1377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 Box 15"/>
          <p:cNvSpPr txBox="1">
            <a:spLocks noChangeArrowheads="1"/>
          </p:cNvSpPr>
          <p:nvPr/>
        </p:nvSpPr>
        <p:spPr bwMode="auto">
          <a:xfrm>
            <a:off x="6494930" y="1750197"/>
            <a:ext cx="16764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000" dirty="0" err="1" smtClean="0">
                <a:solidFill>
                  <a:schemeClr val="tx2"/>
                </a:solidFill>
              </a:rPr>
              <a:t>Zahtev</a:t>
            </a:r>
            <a:r>
              <a:rPr lang="en-US" altLang="en-US" sz="2000" dirty="0" smtClean="0">
                <a:solidFill>
                  <a:schemeClr val="tx2"/>
                </a:solidFill>
              </a:rPr>
              <a:t> </a:t>
            </a:r>
            <a:r>
              <a:rPr lang="en-US" altLang="en-US" sz="2000" dirty="0" err="1" smtClean="0">
                <a:solidFill>
                  <a:schemeClr val="tx2"/>
                </a:solidFill>
              </a:rPr>
              <a:t>za</a:t>
            </a:r>
            <a:r>
              <a:rPr lang="en-US" altLang="en-US" sz="2000" dirty="0" smtClean="0">
                <a:solidFill>
                  <a:schemeClr val="tx2"/>
                </a:solidFill>
              </a:rPr>
              <a:t> </a:t>
            </a:r>
            <a:r>
              <a:rPr lang="en-US" altLang="en-US" sz="2000" dirty="0" err="1" smtClean="0">
                <a:solidFill>
                  <a:schemeClr val="tx2"/>
                </a:solidFill>
              </a:rPr>
              <a:t>ključem</a:t>
            </a:r>
            <a:endParaRPr lang="en-US" altLang="en-US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89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>
                <a:solidFill>
                  <a:schemeClr val="tx2"/>
                </a:solidFill>
                <a:latin typeface="Calibri" panose="020F0502020204030204" pitchFamily="34" charset="0"/>
              </a:rPr>
              <a:t>Digital Rights Management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39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dirty="0" smtClean="0"/>
              <a:t>DRM </a:t>
            </a:r>
            <a:r>
              <a:rPr lang="en-US" altLang="en-US" sz="2200" b="1" dirty="0" err="1" smtClean="0"/>
              <a:t>za</a:t>
            </a:r>
            <a:r>
              <a:rPr lang="en-US" altLang="en-US" sz="2200" b="1" dirty="0" smtClean="0"/>
              <a:t> PDF </a:t>
            </a:r>
            <a:r>
              <a:rPr lang="en-US" altLang="en-US" sz="2200" b="1" dirty="0" err="1" smtClean="0"/>
              <a:t>datoteke</a:t>
            </a:r>
            <a:r>
              <a:rPr lang="en-US" altLang="en-US" sz="22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Ograničenja</a:t>
            </a:r>
            <a:r>
              <a:rPr lang="en-US" altLang="en-US" sz="2200" dirty="0" smtClean="0"/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Na </a:t>
            </a:r>
            <a:r>
              <a:rPr lang="en-US" altLang="en-US" sz="2200" dirty="0" err="1"/>
              <a:t>serverskoj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strani</a:t>
            </a:r>
            <a:r>
              <a:rPr lang="en-US" altLang="en-US" sz="2200" dirty="0"/>
              <a:t> (SDS</a:t>
            </a:r>
            <a:r>
              <a:rPr lang="en-US" altLang="en-US" sz="2200" dirty="0" smtClean="0"/>
              <a:t>) </a:t>
            </a:r>
            <a:r>
              <a:rPr lang="en-US" altLang="en-US" sz="2200" dirty="0" err="1" smtClean="0"/>
              <a:t>čuvaju</a:t>
            </a:r>
            <a:r>
              <a:rPr lang="en-US" altLang="en-US" sz="2200" dirty="0" smtClean="0"/>
              <a:t> </a:t>
            </a:r>
            <a:r>
              <a:rPr lang="en-US" altLang="en-US" sz="2200" dirty="0"/>
              <a:t>se </a:t>
            </a:r>
            <a:r>
              <a:rPr lang="en-US" altLang="en-US" sz="2200" dirty="0" err="1"/>
              <a:t>ključevi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podaci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autentifikaciju</a:t>
            </a:r>
            <a:r>
              <a:rPr lang="en-US" altLang="en-US" sz="2200" dirty="0" smtClean="0"/>
              <a:t>, </a:t>
            </a:r>
            <a:r>
              <a:rPr lang="en-US" altLang="en-US" sz="2200" dirty="0" err="1" smtClean="0"/>
              <a:t>itd</a:t>
            </a:r>
            <a:r>
              <a:rPr lang="en-US" altLang="en-US" sz="2200" dirty="0" smtClean="0"/>
              <a:t>.</a:t>
            </a:r>
            <a:endParaRPr lang="en-US" altLang="en-US" sz="22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Primenjuje</a:t>
            </a:r>
            <a:r>
              <a:rPr lang="en-US" altLang="en-US" sz="2200" dirty="0"/>
              <a:t> se </a:t>
            </a:r>
            <a:r>
              <a:rPr lang="en-US" altLang="en-US" sz="2200" dirty="0" err="1"/>
              <a:t>željeni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nivo</a:t>
            </a:r>
            <a:r>
              <a:rPr lang="en-US" altLang="en-US" sz="2200" dirty="0"/>
              <a:t> DRM </a:t>
            </a:r>
            <a:r>
              <a:rPr lang="en-US" altLang="en-US" sz="2200" dirty="0" err="1"/>
              <a:t>zaštite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Klijentska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strana</a:t>
            </a:r>
            <a:r>
              <a:rPr lang="en-US" altLang="en-US" sz="2200" dirty="0"/>
              <a:t> (</a:t>
            </a:r>
            <a:r>
              <a:rPr lang="en-US" altLang="en-US" sz="2200" dirty="0" err="1"/>
              <a:t>integrisana</a:t>
            </a:r>
            <a:r>
              <a:rPr lang="en-US" altLang="en-US" sz="2200" dirty="0"/>
              <a:t> u PDF </a:t>
            </a:r>
            <a:r>
              <a:rPr lang="en-US" altLang="en-US" sz="2200" dirty="0" err="1"/>
              <a:t>čitač</a:t>
            </a:r>
            <a:r>
              <a:rPr lang="en-US" altLang="en-US" sz="2200" dirty="0" smtClean="0"/>
              <a:t>):</a:t>
            </a:r>
            <a:endParaRPr lang="en-US" altLang="en-US" sz="22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Zaštita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ključeva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autentifikacija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korisnika</a:t>
            </a:r>
            <a:r>
              <a:rPr lang="en-US" altLang="en-US" sz="2200" dirty="0" smtClean="0"/>
              <a:t>, </a:t>
            </a:r>
            <a:r>
              <a:rPr lang="en-US" altLang="en-US" sz="2200" dirty="0" err="1" smtClean="0"/>
              <a:t>itd</a:t>
            </a:r>
            <a:r>
              <a:rPr lang="en-US" altLang="en-US" sz="2200" dirty="0" smtClean="0"/>
              <a:t>.</a:t>
            </a:r>
            <a:endParaRPr lang="en-US" altLang="en-US" sz="22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Omogućiti</a:t>
            </a:r>
            <a:r>
              <a:rPr lang="en-US" altLang="en-US" sz="2200" dirty="0"/>
              <a:t> rad u </a:t>
            </a:r>
            <a:r>
              <a:rPr lang="en-US" altLang="en-US" sz="2200" dirty="0" err="1"/>
              <a:t>okruženju</a:t>
            </a:r>
            <a:r>
              <a:rPr lang="en-US" altLang="en-US" sz="2200" dirty="0"/>
              <a:t> u </a:t>
            </a:r>
            <a:r>
              <a:rPr lang="en-US" altLang="en-US" sz="2200" dirty="0" err="1"/>
              <a:t>koje</a:t>
            </a:r>
            <a:r>
              <a:rPr lang="en-US" altLang="en-US" sz="2200" dirty="0"/>
              <a:t> ne </a:t>
            </a:r>
            <a:r>
              <a:rPr lang="en-US" altLang="en-US" sz="2200" dirty="0" err="1"/>
              <a:t>postoji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poverenje</a:t>
            </a:r>
            <a:r>
              <a:rPr lang="en-US" altLang="en-US" sz="2200" dirty="0"/>
              <a:t>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Ostatak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diskusije</a:t>
            </a:r>
            <a:r>
              <a:rPr lang="en-US" altLang="en-US" sz="2200" dirty="0"/>
              <a:t> se </a:t>
            </a:r>
            <a:r>
              <a:rPr lang="en-US" altLang="en-US" sz="2200" dirty="0" err="1"/>
              <a:t>odnosi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klijentsku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stranu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en-US" sz="22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462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Reverzni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inženjering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softvera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4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dirty="0" err="1" smtClean="0"/>
              <a:t>Reverzni</a:t>
            </a:r>
            <a:r>
              <a:rPr lang="en-US" altLang="en-US" sz="2200" b="1" dirty="0" smtClean="0"/>
              <a:t> </a:t>
            </a:r>
            <a:r>
              <a:rPr lang="en-US" altLang="en-US" sz="2200" b="1" dirty="0" err="1" smtClean="0"/>
              <a:t>inženjering</a:t>
            </a:r>
            <a:r>
              <a:rPr lang="en-US" altLang="en-US" sz="2200" b="1" dirty="0" smtClean="0"/>
              <a:t> </a:t>
            </a:r>
            <a:r>
              <a:rPr lang="en-US" altLang="en-US" sz="2200" b="1" dirty="0" err="1" smtClean="0"/>
              <a:t>softvera</a:t>
            </a:r>
            <a:r>
              <a:rPr lang="en-US" altLang="en-US" sz="2200" dirty="0"/>
              <a:t>.</a:t>
            </a:r>
            <a:endParaRPr lang="en-US" altLang="en-US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Podrazumevamo</a:t>
            </a:r>
            <a:r>
              <a:rPr lang="en-US" altLang="en-US" sz="2200" dirty="0"/>
              <a:t> da je: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smtClean="0"/>
              <a:t>napadač </a:t>
            </a:r>
            <a:r>
              <a:rPr lang="en-US" altLang="en-US" sz="2200" dirty="0" err="1"/>
              <a:t>onaj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koji</a:t>
            </a:r>
            <a:r>
              <a:rPr lang="en-US" altLang="en-US" sz="2200" dirty="0"/>
              <a:t> se </a:t>
            </a:r>
            <a:r>
              <a:rPr lang="en-US" altLang="en-US" sz="2200" dirty="0" err="1"/>
              <a:t>bavi</a:t>
            </a:r>
            <a:r>
              <a:rPr lang="en-US" altLang="en-US" sz="2200" dirty="0"/>
              <a:t> </a:t>
            </a:r>
            <a:r>
              <a:rPr lang="en-US" altLang="en-US" sz="2200" err="1"/>
              <a:t>reverznim</a:t>
            </a:r>
            <a:r>
              <a:rPr lang="en-US" altLang="en-US" sz="2200"/>
              <a:t> </a:t>
            </a:r>
            <a:r>
              <a:rPr lang="en-US" altLang="en-US" sz="2200" smtClean="0"/>
              <a:t>inženjerstvom,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smtClean="0"/>
              <a:t>napadač </a:t>
            </a:r>
            <a:r>
              <a:rPr lang="en-US" altLang="en-US" sz="2200" dirty="0" err="1" smtClean="0"/>
              <a:t>ima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samo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izvršnu</a:t>
            </a:r>
            <a:r>
              <a:rPr lang="en-US" altLang="en-US" sz="2200" dirty="0" smtClean="0"/>
              <a:t> (exe) </a:t>
            </a:r>
            <a:r>
              <a:rPr lang="en-US" altLang="en-US" sz="2200" dirty="0" err="1" smtClean="0"/>
              <a:t>datoteku</a:t>
            </a:r>
            <a:r>
              <a:rPr lang="en-US" altLang="en-US" sz="2200" dirty="0" smtClean="0"/>
              <a:t> </a:t>
            </a:r>
            <a:r>
              <a:rPr lang="en-US" altLang="en-US" sz="2200" dirty="0"/>
              <a:t>(</a:t>
            </a:r>
            <a:r>
              <a:rPr lang="en-US" altLang="en-US" sz="2200" dirty="0" err="1"/>
              <a:t>nema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izvorni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kod</a:t>
            </a:r>
            <a:r>
              <a:rPr lang="en-US" altLang="en-US" sz="2200" dirty="0"/>
              <a:t>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Namera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napadača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može</a:t>
            </a:r>
            <a:r>
              <a:rPr lang="en-US" altLang="en-US" sz="2200" dirty="0"/>
              <a:t> da </a:t>
            </a:r>
            <a:r>
              <a:rPr lang="en-US" altLang="en-US" sz="2200" dirty="0" err="1"/>
              <a:t>bude</a:t>
            </a:r>
            <a:r>
              <a:rPr lang="en-US" altLang="en-US" sz="2200" dirty="0"/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smtClean="0"/>
              <a:t>proučavanje </a:t>
            </a:r>
            <a:r>
              <a:rPr lang="en-US" altLang="en-US" sz="2200" dirty="0" err="1"/>
              <a:t>softvera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kako</a:t>
            </a:r>
            <a:r>
              <a:rPr lang="en-US" altLang="en-US" sz="2200" dirty="0"/>
              <a:t> bi </a:t>
            </a:r>
            <a:r>
              <a:rPr lang="en-US" altLang="en-US" sz="2200" err="1"/>
              <a:t>osmislio</a:t>
            </a:r>
            <a:r>
              <a:rPr lang="en-US" altLang="en-US" sz="2200"/>
              <a:t> </a:t>
            </a:r>
            <a:r>
              <a:rPr lang="en-US" altLang="en-US" sz="2200" smtClean="0"/>
              <a:t>napad</a:t>
            </a:r>
            <a:r>
              <a:rPr lang="en-US" altLang="en-US" sz="2200" dirty="0"/>
              <a:t>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smtClean="0"/>
              <a:t>izmena </a:t>
            </a:r>
            <a:r>
              <a:rPr lang="en-US" altLang="en-US" sz="2200" dirty="0" err="1"/>
              <a:t>softvera</a:t>
            </a:r>
            <a:r>
              <a:rPr lang="en-US" altLang="en-US" sz="2200" dirty="0"/>
              <a:t> (</a:t>
            </a:r>
            <a:r>
              <a:rPr lang="en-US" altLang="en-US" sz="2200" dirty="0" err="1"/>
              <a:t>češće</a:t>
            </a:r>
            <a:r>
              <a:rPr lang="en-US" altLang="en-US" sz="2200" dirty="0"/>
              <a:t>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Razmatraćemo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aktivnosti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reverznog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inženjeringa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usmerene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operativni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sistem</a:t>
            </a:r>
            <a:r>
              <a:rPr lang="en-US" altLang="en-US" sz="2200" dirty="0" smtClean="0"/>
              <a:t> Windows</a:t>
            </a:r>
            <a:r>
              <a:rPr lang="en-US" altLang="en-US" sz="2200" dirty="0"/>
              <a:t>.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799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>
                <a:solidFill>
                  <a:schemeClr val="tx2"/>
                </a:solidFill>
                <a:latin typeface="Calibri" panose="020F0502020204030204" pitchFamily="34" charset="0"/>
              </a:rPr>
              <a:t>Digital Rights Management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40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dirty="0" smtClean="0"/>
              <a:t>DRM </a:t>
            </a:r>
            <a:r>
              <a:rPr lang="en-US" altLang="en-US" sz="2200" b="1" dirty="0" err="1" smtClean="0"/>
              <a:t>za</a:t>
            </a:r>
            <a:r>
              <a:rPr lang="en-US" altLang="en-US" sz="2200" b="1" dirty="0" smtClean="0"/>
              <a:t> PDF </a:t>
            </a:r>
            <a:r>
              <a:rPr lang="en-US" altLang="en-US" sz="2200" b="1" dirty="0" err="1" smtClean="0"/>
              <a:t>datoteke</a:t>
            </a:r>
            <a:r>
              <a:rPr lang="en-US" altLang="en-US" sz="22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Ograničenja</a:t>
            </a:r>
            <a:r>
              <a:rPr lang="en-US" altLang="en-US" sz="2200" dirty="0" smtClean="0"/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Na </a:t>
            </a:r>
            <a:r>
              <a:rPr lang="en-US" altLang="en-US" sz="2200" dirty="0" err="1"/>
              <a:t>serverskoj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strani</a:t>
            </a:r>
            <a:r>
              <a:rPr lang="en-US" altLang="en-US" sz="2200" dirty="0"/>
              <a:t> (SDS</a:t>
            </a:r>
            <a:r>
              <a:rPr lang="en-US" altLang="en-US" sz="2200" dirty="0" smtClean="0"/>
              <a:t>) </a:t>
            </a:r>
            <a:r>
              <a:rPr lang="en-US" altLang="en-US" sz="2200" dirty="0" err="1" smtClean="0"/>
              <a:t>čuvaju</a:t>
            </a:r>
            <a:r>
              <a:rPr lang="en-US" altLang="en-US" sz="2200" dirty="0" smtClean="0"/>
              <a:t> </a:t>
            </a:r>
            <a:r>
              <a:rPr lang="en-US" altLang="en-US" sz="2200" dirty="0"/>
              <a:t>se </a:t>
            </a:r>
            <a:r>
              <a:rPr lang="en-US" altLang="en-US" sz="2200" dirty="0" err="1"/>
              <a:t>ključevi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podaci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autentifikaciju</a:t>
            </a:r>
            <a:r>
              <a:rPr lang="en-US" altLang="en-US" sz="2200" dirty="0" smtClean="0"/>
              <a:t>, </a:t>
            </a:r>
            <a:r>
              <a:rPr lang="en-US" altLang="en-US" sz="2200" dirty="0" err="1" smtClean="0"/>
              <a:t>itd</a:t>
            </a:r>
            <a:r>
              <a:rPr lang="en-US" altLang="en-US" sz="2200" dirty="0" smtClean="0"/>
              <a:t>.</a:t>
            </a:r>
            <a:endParaRPr lang="en-US" altLang="en-US" sz="22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Primenjuje</a:t>
            </a:r>
            <a:r>
              <a:rPr lang="en-US" altLang="en-US" sz="2200" dirty="0"/>
              <a:t> se </a:t>
            </a:r>
            <a:r>
              <a:rPr lang="en-US" altLang="en-US" sz="2200" dirty="0" err="1"/>
              <a:t>željeni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nivo</a:t>
            </a:r>
            <a:r>
              <a:rPr lang="en-US" altLang="en-US" sz="2200" dirty="0"/>
              <a:t> DRM </a:t>
            </a:r>
            <a:r>
              <a:rPr lang="en-US" altLang="en-US" sz="2200" dirty="0" err="1"/>
              <a:t>zaštite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Klijentska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strana</a:t>
            </a:r>
            <a:r>
              <a:rPr lang="en-US" altLang="en-US" sz="2200" dirty="0"/>
              <a:t> (</a:t>
            </a:r>
            <a:r>
              <a:rPr lang="en-US" altLang="en-US" sz="2200" dirty="0" err="1"/>
              <a:t>integrisana</a:t>
            </a:r>
            <a:r>
              <a:rPr lang="en-US" altLang="en-US" sz="2200" dirty="0"/>
              <a:t> u PDF </a:t>
            </a:r>
            <a:r>
              <a:rPr lang="en-US" altLang="en-US" sz="2200" dirty="0" err="1"/>
              <a:t>čitač</a:t>
            </a:r>
            <a:r>
              <a:rPr lang="en-US" altLang="en-US" sz="2200" dirty="0" smtClean="0"/>
              <a:t>):</a:t>
            </a:r>
            <a:endParaRPr lang="en-US" altLang="en-US" sz="22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Zaštita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ključeva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autentifikacija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korisnika</a:t>
            </a:r>
            <a:r>
              <a:rPr lang="en-US" altLang="en-US" sz="2200" dirty="0" smtClean="0"/>
              <a:t>, </a:t>
            </a:r>
            <a:r>
              <a:rPr lang="en-US" altLang="en-US" sz="2200" dirty="0" err="1" smtClean="0"/>
              <a:t>itd</a:t>
            </a:r>
            <a:r>
              <a:rPr lang="en-US" altLang="en-US" sz="2200" dirty="0" smtClean="0"/>
              <a:t>.</a:t>
            </a:r>
            <a:endParaRPr lang="en-US" altLang="en-US" sz="22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Omogućiti</a:t>
            </a:r>
            <a:r>
              <a:rPr lang="en-US" altLang="en-US" sz="2200" dirty="0"/>
              <a:t> rad u </a:t>
            </a:r>
            <a:r>
              <a:rPr lang="en-US" altLang="en-US" sz="2200" dirty="0" err="1"/>
              <a:t>okruženju</a:t>
            </a:r>
            <a:r>
              <a:rPr lang="en-US" altLang="en-US" sz="2200" dirty="0"/>
              <a:t> u </a:t>
            </a:r>
            <a:r>
              <a:rPr lang="en-US" altLang="en-US" sz="2200" dirty="0" err="1"/>
              <a:t>koje</a:t>
            </a:r>
            <a:r>
              <a:rPr lang="en-US" altLang="en-US" sz="2200" dirty="0"/>
              <a:t> ne </a:t>
            </a:r>
            <a:r>
              <a:rPr lang="en-US" altLang="en-US" sz="2200" dirty="0" err="1"/>
              <a:t>postoji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poverenje</a:t>
            </a:r>
            <a:r>
              <a:rPr lang="en-US" altLang="en-US" sz="2200" dirty="0"/>
              <a:t>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Ostatak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diskusije</a:t>
            </a:r>
            <a:r>
              <a:rPr lang="en-US" altLang="en-US" sz="2200" dirty="0"/>
              <a:t> se </a:t>
            </a:r>
            <a:r>
              <a:rPr lang="en-US" altLang="en-US" sz="2200" dirty="0" err="1"/>
              <a:t>odnosi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klijentsku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stranu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en-US" sz="22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208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>
                <a:solidFill>
                  <a:schemeClr val="tx2"/>
                </a:solidFill>
                <a:latin typeface="Calibri" panose="020F0502020204030204" pitchFamily="34" charset="0"/>
              </a:rPr>
              <a:t>Digital Rights Management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41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dirty="0" smtClean="0"/>
              <a:t>DRM </a:t>
            </a:r>
            <a:r>
              <a:rPr lang="en-US" altLang="en-US" sz="2200" b="1" dirty="0" err="1" smtClean="0"/>
              <a:t>za</a:t>
            </a:r>
            <a:r>
              <a:rPr lang="en-US" altLang="en-US" sz="2200" b="1" dirty="0" smtClean="0"/>
              <a:t> PDF </a:t>
            </a:r>
            <a:r>
              <a:rPr lang="en-US" altLang="en-US" sz="2200" b="1" dirty="0" err="1" smtClean="0"/>
              <a:t>datoteke</a:t>
            </a:r>
            <a:r>
              <a:rPr lang="en-US" altLang="en-US" sz="22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Klijentska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strana</a:t>
            </a:r>
            <a:r>
              <a:rPr lang="en-US" altLang="en-US" sz="2200" dirty="0" smtClean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Spolješnji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nivo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zaštite</a:t>
            </a:r>
            <a:r>
              <a:rPr lang="en-US" altLang="en-US" sz="2200" dirty="0"/>
              <a:t> se </a:t>
            </a:r>
            <a:r>
              <a:rPr lang="en-US" altLang="en-US" sz="2200" dirty="0" err="1"/>
              <a:t>zasniva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</a:t>
            </a:r>
            <a:r>
              <a:rPr lang="en-US" altLang="en-US" sz="2200" dirty="0"/>
              <a:t> </a:t>
            </a:r>
            <a:r>
              <a:rPr lang="en-US" altLang="en-US" sz="2200" i="1" dirty="0"/>
              <a:t>tamper-resistance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tehnikama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Tehnike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maskiranja</a:t>
            </a:r>
            <a:r>
              <a:rPr lang="en-US" altLang="en-US" sz="2200" dirty="0"/>
              <a:t> se </a:t>
            </a:r>
            <a:r>
              <a:rPr lang="en-US" altLang="en-US" sz="2200" dirty="0" err="1"/>
              <a:t>primenjuju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kao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unutrašnji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mehanizmi</a:t>
            </a:r>
            <a:r>
              <a:rPr lang="en-US" altLang="en-US" sz="2200" dirty="0"/>
              <a:t>.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043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>
                <a:solidFill>
                  <a:schemeClr val="tx2"/>
                </a:solidFill>
                <a:latin typeface="Calibri" panose="020F0502020204030204" pitchFamily="34" charset="0"/>
              </a:rPr>
              <a:t>Digital Rights Management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42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dirty="0" smtClean="0"/>
              <a:t>DRM </a:t>
            </a:r>
            <a:r>
              <a:rPr lang="en-US" altLang="en-US" sz="2200" b="1" dirty="0" err="1" smtClean="0"/>
              <a:t>za</a:t>
            </a:r>
            <a:r>
              <a:rPr lang="en-US" altLang="en-US" sz="2200" b="1" dirty="0" smtClean="0"/>
              <a:t> PDF </a:t>
            </a:r>
            <a:r>
              <a:rPr lang="en-US" altLang="en-US" sz="2200" b="1" dirty="0" err="1" smtClean="0"/>
              <a:t>datoteke</a:t>
            </a:r>
            <a:r>
              <a:rPr lang="en-US" altLang="en-US" sz="22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Klijentska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strana</a:t>
            </a:r>
            <a:r>
              <a:rPr lang="en-US" altLang="en-US" sz="2200" dirty="0" smtClean="0"/>
              <a:t> – </a:t>
            </a:r>
            <a:r>
              <a:rPr lang="en-US" altLang="en-US" sz="2200" i="1" dirty="0" smtClean="0"/>
              <a:t>tamper-resistance</a:t>
            </a:r>
            <a:r>
              <a:rPr lang="en-US" altLang="en-US" sz="2200" dirty="0" smtClean="0"/>
              <a:t>.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Kod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koji</a:t>
            </a:r>
            <a:r>
              <a:rPr lang="en-US" altLang="en-US" sz="2200" dirty="0"/>
              <a:t> je </a:t>
            </a:r>
            <a:r>
              <a:rPr lang="en-US" altLang="en-US" sz="2200" dirty="0" err="1"/>
              <a:t>ugrađen</a:t>
            </a:r>
            <a:r>
              <a:rPr lang="en-US" altLang="en-US" sz="2200" dirty="0"/>
              <a:t> u </a:t>
            </a:r>
            <a:r>
              <a:rPr lang="en-US" altLang="en-US" sz="2200" dirty="0" err="1"/>
              <a:t>klijentski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softver</a:t>
            </a:r>
            <a:r>
              <a:rPr lang="en-US" altLang="en-US" sz="2200" dirty="0"/>
              <a:t> je </a:t>
            </a:r>
            <a:r>
              <a:rPr lang="en-US" altLang="en-US" sz="2200" dirty="0" err="1"/>
              <a:t>šifrovan</a:t>
            </a:r>
            <a:r>
              <a:rPr lang="en-US" altLang="en-US" sz="2200" dirty="0"/>
              <a:t> – </a:t>
            </a:r>
            <a:r>
              <a:rPr lang="en-US" altLang="en-US" sz="2200" dirty="0" err="1"/>
              <a:t>sprečava</a:t>
            </a:r>
            <a:r>
              <a:rPr lang="en-US" altLang="en-US" sz="2200" dirty="0"/>
              <a:t> se </a:t>
            </a:r>
            <a:r>
              <a:rPr lang="en-US" altLang="en-US" sz="2200" dirty="0" err="1"/>
              <a:t>statička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naliza</a:t>
            </a:r>
            <a:r>
              <a:rPr lang="en-US" altLang="en-US" sz="2200" dirty="0"/>
              <a:t> (</a:t>
            </a:r>
            <a:r>
              <a:rPr lang="en-US" altLang="en-US" sz="2200" dirty="0" err="1"/>
              <a:t>disasembliranje</a:t>
            </a:r>
            <a:r>
              <a:rPr lang="en-US" altLang="en-US" sz="2200" dirty="0"/>
              <a:t>).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U </a:t>
            </a:r>
            <a:r>
              <a:rPr lang="en-US" altLang="en-US" sz="2200" dirty="0" err="1"/>
              <a:t>toku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rada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dešifruje</a:t>
            </a:r>
            <a:r>
              <a:rPr lang="en-US" altLang="en-US" sz="2200" dirty="0"/>
              <a:t> se </a:t>
            </a:r>
            <a:r>
              <a:rPr lang="en-US" altLang="en-US" sz="2200" dirty="0" err="1"/>
              <a:t>deo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deo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koda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Primenjene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tehnike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sprečavaju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debagovanje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softvra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kako</a:t>
            </a:r>
            <a:r>
              <a:rPr lang="en-US" altLang="en-US" sz="2200" dirty="0"/>
              <a:t> bi se </a:t>
            </a:r>
            <a:r>
              <a:rPr lang="en-US" altLang="en-US" sz="2200" dirty="0" err="1"/>
              <a:t>onemogućila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dinamička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analiza</a:t>
            </a:r>
            <a:r>
              <a:rPr lang="en-US" altLang="en-US" sz="2200" dirty="0"/>
              <a:t>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Kontroliše</a:t>
            </a:r>
            <a:r>
              <a:rPr lang="en-US" altLang="en-US" sz="2200" dirty="0"/>
              <a:t> se </a:t>
            </a:r>
            <a:r>
              <a:rPr lang="en-US" altLang="en-US" sz="2200" dirty="0" err="1"/>
              <a:t>pristup</a:t>
            </a:r>
            <a:r>
              <a:rPr lang="en-US" altLang="en-US" sz="2200" dirty="0"/>
              <a:t> </a:t>
            </a:r>
            <a:r>
              <a:rPr lang="en-US" altLang="en-US" sz="2200" dirty="0" err="1"/>
              <a:t>registrima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debagovanje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Obe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tehnike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međusobno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zavisne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Softver</a:t>
            </a:r>
            <a:r>
              <a:rPr lang="en-US" altLang="en-US" sz="2200" dirty="0"/>
              <a:t> je </a:t>
            </a:r>
            <a:r>
              <a:rPr lang="en-US" altLang="en-US" sz="2200" dirty="0" err="1"/>
              <a:t>pisan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takva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način</a:t>
            </a:r>
            <a:r>
              <a:rPr lang="en-US" altLang="en-US" sz="2200" dirty="0"/>
              <a:t> da </a:t>
            </a:r>
            <a:r>
              <a:rPr lang="en-US" altLang="en-US" sz="2200" dirty="0" err="1"/>
              <a:t>ga</a:t>
            </a:r>
            <a:r>
              <a:rPr lang="en-US" altLang="en-US" sz="2200" dirty="0"/>
              <a:t> je </a:t>
            </a:r>
            <a:r>
              <a:rPr lang="en-US" altLang="en-US" sz="2200" dirty="0" err="1"/>
              <a:t>veoma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teško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analizirati</a:t>
            </a:r>
            <a:r>
              <a:rPr lang="en-US" altLang="en-US" sz="2200" dirty="0"/>
              <a:t> </a:t>
            </a:r>
            <a:r>
              <a:rPr lang="en-US" altLang="en-US" sz="2200" dirty="0" smtClean="0"/>
              <a:t>(</a:t>
            </a:r>
            <a:r>
              <a:rPr lang="en-US" altLang="en-US" sz="2200" dirty="0" err="1" smtClean="0"/>
              <a:t>tehnika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maskiranja</a:t>
            </a:r>
            <a:r>
              <a:rPr lang="en-US" altLang="en-US" sz="2200" dirty="0"/>
              <a:t>).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en-US" sz="22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542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>
                <a:solidFill>
                  <a:schemeClr val="tx2"/>
                </a:solidFill>
                <a:latin typeface="Calibri" panose="020F0502020204030204" pitchFamily="34" charset="0"/>
              </a:rPr>
              <a:t>Digital Rights Management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43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dirty="0" smtClean="0"/>
              <a:t>DRM </a:t>
            </a:r>
            <a:r>
              <a:rPr lang="en-US" altLang="en-US" sz="2200" b="1" dirty="0" err="1" smtClean="0"/>
              <a:t>za</a:t>
            </a:r>
            <a:r>
              <a:rPr lang="en-US" altLang="en-US" sz="2200" b="1" dirty="0" smtClean="0"/>
              <a:t> PDF </a:t>
            </a:r>
            <a:r>
              <a:rPr lang="en-US" altLang="en-US" sz="2200" b="1" dirty="0" err="1" smtClean="0"/>
              <a:t>datoteke</a:t>
            </a:r>
            <a:r>
              <a:rPr lang="en-US" altLang="en-US" sz="22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Klijentska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strana</a:t>
            </a:r>
            <a:r>
              <a:rPr lang="en-US" altLang="en-US" sz="2200" dirty="0" smtClean="0"/>
              <a:t> – </a:t>
            </a:r>
            <a:r>
              <a:rPr lang="en-US" altLang="en-US" sz="2200" dirty="0" err="1" smtClean="0"/>
              <a:t>maskiranje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koda</a:t>
            </a:r>
            <a:r>
              <a:rPr lang="en-US" altLang="en-US" sz="2200" dirty="0" smtClean="0"/>
              <a:t>.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Maskiranje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koda</a:t>
            </a:r>
            <a:r>
              <a:rPr lang="en-US" altLang="en-US" sz="2200" dirty="0"/>
              <a:t> se </a:t>
            </a:r>
            <a:r>
              <a:rPr lang="en-US" altLang="en-US" sz="2200" dirty="0" err="1"/>
              <a:t>koristi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kod</a:t>
            </a:r>
            <a:r>
              <a:rPr lang="en-US" altLang="en-US" sz="2200" dirty="0"/>
              <a:t>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razmene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čuvanja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ključeva</a:t>
            </a:r>
            <a:r>
              <a:rPr lang="en-US" altLang="en-US" sz="2200" dirty="0" smtClean="0"/>
              <a:t>,</a:t>
            </a:r>
            <a:endParaRPr lang="en-US" altLang="en-US" sz="22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autentifikacije</a:t>
            </a:r>
            <a:r>
              <a:rPr lang="en-US" altLang="en-US" sz="2200" dirty="0" smtClean="0"/>
              <a:t>,</a:t>
            </a:r>
            <a:endParaRPr lang="en-US" altLang="en-US" sz="22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č</a:t>
            </a:r>
            <a:r>
              <a:rPr lang="en-US" altLang="en-US" sz="2200" dirty="0" err="1" smtClean="0"/>
              <a:t>uvanja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podataka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autentifikaciju</a:t>
            </a:r>
            <a:r>
              <a:rPr lang="en-US" altLang="en-US" sz="2200" dirty="0" smtClean="0"/>
              <a:t>,</a:t>
            </a:r>
            <a:endParaRPr lang="en-US" altLang="en-US" sz="22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šifrovanja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skremblovanja</a:t>
            </a:r>
            <a:r>
              <a:rPr lang="en-US" altLang="en-US" sz="2200" dirty="0" smtClean="0"/>
              <a:t>.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Digitalni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sadržaj</a:t>
            </a:r>
            <a:r>
              <a:rPr lang="en-US" altLang="en-US" sz="2200" dirty="0"/>
              <a:t> se </a:t>
            </a:r>
            <a:r>
              <a:rPr lang="en-US" altLang="en-US" sz="2200" dirty="0" err="1"/>
              <a:t>šifruje</a:t>
            </a:r>
            <a:r>
              <a:rPr lang="en-US" altLang="en-US" sz="2200" dirty="0"/>
              <a:t> </a:t>
            </a:r>
            <a:r>
              <a:rPr lang="en-US" altLang="en-US" sz="2200" dirty="0" smtClean="0"/>
              <a:t>AES </a:t>
            </a:r>
            <a:r>
              <a:rPr lang="en-US" altLang="en-US" sz="2200" dirty="0" err="1" smtClean="0"/>
              <a:t>algoritam</a:t>
            </a:r>
            <a:r>
              <a:rPr lang="en-US" altLang="en-US" sz="2200" dirty="0" smtClean="0"/>
              <a:t>.</a:t>
            </a:r>
            <a:endParaRPr lang="en-US" altLang="en-US" sz="22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Algoritam</a:t>
            </a:r>
            <a:r>
              <a:rPr lang="en-US" altLang="en-US" sz="2200" dirty="0"/>
              <a:t> je </a:t>
            </a:r>
            <a:r>
              <a:rPr lang="en-US" altLang="en-US" sz="2200" dirty="0" err="1"/>
              <a:t>javan</a:t>
            </a:r>
            <a:r>
              <a:rPr lang="en-US" altLang="en-US" sz="2200" dirty="0"/>
              <a:t>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Naknadno</a:t>
            </a:r>
            <a:r>
              <a:rPr lang="en-US" altLang="en-US" sz="2200" dirty="0"/>
              <a:t> se </a:t>
            </a:r>
            <a:r>
              <a:rPr lang="en-US" altLang="en-US" sz="2200" dirty="0" err="1"/>
              <a:t>koristi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skremblovanje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može</a:t>
            </a:r>
            <a:r>
              <a:rPr lang="en-US" altLang="en-US" sz="2200" dirty="0"/>
              <a:t> da se </a:t>
            </a:r>
            <a:r>
              <a:rPr lang="en-US" altLang="en-US" sz="2200" dirty="0" err="1"/>
              <a:t>primeni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maskiranje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Tehnika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maskiranja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može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samo</a:t>
            </a:r>
            <a:r>
              <a:rPr lang="en-US" altLang="en-US" sz="2200" dirty="0"/>
              <a:t> da </a:t>
            </a:r>
            <a:r>
              <a:rPr lang="en-US" altLang="en-US" sz="2200" dirty="0" err="1"/>
              <a:t>uspori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napadača</a:t>
            </a:r>
            <a:r>
              <a:rPr lang="en-US" altLang="en-US" sz="2200" dirty="0"/>
              <a:t>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Uporan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napadač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ima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šanse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uspeh</a:t>
            </a:r>
            <a:r>
              <a:rPr lang="en-US" altLang="en-US" sz="2200" dirty="0"/>
              <a:t>!</a:t>
            </a:r>
            <a:endParaRPr lang="en-US" altLang="en-US" sz="2200" dirty="0" smtClean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17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>
                <a:solidFill>
                  <a:schemeClr val="tx2"/>
                </a:solidFill>
                <a:latin typeface="Calibri" panose="020F0502020204030204" pitchFamily="34" charset="0"/>
              </a:rPr>
              <a:t>Digital Rights Management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44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dirty="0" smtClean="0"/>
              <a:t>DRM </a:t>
            </a:r>
            <a:r>
              <a:rPr lang="en-US" altLang="en-US" sz="2200" b="1" dirty="0" err="1" smtClean="0"/>
              <a:t>za</a:t>
            </a:r>
            <a:r>
              <a:rPr lang="en-US" altLang="en-US" sz="2200" b="1" dirty="0" smtClean="0"/>
              <a:t> PDF </a:t>
            </a:r>
            <a:r>
              <a:rPr lang="en-US" altLang="en-US" sz="2200" b="1" dirty="0" err="1" smtClean="0"/>
              <a:t>datoteke</a:t>
            </a:r>
            <a:r>
              <a:rPr lang="en-US" altLang="en-US" sz="22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Ostala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svojstva</a:t>
            </a:r>
            <a:r>
              <a:rPr lang="en-US" altLang="en-US" sz="2200" dirty="0" smtClean="0"/>
              <a:t>.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Koriste</a:t>
            </a:r>
            <a:r>
              <a:rPr lang="en-US" altLang="en-US" sz="2200" dirty="0"/>
              <a:t> se </a:t>
            </a:r>
            <a:r>
              <a:rPr lang="en-US" altLang="en-US" sz="2200" dirty="0" err="1"/>
              <a:t>heš</a:t>
            </a:r>
            <a:r>
              <a:rPr lang="en-US" altLang="en-US" sz="2200" dirty="0"/>
              <a:t> </a:t>
            </a:r>
            <a:r>
              <a:rPr lang="en-US" altLang="en-US" sz="2200" dirty="0" err="1"/>
              <a:t>vrednosti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pojedinih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delova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softvera</a:t>
            </a:r>
            <a:r>
              <a:rPr lang="en-US" altLang="en-US" sz="2200" dirty="0" smtClean="0"/>
              <a:t>, </a:t>
            </a:r>
            <a:r>
              <a:rPr lang="en-US" altLang="en-US" sz="2200" dirty="0" err="1" smtClean="0"/>
              <a:t>odnosno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proverava</a:t>
            </a:r>
            <a:r>
              <a:rPr lang="en-US" altLang="en-US" sz="2200" dirty="0" smtClean="0"/>
              <a:t> se </a:t>
            </a:r>
            <a:r>
              <a:rPr lang="en-US" altLang="en-US" sz="2200" dirty="0"/>
              <a:t>da li je </a:t>
            </a:r>
            <a:r>
              <a:rPr lang="en-US" altLang="en-US" sz="2200" dirty="0" err="1"/>
              <a:t>došlo</a:t>
            </a:r>
            <a:r>
              <a:rPr lang="en-US" altLang="en-US" sz="2200" dirty="0"/>
              <a:t> do </a:t>
            </a:r>
            <a:r>
              <a:rPr lang="en-US" altLang="en-US" sz="2200" dirty="0" err="1"/>
              <a:t>izmene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i="1" dirty="0"/>
              <a:t>Anti-screen </a:t>
            </a:r>
            <a:r>
              <a:rPr lang="en-US" altLang="en-US" sz="2200" i="1" dirty="0" smtClean="0"/>
              <a:t>capture</a:t>
            </a:r>
            <a:r>
              <a:rPr lang="en-US" altLang="en-US" sz="2200" dirty="0" smtClean="0"/>
              <a:t> – </a:t>
            </a:r>
            <a:r>
              <a:rPr lang="en-US" altLang="en-US" sz="2200" dirty="0" err="1" smtClean="0"/>
              <a:t>zaštita</a:t>
            </a:r>
            <a:r>
              <a:rPr lang="en-US" altLang="en-US" sz="2200" dirty="0" smtClean="0"/>
              <a:t> </a:t>
            </a:r>
            <a:r>
              <a:rPr lang="en-US" altLang="en-US" sz="2200" dirty="0"/>
              <a:t>od </a:t>
            </a:r>
            <a:r>
              <a:rPr lang="en-US" altLang="en-US" sz="2200" dirty="0" err="1"/>
              <a:t>digitalnog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snimanja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sadržaja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ekrana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i="1" dirty="0" smtClean="0"/>
              <a:t>Watermarking</a:t>
            </a:r>
            <a:r>
              <a:rPr lang="en-US" altLang="en-US" sz="2200" dirty="0" smtClean="0"/>
              <a:t>.</a:t>
            </a:r>
            <a:endParaRPr lang="en-US" altLang="en-US" sz="22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Teorijski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omogućava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praćenje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ukradenog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sadržaja</a:t>
            </a:r>
            <a:r>
              <a:rPr lang="en-US" altLang="en-US" sz="2200" dirty="0"/>
              <a:t>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Ograničena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primena</a:t>
            </a:r>
            <a:r>
              <a:rPr lang="en-US" altLang="en-US" sz="2200" dirty="0"/>
              <a:t> u </a:t>
            </a:r>
            <a:r>
              <a:rPr lang="en-US" altLang="en-US" sz="2200" dirty="0" err="1"/>
              <a:t>praksi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posebno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ako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napadač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zna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primenjen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algoritam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Metamorfizam</a:t>
            </a:r>
            <a:r>
              <a:rPr lang="en-US" altLang="en-US" sz="2200" dirty="0" smtClean="0"/>
              <a:t>.</a:t>
            </a:r>
            <a:endParaRPr lang="en-US" altLang="en-US" sz="22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Prevencja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napada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tipa</a:t>
            </a:r>
            <a:r>
              <a:rPr lang="en-US" altLang="en-US" sz="2200" dirty="0"/>
              <a:t> BOBE.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Primena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kod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skremblovanja</a:t>
            </a:r>
            <a:r>
              <a:rPr lang="en-US" altLang="en-US" sz="2200" dirty="0"/>
              <a:t>.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796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>
                <a:solidFill>
                  <a:schemeClr val="tx2"/>
                </a:solidFill>
                <a:latin typeface="Calibri" panose="020F0502020204030204" pitchFamily="34" charset="0"/>
              </a:rPr>
              <a:t>Digital Rights Management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45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dirty="0" smtClean="0"/>
              <a:t>DRM </a:t>
            </a:r>
            <a:r>
              <a:rPr lang="en-US" altLang="en-US" sz="2200" b="1" dirty="0" err="1" smtClean="0"/>
              <a:t>za</a:t>
            </a:r>
            <a:r>
              <a:rPr lang="en-US" altLang="en-US" sz="2200" b="1" dirty="0" smtClean="0"/>
              <a:t> audio </a:t>
            </a:r>
            <a:r>
              <a:rPr lang="en-US" altLang="en-US" sz="2200" b="1" dirty="0" err="1" smtClean="0"/>
              <a:t>i</a:t>
            </a:r>
            <a:r>
              <a:rPr lang="en-US" altLang="en-US" sz="2200" b="1" dirty="0" smtClean="0"/>
              <a:t> video </a:t>
            </a:r>
            <a:r>
              <a:rPr lang="en-US" altLang="en-US" sz="2200" b="1" dirty="0" err="1" smtClean="0"/>
              <a:t>zapise</a:t>
            </a:r>
            <a:r>
              <a:rPr lang="en-US" altLang="en-US" sz="22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Audio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video </a:t>
            </a:r>
            <a:r>
              <a:rPr lang="en-US" altLang="en-US" sz="2200" dirty="0" err="1"/>
              <a:t>podaci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Internetu</a:t>
            </a:r>
            <a:r>
              <a:rPr lang="en-US" altLang="en-US" sz="2200" dirty="0" smtClean="0"/>
              <a:t>.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Često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istovremeni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prenos</a:t>
            </a:r>
            <a:r>
              <a:rPr lang="en-US" altLang="en-US" sz="2200" dirty="0" smtClean="0"/>
              <a:t>, u </a:t>
            </a:r>
            <a:r>
              <a:rPr lang="en-US" altLang="en-US" sz="2200" dirty="0" err="1"/>
              <a:t>realnom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vremenu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ili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zahtev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Ako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neko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želi</a:t>
            </a:r>
            <a:r>
              <a:rPr lang="en-US" altLang="en-US" sz="2200" dirty="0"/>
              <a:t> da </a:t>
            </a:r>
            <a:r>
              <a:rPr lang="en-US" altLang="en-US" sz="2200" dirty="0" err="1"/>
              <a:t>ih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naplati</a:t>
            </a:r>
            <a:r>
              <a:rPr lang="en-US" altLang="en-US" sz="2200" dirty="0"/>
              <a:t>, mora da </a:t>
            </a:r>
            <a:r>
              <a:rPr lang="en-US" altLang="en-US" sz="2200" dirty="0" err="1"/>
              <a:t>ih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zaštiti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Mogu</a:t>
            </a:r>
            <a:r>
              <a:rPr lang="en-US" altLang="en-US" sz="2200" dirty="0" smtClean="0"/>
              <a:t> </a:t>
            </a:r>
            <a:r>
              <a:rPr lang="en-US" altLang="en-US" sz="2200" dirty="0"/>
              <a:t>li se </a:t>
            </a:r>
            <a:r>
              <a:rPr lang="en-US" altLang="en-US" sz="2200" dirty="0" err="1" smtClean="0"/>
              <a:t>zaštiti</a:t>
            </a:r>
            <a:r>
              <a:rPr lang="en-US" altLang="en-US" sz="2200" dirty="0" smtClean="0"/>
              <a:t>, </a:t>
            </a:r>
            <a:r>
              <a:rPr lang="en-US" altLang="en-US" sz="2200" dirty="0" err="1" smtClean="0"/>
              <a:t>tako</a:t>
            </a:r>
            <a:r>
              <a:rPr lang="en-US" altLang="en-US" sz="2200" dirty="0" smtClean="0"/>
              <a:t> </a:t>
            </a:r>
            <a:r>
              <a:rPr lang="en-US" altLang="en-US" sz="2200" dirty="0"/>
              <a:t>da ne </a:t>
            </a:r>
            <a:r>
              <a:rPr lang="en-US" altLang="en-US" sz="2200" dirty="0" err="1"/>
              <a:t>mogu</a:t>
            </a:r>
            <a:r>
              <a:rPr lang="en-US" altLang="en-US" sz="2200" dirty="0"/>
              <a:t> da se </a:t>
            </a:r>
            <a:r>
              <a:rPr lang="en-US" altLang="en-US" sz="2200" dirty="0" err="1"/>
              <a:t>prosleđuju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trećoj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strani</a:t>
            </a:r>
            <a:r>
              <a:rPr lang="en-US" altLang="en-US" sz="2200" dirty="0" smtClean="0"/>
              <a:t>, </a:t>
            </a:r>
            <a:r>
              <a:rPr lang="en-US" altLang="en-US" sz="2200" dirty="0" err="1" smtClean="0"/>
              <a:t>kopiraju</a:t>
            </a:r>
            <a:r>
              <a:rPr lang="en-US" altLang="en-US" sz="2200" dirty="0" smtClean="0"/>
              <a:t>, </a:t>
            </a:r>
            <a:r>
              <a:rPr lang="en-US" altLang="en-US" sz="2200" dirty="0" err="1" smtClean="0"/>
              <a:t>itd</a:t>
            </a:r>
            <a:r>
              <a:rPr lang="en-US" altLang="en-US" sz="2200" dirty="0" smtClean="0"/>
              <a:t>?</a:t>
            </a:r>
            <a:endParaRPr lang="en-US" altLang="en-US" sz="22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65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>
                <a:solidFill>
                  <a:schemeClr val="tx2"/>
                </a:solidFill>
                <a:latin typeface="Calibri" panose="020F0502020204030204" pitchFamily="34" charset="0"/>
              </a:rPr>
              <a:t>Digital Rights Management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46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dirty="0" smtClean="0"/>
              <a:t>DRM </a:t>
            </a:r>
            <a:r>
              <a:rPr lang="en-US" altLang="en-US" sz="2200" b="1" dirty="0" err="1" smtClean="0"/>
              <a:t>za</a:t>
            </a:r>
            <a:r>
              <a:rPr lang="en-US" altLang="en-US" sz="2200" b="1" dirty="0" smtClean="0"/>
              <a:t> audio </a:t>
            </a:r>
            <a:r>
              <a:rPr lang="en-US" altLang="en-US" sz="2200" b="1" dirty="0" err="1" smtClean="0"/>
              <a:t>i</a:t>
            </a:r>
            <a:r>
              <a:rPr lang="en-US" altLang="en-US" sz="2200" b="1" dirty="0" smtClean="0"/>
              <a:t> video </a:t>
            </a:r>
            <a:r>
              <a:rPr lang="en-US" altLang="en-US" sz="2200" b="1" dirty="0" err="1" smtClean="0"/>
              <a:t>zapise</a:t>
            </a:r>
            <a:r>
              <a:rPr lang="en-US" altLang="en-US" sz="22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Napadi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na</a:t>
            </a:r>
            <a:r>
              <a:rPr lang="en-US" altLang="en-US" sz="2200" dirty="0" smtClean="0"/>
              <a:t> audio </a:t>
            </a:r>
            <a:r>
              <a:rPr lang="en-US" altLang="en-US" sz="2200" dirty="0" err="1" smtClean="0"/>
              <a:t>i</a:t>
            </a:r>
            <a:r>
              <a:rPr lang="en-US" altLang="en-US" sz="2200" dirty="0" smtClean="0"/>
              <a:t> video </a:t>
            </a:r>
            <a:r>
              <a:rPr lang="en-US" altLang="en-US" sz="2200" dirty="0" err="1" smtClean="0"/>
              <a:t>podatke</a:t>
            </a:r>
            <a:r>
              <a:rPr lang="en-US" altLang="en-US" sz="2200" dirty="0" smtClean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i="1" dirty="0" smtClean="0"/>
              <a:t>Spoofing attack</a:t>
            </a:r>
            <a:r>
              <a:rPr lang="en-US" altLang="en-US" sz="2200" dirty="0" smtClean="0"/>
              <a:t>.</a:t>
            </a:r>
            <a:endParaRPr lang="en-US" altLang="en-US" sz="22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Slično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napadu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tipa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čovek</a:t>
            </a:r>
            <a:r>
              <a:rPr lang="en-US" altLang="en-US" sz="2200" dirty="0"/>
              <a:t> u </a:t>
            </a:r>
            <a:r>
              <a:rPr lang="en-US" altLang="en-US" sz="2200" dirty="0" err="1"/>
              <a:t>sredini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Reprodukcija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redistribucija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sadržaja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Snimanje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nezaštićenog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sadržaja</a:t>
            </a:r>
            <a:r>
              <a:rPr lang="en-US" altLang="en-US" sz="2200" dirty="0" smtClean="0"/>
              <a:t>.</a:t>
            </a:r>
            <a:endParaRPr lang="en-US" altLang="en-US" sz="22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Cilj</a:t>
            </a:r>
            <a:r>
              <a:rPr lang="en-US" altLang="en-US" sz="2200" dirty="0"/>
              <a:t> je da se </a:t>
            </a:r>
            <a:r>
              <a:rPr lang="en-US" altLang="en-US" sz="2200" dirty="0" err="1"/>
              <a:t>spreči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neautorizovanim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korisnicima</a:t>
            </a:r>
            <a:r>
              <a:rPr lang="en-US" altLang="en-US" sz="2200" dirty="0"/>
              <a:t>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Onemogućiti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zlonamernom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softveru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klijentskoj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strani</a:t>
            </a:r>
            <a:r>
              <a:rPr lang="en-US" altLang="en-US" sz="2200" dirty="0"/>
              <a:t> da </a:t>
            </a:r>
            <a:r>
              <a:rPr lang="en-US" altLang="en-US" sz="2200" dirty="0" err="1"/>
              <a:t>snimi</a:t>
            </a:r>
            <a:r>
              <a:rPr lang="en-US" altLang="en-US" sz="2200" dirty="0"/>
              <a:t>/</a:t>
            </a:r>
            <a:r>
              <a:rPr lang="en-US" altLang="en-US" sz="2200" dirty="0" err="1"/>
              <a:t>prosledi</a:t>
            </a:r>
            <a:r>
              <a:rPr lang="en-US" altLang="en-US" sz="2200" dirty="0"/>
              <a:t> audio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video </a:t>
            </a:r>
            <a:r>
              <a:rPr lang="en-US" altLang="en-US" sz="2200" dirty="0" err="1"/>
              <a:t>materijal</a:t>
            </a:r>
            <a:r>
              <a:rPr lang="en-US" altLang="en-US" sz="2200" dirty="0"/>
              <a:t>.</a:t>
            </a:r>
            <a:endParaRPr lang="en-US" altLang="en-US" sz="2200" dirty="0" smtClean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17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>
                <a:solidFill>
                  <a:schemeClr val="tx2"/>
                </a:solidFill>
                <a:latin typeface="Calibri" panose="020F0502020204030204" pitchFamily="34" charset="0"/>
              </a:rPr>
              <a:t>Digital Rights Management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47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dirty="0" smtClean="0"/>
              <a:t>DRM </a:t>
            </a:r>
            <a:r>
              <a:rPr lang="en-US" altLang="en-US" sz="2200" b="1" dirty="0" err="1" smtClean="0"/>
              <a:t>za</a:t>
            </a:r>
            <a:r>
              <a:rPr lang="en-US" altLang="en-US" sz="2200" b="1" dirty="0" smtClean="0"/>
              <a:t> audio </a:t>
            </a:r>
            <a:r>
              <a:rPr lang="en-US" altLang="en-US" sz="2200" b="1" dirty="0" err="1" smtClean="0"/>
              <a:t>i</a:t>
            </a:r>
            <a:r>
              <a:rPr lang="en-US" altLang="en-US" sz="2200" b="1" dirty="0" smtClean="0"/>
              <a:t> video </a:t>
            </a:r>
            <a:r>
              <a:rPr lang="en-US" altLang="en-US" sz="2200" b="1" dirty="0" err="1" smtClean="0"/>
              <a:t>zapise</a:t>
            </a:r>
            <a:r>
              <a:rPr lang="en-US" altLang="en-US" sz="22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Rešenje</a:t>
            </a:r>
            <a:r>
              <a:rPr lang="en-US" altLang="en-US" sz="2200" dirty="0" smtClean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Algoritmi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za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skremblovanje</a:t>
            </a:r>
            <a:r>
              <a:rPr lang="en-US" altLang="en-US" sz="2200" dirty="0" smtClean="0"/>
              <a:t>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Algoritmi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koji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služe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za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nizak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nivo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zaštite</a:t>
            </a:r>
            <a:r>
              <a:rPr lang="en-US" altLang="en-US" sz="2200" dirty="0" smtClean="0"/>
              <a:t>, </a:t>
            </a:r>
            <a:r>
              <a:rPr lang="en-US" altLang="en-US" sz="2200" dirty="0" err="1" smtClean="0"/>
              <a:t>nemaju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kriptološku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vrednost</a:t>
            </a:r>
            <a:r>
              <a:rPr lang="en-US" altLang="en-US" sz="2200" dirty="0" smtClean="0"/>
              <a:t>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Postoji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monogo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različitih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algoritama</a:t>
            </a:r>
            <a:r>
              <a:rPr lang="en-US" altLang="en-US" sz="2200" dirty="0" smtClean="0"/>
              <a:t>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Primena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principa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metamorfizma</a:t>
            </a:r>
            <a:r>
              <a:rPr lang="en-US" altLang="en-US" sz="2200" dirty="0" smtClean="0"/>
              <a:t>!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Neophodan</a:t>
            </a:r>
            <a:r>
              <a:rPr lang="en-US" altLang="en-US" sz="2200" dirty="0" smtClean="0"/>
              <a:t> je “</a:t>
            </a:r>
            <a:r>
              <a:rPr lang="en-US" altLang="en-US" sz="2200" dirty="0" err="1" smtClean="0"/>
              <a:t>dogovor</a:t>
            </a:r>
            <a:r>
              <a:rPr lang="en-US" altLang="en-US" sz="2200" dirty="0" smtClean="0"/>
              <a:t>” </a:t>
            </a:r>
            <a:r>
              <a:rPr lang="en-US" altLang="en-US" sz="2200" dirty="0" err="1" smtClean="0"/>
              <a:t>između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servera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i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klijenta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oko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izbora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algoritma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za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skremblovanje</a:t>
            </a:r>
            <a:r>
              <a:rPr lang="en-US" altLang="en-US" sz="2200" dirty="0" smtClean="0"/>
              <a:t>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Podaci</a:t>
            </a:r>
            <a:r>
              <a:rPr lang="en-US" altLang="en-US" sz="2200" dirty="0" smtClean="0"/>
              <a:t> se </a:t>
            </a:r>
            <a:r>
              <a:rPr lang="en-US" altLang="en-US" sz="2200" dirty="0" err="1" smtClean="0"/>
              <a:t>na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serveru</a:t>
            </a:r>
            <a:r>
              <a:rPr lang="en-US" altLang="en-US" sz="2200" dirty="0" smtClean="0"/>
              <a:t>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Prvo</a:t>
            </a:r>
            <a:r>
              <a:rPr lang="en-US" altLang="en-US" sz="2200" dirty="0" smtClean="0"/>
              <a:t> se </a:t>
            </a:r>
            <a:r>
              <a:rPr lang="en-US" altLang="en-US" sz="2200" dirty="0" err="1" smtClean="0"/>
              <a:t>skrembluju</a:t>
            </a:r>
            <a:r>
              <a:rPr lang="en-US" altLang="en-US" sz="2200" dirty="0" smtClean="0"/>
              <a:t>, </a:t>
            </a:r>
            <a:r>
              <a:rPr lang="en-US" altLang="en-US" sz="2200" dirty="0" err="1" smtClean="0"/>
              <a:t>potom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šifruju</a:t>
            </a:r>
            <a:r>
              <a:rPr lang="en-US" altLang="en-US" sz="2200" dirty="0" smtClean="0"/>
              <a:t>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Kod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klijenta</a:t>
            </a:r>
            <a:r>
              <a:rPr lang="en-US" altLang="en-US" sz="2200" dirty="0" smtClean="0"/>
              <a:t>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Prvo</a:t>
            </a:r>
            <a:r>
              <a:rPr lang="en-US" altLang="en-US" sz="2200" dirty="0" smtClean="0"/>
              <a:t> se </a:t>
            </a:r>
            <a:r>
              <a:rPr lang="en-US" altLang="en-US" sz="2200" dirty="0" err="1" smtClean="0"/>
              <a:t>dešifruju</a:t>
            </a:r>
            <a:r>
              <a:rPr lang="en-US" altLang="en-US" sz="2200" dirty="0" smtClean="0"/>
              <a:t>, </a:t>
            </a:r>
            <a:r>
              <a:rPr lang="en-US" altLang="en-US" sz="2200" dirty="0" err="1" smtClean="0"/>
              <a:t>potom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deskrembluju</a:t>
            </a:r>
            <a:r>
              <a:rPr lang="en-US" altLang="en-US" sz="2200" dirty="0" smtClean="0"/>
              <a:t>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Kod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klijenta</a:t>
            </a:r>
            <a:r>
              <a:rPr lang="en-US" altLang="en-US" sz="2200" dirty="0" smtClean="0"/>
              <a:t>: </a:t>
            </a:r>
            <a:r>
              <a:rPr lang="en-US" altLang="en-US" sz="2200" dirty="0" err="1" smtClean="0"/>
              <a:t>deskrmblovanje</a:t>
            </a:r>
            <a:r>
              <a:rPr lang="en-US" altLang="en-US" sz="2200" dirty="0" smtClean="0"/>
              <a:t> je </a:t>
            </a:r>
            <a:r>
              <a:rPr lang="en-US" altLang="en-US" sz="2200" dirty="0" err="1" smtClean="0"/>
              <a:t>realizovano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programski</a:t>
            </a:r>
            <a:r>
              <a:rPr lang="en-US" altLang="en-US" sz="2200" dirty="0" smtClean="0"/>
              <a:t>, </a:t>
            </a:r>
            <a:r>
              <a:rPr lang="en-US" altLang="en-US" sz="2200" dirty="0" err="1" smtClean="0"/>
              <a:t>neposredno</a:t>
            </a:r>
            <a:r>
              <a:rPr lang="en-US" altLang="en-US" sz="2200" dirty="0" smtClean="0"/>
              <a:t> pre </a:t>
            </a:r>
            <a:r>
              <a:rPr lang="en-US" altLang="en-US" sz="2200" dirty="0" err="1" smtClean="0"/>
              <a:t>emitovanja</a:t>
            </a:r>
            <a:r>
              <a:rPr lang="en-US" altLang="en-US" sz="2200" dirty="0" smtClean="0"/>
              <a:t>.</a:t>
            </a:r>
            <a:endParaRPr lang="en-US" altLang="en-US" sz="22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829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>
                <a:solidFill>
                  <a:schemeClr val="tx2"/>
                </a:solidFill>
                <a:latin typeface="Calibri" panose="020F0502020204030204" pitchFamily="34" charset="0"/>
              </a:rPr>
              <a:t>Digital Rights Management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48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dirty="0" smtClean="0"/>
              <a:t>DRM </a:t>
            </a:r>
            <a:r>
              <a:rPr lang="en-US" altLang="en-US" sz="2200" b="1" dirty="0" err="1" smtClean="0"/>
              <a:t>za</a:t>
            </a:r>
            <a:r>
              <a:rPr lang="en-US" altLang="en-US" sz="2200" b="1" dirty="0" smtClean="0"/>
              <a:t> audio </a:t>
            </a:r>
            <a:r>
              <a:rPr lang="en-US" altLang="en-US" sz="2200" b="1" dirty="0" err="1" smtClean="0"/>
              <a:t>i</a:t>
            </a:r>
            <a:r>
              <a:rPr lang="en-US" altLang="en-US" sz="2200" b="1" dirty="0" smtClean="0"/>
              <a:t> video </a:t>
            </a:r>
            <a:r>
              <a:rPr lang="en-US" altLang="en-US" sz="2200" b="1" dirty="0" err="1" smtClean="0"/>
              <a:t>zapise</a:t>
            </a:r>
            <a:r>
              <a:rPr lang="en-US" altLang="en-US" sz="22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Algoritmi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za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skremblovanje</a:t>
            </a:r>
            <a:r>
              <a:rPr lang="en-US" altLang="en-US" sz="2200" dirty="0" smtClean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Na </a:t>
            </a:r>
            <a:r>
              <a:rPr lang="en-US" altLang="en-US" sz="2200" dirty="0" err="1"/>
              <a:t>serveru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postoji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veliki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skup</a:t>
            </a:r>
            <a:r>
              <a:rPr lang="en-US" altLang="en-US" sz="2200" dirty="0"/>
              <a:t> </a:t>
            </a:r>
            <a:r>
              <a:rPr lang="en-US" altLang="en-US" sz="2200" dirty="0" err="1"/>
              <a:t>algoritama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skremblovanje</a:t>
            </a:r>
            <a:r>
              <a:rPr lang="en-US" altLang="en-US" sz="2200" dirty="0"/>
              <a:t>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Recimo</a:t>
            </a:r>
            <a:r>
              <a:rPr lang="en-US" altLang="en-US" sz="2200" dirty="0"/>
              <a:t> N, </a:t>
            </a:r>
            <a:r>
              <a:rPr lang="en-US" altLang="en-US" sz="2200" dirty="0" err="1"/>
              <a:t>koji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numerisani</a:t>
            </a:r>
            <a:r>
              <a:rPr lang="en-US" altLang="en-US" sz="2200" dirty="0"/>
              <a:t> od 1 do N.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Svaki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klijent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ima</a:t>
            </a:r>
            <a:r>
              <a:rPr lang="en-US" altLang="en-US" sz="2200" dirty="0"/>
              <a:t> (</a:t>
            </a:r>
            <a:r>
              <a:rPr lang="en-US" altLang="en-US" sz="2200" dirty="0" err="1"/>
              <a:t>različit</a:t>
            </a:r>
            <a:r>
              <a:rPr lang="en-US" altLang="en-US" sz="2200" dirty="0"/>
              <a:t>) </a:t>
            </a:r>
            <a:r>
              <a:rPr lang="en-US" altLang="en-US" sz="2200" dirty="0" err="1"/>
              <a:t>podskup</a:t>
            </a:r>
            <a:r>
              <a:rPr lang="en-US" altLang="en-US" sz="2200" dirty="0"/>
              <a:t> </a:t>
            </a:r>
            <a:r>
              <a:rPr lang="en-US" altLang="en-US" sz="2200" dirty="0" err="1"/>
              <a:t>algoritama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skremblovanje</a:t>
            </a:r>
            <a:r>
              <a:rPr lang="en-US" altLang="en-US" sz="2200" dirty="0"/>
              <a:t>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Na primer: LIST = {12, 45, 2, 37, 23, 31}.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 LIST se </a:t>
            </a:r>
            <a:r>
              <a:rPr lang="en-US" altLang="en-US" sz="2200" dirty="0" err="1"/>
              <a:t>čuva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kod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klijenta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šifrovan</a:t>
            </a:r>
            <a:r>
              <a:rPr lang="en-US" altLang="en-US" sz="2200" dirty="0"/>
              <a:t> je </a:t>
            </a:r>
            <a:r>
              <a:rPr lang="en-US" altLang="en-US" sz="2200" dirty="0" err="1"/>
              <a:t>ključem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koji</a:t>
            </a:r>
            <a:r>
              <a:rPr lang="en-US" altLang="en-US" sz="2200" dirty="0"/>
              <a:t> je </a:t>
            </a:r>
            <a:r>
              <a:rPr lang="en-US" altLang="en-US" sz="2200" dirty="0" err="1"/>
              <a:t>poznat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samo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serveru</a:t>
            </a:r>
            <a:r>
              <a:rPr lang="en-US" altLang="en-US" sz="2200" dirty="0"/>
              <a:t>: </a:t>
            </a:r>
            <a:r>
              <a:rPr lang="en-US" altLang="en-US" sz="2200" i="1" dirty="0"/>
              <a:t>E</a:t>
            </a:r>
            <a:r>
              <a:rPr lang="en-US" altLang="en-US" sz="2200" dirty="0"/>
              <a:t>(LIST</a:t>
            </a:r>
            <a:r>
              <a:rPr lang="en-US" altLang="en-US" sz="2200" dirty="0" smtClean="0"/>
              <a:t>, </a:t>
            </a:r>
            <a:r>
              <a:rPr lang="en-US" altLang="en-US" sz="2200" i="1" dirty="0" err="1" smtClean="0"/>
              <a:t>K</a:t>
            </a:r>
            <a:r>
              <a:rPr lang="en-US" altLang="en-US" sz="2200" dirty="0" err="1" smtClean="0"/>
              <a:t>server</a:t>
            </a:r>
            <a:r>
              <a:rPr lang="en-US" altLang="en-US" sz="2200" dirty="0"/>
              <a:t>) </a:t>
            </a:r>
            <a:endParaRPr lang="en-US" altLang="en-US" sz="2200" dirty="0" smtClean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-138499"/>
            <a:ext cx="1847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 baseline="-25000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2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>
                <a:solidFill>
                  <a:schemeClr val="tx2"/>
                </a:solidFill>
                <a:latin typeface="Calibri" panose="020F0502020204030204" pitchFamily="34" charset="0"/>
              </a:rPr>
              <a:t>Digital Rights Management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49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dirty="0" smtClean="0"/>
              <a:t>DRM </a:t>
            </a:r>
            <a:r>
              <a:rPr lang="en-US" altLang="en-US" sz="2200" b="1" dirty="0" err="1" smtClean="0"/>
              <a:t>za</a:t>
            </a:r>
            <a:r>
              <a:rPr lang="en-US" altLang="en-US" sz="2200" b="1" dirty="0" smtClean="0"/>
              <a:t> audio </a:t>
            </a:r>
            <a:r>
              <a:rPr lang="en-US" altLang="en-US" sz="2200" b="1" dirty="0" err="1" smtClean="0"/>
              <a:t>i</a:t>
            </a:r>
            <a:r>
              <a:rPr lang="en-US" altLang="en-US" sz="2200" b="1" dirty="0" smtClean="0"/>
              <a:t> video </a:t>
            </a:r>
            <a:r>
              <a:rPr lang="en-US" altLang="en-US" sz="2200" b="1" dirty="0" err="1" smtClean="0"/>
              <a:t>zapise</a:t>
            </a:r>
            <a:r>
              <a:rPr lang="en-US" altLang="en-US" sz="22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Algoritmi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za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skremblovanje</a:t>
            </a:r>
            <a:r>
              <a:rPr lang="en-US" altLang="en-US" sz="2200" dirty="0" smtClean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Na </a:t>
            </a:r>
            <a:r>
              <a:rPr lang="en-US" altLang="en-US" sz="2200" dirty="0" err="1"/>
              <a:t>serveru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postoji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veliki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skup</a:t>
            </a:r>
            <a:r>
              <a:rPr lang="en-US" altLang="en-US" sz="2200" dirty="0"/>
              <a:t> </a:t>
            </a:r>
            <a:r>
              <a:rPr lang="en-US" altLang="en-US" sz="2200" dirty="0" err="1"/>
              <a:t>algoritama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skremblovanje</a:t>
            </a:r>
            <a:r>
              <a:rPr lang="en-US" altLang="en-US" sz="2200" dirty="0"/>
              <a:t>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Recimo</a:t>
            </a:r>
            <a:r>
              <a:rPr lang="en-US" altLang="en-US" sz="2200" dirty="0"/>
              <a:t> N, </a:t>
            </a:r>
            <a:r>
              <a:rPr lang="en-US" altLang="en-US" sz="2200" dirty="0" err="1"/>
              <a:t>koji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numerisani</a:t>
            </a:r>
            <a:r>
              <a:rPr lang="en-US" altLang="en-US" sz="2200" dirty="0"/>
              <a:t> od 1 do N.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Svaki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klijent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ima</a:t>
            </a:r>
            <a:r>
              <a:rPr lang="en-US" altLang="en-US" sz="2200" dirty="0"/>
              <a:t> (</a:t>
            </a:r>
            <a:r>
              <a:rPr lang="en-US" altLang="en-US" sz="2200" dirty="0" err="1"/>
              <a:t>različit</a:t>
            </a:r>
            <a:r>
              <a:rPr lang="en-US" altLang="en-US" sz="2200" dirty="0"/>
              <a:t>) </a:t>
            </a:r>
            <a:r>
              <a:rPr lang="en-US" altLang="en-US" sz="2200" dirty="0" err="1"/>
              <a:t>podskup</a:t>
            </a:r>
            <a:r>
              <a:rPr lang="en-US" altLang="en-US" sz="2200" dirty="0"/>
              <a:t> </a:t>
            </a:r>
            <a:r>
              <a:rPr lang="en-US" altLang="en-US" sz="2200" dirty="0" err="1"/>
              <a:t>algoritama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skremblovanje</a:t>
            </a:r>
            <a:r>
              <a:rPr lang="en-US" altLang="en-US" sz="2200" dirty="0"/>
              <a:t>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Na primer: LIST = {12, 45, 2, 37, 23, 31}.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 LIST se </a:t>
            </a:r>
            <a:r>
              <a:rPr lang="en-US" altLang="en-US" sz="2200" dirty="0" err="1"/>
              <a:t>čuva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kod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klijenta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šifrovan</a:t>
            </a:r>
            <a:r>
              <a:rPr lang="en-US" altLang="en-US" sz="2200" dirty="0"/>
              <a:t> je </a:t>
            </a:r>
            <a:r>
              <a:rPr lang="en-US" altLang="en-US" sz="2200" dirty="0" err="1"/>
              <a:t>ključem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koji</a:t>
            </a:r>
            <a:r>
              <a:rPr lang="en-US" altLang="en-US" sz="2200" dirty="0"/>
              <a:t> je </a:t>
            </a:r>
            <a:r>
              <a:rPr lang="en-US" altLang="en-US" sz="2200" dirty="0" err="1"/>
              <a:t>poznat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samo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serveru</a:t>
            </a:r>
            <a:r>
              <a:rPr lang="en-US" altLang="en-US" sz="2200" dirty="0"/>
              <a:t>: </a:t>
            </a:r>
            <a:r>
              <a:rPr lang="en-US" altLang="en-US" sz="2200" i="1" dirty="0"/>
              <a:t>E</a:t>
            </a:r>
            <a:r>
              <a:rPr lang="en-US" altLang="en-US" sz="2200" dirty="0"/>
              <a:t>(LIST</a:t>
            </a:r>
            <a:r>
              <a:rPr lang="en-US" altLang="en-US" sz="2200" dirty="0" smtClean="0"/>
              <a:t>, </a:t>
            </a:r>
            <a:r>
              <a:rPr lang="en-US" altLang="en-US" sz="2200" i="1" dirty="0" err="1" smtClean="0"/>
              <a:t>K</a:t>
            </a:r>
            <a:r>
              <a:rPr lang="en-US" altLang="en-US" sz="2200" dirty="0" err="1" smtClean="0"/>
              <a:t>server</a:t>
            </a:r>
            <a:r>
              <a:rPr lang="en-US" altLang="en-US" sz="2200" dirty="0" smtClean="0"/>
              <a:t>). 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-138499"/>
            <a:ext cx="1847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 baseline="-25000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62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Reverzni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inženjering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softvera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5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dirty="0" err="1" smtClean="0"/>
              <a:t>Alati</a:t>
            </a:r>
            <a:r>
              <a:rPr lang="en-US" altLang="en-US" sz="2200" b="1" dirty="0" smtClean="0"/>
              <a:t> </a:t>
            </a:r>
            <a:r>
              <a:rPr lang="en-US" altLang="en-US" sz="2200" b="1" dirty="0" err="1" smtClean="0"/>
              <a:t>za</a:t>
            </a:r>
            <a:r>
              <a:rPr lang="en-US" altLang="en-US" sz="2200" b="1" dirty="0" smtClean="0"/>
              <a:t> </a:t>
            </a:r>
            <a:r>
              <a:rPr lang="en-US" altLang="en-US" sz="2200" b="1" dirty="0" err="1" smtClean="0"/>
              <a:t>reverzni</a:t>
            </a:r>
            <a:r>
              <a:rPr lang="en-US" altLang="en-US" sz="2200" b="1" dirty="0" smtClean="0"/>
              <a:t> </a:t>
            </a:r>
            <a:r>
              <a:rPr lang="en-US" altLang="en-US" sz="2200" b="1" dirty="0" err="1" smtClean="0"/>
              <a:t>inženjering</a:t>
            </a:r>
            <a:r>
              <a:rPr lang="en-US" altLang="en-US" sz="2200" b="1" dirty="0" smtClean="0"/>
              <a:t> </a:t>
            </a:r>
            <a:r>
              <a:rPr lang="en-US" altLang="en-US" sz="2200" b="1" dirty="0" err="1" smtClean="0"/>
              <a:t>softvera</a:t>
            </a:r>
            <a:r>
              <a:rPr lang="en-US" altLang="en-US" sz="2200" dirty="0"/>
              <a:t>.</a:t>
            </a:r>
            <a:endParaRPr lang="en-US" altLang="en-US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b="1" dirty="0" err="1" smtClean="0"/>
              <a:t>Disasembler</a:t>
            </a:r>
            <a:r>
              <a:rPr lang="en-US" altLang="en-US" sz="2200" dirty="0" smtClean="0"/>
              <a:t> (</a:t>
            </a:r>
            <a:r>
              <a:rPr lang="en-US" altLang="en-US" sz="2200" i="1" dirty="0" smtClean="0"/>
              <a:t>disassembler</a:t>
            </a:r>
            <a:r>
              <a:rPr lang="en-US" altLang="en-US" sz="2200" dirty="0" smtClean="0"/>
              <a:t>), </a:t>
            </a:r>
            <a:r>
              <a:rPr lang="en-US" altLang="en-US" sz="2200" dirty="0" err="1" smtClean="0"/>
              <a:t>na</a:t>
            </a:r>
            <a:r>
              <a:rPr lang="en-US" altLang="en-US" sz="2200" dirty="0" smtClean="0"/>
              <a:t> primer IDA Pro.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Konvertuje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izvršni</a:t>
            </a:r>
            <a:r>
              <a:rPr lang="en-US" altLang="en-US" sz="2200" dirty="0"/>
              <a:t> (exe) </a:t>
            </a:r>
            <a:r>
              <a:rPr lang="en-US" altLang="en-US" sz="2200" dirty="0" err="1"/>
              <a:t>fajl</a:t>
            </a:r>
            <a:r>
              <a:rPr lang="en-US" altLang="en-US" sz="2200" dirty="0"/>
              <a:t> u </a:t>
            </a:r>
            <a:r>
              <a:rPr lang="en-US" altLang="en-US" sz="2200" dirty="0" err="1"/>
              <a:t>asembelerski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kod</a:t>
            </a:r>
            <a:r>
              <a:rPr lang="en-US" altLang="en-US" sz="2200" dirty="0" smtClean="0"/>
              <a:t> – </a:t>
            </a:r>
            <a:r>
              <a:rPr lang="en-US" altLang="en-US" sz="2200" dirty="0" err="1" smtClean="0"/>
              <a:t>najbolje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što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može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Nije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uvek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moguće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dobiti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dobar</a:t>
            </a:r>
            <a:r>
              <a:rPr lang="en-US" altLang="en-US" sz="2200" dirty="0"/>
              <a:t> (</a:t>
            </a:r>
            <a:r>
              <a:rPr lang="en-US" altLang="en-US" sz="2200" dirty="0" err="1"/>
              <a:t>željeni</a:t>
            </a:r>
            <a:r>
              <a:rPr lang="en-US" altLang="en-US" sz="2200" dirty="0"/>
              <a:t>) </a:t>
            </a:r>
            <a:r>
              <a:rPr lang="en-US" altLang="en-US" sz="2200" dirty="0" err="1"/>
              <a:t>rezultat</a:t>
            </a:r>
            <a:r>
              <a:rPr lang="en-US" altLang="en-US" sz="2200" dirty="0" smtClean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U </a:t>
            </a:r>
            <a:r>
              <a:rPr lang="en-US" altLang="en-US" sz="2200" dirty="0" err="1"/>
              <a:t>opštem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slučaju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nije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uvek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moguće</a:t>
            </a:r>
            <a:r>
              <a:rPr lang="en-US" altLang="en-US" sz="2200" dirty="0"/>
              <a:t> od </a:t>
            </a:r>
            <a:r>
              <a:rPr lang="en-US" altLang="en-US" sz="2200" dirty="0" err="1"/>
              <a:t>asembelerskog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koda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dobijenog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disasembliranjem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ponovo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dobiti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izvršni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kod</a:t>
            </a:r>
            <a:r>
              <a:rPr lang="en-US" alt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b="1" dirty="0" err="1" smtClean="0"/>
              <a:t>Dibager</a:t>
            </a:r>
            <a:r>
              <a:rPr lang="en-US" altLang="en-US" sz="2200" dirty="0" smtClean="0"/>
              <a:t> (</a:t>
            </a:r>
            <a:r>
              <a:rPr lang="en-US" altLang="en-US" sz="2200" i="1" dirty="0" smtClean="0"/>
              <a:t>debugger</a:t>
            </a:r>
            <a:r>
              <a:rPr lang="en-US" altLang="en-US" sz="2200" dirty="0" smtClean="0"/>
              <a:t>), </a:t>
            </a:r>
            <a:r>
              <a:rPr lang="en-US" altLang="en-US" sz="2200" dirty="0" err="1" smtClean="0"/>
              <a:t>na</a:t>
            </a:r>
            <a:r>
              <a:rPr lang="en-US" altLang="en-US" sz="2200" dirty="0" smtClean="0"/>
              <a:t> primer </a:t>
            </a:r>
            <a:r>
              <a:rPr lang="en-US" altLang="en-US" sz="2200" dirty="0" err="1" smtClean="0"/>
              <a:t>SoftIce</a:t>
            </a:r>
            <a:r>
              <a:rPr lang="en-US" altLang="en-US" sz="2200" dirty="0" smtClean="0"/>
              <a:t>.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Omogućava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prećenje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rada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programa</a:t>
            </a:r>
            <a:r>
              <a:rPr lang="en-US" altLang="en-US" sz="2200" dirty="0"/>
              <a:t> (</a:t>
            </a:r>
            <a:r>
              <a:rPr lang="en-US" altLang="en-US" sz="2200" dirty="0" err="1"/>
              <a:t>izvršava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pojedinačne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naredbe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prati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vrednost</a:t>
            </a:r>
            <a:r>
              <a:rPr lang="en-US" altLang="en-US" sz="2200" dirty="0"/>
              <a:t> </a:t>
            </a:r>
            <a:r>
              <a:rPr lang="en-US" altLang="en-US" sz="2200" dirty="0" err="1"/>
              <a:t>registara</a:t>
            </a:r>
            <a:r>
              <a:rPr lang="en-US" altLang="en-US" sz="2200" dirty="0" smtClean="0"/>
              <a:t>, </a:t>
            </a:r>
            <a:r>
              <a:rPr lang="en-US" altLang="en-US" sz="2200" dirty="0" err="1" smtClean="0"/>
              <a:t>itd</a:t>
            </a:r>
            <a:r>
              <a:rPr lang="en-US" altLang="en-US" sz="2200" dirty="0" smtClean="0"/>
              <a:t>).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Olakšava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analizu</a:t>
            </a:r>
            <a:r>
              <a:rPr lang="en-US" altLang="en-US" sz="2200" dirty="0"/>
              <a:t> – </a:t>
            </a:r>
            <a:r>
              <a:rPr lang="en-US" altLang="en-US" sz="2200" dirty="0" err="1"/>
              <a:t>automatizovani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postupak</a:t>
            </a:r>
            <a:r>
              <a:rPr lang="en-US" alt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b="1" i="1" dirty="0"/>
              <a:t>Hex </a:t>
            </a:r>
            <a:r>
              <a:rPr lang="en-US" altLang="en-US" sz="2200" b="1" i="1" dirty="0" smtClean="0"/>
              <a:t>Editor</a:t>
            </a:r>
            <a:r>
              <a:rPr lang="en-US" altLang="en-US" sz="2200" dirty="0" smtClean="0"/>
              <a:t>.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Direktna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izmena</a:t>
            </a:r>
            <a:r>
              <a:rPr lang="en-US" altLang="en-US" sz="2200" dirty="0"/>
              <a:t> exe </a:t>
            </a:r>
            <a:r>
              <a:rPr lang="en-US" altLang="en-US" sz="2200" dirty="0" err="1"/>
              <a:t>fajla</a:t>
            </a:r>
            <a:r>
              <a:rPr lang="en-US" altLang="en-US" sz="2200" dirty="0"/>
              <a:t> (</a:t>
            </a:r>
            <a:r>
              <a:rPr lang="en-US" altLang="en-US" sz="2200" i="1" dirty="0"/>
              <a:t>patch</a:t>
            </a:r>
            <a:r>
              <a:rPr lang="en-US" altLang="en-US" sz="2200" dirty="0" smtClean="0"/>
              <a:t>).</a:t>
            </a:r>
            <a:endParaRPr lang="en-US" alt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Pomoćni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alati</a:t>
            </a:r>
            <a:r>
              <a:rPr lang="en-US" altLang="en-US" sz="2200" dirty="0"/>
              <a:t>: </a:t>
            </a:r>
            <a:r>
              <a:rPr lang="en-US" altLang="en-US" sz="2200" dirty="0" err="1" smtClean="0"/>
              <a:t>Regmon</a:t>
            </a:r>
            <a:r>
              <a:rPr lang="en-US" altLang="en-US" sz="2200" dirty="0" smtClean="0"/>
              <a:t> (</a:t>
            </a:r>
            <a:r>
              <a:rPr lang="en-US" altLang="en-US" sz="2200" dirty="0" err="1" smtClean="0"/>
              <a:t>nadgleda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pristup</a:t>
            </a:r>
            <a:r>
              <a:rPr lang="en-US" altLang="en-US" sz="2200" dirty="0" smtClean="0"/>
              <a:t> Registry </a:t>
            </a:r>
            <a:r>
              <a:rPr lang="en-US" altLang="en-US" sz="2200" dirty="0" err="1" smtClean="0"/>
              <a:t>bazi</a:t>
            </a:r>
            <a:r>
              <a:rPr lang="en-US" altLang="en-US" sz="2200" dirty="0" smtClean="0"/>
              <a:t>), </a:t>
            </a:r>
            <a:r>
              <a:rPr lang="en-US" altLang="en-US" sz="2200" dirty="0" err="1" smtClean="0"/>
              <a:t>Filemon</a:t>
            </a:r>
            <a:r>
              <a:rPr lang="en-US" altLang="en-US" sz="2200" dirty="0" smtClean="0"/>
              <a:t> (</a:t>
            </a:r>
            <a:r>
              <a:rPr lang="en-US" altLang="en-US" sz="2200" dirty="0" err="1" smtClean="0"/>
              <a:t>nadgleda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pristup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datotekama</a:t>
            </a:r>
            <a:r>
              <a:rPr lang="en-US" altLang="en-US" sz="2200" dirty="0" smtClean="0"/>
              <a:t>), </a:t>
            </a:r>
            <a:r>
              <a:rPr lang="en-US" altLang="en-US" sz="2200" dirty="0" err="1" smtClean="0"/>
              <a:t>itd</a:t>
            </a:r>
            <a:r>
              <a:rPr lang="en-US" altLang="en-US" sz="2200" dirty="0" smtClean="0"/>
              <a:t>.</a:t>
            </a:r>
            <a:endParaRPr lang="en-US" altLang="en-US" sz="22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89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>
                <a:solidFill>
                  <a:schemeClr val="tx2"/>
                </a:solidFill>
                <a:latin typeface="Calibri" panose="020F0502020204030204" pitchFamily="34" charset="0"/>
              </a:rPr>
              <a:t>Digital Rights Management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50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dirty="0" smtClean="0"/>
              <a:t>DRM </a:t>
            </a:r>
            <a:r>
              <a:rPr lang="en-US" altLang="en-US" sz="2200" b="1" dirty="0" err="1" smtClean="0"/>
              <a:t>za</a:t>
            </a:r>
            <a:r>
              <a:rPr lang="en-US" altLang="en-US" sz="2200" b="1" dirty="0" smtClean="0"/>
              <a:t> audio </a:t>
            </a:r>
            <a:r>
              <a:rPr lang="en-US" altLang="en-US" sz="2200" b="1" dirty="0" err="1" smtClean="0"/>
              <a:t>i</a:t>
            </a:r>
            <a:r>
              <a:rPr lang="en-US" altLang="en-US" sz="2200" b="1" dirty="0" smtClean="0"/>
              <a:t> video </a:t>
            </a:r>
            <a:r>
              <a:rPr lang="en-US" altLang="en-US" sz="2200" b="1" dirty="0" err="1" smtClean="0"/>
              <a:t>zapise</a:t>
            </a:r>
            <a:r>
              <a:rPr lang="en-US" altLang="en-US" sz="22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Serverska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strana</a:t>
            </a:r>
            <a:r>
              <a:rPr lang="en-US" altLang="en-US" sz="2200" dirty="0" smtClean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Server mora da </a:t>
            </a:r>
            <a:r>
              <a:rPr lang="en-US" altLang="en-US" sz="2200" dirty="0" err="1"/>
              <a:t>skrembluje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podatke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algoritmom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koji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podržava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klijent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Klijen</a:t>
            </a:r>
            <a:r>
              <a:rPr lang="en-US" altLang="en-US" sz="2200" dirty="0"/>
              <a:t> mora da </a:t>
            </a:r>
            <a:r>
              <a:rPr lang="en-US" altLang="en-US" sz="2200" dirty="0" err="1"/>
              <a:t>serveru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pošalje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listu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algoritama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podržava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Server mora da </a:t>
            </a:r>
            <a:r>
              <a:rPr lang="en-US" altLang="en-US" sz="2200" dirty="0" err="1"/>
              <a:t>obezbedi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zaštićenu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komunikaciju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prenos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podataka</a:t>
            </a:r>
            <a:r>
              <a:rPr lang="en-US" altLang="en-US" sz="2200" dirty="0"/>
              <a:t> o </a:t>
            </a:r>
            <a:r>
              <a:rPr lang="en-US" altLang="en-US" sz="2200" dirty="0" err="1"/>
              <a:t>izabranom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algoritmu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skremblovanja</a:t>
            </a:r>
            <a:r>
              <a:rPr lang="en-US" altLang="en-US" sz="2200" dirty="0" smtClean="0"/>
              <a:t>.</a:t>
            </a:r>
            <a:endParaRPr lang="en-US" altLang="en-US" sz="22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-138499"/>
            <a:ext cx="1847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 baseline="-25000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59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>
                <a:solidFill>
                  <a:schemeClr val="tx2"/>
                </a:solidFill>
                <a:latin typeface="Calibri" panose="020F0502020204030204" pitchFamily="34" charset="0"/>
              </a:rPr>
              <a:t>Digital Rights Management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51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dirty="0" smtClean="0"/>
              <a:t>DRM </a:t>
            </a:r>
            <a:r>
              <a:rPr lang="en-US" altLang="en-US" sz="2200" b="1" dirty="0" err="1" smtClean="0"/>
              <a:t>za</a:t>
            </a:r>
            <a:r>
              <a:rPr lang="en-US" altLang="en-US" sz="2200" b="1" dirty="0" smtClean="0"/>
              <a:t> audio </a:t>
            </a:r>
            <a:r>
              <a:rPr lang="en-US" altLang="en-US" sz="2200" b="1" dirty="0" err="1" smtClean="0"/>
              <a:t>i</a:t>
            </a:r>
            <a:r>
              <a:rPr lang="en-US" altLang="en-US" sz="2200" b="1" dirty="0" smtClean="0"/>
              <a:t> video </a:t>
            </a:r>
            <a:r>
              <a:rPr lang="en-US" altLang="en-US" sz="2200" b="1" dirty="0" err="1" smtClean="0"/>
              <a:t>zapise</a:t>
            </a:r>
            <a:r>
              <a:rPr lang="en-US" altLang="en-US" sz="22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Izbor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algoritam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skremblovanja</a:t>
            </a:r>
            <a:r>
              <a:rPr lang="en-US" altLang="en-US" sz="2200" dirty="0" smtClean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en-US" sz="22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en-US" sz="22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en-US" sz="22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en-US" sz="22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en-US" sz="22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en-US" sz="22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Server </a:t>
            </a:r>
            <a:r>
              <a:rPr lang="en-US" altLang="en-US" sz="2200" dirty="0" err="1"/>
              <a:t>dešifruje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listu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Alisinih</a:t>
            </a:r>
            <a:r>
              <a:rPr lang="en-US" altLang="en-US" sz="2200" dirty="0"/>
              <a:t> </a:t>
            </a:r>
            <a:r>
              <a:rPr lang="en-US" altLang="en-US" sz="2200" dirty="0" err="1"/>
              <a:t>algoritama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Odabira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jedan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i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šalje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redni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broj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šifrovano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Ključ</a:t>
            </a:r>
            <a:r>
              <a:rPr lang="en-US" altLang="en-US" sz="2200" dirty="0"/>
              <a:t> K je </a:t>
            </a:r>
            <a:r>
              <a:rPr lang="en-US" altLang="en-US" sz="2200" dirty="0" err="1" smtClean="0"/>
              <a:t>sesijski</a:t>
            </a:r>
            <a:r>
              <a:rPr lang="en-US" altLang="en-US" sz="2200" dirty="0" smtClean="0"/>
              <a:t>, pa je </a:t>
            </a:r>
            <a:r>
              <a:rPr lang="en-US" altLang="en-US" sz="2200" dirty="0" err="1" smtClean="0"/>
              <a:t>potrebna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razmena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ključa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između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servera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klijenta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Klijent</a:t>
            </a:r>
            <a:r>
              <a:rPr lang="en-US" altLang="en-US" sz="2200" dirty="0"/>
              <a:t> ne </a:t>
            </a:r>
            <a:r>
              <a:rPr lang="en-US" altLang="en-US" sz="2200" dirty="0" err="1"/>
              <a:t>može</a:t>
            </a:r>
            <a:r>
              <a:rPr lang="en-US" altLang="en-US" sz="2200" dirty="0"/>
              <a:t> da </a:t>
            </a:r>
            <a:r>
              <a:rPr lang="en-US" altLang="en-US" sz="2200" dirty="0" err="1"/>
              <a:t>pročita</a:t>
            </a:r>
            <a:r>
              <a:rPr lang="en-US" altLang="en-US" sz="2200" dirty="0"/>
              <a:t> LIST </a:t>
            </a:r>
            <a:r>
              <a:rPr lang="en-US" altLang="en-US" sz="2200" dirty="0" err="1"/>
              <a:t>jer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nema</a:t>
            </a:r>
            <a:r>
              <a:rPr lang="en-US" altLang="en-US" sz="2200" dirty="0"/>
              <a:t> </a:t>
            </a:r>
            <a:r>
              <a:rPr lang="en-US" altLang="en-US" sz="2200" i="1" dirty="0" err="1"/>
              <a:t>K</a:t>
            </a:r>
            <a:r>
              <a:rPr lang="en-US" altLang="en-US" sz="2200" baseline="-25000" dirty="0" err="1"/>
              <a:t>server</a:t>
            </a:r>
            <a:r>
              <a:rPr lang="en-US" altLang="en-US" sz="2200" dirty="0"/>
              <a:t> </a:t>
            </a:r>
            <a:r>
              <a:rPr lang="en-US" altLang="en-US" sz="2200" dirty="0" smtClean="0"/>
              <a:t>.</a:t>
            </a:r>
            <a:endParaRPr lang="en-US" altLang="en-US" sz="22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-138499"/>
            <a:ext cx="1847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 baseline="-25000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Line 4"/>
          <p:cNvSpPr>
            <a:spLocks noChangeShapeType="1"/>
          </p:cNvSpPr>
          <p:nvPr/>
        </p:nvSpPr>
        <p:spPr bwMode="auto">
          <a:xfrm flipV="1">
            <a:off x="3859306" y="2885985"/>
            <a:ext cx="4648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Line 5"/>
          <p:cNvSpPr>
            <a:spLocks noChangeShapeType="1"/>
          </p:cNvSpPr>
          <p:nvPr/>
        </p:nvSpPr>
        <p:spPr bwMode="auto">
          <a:xfrm flipH="1" flipV="1">
            <a:off x="3783106" y="3495585"/>
            <a:ext cx="4724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2536345" y="4040097"/>
            <a:ext cx="985398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>
              <a:lnSpc>
                <a:spcPct val="85000"/>
              </a:lnSpc>
            </a:pPr>
            <a:r>
              <a:rPr lang="en-US" altLang="en-US" sz="2000" dirty="0" smtClean="0"/>
              <a:t>Alisa</a:t>
            </a:r>
            <a:endParaRPr lang="en-US" altLang="en-US" sz="2000" dirty="0"/>
          </a:p>
          <a:p>
            <a:pPr algn="ctr" eaLnBrk="0" hangingPunct="0">
              <a:lnSpc>
                <a:spcPct val="85000"/>
              </a:lnSpc>
            </a:pPr>
            <a:r>
              <a:rPr lang="en-US" altLang="en-US" sz="2000" dirty="0" smtClean="0"/>
              <a:t>(</a:t>
            </a:r>
            <a:r>
              <a:rPr lang="en-US" altLang="en-US" sz="2000" dirty="0" err="1" smtClean="0"/>
              <a:t>klijent</a:t>
            </a:r>
            <a:r>
              <a:rPr lang="en-US" altLang="en-US" sz="2000" dirty="0" smtClean="0"/>
              <a:t>)</a:t>
            </a:r>
            <a:endParaRPr lang="en-US" altLang="en-US" sz="2000" dirty="0"/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8872492" y="4011522"/>
            <a:ext cx="994055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>
              <a:lnSpc>
                <a:spcPct val="85000"/>
              </a:lnSpc>
            </a:pPr>
            <a:r>
              <a:rPr lang="en-US" altLang="en-US" sz="2000" dirty="0" smtClean="0"/>
              <a:t>Bob</a:t>
            </a:r>
          </a:p>
          <a:p>
            <a:pPr algn="ctr" eaLnBrk="0" hangingPunct="0">
              <a:lnSpc>
                <a:spcPct val="85000"/>
              </a:lnSpc>
            </a:pPr>
            <a:r>
              <a:rPr lang="en-US" altLang="en-US" sz="2000" dirty="0" smtClean="0"/>
              <a:t>(server)</a:t>
            </a:r>
            <a:endParaRPr lang="en-US" altLang="en-US" sz="2000" dirty="0"/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3859307" y="2389097"/>
            <a:ext cx="461484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en-US" altLang="en-US" sz="2000" i="1" dirty="0"/>
              <a:t>E</a:t>
            </a:r>
            <a:r>
              <a:rPr lang="en-US" altLang="en-US" sz="2000" dirty="0"/>
              <a:t>(LIST, </a:t>
            </a:r>
            <a:r>
              <a:rPr lang="en-US" altLang="en-US" sz="2000" i="1" dirty="0" err="1"/>
              <a:t>K</a:t>
            </a:r>
            <a:r>
              <a:rPr lang="en-US" altLang="en-US" sz="2000" baseline="-25000" dirty="0" err="1"/>
              <a:t>server</a:t>
            </a:r>
            <a:r>
              <a:rPr lang="en-US" altLang="en-US" sz="2000" dirty="0"/>
              <a:t>)</a:t>
            </a:r>
          </a:p>
        </p:txBody>
      </p:sp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3859306" y="2998697"/>
            <a:ext cx="46482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en-US" altLang="en-US" sz="2000" i="1" dirty="0" smtClean="0"/>
              <a:t>E</a:t>
            </a:r>
            <a:r>
              <a:rPr lang="en-US" altLang="en-US" sz="2000" dirty="0" smtClean="0"/>
              <a:t>(m, </a:t>
            </a:r>
            <a:r>
              <a:rPr lang="en-US" altLang="en-US" sz="2000" i="1" dirty="0" smtClean="0"/>
              <a:t>K</a:t>
            </a:r>
            <a:r>
              <a:rPr lang="en-US" altLang="en-US" sz="2000" dirty="0"/>
              <a:t>)</a:t>
            </a:r>
          </a:p>
        </p:txBody>
      </p:sp>
      <p:sp>
        <p:nvSpPr>
          <p:cNvPr id="18" name="Rectangle 10"/>
          <p:cNvSpPr>
            <a:spLocks noChangeArrowheads="1"/>
          </p:cNvSpPr>
          <p:nvPr/>
        </p:nvSpPr>
        <p:spPr bwMode="auto">
          <a:xfrm>
            <a:off x="4030757" y="3674298"/>
            <a:ext cx="4443396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en-US" altLang="en-US" sz="2000" dirty="0" err="1" smtClean="0"/>
              <a:t>Skremlovanje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Alisinim</a:t>
            </a:r>
            <a:r>
              <a:rPr lang="en-US" altLang="en-US" sz="2000" dirty="0" smtClean="0"/>
              <a:t> m-</a:t>
            </a:r>
            <a:r>
              <a:rPr lang="en-US" altLang="en-US" sz="2000" dirty="0" err="1" smtClean="0"/>
              <a:t>tim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algoritmom</a:t>
            </a:r>
            <a:endParaRPr lang="en-US" altLang="en-US" sz="2000" dirty="0"/>
          </a:p>
        </p:txBody>
      </p:sp>
      <p:sp>
        <p:nvSpPr>
          <p:cNvPr id="19" name="Line 11"/>
          <p:cNvSpPr>
            <a:spLocks noChangeShapeType="1"/>
          </p:cNvSpPr>
          <p:nvPr/>
        </p:nvSpPr>
        <p:spPr bwMode="auto">
          <a:xfrm flipH="1" flipV="1">
            <a:off x="3783106" y="4141697"/>
            <a:ext cx="4724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/>
          </a:p>
        </p:txBody>
      </p:sp>
      <p:pic>
        <p:nvPicPr>
          <p:cNvPr id="20" name="Picture 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7706" y="2465297"/>
            <a:ext cx="946150" cy="1624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2781" y="2312897"/>
            <a:ext cx="1076325" cy="1665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0231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entr" presetSubtype="22307094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entr" presetSubtype="22307692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6" grpId="0" autoUpdateAnimBg="0"/>
      <p:bldP spid="17" grpId="0" autoUpdateAnimBg="0"/>
      <p:bldP spid="18" grpId="0" autoUpdateAnimBg="0"/>
      <p:bldP spid="19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>
                <a:solidFill>
                  <a:schemeClr val="tx2"/>
                </a:solidFill>
                <a:latin typeface="Calibri" panose="020F0502020204030204" pitchFamily="34" charset="0"/>
              </a:rPr>
              <a:t>Digital Rights Management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52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dirty="0" smtClean="0"/>
              <a:t>DRM </a:t>
            </a:r>
            <a:r>
              <a:rPr lang="en-US" altLang="en-US" sz="2200" b="1" dirty="0" err="1" smtClean="0"/>
              <a:t>za</a:t>
            </a:r>
            <a:r>
              <a:rPr lang="en-US" altLang="en-US" sz="2200" b="1" dirty="0" smtClean="0"/>
              <a:t> audio </a:t>
            </a:r>
            <a:r>
              <a:rPr lang="en-US" altLang="en-US" sz="2200" b="1" dirty="0" err="1" smtClean="0"/>
              <a:t>i</a:t>
            </a:r>
            <a:r>
              <a:rPr lang="en-US" altLang="en-US" sz="2200" b="1" dirty="0" smtClean="0"/>
              <a:t> video </a:t>
            </a:r>
            <a:r>
              <a:rPr lang="en-US" altLang="en-US" sz="2200" b="1" dirty="0" err="1" smtClean="0"/>
              <a:t>zapise</a:t>
            </a:r>
            <a:r>
              <a:rPr lang="en-US" altLang="en-US" sz="22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Deskremblovanje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na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klijentskoj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strani</a:t>
            </a:r>
            <a:r>
              <a:rPr lang="en-US" altLang="en-US" sz="2200" dirty="0" smtClean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Cilj</a:t>
            </a:r>
            <a:r>
              <a:rPr lang="en-US" altLang="en-US" sz="2200" dirty="0"/>
              <a:t> je </a:t>
            </a:r>
            <a:r>
              <a:rPr lang="en-US" altLang="en-US" sz="2200" dirty="0" err="1"/>
              <a:t>onemogućiti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potencijalnog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napadača</a:t>
            </a:r>
            <a:r>
              <a:rPr lang="en-US" altLang="en-US" sz="2200" dirty="0"/>
              <a:t> da </a:t>
            </a:r>
            <a:r>
              <a:rPr lang="en-US" altLang="en-US" sz="2200" dirty="0" err="1"/>
              <a:t>dođe</a:t>
            </a:r>
            <a:r>
              <a:rPr lang="en-US" altLang="en-US" sz="2200" dirty="0"/>
              <a:t> u posed </a:t>
            </a:r>
            <a:r>
              <a:rPr lang="en-US" altLang="en-US" sz="2200" dirty="0" err="1"/>
              <a:t>podataka</a:t>
            </a:r>
            <a:r>
              <a:rPr lang="en-US" altLang="en-US" sz="2200" dirty="0"/>
              <a:t>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Sprečiti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ga</a:t>
            </a:r>
            <a:r>
              <a:rPr lang="en-US" altLang="en-US" sz="2200" dirty="0"/>
              <a:t> da </a:t>
            </a:r>
            <a:r>
              <a:rPr lang="en-US" altLang="en-US" sz="2200" dirty="0" err="1"/>
              <a:t>napravi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kopiju</a:t>
            </a:r>
            <a:r>
              <a:rPr lang="en-US" altLang="en-US" sz="2200" dirty="0" smtClean="0"/>
              <a:t>, </a:t>
            </a:r>
            <a:r>
              <a:rPr lang="en-US" altLang="en-US" sz="2200" dirty="0" err="1" smtClean="0"/>
              <a:t>itd</a:t>
            </a:r>
            <a:r>
              <a:rPr lang="en-US" altLang="en-US" sz="2200" dirty="0" smtClean="0"/>
              <a:t>.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Upravljački</a:t>
            </a:r>
            <a:r>
              <a:rPr lang="en-US" altLang="en-US" sz="2200" dirty="0"/>
              <a:t> program (</a:t>
            </a:r>
            <a:r>
              <a:rPr lang="en-US" altLang="en-US" sz="2200" i="1" dirty="0"/>
              <a:t>device driver</a:t>
            </a:r>
            <a:r>
              <a:rPr lang="en-US" altLang="en-US" sz="2200" dirty="0"/>
              <a:t>) </a:t>
            </a:r>
            <a:r>
              <a:rPr lang="en-US" altLang="en-US" sz="2200" dirty="0" err="1"/>
              <a:t>nije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javan</a:t>
            </a:r>
            <a:r>
              <a:rPr lang="en-US" altLang="en-US" sz="2200" dirty="0"/>
              <a:t>!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Algoritam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skremblovanje</a:t>
            </a:r>
            <a:r>
              <a:rPr lang="en-US" altLang="en-US" sz="2200" dirty="0"/>
              <a:t> je </a:t>
            </a:r>
            <a:r>
              <a:rPr lang="en-US" altLang="en-US" sz="2200" dirty="0" err="1"/>
              <a:t>njegov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sastavni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deo</a:t>
            </a:r>
            <a:r>
              <a:rPr lang="en-US" altLang="en-US" sz="2200" dirty="0"/>
              <a:t>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Deskremblovanje</a:t>
            </a:r>
            <a:r>
              <a:rPr lang="en-US" altLang="en-US" sz="2200" dirty="0"/>
              <a:t> se </a:t>
            </a:r>
            <a:r>
              <a:rPr lang="en-US" altLang="en-US" sz="2200" dirty="0" err="1"/>
              <a:t>obavlja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neposredno</a:t>
            </a:r>
            <a:r>
              <a:rPr lang="en-US" altLang="en-US" sz="2200" dirty="0"/>
              <a:t> pre </a:t>
            </a:r>
            <a:r>
              <a:rPr lang="en-US" altLang="en-US" sz="2200" dirty="0" err="1"/>
              <a:t>reprodukcije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en-US" sz="22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-138499"/>
            <a:ext cx="1847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 baseline="-25000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757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>
                <a:solidFill>
                  <a:schemeClr val="tx2"/>
                </a:solidFill>
                <a:latin typeface="Calibri" panose="020F0502020204030204" pitchFamily="34" charset="0"/>
              </a:rPr>
              <a:t>Digital Rights Management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53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dirty="0" smtClean="0"/>
              <a:t>DRM </a:t>
            </a:r>
            <a:r>
              <a:rPr lang="en-US" altLang="en-US" sz="2200" b="1" dirty="0" err="1" smtClean="0"/>
              <a:t>za</a:t>
            </a:r>
            <a:r>
              <a:rPr lang="en-US" altLang="en-US" sz="2200" b="1" dirty="0" smtClean="0"/>
              <a:t> audio </a:t>
            </a:r>
            <a:r>
              <a:rPr lang="en-US" altLang="en-US" sz="2200" b="1" dirty="0" err="1" smtClean="0"/>
              <a:t>i</a:t>
            </a:r>
            <a:r>
              <a:rPr lang="en-US" altLang="en-US" sz="2200" b="1" dirty="0" smtClean="0"/>
              <a:t> video </a:t>
            </a:r>
            <a:r>
              <a:rPr lang="en-US" altLang="en-US" sz="2200" b="1" dirty="0" err="1" smtClean="0"/>
              <a:t>zapise</a:t>
            </a:r>
            <a:r>
              <a:rPr lang="en-US" altLang="en-US" sz="22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Zašto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skremblovanje</a:t>
            </a:r>
            <a:r>
              <a:rPr lang="en-US" altLang="en-US" sz="2200" dirty="0" smtClean="0"/>
              <a:t>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Metamorfizam</a:t>
            </a:r>
            <a:r>
              <a:rPr lang="en-US" altLang="en-US" sz="2200" dirty="0"/>
              <a:t> je </a:t>
            </a:r>
            <a:r>
              <a:rPr lang="en-US" altLang="en-US" sz="2200" dirty="0" err="1"/>
              <a:t>implementiran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najnižem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nivou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sistema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Ako</a:t>
            </a:r>
            <a:r>
              <a:rPr lang="en-US" altLang="en-US" sz="2200" dirty="0"/>
              <a:t> je </a:t>
            </a:r>
            <a:r>
              <a:rPr lang="en-US" altLang="en-US" sz="2200" dirty="0" err="1"/>
              <a:t>poznato</a:t>
            </a:r>
            <a:r>
              <a:rPr lang="en-US" altLang="en-US" sz="2200" dirty="0"/>
              <a:t> da je </a:t>
            </a:r>
            <a:r>
              <a:rPr lang="en-US" altLang="en-US" sz="2200" dirty="0" err="1"/>
              <a:t>neki</a:t>
            </a:r>
            <a:r>
              <a:rPr lang="en-US" altLang="en-US" sz="2200" dirty="0"/>
              <a:t> od </a:t>
            </a:r>
            <a:r>
              <a:rPr lang="en-US" altLang="en-US" sz="2200" dirty="0" err="1"/>
              <a:t>algoritama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skremblovanje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razbijen</a:t>
            </a:r>
            <a:r>
              <a:rPr lang="en-US" altLang="en-US" sz="2200" dirty="0"/>
              <a:t> (</a:t>
            </a:r>
            <a:r>
              <a:rPr lang="en-US" altLang="en-US" sz="2200" dirty="0" err="1"/>
              <a:t>što</a:t>
            </a:r>
            <a:r>
              <a:rPr lang="en-US" altLang="en-US" sz="2200" dirty="0"/>
              <a:t> je </a:t>
            </a:r>
            <a:r>
              <a:rPr lang="en-US" altLang="en-US" sz="2200" dirty="0" err="1"/>
              <a:t>realno</a:t>
            </a:r>
            <a:r>
              <a:rPr lang="en-US" altLang="en-US" sz="2200" dirty="0"/>
              <a:t>), server </a:t>
            </a:r>
            <a:r>
              <a:rPr lang="en-US" altLang="en-US" sz="2200" dirty="0" err="1"/>
              <a:t>ga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neće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koristiti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Ako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klijent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ima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mnogo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ovakvih</a:t>
            </a:r>
            <a:r>
              <a:rPr lang="en-US" altLang="en-US" sz="2200" dirty="0"/>
              <a:t> </a:t>
            </a:r>
            <a:r>
              <a:rPr lang="en-US" altLang="en-US" sz="2200" dirty="0" err="1"/>
              <a:t>algoritama</a:t>
            </a:r>
            <a:r>
              <a:rPr lang="en-US" altLang="en-US" sz="2200" dirty="0"/>
              <a:t>, server </a:t>
            </a:r>
            <a:r>
              <a:rPr lang="en-US" altLang="en-US" sz="2200" dirty="0" err="1"/>
              <a:t>može</a:t>
            </a:r>
            <a:r>
              <a:rPr lang="en-US" altLang="en-US" sz="2200" dirty="0"/>
              <a:t> da, </a:t>
            </a:r>
            <a:r>
              <a:rPr lang="en-US" altLang="en-US" sz="2200" dirty="0" err="1"/>
              <a:t>preko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odgovarajućeg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protokola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dostavi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klijentu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druge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algoritme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skremblovanje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Sigurnost</a:t>
            </a:r>
            <a:r>
              <a:rPr lang="en-US" altLang="en-US" sz="2200" dirty="0"/>
              <a:t> ne </a:t>
            </a:r>
            <a:r>
              <a:rPr lang="en-US" altLang="en-US" sz="2200" dirty="0" err="1"/>
              <a:t>može</a:t>
            </a:r>
            <a:r>
              <a:rPr lang="en-US" altLang="en-US" sz="2200" dirty="0"/>
              <a:t> da </a:t>
            </a:r>
            <a:r>
              <a:rPr lang="en-US" altLang="en-US" sz="2200" dirty="0" err="1"/>
              <a:t>počiva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algoritmima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za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skremblovanje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zato</a:t>
            </a:r>
            <a:r>
              <a:rPr lang="en-US" altLang="en-US" sz="2200" dirty="0"/>
              <a:t> se </a:t>
            </a:r>
            <a:r>
              <a:rPr lang="en-US" altLang="en-US" sz="2200" dirty="0" err="1"/>
              <a:t>šifruje</a:t>
            </a:r>
            <a:r>
              <a:rPr lang="en-US" altLang="en-US" sz="2200" dirty="0"/>
              <a:t>.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-138499"/>
            <a:ext cx="1847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 baseline="-25000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638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>
                <a:solidFill>
                  <a:schemeClr val="tx2"/>
                </a:solidFill>
                <a:latin typeface="Calibri" panose="020F0502020204030204" pitchFamily="34" charset="0"/>
              </a:rPr>
              <a:t>Digital Rights Management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54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dirty="0" smtClean="0"/>
              <a:t>DRM </a:t>
            </a:r>
            <a:r>
              <a:rPr lang="en-US" altLang="en-US" sz="2200" b="1" dirty="0" err="1" smtClean="0"/>
              <a:t>za</a:t>
            </a:r>
            <a:r>
              <a:rPr lang="en-US" altLang="en-US" sz="2200" b="1" dirty="0" smtClean="0"/>
              <a:t> audio </a:t>
            </a:r>
            <a:r>
              <a:rPr lang="en-US" altLang="en-US" sz="2200" b="1" dirty="0" err="1" smtClean="0"/>
              <a:t>i</a:t>
            </a:r>
            <a:r>
              <a:rPr lang="en-US" altLang="en-US" sz="2200" b="1" dirty="0" smtClean="0"/>
              <a:t> video </a:t>
            </a:r>
            <a:r>
              <a:rPr lang="en-US" altLang="en-US" sz="2200" b="1" dirty="0" err="1" smtClean="0"/>
              <a:t>zapise</a:t>
            </a:r>
            <a:r>
              <a:rPr lang="en-US" altLang="en-US" sz="22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Zašto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metamorfizam</a:t>
            </a:r>
            <a:r>
              <a:rPr lang="en-US" altLang="en-US" sz="2200" dirty="0" smtClean="0"/>
              <a:t>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Najbolja</a:t>
            </a:r>
            <a:r>
              <a:rPr lang="en-US" altLang="en-US" sz="2200" dirty="0"/>
              <a:t> je </a:t>
            </a:r>
            <a:r>
              <a:rPr lang="en-US" altLang="en-US" sz="2200" dirty="0" err="1"/>
              <a:t>zaštita</a:t>
            </a:r>
            <a:r>
              <a:rPr lang="en-US" altLang="en-US" sz="2200" dirty="0"/>
              <a:t> od </a:t>
            </a:r>
            <a:r>
              <a:rPr lang="en-US" altLang="en-US" sz="2200" dirty="0" err="1"/>
              <a:t>reverznog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inženjeringa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Napadač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neće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napasati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kriptološki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algoritam</a:t>
            </a:r>
            <a:r>
              <a:rPr lang="en-US" altLang="en-US" sz="2200" dirty="0"/>
              <a:t>, </a:t>
            </a:r>
            <a:r>
              <a:rPr lang="en-US" altLang="en-US" sz="2200" dirty="0" err="1" smtClean="0"/>
              <a:t>pokušaće</a:t>
            </a:r>
            <a:r>
              <a:rPr lang="en-US" altLang="en-US" sz="2200" dirty="0" smtClean="0"/>
              <a:t> </a:t>
            </a:r>
            <a:r>
              <a:rPr lang="en-US" altLang="en-US" sz="2200" dirty="0"/>
              <a:t>da </a:t>
            </a:r>
            <a:r>
              <a:rPr lang="en-US" altLang="en-US" sz="2200" dirty="0" err="1"/>
              <a:t>nađe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ključ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Reverzni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inženjering</a:t>
            </a:r>
            <a:r>
              <a:rPr lang="en-US" altLang="en-US" sz="2200" dirty="0"/>
              <a:t> </a:t>
            </a:r>
            <a:r>
              <a:rPr lang="en-US" altLang="en-US" sz="2200" dirty="0" err="1"/>
              <a:t>algoritma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skremblovanje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može</a:t>
            </a:r>
            <a:r>
              <a:rPr lang="en-US" altLang="en-US" sz="2200" dirty="0"/>
              <a:t> da </a:t>
            </a:r>
            <a:r>
              <a:rPr lang="en-US" altLang="en-US" sz="2200" dirty="0" err="1"/>
              <a:t>bude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veoma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kompikovan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Sigurnost</a:t>
            </a:r>
            <a:r>
              <a:rPr lang="en-US" altLang="en-US" sz="2200" dirty="0"/>
              <a:t> je </a:t>
            </a:r>
            <a:r>
              <a:rPr lang="en-US" altLang="en-US" sz="2200" dirty="0" err="1"/>
              <a:t>zasnovana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maskiranju</a:t>
            </a:r>
            <a:r>
              <a:rPr lang="en-US" altLang="en-US" sz="2200" dirty="0" smtClean="0"/>
              <a:t>, a </a:t>
            </a:r>
            <a:r>
              <a:rPr lang="en-US" altLang="en-US" sz="2200" dirty="0" err="1" smtClean="0"/>
              <a:t>pokazuje</a:t>
            </a:r>
            <a:r>
              <a:rPr lang="en-US" altLang="en-US" sz="2200" dirty="0" smtClean="0"/>
              <a:t> </a:t>
            </a:r>
            <a:r>
              <a:rPr lang="en-US" altLang="en-US" sz="2200" dirty="0"/>
              <a:t>se </a:t>
            </a:r>
            <a:r>
              <a:rPr lang="en-US" altLang="en-US" sz="2200" dirty="0" err="1"/>
              <a:t>kao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uspešna</a:t>
            </a:r>
            <a:r>
              <a:rPr lang="en-US" altLang="en-US" sz="2200" dirty="0"/>
              <a:t> u </a:t>
            </a:r>
            <a:r>
              <a:rPr lang="en-US" altLang="en-US" sz="2200" dirty="0" err="1"/>
              <a:t>odbrani</a:t>
            </a:r>
            <a:r>
              <a:rPr lang="en-US" altLang="en-US" sz="2200" dirty="0"/>
              <a:t> od </a:t>
            </a:r>
            <a:r>
              <a:rPr lang="en-US" altLang="en-US" sz="2200" dirty="0" err="1"/>
              <a:t>napada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tipa</a:t>
            </a:r>
            <a:r>
              <a:rPr lang="en-US" altLang="en-US" sz="2200" dirty="0"/>
              <a:t> BOBE.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-138499"/>
            <a:ext cx="1847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 baseline="-25000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80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Razvoj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sigurnog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softvera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55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dirty="0" err="1" smtClean="0"/>
              <a:t>Plasiraj</a:t>
            </a:r>
            <a:r>
              <a:rPr lang="en-US" altLang="en-US" sz="2200" b="1" dirty="0" smtClean="0"/>
              <a:t> pa </a:t>
            </a:r>
            <a:r>
              <a:rPr lang="en-US" altLang="en-US" sz="2200" b="1" dirty="0" err="1" smtClean="0"/>
              <a:t>doradi</a:t>
            </a:r>
            <a:r>
              <a:rPr lang="en-US" altLang="en-US" sz="22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Uobičajen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pristup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kod</a:t>
            </a:r>
            <a:r>
              <a:rPr lang="en-US" altLang="en-US" sz="2200" dirty="0"/>
              <a:t> </a:t>
            </a:r>
            <a:r>
              <a:rPr lang="en-US" altLang="en-US" sz="2200" dirty="0" err="1"/>
              <a:t>razvoja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softvera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Razviti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proizvod</a:t>
            </a:r>
            <a:r>
              <a:rPr lang="en-US" altLang="en-US" sz="2200" dirty="0"/>
              <a:t> </a:t>
            </a:r>
            <a:r>
              <a:rPr lang="en-US" altLang="en-US" sz="2200" dirty="0" err="1"/>
              <a:t>što</a:t>
            </a:r>
            <a:r>
              <a:rPr lang="en-US" altLang="en-US" sz="2200" dirty="0"/>
              <a:t> je pre </a:t>
            </a:r>
            <a:r>
              <a:rPr lang="en-US" altLang="en-US" sz="2200" dirty="0" err="1"/>
              <a:t>moguće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Plasiraj</a:t>
            </a:r>
            <a:r>
              <a:rPr lang="en-US" altLang="en-US" sz="2200" dirty="0"/>
              <a:t> </a:t>
            </a:r>
            <a:r>
              <a:rPr lang="en-US" altLang="en-US" sz="2200" dirty="0" err="1"/>
              <a:t>ga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tržište</a:t>
            </a:r>
            <a:r>
              <a:rPr lang="en-US" altLang="en-US" sz="2200" dirty="0"/>
              <a:t> bez </a:t>
            </a:r>
            <a:r>
              <a:rPr lang="en-US" altLang="en-US" sz="2200" dirty="0" err="1"/>
              <a:t>detaljne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analize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Dodaj</a:t>
            </a:r>
            <a:r>
              <a:rPr lang="en-US" altLang="en-US" sz="2200" dirty="0"/>
              <a:t> </a:t>
            </a:r>
            <a:r>
              <a:rPr lang="en-US" altLang="en-US" sz="2200" dirty="0" smtClean="0"/>
              <a:t>“</a:t>
            </a:r>
            <a:r>
              <a:rPr lang="en-US" altLang="en-US" sz="2200" dirty="0" err="1" smtClean="0"/>
              <a:t>zakrpe</a:t>
            </a:r>
            <a:r>
              <a:rPr lang="en-US" altLang="en-US" sz="2200" dirty="0" smtClean="0"/>
              <a:t>” </a:t>
            </a:r>
            <a:r>
              <a:rPr lang="en-US" altLang="en-US" sz="2200" dirty="0" err="1"/>
              <a:t>za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prodati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softver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kada</a:t>
            </a:r>
            <a:r>
              <a:rPr lang="en-US" altLang="en-US" sz="2200" dirty="0"/>
              <a:t> se </a:t>
            </a:r>
            <a:r>
              <a:rPr lang="en-US" altLang="en-US" sz="2200" dirty="0" err="1"/>
              <a:t>uoče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nedostaci</a:t>
            </a:r>
            <a:r>
              <a:rPr lang="en-US" alt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Sa </a:t>
            </a:r>
            <a:r>
              <a:rPr lang="en-US" altLang="en-US" sz="2200" dirty="0" err="1"/>
              <a:t>stanovišta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sigurnsoti</a:t>
            </a:r>
            <a:r>
              <a:rPr lang="en-US" altLang="en-US" sz="2200" dirty="0" smtClean="0"/>
              <a:t>: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loš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pristup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razvoj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softvera</a:t>
            </a:r>
            <a:r>
              <a:rPr lang="en-US" altLang="en-US" sz="2200" dirty="0" smtClean="0"/>
              <a:t>, </a:t>
            </a:r>
            <a:r>
              <a:rPr lang="en-US" altLang="en-US" sz="2200" dirty="0" err="1" smtClean="0"/>
              <a:t>odnosno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najgori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mogući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pristup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pitanju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sigurnosti</a:t>
            </a:r>
            <a:r>
              <a:rPr lang="en-US" altLang="en-US" sz="2200" dirty="0"/>
              <a:t>!</a:t>
            </a:r>
            <a:endParaRPr lang="en-US" altLang="en-US" sz="2200" dirty="0" smtClean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-138499"/>
            <a:ext cx="1847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 baseline="-25000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603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Razvoj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sigurnog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softvera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56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dirty="0" err="1" smtClean="0"/>
              <a:t>Plasiraj</a:t>
            </a:r>
            <a:r>
              <a:rPr lang="en-US" altLang="en-US" sz="2200" b="1" dirty="0" smtClean="0"/>
              <a:t> pa </a:t>
            </a:r>
            <a:r>
              <a:rPr lang="en-US" altLang="en-US" sz="2200" b="1" dirty="0" err="1" smtClean="0"/>
              <a:t>doradi</a:t>
            </a:r>
            <a:r>
              <a:rPr lang="en-US" altLang="en-US" sz="22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Zašto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ovaj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pristup</a:t>
            </a:r>
            <a:r>
              <a:rPr lang="en-US" altLang="en-US" sz="2200" dirty="0" smtClean="0"/>
              <a:t>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Prednost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tržištu</a:t>
            </a:r>
            <a:r>
              <a:rPr lang="en-US" altLang="en-US" sz="2200" dirty="0"/>
              <a:t>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Ko</a:t>
            </a:r>
            <a:r>
              <a:rPr lang="en-US" altLang="en-US" sz="2200" dirty="0"/>
              <a:t> se </a:t>
            </a:r>
            <a:r>
              <a:rPr lang="en-US" altLang="en-US" sz="2200" dirty="0" err="1"/>
              <a:t>prvi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pojavi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može</a:t>
            </a:r>
            <a:r>
              <a:rPr lang="en-US" altLang="en-US" sz="2200" dirty="0"/>
              <a:t> da </a:t>
            </a:r>
            <a:r>
              <a:rPr lang="en-US" altLang="en-US" sz="2200" dirty="0" err="1"/>
              <a:t>najviše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zaradi</a:t>
            </a:r>
            <a:r>
              <a:rPr lang="en-US" altLang="en-US" sz="2200" dirty="0"/>
              <a:t>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Korisnici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obično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slede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onog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</a:t>
            </a:r>
            <a:r>
              <a:rPr lang="en-US" altLang="en-US" sz="2200" dirty="0"/>
              <a:t> je </a:t>
            </a:r>
            <a:r>
              <a:rPr lang="en-US" altLang="en-US" sz="2200" dirty="0" err="1"/>
              <a:t>prvi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plasirao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proizvod</a:t>
            </a:r>
            <a:r>
              <a:rPr lang="en-US" altLang="en-US" sz="2200" dirty="0"/>
              <a:t>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Poslodavac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neće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postaviti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pitanje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grešaka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sve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dok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drugi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proizvođači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prave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slične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greške</a:t>
            </a:r>
            <a:r>
              <a:rPr lang="en-US" altLang="en-US" sz="2200" dirty="0"/>
              <a:t>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Korisnici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imaju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podršku</a:t>
            </a:r>
            <a:r>
              <a:rPr lang="en-US" altLang="en-US" sz="2200" dirty="0"/>
              <a:t> od </a:t>
            </a:r>
            <a:r>
              <a:rPr lang="en-US" altLang="en-US" sz="2200" dirty="0" err="1"/>
              <a:t>proizvođača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ali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međusobno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en-US" sz="2200" dirty="0" smtClean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-138499"/>
            <a:ext cx="1847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 baseline="-25000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29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Razvoj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sigurnog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softvera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57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dirty="0" err="1" smtClean="0"/>
              <a:t>Plasiraj</a:t>
            </a:r>
            <a:r>
              <a:rPr lang="en-US" altLang="en-US" sz="2200" b="1" dirty="0" smtClean="0"/>
              <a:t> pa </a:t>
            </a:r>
            <a:r>
              <a:rPr lang="en-US" altLang="en-US" sz="2200" b="1" dirty="0" err="1" smtClean="0"/>
              <a:t>doradi</a:t>
            </a:r>
            <a:r>
              <a:rPr lang="en-US" altLang="en-US" sz="22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Zašto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ovaj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pristup</a:t>
            </a:r>
            <a:r>
              <a:rPr lang="en-US" altLang="en-US" sz="2200" dirty="0" smtClean="0"/>
              <a:t>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Razvoj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sigurnog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softvera</a:t>
            </a:r>
            <a:r>
              <a:rPr lang="en-US" altLang="en-US" sz="2200" dirty="0" smtClean="0"/>
              <a:t> </a:t>
            </a:r>
            <a:r>
              <a:rPr lang="en-US" altLang="en-US" sz="2200" dirty="0"/>
              <a:t>je </a:t>
            </a:r>
            <a:r>
              <a:rPr lang="en-US" altLang="en-US" sz="2200" dirty="0" err="1" smtClean="0"/>
              <a:t>težak</a:t>
            </a:r>
            <a:r>
              <a:rPr lang="en-US" altLang="en-US" sz="2200" dirty="0" smtClean="0"/>
              <a:t>, </a:t>
            </a:r>
            <a:r>
              <a:rPr lang="en-US" altLang="en-US" sz="2200" dirty="0" err="1" smtClean="0"/>
              <a:t>skup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vremenski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zahtevan</a:t>
            </a:r>
            <a:r>
              <a:rPr lang="en-US" altLang="en-US" sz="2200" dirty="0"/>
              <a:t>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Testiranje</a:t>
            </a:r>
            <a:r>
              <a:rPr lang="en-US" altLang="en-US" sz="2200" dirty="0"/>
              <a:t> je </a:t>
            </a:r>
            <a:r>
              <a:rPr lang="en-US" altLang="en-US" sz="2200" dirty="0" err="1"/>
              <a:t>skupo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vremenski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zahtevno</a:t>
            </a:r>
            <a:r>
              <a:rPr lang="en-US" altLang="en-US" sz="2200" dirty="0"/>
              <a:t>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Lakše</a:t>
            </a:r>
            <a:r>
              <a:rPr lang="en-US" altLang="en-US" sz="2200" dirty="0"/>
              <a:t> je </a:t>
            </a:r>
            <a:r>
              <a:rPr lang="en-US" altLang="en-US" sz="2200" dirty="0" err="1"/>
              <a:t>ostaviti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korisnicima</a:t>
            </a:r>
            <a:r>
              <a:rPr lang="en-US" altLang="en-US" sz="2200" dirty="0"/>
              <a:t> da </a:t>
            </a:r>
            <a:r>
              <a:rPr lang="en-US" altLang="en-US" sz="2200" dirty="0" err="1"/>
              <a:t>traže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greške</a:t>
            </a:r>
            <a:r>
              <a:rPr lang="en-US" altLang="en-US" sz="2200" dirty="0"/>
              <a:t>!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Nema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zakonske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odgovornosti</a:t>
            </a:r>
            <a:r>
              <a:rPr lang="en-US" altLang="en-US" sz="2200" dirty="0" smtClean="0"/>
              <a:t>.</a:t>
            </a:r>
            <a:endParaRPr lang="en-US" altLang="en-US" sz="22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Čak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kad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softver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ima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ozbiljne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nedostatke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prizvođač</a:t>
            </a:r>
            <a:r>
              <a:rPr lang="en-US" altLang="en-US" sz="2200" dirty="0"/>
              <a:t> ne </a:t>
            </a:r>
            <a:r>
              <a:rPr lang="en-US" altLang="en-US" sz="2200" dirty="0" err="1"/>
              <a:t>snosi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zakonske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posledice</a:t>
            </a:r>
            <a:r>
              <a:rPr lang="en-US" altLang="en-US" sz="2200" dirty="0"/>
              <a:t>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Da li se </a:t>
            </a:r>
            <a:r>
              <a:rPr lang="en-US" altLang="en-US" sz="2200" dirty="0" err="1"/>
              <a:t>neki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drugi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proizvod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prodaje</a:t>
            </a:r>
            <a:r>
              <a:rPr lang="en-US" altLang="en-US" sz="2200" dirty="0"/>
              <a:t> pod </a:t>
            </a:r>
            <a:r>
              <a:rPr lang="en-US" altLang="en-US" sz="2200" dirty="0" err="1"/>
              <a:t>ovim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uslovima</a:t>
            </a:r>
            <a:r>
              <a:rPr lang="en-US" altLang="en-US" sz="2200" dirty="0"/>
              <a:t>?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Može</a:t>
            </a:r>
            <a:r>
              <a:rPr lang="en-US" altLang="en-US" sz="2200" dirty="0"/>
              <a:t> li se ova </a:t>
            </a:r>
            <a:r>
              <a:rPr lang="en-US" altLang="en-US" sz="2200" dirty="0" err="1"/>
              <a:t>praksa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promeniti</a:t>
            </a:r>
            <a:r>
              <a:rPr lang="en-US" altLang="en-US" sz="2200" dirty="0"/>
              <a:t> u </a:t>
            </a:r>
            <a:r>
              <a:rPr lang="en-US" altLang="en-US" sz="2200" dirty="0" err="1"/>
              <a:t>korist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kupaca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sofrvera</a:t>
            </a:r>
            <a:r>
              <a:rPr lang="en-US" altLang="en-US" sz="2200" dirty="0"/>
              <a:t>?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-138499"/>
            <a:ext cx="1847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 baseline="-25000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06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Razvoj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sigurnog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softvera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58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dirty="0" err="1" smtClean="0"/>
              <a:t>Plasiraj</a:t>
            </a:r>
            <a:r>
              <a:rPr lang="en-US" altLang="en-US" sz="2200" b="1" dirty="0" smtClean="0"/>
              <a:t> pa </a:t>
            </a:r>
            <a:r>
              <a:rPr lang="en-US" altLang="en-US" sz="2200" b="1" dirty="0" err="1" smtClean="0"/>
              <a:t>doradi</a:t>
            </a:r>
            <a:r>
              <a:rPr lang="en-US" altLang="en-US" sz="22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Zabluda</a:t>
            </a:r>
            <a:r>
              <a:rPr lang="en-US" altLang="en-US" sz="2200" dirty="0"/>
              <a:t>: </a:t>
            </a:r>
            <a:r>
              <a:rPr lang="en-US" altLang="en-US" sz="2200" dirty="0" err="1" smtClean="0"/>
              <a:t>ako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redovno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preuzimate</a:t>
            </a:r>
            <a:r>
              <a:rPr lang="en-US" altLang="en-US" sz="2200" dirty="0"/>
              <a:t> </a:t>
            </a:r>
            <a:r>
              <a:rPr lang="en-US" altLang="en-US" sz="2200" dirty="0" smtClean="0"/>
              <a:t>“</a:t>
            </a:r>
            <a:r>
              <a:rPr lang="en-US" altLang="en-US" sz="2200" dirty="0" err="1" smtClean="0"/>
              <a:t>zakrpe</a:t>
            </a:r>
            <a:r>
              <a:rPr lang="en-US" altLang="en-US" sz="2200" dirty="0" smtClean="0"/>
              <a:t>” </a:t>
            </a:r>
            <a:r>
              <a:rPr lang="en-US" altLang="en-US" sz="2200" dirty="0" err="1"/>
              <a:t>softver</a:t>
            </a:r>
            <a:r>
              <a:rPr lang="en-US" altLang="en-US" sz="2200" dirty="0"/>
              <a:t> </a:t>
            </a:r>
            <a:r>
              <a:rPr lang="en-US" altLang="en-US" sz="2200" dirty="0" err="1"/>
              <a:t>će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biti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siguran</a:t>
            </a:r>
            <a:r>
              <a:rPr lang="en-US" alt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Zašto</a:t>
            </a:r>
            <a:r>
              <a:rPr lang="en-US" altLang="en-US" sz="2200" dirty="0"/>
              <a:t> je </a:t>
            </a:r>
            <a:r>
              <a:rPr lang="en-US" altLang="en-US" sz="2200" dirty="0" err="1"/>
              <a:t>ovo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zabluda</a:t>
            </a:r>
            <a:r>
              <a:rPr lang="en-US" altLang="en-US" sz="2200" dirty="0"/>
              <a:t>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Statistika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pokazuje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suprotno</a:t>
            </a:r>
            <a:r>
              <a:rPr lang="en-US" altLang="en-US" sz="2200" dirty="0" smtClean="0"/>
              <a:t>: “</a:t>
            </a:r>
            <a:r>
              <a:rPr lang="en-US" altLang="en-US" sz="2200" dirty="0" err="1" smtClean="0"/>
              <a:t>zakrpe</a:t>
            </a:r>
            <a:r>
              <a:rPr lang="en-US" altLang="en-US" sz="2200" dirty="0" smtClean="0"/>
              <a:t>” </a:t>
            </a:r>
            <a:r>
              <a:rPr lang="en-US" altLang="en-US" sz="2200" dirty="0" err="1"/>
              <a:t>često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imaju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nove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nedostatke</a:t>
            </a:r>
            <a:r>
              <a:rPr lang="en-US" altLang="en-US" sz="2200" dirty="0"/>
              <a:t>.</a:t>
            </a:r>
            <a:endParaRPr lang="en-US" altLang="en-US" sz="2200" dirty="0" smtClean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-138499"/>
            <a:ext cx="1847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 baseline="-25000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69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err="1">
                <a:solidFill>
                  <a:schemeClr val="tx2"/>
                </a:solidFill>
                <a:latin typeface="Calibri" panose="020F0502020204030204" pitchFamily="34" charset="0"/>
              </a:rPr>
              <a:t>Softver</a:t>
            </a:r>
            <a:r>
              <a:rPr lang="en-US" sz="3200" dirty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chemeClr val="tx2"/>
                </a:solidFill>
                <a:latin typeface="Calibri" panose="020F0502020204030204" pitchFamily="34" charset="0"/>
              </a:rPr>
              <a:t>otvorenog</a:t>
            </a:r>
            <a:r>
              <a:rPr lang="en-US" sz="3200" dirty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chemeClr val="tx2"/>
                </a:solidFill>
                <a:latin typeface="Calibri" panose="020F0502020204030204" pitchFamily="34" charset="0"/>
              </a:rPr>
              <a:t>i</a:t>
            </a:r>
            <a:r>
              <a:rPr lang="en-US" sz="3200" dirty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chemeClr val="tx2"/>
                </a:solidFill>
                <a:latin typeface="Calibri" panose="020F0502020204030204" pitchFamily="34" charset="0"/>
              </a:rPr>
              <a:t>zatvorenog</a:t>
            </a:r>
            <a:r>
              <a:rPr lang="en-US" sz="3200" dirty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chemeClr val="tx2"/>
                </a:solidFill>
                <a:latin typeface="Calibri" panose="020F0502020204030204" pitchFamily="34" charset="0"/>
              </a:rPr>
              <a:t>koda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59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dirty="0" smtClean="0"/>
              <a:t>U </a:t>
            </a:r>
            <a:r>
              <a:rPr lang="en-US" altLang="en-US" sz="2200" b="1" dirty="0" err="1" smtClean="0"/>
              <a:t>čemu</a:t>
            </a:r>
            <a:r>
              <a:rPr lang="en-US" altLang="en-US" sz="2200" b="1" dirty="0" smtClean="0"/>
              <a:t> je </a:t>
            </a:r>
            <a:r>
              <a:rPr lang="en-US" altLang="en-US" sz="2200" b="1" dirty="0" err="1" smtClean="0"/>
              <a:t>razlika</a:t>
            </a:r>
            <a:r>
              <a:rPr lang="en-US" altLang="en-US" sz="2200" dirty="0" smtClean="0"/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Kod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softvera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otvorenog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koda</a:t>
            </a:r>
            <a:r>
              <a:rPr lang="en-US" altLang="en-US" sz="2200" dirty="0"/>
              <a:t> </a:t>
            </a:r>
            <a:r>
              <a:rPr lang="en-US" altLang="en-US" sz="2200" dirty="0" smtClean="0"/>
              <a:t>(</a:t>
            </a:r>
            <a:r>
              <a:rPr lang="en-US" altLang="en-US" sz="2200" dirty="0" err="1" smtClean="0"/>
              <a:t>na</a:t>
            </a:r>
            <a:r>
              <a:rPr lang="en-US" altLang="en-US" sz="2200" dirty="0" smtClean="0"/>
              <a:t> primer, Linux) – </a:t>
            </a:r>
            <a:r>
              <a:rPr lang="en-US" altLang="en-US" sz="2200" dirty="0" err="1" smtClean="0"/>
              <a:t>izvorni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kod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softvera</a:t>
            </a:r>
            <a:r>
              <a:rPr lang="en-US" altLang="en-US" sz="2200" dirty="0" smtClean="0"/>
              <a:t> je </a:t>
            </a:r>
            <a:r>
              <a:rPr lang="en-US" altLang="en-US" sz="2200" dirty="0" err="1"/>
              <a:t>dostupan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korisniku</a:t>
            </a:r>
            <a:r>
              <a:rPr lang="en-US" altLang="en-US" sz="2200" dirty="0"/>
              <a:t>. </a:t>
            </a:r>
            <a:endParaRPr lang="en-US" altLang="en-US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Kod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softvera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zatvorenog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koda</a:t>
            </a:r>
            <a:r>
              <a:rPr lang="en-US" altLang="en-US" sz="2200" dirty="0"/>
              <a:t> (</a:t>
            </a:r>
            <a:r>
              <a:rPr lang="en-US" altLang="en-US" sz="2200" dirty="0" err="1"/>
              <a:t>na</a:t>
            </a:r>
            <a:r>
              <a:rPr lang="en-US" altLang="en-US" sz="2200" dirty="0"/>
              <a:t> primer, </a:t>
            </a:r>
            <a:r>
              <a:rPr lang="en-US" altLang="en-US" sz="2200" dirty="0" smtClean="0"/>
              <a:t>Windows) </a:t>
            </a:r>
            <a:r>
              <a:rPr lang="en-US" altLang="en-US" sz="2200" dirty="0"/>
              <a:t>– </a:t>
            </a:r>
            <a:r>
              <a:rPr lang="en-US" altLang="en-US" sz="2200" dirty="0" err="1"/>
              <a:t>izvorni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kod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softvera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nije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dostupan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korisniku</a:t>
            </a:r>
            <a:r>
              <a:rPr lang="en-US" altLang="en-US" sz="2200" dirty="0"/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Kakve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su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posledice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po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pitanju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sigurnosti</a:t>
            </a:r>
            <a:r>
              <a:rPr lang="en-US" altLang="en-US" sz="2200" dirty="0" smtClean="0"/>
              <a:t>?</a:t>
            </a:r>
            <a:endParaRPr lang="en-US" altLang="en-US" sz="22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-138499"/>
            <a:ext cx="1847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 baseline="-25000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21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Reverzni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inženjering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softvera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6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dirty="0" err="1" smtClean="0"/>
              <a:t>Statički</a:t>
            </a:r>
            <a:r>
              <a:rPr lang="en-US" altLang="en-US" sz="2200" b="1" dirty="0" smtClean="0"/>
              <a:t> </a:t>
            </a:r>
            <a:r>
              <a:rPr lang="en-US" altLang="en-US" sz="2200" b="1" dirty="0" err="1" smtClean="0"/>
              <a:t>i</a:t>
            </a:r>
            <a:r>
              <a:rPr lang="en-US" altLang="en-US" sz="2200" b="1" dirty="0" smtClean="0"/>
              <a:t> </a:t>
            </a:r>
            <a:r>
              <a:rPr lang="en-US" altLang="en-US" sz="2200" b="1" dirty="0" err="1" smtClean="0"/>
              <a:t>dinamički</a:t>
            </a:r>
            <a:r>
              <a:rPr lang="en-US" altLang="en-US" sz="2200" b="1" dirty="0" smtClean="0"/>
              <a:t> </a:t>
            </a:r>
            <a:r>
              <a:rPr lang="en-US" altLang="en-US" sz="2200" b="1" dirty="0" err="1" smtClean="0"/>
              <a:t>rezultati</a:t>
            </a:r>
            <a:r>
              <a:rPr lang="en-US" altLang="en-US" sz="22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Disasembler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daje</a:t>
            </a:r>
            <a:r>
              <a:rPr lang="en-US" altLang="en-US" sz="2200" dirty="0"/>
              <a:t> </a:t>
            </a:r>
            <a:r>
              <a:rPr lang="en-US" altLang="en-US" sz="2200" b="1" dirty="0" err="1"/>
              <a:t>statičke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rezultate</a:t>
            </a:r>
            <a:r>
              <a:rPr lang="en-US" altLang="en-US" sz="2200" dirty="0" smtClean="0"/>
              <a:t>.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Dobar</a:t>
            </a:r>
            <a:r>
              <a:rPr lang="en-US" altLang="en-US" sz="2200" dirty="0"/>
              <a:t> </a:t>
            </a:r>
            <a:r>
              <a:rPr lang="en-US" altLang="en-US" sz="2200" dirty="0" smtClean="0"/>
              <a:t>je </a:t>
            </a:r>
            <a:r>
              <a:rPr lang="en-US" altLang="en-US" sz="2200" dirty="0" err="1" smtClean="0"/>
              <a:t>za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analizu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programske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logike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Međutim</a:t>
            </a:r>
            <a:r>
              <a:rPr lang="en-US" altLang="en-US" sz="2200" dirty="0"/>
              <a:t>, ne </a:t>
            </a:r>
            <a:r>
              <a:rPr lang="en-US" altLang="en-US" sz="2200" dirty="0" err="1"/>
              <a:t>daje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informacije</a:t>
            </a:r>
            <a:r>
              <a:rPr lang="en-US" altLang="en-US" sz="2200" dirty="0"/>
              <a:t> o </a:t>
            </a:r>
            <a:r>
              <a:rPr lang="en-US" altLang="en-US" sz="2200" dirty="0" err="1"/>
              <a:t>izvršavanju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programa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Teško</a:t>
            </a:r>
            <a:r>
              <a:rPr lang="en-US" altLang="en-US" sz="2200" dirty="0"/>
              <a:t> je </a:t>
            </a:r>
            <a:r>
              <a:rPr lang="en-US" altLang="en-US" sz="2200" dirty="0" err="1"/>
              <a:t>pratiti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vrednosti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promenljivih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registara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grananja</a:t>
            </a:r>
            <a:r>
              <a:rPr lang="en-US" altLang="en-US" sz="2200" dirty="0"/>
              <a:t> u </a:t>
            </a:r>
            <a:r>
              <a:rPr lang="en-US" altLang="en-US" sz="2200" dirty="0" err="1"/>
              <a:t>programu</a:t>
            </a:r>
            <a:r>
              <a:rPr lang="en-US" altLang="en-US" sz="2200" dirty="0" smtClean="0"/>
              <a:t>, </a:t>
            </a:r>
            <a:r>
              <a:rPr lang="en-US" altLang="en-US" sz="2200" dirty="0" err="1" smtClean="0"/>
              <a:t>itd</a:t>
            </a:r>
            <a:r>
              <a:rPr lang="en-US" altLang="en-US" sz="2200" dirty="0" smtClean="0"/>
              <a:t>.</a:t>
            </a:r>
            <a:endParaRPr lang="en-US" alt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Dibager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daje</a:t>
            </a:r>
            <a:r>
              <a:rPr lang="en-US" altLang="en-US" sz="2200" dirty="0"/>
              <a:t> </a:t>
            </a:r>
            <a:r>
              <a:rPr lang="en-US" altLang="en-US" sz="2200" b="1" dirty="0" err="1"/>
              <a:t>dinamičke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rezultate</a:t>
            </a:r>
            <a:r>
              <a:rPr lang="en-US" altLang="en-US" sz="2200" dirty="0" smtClean="0"/>
              <a:t>.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Mogu</a:t>
            </a:r>
            <a:r>
              <a:rPr lang="en-US" altLang="en-US" sz="2200" dirty="0" smtClean="0"/>
              <a:t> </a:t>
            </a:r>
            <a:r>
              <a:rPr lang="en-US" altLang="en-US" sz="2200" dirty="0"/>
              <a:t>se </a:t>
            </a:r>
            <a:r>
              <a:rPr lang="en-US" altLang="en-US" sz="2200" dirty="0" err="1"/>
              <a:t>postaviti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tačke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prekida</a:t>
            </a:r>
            <a:r>
              <a:rPr lang="en-US" altLang="en-US" sz="2200" dirty="0"/>
              <a:t> (break points</a:t>
            </a:r>
            <a:r>
              <a:rPr lang="en-US" altLang="en-US" sz="2200" dirty="0" smtClean="0"/>
              <a:t>).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Može</a:t>
            </a:r>
            <a:r>
              <a:rPr lang="en-US" altLang="en-US" sz="2200" dirty="0"/>
              <a:t> se </a:t>
            </a:r>
            <a:r>
              <a:rPr lang="en-US" altLang="en-US" sz="2200" dirty="0" err="1"/>
              <a:t>deo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koda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posmatrati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kao</a:t>
            </a:r>
            <a:r>
              <a:rPr lang="en-US" altLang="en-US" sz="2200" dirty="0"/>
              <a:t> </a:t>
            </a:r>
            <a:r>
              <a:rPr lang="en-US" altLang="en-US" sz="2200" dirty="0" smtClean="0"/>
              <a:t>“</a:t>
            </a:r>
            <a:r>
              <a:rPr lang="en-US" altLang="en-US" sz="2200" dirty="0" err="1" smtClean="0"/>
              <a:t>crna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kutija</a:t>
            </a:r>
            <a:r>
              <a:rPr lang="en-US" altLang="en-US" sz="2200" dirty="0" smtClean="0"/>
              <a:t>”.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smtClean="0"/>
              <a:t>Disasembler </a:t>
            </a:r>
            <a:r>
              <a:rPr lang="en-US" altLang="en-US" sz="2200" dirty="0"/>
              <a:t>ne </a:t>
            </a:r>
            <a:r>
              <a:rPr lang="en-US" altLang="en-US" sz="2200" dirty="0" err="1"/>
              <a:t>daje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uvek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dobar</a:t>
            </a:r>
            <a:r>
              <a:rPr lang="en-US" altLang="en-US" sz="2200" dirty="0"/>
              <a:t> </a:t>
            </a:r>
            <a:r>
              <a:rPr lang="en-US" altLang="en-US" sz="2200" dirty="0" err="1"/>
              <a:t>rezultat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sav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kod</a:t>
            </a:r>
            <a:r>
              <a:rPr lang="en-US" alt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Disasembler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dibager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su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neophodni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bilo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koji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ozbiljniji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napad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koji</a:t>
            </a:r>
            <a:r>
              <a:rPr lang="en-US" altLang="en-US" sz="2200" dirty="0"/>
              <a:t> se </a:t>
            </a:r>
            <a:r>
              <a:rPr lang="en-US" altLang="en-US" sz="2200" dirty="0" err="1"/>
              <a:t>zasniva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reverznom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inženjeringu</a:t>
            </a:r>
            <a:r>
              <a:rPr lang="en-US" altLang="en-US" sz="2200" dirty="0"/>
              <a:t>.</a:t>
            </a:r>
            <a:endParaRPr lang="en-US" altLang="en-US" sz="2200" dirty="0" smtClean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3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err="1">
                <a:solidFill>
                  <a:schemeClr val="tx2"/>
                </a:solidFill>
                <a:latin typeface="Calibri" panose="020F0502020204030204" pitchFamily="34" charset="0"/>
              </a:rPr>
              <a:t>Softver</a:t>
            </a:r>
            <a:r>
              <a:rPr lang="en-US" sz="3200" dirty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chemeClr val="tx2"/>
                </a:solidFill>
                <a:latin typeface="Calibri" panose="020F0502020204030204" pitchFamily="34" charset="0"/>
              </a:rPr>
              <a:t>otvorenog</a:t>
            </a:r>
            <a:r>
              <a:rPr lang="en-US" sz="3200" dirty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chemeClr val="tx2"/>
                </a:solidFill>
                <a:latin typeface="Calibri" panose="020F0502020204030204" pitchFamily="34" charset="0"/>
              </a:rPr>
              <a:t>i</a:t>
            </a:r>
            <a:r>
              <a:rPr lang="en-US" sz="3200" dirty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chemeClr val="tx2"/>
                </a:solidFill>
                <a:latin typeface="Calibri" panose="020F0502020204030204" pitchFamily="34" charset="0"/>
              </a:rPr>
              <a:t>zatvorenog</a:t>
            </a:r>
            <a:r>
              <a:rPr lang="en-US" sz="3200" dirty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chemeClr val="tx2"/>
                </a:solidFill>
                <a:latin typeface="Calibri" panose="020F0502020204030204" pitchFamily="34" charset="0"/>
              </a:rPr>
              <a:t>koda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60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dirty="0" err="1" smtClean="0"/>
              <a:t>Softver</a:t>
            </a:r>
            <a:r>
              <a:rPr lang="en-US" altLang="en-US" sz="2200" b="1" dirty="0" smtClean="0"/>
              <a:t> </a:t>
            </a:r>
            <a:r>
              <a:rPr lang="en-US" altLang="en-US" sz="2200" b="1" dirty="0" err="1"/>
              <a:t>otvorenog</a:t>
            </a:r>
            <a:r>
              <a:rPr lang="en-US" altLang="en-US" sz="2200" b="1" dirty="0"/>
              <a:t> </a:t>
            </a:r>
            <a:r>
              <a:rPr lang="en-US" altLang="en-US" sz="2200" b="1" dirty="0" err="1" smtClean="0"/>
              <a:t>koda</a:t>
            </a:r>
            <a:r>
              <a:rPr lang="en-US" altLang="en-US" sz="22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Argument </a:t>
            </a:r>
            <a:r>
              <a:rPr lang="en-US" altLang="en-US" sz="2200" dirty="0" err="1"/>
              <a:t>zagovornika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ovog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pristupa</a:t>
            </a:r>
            <a:r>
              <a:rPr lang="en-US" altLang="en-US" sz="2200" dirty="0"/>
              <a:t> je: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Više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očiju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veća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šansa</a:t>
            </a:r>
            <a:r>
              <a:rPr lang="en-US" altLang="en-US" sz="2200" dirty="0"/>
              <a:t> da se </a:t>
            </a:r>
            <a:r>
              <a:rPr lang="en-US" altLang="en-US" sz="2200" dirty="0" err="1"/>
              <a:t>otkrije</a:t>
            </a:r>
            <a:r>
              <a:rPr lang="en-US" altLang="en-US" sz="2200" dirty="0"/>
              <a:t> (</a:t>
            </a:r>
            <a:r>
              <a:rPr lang="en-US" altLang="en-US" sz="2200" dirty="0" err="1"/>
              <a:t>sigurnosni</a:t>
            </a:r>
            <a:r>
              <a:rPr lang="en-US" altLang="en-US" sz="2200" dirty="0"/>
              <a:t>) </a:t>
            </a:r>
            <a:r>
              <a:rPr lang="en-US" altLang="en-US" sz="2200" dirty="0" err="1"/>
              <a:t>nedostatak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Verzija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Kerhofovih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principa</a:t>
            </a:r>
            <a:r>
              <a:rPr lang="en-US" alt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Da li je argument </a:t>
            </a:r>
            <a:r>
              <a:rPr lang="en-US" altLang="en-US" sz="2200" dirty="0" err="1"/>
              <a:t>dobar</a:t>
            </a:r>
            <a:r>
              <a:rPr lang="en-US" altLang="en-US" sz="2200" dirty="0"/>
              <a:t>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Koliko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korisnika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hoće</a:t>
            </a:r>
            <a:r>
              <a:rPr lang="en-US" altLang="en-US" sz="2200" dirty="0"/>
              <a:t>/</a:t>
            </a:r>
            <a:r>
              <a:rPr lang="en-US" altLang="en-US" sz="2200" dirty="0" err="1"/>
              <a:t>može</a:t>
            </a:r>
            <a:r>
              <a:rPr lang="en-US" altLang="en-US" sz="2200" dirty="0"/>
              <a:t> da </a:t>
            </a:r>
            <a:r>
              <a:rPr lang="en-US" altLang="en-US" sz="2200" dirty="0" err="1"/>
              <a:t>uoči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sigurnosni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nedostatak</a:t>
            </a:r>
            <a:r>
              <a:rPr lang="en-US" altLang="en-US" sz="2200" dirty="0"/>
              <a:t>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Koliko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korisnika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stručnjaci</a:t>
            </a:r>
            <a:r>
              <a:rPr lang="en-US" altLang="en-US" sz="2200" dirty="0"/>
              <a:t> u </a:t>
            </a:r>
            <a:r>
              <a:rPr lang="en-US" altLang="en-US" sz="2200" dirty="0" err="1"/>
              <a:t>oblasti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sigurnosti</a:t>
            </a:r>
            <a:r>
              <a:rPr lang="en-US" altLang="en-US" sz="2200" dirty="0"/>
              <a:t>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Napadači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takođe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mogu</a:t>
            </a:r>
            <a:r>
              <a:rPr lang="en-US" altLang="en-US" sz="2200" dirty="0"/>
              <a:t> da </a:t>
            </a:r>
            <a:r>
              <a:rPr lang="en-US" altLang="en-US" sz="2200" dirty="0" err="1"/>
              <a:t>analiziraju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sigurnosne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nedostatke</a:t>
            </a:r>
            <a:r>
              <a:rPr lang="en-US" altLang="en-US" sz="2200" dirty="0"/>
              <a:t>!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Programer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lošom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namerom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ima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mogućnost</a:t>
            </a:r>
            <a:r>
              <a:rPr lang="en-US" altLang="en-US" sz="2200" dirty="0"/>
              <a:t> da </a:t>
            </a:r>
            <a:r>
              <a:rPr lang="en-US" altLang="en-US" sz="2200" dirty="0" err="1"/>
              <a:t>podmetne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loš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kod</a:t>
            </a:r>
            <a:r>
              <a:rPr lang="en-US" alt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2200" dirty="0" smtClean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-138499"/>
            <a:ext cx="1847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 baseline="-25000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74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err="1">
                <a:solidFill>
                  <a:schemeClr val="tx2"/>
                </a:solidFill>
                <a:latin typeface="Calibri" panose="020F0502020204030204" pitchFamily="34" charset="0"/>
              </a:rPr>
              <a:t>Softver</a:t>
            </a:r>
            <a:r>
              <a:rPr lang="en-US" sz="3200" dirty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chemeClr val="tx2"/>
                </a:solidFill>
                <a:latin typeface="Calibri" panose="020F0502020204030204" pitchFamily="34" charset="0"/>
              </a:rPr>
              <a:t>otvorenog</a:t>
            </a:r>
            <a:r>
              <a:rPr lang="en-US" sz="3200" dirty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chemeClr val="tx2"/>
                </a:solidFill>
                <a:latin typeface="Calibri" panose="020F0502020204030204" pitchFamily="34" charset="0"/>
              </a:rPr>
              <a:t>i</a:t>
            </a:r>
            <a:r>
              <a:rPr lang="en-US" sz="3200" dirty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chemeClr val="tx2"/>
                </a:solidFill>
                <a:latin typeface="Calibri" panose="020F0502020204030204" pitchFamily="34" charset="0"/>
              </a:rPr>
              <a:t>zatvorenog</a:t>
            </a:r>
            <a:r>
              <a:rPr lang="en-US" sz="3200" dirty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chemeClr val="tx2"/>
                </a:solidFill>
                <a:latin typeface="Calibri" panose="020F0502020204030204" pitchFamily="34" charset="0"/>
              </a:rPr>
              <a:t>koda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61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dirty="0" err="1" smtClean="0"/>
              <a:t>Softver</a:t>
            </a:r>
            <a:r>
              <a:rPr lang="en-US" altLang="en-US" sz="2200" b="1" dirty="0" smtClean="0"/>
              <a:t> </a:t>
            </a:r>
            <a:r>
              <a:rPr lang="en-US" altLang="en-US" sz="2200" b="1" dirty="0" err="1" smtClean="0"/>
              <a:t>zatvorenog</a:t>
            </a:r>
            <a:r>
              <a:rPr lang="en-US" altLang="en-US" sz="2200" b="1" dirty="0" smtClean="0"/>
              <a:t> </a:t>
            </a:r>
            <a:r>
              <a:rPr lang="en-US" altLang="en-US" sz="2200" b="1" dirty="0" err="1" smtClean="0"/>
              <a:t>koda</a:t>
            </a:r>
            <a:r>
              <a:rPr lang="en-US" altLang="en-US" sz="22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Argument </a:t>
            </a:r>
            <a:r>
              <a:rPr lang="en-US" altLang="en-US" sz="2200" dirty="0" err="1"/>
              <a:t>zagovornika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ovog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pristupa</a:t>
            </a:r>
            <a:r>
              <a:rPr lang="en-US" altLang="en-US" sz="2200" dirty="0"/>
              <a:t> je: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Sigurnosni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propusti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nisu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direktno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vidljivi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napadaču</a:t>
            </a:r>
            <a:r>
              <a:rPr lang="en-US" altLang="en-US" sz="2200" dirty="0"/>
              <a:t>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Ovo</a:t>
            </a:r>
            <a:r>
              <a:rPr lang="en-US" altLang="en-US" sz="2200" dirty="0"/>
              <a:t> je </a:t>
            </a:r>
            <a:r>
              <a:rPr lang="en-US" altLang="en-US" sz="2200" dirty="0" err="1"/>
              <a:t>oblik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sigurnosti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zasnovane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na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maskiranju</a:t>
            </a:r>
            <a:r>
              <a:rPr lang="en-US" altLang="en-US" sz="2200" dirty="0" smtClean="0"/>
              <a:t> (</a:t>
            </a:r>
            <a:r>
              <a:rPr lang="en-US" altLang="en-US" sz="2200" i="1" dirty="0" smtClean="0"/>
              <a:t>security by obscurity</a:t>
            </a:r>
            <a:r>
              <a:rPr lang="en-US" altLang="en-US" sz="2200" dirty="0" smtClean="0"/>
              <a:t>).</a:t>
            </a:r>
            <a:endParaRPr lang="en-US" alt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Da li argument </a:t>
            </a:r>
            <a:r>
              <a:rPr lang="en-US" altLang="en-US" sz="2200" dirty="0" err="1" smtClean="0"/>
              <a:t>dobar</a:t>
            </a:r>
            <a:r>
              <a:rPr lang="en-US" altLang="en-US" sz="2200" dirty="0" smtClean="0"/>
              <a:t>?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Zloupotreba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nekih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propusta</a:t>
            </a:r>
            <a:r>
              <a:rPr lang="en-US" altLang="en-US" sz="2200" dirty="0"/>
              <a:t> ne </a:t>
            </a:r>
            <a:r>
              <a:rPr lang="en-US" altLang="en-US" sz="2200" dirty="0" err="1"/>
              <a:t>zahteva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poznavanje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koda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Mogući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neki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oblici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analize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zatvorenog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koda</a:t>
            </a:r>
            <a:r>
              <a:rPr lang="en-US" altLang="en-US" sz="2200" dirty="0" smtClean="0"/>
              <a:t>, </a:t>
            </a:r>
            <a:r>
              <a:rPr lang="en-US" altLang="en-US" sz="2200" dirty="0" err="1" smtClean="0"/>
              <a:t>mada</a:t>
            </a:r>
            <a:r>
              <a:rPr lang="en-US" altLang="en-US" sz="2200" dirty="0" smtClean="0"/>
              <a:t> </a:t>
            </a:r>
            <a:r>
              <a:rPr lang="en-US" altLang="en-US" sz="2200" dirty="0"/>
              <a:t>to </a:t>
            </a:r>
            <a:r>
              <a:rPr lang="en-US" altLang="en-US" sz="2200" dirty="0" err="1"/>
              <a:t>zahteva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dosta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truda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rada</a:t>
            </a:r>
            <a:r>
              <a:rPr lang="en-US" altLang="en-US" sz="2200" dirty="0"/>
              <a:t>!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Da li je </a:t>
            </a:r>
            <a:r>
              <a:rPr lang="en-US" altLang="en-US" sz="2200" dirty="0" err="1"/>
              <a:t>sigurnost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zasnovana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maskiranju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zaista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sigurnost</a:t>
            </a:r>
            <a:r>
              <a:rPr lang="en-US" altLang="en-US" sz="2200" dirty="0"/>
              <a:t>?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-138499"/>
            <a:ext cx="1847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 baseline="-25000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15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Literatura</a:t>
            </a:r>
            <a:endParaRPr lang="sr-Latn-RS" sz="3200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62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200" dirty="0">
                <a:latin typeface="Calibri" panose="020F0502020204030204" pitchFamily="34" charset="0"/>
              </a:rPr>
              <a:t>M. Stamp (2006): </a:t>
            </a:r>
            <a:r>
              <a:rPr lang="en-US" sz="2200" i="1" dirty="0">
                <a:latin typeface="Calibri" panose="020F0502020204030204" pitchFamily="34" charset="0"/>
              </a:rPr>
              <a:t>Information Security</a:t>
            </a:r>
            <a:r>
              <a:rPr lang="en-US" sz="2200" dirty="0">
                <a:latin typeface="Calibri" panose="020F0502020204030204" pitchFamily="34" charset="0"/>
              </a:rPr>
              <a:t>. John Wiley and Sons</a:t>
            </a:r>
            <a:r>
              <a:rPr lang="en-US" sz="2200" dirty="0" smtClean="0">
                <a:latin typeface="Calibri" panose="020F0502020204030204" pitchFamily="34" charset="0"/>
              </a:rPr>
              <a:t>.</a:t>
            </a:r>
            <a:endParaRPr lang="en-US" sz="2200" dirty="0">
              <a:latin typeface="Calibri" panose="020F0502020204030204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01106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sr-Latn-R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Hvala na pažnji</a:t>
            </a:r>
            <a:endParaRPr sz="1200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63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0" name="TextShape 2"/>
          <p:cNvSpPr txBox="1"/>
          <p:nvPr/>
        </p:nvSpPr>
        <p:spPr>
          <a:xfrm>
            <a:off x="1952760" y="2643120"/>
            <a:ext cx="8229240" cy="38286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7" name="TextShape 1"/>
          <p:cNvSpPr txBox="1"/>
          <p:nvPr/>
        </p:nvSpPr>
        <p:spPr>
          <a:xfrm>
            <a:off x="448233" y="3146635"/>
            <a:ext cx="11367169" cy="146952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sr-Latn-RS" sz="3600" b="1" dirty="0" smtClean="0">
                <a:solidFill>
                  <a:srgbClr val="1F497D"/>
                </a:solidFill>
                <a:latin typeface="Calibri"/>
              </a:rPr>
              <a:t>Pitanja su dobrodošla.</a:t>
            </a:r>
            <a:endParaRPr sz="1400" dirty="0"/>
          </a:p>
        </p:txBody>
      </p:sp>
    </p:spTree>
    <p:extLst>
      <p:ext uri="{BB962C8B-B14F-4D97-AF65-F5344CB8AC3E}">
        <p14:creationId xmlns:p14="http://schemas.microsoft.com/office/powerpoint/2010/main" val="64994236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Reverzni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inženjering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softvera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7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dirty="0" err="1" smtClean="0"/>
              <a:t>Koja</a:t>
            </a:r>
            <a:r>
              <a:rPr lang="en-US" altLang="en-US" sz="2200" b="1" dirty="0" smtClean="0"/>
              <a:t> </a:t>
            </a:r>
            <a:r>
              <a:rPr lang="en-US" altLang="en-US" sz="2200" b="1" dirty="0" err="1" smtClean="0"/>
              <a:t>su</a:t>
            </a:r>
            <a:r>
              <a:rPr lang="en-US" altLang="en-US" sz="2200" b="1" dirty="0" smtClean="0"/>
              <a:t> </a:t>
            </a:r>
            <a:r>
              <a:rPr lang="en-US" altLang="en-US" sz="2200" b="1" dirty="0" err="1" smtClean="0"/>
              <a:t>znanja</a:t>
            </a:r>
            <a:r>
              <a:rPr lang="en-US" altLang="en-US" sz="2200" b="1" dirty="0" smtClean="0"/>
              <a:t> </a:t>
            </a:r>
            <a:r>
              <a:rPr lang="en-US" altLang="en-US" sz="2200" b="1" dirty="0" err="1" smtClean="0"/>
              <a:t>potrebna</a:t>
            </a:r>
            <a:r>
              <a:rPr lang="en-US" altLang="en-US" sz="2200" dirty="0" smtClean="0"/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Potrebna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znanja</a:t>
            </a:r>
            <a:r>
              <a:rPr lang="en-US" altLang="en-US" sz="2200" dirty="0"/>
              <a:t> o </a:t>
            </a:r>
            <a:r>
              <a:rPr lang="en-US" altLang="en-US" sz="2200" dirty="0" err="1"/>
              <a:t>asemblerskom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kodu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softvera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koji</a:t>
            </a:r>
            <a:r>
              <a:rPr lang="en-US" altLang="en-US" sz="2200" dirty="0"/>
              <a:t> se </a:t>
            </a:r>
            <a:r>
              <a:rPr lang="en-US" altLang="en-US" sz="2200" dirty="0" err="1"/>
              <a:t>analizira</a:t>
            </a:r>
            <a:r>
              <a:rPr lang="en-US" alt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Potrebno</a:t>
            </a:r>
            <a:r>
              <a:rPr lang="en-US" altLang="en-US" sz="2200" dirty="0" smtClean="0"/>
              <a:t> je </a:t>
            </a:r>
            <a:r>
              <a:rPr lang="en-US" altLang="en-US" sz="2200" dirty="0" err="1" smtClean="0"/>
              <a:t>iskustvi</a:t>
            </a:r>
            <a:r>
              <a:rPr lang="en-US" altLang="en-US" sz="2200" dirty="0" smtClean="0"/>
              <a:t> </a:t>
            </a:r>
            <a:r>
              <a:rPr lang="en-US" altLang="en-US" sz="2200" dirty="0"/>
              <a:t>u </a:t>
            </a:r>
            <a:r>
              <a:rPr lang="en-US" altLang="en-US" sz="2200" dirty="0" err="1"/>
              <a:t>radu</a:t>
            </a:r>
            <a:r>
              <a:rPr lang="en-US" altLang="en-US" sz="2200" dirty="0"/>
              <a:t> </a:t>
            </a:r>
            <a:r>
              <a:rPr lang="en-US" altLang="en-US" sz="2200" err="1"/>
              <a:t>sa</a:t>
            </a:r>
            <a:r>
              <a:rPr lang="en-US" altLang="en-US" sz="2200"/>
              <a:t> </a:t>
            </a:r>
            <a:r>
              <a:rPr lang="en-US" altLang="en-US" sz="2200" smtClean="0"/>
              <a:t>alatima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IDA Pro </a:t>
            </a:r>
            <a:r>
              <a:rPr lang="en-US" altLang="en-US" sz="2200" dirty="0" err="1" smtClean="0"/>
              <a:t>ima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mnogo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mogućnosti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ali</a:t>
            </a:r>
            <a:r>
              <a:rPr lang="en-US" altLang="en-US" sz="2200" dirty="0"/>
              <a:t> je </a:t>
            </a:r>
            <a:r>
              <a:rPr lang="en-US" altLang="en-US" sz="2200" dirty="0" err="1"/>
              <a:t>složen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 err="1"/>
              <a:t>SoftICE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ima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veoma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obimno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uputstvo</a:t>
            </a:r>
            <a:r>
              <a:rPr lang="en-US" alt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Potrebno</a:t>
            </a:r>
            <a:r>
              <a:rPr lang="en-US" altLang="en-US" sz="2200" dirty="0" smtClean="0"/>
              <a:t> je </a:t>
            </a:r>
            <a:r>
              <a:rPr lang="en-US" altLang="en-US" sz="2200" dirty="0" err="1" smtClean="0"/>
              <a:t>poznavanje</a:t>
            </a:r>
            <a:r>
              <a:rPr lang="en-US" altLang="en-US" sz="2200" dirty="0" smtClean="0"/>
              <a:t> </a:t>
            </a:r>
            <a:r>
              <a:rPr lang="en-US" altLang="en-US" sz="2200" i="1" dirty="0"/>
              <a:t>Windows Portable Executable</a:t>
            </a:r>
            <a:r>
              <a:rPr lang="en-US" altLang="en-US" sz="2200" dirty="0"/>
              <a:t> (PE) </a:t>
            </a:r>
            <a:r>
              <a:rPr lang="en-US" altLang="en-US" sz="2200" dirty="0" err="1" smtClean="0"/>
              <a:t>formata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datoteka</a:t>
            </a:r>
            <a:r>
              <a:rPr lang="en-US" altLang="en-US" sz="2200" dirty="0" smtClean="0"/>
              <a:t> (exe </a:t>
            </a:r>
            <a:r>
              <a:rPr lang="en-US" altLang="en-US" sz="2200" dirty="0"/>
              <a:t>API, DLL</a:t>
            </a:r>
            <a:r>
              <a:rPr lang="en-US" altLang="en-US" sz="2200" dirty="0" smtClean="0"/>
              <a:t>, </a:t>
            </a:r>
            <a:r>
              <a:rPr lang="en-US" altLang="en-US" sz="2200" dirty="0" err="1" smtClean="0"/>
              <a:t>itd</a:t>
            </a:r>
            <a:r>
              <a:rPr lang="en-US" altLang="en-US" sz="2200" dirty="0" smtClean="0"/>
              <a:t>.)</a:t>
            </a:r>
            <a:endParaRPr lang="en-US" alt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Potrebno</a:t>
            </a:r>
            <a:r>
              <a:rPr lang="en-US" altLang="en-US" sz="2200" dirty="0" smtClean="0"/>
              <a:t> je </a:t>
            </a:r>
            <a:r>
              <a:rPr lang="en-US" altLang="en-US" sz="2200" dirty="0" err="1" smtClean="0"/>
              <a:t>biti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strpljiv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uporan</a:t>
            </a:r>
            <a:r>
              <a:rPr lang="en-US" altLang="en-US" sz="2200" dirty="0" smtClean="0"/>
              <a:t>, </a:t>
            </a:r>
            <a:r>
              <a:rPr lang="en-US" altLang="en-US" sz="2200" dirty="0" err="1" smtClean="0"/>
              <a:t>jer</a:t>
            </a:r>
            <a:r>
              <a:rPr lang="en-US" altLang="en-US" sz="2200" dirty="0" smtClean="0"/>
              <a:t> je </a:t>
            </a:r>
            <a:r>
              <a:rPr lang="en-US" altLang="en-US" sz="2200" dirty="0" err="1" smtClean="0"/>
              <a:t>reverzni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inženjering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softvera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težak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iscrpljujući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proces</a:t>
            </a:r>
            <a:r>
              <a:rPr lang="en-US" altLang="en-US" sz="2200" dirty="0"/>
              <a:t>!</a:t>
            </a:r>
            <a:endParaRPr lang="en-US" altLang="en-US" sz="2200" dirty="0" smtClean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14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Reverzni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inženjering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softvera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8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dirty="0" smtClean="0"/>
              <a:t>Primer</a:t>
            </a:r>
            <a:r>
              <a:rPr lang="en-US" altLang="en-US" sz="22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Analiziraćemo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jednostavan</a:t>
            </a:r>
            <a:r>
              <a:rPr lang="en-US" altLang="en-US" sz="2200" dirty="0"/>
              <a:t> </a:t>
            </a:r>
            <a:r>
              <a:rPr lang="en-US" altLang="en-US" sz="2200" dirty="0" smtClean="0"/>
              <a:t>primer.</a:t>
            </a:r>
            <a:endParaRPr lang="en-US" alt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U </a:t>
            </a:r>
            <a:r>
              <a:rPr lang="en-US" altLang="en-US" sz="2200" dirty="0" err="1"/>
              <a:t>ovom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primeru</a:t>
            </a:r>
            <a:r>
              <a:rPr lang="en-US" altLang="en-US" sz="2200" dirty="0"/>
              <a:t> je </a:t>
            </a:r>
            <a:r>
              <a:rPr lang="en-US" altLang="en-US" sz="2200" dirty="0" err="1"/>
              <a:t>korišćen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disasembler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i</a:t>
            </a:r>
            <a:r>
              <a:rPr lang="en-US" altLang="en-US" sz="2200" dirty="0" smtClean="0"/>
              <a:t> </a:t>
            </a:r>
            <a:r>
              <a:rPr lang="en-US" altLang="en-US" sz="2200" dirty="0"/>
              <a:t>hex </a:t>
            </a:r>
            <a:r>
              <a:rPr lang="en-US" altLang="en-US" sz="2200" dirty="0" smtClean="0"/>
              <a:t>editor.</a:t>
            </a:r>
            <a:endParaRPr lang="en-US" alt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Trudi </a:t>
            </a:r>
            <a:r>
              <a:rPr lang="en-US" altLang="en-US" sz="2200" dirty="0" err="1"/>
              <a:t>koristi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disasembler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kako</a:t>
            </a:r>
            <a:r>
              <a:rPr lang="en-US" altLang="en-US" sz="2200" dirty="0"/>
              <a:t> bi </a:t>
            </a:r>
            <a:r>
              <a:rPr lang="en-US" altLang="en-US" sz="2200" dirty="0" err="1"/>
              <a:t>razumela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kod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koji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želi</a:t>
            </a:r>
            <a:r>
              <a:rPr lang="en-US" altLang="en-US" sz="2200" dirty="0"/>
              <a:t> da </a:t>
            </a:r>
            <a:r>
              <a:rPr lang="en-US" altLang="en-US" sz="2200" dirty="0" err="1"/>
              <a:t>napadne</a:t>
            </a:r>
            <a:r>
              <a:rPr lang="en-US" altLang="en-US" sz="2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Trudi, </a:t>
            </a:r>
            <a:r>
              <a:rPr lang="en-US" altLang="en-US" sz="2200" dirty="0" err="1"/>
              <a:t>takođe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želi</a:t>
            </a:r>
            <a:r>
              <a:rPr lang="en-US" altLang="en-US" sz="2200" dirty="0"/>
              <a:t> da </a:t>
            </a:r>
            <a:r>
              <a:rPr lang="en-US" altLang="en-US" sz="2200" dirty="0" err="1"/>
              <a:t>izmeni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kod</a:t>
            </a:r>
            <a:r>
              <a:rPr lang="en-US" altLang="en-US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err="1" smtClean="0"/>
              <a:t>Napomena</a:t>
            </a:r>
            <a:r>
              <a:rPr lang="en-US" altLang="en-US" sz="2200" dirty="0" smtClean="0"/>
              <a:t>: u </a:t>
            </a:r>
            <a:r>
              <a:rPr lang="en-US" altLang="en-US" sz="2200" dirty="0" err="1"/>
              <a:t>praksi</a:t>
            </a:r>
            <a:r>
              <a:rPr lang="en-US" altLang="en-US" sz="2200" dirty="0"/>
              <a:t> je, </a:t>
            </a:r>
            <a:r>
              <a:rPr lang="en-US" altLang="en-US" sz="2200" dirty="0" err="1"/>
              <a:t>najčešće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potreban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dibager</a:t>
            </a:r>
            <a:r>
              <a:rPr lang="en-US" altLang="en-US" sz="2200" dirty="0" smtClean="0"/>
              <a:t>.</a:t>
            </a:r>
            <a:endParaRPr lang="en-US" altLang="en-US" sz="22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08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48233" y="258505"/>
            <a:ext cx="11367173" cy="660904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Reverzni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inženjering</a:t>
            </a:r>
            <a:r>
              <a:rPr lang="en-US" sz="3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softvera</a:t>
            </a:r>
            <a:endParaRPr lang="en-US" sz="32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11286564" y="6356520"/>
            <a:ext cx="528839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4C2A0-5BAA-45C3-A8D0-2203183A42C1}" type="slidenum">
              <a:rPr lang="en-US" sz="1200">
                <a:solidFill>
                  <a:srgbClr val="8B8B8B"/>
                </a:solidFill>
                <a:latin typeface="Calibri"/>
              </a:rPr>
              <a:t>9</a:t>
            </a:fld>
            <a:endParaRPr/>
          </a:p>
        </p:txBody>
      </p:sp>
      <p:sp>
        <p:nvSpPr>
          <p:cNvPr id="86" name="Line 4"/>
          <p:cNvSpPr/>
          <p:nvPr/>
        </p:nvSpPr>
        <p:spPr>
          <a:xfrm>
            <a:off x="448233" y="1045458"/>
            <a:ext cx="11367170" cy="0"/>
          </a:xfrm>
          <a:prstGeom prst="line">
            <a:avLst/>
          </a:prstGeom>
          <a:ln w="38160">
            <a:solidFill>
              <a:srgbClr val="232D91"/>
            </a:solidFill>
            <a:round/>
          </a:ln>
        </p:spPr>
      </p:sp>
      <p:sp>
        <p:nvSpPr>
          <p:cNvPr id="13" name="TextShape 2"/>
          <p:cNvSpPr txBox="1"/>
          <p:nvPr/>
        </p:nvSpPr>
        <p:spPr>
          <a:xfrm>
            <a:off x="448234" y="1272989"/>
            <a:ext cx="11367169" cy="4858870"/>
          </a:xfrm>
          <a:prstGeom prst="rect">
            <a:avLst/>
          </a:prstGeom>
        </p:spPr>
        <p:txBody>
          <a:bodyPr/>
          <a:lstStyle/>
          <a:p>
            <a:r>
              <a:rPr lang="en-US" altLang="en-US" sz="2200" b="1" dirty="0" smtClean="0"/>
              <a:t>Primer</a:t>
            </a:r>
            <a:r>
              <a:rPr lang="en-US" altLang="en-US" sz="22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Program </a:t>
            </a:r>
            <a:r>
              <a:rPr lang="en-US" altLang="en-US" sz="2200" dirty="0" err="1" smtClean="0"/>
              <a:t>zahteva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unošenje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serijskog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broja</a:t>
            </a:r>
            <a:r>
              <a:rPr lang="en-US" altLang="en-US" sz="22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Trudi ne </a:t>
            </a:r>
            <a:r>
              <a:rPr lang="en-US" altLang="en-US" sz="2200" dirty="0" err="1" smtClean="0"/>
              <a:t>zna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serijski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broj</a:t>
            </a:r>
            <a:r>
              <a:rPr lang="en-US" altLang="en-US" sz="22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Da li Trudi </a:t>
            </a:r>
            <a:r>
              <a:rPr lang="en-US" altLang="en-US" sz="2200" dirty="0" err="1" smtClean="0"/>
              <a:t>može</a:t>
            </a:r>
            <a:r>
              <a:rPr lang="en-US" altLang="en-US" sz="2200" dirty="0" smtClean="0"/>
              <a:t> da </a:t>
            </a:r>
            <a:r>
              <a:rPr lang="en-US" altLang="en-US" sz="2200" dirty="0" err="1" smtClean="0"/>
              <a:t>prevaziđe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ovaj</a:t>
            </a:r>
            <a:r>
              <a:rPr lang="en-US" altLang="en-US" sz="2200" dirty="0" smtClean="0"/>
              <a:t> problem?</a:t>
            </a:r>
            <a:endParaRPr lang="en-US" altLang="en-US" sz="22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0812" y="3532093"/>
            <a:ext cx="8482012" cy="1887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4767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5986</TotalTime>
  <Words>3771</Words>
  <Application>Microsoft Office PowerPoint</Application>
  <PresentationFormat>Widescreen</PresentationFormat>
  <Paragraphs>594</Paragraphs>
  <Slides>63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63</vt:i4>
      </vt:variant>
    </vt:vector>
  </HeadingPairs>
  <TitlesOfParts>
    <vt:vector size="68" baseType="lpstr">
      <vt:lpstr>Arial</vt:lpstr>
      <vt:lpstr>Calibri</vt:lpstr>
      <vt:lpstr>Calibri Light</vt:lpstr>
      <vt:lpstr>Ubuntu Mono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Dušan Čoko</dc:creator>
  <cp:lastModifiedBy>Jelisaveta</cp:lastModifiedBy>
  <cp:revision>1211</cp:revision>
  <dcterms:created xsi:type="dcterms:W3CDTF">2015-09-23T21:42:41Z</dcterms:created>
  <dcterms:modified xsi:type="dcterms:W3CDTF">2020-11-10T12:03:10Z</dcterms:modified>
</cp:coreProperties>
</file>