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5" r:id="rId2"/>
    <p:sldId id="479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6" r:id="rId15"/>
    <p:sldId id="557" r:id="rId16"/>
    <p:sldId id="558" r:id="rId17"/>
    <p:sldId id="559" r:id="rId18"/>
    <p:sldId id="560" r:id="rId19"/>
    <p:sldId id="561" r:id="rId20"/>
    <p:sldId id="562" r:id="rId21"/>
    <p:sldId id="563" r:id="rId22"/>
    <p:sldId id="564" r:id="rId23"/>
    <p:sldId id="565" r:id="rId24"/>
    <p:sldId id="566" r:id="rId25"/>
    <p:sldId id="567" r:id="rId26"/>
    <p:sldId id="568" r:id="rId27"/>
    <p:sldId id="569" r:id="rId28"/>
    <p:sldId id="570" r:id="rId29"/>
    <p:sldId id="571" r:id="rId30"/>
    <p:sldId id="572" r:id="rId31"/>
    <p:sldId id="573" r:id="rId32"/>
    <p:sldId id="574" r:id="rId33"/>
    <p:sldId id="478" r:id="rId34"/>
    <p:sldId id="355" r:id="rId3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A4C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89491-1104-4A61-BA2F-619D63122EE3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3EA2-703D-4AED-BAF4-17CD075B831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427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674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009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307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917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055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355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332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420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0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20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77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908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SmartCardPinout.svg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5" y="1233720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" name="TextShape 1"/>
          <p:cNvSpPr txBox="1"/>
          <p:nvPr/>
        </p:nvSpPr>
        <p:spPr>
          <a:xfrm>
            <a:off x="183816" y="4718429"/>
            <a:ext cx="11367167" cy="933392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3600" b="1" dirty="0" err="1" smtClean="0">
                <a:solidFill>
                  <a:srgbClr val="1F497D"/>
                </a:solidFill>
              </a:rPr>
              <a:t>Sigurnost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hardvera</a:t>
            </a:r>
            <a:endParaRPr lang="en-US" sz="3600" b="1" dirty="0" smtClean="0">
              <a:solidFill>
                <a:srgbClr val="1F497D"/>
              </a:solidFill>
            </a:endParaRPr>
          </a:p>
        </p:txBody>
      </p:sp>
      <p:sp>
        <p:nvSpPr>
          <p:cNvPr id="6" name="TextShape 1"/>
          <p:cNvSpPr txBox="1"/>
          <p:nvPr/>
        </p:nvSpPr>
        <p:spPr>
          <a:xfrm>
            <a:off x="607288" y="2151661"/>
            <a:ext cx="11367169" cy="1469520"/>
          </a:xfrm>
          <a:prstGeom prst="rect">
            <a:avLst/>
          </a:prstGeom>
        </p:spPr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solidFill>
                  <a:srgbClr val="1F497D"/>
                </a:solidFill>
              </a:rPr>
              <a:t>Praktikum</a:t>
            </a:r>
            <a:r>
              <a:rPr lang="en-US" sz="4000" dirty="0">
                <a:solidFill>
                  <a:srgbClr val="1F497D"/>
                </a:solidFill>
              </a:rPr>
              <a:t> </a:t>
            </a:r>
            <a:r>
              <a:rPr lang="en-US" sz="4000" dirty="0" err="1">
                <a:solidFill>
                  <a:srgbClr val="1F497D"/>
                </a:solidFill>
              </a:rPr>
              <a:t>iz</a:t>
            </a:r>
            <a:r>
              <a:rPr lang="en-US" sz="4000" dirty="0">
                <a:solidFill>
                  <a:srgbClr val="1F497D"/>
                </a:solidFill>
              </a:rPr>
              <a:t> </a:t>
            </a:r>
            <a:r>
              <a:rPr lang="en-US" sz="4000" dirty="0" err="1">
                <a:solidFill>
                  <a:srgbClr val="1F497D"/>
                </a:solidFill>
              </a:rPr>
              <a:t>sigurnosti</a:t>
            </a:r>
            <a:r>
              <a:rPr lang="en-US" sz="4000" dirty="0">
                <a:solidFill>
                  <a:srgbClr val="1F497D"/>
                </a:solidFill>
              </a:rPr>
              <a:t> </a:t>
            </a:r>
            <a:r>
              <a:rPr lang="en-US" sz="4000" dirty="0" err="1">
                <a:solidFill>
                  <a:srgbClr val="1F497D"/>
                </a:solidFill>
              </a:rPr>
              <a:t>računarskih</a:t>
            </a:r>
            <a:r>
              <a:rPr lang="en-US" sz="4000" dirty="0">
                <a:solidFill>
                  <a:srgbClr val="1F497D"/>
                </a:solidFill>
              </a:rPr>
              <a:t> </a:t>
            </a:r>
            <a:r>
              <a:rPr lang="en-US" sz="4000" dirty="0" err="1">
                <a:solidFill>
                  <a:srgbClr val="1F497D"/>
                </a:solidFill>
              </a:rPr>
              <a:t>mreža</a:t>
            </a:r>
            <a:endParaRPr lang="en-US" sz="4000" dirty="0" smtClean="0">
              <a:solidFill>
                <a:srgbClr val="1F497D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6317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Poreklo</a:t>
            </a:r>
            <a:r>
              <a:rPr lang="en-US" altLang="en-US" sz="2200" b="1" dirty="0" smtClean="0"/>
              <a:t> </a:t>
            </a:r>
            <a:r>
              <a:rPr lang="en-US" altLang="en-US" sz="2200" b="1" err="1" smtClean="0"/>
              <a:t>problema</a:t>
            </a:r>
            <a:r>
              <a:rPr lang="en-US" altLang="en-US" sz="2200" b="1" smtClean="0"/>
              <a:t> – signali</a:t>
            </a:r>
            <a:r>
              <a:rPr lang="en-US" altLang="en-US" sz="2200" smtClean="0"/>
              <a:t>.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/>
              <a:t>Video </a:t>
            </a:r>
            <a:r>
              <a:rPr lang="en-US" altLang="en-US" sz="2200" b="1" dirty="0" err="1" smtClean="0"/>
              <a:t>signali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prenos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slike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npr</a:t>
            </a:r>
            <a:r>
              <a:rPr lang="en-US" altLang="en-US" sz="2200" dirty="0" smtClean="0"/>
              <a:t>. TV)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nose </a:t>
            </a:r>
            <a:r>
              <a:rPr lang="en-US" altLang="en-US" sz="2200" dirty="0" err="1"/>
              <a:t>informaciju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intenzitetu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boji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svakog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piksela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ekranu</a:t>
            </a:r>
            <a:r>
              <a:rPr lang="en-US" altLang="en-US" sz="22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Skup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sliku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primi</a:t>
            </a:r>
            <a:r>
              <a:rPr lang="en-US" altLang="en-US" sz="2200" dirty="0"/>
              <a:t> video signal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odgovarajući</a:t>
            </a:r>
            <a:r>
              <a:rPr lang="en-US" altLang="en-US" sz="2200" dirty="0"/>
              <a:t> monitor,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prikaže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originalnu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sliku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Serijski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podaci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Podaci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često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prenose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bita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predstavlja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struje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provodniku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Promena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struje</a:t>
            </a:r>
            <a:r>
              <a:rPr lang="en-US" altLang="en-US" sz="2200" dirty="0" smtClean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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stvaranje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polja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registruje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promenu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polja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znaće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struje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samim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8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Poreklo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problema</a:t>
            </a:r>
            <a:r>
              <a:rPr lang="en-US" altLang="en-US" sz="2200" b="1" dirty="0" smtClean="0"/>
              <a:t> - </a:t>
            </a:r>
            <a:r>
              <a:rPr lang="en-US" altLang="en-US" sz="2200" b="1" dirty="0" err="1" smtClean="0"/>
              <a:t>signali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Spektar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signala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Bilo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signal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predstavi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sinusnih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različitih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frekvencija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amplituda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faza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Predstavljanje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frekvencijskom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domenu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naziva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spektar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Usled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različitih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uzroka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osnovni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spektar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translira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viši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frekvencijski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opseg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nađe</a:t>
            </a:r>
            <a:r>
              <a:rPr lang="en-US" altLang="en-US" sz="2200" dirty="0"/>
              <a:t> u radio </a:t>
            </a:r>
            <a:r>
              <a:rPr lang="en-US" altLang="en-US" sz="2200" dirty="0" err="1"/>
              <a:t>frekvencijskom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delu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spektra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Putevi</a:t>
            </a:r>
            <a:r>
              <a:rPr lang="en-US" altLang="en-US" sz="2200" b="1" dirty="0" smtClean="0"/>
              <a:t> </a:t>
            </a:r>
            <a:r>
              <a:rPr lang="en-US" altLang="en-US" sz="2200" b="1" dirty="0"/>
              <a:t>EM </a:t>
            </a:r>
            <a:r>
              <a:rPr lang="en-US" altLang="en-US" sz="2200" b="1" dirty="0" err="1" smtClean="0"/>
              <a:t>zračenja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/>
              <a:t>EM </a:t>
            </a:r>
            <a:r>
              <a:rPr lang="en-US" altLang="en-US" sz="2200" smtClean="0"/>
              <a:t>zračenje </a:t>
            </a:r>
            <a:r>
              <a:rPr lang="en-US" altLang="en-US" sz="2200" dirty="0"/>
              <a:t>ne mora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direktno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EM </a:t>
            </a:r>
            <a:r>
              <a:rPr lang="en-US" altLang="en-US" sz="2200" dirty="0" err="1"/>
              <a:t>zračenje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indukuje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različitim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delovima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opreme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odatle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emituje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EM </a:t>
            </a:r>
            <a:r>
              <a:rPr lang="en-US" altLang="en-US" sz="2200" dirty="0" err="1"/>
              <a:t>zračenje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indukuje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opreme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npr</a:t>
            </a:r>
            <a:r>
              <a:rPr lang="en-US" altLang="en-US" sz="2200" dirty="0"/>
              <a:t>. u </a:t>
            </a:r>
            <a:r>
              <a:rPr lang="en-US" altLang="en-US" sz="2200" dirty="0" err="1"/>
              <a:t>vodovima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napajanje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spojnim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kablovima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Prijem</a:t>
            </a:r>
            <a:r>
              <a:rPr lang="en-US" altLang="en-US" sz="2200" b="1" dirty="0" smtClean="0"/>
              <a:t> EM </a:t>
            </a:r>
            <a:r>
              <a:rPr lang="en-US" altLang="en-US" sz="2200" b="1" dirty="0" err="1" smtClean="0"/>
              <a:t>zračenja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prijem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direktnog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zračenja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neophodna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antena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Karakteristike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antene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takve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omogućavaju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prijem</a:t>
            </a:r>
            <a:r>
              <a:rPr lang="en-US" altLang="en-US" sz="2200" dirty="0"/>
              <a:t> RF </a:t>
            </a:r>
            <a:r>
              <a:rPr lang="en-US" altLang="en-US" sz="2200" dirty="0" err="1"/>
              <a:t>signla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odgovarajućeg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frekvencijskog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opsega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Snaga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frekvencijski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opseg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bitno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utiču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izbor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opreme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detekcije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indukovani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linije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napajanje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postupak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detekcije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jednostavniji</a:t>
            </a:r>
            <a:r>
              <a:rPr lang="en-US" altLang="en-US" sz="2200" dirty="0"/>
              <a:t> a </a:t>
            </a:r>
            <a:r>
              <a:rPr lang="en-US" altLang="en-US" sz="2200" dirty="0" err="1"/>
              <a:t>oprema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često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jeftinija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prijem</a:t>
            </a:r>
            <a:r>
              <a:rPr lang="en-US" altLang="en-US" sz="2200" dirty="0"/>
              <a:t> video </a:t>
            </a:r>
            <a:r>
              <a:rPr lang="en-US" altLang="en-US" sz="2200" dirty="0" err="1"/>
              <a:t>signla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pojavljuju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frekvencijskom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opsegu</a:t>
            </a:r>
            <a:r>
              <a:rPr lang="en-US" altLang="en-US" sz="2200" dirty="0"/>
              <a:t> od 20MHz do 200MHz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spektrom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širine</a:t>
            </a:r>
            <a:r>
              <a:rPr lang="en-US" altLang="en-US" sz="2200" dirty="0"/>
              <a:t> 5MHz, </a:t>
            </a:r>
            <a:r>
              <a:rPr lang="en-US" altLang="en-US" sz="2200" dirty="0" err="1"/>
              <a:t>tehničko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još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jednostavnije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Cyrl-RS" altLang="en-US" sz="2200" dirty="0" err="1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Video </a:t>
            </a:r>
            <a:r>
              <a:rPr lang="en-US" altLang="en-US" sz="2200" b="1" dirty="0" err="1" smtClean="0"/>
              <a:t>signali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uređaji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prikaz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emituju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slabe</a:t>
            </a:r>
            <a:r>
              <a:rPr lang="en-US" altLang="en-US" sz="2200" dirty="0"/>
              <a:t>) TV </a:t>
            </a:r>
            <a:r>
              <a:rPr lang="en-US" altLang="en-US" sz="2200" dirty="0" err="1"/>
              <a:t>signale</a:t>
            </a:r>
            <a:r>
              <a:rPr lang="en-US" altLang="en-US" sz="2200" dirty="0"/>
              <a:t> (VHF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UHF) </a:t>
            </a:r>
            <a:r>
              <a:rPr lang="en-US" altLang="en-US" sz="2200" dirty="0" err="1"/>
              <a:t>modulisane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slikom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koja</a:t>
            </a:r>
            <a:r>
              <a:rPr lang="en-US" altLang="en-US" sz="2200" dirty="0"/>
              <a:t> se </a:t>
            </a:r>
            <a:r>
              <a:rPr lang="en-US" altLang="en-US" sz="2200" dirty="0" err="1" smtClean="0"/>
              <a:t>prikazuje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osim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namenski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razvijeni</a:t>
            </a:r>
            <a:r>
              <a:rPr lang="en-US" altLang="en-US" sz="2200" dirty="0"/>
              <a:t> da do </a:t>
            </a:r>
            <a:r>
              <a:rPr lang="en-US" altLang="en-US" sz="2200" dirty="0" err="1"/>
              <a:t>ovoga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dođe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odgovarajuću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opremu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detektuju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rekonstruišu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Suprotno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ustaljenom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mišljenju</a:t>
            </a:r>
            <a:r>
              <a:rPr lang="en-US" altLang="en-US" sz="2200" dirty="0"/>
              <a:t>, LCD </a:t>
            </a:r>
            <a:r>
              <a:rPr lang="en-US" altLang="en-US" sz="2200" dirty="0" err="1"/>
              <a:t>displeji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takođe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emituju</a:t>
            </a:r>
            <a:r>
              <a:rPr lang="en-US" altLang="en-US" sz="2200" dirty="0"/>
              <a:t> KEMZ.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 KEMZ</a:t>
            </a:r>
            <a:r>
              <a:rPr lang="en-US" altLang="en-US" sz="2200" dirty="0" smtClean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9268" y="1982202"/>
            <a:ext cx="7785100" cy="331152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39017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Odbrana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Rešenje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svodi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smanjenje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intenziteta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EM </a:t>
            </a:r>
            <a:r>
              <a:rPr lang="en-US" altLang="en-US" sz="2200" dirty="0" err="1"/>
              <a:t>zračenja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električnog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šuma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prisutan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opremi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okruženju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Ovo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postići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načina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razdvajanjem </a:t>
            </a:r>
            <a:r>
              <a:rPr lang="en-US" altLang="en-US" sz="2200" dirty="0" err="1" smtClean="0"/>
              <a:t>opreme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povećanjem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rastojanja</a:t>
            </a:r>
            <a:r>
              <a:rPr lang="en-US" altLang="en-US" sz="2200" dirty="0" smtClean="0"/>
              <a:t> od </a:t>
            </a:r>
            <a:r>
              <a:rPr lang="en-US" altLang="en-US" sz="2200" dirty="0" err="1" smtClean="0"/>
              <a:t>napadača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maskiranjem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korišćenjem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dodatne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opreme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posebnom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konstrukcijom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uređaja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1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Odbrana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Razdvajanje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opreme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Razdvojiti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opremu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kojoj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nalaze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poverljivi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podaci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otvoreni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tekst</a:t>
            </a:r>
            <a:r>
              <a:rPr lang="en-US" altLang="en-US" sz="2200" dirty="0"/>
              <a:t>) od one </a:t>
            </a:r>
            <a:r>
              <a:rPr lang="en-US" altLang="en-US" sz="2200" dirty="0" err="1"/>
              <a:t>koja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služi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slanje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šifrat</a:t>
            </a:r>
            <a:r>
              <a:rPr lang="en-US" altLang="en-US" sz="2200" dirty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U </a:t>
            </a:r>
            <a:r>
              <a:rPr lang="en-US" altLang="en-US" sz="2200" dirty="0" err="1"/>
              <a:t>praksi</a:t>
            </a:r>
            <a:r>
              <a:rPr lang="en-US" altLang="en-US" sz="2200" dirty="0"/>
              <a:t> je </a:t>
            </a:r>
            <a:r>
              <a:rPr lang="en-US" altLang="en-US" sz="2200" dirty="0" err="1" smtClean="0"/>
              <a:t>ovo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veoma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, </a:t>
            </a:r>
            <a:r>
              <a:rPr lang="en-US" altLang="en-US" sz="2200" dirty="0" err="1" smtClean="0"/>
              <a:t>krito-sistemi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upravo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suprotan</a:t>
            </a:r>
            <a:r>
              <a:rPr lang="en-US" altLang="en-US" sz="2200" dirty="0"/>
              <a:t> primer.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Neophodne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dodatne</a:t>
            </a:r>
            <a:r>
              <a:rPr lang="en-US" altLang="en-US" sz="2200" dirty="0"/>
              <a:t> mere.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err="1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Odbrana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Povećanje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rastojanja</a:t>
            </a:r>
            <a:r>
              <a:rPr lang="en-US" altLang="en-US" sz="2200" b="1" dirty="0"/>
              <a:t> od </a:t>
            </a:r>
            <a:r>
              <a:rPr lang="en-US" altLang="en-US" sz="2200" b="1" dirty="0" err="1"/>
              <a:t>potencijalnog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napadača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Dobre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strane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jednostavan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err="1"/>
              <a:t>jeftin</a:t>
            </a:r>
            <a:r>
              <a:rPr lang="en-US" altLang="en-US" sz="2200"/>
              <a:t> </a:t>
            </a:r>
            <a:r>
              <a:rPr lang="en-US" altLang="en-US" sz="2200" smtClean="0"/>
              <a:t>metod,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</a:t>
            </a:r>
            <a:r>
              <a:rPr lang="en-US" altLang="en-US" sz="2200" smtClean="0"/>
              <a:t>naga </a:t>
            </a:r>
            <a:r>
              <a:rPr lang="en-US" altLang="en-US" sz="2200" dirty="0"/>
              <a:t>EM </a:t>
            </a:r>
            <a:r>
              <a:rPr lang="en-US" altLang="en-US" sz="2200" dirty="0" err="1"/>
              <a:t>zračenja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kvadratom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rastojanja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Loše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strane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nije </a:t>
            </a:r>
            <a:r>
              <a:rPr lang="en-US" altLang="en-US" sz="2200" dirty="0" err="1"/>
              <a:t>rešenje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indukovane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signale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npr</a:t>
            </a:r>
            <a:r>
              <a:rPr lang="en-US" altLang="en-US" sz="2200" dirty="0"/>
              <a:t>. </a:t>
            </a:r>
            <a:r>
              <a:rPr lang="en-US" altLang="en-US" sz="2200" dirty="0" err="1" smtClean="0"/>
              <a:t>naponskim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vodovima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cevima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ventilaciju</a:t>
            </a:r>
            <a:r>
              <a:rPr lang="en-US" altLang="en-US" sz="2200" dirty="0" smtClean="0"/>
              <a:t>, </a:t>
            </a:r>
            <a:r>
              <a:rPr lang="en-US" altLang="en-US" sz="2200" err="1" smtClean="0"/>
              <a:t>itd</a:t>
            </a:r>
            <a:r>
              <a:rPr lang="en-US" altLang="en-US" sz="2200" smtClean="0"/>
              <a:t>.,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dodatni </a:t>
            </a:r>
            <a:r>
              <a:rPr lang="en-US" altLang="en-US" sz="2200" dirty="0" smtClean="0"/>
              <a:t>problem se </a:t>
            </a:r>
            <a:r>
              <a:rPr lang="en-US" altLang="en-US" sz="2200" dirty="0" err="1" smtClean="0"/>
              <a:t>stvara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ukoliko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napadač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neki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način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sakrije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prijemne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uređaje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blizinu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uređaja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Odbrana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Maskiranje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Što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prisutno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u </a:t>
            </a:r>
            <a:r>
              <a:rPr lang="en-US" altLang="en-US" sz="2200" dirty="0" err="1"/>
              <a:t>spektru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napadaču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teže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izdvoji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onaj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interesa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Postoje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komercijalni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uređaji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generišu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ometajuće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željenog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frekvencijskog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opsega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snage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Potrebno</a:t>
            </a:r>
            <a:r>
              <a:rPr lang="en-US" altLang="en-US" sz="2200" dirty="0"/>
              <a:t> je da se </a:t>
            </a:r>
            <a:r>
              <a:rPr lang="en-US" altLang="en-US" sz="2200" dirty="0" err="1"/>
              <a:t>signali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spektralno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preklapaju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etički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zakonski</a:t>
            </a:r>
            <a:r>
              <a:rPr lang="en-US" altLang="en-US" sz="2200" dirty="0"/>
              <a:t>) problem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emitovanja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ometajućih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Maskiranje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ipak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garancija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odbranu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zato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što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samo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oteža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posao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napadaču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Odbrana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Posebna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oprema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Postoje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načina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spreči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neželjeno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zračenje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opreme</a:t>
            </a:r>
            <a:r>
              <a:rPr lang="en-US" altLang="en-US" sz="2200" dirty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dizajnirati </a:t>
            </a:r>
            <a:r>
              <a:rPr lang="en-US" altLang="en-US" sz="2200" dirty="0" err="1"/>
              <a:t>uređaj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takav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način</a:t>
            </a:r>
            <a:r>
              <a:rPr lang="en-US" altLang="en-US" sz="2200" dirty="0"/>
              <a:t> da se EM </a:t>
            </a:r>
            <a:r>
              <a:rPr lang="en-US" altLang="en-US" sz="2200" dirty="0" err="1"/>
              <a:t>zračenje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svede</a:t>
            </a:r>
            <a:r>
              <a:rPr lang="en-US" altLang="en-US" sz="2200" dirty="0"/>
              <a:t> </a:t>
            </a:r>
            <a:r>
              <a:rPr lang="en-US" altLang="en-US" sz="2200" err="1"/>
              <a:t>na</a:t>
            </a:r>
            <a:r>
              <a:rPr lang="en-US" altLang="en-US" sz="2200"/>
              <a:t> </a:t>
            </a:r>
            <a:r>
              <a:rPr lang="en-US" altLang="en-US" sz="2200" smtClean="0"/>
              <a:t>minimum,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oklopiti </a:t>
            </a:r>
            <a:r>
              <a:rPr lang="en-US" altLang="en-US" sz="2200" dirty="0" err="1"/>
              <a:t>već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gotov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uređaj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smtClean="0">
                <a:solidFill>
                  <a:schemeClr val="tx2"/>
                </a:solidFill>
                <a:latin typeface="Calibri" panose="020F0502020204030204" pitchFamily="34" charset="0"/>
              </a:rPr>
              <a:t>Sadržaj</a:t>
            </a:r>
            <a:endParaRPr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Uvodne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napomene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Kompromitujuće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elektromagnetno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zračenje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Sigurnost</a:t>
            </a:r>
            <a:r>
              <a:rPr lang="en-US" sz="2200" dirty="0" smtClean="0">
                <a:latin typeface="Calibri" panose="020F0502020204030204" pitchFamily="34" charset="0"/>
              </a:rPr>
              <a:t> smart </a:t>
            </a:r>
            <a:r>
              <a:rPr lang="en-US" sz="2200" dirty="0" err="1" smtClean="0">
                <a:latin typeface="Calibri" panose="020F0502020204030204" pitchFamily="34" charset="0"/>
              </a:rPr>
              <a:t>kartica</a:t>
            </a:r>
            <a:endParaRPr lang="en-US" sz="2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344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Odbrana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Dizajn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sigurnog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uređaja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Metal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putu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zračenja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izaziva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njegovo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slabljenje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oko</a:t>
            </a:r>
            <a:r>
              <a:rPr lang="en-US" altLang="en-US" sz="2200" dirty="0"/>
              <a:t> 30dB). 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Oklapanjem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postići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slabljenje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do 120dB.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Potrebno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staviti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filtre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linije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linije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napajanje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bi se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prigušile</a:t>
            </a:r>
            <a:r>
              <a:rPr lang="en-US" altLang="en-US" sz="2200" dirty="0" smtClean="0"/>
              <a:t>” </a:t>
            </a:r>
            <a:r>
              <a:rPr lang="en-US" altLang="en-US" sz="2200" dirty="0" err="1" smtClean="0"/>
              <a:t>viskoko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frekvencjekse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komponente</a:t>
            </a:r>
            <a:r>
              <a:rPr lang="en-US" altLang="en-US" sz="2200" dirty="0"/>
              <a:t>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napraviti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linije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veću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površinu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prostiru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delovima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štampane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ploče</a:t>
            </a:r>
            <a:r>
              <a:rPr lang="en-US" altLang="en-US" sz="2200" dirty="0"/>
              <a:t>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podeliti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delove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uređaja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funkcionalnosti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posebno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oklopiti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metalnom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kutijom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svaki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blok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filtrirati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vodove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spajaju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pojedine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funkcionalne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blokove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Poseban</a:t>
            </a:r>
            <a:r>
              <a:rPr lang="en-US" altLang="en-US" sz="2200" dirty="0"/>
              <a:t> problem </a:t>
            </a:r>
            <a:r>
              <a:rPr lang="en-US" altLang="en-US" sz="2200" dirty="0" err="1"/>
              <a:t>predstavljaju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ekrani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metalizacija</a:t>
            </a:r>
            <a:r>
              <a:rPr lang="en-US" altLang="en-US" sz="2200" dirty="0"/>
              <a:t>), </a:t>
            </a:r>
            <a:r>
              <a:rPr lang="en-US" altLang="en-US" sz="2200" dirty="0" err="1"/>
              <a:t>otvori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ventilaciju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dugmad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tasteri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Odbrana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Dizajn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sigurnog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uređaja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Materijali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oklapanje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– </a:t>
            </a:r>
            <a:r>
              <a:rPr lang="en-US" altLang="en-US" sz="2200" dirty="0" err="1" smtClean="0"/>
              <a:t>preporučuje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upotreba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aluminijuma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čelika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err="1" smtClean="0"/>
              <a:t>Spojevi</a:t>
            </a:r>
            <a:r>
              <a:rPr lang="en-US" altLang="en-US" sz="2200" smtClean="0"/>
              <a:t> – preporuka </a:t>
            </a:r>
            <a:r>
              <a:rPr lang="en-US" altLang="en-US" sz="2200" dirty="0"/>
              <a:t>je da </a:t>
            </a:r>
            <a:r>
              <a:rPr lang="en-US" altLang="en-US" sz="2200" dirty="0" err="1"/>
              <a:t>svi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spojevi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metalnim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kutijama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budu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kontinualni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vareni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lemljeni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.)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Otvori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rupe</a:t>
            </a:r>
            <a:r>
              <a:rPr lang="en-US" altLang="en-US" sz="2200" dirty="0" smtClean="0"/>
              <a:t>) </a:t>
            </a:r>
            <a:r>
              <a:rPr lang="en-US" altLang="en-US" sz="2200" dirty="0" err="1" smtClean="0"/>
              <a:t>potrebni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tastere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potenciometre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 </a:t>
            </a:r>
            <a:r>
              <a:rPr lang="en-US" altLang="en-US" sz="2200" dirty="0" err="1" smtClean="0"/>
              <a:t>predstavljaju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put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RF </a:t>
            </a:r>
            <a:r>
              <a:rPr lang="en-US" altLang="en-US" sz="2200" dirty="0" err="1" smtClean="0"/>
              <a:t>talase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treba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svesti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minimum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koristiti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namenske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tastere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prekidače</a:t>
            </a:r>
            <a:r>
              <a:rPr lang="en-US" altLang="en-US" sz="2200" dirty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.) </a:t>
            </a:r>
            <a:r>
              <a:rPr lang="en-US" altLang="en-US" sz="2200" dirty="0" err="1"/>
              <a:t>posebno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dizajnirane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svrhu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Odbrana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Dizajn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sigurnog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uređaja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Oprema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često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da se </a:t>
            </a:r>
            <a:r>
              <a:rPr lang="en-US" altLang="en-US" sz="2200" dirty="0" err="1" smtClean="0"/>
              <a:t>otvori</a:t>
            </a:r>
            <a:r>
              <a:rPr lang="en-US" altLang="en-US" sz="2200" dirty="0" smtClean="0"/>
              <a:t>: </a:t>
            </a:r>
            <a:r>
              <a:rPr lang="en-US" altLang="en-US" sz="2200" dirty="0" err="1"/>
              <a:t>popravka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izmena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komponenti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podešavanja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Delovi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otvaraju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metalne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kontakte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otporne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fizička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izobličenja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elastična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svojstva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0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Smart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kartice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Šta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su</a:t>
            </a:r>
            <a:r>
              <a:rPr lang="en-US" altLang="en-US" sz="2200" b="1" dirty="0" smtClean="0"/>
              <a:t> smart </a:t>
            </a:r>
            <a:r>
              <a:rPr lang="en-US" altLang="en-US" sz="2200" b="1" dirty="0" err="1" smtClean="0"/>
              <a:t>kartice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Smart </a:t>
            </a:r>
            <a:r>
              <a:rPr lang="en-US" altLang="en-US" sz="2200" dirty="0" err="1" smtClean="0"/>
              <a:t>kartice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plastične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veličine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bankarske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ugrađenim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čipom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Postoje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dva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osnovna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memorijskim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elementima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mikroprocesorom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biti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kontaktne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bezkontaktne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operativni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sistem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 descr="9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458" y="1835524"/>
            <a:ext cx="373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2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Smart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kartice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Prednosti</a:t>
            </a:r>
            <a:r>
              <a:rPr lang="en-US" altLang="en-US" sz="2200" b="1" dirty="0" smtClean="0"/>
              <a:t> smart </a:t>
            </a:r>
            <a:r>
              <a:rPr lang="en-US" altLang="en-US" sz="2200" b="1" dirty="0" err="1" smtClean="0"/>
              <a:t>kartica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Smart </a:t>
            </a:r>
            <a:r>
              <a:rPr lang="en-US" altLang="en-US" sz="2200" dirty="0" err="1" smtClean="0"/>
              <a:t>kartica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da </a:t>
            </a:r>
            <a:r>
              <a:rPr lang="en-US" altLang="en-US" sz="2200" dirty="0" err="1"/>
              <a:t>čuva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mnogo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magnetna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kartica</a:t>
            </a:r>
            <a:r>
              <a:rPr lang="en-US" altLang="en-US" sz="2200" dirty="0" smtClean="0"/>
              <a:t>, a </a:t>
            </a:r>
            <a:r>
              <a:rPr lang="en-US" altLang="en-US" sz="2200" dirty="0" err="1" smtClean="0"/>
              <a:t>informacije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lako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ažuriraju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Magnetne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osetljive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različite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U smart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implementiraju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različiti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kriptografski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Jedna</a:t>
            </a:r>
            <a:r>
              <a:rPr lang="en-US" altLang="en-US" sz="2200" dirty="0"/>
              <a:t> smart </a:t>
            </a:r>
            <a:r>
              <a:rPr lang="en-US" altLang="en-US" sz="2200" dirty="0" err="1"/>
              <a:t>kartica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različitih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aplikacija</a:t>
            </a:r>
            <a:r>
              <a:rPr lang="en-US" altLang="en-US" sz="2200" dirty="0"/>
              <a:t> (e-</a:t>
            </a:r>
            <a:r>
              <a:rPr lang="en-US" altLang="en-US" sz="2200" dirty="0" err="1"/>
              <a:t>novčanik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identifikacija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kontrola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.) 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Smart </a:t>
            </a:r>
            <a:r>
              <a:rPr lang="en-US" altLang="en-US" sz="2200" dirty="0" err="1" smtClean="0"/>
              <a:t>kartica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obezbedi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trostuku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autentifikaciju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PIN </a:t>
            </a:r>
            <a:r>
              <a:rPr lang="en-US" altLang="en-US" sz="2200" dirty="0"/>
              <a:t>(</a:t>
            </a:r>
            <a:r>
              <a:rPr lang="en-US" altLang="en-US" sz="2200" dirty="0" err="1"/>
              <a:t>nešto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</a:t>
            </a:r>
            <a:r>
              <a:rPr lang="en-US" altLang="en-US" sz="2200" dirty="0" smtClean="0"/>
              <a:t>),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posedovanje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</a:t>
            </a:r>
            <a:r>
              <a:rPr lang="en-US" altLang="en-US" sz="2200" dirty="0" err="1"/>
              <a:t>nešto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 smtClean="0"/>
              <a:t>) </a:t>
            </a:r>
            <a:r>
              <a:rPr lang="en-US" altLang="en-US" sz="2200" dirty="0" err="1" smtClean="0"/>
              <a:t>i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biometrija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</a:t>
            </a:r>
            <a:r>
              <a:rPr lang="en-US" altLang="en-US" sz="2200" dirty="0" err="1"/>
              <a:t>nešto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jeste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Smart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kartice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 </a:t>
            </a:r>
            <a:r>
              <a:rPr lang="en-US" altLang="en-US" sz="2200" b="1" dirty="0" err="1" smtClean="0"/>
              <a:t>upotrebe</a:t>
            </a:r>
            <a:r>
              <a:rPr lang="en-US" altLang="en-US" sz="2200" dirty="0" smtClean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 descr="realid_clip_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36256" y="1171508"/>
            <a:ext cx="5191124" cy="53678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Smart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kartice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Sigurnost</a:t>
            </a:r>
            <a:r>
              <a:rPr lang="en-US" altLang="en-US" sz="2200" b="1" dirty="0" smtClean="0"/>
              <a:t> smart </a:t>
            </a:r>
            <a:r>
              <a:rPr lang="en-US" altLang="en-US" sz="2200" b="1" dirty="0" err="1" smtClean="0"/>
              <a:t>kartica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Impelemntirani</a:t>
            </a:r>
            <a:r>
              <a:rPr lang="en-US" altLang="en-US" sz="2200" dirty="0"/>
              <a:t> PKI </a:t>
            </a:r>
            <a:r>
              <a:rPr lang="en-US" altLang="en-US" sz="2200" dirty="0" err="1"/>
              <a:t>algoritmi</a:t>
            </a:r>
            <a:r>
              <a:rPr lang="en-US" altLang="en-US" sz="2200" dirty="0"/>
              <a:t> (3DES, </a:t>
            </a:r>
            <a:r>
              <a:rPr lang="en-US" altLang="en-US" sz="2200"/>
              <a:t>RSA </a:t>
            </a:r>
            <a:r>
              <a:rPr lang="en-US" altLang="en-US" sz="2200" smtClean="0"/>
              <a:t>ECC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Mogućnost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generisanja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parova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0.6 </a:t>
            </a:r>
            <a:r>
              <a:rPr lang="en-US" altLang="en-US" sz="2200" dirty="0" err="1"/>
              <a:t>mikronske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komponente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Podaci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čuvaju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kartici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Moguće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blokirati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karticu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usled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višestruke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greške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unosa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PIN-a.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Smart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kartice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Sigurnost</a:t>
            </a:r>
            <a:r>
              <a:rPr lang="en-US" altLang="en-US" sz="2200" b="1" dirty="0" smtClean="0"/>
              <a:t> smart </a:t>
            </a:r>
            <a:r>
              <a:rPr lang="en-US" altLang="en-US" sz="2200" b="1" dirty="0" err="1" smtClean="0"/>
              <a:t>kartica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Poverljivost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postiže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šifrovanjem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smart </a:t>
            </a:r>
            <a:r>
              <a:rPr lang="en-US" altLang="en-US" sz="2200" dirty="0" err="1"/>
              <a:t>kartici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Autentifikacija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obezbeđena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primenom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PKI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trofaktorskom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autentifikacijom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Integritet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postiže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ugrađenim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mehanizmima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kontrolu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greške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transakcija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autentifikuje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beleži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da je </a:t>
            </a:r>
            <a:r>
              <a:rPr lang="en-US" altLang="en-US" sz="2200" dirty="0" err="1" smtClean="0"/>
              <a:t>obezbeđena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neporecivost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Smart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kartice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Signali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VCC – </a:t>
            </a:r>
            <a:r>
              <a:rPr lang="en-US" altLang="en-US" sz="2200" dirty="0" err="1" smtClean="0"/>
              <a:t>osnovno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napajanje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RST </a:t>
            </a:r>
            <a:r>
              <a:rPr lang="en-US" altLang="en-US" sz="2200" dirty="0" smtClean="0"/>
              <a:t>– reset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eksterni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interni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CLK</a:t>
            </a:r>
            <a:r>
              <a:rPr lang="en-US" altLang="en-US" sz="2200" dirty="0"/>
              <a:t> –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signal </a:t>
            </a:r>
            <a:r>
              <a:rPr lang="en-US" altLang="en-US" sz="2200" dirty="0" err="1" smtClean="0"/>
              <a:t>takta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GND</a:t>
            </a:r>
            <a:r>
              <a:rPr lang="en-US" altLang="en-US" sz="2200" dirty="0"/>
              <a:t> –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referentni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napon</a:t>
            </a:r>
            <a:r>
              <a:rPr lang="en-US" altLang="en-US" sz="2200" dirty="0"/>
              <a:t> (masa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VPP</a:t>
            </a:r>
            <a:r>
              <a:rPr lang="en-US" altLang="en-US" sz="2200" dirty="0"/>
              <a:t> – </a:t>
            </a:r>
            <a:r>
              <a:rPr lang="en-US" altLang="en-US" sz="2200" dirty="0" err="1" smtClean="0"/>
              <a:t>napon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programiranja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I/O</a:t>
            </a:r>
            <a:r>
              <a:rPr lang="en-US" altLang="en-US" sz="2200" dirty="0"/>
              <a:t> – </a:t>
            </a:r>
            <a:r>
              <a:rPr lang="en-US" altLang="en-US" sz="2200" dirty="0" err="1" smtClean="0"/>
              <a:t>linija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prenos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serijskih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u/</a:t>
            </a:r>
            <a:r>
              <a:rPr lang="en-US" altLang="en-US" sz="2200" dirty="0" err="1" smtClean="0"/>
              <a:t>iz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2" descr="250px-SmartCardPinou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918" y="1679660"/>
            <a:ext cx="44958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87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Smart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kartice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Napadi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na</a:t>
            </a:r>
            <a:r>
              <a:rPr lang="en-US" altLang="en-US" sz="2200" b="1" dirty="0" smtClean="0"/>
              <a:t> smart </a:t>
            </a:r>
            <a:r>
              <a:rPr lang="en-US" altLang="en-US" sz="2200" b="1" dirty="0" err="1" smtClean="0"/>
              <a:t>kartice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nekoliko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tipova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napada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protokol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naplate</a:t>
            </a:r>
            <a:r>
              <a:rPr lang="en-US" altLang="en-US" sz="2200" dirty="0"/>
              <a:t> TV.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Zabrana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 EEPROM-a.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Čuvaju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ključevi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brojači</a:t>
            </a:r>
            <a:r>
              <a:rPr lang="en-US" altLang="en-US" sz="2200" dirty="0"/>
              <a:t> (e-</a:t>
            </a:r>
            <a:r>
              <a:rPr lang="en-US" altLang="en-US" sz="2200" dirty="0" err="1"/>
              <a:t>novčanik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npr</a:t>
            </a:r>
            <a:r>
              <a:rPr lang="en-US" altLang="en-US" sz="2200" dirty="0"/>
              <a:t>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Ukinuti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napon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VPP </a:t>
            </a:r>
            <a:r>
              <a:rPr lang="en-US" altLang="en-US" sz="2200" dirty="0"/>
              <a:t>(</a:t>
            </a:r>
            <a:r>
              <a:rPr lang="en-US" altLang="en-US" sz="2200" dirty="0" err="1"/>
              <a:t>prekriti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PIN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kartici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Onemogućava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blokiranje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kartice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promeniti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stanje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brojača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Rešenje</a:t>
            </a:r>
            <a:r>
              <a:rPr lang="en-US" altLang="en-US" sz="2200" dirty="0" smtClean="0"/>
              <a:t>: </a:t>
            </a:r>
            <a:r>
              <a:rPr lang="en-US" altLang="en-US" sz="2200" dirty="0" err="1" smtClean="0"/>
              <a:t>generisati</a:t>
            </a:r>
            <a:r>
              <a:rPr lang="en-US" altLang="en-US" sz="2200" dirty="0" smtClean="0"/>
              <a:t> VPP </a:t>
            </a:r>
            <a:r>
              <a:rPr lang="en-US" altLang="en-US" sz="2200" dirty="0" err="1"/>
              <a:t>interno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napona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napajanja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VCC.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potpuno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sigurno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VCC – </a:t>
            </a:r>
            <a:r>
              <a:rPr lang="en-US" altLang="en-US" sz="2200" dirty="0" err="1" smtClean="0"/>
              <a:t>osnovno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napajanje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RST </a:t>
            </a:r>
            <a:r>
              <a:rPr lang="en-US" altLang="en-US" sz="2200" dirty="0" smtClean="0"/>
              <a:t>– reset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eksterni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interni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CLK</a:t>
            </a:r>
            <a:r>
              <a:rPr lang="en-US" altLang="en-US" sz="2200" dirty="0"/>
              <a:t> –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signal </a:t>
            </a:r>
            <a:r>
              <a:rPr lang="en-US" altLang="en-US" sz="2200" dirty="0" err="1" smtClean="0"/>
              <a:t>takta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GND</a:t>
            </a:r>
            <a:r>
              <a:rPr lang="en-US" altLang="en-US" sz="2200" dirty="0"/>
              <a:t> –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referentni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napon</a:t>
            </a:r>
            <a:r>
              <a:rPr lang="en-US" altLang="en-US" sz="2200" dirty="0"/>
              <a:t> (masa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VPP</a:t>
            </a:r>
            <a:r>
              <a:rPr lang="en-US" altLang="en-US" sz="2200" dirty="0"/>
              <a:t> – </a:t>
            </a:r>
            <a:r>
              <a:rPr lang="en-US" altLang="en-US" sz="2200" dirty="0" err="1" smtClean="0"/>
              <a:t>napon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programiranja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I/O</a:t>
            </a:r>
            <a:r>
              <a:rPr lang="en-US" altLang="en-US" sz="2200" dirty="0"/>
              <a:t> – </a:t>
            </a:r>
            <a:r>
              <a:rPr lang="en-US" altLang="en-US" sz="2200" dirty="0" err="1" smtClean="0"/>
              <a:t>linija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prenos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serijskih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u/</a:t>
            </a:r>
            <a:r>
              <a:rPr lang="en-US" altLang="en-US" sz="2200" dirty="0" err="1" smtClean="0"/>
              <a:t>iz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Uvodne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napomene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Da li je </a:t>
            </a:r>
            <a:r>
              <a:rPr lang="en-US" altLang="en-US" sz="2200" b="1" dirty="0" err="1" smtClean="0"/>
              <a:t>sigurnost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softveskih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rešenja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dovoljan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uslov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Veoma</a:t>
            </a:r>
            <a:r>
              <a:rPr lang="en-US" altLang="en-US" sz="2200" dirty="0"/>
              <a:t> dobra </a:t>
            </a:r>
            <a:r>
              <a:rPr lang="en-US" altLang="en-US" sz="2200" dirty="0" err="1"/>
              <a:t>softverska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propisno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projektovana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instalirana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ipak</a:t>
            </a:r>
            <a:r>
              <a:rPr lang="en-US" altLang="en-US" sz="2200" dirty="0"/>
              <a:t>, da se </a:t>
            </a:r>
            <a:r>
              <a:rPr lang="en-US" altLang="en-US" sz="2200" dirty="0" err="1"/>
              <a:t>pokažu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loša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Moguće</a:t>
            </a:r>
            <a:r>
              <a:rPr lang="en-US" altLang="en-US" sz="2200" dirty="0"/>
              <a:t> je da </a:t>
            </a:r>
            <a:r>
              <a:rPr lang="en-US" altLang="en-US" sz="2200" dirty="0" err="1"/>
              <a:t>dođe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nekontrolisanog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odliva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putem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elektromagnetnog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zračenja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</a:t>
            </a:r>
            <a:r>
              <a:rPr lang="en-US" altLang="en-US" sz="2200" dirty="0" err="1" smtClean="0"/>
              <a:t>ndukcijom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vibracijom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Smart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kartice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Napadi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na</a:t>
            </a:r>
            <a:r>
              <a:rPr lang="en-US" altLang="en-US" sz="2200" b="1" dirty="0" smtClean="0"/>
              <a:t> smart </a:t>
            </a:r>
            <a:r>
              <a:rPr lang="en-US" altLang="en-US" sz="2200" b="1" dirty="0" err="1" smtClean="0"/>
              <a:t>kartice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Usporavanje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frekvencije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Moguće</a:t>
            </a:r>
            <a:r>
              <a:rPr lang="en-US" altLang="en-US" sz="2200" dirty="0"/>
              <a:t> je, u </a:t>
            </a:r>
            <a:r>
              <a:rPr lang="en-US" altLang="en-US" sz="2200" dirty="0" err="1"/>
              <a:t>nekim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slučajevima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pročitati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</a:t>
            </a:r>
            <a:r>
              <a:rPr lang="en-US" altLang="en-US" sz="2200" dirty="0"/>
              <a:t> RAM-a </a:t>
            </a:r>
            <a:r>
              <a:rPr lang="en-US" altLang="en-US" sz="2200" dirty="0" err="1"/>
              <a:t>nakon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reseta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Rešenje</a:t>
            </a:r>
            <a:r>
              <a:rPr lang="en-US" altLang="en-US" sz="2200" dirty="0" smtClean="0"/>
              <a:t>: </a:t>
            </a:r>
            <a:r>
              <a:rPr lang="en-US" altLang="en-US" sz="2200" dirty="0" err="1" smtClean="0"/>
              <a:t>detekcija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frekvencije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rada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blokiranje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rada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kartice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Problem: </a:t>
            </a:r>
            <a:r>
              <a:rPr lang="en-US" altLang="en-US" sz="2200" dirty="0" err="1"/>
              <a:t>verovatnoća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lažnog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alarma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Analiza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fizičkih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karakteristika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čipa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Oštećenje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vitalnih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komponenti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čipa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Instrukcijski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dekoder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npr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izvršvanje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instrukcija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želji</a:t>
            </a:r>
            <a:r>
              <a:rPr lang="en-US" altLang="en-US" sz="2200" dirty="0" smtClean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Smart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kartice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Napadi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na</a:t>
            </a:r>
            <a:r>
              <a:rPr lang="en-US" altLang="en-US" sz="2200" b="1" dirty="0" smtClean="0"/>
              <a:t> smart </a:t>
            </a:r>
            <a:r>
              <a:rPr lang="en-US" altLang="en-US" sz="2200" b="1" dirty="0" err="1" smtClean="0"/>
              <a:t>kartice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Napad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analizom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napona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napajanja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Različite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instrukcije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različitu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potrošnju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Zahtev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napajanjem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takođe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uslovljen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obrađuju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U </a:t>
            </a:r>
            <a:r>
              <a:rPr lang="en-US" altLang="en-US" sz="2200" dirty="0" err="1"/>
              <a:t>zavisnosti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dizajna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jačina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menja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nekoliko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stotina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mikro-ampera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err="1"/>
              <a:t>toku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milisekunde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svaki</a:t>
            </a:r>
            <a:r>
              <a:rPr lang="en-US" altLang="en-US" sz="2200" dirty="0"/>
              <a:t> bit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Čitanje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pisanje</a:t>
            </a:r>
            <a:r>
              <a:rPr lang="en-US" altLang="en-US" sz="2200" dirty="0"/>
              <a:t> u EEPROM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dodatne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neinvazivan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realizovati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čitaču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kartica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(“</a:t>
            </a:r>
            <a:r>
              <a:rPr lang="en-US" altLang="en-US" sz="2200" dirty="0" err="1" smtClean="0"/>
              <a:t>prodavca</a:t>
            </a:r>
            <a:r>
              <a:rPr lang="en-US" altLang="en-US" sz="2200" dirty="0" smtClean="0"/>
              <a:t>”).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Smart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kartice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Napadi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na</a:t>
            </a:r>
            <a:r>
              <a:rPr lang="en-US" altLang="en-US" sz="2200" b="1" dirty="0" smtClean="0"/>
              <a:t> smart </a:t>
            </a:r>
            <a:r>
              <a:rPr lang="en-US" altLang="en-US" sz="2200" b="1" dirty="0" err="1" smtClean="0"/>
              <a:t>kartice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Primer </a:t>
            </a:r>
            <a:r>
              <a:rPr lang="en-US" altLang="en-US" sz="2200" dirty="0" err="1" smtClean="0"/>
              <a:t>promene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napona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napajanja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promenom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vrednosti</a:t>
            </a:r>
            <a:r>
              <a:rPr lang="en-US" altLang="en-US" sz="2200" dirty="0" smtClean="0"/>
              <a:t> </a:t>
            </a:r>
            <a:r>
              <a:rPr lang="en-US" altLang="en-US" sz="2200" smtClean="0"/>
              <a:t>signala.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911" y="2503675"/>
            <a:ext cx="4595813" cy="335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1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Literatura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</a:rPr>
              <a:t>M. Stamp (2006): </a:t>
            </a:r>
            <a:r>
              <a:rPr lang="en-US" sz="2200" i="1" dirty="0">
                <a:latin typeface="Calibri" panose="020F0502020204030204" pitchFamily="34" charset="0"/>
              </a:rPr>
              <a:t>Information Security</a:t>
            </a:r>
            <a:r>
              <a:rPr lang="en-US" sz="2200" dirty="0">
                <a:latin typeface="Calibri" panose="020F0502020204030204" pitchFamily="34" charset="0"/>
              </a:rPr>
              <a:t>. John Wiley and Sons</a:t>
            </a:r>
            <a:r>
              <a:rPr lang="en-US" sz="2200" dirty="0" smtClean="0">
                <a:latin typeface="Calibri" panose="020F0502020204030204" pitchFamily="34" charset="0"/>
              </a:rPr>
              <a:t>.</a:t>
            </a:r>
            <a:endParaRPr lang="en-US" sz="2200" dirty="0">
              <a:latin typeface="Calibri" panose="020F050202020403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10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sr-Latn-R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Hvala na pažnji</a:t>
            </a:r>
            <a:endParaRPr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" name="TextShape 1"/>
          <p:cNvSpPr txBox="1"/>
          <p:nvPr/>
        </p:nvSpPr>
        <p:spPr>
          <a:xfrm>
            <a:off x="448233" y="3146635"/>
            <a:ext cx="11367169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sr-Latn-RS" sz="3600" b="1" dirty="0" smtClean="0">
                <a:solidFill>
                  <a:srgbClr val="1F497D"/>
                </a:solidFill>
                <a:latin typeface="Calibri"/>
              </a:rPr>
              <a:t>Pitanja su dobrodošla.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6499423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Šta</a:t>
            </a:r>
            <a:r>
              <a:rPr lang="en-US" altLang="en-US" sz="2200" b="1" dirty="0" smtClean="0"/>
              <a:t> je </a:t>
            </a:r>
            <a:r>
              <a:rPr lang="en-US" altLang="en-US" sz="2200" b="1" dirty="0" err="1" smtClean="0"/>
              <a:t>kompromitujuće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elektromagnetno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zračenje</a:t>
            </a:r>
            <a:r>
              <a:rPr lang="en-US" altLang="en-US" sz="2200" b="1" dirty="0" smtClean="0"/>
              <a:t> (KEMZ)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Pojam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odnosi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sprečavanje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nekontrolisanog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odliva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indukovanih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emitovanih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elektromagnetnih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Vojni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krugovi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ulažu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napore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sprečavanju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odlivanja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računarske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elektronske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opreme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putem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RF </a:t>
            </a:r>
            <a:r>
              <a:rPr lang="en-US" altLang="en-US" sz="2200" dirty="0" err="1"/>
              <a:t>emitovanja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Kako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pojedini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korisnici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opreme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gledaju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na</a:t>
            </a:r>
            <a:r>
              <a:rPr lang="en-US" altLang="en-US" sz="2200" b="1" dirty="0" smtClean="0"/>
              <a:t> KEMZ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Većina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elektronske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opreme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pridaje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značaj</a:t>
            </a:r>
            <a:r>
              <a:rPr lang="en-US" altLang="en-US" sz="2200" dirty="0"/>
              <a:t> KEMZ-u.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Međutim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vojne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organizacije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troše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podjednako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kriptografiju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sprečavanje</a:t>
            </a:r>
            <a:r>
              <a:rPr lang="en-US" altLang="en-US" sz="2200" dirty="0"/>
              <a:t> KEMZ-a.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Industrija</a:t>
            </a:r>
            <a:r>
              <a:rPr lang="en-US" altLang="en-US" sz="2200" dirty="0"/>
              <a:t> Smart </a:t>
            </a:r>
            <a:r>
              <a:rPr lang="en-US" altLang="en-US" sz="2200" dirty="0" err="1"/>
              <a:t>kartica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takođe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predmet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naponskih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signala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rekonstrukcije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čuvanih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npr</a:t>
            </a:r>
            <a:r>
              <a:rPr lang="en-US" altLang="en-US" sz="2200" dirty="0" smtClean="0"/>
              <a:t>. </a:t>
            </a:r>
            <a:r>
              <a:rPr lang="en-US" altLang="en-US" sz="2200" dirty="0" err="1" smtClean="0"/>
              <a:t>ključeva</a:t>
            </a:r>
            <a:r>
              <a:rPr lang="en-US" altLang="en-US" sz="2200" dirty="0" smtClean="0"/>
              <a:t>)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način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da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natera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vlasnika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karticu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postavi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prilagođen</a:t>
            </a:r>
            <a:r>
              <a:rPr lang="en-US" altLang="en-US" sz="2200" dirty="0"/>
              <a:t> adapter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napajanja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malom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transakcija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doći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tajnih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tragova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Neki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primeri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iz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prošlosti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Krajem</a:t>
            </a:r>
            <a:r>
              <a:rPr lang="en-US" altLang="en-US" sz="2200" dirty="0"/>
              <a:t> 19. </a:t>
            </a:r>
            <a:r>
              <a:rPr lang="en-US" altLang="en-US" sz="2200" dirty="0" err="1"/>
              <a:t>veka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primećena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pojava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preslušavanja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između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dve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telefonske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žice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1914. </a:t>
            </a:r>
            <a:r>
              <a:rPr lang="en-US" altLang="en-US" sz="2200" dirty="0" err="1"/>
              <a:t>primećen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odliv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telefonskih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žica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povezivale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vojne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jedinice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frontu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1960. u </a:t>
            </a:r>
            <a:r>
              <a:rPr lang="en-US" altLang="en-US" sz="2200" dirty="0" err="1"/>
              <a:t>Britaniji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korišćen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detekciju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zračenja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oscilatora</a:t>
            </a:r>
            <a:r>
              <a:rPr lang="en-US" altLang="en-US" sz="2200" dirty="0"/>
              <a:t> TV </a:t>
            </a:r>
            <a:r>
              <a:rPr lang="en-US" altLang="en-US" sz="2200" dirty="0" err="1" smtClean="0"/>
              <a:t>prijemnika</a:t>
            </a:r>
            <a:r>
              <a:rPr lang="en-US" altLang="en-US" sz="2200" dirty="0" smtClean="0"/>
              <a:t>, s </a:t>
            </a:r>
            <a:r>
              <a:rPr lang="en-US" altLang="en-US" sz="2200" dirty="0" err="1" smtClean="0"/>
              <a:t>namenom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kontrole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plaćanja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TV </a:t>
            </a:r>
            <a:r>
              <a:rPr lang="en-US" altLang="en-US" sz="2200" dirty="0" err="1"/>
              <a:t>pretplate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1960. MI5 je </a:t>
            </a:r>
            <a:r>
              <a:rPr lang="en-US" altLang="en-US" sz="2200" dirty="0" err="1"/>
              <a:t>upozorio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Britanskog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ambasadora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uz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prenosi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dodatni</a:t>
            </a:r>
            <a:r>
              <a:rPr lang="en-US" altLang="en-US" sz="2200" dirty="0"/>
              <a:t> signal (</a:t>
            </a:r>
            <a:r>
              <a:rPr lang="en-US" altLang="en-US" sz="2200" dirty="0" err="1"/>
              <a:t>otvoreni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tekst</a:t>
            </a:r>
            <a:r>
              <a:rPr lang="en-US" altLang="en-US" sz="2200" dirty="0"/>
              <a:t>).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Neki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primeri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iz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prošlosti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Do </a:t>
            </a:r>
            <a:r>
              <a:rPr lang="en-US" altLang="en-US" sz="2200" dirty="0" err="1" smtClean="0"/>
              <a:t>sedamdesetih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godina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prošlog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veka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godina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tema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1985. </a:t>
            </a:r>
            <a:r>
              <a:rPr lang="en-US" altLang="en-US" sz="2200" dirty="0" err="1"/>
              <a:t>Wim</a:t>
            </a:r>
            <a:r>
              <a:rPr lang="en-US" altLang="en-US" sz="2200" dirty="0"/>
              <a:t> van Eck, </a:t>
            </a:r>
            <a:r>
              <a:rPr lang="en-US" altLang="en-US" sz="2200" dirty="0" err="1"/>
              <a:t>danski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istraživač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objavio</a:t>
            </a:r>
            <a:r>
              <a:rPr lang="en-US" altLang="en-US" sz="2200" dirty="0"/>
              <a:t> je rad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objašnjava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rekonstruše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monitora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osnovu</a:t>
            </a:r>
            <a:r>
              <a:rPr lang="en-US" altLang="en-US" sz="2200" dirty="0"/>
              <a:t> KEMZ-a.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1996. Markus Kuhn je </a:t>
            </a:r>
            <a:r>
              <a:rPr lang="en-US" altLang="en-US" sz="2200" dirty="0" err="1"/>
              <a:t>objavio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mnoge</a:t>
            </a:r>
            <a:r>
              <a:rPr lang="en-US" altLang="en-US" sz="2200" dirty="0"/>
              <a:t> smart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analiziraju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napona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napajanja</a:t>
            </a:r>
            <a:r>
              <a:rPr lang="en-US" altLang="en-US" sz="2200" dirty="0"/>
              <a:t> CPU.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2000. </a:t>
            </a:r>
            <a:r>
              <a:rPr lang="en-US" altLang="en-US" sz="2200" dirty="0" err="1" smtClean="0"/>
              <a:t>prikazan</a:t>
            </a:r>
            <a:r>
              <a:rPr lang="en-US" altLang="en-US" sz="2200" dirty="0" smtClean="0"/>
              <a:t> je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smart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pomoću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malih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senzora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polja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postavljenih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neposrednoj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blizini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kartice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Pokazano</a:t>
            </a:r>
            <a:r>
              <a:rPr lang="en-US" altLang="en-US" sz="2200" dirty="0"/>
              <a:t> je da </a:t>
            </a:r>
            <a:r>
              <a:rPr lang="en-US" altLang="en-US" sz="2200" dirty="0" err="1"/>
              <a:t>mnogi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kriptosistemi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se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razbiju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preciznom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merenjima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zračenja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napona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napajanja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6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Problem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Jedan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ciljeva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informacionih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sprečavanje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neautorizovane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dođe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poverljivih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računari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stvaraju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zračenje</a:t>
            </a:r>
            <a:r>
              <a:rPr lang="en-US" altLang="en-US" sz="2200" dirty="0"/>
              <a:t> u radio </a:t>
            </a:r>
            <a:r>
              <a:rPr lang="en-US" altLang="en-US" sz="2200" dirty="0" err="1"/>
              <a:t>frekvencijskom</a:t>
            </a:r>
            <a:r>
              <a:rPr lang="en-US" altLang="en-US" sz="2200" dirty="0"/>
              <a:t> (RF) </a:t>
            </a:r>
            <a:r>
              <a:rPr lang="en-US" altLang="en-US" sz="2200" dirty="0" err="1"/>
              <a:t>domenu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To </a:t>
            </a:r>
            <a:r>
              <a:rPr lang="en-US" altLang="en-US" sz="2200" dirty="0" err="1"/>
              <a:t>zračenje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detektuje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odgovarajućim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uređajima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u tome </a:t>
            </a:r>
            <a:r>
              <a:rPr lang="en-US" altLang="en-US" sz="2200" dirty="0" err="1"/>
              <a:t>uspe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dođe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važnih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EM </a:t>
            </a:r>
            <a:r>
              <a:rPr lang="en-US" altLang="en-US" sz="2200" dirty="0" err="1"/>
              <a:t>zračenje</a:t>
            </a:r>
            <a:r>
              <a:rPr lang="en-US" altLang="en-US" sz="2200" dirty="0"/>
              <a:t> u </a:t>
            </a:r>
            <a:r>
              <a:rPr lang="en-US" altLang="en-US" sz="2200" dirty="0" smtClean="0"/>
              <a:t>RF </a:t>
            </a:r>
            <a:r>
              <a:rPr lang="en-US" altLang="en-US" sz="2200" dirty="0" err="1"/>
              <a:t>domenu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predstavlja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neželjeni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komunikacioni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kanal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često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pod </a:t>
            </a:r>
            <a:r>
              <a:rPr lang="en-US" altLang="en-US" sz="2200" dirty="0" err="1"/>
              <a:t>kontrolom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vlasnika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informacija</a:t>
            </a:r>
            <a:r>
              <a:rPr lang="en-US" altLang="en-US" sz="2200" dirty="0"/>
              <a:t>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Kompromitujuće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elektromagnetno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zračenje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Poreklo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problema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EM </a:t>
            </a:r>
            <a:r>
              <a:rPr lang="en-US" altLang="en-US" sz="2200" dirty="0" err="1"/>
              <a:t>zračenje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posledica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jačine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struje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provodniku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struja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jačinu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menja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jačina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polja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se u </a:t>
            </a:r>
            <a:r>
              <a:rPr lang="en-US" altLang="en-US" sz="2200" dirty="0" err="1"/>
              <a:t>promenljivom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polju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nalazi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strujni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provodnik</a:t>
            </a:r>
            <a:r>
              <a:rPr lang="en-US" altLang="en-US" sz="2200" dirty="0"/>
              <a:t>, u </a:t>
            </a:r>
            <a:r>
              <a:rPr lang="en-US" altLang="en-US" sz="2200" dirty="0" err="1"/>
              <a:t>provodniku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indukovati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struja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proporcionalna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brzini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promene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polja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Promenljiva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struja</a:t>
            </a:r>
            <a:r>
              <a:rPr lang="en-US" altLang="en-US" sz="2200" dirty="0" smtClean="0"/>
              <a:t> </a:t>
            </a:r>
            <a:r>
              <a:rPr lang="en-US" altLang="en-US" sz="2200" dirty="0" smtClean="0">
                <a:sym typeface="Symbol" panose="05050102010706020507" pitchFamily="18" charset="2"/>
              </a:rPr>
              <a:t>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promenljivo</a:t>
            </a:r>
            <a:r>
              <a:rPr lang="en-US" altLang="en-US" sz="2200" dirty="0"/>
              <a:t> EM </a:t>
            </a:r>
            <a:r>
              <a:rPr lang="en-US" altLang="en-US" sz="2200" dirty="0" err="1"/>
              <a:t>polje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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indukcija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drugom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provodniku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err="1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6047</TotalTime>
  <Words>1929</Words>
  <Application>Microsoft Office PowerPoint</Application>
  <PresentationFormat>Widescreen</PresentationFormat>
  <Paragraphs>279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Čoko</dc:creator>
  <cp:lastModifiedBy>Jelisaveta</cp:lastModifiedBy>
  <cp:revision>1236</cp:revision>
  <dcterms:created xsi:type="dcterms:W3CDTF">2015-09-23T21:42:41Z</dcterms:created>
  <dcterms:modified xsi:type="dcterms:W3CDTF">2020-11-10T12:04:05Z</dcterms:modified>
</cp:coreProperties>
</file>