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303" r:id="rId6"/>
    <p:sldId id="304" r:id="rId7"/>
    <p:sldId id="305" r:id="rId8"/>
    <p:sldId id="315" r:id="rId9"/>
    <p:sldId id="30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>
            <p14:sldId id="303"/>
            <p14:sldId id="304"/>
            <p14:sldId id="305"/>
            <p14:sldId id="315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62F"/>
    <a:srgbClr val="F8CAB6"/>
    <a:srgbClr val="D24726"/>
    <a:srgbClr val="404040"/>
    <a:srgbClr val="FF9B45"/>
    <a:srgbClr val="F8CF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1E8175-DDA3-4DAB-AB15-3B3C85D9995D}" v="53" dt="2023-08-28T11:38:56.2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132" d="100"/>
          <a:sy n="132" d="100"/>
        </p:scale>
        <p:origin x="418" y="6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04/11/2023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04/11/2023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04/11/2023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8315-3C92-433A-9650-3691547218FA}" type="datetimeFigureOut">
              <a:rPr lang="x-none" smtClean="0"/>
              <a:pPr/>
              <a:t>04/11/2023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252A-3D07-4AF8-AE0C-FFFFEB533F48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6080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04/11/2023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824662"/>
            <a:ext cx="3874477" cy="1727262"/>
          </a:xfrm>
        </p:spPr>
        <p:txBody>
          <a:bodyPr anchor="ctr" anchorCtr="0">
            <a:normAutofit fontScale="90000"/>
          </a:bodyPr>
          <a:lstStyle/>
          <a:p>
            <a:r>
              <a:rPr lang="en-US" sz="4500" b="1" dirty="0" err="1">
                <a:solidFill>
                  <a:schemeClr val="bg1"/>
                </a:solidFill>
                <a:latin typeface="Amasis MT Pro Black" panose="020B0604020202020204" pitchFamily="18" charset="0"/>
              </a:rPr>
              <a:t>Dominantna</a:t>
            </a:r>
            <a:r>
              <a:rPr lang="en-US" sz="4500" b="1" dirty="0">
                <a:solidFill>
                  <a:schemeClr val="bg1"/>
                </a:solidFill>
                <a:latin typeface="Amasis MT Pro Black" panose="020B0604020202020204" pitchFamily="18" charset="0"/>
              </a:rPr>
              <a:t> </a:t>
            </a:r>
            <a:r>
              <a:rPr lang="en-US" sz="4500" b="1" dirty="0" err="1">
                <a:solidFill>
                  <a:schemeClr val="bg1"/>
                </a:solidFill>
                <a:latin typeface="Amasis MT Pro Black" panose="020B0604020202020204" pitchFamily="18" charset="0"/>
              </a:rPr>
              <a:t>strategija</a:t>
            </a:r>
            <a:br>
              <a:rPr lang="sr-Latn-RS" sz="4500" dirty="0">
                <a:solidFill>
                  <a:schemeClr val="bg1"/>
                </a:solidFill>
              </a:rPr>
            </a:br>
            <a:endParaRPr lang="en-US" sz="45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artoonist's take | Free market – Santa Cruz Sentinel">
            <a:extLst>
              <a:ext uri="{FF2B5EF4-FFF2-40B4-BE49-F238E27FC236}">
                <a16:creationId xmlns:a16="http://schemas.microsoft.com/office/drawing/2014/main" id="{EA2B32B1-D0FB-D5C3-842C-06B991181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966" y="1233487"/>
            <a:ext cx="6735671" cy="4400551"/>
          </a:xfrm>
          <a:prstGeom prst="rect">
            <a:avLst/>
          </a:prstGeom>
          <a:noFill/>
          <a:effectLst>
            <a:softEdge rad="457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DF18AE-550C-BEBD-6194-3BB7D5D998C5}"/>
              </a:ext>
            </a:extLst>
          </p:cNvPr>
          <p:cNvSpPr txBox="1"/>
          <p:nvPr/>
        </p:nvSpPr>
        <p:spPr>
          <a:xfrm>
            <a:off x="657858" y="2191407"/>
            <a:ext cx="1101325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l-SI" altLang="en-US" sz="2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Teorija igara proučava ponašanje ljudi u strateškim situacijama</a:t>
            </a:r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: </a:t>
            </a:r>
            <a:endParaRPr lang="sl-SI" altLang="en-US" sz="2200" dirty="0">
              <a:latin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kada donosimo odluku o nekom postupku moramo </a:t>
            </a:r>
          </a:p>
          <a:p>
            <a:pPr marL="285750" indent="-285750" algn="just">
              <a:buFontTx/>
              <a:buChar char="-"/>
            </a:pPr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uzeti u obzir i reakcije drugih na takav postupak. </a:t>
            </a:r>
          </a:p>
          <a:p>
            <a:pPr algn="just"/>
            <a:endParaRPr lang="sl-SI" altLang="en-US" sz="22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Od svih igara najpoznatnija je</a:t>
            </a:r>
            <a:r>
              <a:rPr lang="sl-SI" altLang="en-US" sz="2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dilema zatvorenika. </a:t>
            </a:r>
          </a:p>
          <a:p>
            <a:pPr algn="just"/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Dilema zatvorenika je specifična igra između dva zatvorenika (oligopolska preduzeća), koja pokazuje zašto je saradnja teško ostvariva, čak i ako je obostrano korisna. </a:t>
            </a:r>
          </a:p>
          <a:p>
            <a:pPr algn="just"/>
            <a:endParaRPr lang="sl-SI" altLang="en-US" sz="22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Svaki zatvorenik ima dominantnu strategiju varanja, a to je da prizna zločin. </a:t>
            </a:r>
          </a:p>
          <a:p>
            <a:pPr algn="just"/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Najbolja strategija za igrača bez obzira na strategije koje su drugi odabrali naziva se </a:t>
            </a:r>
            <a:r>
              <a:rPr lang="sl-SI" altLang="en-US" sz="2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dominantna strategija</a:t>
            </a:r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Ako oba igrača primene </a:t>
            </a:r>
            <a:r>
              <a:rPr lang="sl-SI" altLang="en-US" sz="2200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dominantnu strategiju</a:t>
            </a:r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, ishod je </a:t>
            </a:r>
            <a:r>
              <a:rPr lang="sl-SI" altLang="en-US" sz="2200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dominantna ravnoteža</a:t>
            </a:r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sl-SI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Dilema zatvorenika pokazuje da se dominantna ravnoteža ostvaruje pri kooperativnoj strategiji.</a:t>
            </a:r>
            <a:br>
              <a:rPr lang="sl-SI" altLang="en-US" sz="22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sl-SI" altLang="en-US" sz="2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endParaRPr lang="en-US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4709F9-0ABD-5338-7606-1BB76FDF2827}"/>
              </a:ext>
            </a:extLst>
          </p:cNvPr>
          <p:cNvSpPr/>
          <p:nvPr/>
        </p:nvSpPr>
        <p:spPr>
          <a:xfrm>
            <a:off x="3724603" y="504497"/>
            <a:ext cx="4244866" cy="1686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000" dirty="0"/>
              <a:t>TEORIJA IGARA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987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zatvorenikova dilema Archives - Paralak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89" y="0"/>
            <a:ext cx="3859976" cy="290405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4ED6EE-2870-E62F-5B75-651B36C3A26D}"/>
              </a:ext>
            </a:extLst>
          </p:cNvPr>
          <p:cNvSpPr txBox="1"/>
          <p:nvPr/>
        </p:nvSpPr>
        <p:spPr>
          <a:xfrm>
            <a:off x="352004" y="1904653"/>
            <a:ext cx="1009739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l-SI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Policija je uhvatila dva prestupnika: </a:t>
            </a:r>
          </a:p>
          <a:p>
            <a:pPr algn="just"/>
            <a:r>
              <a:rPr lang="sl-SI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Boni i Klajd za koje ima dokaze da  ih osudi za lakši prekršak nošenja oružja po godinu dana u zatvoru. </a:t>
            </a:r>
          </a:p>
          <a:p>
            <a:pPr algn="just"/>
            <a:r>
              <a:rPr lang="sl-SI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Sumnja se da su počinili pljačku banke, ali nema čvrstih dokaza da ih osude i za taj zločin.</a:t>
            </a:r>
          </a:p>
          <a:p>
            <a:pPr algn="just"/>
            <a:endParaRPr lang="sl-SI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l-SI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Policija ih saslušava u zasebnim prostorijama: </a:t>
            </a:r>
            <a:r>
              <a:rPr lang="sl-SI" altLang="en-US" sz="20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“Trenutno vas možemo zatvoriti na godinu dana, ali ako priznate da ste opljačkali banku, dobićete imunitet i vi ste slobodni. </a:t>
            </a:r>
          </a:p>
          <a:p>
            <a:pPr algn="just"/>
            <a:r>
              <a:rPr lang="sl-SI" altLang="en-US" sz="20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Vaš partner će dobiti 20 godina zatvora. </a:t>
            </a:r>
          </a:p>
          <a:p>
            <a:pPr algn="just"/>
            <a:r>
              <a:rPr lang="sl-SI" altLang="en-US" sz="20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Ali, ako oboje priznate zločin, neće nam biti potrebno vaše svedočenje, izbećićemo troškove suđenja, pa ćete dobiti srednju kaznu od 8 godina”.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5D3E24C-70E1-2767-C809-817F7B24D4C9}"/>
              </a:ext>
            </a:extLst>
          </p:cNvPr>
          <p:cNvSpPr/>
          <p:nvPr/>
        </p:nvSpPr>
        <p:spPr>
          <a:xfrm>
            <a:off x="3381703" y="504496"/>
            <a:ext cx="4244866" cy="10247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/>
              <a:t>ZATVORENIKOVA DILEMA</a:t>
            </a: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44E4CD-65D3-D2FE-E24A-174535E24CBA}"/>
              </a:ext>
            </a:extLst>
          </p:cNvPr>
          <p:cNvSpPr txBox="1"/>
          <p:nvPr/>
        </p:nvSpPr>
        <p:spPr>
          <a:xfrm>
            <a:off x="1344009" y="5450433"/>
            <a:ext cx="93172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l-SI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Kazna koju će dobiti svaki zatvorenik zavisi od strategije koju bira, ali i od strategije partnera u zločinu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3147DC-0681-8F97-2625-1D88DE24B16F}"/>
              </a:ext>
            </a:extLst>
          </p:cNvPr>
          <p:cNvSpPr txBox="1"/>
          <p:nvPr/>
        </p:nvSpPr>
        <p:spPr>
          <a:xfrm>
            <a:off x="624517" y="1152683"/>
            <a:ext cx="458532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l-SI" altLang="en-US" sz="2100" dirty="0">
                <a:solidFill>
                  <a:srgbClr val="0070C0"/>
                </a:solidFill>
                <a:latin typeface="Times New Roman" panose="02020603050405020304" pitchFamily="18" charset="0"/>
              </a:rPr>
              <a:t>Boni:</a:t>
            </a:r>
            <a:r>
              <a:rPr lang="sl-SI" altLang="en-US" sz="21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sl-SI" altLang="en-US" sz="21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“Ne znam šta će uraditi Klajd. </a:t>
            </a:r>
          </a:p>
          <a:p>
            <a:pPr algn="just"/>
            <a:r>
              <a:rPr lang="sl-SI" altLang="en-US" sz="21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Za mene je najbolje da priznam, više volim da sam na slobodi nego u zatvoru makar i godinu dana. </a:t>
            </a:r>
          </a:p>
          <a:p>
            <a:pPr algn="just"/>
            <a:r>
              <a:rPr lang="sl-SI" altLang="en-US" sz="21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Ako Klajd prizna, najbolje je i da ja to uradim, jer ću tada provesti u zatvoru 8, umesto 20 godina. </a:t>
            </a:r>
          </a:p>
          <a:p>
            <a:pPr algn="just"/>
            <a:r>
              <a:rPr lang="sl-SI" altLang="en-US" sz="21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Bez obzira šta Klajd učini, najbolje je da priznam”. </a:t>
            </a:r>
          </a:p>
          <a:p>
            <a:pPr algn="just"/>
            <a:r>
              <a:rPr lang="sl-SI" altLang="en-US" sz="2100" dirty="0">
                <a:solidFill>
                  <a:schemeClr val="tx1"/>
                </a:solidFill>
                <a:latin typeface="Times New Roman" panose="02020603050405020304" pitchFamily="18" charset="0"/>
              </a:rPr>
              <a:t>Isto razmišlja i Klajd i oboje priznaju. </a:t>
            </a:r>
            <a:endParaRPr lang="en-US" altLang="en-US" sz="21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65C485-B334-A0CB-1F7B-9E846D23C13E}"/>
              </a:ext>
            </a:extLst>
          </p:cNvPr>
          <p:cNvSpPr txBox="1"/>
          <p:nvPr/>
        </p:nvSpPr>
        <p:spPr>
          <a:xfrm>
            <a:off x="624517" y="4721249"/>
            <a:ext cx="4499172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l-SI" altLang="en-US" sz="21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Da niko nije priznao zločin bili bi u boljoj poziciji (1 godina). </a:t>
            </a:r>
          </a:p>
          <a:p>
            <a:pPr algn="just"/>
            <a:r>
              <a:rPr lang="sl-SI" altLang="en-US" sz="2100" dirty="0">
                <a:solidFill>
                  <a:schemeClr val="tx1"/>
                </a:solidFill>
                <a:latin typeface="Times New Roman" panose="02020603050405020304" pitchFamily="18" charset="0"/>
              </a:rPr>
              <a:t>Svako je sledio lični interes i postigli su ishod koji ih stavlja u gori položaj. </a:t>
            </a:r>
          </a:p>
          <a:p>
            <a:pPr algn="just"/>
            <a:r>
              <a:rPr lang="sl-SI" altLang="en-US" sz="21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A, da su se prethodno dogovorili?</a:t>
            </a:r>
            <a:endParaRPr lang="en-US" altLang="en-US" sz="21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32D8F1-C98E-3233-21DA-5291B5EDE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496" y="2032571"/>
            <a:ext cx="6478358" cy="407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71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1926" y="1217852"/>
            <a:ext cx="8407625" cy="2642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chemeClr val="bg1"/>
                </a:solidFill>
              </a:rPr>
              <a:t>SARADNJA JE TEŠKO OSTVARLJIVA I KAD JE OBOSTRANO KORISNA</a:t>
            </a:r>
          </a:p>
          <a:p>
            <a:pPr algn="ctr"/>
            <a:endParaRPr lang="sr-Latn-RS" b="1" dirty="0">
              <a:solidFill>
                <a:schemeClr val="bg1"/>
              </a:solidFill>
            </a:endParaRPr>
          </a:p>
          <a:p>
            <a:pPr algn="ctr"/>
            <a:endParaRPr lang="sr-Latn-RS" b="1" dirty="0">
              <a:solidFill>
                <a:schemeClr val="bg1"/>
              </a:solidFill>
            </a:endParaRPr>
          </a:p>
          <a:p>
            <a:pPr algn="ctr"/>
            <a:r>
              <a:rPr lang="sr-Latn-RS" b="1" dirty="0">
                <a:solidFill>
                  <a:schemeClr val="bg1"/>
                </a:solidFill>
              </a:rPr>
              <a:t>DOMINANTNA STRATEGIJA JE OVDE – DA PRIZNAJU</a:t>
            </a:r>
          </a:p>
          <a:p>
            <a:pPr algn="ctr"/>
            <a:endParaRPr lang="sr-Latn-RS" b="1" dirty="0">
              <a:solidFill>
                <a:schemeClr val="bg1"/>
              </a:solidFill>
            </a:endParaRPr>
          </a:p>
          <a:p>
            <a:pPr algn="ctr"/>
            <a:r>
              <a:rPr lang="sr-Latn-RS" b="1" dirty="0">
                <a:solidFill>
                  <a:schemeClr val="bg1"/>
                </a:solidFill>
              </a:rPr>
              <a:t>POŠTO SU PRIZNALI DOBILI SU PO 8 GODINA</a:t>
            </a:r>
          </a:p>
          <a:p>
            <a:pPr algn="ctr"/>
            <a:endParaRPr lang="sr-Latn-RS" b="1" dirty="0">
              <a:solidFill>
                <a:schemeClr val="bg1"/>
              </a:solidFill>
            </a:endParaRPr>
          </a:p>
          <a:p>
            <a:pPr algn="ctr"/>
            <a:r>
              <a:rPr lang="sr-Latn-RS" b="1" dirty="0">
                <a:solidFill>
                  <a:schemeClr val="bg1"/>
                </a:solidFill>
              </a:rPr>
              <a:t>DA NISU – BILI BI SLOBODNI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2223" y="3833000"/>
            <a:ext cx="83981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rgbClr val="FF0000"/>
                </a:solidFill>
              </a:rPr>
              <a:t>Zatvorenikova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dilema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pokazuje</a:t>
            </a:r>
            <a:r>
              <a:rPr lang="en-US" sz="2000" dirty="0">
                <a:solidFill>
                  <a:srgbClr val="FF0000"/>
                </a:solidFill>
              </a:rPr>
              <a:t> da </a:t>
            </a:r>
            <a:r>
              <a:rPr lang="en-US" sz="2000" b="1" u="sng" dirty="0" err="1">
                <a:solidFill>
                  <a:srgbClr val="FF0000"/>
                </a:solidFill>
              </a:rPr>
              <a:t>lični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interes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može</a:t>
            </a:r>
            <a:r>
              <a:rPr lang="en-US" sz="2000" dirty="0">
                <a:solidFill>
                  <a:srgbClr val="FF0000"/>
                </a:solidFill>
              </a:rPr>
              <a:t> da </a:t>
            </a:r>
            <a:r>
              <a:rPr lang="en-US" sz="2000" dirty="0" err="1">
                <a:solidFill>
                  <a:srgbClr val="FF0000"/>
                </a:solidFill>
              </a:rPr>
              <a:t>spreči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ljude</a:t>
            </a:r>
            <a:r>
              <a:rPr lang="en-US" sz="2000" dirty="0">
                <a:solidFill>
                  <a:srgbClr val="FF0000"/>
                </a:solidFill>
              </a:rPr>
              <a:t> da </a:t>
            </a:r>
            <a:r>
              <a:rPr lang="en-US" sz="2000" dirty="0" err="1">
                <a:solidFill>
                  <a:srgbClr val="FF0000"/>
                </a:solidFill>
              </a:rPr>
              <a:t>uspostave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saradnju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čak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ako</a:t>
            </a:r>
            <a:r>
              <a:rPr lang="en-US" sz="2000" dirty="0">
                <a:solidFill>
                  <a:srgbClr val="FF0000"/>
                </a:solidFill>
              </a:rPr>
              <a:t> je ta </a:t>
            </a:r>
            <a:r>
              <a:rPr lang="en-US" sz="2000" dirty="0" err="1">
                <a:solidFill>
                  <a:srgbClr val="FF0000"/>
                </a:solidFill>
              </a:rPr>
              <a:t>saradnja</a:t>
            </a:r>
            <a:r>
              <a:rPr lang="en-US" sz="2000" dirty="0">
                <a:solidFill>
                  <a:srgbClr val="FF0000"/>
                </a:solidFill>
              </a:rPr>
              <a:t> u </a:t>
            </a:r>
            <a:r>
              <a:rPr lang="en-US" sz="2000" dirty="0" err="1">
                <a:solidFill>
                  <a:srgbClr val="FF0000"/>
                </a:solidFill>
              </a:rPr>
              <a:t>njihovom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zajedničkom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interesu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  <a:endParaRPr lang="sr-Latn-RS" sz="2000" dirty="0">
              <a:solidFill>
                <a:srgbClr val="FF0000"/>
              </a:solidFill>
            </a:endParaRPr>
          </a:p>
          <a:p>
            <a:pPr algn="just"/>
            <a:r>
              <a:rPr lang="sr-Latn-RS" sz="2000" dirty="0">
                <a:solidFill>
                  <a:srgbClr val="FF0000"/>
                </a:solidFill>
              </a:rPr>
              <a:t>l</a:t>
            </a:r>
            <a:r>
              <a:rPr lang="en-US" sz="2000" dirty="0" err="1">
                <a:solidFill>
                  <a:srgbClr val="FF0000"/>
                </a:solidFill>
              </a:rPr>
              <a:t>ogika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zatvorenikove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dileme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primenljiva</a:t>
            </a:r>
            <a:r>
              <a:rPr lang="en-US" sz="2000" dirty="0">
                <a:solidFill>
                  <a:srgbClr val="FF0000"/>
                </a:solidFill>
              </a:rPr>
              <a:t> je u </a:t>
            </a:r>
            <a:r>
              <a:rPr lang="en-US" sz="2000" dirty="0" err="1">
                <a:solidFill>
                  <a:srgbClr val="FF0000"/>
                </a:solidFill>
              </a:rPr>
              <a:t>mnogim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situacijama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uključujući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oligopole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8196" name="Picture 4" descr="Teamwork and The Prisoner's Dilemma – What Would You Do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717" y="4648608"/>
            <a:ext cx="3734278" cy="215343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49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041DA4D-2ECA-B857-B559-104A1EF2A26A}"/>
              </a:ext>
            </a:extLst>
          </p:cNvPr>
          <p:cNvSpPr/>
          <p:nvPr/>
        </p:nvSpPr>
        <p:spPr>
          <a:xfrm>
            <a:off x="2708499" y="342900"/>
            <a:ext cx="6026369" cy="81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/>
              <a:t>OLIGOPOL KAO ZATVORENIKOVA DILEMA</a:t>
            </a:r>
            <a:endParaRPr lang="en-US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942592-778D-373F-5BAA-42CC7F7F4434}"/>
              </a:ext>
            </a:extLst>
          </p:cNvPr>
          <p:cNvSpPr txBox="1"/>
          <p:nvPr/>
        </p:nvSpPr>
        <p:spPr>
          <a:xfrm>
            <a:off x="352047" y="1868618"/>
            <a:ext cx="44843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l-SI" altLang="en-US" sz="2100" dirty="0">
                <a:solidFill>
                  <a:schemeClr val="tx1"/>
                </a:solidFill>
                <a:latin typeface="Times New Roman" panose="02020603050405020304" pitchFamily="18" charset="0"/>
              </a:rPr>
              <a:t>Irak i Iran prodaju sirovu naftu i sklapaju dogovor o proizvodnji na niskom nivou kako bi održali visoku cenu. </a:t>
            </a:r>
          </a:p>
          <a:p>
            <a:pPr algn="just"/>
            <a:r>
              <a:rPr lang="sl-SI" altLang="en-US" sz="2100" dirty="0">
                <a:solidFill>
                  <a:schemeClr val="tx1"/>
                </a:solidFill>
                <a:latin typeface="Times New Roman" panose="02020603050405020304" pitchFamily="18" charset="0"/>
              </a:rPr>
              <a:t>Svaka zemlja odlučuje da li će sarađivati ili ignorisati sporazum. </a:t>
            </a:r>
          </a:p>
          <a:p>
            <a:pPr algn="l"/>
            <a:br>
              <a:rPr lang="sl-SI" altLang="en-US" sz="21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sl-SI" altLang="en-US" sz="2100" dirty="0">
                <a:solidFill>
                  <a:schemeClr val="tx1"/>
                </a:solidFill>
                <a:latin typeface="Times New Roman" panose="02020603050405020304" pitchFamily="18" charset="0"/>
              </a:rPr>
              <a:t>Predsednik Iraka: </a:t>
            </a:r>
            <a:r>
              <a:rPr lang="sl-SI" altLang="en-US" sz="21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“Za moju zemlju je bolje da prekrši dogovor i proizvodi više bez obzira na odluku Irana (60 u odnosu na 50 mlrd; </a:t>
            </a:r>
          </a:p>
          <a:p>
            <a:pPr algn="l"/>
            <a:r>
              <a:rPr lang="sl-SI" altLang="en-US" sz="21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i 40 u odnosu na 30 mlrd. $)”. </a:t>
            </a:r>
            <a:r>
              <a:rPr lang="sl-SI" altLang="en-US" sz="21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US" altLang="en-US" sz="21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50A34A-A71F-E5F7-99F9-26644F88B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191" y="1816506"/>
            <a:ext cx="6770825" cy="440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17061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511</Words>
  <Application>Microsoft Office PowerPoint</Application>
  <PresentationFormat>Widescreen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Amasis MT Pro Black</vt:lpstr>
      <vt:lpstr>Arial</vt:lpstr>
      <vt:lpstr>Calibri</vt:lpstr>
      <vt:lpstr>Segoe UI</vt:lpstr>
      <vt:lpstr>Segoe UI Light</vt:lpstr>
      <vt:lpstr>Times New Roman</vt:lpstr>
      <vt:lpstr>WelcomeDoc</vt:lpstr>
      <vt:lpstr>Dominantna strategija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2023-01-31T18:11:30Z</dcterms:created>
  <dcterms:modified xsi:type="dcterms:W3CDTF">2023-11-04T06:30:57Z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