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294" r:id="rId6"/>
    <p:sldId id="295" r:id="rId7"/>
    <p:sldId id="296" r:id="rId8"/>
    <p:sldId id="309" r:id="rId9"/>
    <p:sldId id="310" r:id="rId10"/>
    <p:sldId id="311" r:id="rId11"/>
    <p:sldId id="271" r:id="rId12"/>
    <p:sldId id="308" r:id="rId13"/>
    <p:sldId id="301" r:id="rId14"/>
    <p:sldId id="302" r:id="rId15"/>
    <p:sldId id="307" r:id="rId16"/>
    <p:sldId id="297" r:id="rId17"/>
    <p:sldId id="298" r:id="rId18"/>
    <p:sldId id="299" r:id="rId19"/>
    <p:sldId id="312" r:id="rId20"/>
    <p:sldId id="313" r:id="rId21"/>
    <p:sldId id="277" r:id="rId22"/>
    <p:sldId id="278" r:id="rId23"/>
    <p:sldId id="280" r:id="rId24"/>
    <p:sldId id="314" r:id="rId25"/>
    <p:sldId id="283" r:id="rId26"/>
    <p:sldId id="303" r:id="rId27"/>
    <p:sldId id="304" r:id="rId28"/>
    <p:sldId id="305" r:id="rId29"/>
    <p:sldId id="315" r:id="rId30"/>
    <p:sldId id="3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94"/>
            <p14:sldId id="295"/>
            <p14:sldId id="296"/>
            <p14:sldId id="309"/>
            <p14:sldId id="310"/>
            <p14:sldId id="311"/>
          </p14:sldIdLst>
        </p14:section>
        <p14:section name="Design, Morph, Annotate, Work Together, Tell Me" id="{B9B51309-D148-4332-87C2-07BE32FBCA3B}">
          <p14:sldIdLst>
            <p14:sldId id="271"/>
            <p14:sldId id="308"/>
            <p14:sldId id="301"/>
            <p14:sldId id="302"/>
            <p14:sldId id="307"/>
            <p14:sldId id="297"/>
            <p14:sldId id="298"/>
            <p14:sldId id="299"/>
            <p14:sldId id="312"/>
            <p14:sldId id="313"/>
          </p14:sldIdLst>
        </p14:section>
        <p14:section name="Learn More" id="{2CC34DB2-6590-42C0-AD4B-A04C6060184E}">
          <p14:sldIdLst>
            <p14:sldId id="277"/>
            <p14:sldId id="278"/>
            <p14:sldId id="280"/>
            <p14:sldId id="314"/>
            <p14:sldId id="283"/>
            <p14:sldId id="303"/>
            <p14:sldId id="304"/>
            <p14:sldId id="305"/>
            <p14:sldId id="31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F8CAB6"/>
    <a:srgbClr val="D24726"/>
    <a:srgbClr val="404040"/>
    <a:srgbClr val="FF9B45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E8175-DDA3-4DAB-AB15-3B3C85D9995D}" v="53" dt="2023-08-28T11:38:56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97" d="100"/>
          <a:sy n="97" d="100"/>
        </p:scale>
        <p:origin x="103" y="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7F095-DBB1-4D08-AAB1-C98140C427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80781B-CBC0-43EE-8C9C-A7B41FB04B41}">
      <dgm:prSet/>
      <dgm:spPr/>
      <dgm:t>
        <a:bodyPr/>
        <a:lstStyle/>
        <a:p>
          <a:r>
            <a:rPr lang="sr-Latn-RS"/>
            <a:t>TRŽIŠTE JE MESTO GDE SE SUSREĆU PONUDA I TRAŽNJA</a:t>
          </a:r>
          <a:endParaRPr lang="en-US"/>
        </a:p>
      </dgm:t>
    </dgm:pt>
    <dgm:pt modelId="{62DB9FB1-B76A-455A-BBEF-9F09855FFB45}" type="parTrans" cxnId="{2AA1B8D4-105D-409F-8F89-41290EEA305B}">
      <dgm:prSet/>
      <dgm:spPr/>
      <dgm:t>
        <a:bodyPr/>
        <a:lstStyle/>
        <a:p>
          <a:endParaRPr lang="en-US"/>
        </a:p>
      </dgm:t>
    </dgm:pt>
    <dgm:pt modelId="{1CECD48A-2184-4C83-9B4F-D1910D00EC3E}" type="sibTrans" cxnId="{2AA1B8D4-105D-409F-8F89-41290EEA305B}">
      <dgm:prSet/>
      <dgm:spPr/>
      <dgm:t>
        <a:bodyPr/>
        <a:lstStyle/>
        <a:p>
          <a:endParaRPr lang="en-US"/>
        </a:p>
      </dgm:t>
    </dgm:pt>
    <dgm:pt modelId="{5BEE1390-25BD-4DCF-9C83-42F587426350}">
      <dgm:prSet/>
      <dgm:spPr/>
      <dgm:t>
        <a:bodyPr/>
        <a:lstStyle/>
        <a:p>
          <a:r>
            <a:rPr lang="en-US"/>
            <a:t>Na tržištu se najbolje ogleda i položaj pojedinih grana, subjekata i sl. ali i moć i dometi uticaja određenih društvenih struktura</a:t>
          </a:r>
        </a:p>
      </dgm:t>
    </dgm:pt>
    <dgm:pt modelId="{B447BDC8-1411-4EDF-BEAF-D96B406BFEED}" type="parTrans" cxnId="{89C5651F-536D-4785-85F1-1A57FCFD9A73}">
      <dgm:prSet/>
      <dgm:spPr/>
      <dgm:t>
        <a:bodyPr/>
        <a:lstStyle/>
        <a:p>
          <a:endParaRPr lang="en-US"/>
        </a:p>
      </dgm:t>
    </dgm:pt>
    <dgm:pt modelId="{E0A1DE40-6AAA-4EFD-85A1-E9DDA69D9DC5}" type="sibTrans" cxnId="{89C5651F-536D-4785-85F1-1A57FCFD9A73}">
      <dgm:prSet/>
      <dgm:spPr/>
      <dgm:t>
        <a:bodyPr/>
        <a:lstStyle/>
        <a:p>
          <a:endParaRPr lang="en-US"/>
        </a:p>
      </dgm:t>
    </dgm:pt>
    <dgm:pt modelId="{A2FB0C8F-38A3-4727-9D0F-AF099C4A7E8A}">
      <dgm:prSet/>
      <dgm:spPr/>
      <dgm:t>
        <a:bodyPr/>
        <a:lstStyle/>
        <a:p>
          <a:r>
            <a:rPr lang="en-US"/>
            <a:t>tržište je sastavni i neodvojivi deo </a:t>
          </a:r>
          <a:r>
            <a:rPr lang="en-US" b="1" u="sng"/>
            <a:t>sistema proizvodnje</a:t>
          </a:r>
          <a:r>
            <a:rPr lang="en-US"/>
            <a:t>, </a:t>
          </a:r>
        </a:p>
      </dgm:t>
    </dgm:pt>
    <dgm:pt modelId="{9D711FBB-7CC8-477A-A738-C10FB469EB8A}" type="parTrans" cxnId="{237D5972-F54B-4634-8210-B22AC7370DBE}">
      <dgm:prSet/>
      <dgm:spPr/>
      <dgm:t>
        <a:bodyPr/>
        <a:lstStyle/>
        <a:p>
          <a:endParaRPr lang="en-US"/>
        </a:p>
      </dgm:t>
    </dgm:pt>
    <dgm:pt modelId="{27A8CA49-E5D0-4E16-B0F9-00051767B242}" type="sibTrans" cxnId="{237D5972-F54B-4634-8210-B22AC7370DBE}">
      <dgm:prSet/>
      <dgm:spPr/>
      <dgm:t>
        <a:bodyPr/>
        <a:lstStyle/>
        <a:p>
          <a:endParaRPr lang="en-US"/>
        </a:p>
      </dgm:t>
    </dgm:pt>
    <dgm:pt modelId="{DAFE9EF5-5630-431B-97B9-A97A75CA0929}">
      <dgm:prSet/>
      <dgm:spPr/>
      <dgm:t>
        <a:bodyPr/>
        <a:lstStyle/>
        <a:p>
          <a:r>
            <a:rPr lang="en-US"/>
            <a:t>u osnovi tržišta </a:t>
          </a:r>
          <a:r>
            <a:rPr lang="en-US" b="1" u="sng"/>
            <a:t>leži razmena </a:t>
          </a:r>
          <a:r>
            <a:rPr lang="en-US"/>
            <a:t>– odnosno proces u kojem robe od jednog prelaze u vlasništvo drugog subjekta, pri čemu na jednoj strani stoji ponuda određenih količina robe, a na drugoj tražnja za robom, </a:t>
          </a:r>
        </a:p>
      </dgm:t>
    </dgm:pt>
    <dgm:pt modelId="{DAADB284-4D0E-46DA-97D1-AA73670D7DD7}" type="parTrans" cxnId="{0D1D69CB-B324-4B93-9DC5-BEA06C5812FD}">
      <dgm:prSet/>
      <dgm:spPr/>
      <dgm:t>
        <a:bodyPr/>
        <a:lstStyle/>
        <a:p>
          <a:endParaRPr lang="en-US"/>
        </a:p>
      </dgm:t>
    </dgm:pt>
    <dgm:pt modelId="{DECC5872-9197-460B-8F8E-BA6230842D67}" type="sibTrans" cxnId="{0D1D69CB-B324-4B93-9DC5-BEA06C5812FD}">
      <dgm:prSet/>
      <dgm:spPr/>
      <dgm:t>
        <a:bodyPr/>
        <a:lstStyle/>
        <a:p>
          <a:endParaRPr lang="en-US"/>
        </a:p>
      </dgm:t>
    </dgm:pt>
    <dgm:pt modelId="{E481B331-39BC-45E0-A7AA-779536F026D7}" type="pres">
      <dgm:prSet presAssocID="{0347F095-DBB1-4D08-AAB1-C98140C42796}" presName="linear" presStyleCnt="0">
        <dgm:presLayoutVars>
          <dgm:animLvl val="lvl"/>
          <dgm:resizeHandles val="exact"/>
        </dgm:presLayoutVars>
      </dgm:prSet>
      <dgm:spPr/>
    </dgm:pt>
    <dgm:pt modelId="{7EA6DF85-E2A7-40DA-8351-59A348DC66BB}" type="pres">
      <dgm:prSet presAssocID="{4680781B-CBC0-43EE-8C9C-A7B41FB04B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B4C8A0-218B-420F-9B29-9A8B9E1BF781}" type="pres">
      <dgm:prSet presAssocID="{1CECD48A-2184-4C83-9B4F-D1910D00EC3E}" presName="spacer" presStyleCnt="0"/>
      <dgm:spPr/>
    </dgm:pt>
    <dgm:pt modelId="{DB1997D4-CD59-4565-A6C4-42B1897817CE}" type="pres">
      <dgm:prSet presAssocID="{5BEE1390-25BD-4DCF-9C83-42F5874263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46634C-996A-48D8-94AD-7FDDC8CB9825}" type="pres">
      <dgm:prSet presAssocID="{5BEE1390-25BD-4DCF-9C83-42F58742635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585A113-0191-4105-928B-F81BA7397DF2}" type="presOf" srcId="{5BEE1390-25BD-4DCF-9C83-42F587426350}" destId="{DB1997D4-CD59-4565-A6C4-42B1897817CE}" srcOrd="0" destOrd="0" presId="urn:microsoft.com/office/officeart/2005/8/layout/vList2"/>
    <dgm:cxn modelId="{89C5651F-536D-4785-85F1-1A57FCFD9A73}" srcId="{0347F095-DBB1-4D08-AAB1-C98140C42796}" destId="{5BEE1390-25BD-4DCF-9C83-42F587426350}" srcOrd="1" destOrd="0" parTransId="{B447BDC8-1411-4EDF-BEAF-D96B406BFEED}" sibTransId="{E0A1DE40-6AAA-4EFD-85A1-E9DDA69D9DC5}"/>
    <dgm:cxn modelId="{3EB7E271-1671-4F3C-9F27-257D783BFAEB}" type="presOf" srcId="{DAFE9EF5-5630-431B-97B9-A97A75CA0929}" destId="{A946634C-996A-48D8-94AD-7FDDC8CB9825}" srcOrd="0" destOrd="1" presId="urn:microsoft.com/office/officeart/2005/8/layout/vList2"/>
    <dgm:cxn modelId="{237D5972-F54B-4634-8210-B22AC7370DBE}" srcId="{5BEE1390-25BD-4DCF-9C83-42F587426350}" destId="{A2FB0C8F-38A3-4727-9D0F-AF099C4A7E8A}" srcOrd="0" destOrd="0" parTransId="{9D711FBB-7CC8-477A-A738-C10FB469EB8A}" sibTransId="{27A8CA49-E5D0-4E16-B0F9-00051767B242}"/>
    <dgm:cxn modelId="{B98D6C53-4722-4381-920F-BF9B52CCC31C}" type="presOf" srcId="{0347F095-DBB1-4D08-AAB1-C98140C42796}" destId="{E481B331-39BC-45E0-A7AA-779536F026D7}" srcOrd="0" destOrd="0" presId="urn:microsoft.com/office/officeart/2005/8/layout/vList2"/>
    <dgm:cxn modelId="{D0ED0295-59D0-4F70-B202-A84BF673776B}" type="presOf" srcId="{A2FB0C8F-38A3-4727-9D0F-AF099C4A7E8A}" destId="{A946634C-996A-48D8-94AD-7FDDC8CB9825}" srcOrd="0" destOrd="0" presId="urn:microsoft.com/office/officeart/2005/8/layout/vList2"/>
    <dgm:cxn modelId="{0D1D69CB-B324-4B93-9DC5-BEA06C5812FD}" srcId="{5BEE1390-25BD-4DCF-9C83-42F587426350}" destId="{DAFE9EF5-5630-431B-97B9-A97A75CA0929}" srcOrd="1" destOrd="0" parTransId="{DAADB284-4D0E-46DA-97D1-AA73670D7DD7}" sibTransId="{DECC5872-9197-460B-8F8E-BA6230842D67}"/>
    <dgm:cxn modelId="{2AA1B8D4-105D-409F-8F89-41290EEA305B}" srcId="{0347F095-DBB1-4D08-AAB1-C98140C42796}" destId="{4680781B-CBC0-43EE-8C9C-A7B41FB04B41}" srcOrd="0" destOrd="0" parTransId="{62DB9FB1-B76A-455A-BBEF-9F09855FFB45}" sibTransId="{1CECD48A-2184-4C83-9B4F-D1910D00EC3E}"/>
    <dgm:cxn modelId="{EB4242FB-E5EE-41F0-A57C-21BDBD562223}" type="presOf" srcId="{4680781B-CBC0-43EE-8C9C-A7B41FB04B41}" destId="{7EA6DF85-E2A7-40DA-8351-59A348DC66BB}" srcOrd="0" destOrd="0" presId="urn:microsoft.com/office/officeart/2005/8/layout/vList2"/>
    <dgm:cxn modelId="{30973DAB-B2EC-4F00-B346-DAAA48FA2984}" type="presParOf" srcId="{E481B331-39BC-45E0-A7AA-779536F026D7}" destId="{7EA6DF85-E2A7-40DA-8351-59A348DC66BB}" srcOrd="0" destOrd="0" presId="urn:microsoft.com/office/officeart/2005/8/layout/vList2"/>
    <dgm:cxn modelId="{754C6600-5F6B-40DD-95B6-5D7C090451AB}" type="presParOf" srcId="{E481B331-39BC-45E0-A7AA-779536F026D7}" destId="{76B4C8A0-218B-420F-9B29-9A8B9E1BF781}" srcOrd="1" destOrd="0" presId="urn:microsoft.com/office/officeart/2005/8/layout/vList2"/>
    <dgm:cxn modelId="{6F816ED6-D78A-4855-8F2B-36C8037F673E}" type="presParOf" srcId="{E481B331-39BC-45E0-A7AA-779536F026D7}" destId="{DB1997D4-CD59-4565-A6C4-42B1897817CE}" srcOrd="2" destOrd="0" presId="urn:microsoft.com/office/officeart/2005/8/layout/vList2"/>
    <dgm:cxn modelId="{10852C89-CCEB-4B87-98D7-41CCC93D6107}" type="presParOf" srcId="{E481B331-39BC-45E0-A7AA-779536F026D7}" destId="{A946634C-996A-48D8-94AD-7FDDC8CB98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45C0A-863E-42DB-BA72-82FB897AE3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C375A-BB69-4333-902F-A52A4078BAA7}">
      <dgm:prSet/>
      <dgm:spPr/>
      <dgm:t>
        <a:bodyPr/>
        <a:lstStyle/>
        <a:p>
          <a:r>
            <a:rPr lang="en-US" dirty="0"/>
            <a:t>Danas </a:t>
          </a:r>
          <a:r>
            <a:rPr lang="en-US" dirty="0" err="1"/>
            <a:t>moderne</a:t>
          </a:r>
          <a:r>
            <a:rPr lang="en-US" dirty="0"/>
            <a:t> </a:t>
          </a:r>
          <a:r>
            <a:rPr lang="en-US" dirty="0" err="1"/>
            <a:t>države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privrede</a:t>
          </a:r>
          <a:r>
            <a:rPr lang="en-US" dirty="0"/>
            <a:t> </a:t>
          </a:r>
          <a:r>
            <a:rPr lang="en-US" dirty="0" err="1"/>
            <a:t>nastoje</a:t>
          </a:r>
          <a:r>
            <a:rPr lang="sr-Latn-RS" dirty="0"/>
            <a:t> </a:t>
          </a:r>
          <a:r>
            <a:rPr lang="en-US" dirty="0"/>
            <a:t>da </a:t>
          </a:r>
          <a:r>
            <a:rPr lang="en-US" dirty="0" err="1"/>
            <a:t>osiguraju</a:t>
          </a:r>
          <a:r>
            <a:rPr lang="en-US" dirty="0"/>
            <a:t> </a:t>
          </a:r>
          <a:r>
            <a:rPr lang="en-US" b="1" dirty="0" err="1"/>
            <a:t>sve</a:t>
          </a:r>
          <a:r>
            <a:rPr lang="en-US" b="1" dirty="0"/>
            <a:t> </a:t>
          </a:r>
          <a:r>
            <a:rPr lang="en-US" b="1" dirty="0" err="1"/>
            <a:t>veću</a:t>
          </a:r>
          <a:r>
            <a:rPr lang="en-US" b="1" dirty="0"/>
            <a:t> </a:t>
          </a:r>
          <a:r>
            <a:rPr lang="en-US" b="1" dirty="0" err="1"/>
            <a:t>slobodu</a:t>
          </a:r>
          <a:r>
            <a:rPr lang="en-US" b="1" dirty="0"/>
            <a:t> </a:t>
          </a:r>
          <a:r>
            <a:rPr lang="en-US" b="1" dirty="0" err="1"/>
            <a:t>tržišta</a:t>
          </a:r>
          <a:r>
            <a:rPr lang="en-US" dirty="0"/>
            <a:t>, da </a:t>
          </a:r>
          <a:r>
            <a:rPr lang="en-US" dirty="0" err="1"/>
            <a:t>oslobode</a:t>
          </a:r>
          <a:r>
            <a:rPr lang="en-US" dirty="0"/>
            <a:t> </a:t>
          </a:r>
          <a:r>
            <a:rPr lang="en-US" dirty="0" err="1"/>
            <a:t>ukupan</a:t>
          </a:r>
          <a:r>
            <a:rPr lang="en-US" dirty="0"/>
            <a:t> </a:t>
          </a:r>
          <a:r>
            <a:rPr lang="en-US" dirty="0" err="1"/>
            <a:t>tržišni</a:t>
          </a:r>
          <a:r>
            <a:rPr lang="en-US" dirty="0"/>
            <a:t> </a:t>
          </a:r>
          <a:r>
            <a:rPr lang="en-US" dirty="0" err="1"/>
            <a:t>mehanizam</a:t>
          </a:r>
          <a:r>
            <a:rPr lang="en-US" dirty="0"/>
            <a:t>, </a:t>
          </a:r>
          <a:r>
            <a:rPr lang="en-US" dirty="0" err="1"/>
            <a:t>jer</a:t>
          </a:r>
          <a:r>
            <a:rPr lang="en-US" dirty="0"/>
            <a:t> </a:t>
          </a:r>
          <a:r>
            <a:rPr lang="en-US" dirty="0" err="1"/>
            <a:t>smatra</a:t>
          </a:r>
          <a:r>
            <a:rPr lang="en-US" dirty="0"/>
            <a:t> se, </a:t>
          </a:r>
          <a:r>
            <a:rPr lang="en-US" dirty="0" err="1"/>
            <a:t>tržište</a:t>
          </a:r>
          <a:r>
            <a:rPr lang="en-US" dirty="0"/>
            <a:t> </a:t>
          </a:r>
          <a:r>
            <a:rPr lang="en-US" dirty="0" err="1"/>
            <a:t>predstavlja</a:t>
          </a:r>
          <a:r>
            <a:rPr lang="en-US" dirty="0"/>
            <a:t> </a:t>
          </a:r>
          <a:r>
            <a:rPr lang="en-US" dirty="0" err="1"/>
            <a:t>snažan</a:t>
          </a:r>
          <a:r>
            <a:rPr lang="en-US" dirty="0"/>
            <a:t> </a:t>
          </a:r>
          <a:r>
            <a:rPr lang="en-US" dirty="0" err="1"/>
            <a:t>faktor</a:t>
          </a:r>
          <a:r>
            <a:rPr lang="en-US" dirty="0"/>
            <a:t> </a:t>
          </a:r>
          <a:r>
            <a:rPr lang="en-US" dirty="0" err="1"/>
            <a:t>efikasnijeg</a:t>
          </a:r>
          <a:r>
            <a:rPr lang="en-US" dirty="0"/>
            <a:t> </a:t>
          </a:r>
          <a:r>
            <a:rPr lang="en-US" dirty="0" err="1"/>
            <a:t>privređivanja</a:t>
          </a:r>
          <a:r>
            <a:rPr lang="en-US" dirty="0"/>
            <a:t>, </a:t>
          </a:r>
          <a:r>
            <a:rPr lang="en-US" dirty="0" err="1"/>
            <a:t>sužavanja</a:t>
          </a:r>
          <a:r>
            <a:rPr lang="en-US" dirty="0"/>
            <a:t> </a:t>
          </a:r>
          <a:r>
            <a:rPr lang="en-US" dirty="0" err="1"/>
            <a:t>troškova</a:t>
          </a:r>
          <a:r>
            <a:rPr lang="en-US" dirty="0"/>
            <a:t>, </a:t>
          </a:r>
          <a:r>
            <a:rPr lang="en-US" dirty="0" err="1"/>
            <a:t>porasta</a:t>
          </a:r>
          <a:r>
            <a:rPr lang="en-US" dirty="0"/>
            <a:t> </a:t>
          </a:r>
          <a:r>
            <a:rPr lang="en-US" dirty="0" err="1"/>
            <a:t>efikaskosti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profita</a:t>
          </a:r>
          <a:r>
            <a:rPr lang="en-US" dirty="0"/>
            <a:t>, </a:t>
          </a:r>
          <a:r>
            <a:rPr lang="en-US" dirty="0" err="1"/>
            <a:t>nasuprot</a:t>
          </a:r>
          <a:r>
            <a:rPr lang="en-US" dirty="0"/>
            <a:t> </a:t>
          </a:r>
          <a:r>
            <a:rPr lang="en-US" dirty="0" err="1"/>
            <a:t>neefikasnoj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skupoj</a:t>
          </a:r>
          <a:r>
            <a:rPr lang="en-US" dirty="0"/>
            <a:t> </a:t>
          </a:r>
          <a:r>
            <a:rPr lang="en-US" dirty="0" err="1"/>
            <a:t>državi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državnoj</a:t>
          </a:r>
          <a:r>
            <a:rPr lang="en-US" dirty="0"/>
            <a:t> </a:t>
          </a:r>
          <a:r>
            <a:rPr lang="en-US" dirty="0" err="1"/>
            <a:t>regulativi</a:t>
          </a:r>
          <a:r>
            <a:rPr lang="en-US" dirty="0"/>
            <a:t>. </a:t>
          </a:r>
        </a:p>
      </dgm:t>
    </dgm:pt>
    <dgm:pt modelId="{470F1AEE-4606-40A9-8D68-9B36766A6F42}" type="parTrans" cxnId="{035A00CC-F71C-45E4-95C2-545EA33C038D}">
      <dgm:prSet/>
      <dgm:spPr/>
      <dgm:t>
        <a:bodyPr/>
        <a:lstStyle/>
        <a:p>
          <a:endParaRPr lang="en-US"/>
        </a:p>
      </dgm:t>
    </dgm:pt>
    <dgm:pt modelId="{96AF0B9A-6AA0-43F6-A59A-52C550991157}" type="sibTrans" cxnId="{035A00CC-F71C-45E4-95C2-545EA33C038D}">
      <dgm:prSet/>
      <dgm:spPr/>
      <dgm:t>
        <a:bodyPr/>
        <a:lstStyle/>
        <a:p>
          <a:endParaRPr lang="en-US"/>
        </a:p>
      </dgm:t>
    </dgm:pt>
    <dgm:pt modelId="{27D3BC0D-49CC-4591-B49B-EBAAC91D6A9C}">
      <dgm:prSet/>
      <dgm:spPr/>
      <dgm:t>
        <a:bodyPr/>
        <a:lstStyle/>
        <a:p>
          <a:r>
            <a:rPr lang="en-US"/>
            <a:t>Međutim, i pored takve opšte orijentacije u svetu, </a:t>
          </a:r>
          <a:r>
            <a:rPr lang="en-US" b="1"/>
            <a:t>ne postoji slobodno tržište, </a:t>
          </a:r>
          <a:r>
            <a:rPr lang="en-US"/>
            <a:t>ono je više ili manje pod delovanjem državne intervencije i nacionalnih međunarodnih monopola. To je državno-monopolističko regulisanje ekonomije i tržišta.</a:t>
          </a:r>
        </a:p>
      </dgm:t>
    </dgm:pt>
    <dgm:pt modelId="{AD128FA0-0269-4790-8FB6-9405F18BA419}" type="parTrans" cxnId="{F07BE24C-3F84-4D63-AE9E-00BB4732352F}">
      <dgm:prSet/>
      <dgm:spPr/>
      <dgm:t>
        <a:bodyPr/>
        <a:lstStyle/>
        <a:p>
          <a:endParaRPr lang="en-US"/>
        </a:p>
      </dgm:t>
    </dgm:pt>
    <dgm:pt modelId="{B97F5102-E91F-4DD3-8DDF-9E41881E6997}" type="sibTrans" cxnId="{F07BE24C-3F84-4D63-AE9E-00BB4732352F}">
      <dgm:prSet/>
      <dgm:spPr/>
      <dgm:t>
        <a:bodyPr/>
        <a:lstStyle/>
        <a:p>
          <a:endParaRPr lang="en-US"/>
        </a:p>
      </dgm:t>
    </dgm:pt>
    <dgm:pt modelId="{7DDD6FEB-A132-49BF-A801-C841F4203F60}" type="pres">
      <dgm:prSet presAssocID="{25945C0A-863E-42DB-BA72-82FB897AE33E}" presName="linear" presStyleCnt="0">
        <dgm:presLayoutVars>
          <dgm:animLvl val="lvl"/>
          <dgm:resizeHandles val="exact"/>
        </dgm:presLayoutVars>
      </dgm:prSet>
      <dgm:spPr/>
    </dgm:pt>
    <dgm:pt modelId="{2ADA1CC3-59E2-4F1B-9FF6-651356FDB027}" type="pres">
      <dgm:prSet presAssocID="{9B4C375A-BB69-4333-902F-A52A4078BA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0B388B-C230-4721-B1EF-A36B3473BE29}" type="pres">
      <dgm:prSet presAssocID="{96AF0B9A-6AA0-43F6-A59A-52C550991157}" presName="spacer" presStyleCnt="0"/>
      <dgm:spPr/>
    </dgm:pt>
    <dgm:pt modelId="{FB70FDE6-3D63-4600-8238-27407CF58529}" type="pres">
      <dgm:prSet presAssocID="{27D3BC0D-49CC-4591-B49B-EBAAC91D6A9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D21471D-74BC-40DB-9F28-59B8FD39CF33}" type="presOf" srcId="{25945C0A-863E-42DB-BA72-82FB897AE33E}" destId="{7DDD6FEB-A132-49BF-A801-C841F4203F60}" srcOrd="0" destOrd="0" presId="urn:microsoft.com/office/officeart/2005/8/layout/vList2"/>
    <dgm:cxn modelId="{F07BE24C-3F84-4D63-AE9E-00BB4732352F}" srcId="{25945C0A-863E-42DB-BA72-82FB897AE33E}" destId="{27D3BC0D-49CC-4591-B49B-EBAAC91D6A9C}" srcOrd="1" destOrd="0" parTransId="{AD128FA0-0269-4790-8FB6-9405F18BA419}" sibTransId="{B97F5102-E91F-4DD3-8DDF-9E41881E6997}"/>
    <dgm:cxn modelId="{F7F34CAE-0FC2-4470-A4FA-34C62E1485DA}" type="presOf" srcId="{27D3BC0D-49CC-4591-B49B-EBAAC91D6A9C}" destId="{FB70FDE6-3D63-4600-8238-27407CF58529}" srcOrd="0" destOrd="0" presId="urn:microsoft.com/office/officeart/2005/8/layout/vList2"/>
    <dgm:cxn modelId="{035A00CC-F71C-45E4-95C2-545EA33C038D}" srcId="{25945C0A-863E-42DB-BA72-82FB897AE33E}" destId="{9B4C375A-BB69-4333-902F-A52A4078BAA7}" srcOrd="0" destOrd="0" parTransId="{470F1AEE-4606-40A9-8D68-9B36766A6F42}" sibTransId="{96AF0B9A-6AA0-43F6-A59A-52C550991157}"/>
    <dgm:cxn modelId="{B40BFBF8-55DF-4193-9CFF-5E5202DA90A8}" type="presOf" srcId="{9B4C375A-BB69-4333-902F-A52A4078BAA7}" destId="{2ADA1CC3-59E2-4F1B-9FF6-651356FDB027}" srcOrd="0" destOrd="0" presId="urn:microsoft.com/office/officeart/2005/8/layout/vList2"/>
    <dgm:cxn modelId="{25FD88E8-C2C7-47AD-8266-389990E5FFA1}" type="presParOf" srcId="{7DDD6FEB-A132-49BF-A801-C841F4203F60}" destId="{2ADA1CC3-59E2-4F1B-9FF6-651356FDB027}" srcOrd="0" destOrd="0" presId="urn:microsoft.com/office/officeart/2005/8/layout/vList2"/>
    <dgm:cxn modelId="{E0125DCF-8B3A-4F71-8DD9-262B33F0D666}" type="presParOf" srcId="{7DDD6FEB-A132-49BF-A801-C841F4203F60}" destId="{850B388B-C230-4721-B1EF-A36B3473BE29}" srcOrd="1" destOrd="0" presId="urn:microsoft.com/office/officeart/2005/8/layout/vList2"/>
    <dgm:cxn modelId="{5543C081-5AE0-4D41-9700-5ADA20A69ADD}" type="presParOf" srcId="{7DDD6FEB-A132-49BF-A801-C841F4203F60}" destId="{FB70FDE6-3D63-4600-8238-27407CF5852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33FF2F-ACB4-4DF5-B0AB-86EF7C8950B4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7A5432-F4E0-4F84-AE21-7A75371C56AD}">
      <dgm:prSet/>
      <dgm:spPr/>
      <dgm:t>
        <a:bodyPr/>
        <a:lstStyle/>
        <a:p>
          <a:r>
            <a:rPr lang="sr-Latn-RS" sz="1300"/>
            <a:t>DRŽAVA NAJČEŠĆE POSTAVLJA BARIJERE</a:t>
          </a:r>
          <a:endParaRPr lang="en-US" sz="1300"/>
        </a:p>
      </dgm:t>
    </dgm:pt>
    <dgm:pt modelId="{C844A0E0-3065-42DF-A84D-EB6EE560B6CD}" type="parTrans" cxnId="{745CC12B-916A-4528-BBE9-87CED7BBA5BB}">
      <dgm:prSet/>
      <dgm:spPr/>
      <dgm:t>
        <a:bodyPr/>
        <a:lstStyle/>
        <a:p>
          <a:endParaRPr lang="en-US"/>
        </a:p>
      </dgm:t>
    </dgm:pt>
    <dgm:pt modelId="{331FC9E4-A698-4DD1-9E9B-4391978E4B96}" type="sibTrans" cxnId="{745CC12B-916A-4528-BBE9-87CED7BBA5BB}">
      <dgm:prSet/>
      <dgm:spPr/>
      <dgm:t>
        <a:bodyPr/>
        <a:lstStyle/>
        <a:p>
          <a:endParaRPr lang="en-US"/>
        </a:p>
      </dgm:t>
    </dgm:pt>
    <dgm:pt modelId="{0CC50DCD-A1B8-4E97-9A1B-16B02CF3A807}">
      <dgm:prSet custT="1"/>
      <dgm:spPr/>
      <dgm:t>
        <a:bodyPr/>
        <a:lstStyle/>
        <a:p>
          <a:r>
            <a:rPr lang="sr-Latn-RS" sz="1400" dirty="0"/>
            <a:t>TARIFE – zovu ih porez na uvoz – predstavljaju mehanizme koje vlade koriste da bi smanjili ili eliminisali ulazak uvoznih proizvoda. Svrha je sprečiti domaćeg proizvođača da izgubi tržište + osiguratiu domaću tražnju. </a:t>
          </a:r>
          <a:endParaRPr lang="en-US" sz="1400" dirty="0"/>
        </a:p>
      </dgm:t>
    </dgm:pt>
    <dgm:pt modelId="{F7D41F21-6B86-4596-AA6B-2B51E5AFE410}" type="parTrans" cxnId="{4030135B-0687-4F15-AFC9-F32DC89E1794}">
      <dgm:prSet/>
      <dgm:spPr/>
      <dgm:t>
        <a:bodyPr/>
        <a:lstStyle/>
        <a:p>
          <a:endParaRPr lang="en-US"/>
        </a:p>
      </dgm:t>
    </dgm:pt>
    <dgm:pt modelId="{8423C97D-487C-44BE-B926-87E60A1337CA}" type="sibTrans" cxnId="{4030135B-0687-4F15-AFC9-F32DC89E1794}">
      <dgm:prSet/>
      <dgm:spPr/>
      <dgm:t>
        <a:bodyPr/>
        <a:lstStyle/>
        <a:p>
          <a:endParaRPr lang="en-US"/>
        </a:p>
      </dgm:t>
    </dgm:pt>
    <dgm:pt modelId="{07B8B2EE-7DAC-4858-A85A-92CD148E3709}">
      <dgm:prSet custT="1"/>
      <dgm:spPr/>
      <dgm:t>
        <a:bodyPr/>
        <a:lstStyle/>
        <a:p>
          <a:r>
            <a:rPr lang="sr-Latn-RS" sz="1400" dirty="0"/>
            <a:t>U najvećem broju slučajeva nije dobro jer domaći proizvođači postaoju neefikasni i budu doadtno nagrađeni za svoju neefikasnost</a:t>
          </a:r>
          <a:endParaRPr lang="en-US" sz="1400" dirty="0"/>
        </a:p>
      </dgm:t>
    </dgm:pt>
    <dgm:pt modelId="{47C68B32-4F70-4387-9ACA-E2B6AF68C774}" type="parTrans" cxnId="{604C969D-F139-4518-9B87-3894784CC47B}">
      <dgm:prSet/>
      <dgm:spPr/>
      <dgm:t>
        <a:bodyPr/>
        <a:lstStyle/>
        <a:p>
          <a:endParaRPr lang="en-US"/>
        </a:p>
      </dgm:t>
    </dgm:pt>
    <dgm:pt modelId="{49144B59-C349-4C2C-90C0-FFDE09D17F6F}" type="sibTrans" cxnId="{604C969D-F139-4518-9B87-3894784CC47B}">
      <dgm:prSet/>
      <dgm:spPr/>
      <dgm:t>
        <a:bodyPr/>
        <a:lstStyle/>
        <a:p>
          <a:endParaRPr lang="en-US"/>
        </a:p>
      </dgm:t>
    </dgm:pt>
    <dgm:pt modelId="{9BC8ADF6-1D3F-4622-A1B6-A85194399025}">
      <dgm:prSet/>
      <dgm:spPr/>
      <dgm:t>
        <a:bodyPr/>
        <a:lstStyle/>
        <a:p>
          <a:r>
            <a:rPr lang="sr-Latn-RS"/>
            <a:t>2. TEHNIČKE SPECIFIKACIJE I SPECIFIKACIJE KVALITETA PROIZVODA – može se koristiti kao prepreka, pa kad proizvod stigne u zemlju, ili mesto odredišta može biti vraćen jer ne ispunjava te i takve specifikacije </a:t>
          </a:r>
          <a:endParaRPr lang="en-US"/>
        </a:p>
      </dgm:t>
    </dgm:pt>
    <dgm:pt modelId="{D5AF7516-DA68-4B9F-9BFE-3C2B79A6D8A8}" type="parTrans" cxnId="{837A1301-2832-4936-AACE-32FCD94E0455}">
      <dgm:prSet/>
      <dgm:spPr/>
      <dgm:t>
        <a:bodyPr/>
        <a:lstStyle/>
        <a:p>
          <a:endParaRPr lang="en-US"/>
        </a:p>
      </dgm:t>
    </dgm:pt>
    <dgm:pt modelId="{6BC1FC39-BE44-44CD-9B8A-92574D1A92BD}" type="sibTrans" cxnId="{837A1301-2832-4936-AACE-32FCD94E0455}">
      <dgm:prSet/>
      <dgm:spPr/>
      <dgm:t>
        <a:bodyPr/>
        <a:lstStyle/>
        <a:p>
          <a:endParaRPr lang="en-US"/>
        </a:p>
      </dgm:t>
    </dgm:pt>
    <dgm:pt modelId="{FE5C2DC0-A6B9-4300-A9C2-472A374B0243}">
      <dgm:prSet/>
      <dgm:spPr/>
      <dgm:t>
        <a:bodyPr/>
        <a:lstStyle/>
        <a:p>
          <a:r>
            <a:rPr lang="sr-Latn-RS"/>
            <a:t>3. PRAVNI ZAHTEVI – ZAKONI I PODZAKONSKA AKTA</a:t>
          </a:r>
          <a:endParaRPr lang="en-US"/>
        </a:p>
      </dgm:t>
    </dgm:pt>
    <dgm:pt modelId="{94FE58A7-395A-49C7-8A98-85ED3B8C1712}" type="parTrans" cxnId="{8E3413A4-5C52-431F-BD5C-EB19A86757B4}">
      <dgm:prSet/>
      <dgm:spPr/>
      <dgm:t>
        <a:bodyPr/>
        <a:lstStyle/>
        <a:p>
          <a:endParaRPr lang="en-US"/>
        </a:p>
      </dgm:t>
    </dgm:pt>
    <dgm:pt modelId="{D8FEACE3-B24A-4E2E-B7F2-958551A43E83}" type="sibTrans" cxnId="{8E3413A4-5C52-431F-BD5C-EB19A86757B4}">
      <dgm:prSet/>
      <dgm:spPr/>
      <dgm:t>
        <a:bodyPr/>
        <a:lstStyle/>
        <a:p>
          <a:endParaRPr lang="en-US"/>
        </a:p>
      </dgm:t>
    </dgm:pt>
    <dgm:pt modelId="{7C70DD40-4360-40D1-911D-F359D235E1C7}" type="pres">
      <dgm:prSet presAssocID="{CF33FF2F-ACB4-4DF5-B0AB-86EF7C8950B4}" presName="outerComposite" presStyleCnt="0">
        <dgm:presLayoutVars>
          <dgm:chMax val="5"/>
          <dgm:dir/>
          <dgm:resizeHandles val="exact"/>
        </dgm:presLayoutVars>
      </dgm:prSet>
      <dgm:spPr/>
    </dgm:pt>
    <dgm:pt modelId="{335554FE-05FF-433A-BFB4-DD76C0042835}" type="pres">
      <dgm:prSet presAssocID="{CF33FF2F-ACB4-4DF5-B0AB-86EF7C8950B4}" presName="dummyMaxCanvas" presStyleCnt="0">
        <dgm:presLayoutVars/>
      </dgm:prSet>
      <dgm:spPr/>
    </dgm:pt>
    <dgm:pt modelId="{729537FE-0BBE-4764-B99B-CC87B9FE62AF}" type="pres">
      <dgm:prSet presAssocID="{CF33FF2F-ACB4-4DF5-B0AB-86EF7C8950B4}" presName="ThreeNodes_1" presStyleLbl="node1" presStyleIdx="0" presStyleCnt="3" custScaleX="109822" custScaleY="110992">
        <dgm:presLayoutVars>
          <dgm:bulletEnabled val="1"/>
        </dgm:presLayoutVars>
      </dgm:prSet>
      <dgm:spPr/>
    </dgm:pt>
    <dgm:pt modelId="{64C508BA-4233-4121-9911-832C6183F8EB}" type="pres">
      <dgm:prSet presAssocID="{CF33FF2F-ACB4-4DF5-B0AB-86EF7C8950B4}" presName="ThreeNodes_2" presStyleLbl="node1" presStyleIdx="1" presStyleCnt="3">
        <dgm:presLayoutVars>
          <dgm:bulletEnabled val="1"/>
        </dgm:presLayoutVars>
      </dgm:prSet>
      <dgm:spPr/>
    </dgm:pt>
    <dgm:pt modelId="{52D59C5A-A4C7-4E29-A2A7-69F977A30144}" type="pres">
      <dgm:prSet presAssocID="{CF33FF2F-ACB4-4DF5-B0AB-86EF7C8950B4}" presName="ThreeNodes_3" presStyleLbl="node1" presStyleIdx="2" presStyleCnt="3">
        <dgm:presLayoutVars>
          <dgm:bulletEnabled val="1"/>
        </dgm:presLayoutVars>
      </dgm:prSet>
      <dgm:spPr/>
    </dgm:pt>
    <dgm:pt modelId="{52056973-70A9-4260-8C81-AB9768191477}" type="pres">
      <dgm:prSet presAssocID="{CF33FF2F-ACB4-4DF5-B0AB-86EF7C8950B4}" presName="ThreeConn_1-2" presStyleLbl="fgAccFollowNode1" presStyleIdx="0" presStyleCnt="2">
        <dgm:presLayoutVars>
          <dgm:bulletEnabled val="1"/>
        </dgm:presLayoutVars>
      </dgm:prSet>
      <dgm:spPr/>
    </dgm:pt>
    <dgm:pt modelId="{30B1DDD0-6082-4EFA-A1A7-38707982ECD3}" type="pres">
      <dgm:prSet presAssocID="{CF33FF2F-ACB4-4DF5-B0AB-86EF7C8950B4}" presName="ThreeConn_2-3" presStyleLbl="fgAccFollowNode1" presStyleIdx="1" presStyleCnt="2">
        <dgm:presLayoutVars>
          <dgm:bulletEnabled val="1"/>
        </dgm:presLayoutVars>
      </dgm:prSet>
      <dgm:spPr/>
    </dgm:pt>
    <dgm:pt modelId="{E6B53326-B1E2-4C1E-BA2C-08844D2E5853}" type="pres">
      <dgm:prSet presAssocID="{CF33FF2F-ACB4-4DF5-B0AB-86EF7C8950B4}" presName="ThreeNodes_1_text" presStyleLbl="node1" presStyleIdx="2" presStyleCnt="3">
        <dgm:presLayoutVars>
          <dgm:bulletEnabled val="1"/>
        </dgm:presLayoutVars>
      </dgm:prSet>
      <dgm:spPr/>
    </dgm:pt>
    <dgm:pt modelId="{D27040F7-1E6E-4157-A109-31E634AA9719}" type="pres">
      <dgm:prSet presAssocID="{CF33FF2F-ACB4-4DF5-B0AB-86EF7C8950B4}" presName="ThreeNodes_2_text" presStyleLbl="node1" presStyleIdx="2" presStyleCnt="3">
        <dgm:presLayoutVars>
          <dgm:bulletEnabled val="1"/>
        </dgm:presLayoutVars>
      </dgm:prSet>
      <dgm:spPr/>
    </dgm:pt>
    <dgm:pt modelId="{F1D46E2B-AA02-4DF1-A31A-5057DC9150EF}" type="pres">
      <dgm:prSet presAssocID="{CF33FF2F-ACB4-4DF5-B0AB-86EF7C8950B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37A1301-2832-4936-AACE-32FCD94E0455}" srcId="{CF33FF2F-ACB4-4DF5-B0AB-86EF7C8950B4}" destId="{9BC8ADF6-1D3F-4622-A1B6-A85194399025}" srcOrd="1" destOrd="0" parTransId="{D5AF7516-DA68-4B9F-9BFE-3C2B79A6D8A8}" sibTransId="{6BC1FC39-BE44-44CD-9B8A-92574D1A92BD}"/>
    <dgm:cxn modelId="{745CC12B-916A-4528-BBE9-87CED7BBA5BB}" srcId="{CF33FF2F-ACB4-4DF5-B0AB-86EF7C8950B4}" destId="{4A7A5432-F4E0-4F84-AE21-7A75371C56AD}" srcOrd="0" destOrd="0" parTransId="{C844A0E0-3065-42DF-A84D-EB6EE560B6CD}" sibTransId="{331FC9E4-A698-4DD1-9E9B-4391978E4B96}"/>
    <dgm:cxn modelId="{4030135B-0687-4F15-AFC9-F32DC89E1794}" srcId="{4A7A5432-F4E0-4F84-AE21-7A75371C56AD}" destId="{0CC50DCD-A1B8-4E97-9A1B-16B02CF3A807}" srcOrd="0" destOrd="0" parTransId="{F7D41F21-6B86-4596-AA6B-2B51E5AFE410}" sibTransId="{8423C97D-487C-44BE-B926-87E60A1337CA}"/>
    <dgm:cxn modelId="{EC178568-5EC8-41D5-A47A-2EA80ED9AA63}" type="presOf" srcId="{0CC50DCD-A1B8-4E97-9A1B-16B02CF3A807}" destId="{729537FE-0BBE-4764-B99B-CC87B9FE62AF}" srcOrd="0" destOrd="1" presId="urn:microsoft.com/office/officeart/2005/8/layout/vProcess5"/>
    <dgm:cxn modelId="{70AE586C-E168-4674-8205-3CEC9B6E27CA}" type="presOf" srcId="{4A7A5432-F4E0-4F84-AE21-7A75371C56AD}" destId="{E6B53326-B1E2-4C1E-BA2C-08844D2E5853}" srcOrd="1" destOrd="0" presId="urn:microsoft.com/office/officeart/2005/8/layout/vProcess5"/>
    <dgm:cxn modelId="{AFA7C16D-F3C9-468C-A3F0-5845637A01EF}" type="presOf" srcId="{FE5C2DC0-A6B9-4300-A9C2-472A374B0243}" destId="{52D59C5A-A4C7-4E29-A2A7-69F977A30144}" srcOrd="0" destOrd="0" presId="urn:microsoft.com/office/officeart/2005/8/layout/vProcess5"/>
    <dgm:cxn modelId="{46A3214F-ADD3-48D8-8964-868DE6343406}" type="presOf" srcId="{9BC8ADF6-1D3F-4622-A1B6-A85194399025}" destId="{64C508BA-4233-4121-9911-832C6183F8EB}" srcOrd="0" destOrd="0" presId="urn:microsoft.com/office/officeart/2005/8/layout/vProcess5"/>
    <dgm:cxn modelId="{98BF2B4F-9980-414E-9796-CD4D17B51407}" type="presOf" srcId="{9BC8ADF6-1D3F-4622-A1B6-A85194399025}" destId="{D27040F7-1E6E-4157-A109-31E634AA9719}" srcOrd="1" destOrd="0" presId="urn:microsoft.com/office/officeart/2005/8/layout/vProcess5"/>
    <dgm:cxn modelId="{7A542170-794A-485B-A60F-BB0166A9BBFE}" type="presOf" srcId="{07B8B2EE-7DAC-4858-A85A-92CD148E3709}" destId="{E6B53326-B1E2-4C1E-BA2C-08844D2E5853}" srcOrd="1" destOrd="2" presId="urn:microsoft.com/office/officeart/2005/8/layout/vProcess5"/>
    <dgm:cxn modelId="{588FF770-B15F-4A16-B089-9CB988CA1067}" type="presOf" srcId="{331FC9E4-A698-4DD1-9E9B-4391978E4B96}" destId="{52056973-70A9-4260-8C81-AB9768191477}" srcOrd="0" destOrd="0" presId="urn:microsoft.com/office/officeart/2005/8/layout/vProcess5"/>
    <dgm:cxn modelId="{33DFFF70-E963-4D2D-9F72-84121FAF905F}" type="presOf" srcId="{07B8B2EE-7DAC-4858-A85A-92CD148E3709}" destId="{729537FE-0BBE-4764-B99B-CC87B9FE62AF}" srcOrd="0" destOrd="2" presId="urn:microsoft.com/office/officeart/2005/8/layout/vProcess5"/>
    <dgm:cxn modelId="{70EBCF53-4F5E-485D-9CF4-94AA272E8FA0}" type="presOf" srcId="{FE5C2DC0-A6B9-4300-A9C2-472A374B0243}" destId="{F1D46E2B-AA02-4DF1-A31A-5057DC9150EF}" srcOrd="1" destOrd="0" presId="urn:microsoft.com/office/officeart/2005/8/layout/vProcess5"/>
    <dgm:cxn modelId="{FCB5B955-022E-4BF9-9C91-35F502DA62CA}" type="presOf" srcId="{4A7A5432-F4E0-4F84-AE21-7A75371C56AD}" destId="{729537FE-0BBE-4764-B99B-CC87B9FE62AF}" srcOrd="0" destOrd="0" presId="urn:microsoft.com/office/officeart/2005/8/layout/vProcess5"/>
    <dgm:cxn modelId="{5C8B1487-0F54-4169-9734-B6099E715486}" type="presOf" srcId="{CF33FF2F-ACB4-4DF5-B0AB-86EF7C8950B4}" destId="{7C70DD40-4360-40D1-911D-F359D235E1C7}" srcOrd="0" destOrd="0" presId="urn:microsoft.com/office/officeart/2005/8/layout/vProcess5"/>
    <dgm:cxn modelId="{7E20F699-DD33-41E1-BB77-2A8741880859}" type="presOf" srcId="{0CC50DCD-A1B8-4E97-9A1B-16B02CF3A807}" destId="{E6B53326-B1E2-4C1E-BA2C-08844D2E5853}" srcOrd="1" destOrd="1" presId="urn:microsoft.com/office/officeart/2005/8/layout/vProcess5"/>
    <dgm:cxn modelId="{604C969D-F139-4518-9B87-3894784CC47B}" srcId="{0CC50DCD-A1B8-4E97-9A1B-16B02CF3A807}" destId="{07B8B2EE-7DAC-4858-A85A-92CD148E3709}" srcOrd="0" destOrd="0" parTransId="{47C68B32-4F70-4387-9ACA-E2B6AF68C774}" sibTransId="{49144B59-C349-4C2C-90C0-FFDE09D17F6F}"/>
    <dgm:cxn modelId="{8E3413A4-5C52-431F-BD5C-EB19A86757B4}" srcId="{CF33FF2F-ACB4-4DF5-B0AB-86EF7C8950B4}" destId="{FE5C2DC0-A6B9-4300-A9C2-472A374B0243}" srcOrd="2" destOrd="0" parTransId="{94FE58A7-395A-49C7-8A98-85ED3B8C1712}" sibTransId="{D8FEACE3-B24A-4E2E-B7F2-958551A43E83}"/>
    <dgm:cxn modelId="{78EE9EDF-DBF2-4AC3-89C1-67340C9333C4}" type="presOf" srcId="{6BC1FC39-BE44-44CD-9B8A-92574D1A92BD}" destId="{30B1DDD0-6082-4EFA-A1A7-38707982ECD3}" srcOrd="0" destOrd="0" presId="urn:microsoft.com/office/officeart/2005/8/layout/vProcess5"/>
    <dgm:cxn modelId="{80621966-53DA-467C-A9AA-D314759B932C}" type="presParOf" srcId="{7C70DD40-4360-40D1-911D-F359D235E1C7}" destId="{335554FE-05FF-433A-BFB4-DD76C0042835}" srcOrd="0" destOrd="0" presId="urn:microsoft.com/office/officeart/2005/8/layout/vProcess5"/>
    <dgm:cxn modelId="{E280FAA6-C80B-4254-B93F-9DC4B7171F03}" type="presParOf" srcId="{7C70DD40-4360-40D1-911D-F359D235E1C7}" destId="{729537FE-0BBE-4764-B99B-CC87B9FE62AF}" srcOrd="1" destOrd="0" presId="urn:microsoft.com/office/officeart/2005/8/layout/vProcess5"/>
    <dgm:cxn modelId="{B50BA734-66C2-4C52-8F39-1D0CB391C39D}" type="presParOf" srcId="{7C70DD40-4360-40D1-911D-F359D235E1C7}" destId="{64C508BA-4233-4121-9911-832C6183F8EB}" srcOrd="2" destOrd="0" presId="urn:microsoft.com/office/officeart/2005/8/layout/vProcess5"/>
    <dgm:cxn modelId="{64C4E366-A1AC-4F44-9E83-EBE6FF86A7A5}" type="presParOf" srcId="{7C70DD40-4360-40D1-911D-F359D235E1C7}" destId="{52D59C5A-A4C7-4E29-A2A7-69F977A30144}" srcOrd="3" destOrd="0" presId="urn:microsoft.com/office/officeart/2005/8/layout/vProcess5"/>
    <dgm:cxn modelId="{A7986F61-E36F-466A-A667-DD694E719B7D}" type="presParOf" srcId="{7C70DD40-4360-40D1-911D-F359D235E1C7}" destId="{52056973-70A9-4260-8C81-AB9768191477}" srcOrd="4" destOrd="0" presId="urn:microsoft.com/office/officeart/2005/8/layout/vProcess5"/>
    <dgm:cxn modelId="{01277BCD-6255-4AA6-B916-24DBC41C7DDF}" type="presParOf" srcId="{7C70DD40-4360-40D1-911D-F359D235E1C7}" destId="{30B1DDD0-6082-4EFA-A1A7-38707982ECD3}" srcOrd="5" destOrd="0" presId="urn:microsoft.com/office/officeart/2005/8/layout/vProcess5"/>
    <dgm:cxn modelId="{0EA9C87C-D061-4273-B1C3-0DD2BAFA9C39}" type="presParOf" srcId="{7C70DD40-4360-40D1-911D-F359D235E1C7}" destId="{E6B53326-B1E2-4C1E-BA2C-08844D2E5853}" srcOrd="6" destOrd="0" presId="urn:microsoft.com/office/officeart/2005/8/layout/vProcess5"/>
    <dgm:cxn modelId="{0F86021C-5E2F-4E9E-A6E9-E969526F314F}" type="presParOf" srcId="{7C70DD40-4360-40D1-911D-F359D235E1C7}" destId="{D27040F7-1E6E-4157-A109-31E634AA9719}" srcOrd="7" destOrd="0" presId="urn:microsoft.com/office/officeart/2005/8/layout/vProcess5"/>
    <dgm:cxn modelId="{4AA16A8E-EFE3-4FA8-98ED-CB5BB7C1C3E3}" type="presParOf" srcId="{7C70DD40-4360-40D1-911D-F359D235E1C7}" destId="{F1D46E2B-AA02-4DF1-A31A-5057DC9150E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49FEB7-A3BF-4E2D-AC0D-DADA6620C8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C225D6-A9EA-4714-BD57-2DFFDDD74451}">
      <dgm:prSet/>
      <dgm:spPr/>
      <dgm:t>
        <a:bodyPr/>
        <a:lstStyle/>
        <a:p>
          <a:r>
            <a:rPr lang="en-US"/>
            <a:t>Pod ponudom se podrazumeva količina neke robe ili usluge koju je određeni subjekt </a:t>
          </a:r>
          <a:r>
            <a:rPr lang="sr-Latn-RS"/>
            <a:t>(</a:t>
          </a:r>
          <a:r>
            <a:rPr lang="en-US"/>
            <a:t>koji njom raspolaže</a:t>
          </a:r>
          <a:r>
            <a:rPr lang="sr-Latn-RS"/>
            <a:t>)</a:t>
          </a:r>
          <a:r>
            <a:rPr lang="en-US"/>
            <a:t> spreman da je proda uz odgovarajuću cenu. </a:t>
          </a:r>
        </a:p>
      </dgm:t>
    </dgm:pt>
    <dgm:pt modelId="{72C3B8E0-0405-4BE4-97B8-5D2F1BEE1F4C}" type="parTrans" cxnId="{90895938-AA59-4549-9A0D-CFC3B2671E55}">
      <dgm:prSet/>
      <dgm:spPr/>
      <dgm:t>
        <a:bodyPr/>
        <a:lstStyle/>
        <a:p>
          <a:endParaRPr lang="en-US"/>
        </a:p>
      </dgm:t>
    </dgm:pt>
    <dgm:pt modelId="{F6760890-EF48-4663-8884-68E9B0F25685}" type="sibTrans" cxnId="{90895938-AA59-4549-9A0D-CFC3B2671E55}">
      <dgm:prSet/>
      <dgm:spPr/>
      <dgm:t>
        <a:bodyPr/>
        <a:lstStyle/>
        <a:p>
          <a:endParaRPr lang="en-US"/>
        </a:p>
      </dgm:t>
    </dgm:pt>
    <dgm:pt modelId="{8EA845B5-D4AB-4D65-9A71-EA212C0BC1B9}">
      <dgm:prSet/>
      <dgm:spPr/>
      <dgm:t>
        <a:bodyPr/>
        <a:lstStyle/>
        <a:p>
          <a:r>
            <a:rPr lang="en-US"/>
            <a:t>Koju će masu proizvoda proizvođač (ili drugi subjekt koji njom raspolaže) ponuditi na tržištu zavisi od cene koju će za nju ostvariti</a:t>
          </a:r>
          <a:r>
            <a:rPr lang="sr-Latn-RS"/>
            <a:t> - </a:t>
          </a:r>
          <a:r>
            <a:rPr lang="en-US"/>
            <a:t>Na taj način uspostavlja se funkcionalna veza između ponude i cena.</a:t>
          </a:r>
        </a:p>
      </dgm:t>
    </dgm:pt>
    <dgm:pt modelId="{3292C08C-4091-4BFA-BEB5-35CC16C31082}" type="parTrans" cxnId="{FB45C40D-2414-4B35-8F74-AAD50695E72B}">
      <dgm:prSet/>
      <dgm:spPr/>
      <dgm:t>
        <a:bodyPr/>
        <a:lstStyle/>
        <a:p>
          <a:endParaRPr lang="en-US"/>
        </a:p>
      </dgm:t>
    </dgm:pt>
    <dgm:pt modelId="{FA363905-B119-45F2-8965-CF4A4CA90C6D}" type="sibTrans" cxnId="{FB45C40D-2414-4B35-8F74-AAD50695E72B}">
      <dgm:prSet/>
      <dgm:spPr/>
      <dgm:t>
        <a:bodyPr/>
        <a:lstStyle/>
        <a:p>
          <a:endParaRPr lang="en-US"/>
        </a:p>
      </dgm:t>
    </dgm:pt>
    <dgm:pt modelId="{24AAFE22-4766-4E57-B0CF-2D147C4787BF}">
      <dgm:prSet/>
      <dgm:spPr/>
      <dgm:t>
        <a:bodyPr/>
        <a:lstStyle/>
        <a:p>
          <a:r>
            <a:rPr lang="en-US"/>
            <a:t>Kada se cena nekog proizvoda poveća dolazi do povećane ponude robe i usluga, i obrnuto.</a:t>
          </a:r>
        </a:p>
      </dgm:t>
    </dgm:pt>
    <dgm:pt modelId="{83B0A5B5-C2D0-4F60-9FFA-BEC79F0061F6}" type="parTrans" cxnId="{BFF4CEE5-AF78-497B-A34A-AC667B4AE812}">
      <dgm:prSet/>
      <dgm:spPr/>
      <dgm:t>
        <a:bodyPr/>
        <a:lstStyle/>
        <a:p>
          <a:endParaRPr lang="en-US"/>
        </a:p>
      </dgm:t>
    </dgm:pt>
    <dgm:pt modelId="{6E241FD4-5C40-4F65-A181-27D94DFB2582}" type="sibTrans" cxnId="{BFF4CEE5-AF78-497B-A34A-AC667B4AE812}">
      <dgm:prSet/>
      <dgm:spPr/>
      <dgm:t>
        <a:bodyPr/>
        <a:lstStyle/>
        <a:p>
          <a:endParaRPr lang="en-US"/>
        </a:p>
      </dgm:t>
    </dgm:pt>
    <dgm:pt modelId="{13A3CB29-DC66-4CF7-8EBC-57902BC10E8D}" type="pres">
      <dgm:prSet presAssocID="{F049FEB7-A3BF-4E2D-AC0D-DADA6620C8F7}" presName="linear" presStyleCnt="0">
        <dgm:presLayoutVars>
          <dgm:animLvl val="lvl"/>
          <dgm:resizeHandles val="exact"/>
        </dgm:presLayoutVars>
      </dgm:prSet>
      <dgm:spPr/>
    </dgm:pt>
    <dgm:pt modelId="{A3D818C6-F979-4280-8350-197C74682161}" type="pres">
      <dgm:prSet presAssocID="{15C225D6-A9EA-4714-BD57-2DFFDDD744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9546BC-487E-4FDA-BCC9-DCC0AC33223C}" type="pres">
      <dgm:prSet presAssocID="{F6760890-EF48-4663-8884-68E9B0F25685}" presName="spacer" presStyleCnt="0"/>
      <dgm:spPr/>
    </dgm:pt>
    <dgm:pt modelId="{28F2E54D-BF9E-47BC-A645-A7595A10CD6A}" type="pres">
      <dgm:prSet presAssocID="{8EA845B5-D4AB-4D65-9A71-EA212C0BC1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60E651-33DF-48C3-9F89-B37988FF6979}" type="pres">
      <dgm:prSet presAssocID="{FA363905-B119-45F2-8965-CF4A4CA90C6D}" presName="spacer" presStyleCnt="0"/>
      <dgm:spPr/>
    </dgm:pt>
    <dgm:pt modelId="{EE88B40D-B4C9-4326-84EA-656B0D6D3042}" type="pres">
      <dgm:prSet presAssocID="{24AAFE22-4766-4E57-B0CF-2D147C4787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B45C40D-2414-4B35-8F74-AAD50695E72B}" srcId="{F049FEB7-A3BF-4E2D-AC0D-DADA6620C8F7}" destId="{8EA845B5-D4AB-4D65-9A71-EA212C0BC1B9}" srcOrd="1" destOrd="0" parTransId="{3292C08C-4091-4BFA-BEB5-35CC16C31082}" sibTransId="{FA363905-B119-45F2-8965-CF4A4CA90C6D}"/>
    <dgm:cxn modelId="{908D9D22-2A03-4E9C-91F6-D7E8C262171B}" type="presOf" srcId="{F049FEB7-A3BF-4E2D-AC0D-DADA6620C8F7}" destId="{13A3CB29-DC66-4CF7-8EBC-57902BC10E8D}" srcOrd="0" destOrd="0" presId="urn:microsoft.com/office/officeart/2005/8/layout/vList2"/>
    <dgm:cxn modelId="{90895938-AA59-4549-9A0D-CFC3B2671E55}" srcId="{F049FEB7-A3BF-4E2D-AC0D-DADA6620C8F7}" destId="{15C225D6-A9EA-4714-BD57-2DFFDDD74451}" srcOrd="0" destOrd="0" parTransId="{72C3B8E0-0405-4BE4-97B8-5D2F1BEE1F4C}" sibTransId="{F6760890-EF48-4663-8884-68E9B0F25685}"/>
    <dgm:cxn modelId="{16174A5A-D1E8-490C-BEB3-C76DA06F2ABE}" type="presOf" srcId="{15C225D6-A9EA-4714-BD57-2DFFDDD74451}" destId="{A3D818C6-F979-4280-8350-197C74682161}" srcOrd="0" destOrd="0" presId="urn:microsoft.com/office/officeart/2005/8/layout/vList2"/>
    <dgm:cxn modelId="{597ACD7D-4BEC-450A-AA20-A106603A5F0B}" type="presOf" srcId="{24AAFE22-4766-4E57-B0CF-2D147C4787BF}" destId="{EE88B40D-B4C9-4326-84EA-656B0D6D3042}" srcOrd="0" destOrd="0" presId="urn:microsoft.com/office/officeart/2005/8/layout/vList2"/>
    <dgm:cxn modelId="{9A3F8AAB-D84A-4BF1-8D57-C9E858B69A97}" type="presOf" srcId="{8EA845B5-D4AB-4D65-9A71-EA212C0BC1B9}" destId="{28F2E54D-BF9E-47BC-A645-A7595A10CD6A}" srcOrd="0" destOrd="0" presId="urn:microsoft.com/office/officeart/2005/8/layout/vList2"/>
    <dgm:cxn modelId="{BFF4CEE5-AF78-497B-A34A-AC667B4AE812}" srcId="{F049FEB7-A3BF-4E2D-AC0D-DADA6620C8F7}" destId="{24AAFE22-4766-4E57-B0CF-2D147C4787BF}" srcOrd="2" destOrd="0" parTransId="{83B0A5B5-C2D0-4F60-9FFA-BEC79F0061F6}" sibTransId="{6E241FD4-5C40-4F65-A181-27D94DFB2582}"/>
    <dgm:cxn modelId="{BDA3652B-6998-4BB4-9049-F4BE43FF9220}" type="presParOf" srcId="{13A3CB29-DC66-4CF7-8EBC-57902BC10E8D}" destId="{A3D818C6-F979-4280-8350-197C74682161}" srcOrd="0" destOrd="0" presId="urn:microsoft.com/office/officeart/2005/8/layout/vList2"/>
    <dgm:cxn modelId="{B0044963-07DA-4EAA-B0DD-E06EE9538FD2}" type="presParOf" srcId="{13A3CB29-DC66-4CF7-8EBC-57902BC10E8D}" destId="{A39546BC-487E-4FDA-BCC9-DCC0AC33223C}" srcOrd="1" destOrd="0" presId="urn:microsoft.com/office/officeart/2005/8/layout/vList2"/>
    <dgm:cxn modelId="{1E3ED116-F444-413D-9052-BC205AE07820}" type="presParOf" srcId="{13A3CB29-DC66-4CF7-8EBC-57902BC10E8D}" destId="{28F2E54D-BF9E-47BC-A645-A7595A10CD6A}" srcOrd="2" destOrd="0" presId="urn:microsoft.com/office/officeart/2005/8/layout/vList2"/>
    <dgm:cxn modelId="{6E190BC5-CCD4-4396-9C03-FE2895BABDEC}" type="presParOf" srcId="{13A3CB29-DC66-4CF7-8EBC-57902BC10E8D}" destId="{2C60E651-33DF-48C3-9F89-B37988FF6979}" srcOrd="3" destOrd="0" presId="urn:microsoft.com/office/officeart/2005/8/layout/vList2"/>
    <dgm:cxn modelId="{AAE79091-F60F-4F2A-9983-18CC7EDE5252}" type="presParOf" srcId="{13A3CB29-DC66-4CF7-8EBC-57902BC10E8D}" destId="{EE88B40D-B4C9-4326-84EA-656B0D6D30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74C755-2D0B-4322-BFFB-CBD169B85A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DB102C-D005-4BCC-882D-F4AA6BD490F9}">
      <dgm:prSet/>
      <dgm:spPr/>
      <dgm:t>
        <a:bodyPr/>
        <a:lstStyle/>
        <a:p>
          <a:r>
            <a:rPr lang="sr-Latn-RS" b="1" dirty="0"/>
            <a:t>Tr</a:t>
          </a:r>
          <a:r>
            <a:rPr lang="en-US" b="1" i="0" baseline="0" dirty="0" err="1"/>
            <a:t>ažnja</a:t>
          </a:r>
          <a:r>
            <a:rPr lang="en-US" b="1" i="0" baseline="0" dirty="0"/>
            <a:t> </a:t>
          </a:r>
          <a:r>
            <a:rPr lang="en-US" b="1" i="0" baseline="0" dirty="0" err="1"/>
            <a:t>predstavlja</a:t>
          </a:r>
          <a:r>
            <a:rPr lang="en-US" b="1" i="0" baseline="0" dirty="0"/>
            <a:t> </a:t>
          </a:r>
          <a:r>
            <a:rPr lang="en-US" b="1" i="0" baseline="0" dirty="0" err="1"/>
            <a:t>količinu</a:t>
          </a:r>
          <a:r>
            <a:rPr lang="en-US" b="1" i="0" baseline="0" dirty="0"/>
            <a:t> </a:t>
          </a:r>
          <a:r>
            <a:rPr lang="en-US" b="1" i="0" baseline="0" dirty="0" err="1"/>
            <a:t>dobara</a:t>
          </a:r>
          <a:r>
            <a:rPr lang="en-US" b="1" i="0" baseline="0" dirty="0"/>
            <a:t> </a:t>
          </a:r>
          <a:r>
            <a:rPr lang="en-US" b="1" i="0" baseline="0" dirty="0" err="1"/>
            <a:t>koju</a:t>
          </a:r>
          <a:r>
            <a:rPr lang="en-US" b="1" i="0" baseline="0" dirty="0"/>
            <a:t> </a:t>
          </a:r>
          <a:r>
            <a:rPr lang="en-US" b="1" i="0" baseline="0" dirty="0" err="1"/>
            <a:t>su</a:t>
          </a:r>
          <a:r>
            <a:rPr lang="en-US" b="1" i="0" baseline="0" dirty="0"/>
            <a:t> </a:t>
          </a:r>
          <a:r>
            <a:rPr lang="en-US" b="1" i="0" baseline="0" dirty="0" err="1"/>
            <a:t>kupci</a:t>
          </a:r>
          <a:r>
            <a:rPr lang="en-US" b="1" i="0" baseline="0" dirty="0"/>
            <a:t> </a:t>
          </a:r>
          <a:r>
            <a:rPr lang="en-US" b="1" i="0" baseline="0" dirty="0" err="1"/>
            <a:t>spremni</a:t>
          </a:r>
          <a:r>
            <a:rPr lang="en-US" b="1" i="0" baseline="0" dirty="0"/>
            <a:t> da </a:t>
          </a:r>
          <a:r>
            <a:rPr lang="en-US" b="1" i="0" baseline="0" dirty="0" err="1"/>
            <a:t>kupe</a:t>
          </a:r>
          <a:r>
            <a:rPr lang="en-US" b="1" i="0" baseline="0" dirty="0"/>
            <a:t> po </a:t>
          </a:r>
          <a:r>
            <a:rPr lang="en-US" b="1" i="0" baseline="0" dirty="0" err="1"/>
            <a:t>određenoj</a:t>
          </a:r>
          <a:r>
            <a:rPr lang="en-US" b="1" i="0" baseline="0" dirty="0"/>
            <a:t> </a:t>
          </a:r>
          <a:r>
            <a:rPr lang="en-US" b="1" i="0" baseline="0" dirty="0" err="1"/>
            <a:t>ceni</a:t>
          </a:r>
          <a:r>
            <a:rPr lang="en-US" b="1" i="0" baseline="0" dirty="0"/>
            <a:t> </a:t>
          </a:r>
          <a:r>
            <a:rPr lang="en-US" b="1" i="0" baseline="0" dirty="0" err="1"/>
            <a:t>i</a:t>
          </a:r>
          <a:r>
            <a:rPr lang="en-US" b="1" i="0" baseline="0" dirty="0"/>
            <a:t> u </a:t>
          </a:r>
          <a:r>
            <a:rPr lang="en-US" b="1" i="0" baseline="0" dirty="0" err="1"/>
            <a:t>određenom</a:t>
          </a:r>
          <a:r>
            <a:rPr lang="en-US" b="1" i="0" baseline="0" dirty="0"/>
            <a:t> </a:t>
          </a:r>
          <a:r>
            <a:rPr lang="en-US" b="1" i="0" baseline="0" dirty="0" err="1"/>
            <a:t>vremenskom</a:t>
          </a:r>
          <a:r>
            <a:rPr lang="en-US" b="1" i="0" baseline="0" dirty="0"/>
            <a:t> </a:t>
          </a:r>
          <a:r>
            <a:rPr lang="en-US" b="1" i="0" baseline="0" dirty="0" err="1"/>
            <a:t>periodu</a:t>
          </a:r>
          <a:r>
            <a:rPr lang="en-US" b="1" i="0" baseline="0" dirty="0"/>
            <a:t>.</a:t>
          </a:r>
          <a:endParaRPr lang="en-US" dirty="0"/>
        </a:p>
      </dgm:t>
    </dgm:pt>
    <dgm:pt modelId="{5688445D-4103-4457-A562-7D619E86C8D9}" type="parTrans" cxnId="{012BDDD5-9A58-4372-B8E1-1713DBAB4AA0}">
      <dgm:prSet/>
      <dgm:spPr/>
      <dgm:t>
        <a:bodyPr/>
        <a:lstStyle/>
        <a:p>
          <a:endParaRPr lang="en-US"/>
        </a:p>
      </dgm:t>
    </dgm:pt>
    <dgm:pt modelId="{5A12C9DD-CC04-488B-B2D7-CC530C36D73B}" type="sibTrans" cxnId="{012BDDD5-9A58-4372-B8E1-1713DBAB4AA0}">
      <dgm:prSet/>
      <dgm:spPr/>
      <dgm:t>
        <a:bodyPr/>
        <a:lstStyle/>
        <a:p>
          <a:endParaRPr lang="en-US"/>
        </a:p>
      </dgm:t>
    </dgm:pt>
    <dgm:pt modelId="{BE585E14-8B3B-485D-87DE-0C10D156AC3A}">
      <dgm:prSet/>
      <dgm:spPr/>
      <dgm:t>
        <a:bodyPr/>
        <a:lstStyle/>
        <a:p>
          <a:r>
            <a:rPr lang="en-US" b="0" i="0" baseline="0" dirty="0"/>
            <a:t>Za </a:t>
          </a:r>
          <a:r>
            <a:rPr lang="en-US" b="0" i="0" baseline="0" dirty="0" err="1"/>
            <a:t>tražnju</a:t>
          </a:r>
          <a:r>
            <a:rPr lang="en-US" b="0" i="0" baseline="0" dirty="0"/>
            <a:t> je </a:t>
          </a:r>
          <a:r>
            <a:rPr lang="en-US" b="0" i="0" baseline="0" dirty="0" err="1"/>
            <a:t>veoma</a:t>
          </a:r>
          <a:r>
            <a:rPr lang="en-US" b="0" i="0" baseline="0" dirty="0"/>
            <a:t> </a:t>
          </a:r>
          <a:r>
            <a:rPr lang="en-US" b="0" i="0" baseline="0" dirty="0" err="1"/>
            <a:t>značajna</a:t>
          </a:r>
          <a:r>
            <a:rPr lang="en-US" b="0" i="0" baseline="0" dirty="0"/>
            <a:t> </a:t>
          </a:r>
          <a:r>
            <a:rPr lang="en-US" b="0" i="0" baseline="0" dirty="0" err="1"/>
            <a:t>cena</a:t>
          </a:r>
          <a:r>
            <a:rPr lang="en-US" b="0" i="0" baseline="0" dirty="0"/>
            <a:t> po </a:t>
          </a:r>
          <a:r>
            <a:rPr lang="en-US" b="0" i="0" baseline="0" dirty="0" err="1"/>
            <a:t>kojoj</a:t>
          </a:r>
          <a:r>
            <a:rPr lang="en-US" b="0" i="0" baseline="0" dirty="0"/>
            <a:t> se </a:t>
          </a:r>
          <a:r>
            <a:rPr lang="en-US" b="0" i="0" baseline="0" dirty="0" err="1"/>
            <a:t>traženo</a:t>
          </a:r>
          <a:r>
            <a:rPr lang="en-US" b="0" i="0" baseline="0" dirty="0"/>
            <a:t> dobro </a:t>
          </a:r>
          <a:r>
            <a:rPr lang="en-US" b="0" i="0" baseline="0" dirty="0" err="1"/>
            <a:t>na</a:t>
          </a:r>
          <a:r>
            <a:rPr lang="en-US" b="0" i="0" baseline="0" dirty="0"/>
            <a:t> </a:t>
          </a:r>
          <a:r>
            <a:rPr lang="en-US" b="0" i="0" baseline="0" dirty="0" err="1"/>
            <a:t>tržištu</a:t>
          </a:r>
          <a:r>
            <a:rPr lang="en-US" b="0" i="0" baseline="0" dirty="0"/>
            <a:t> </a:t>
          </a:r>
          <a:r>
            <a:rPr lang="en-US" b="0" i="0" baseline="0" dirty="0" err="1"/>
            <a:t>prodaje</a:t>
          </a:r>
          <a:r>
            <a:rPr lang="en-US" b="0" i="0" baseline="0" dirty="0"/>
            <a:t>. </a:t>
          </a:r>
          <a:endParaRPr lang="en-US" dirty="0"/>
        </a:p>
      </dgm:t>
    </dgm:pt>
    <dgm:pt modelId="{211574C1-23D3-4259-B412-4778EC14AAD5}" type="parTrans" cxnId="{D7F63BB5-8DF0-40AF-9BF2-E743B278F243}">
      <dgm:prSet/>
      <dgm:spPr/>
      <dgm:t>
        <a:bodyPr/>
        <a:lstStyle/>
        <a:p>
          <a:endParaRPr lang="en-US"/>
        </a:p>
      </dgm:t>
    </dgm:pt>
    <dgm:pt modelId="{5AE45501-2A7A-45F7-9AF2-37F892C82FF3}" type="sibTrans" cxnId="{D7F63BB5-8DF0-40AF-9BF2-E743B278F243}">
      <dgm:prSet/>
      <dgm:spPr/>
      <dgm:t>
        <a:bodyPr/>
        <a:lstStyle/>
        <a:p>
          <a:endParaRPr lang="en-US"/>
        </a:p>
      </dgm:t>
    </dgm:pt>
    <dgm:pt modelId="{5226BA40-DABB-4F69-83C2-5C87AD9E7704}">
      <dgm:prSet/>
      <dgm:spPr/>
      <dgm:t>
        <a:bodyPr/>
        <a:lstStyle/>
        <a:p>
          <a:r>
            <a:rPr lang="en-US" b="0" i="0" baseline="0"/>
            <a:t>Odnos između cene dobra i tražnje predstavljen je zakonom tražnje koji predstavlja jedan od opštih ekonomskih zakona.</a:t>
          </a:r>
          <a:endParaRPr lang="en-US"/>
        </a:p>
      </dgm:t>
    </dgm:pt>
    <dgm:pt modelId="{862A61F2-F260-4E2F-BF62-21F97A4AB708}" type="parTrans" cxnId="{6E2CFD11-39B5-4689-B59B-E79797AF13F3}">
      <dgm:prSet/>
      <dgm:spPr/>
      <dgm:t>
        <a:bodyPr/>
        <a:lstStyle/>
        <a:p>
          <a:endParaRPr lang="en-US"/>
        </a:p>
      </dgm:t>
    </dgm:pt>
    <dgm:pt modelId="{73DC54BF-CA98-48EA-B4C0-B0E34CBE7208}" type="sibTrans" cxnId="{6E2CFD11-39B5-4689-B59B-E79797AF13F3}">
      <dgm:prSet/>
      <dgm:spPr/>
      <dgm:t>
        <a:bodyPr/>
        <a:lstStyle/>
        <a:p>
          <a:endParaRPr lang="en-US"/>
        </a:p>
      </dgm:t>
    </dgm:pt>
    <dgm:pt modelId="{38064478-BC77-4582-A4FF-DC720C0CBCF8}">
      <dgm:prSet/>
      <dgm:spPr/>
      <dgm:t>
        <a:bodyPr/>
        <a:lstStyle/>
        <a:p>
          <a:r>
            <a:rPr lang="en-US" b="1" i="1"/>
            <a:t>Sa rastom cene određenog dobra opada tražnja za njim i obrnuto – sa opadanjem cene dobra doći će do porasta tražnje za istim tim dobrom</a:t>
          </a:r>
          <a:endParaRPr lang="en-US"/>
        </a:p>
      </dgm:t>
    </dgm:pt>
    <dgm:pt modelId="{F7B8E101-AE2A-4DBA-A7A3-ED46BD0D083A}" type="parTrans" cxnId="{3CA6D222-6C60-4092-9EE0-4569732C76B9}">
      <dgm:prSet/>
      <dgm:spPr/>
      <dgm:t>
        <a:bodyPr/>
        <a:lstStyle/>
        <a:p>
          <a:endParaRPr lang="en-US"/>
        </a:p>
      </dgm:t>
    </dgm:pt>
    <dgm:pt modelId="{99018AB0-60E6-46D2-B0CD-3CD1F7CAD7D9}" type="sibTrans" cxnId="{3CA6D222-6C60-4092-9EE0-4569732C76B9}">
      <dgm:prSet/>
      <dgm:spPr/>
      <dgm:t>
        <a:bodyPr/>
        <a:lstStyle/>
        <a:p>
          <a:endParaRPr lang="en-US"/>
        </a:p>
      </dgm:t>
    </dgm:pt>
    <dgm:pt modelId="{E96EFA6C-69E1-4E60-9F7A-3E35C48C3EAF}" type="pres">
      <dgm:prSet presAssocID="{E274C755-2D0B-4322-BFFB-CBD169B85ACC}" presName="vert0" presStyleCnt="0">
        <dgm:presLayoutVars>
          <dgm:dir/>
          <dgm:animOne val="branch"/>
          <dgm:animLvl val="lvl"/>
        </dgm:presLayoutVars>
      </dgm:prSet>
      <dgm:spPr/>
    </dgm:pt>
    <dgm:pt modelId="{41D73959-68DF-43E9-9B89-FA7F25A363E9}" type="pres">
      <dgm:prSet presAssocID="{A9DB102C-D005-4BCC-882D-F4AA6BD490F9}" presName="thickLine" presStyleLbl="alignNode1" presStyleIdx="0" presStyleCnt="4"/>
      <dgm:spPr/>
    </dgm:pt>
    <dgm:pt modelId="{1C29BF2E-0270-46DF-9CBA-5D05DB79C3C8}" type="pres">
      <dgm:prSet presAssocID="{A9DB102C-D005-4BCC-882D-F4AA6BD490F9}" presName="horz1" presStyleCnt="0"/>
      <dgm:spPr/>
    </dgm:pt>
    <dgm:pt modelId="{53F7C3EC-7836-4C0E-B216-02C31FB117A2}" type="pres">
      <dgm:prSet presAssocID="{A9DB102C-D005-4BCC-882D-F4AA6BD490F9}" presName="tx1" presStyleLbl="revTx" presStyleIdx="0" presStyleCnt="4"/>
      <dgm:spPr/>
    </dgm:pt>
    <dgm:pt modelId="{34B19F21-A74F-4EE7-B902-9C3F0D9EBDCC}" type="pres">
      <dgm:prSet presAssocID="{A9DB102C-D005-4BCC-882D-F4AA6BD490F9}" presName="vert1" presStyleCnt="0"/>
      <dgm:spPr/>
    </dgm:pt>
    <dgm:pt modelId="{65477EA0-8F24-483F-904B-F9C46F748613}" type="pres">
      <dgm:prSet presAssocID="{BE585E14-8B3B-485D-87DE-0C10D156AC3A}" presName="thickLine" presStyleLbl="alignNode1" presStyleIdx="1" presStyleCnt="4"/>
      <dgm:spPr/>
    </dgm:pt>
    <dgm:pt modelId="{56DFAE7E-9E28-43F4-88F3-5DAA8A7B3049}" type="pres">
      <dgm:prSet presAssocID="{BE585E14-8B3B-485D-87DE-0C10D156AC3A}" presName="horz1" presStyleCnt="0"/>
      <dgm:spPr/>
    </dgm:pt>
    <dgm:pt modelId="{FFA5358C-C4A9-4AC1-A050-B739CB313349}" type="pres">
      <dgm:prSet presAssocID="{BE585E14-8B3B-485D-87DE-0C10D156AC3A}" presName="tx1" presStyleLbl="revTx" presStyleIdx="1" presStyleCnt="4"/>
      <dgm:spPr/>
    </dgm:pt>
    <dgm:pt modelId="{F81A4CA7-4375-443B-BCBA-ED4890D50DF0}" type="pres">
      <dgm:prSet presAssocID="{BE585E14-8B3B-485D-87DE-0C10D156AC3A}" presName="vert1" presStyleCnt="0"/>
      <dgm:spPr/>
    </dgm:pt>
    <dgm:pt modelId="{A2D6D77A-66F7-4907-B9C2-EEE733006FA2}" type="pres">
      <dgm:prSet presAssocID="{5226BA40-DABB-4F69-83C2-5C87AD9E7704}" presName="thickLine" presStyleLbl="alignNode1" presStyleIdx="2" presStyleCnt="4"/>
      <dgm:spPr/>
    </dgm:pt>
    <dgm:pt modelId="{3A444707-8741-46A3-ADA9-8A6E4654FEA9}" type="pres">
      <dgm:prSet presAssocID="{5226BA40-DABB-4F69-83C2-5C87AD9E7704}" presName="horz1" presStyleCnt="0"/>
      <dgm:spPr/>
    </dgm:pt>
    <dgm:pt modelId="{D333F634-87E6-49B9-9B84-7FA7920E068B}" type="pres">
      <dgm:prSet presAssocID="{5226BA40-DABB-4F69-83C2-5C87AD9E7704}" presName="tx1" presStyleLbl="revTx" presStyleIdx="2" presStyleCnt="4"/>
      <dgm:spPr/>
    </dgm:pt>
    <dgm:pt modelId="{AF738E87-52EF-46DC-A884-D0C182621450}" type="pres">
      <dgm:prSet presAssocID="{5226BA40-DABB-4F69-83C2-5C87AD9E7704}" presName="vert1" presStyleCnt="0"/>
      <dgm:spPr/>
    </dgm:pt>
    <dgm:pt modelId="{F17CFA7C-4DCE-4AB5-903C-8A1711C0BD55}" type="pres">
      <dgm:prSet presAssocID="{38064478-BC77-4582-A4FF-DC720C0CBCF8}" presName="thickLine" presStyleLbl="alignNode1" presStyleIdx="3" presStyleCnt="4"/>
      <dgm:spPr/>
    </dgm:pt>
    <dgm:pt modelId="{C106661A-C746-42A7-B7DD-51E5847DE5B7}" type="pres">
      <dgm:prSet presAssocID="{38064478-BC77-4582-A4FF-DC720C0CBCF8}" presName="horz1" presStyleCnt="0"/>
      <dgm:spPr/>
    </dgm:pt>
    <dgm:pt modelId="{F2BD7599-BCBB-4839-AF16-D7BA22FD298B}" type="pres">
      <dgm:prSet presAssocID="{38064478-BC77-4582-A4FF-DC720C0CBCF8}" presName="tx1" presStyleLbl="revTx" presStyleIdx="3" presStyleCnt="4"/>
      <dgm:spPr/>
    </dgm:pt>
    <dgm:pt modelId="{D015ED59-890D-4B0B-8874-F8ED6184436C}" type="pres">
      <dgm:prSet presAssocID="{38064478-BC77-4582-A4FF-DC720C0CBCF8}" presName="vert1" presStyleCnt="0"/>
      <dgm:spPr/>
    </dgm:pt>
  </dgm:ptLst>
  <dgm:cxnLst>
    <dgm:cxn modelId="{6E2CFD11-39B5-4689-B59B-E79797AF13F3}" srcId="{E274C755-2D0B-4322-BFFB-CBD169B85ACC}" destId="{5226BA40-DABB-4F69-83C2-5C87AD9E7704}" srcOrd="2" destOrd="0" parTransId="{862A61F2-F260-4E2F-BF62-21F97A4AB708}" sibTransId="{73DC54BF-CA98-48EA-B4C0-B0E34CBE7208}"/>
    <dgm:cxn modelId="{1EC1A712-59C9-4B7D-80FB-24B27864F616}" type="presOf" srcId="{A9DB102C-D005-4BCC-882D-F4AA6BD490F9}" destId="{53F7C3EC-7836-4C0E-B216-02C31FB117A2}" srcOrd="0" destOrd="0" presId="urn:microsoft.com/office/officeart/2008/layout/LinedList"/>
    <dgm:cxn modelId="{7F595119-363C-4D10-A9BC-80237C385F26}" type="presOf" srcId="{E274C755-2D0B-4322-BFFB-CBD169B85ACC}" destId="{E96EFA6C-69E1-4E60-9F7A-3E35C48C3EAF}" srcOrd="0" destOrd="0" presId="urn:microsoft.com/office/officeart/2008/layout/LinedList"/>
    <dgm:cxn modelId="{3CA6D222-6C60-4092-9EE0-4569732C76B9}" srcId="{E274C755-2D0B-4322-BFFB-CBD169B85ACC}" destId="{38064478-BC77-4582-A4FF-DC720C0CBCF8}" srcOrd="3" destOrd="0" parTransId="{F7B8E101-AE2A-4DBA-A7A3-ED46BD0D083A}" sibTransId="{99018AB0-60E6-46D2-B0CD-3CD1F7CAD7D9}"/>
    <dgm:cxn modelId="{B5C8D463-0117-4D5B-B54C-EE799D196087}" type="presOf" srcId="{38064478-BC77-4582-A4FF-DC720C0CBCF8}" destId="{F2BD7599-BCBB-4839-AF16-D7BA22FD298B}" srcOrd="0" destOrd="0" presId="urn:microsoft.com/office/officeart/2008/layout/LinedList"/>
    <dgm:cxn modelId="{3DA0CB9A-5312-4CDC-BFFF-50FD45271720}" type="presOf" srcId="{BE585E14-8B3B-485D-87DE-0C10D156AC3A}" destId="{FFA5358C-C4A9-4AC1-A050-B739CB313349}" srcOrd="0" destOrd="0" presId="urn:microsoft.com/office/officeart/2008/layout/LinedList"/>
    <dgm:cxn modelId="{4263ECA3-9B08-46C8-87DD-EC11B5CDC407}" type="presOf" srcId="{5226BA40-DABB-4F69-83C2-5C87AD9E7704}" destId="{D333F634-87E6-49B9-9B84-7FA7920E068B}" srcOrd="0" destOrd="0" presId="urn:microsoft.com/office/officeart/2008/layout/LinedList"/>
    <dgm:cxn modelId="{D7F63BB5-8DF0-40AF-9BF2-E743B278F243}" srcId="{E274C755-2D0B-4322-BFFB-CBD169B85ACC}" destId="{BE585E14-8B3B-485D-87DE-0C10D156AC3A}" srcOrd="1" destOrd="0" parTransId="{211574C1-23D3-4259-B412-4778EC14AAD5}" sibTransId="{5AE45501-2A7A-45F7-9AF2-37F892C82FF3}"/>
    <dgm:cxn modelId="{012BDDD5-9A58-4372-B8E1-1713DBAB4AA0}" srcId="{E274C755-2D0B-4322-BFFB-CBD169B85ACC}" destId="{A9DB102C-D005-4BCC-882D-F4AA6BD490F9}" srcOrd="0" destOrd="0" parTransId="{5688445D-4103-4457-A562-7D619E86C8D9}" sibTransId="{5A12C9DD-CC04-488B-B2D7-CC530C36D73B}"/>
    <dgm:cxn modelId="{AA93E835-91C4-4FC1-A9A7-F144329D6EC4}" type="presParOf" srcId="{E96EFA6C-69E1-4E60-9F7A-3E35C48C3EAF}" destId="{41D73959-68DF-43E9-9B89-FA7F25A363E9}" srcOrd="0" destOrd="0" presId="urn:microsoft.com/office/officeart/2008/layout/LinedList"/>
    <dgm:cxn modelId="{17480E12-CD6C-4B61-B19A-21F37BA5AE1E}" type="presParOf" srcId="{E96EFA6C-69E1-4E60-9F7A-3E35C48C3EAF}" destId="{1C29BF2E-0270-46DF-9CBA-5D05DB79C3C8}" srcOrd="1" destOrd="0" presId="urn:microsoft.com/office/officeart/2008/layout/LinedList"/>
    <dgm:cxn modelId="{1F71AA84-27B1-44E0-AF06-D440AF2C75D2}" type="presParOf" srcId="{1C29BF2E-0270-46DF-9CBA-5D05DB79C3C8}" destId="{53F7C3EC-7836-4C0E-B216-02C31FB117A2}" srcOrd="0" destOrd="0" presId="urn:microsoft.com/office/officeart/2008/layout/LinedList"/>
    <dgm:cxn modelId="{6ACCF2A6-F94C-4D1C-8D7E-410C8F1628B6}" type="presParOf" srcId="{1C29BF2E-0270-46DF-9CBA-5D05DB79C3C8}" destId="{34B19F21-A74F-4EE7-B902-9C3F0D9EBDCC}" srcOrd="1" destOrd="0" presId="urn:microsoft.com/office/officeart/2008/layout/LinedList"/>
    <dgm:cxn modelId="{02433B92-E072-4D90-8DEE-0A332E33BC43}" type="presParOf" srcId="{E96EFA6C-69E1-4E60-9F7A-3E35C48C3EAF}" destId="{65477EA0-8F24-483F-904B-F9C46F748613}" srcOrd="2" destOrd="0" presId="urn:microsoft.com/office/officeart/2008/layout/LinedList"/>
    <dgm:cxn modelId="{D93BE770-1826-42D3-AB56-43B3F787A5DE}" type="presParOf" srcId="{E96EFA6C-69E1-4E60-9F7A-3E35C48C3EAF}" destId="{56DFAE7E-9E28-43F4-88F3-5DAA8A7B3049}" srcOrd="3" destOrd="0" presId="urn:microsoft.com/office/officeart/2008/layout/LinedList"/>
    <dgm:cxn modelId="{A0C9E47F-0CAA-46D5-83A4-2BB903E259E0}" type="presParOf" srcId="{56DFAE7E-9E28-43F4-88F3-5DAA8A7B3049}" destId="{FFA5358C-C4A9-4AC1-A050-B739CB313349}" srcOrd="0" destOrd="0" presId="urn:microsoft.com/office/officeart/2008/layout/LinedList"/>
    <dgm:cxn modelId="{DE36CA26-BD64-49F9-88CD-B9346BC05274}" type="presParOf" srcId="{56DFAE7E-9E28-43F4-88F3-5DAA8A7B3049}" destId="{F81A4CA7-4375-443B-BCBA-ED4890D50DF0}" srcOrd="1" destOrd="0" presId="urn:microsoft.com/office/officeart/2008/layout/LinedList"/>
    <dgm:cxn modelId="{2F9DB1AB-3DBC-465C-A8BF-31C3F4C9AA31}" type="presParOf" srcId="{E96EFA6C-69E1-4E60-9F7A-3E35C48C3EAF}" destId="{A2D6D77A-66F7-4907-B9C2-EEE733006FA2}" srcOrd="4" destOrd="0" presId="urn:microsoft.com/office/officeart/2008/layout/LinedList"/>
    <dgm:cxn modelId="{B0B08A63-91E0-4A8A-BF2D-E1090E115030}" type="presParOf" srcId="{E96EFA6C-69E1-4E60-9F7A-3E35C48C3EAF}" destId="{3A444707-8741-46A3-ADA9-8A6E4654FEA9}" srcOrd="5" destOrd="0" presId="urn:microsoft.com/office/officeart/2008/layout/LinedList"/>
    <dgm:cxn modelId="{F7BD2858-8082-4CB6-8623-BF88D5248B35}" type="presParOf" srcId="{3A444707-8741-46A3-ADA9-8A6E4654FEA9}" destId="{D333F634-87E6-49B9-9B84-7FA7920E068B}" srcOrd="0" destOrd="0" presId="urn:microsoft.com/office/officeart/2008/layout/LinedList"/>
    <dgm:cxn modelId="{04E75450-7A6F-467B-B719-407E76F165BC}" type="presParOf" srcId="{3A444707-8741-46A3-ADA9-8A6E4654FEA9}" destId="{AF738E87-52EF-46DC-A884-D0C182621450}" srcOrd="1" destOrd="0" presId="urn:microsoft.com/office/officeart/2008/layout/LinedList"/>
    <dgm:cxn modelId="{3700E58F-B852-4D76-8671-AAAD0DE973CD}" type="presParOf" srcId="{E96EFA6C-69E1-4E60-9F7A-3E35C48C3EAF}" destId="{F17CFA7C-4DCE-4AB5-903C-8A1711C0BD55}" srcOrd="6" destOrd="0" presId="urn:microsoft.com/office/officeart/2008/layout/LinedList"/>
    <dgm:cxn modelId="{0F7DF9D6-7EEA-463E-8E17-C6613A80999A}" type="presParOf" srcId="{E96EFA6C-69E1-4E60-9F7A-3E35C48C3EAF}" destId="{C106661A-C746-42A7-B7DD-51E5847DE5B7}" srcOrd="7" destOrd="0" presId="urn:microsoft.com/office/officeart/2008/layout/LinedList"/>
    <dgm:cxn modelId="{CBE6697A-8133-4B4B-B45B-6A957236C885}" type="presParOf" srcId="{C106661A-C746-42A7-B7DD-51E5847DE5B7}" destId="{F2BD7599-BCBB-4839-AF16-D7BA22FD298B}" srcOrd="0" destOrd="0" presId="urn:microsoft.com/office/officeart/2008/layout/LinedList"/>
    <dgm:cxn modelId="{53E0D039-3E96-4908-94FC-A843B5ED870F}" type="presParOf" srcId="{C106661A-C746-42A7-B7DD-51E5847DE5B7}" destId="{D015ED59-890D-4B0B-8874-F8ED618443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6DF85-E2A7-40DA-8351-59A348DC66BB}">
      <dsp:nvSpPr>
        <dsp:cNvPr id="0" name=""/>
        <dsp:cNvSpPr/>
      </dsp:nvSpPr>
      <dsp:spPr>
        <a:xfrm>
          <a:off x="0" y="201335"/>
          <a:ext cx="9445752" cy="1065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500" kern="1200"/>
            <a:t>TRŽIŠTE JE MESTO GDE SE SUSREĆU PONUDA I TRAŽNJA</a:t>
          </a:r>
          <a:endParaRPr lang="en-US" sz="2500" kern="1200"/>
        </a:p>
      </dsp:txBody>
      <dsp:txXfrm>
        <a:off x="52028" y="253363"/>
        <a:ext cx="9341696" cy="961740"/>
      </dsp:txXfrm>
    </dsp:sp>
    <dsp:sp modelId="{DB1997D4-CD59-4565-A6C4-42B1897817CE}">
      <dsp:nvSpPr>
        <dsp:cNvPr id="0" name=""/>
        <dsp:cNvSpPr/>
      </dsp:nvSpPr>
      <dsp:spPr>
        <a:xfrm>
          <a:off x="0" y="1339132"/>
          <a:ext cx="9445752" cy="1065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 tržištu se najbolje ogleda i položaj pojedinih grana, subjekata i sl. ali i moć i dometi uticaja određenih društvenih struktura</a:t>
          </a:r>
        </a:p>
      </dsp:txBody>
      <dsp:txXfrm>
        <a:off x="52028" y="1391160"/>
        <a:ext cx="9341696" cy="961740"/>
      </dsp:txXfrm>
    </dsp:sp>
    <dsp:sp modelId="{A946634C-996A-48D8-94AD-7FDDC8CB9825}">
      <dsp:nvSpPr>
        <dsp:cNvPr id="0" name=""/>
        <dsp:cNvSpPr/>
      </dsp:nvSpPr>
      <dsp:spPr>
        <a:xfrm>
          <a:off x="0" y="2404929"/>
          <a:ext cx="9445752" cy="1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tržište je sastavni i neodvojivi deo </a:t>
          </a:r>
          <a:r>
            <a:rPr lang="en-US" sz="2000" b="1" u="sng" kern="1200"/>
            <a:t>sistema proizvodnje</a:t>
          </a:r>
          <a:r>
            <a:rPr lang="en-US" sz="2000" kern="1200"/>
            <a:t>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u osnovi tržišta </a:t>
          </a:r>
          <a:r>
            <a:rPr lang="en-US" sz="2000" b="1" u="sng" kern="1200"/>
            <a:t>leži razmena </a:t>
          </a:r>
          <a:r>
            <a:rPr lang="en-US" sz="2000" kern="1200"/>
            <a:t>– odnosno proces u kojem robe od jednog prelaze u vlasništvo drugog subjekta, pri čemu na jednoj strani stoji ponuda određenih količina robe, a na drugoj tražnja za robom, </a:t>
          </a:r>
        </a:p>
      </dsp:txBody>
      <dsp:txXfrm>
        <a:off x="0" y="2404929"/>
        <a:ext cx="9445752" cy="1371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A1CC3-59E2-4F1B-9FF6-651356FDB027}">
      <dsp:nvSpPr>
        <dsp:cNvPr id="0" name=""/>
        <dsp:cNvSpPr/>
      </dsp:nvSpPr>
      <dsp:spPr>
        <a:xfrm>
          <a:off x="0" y="415619"/>
          <a:ext cx="9445752" cy="154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Danas </a:t>
          </a:r>
          <a:r>
            <a:rPr lang="en-US" sz="2000" kern="1200" dirty="0" err="1"/>
            <a:t>moderne</a:t>
          </a:r>
          <a:r>
            <a:rPr lang="en-US" sz="2000" kern="1200" dirty="0"/>
            <a:t> </a:t>
          </a:r>
          <a:r>
            <a:rPr lang="en-US" sz="2000" kern="1200" dirty="0" err="1"/>
            <a:t>države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privrede</a:t>
          </a:r>
          <a:r>
            <a:rPr lang="en-US" sz="2000" kern="1200" dirty="0"/>
            <a:t> </a:t>
          </a:r>
          <a:r>
            <a:rPr lang="en-US" sz="2000" kern="1200" dirty="0" err="1"/>
            <a:t>nastoje</a:t>
          </a:r>
          <a:r>
            <a:rPr lang="sr-Latn-RS" sz="2000" kern="1200" dirty="0"/>
            <a:t> </a:t>
          </a:r>
          <a:r>
            <a:rPr lang="en-US" sz="2000" kern="1200" dirty="0"/>
            <a:t>da </a:t>
          </a:r>
          <a:r>
            <a:rPr lang="en-US" sz="2000" kern="1200" dirty="0" err="1"/>
            <a:t>osiguraju</a:t>
          </a:r>
          <a:r>
            <a:rPr lang="en-US" sz="2000" kern="1200" dirty="0"/>
            <a:t> </a:t>
          </a:r>
          <a:r>
            <a:rPr lang="en-US" sz="2000" b="1" kern="1200" dirty="0" err="1"/>
            <a:t>sve</a:t>
          </a:r>
          <a:r>
            <a:rPr lang="en-US" sz="2000" b="1" kern="1200" dirty="0"/>
            <a:t> </a:t>
          </a:r>
          <a:r>
            <a:rPr lang="en-US" sz="2000" b="1" kern="1200" dirty="0" err="1"/>
            <a:t>veću</a:t>
          </a:r>
          <a:r>
            <a:rPr lang="en-US" sz="2000" b="1" kern="1200" dirty="0"/>
            <a:t> </a:t>
          </a:r>
          <a:r>
            <a:rPr lang="en-US" sz="2000" b="1" kern="1200" dirty="0" err="1"/>
            <a:t>slobodu</a:t>
          </a:r>
          <a:r>
            <a:rPr lang="en-US" sz="2000" b="1" kern="1200" dirty="0"/>
            <a:t> </a:t>
          </a:r>
          <a:r>
            <a:rPr lang="en-US" sz="2000" b="1" kern="1200" dirty="0" err="1"/>
            <a:t>tržišta</a:t>
          </a:r>
          <a:r>
            <a:rPr lang="en-US" sz="2000" kern="1200" dirty="0"/>
            <a:t>, da </a:t>
          </a:r>
          <a:r>
            <a:rPr lang="en-US" sz="2000" kern="1200" dirty="0" err="1"/>
            <a:t>oslobode</a:t>
          </a:r>
          <a:r>
            <a:rPr lang="en-US" sz="2000" kern="1200" dirty="0"/>
            <a:t> </a:t>
          </a:r>
          <a:r>
            <a:rPr lang="en-US" sz="2000" kern="1200" dirty="0" err="1"/>
            <a:t>ukupan</a:t>
          </a:r>
          <a:r>
            <a:rPr lang="en-US" sz="2000" kern="1200" dirty="0"/>
            <a:t> </a:t>
          </a:r>
          <a:r>
            <a:rPr lang="en-US" sz="2000" kern="1200" dirty="0" err="1"/>
            <a:t>tržišni</a:t>
          </a:r>
          <a:r>
            <a:rPr lang="en-US" sz="2000" kern="1200" dirty="0"/>
            <a:t> </a:t>
          </a:r>
          <a:r>
            <a:rPr lang="en-US" sz="2000" kern="1200" dirty="0" err="1"/>
            <a:t>mehanizam</a:t>
          </a:r>
          <a:r>
            <a:rPr lang="en-US" sz="2000" kern="1200" dirty="0"/>
            <a:t>, </a:t>
          </a:r>
          <a:r>
            <a:rPr lang="en-US" sz="2000" kern="1200" dirty="0" err="1"/>
            <a:t>jer</a:t>
          </a:r>
          <a:r>
            <a:rPr lang="en-US" sz="2000" kern="1200" dirty="0"/>
            <a:t> </a:t>
          </a:r>
          <a:r>
            <a:rPr lang="en-US" sz="2000" kern="1200" dirty="0" err="1"/>
            <a:t>smatra</a:t>
          </a:r>
          <a:r>
            <a:rPr lang="en-US" sz="2000" kern="1200" dirty="0"/>
            <a:t> se, </a:t>
          </a:r>
          <a:r>
            <a:rPr lang="en-US" sz="2000" kern="1200" dirty="0" err="1"/>
            <a:t>tržište</a:t>
          </a:r>
          <a:r>
            <a:rPr lang="en-US" sz="2000" kern="1200" dirty="0"/>
            <a:t> </a:t>
          </a:r>
          <a:r>
            <a:rPr lang="en-US" sz="2000" kern="1200" dirty="0" err="1"/>
            <a:t>predstavlja</a:t>
          </a:r>
          <a:r>
            <a:rPr lang="en-US" sz="2000" kern="1200" dirty="0"/>
            <a:t> </a:t>
          </a:r>
          <a:r>
            <a:rPr lang="en-US" sz="2000" kern="1200" dirty="0" err="1"/>
            <a:t>snažan</a:t>
          </a:r>
          <a:r>
            <a:rPr lang="en-US" sz="2000" kern="1200" dirty="0"/>
            <a:t> </a:t>
          </a:r>
          <a:r>
            <a:rPr lang="en-US" sz="2000" kern="1200" dirty="0" err="1"/>
            <a:t>faktor</a:t>
          </a:r>
          <a:r>
            <a:rPr lang="en-US" sz="2000" kern="1200" dirty="0"/>
            <a:t> </a:t>
          </a:r>
          <a:r>
            <a:rPr lang="en-US" sz="2000" kern="1200" dirty="0" err="1"/>
            <a:t>efikasnijeg</a:t>
          </a:r>
          <a:r>
            <a:rPr lang="en-US" sz="2000" kern="1200" dirty="0"/>
            <a:t> </a:t>
          </a:r>
          <a:r>
            <a:rPr lang="en-US" sz="2000" kern="1200" dirty="0" err="1"/>
            <a:t>privređivanja</a:t>
          </a:r>
          <a:r>
            <a:rPr lang="en-US" sz="2000" kern="1200" dirty="0"/>
            <a:t>, </a:t>
          </a:r>
          <a:r>
            <a:rPr lang="en-US" sz="2000" kern="1200" dirty="0" err="1"/>
            <a:t>sužavanja</a:t>
          </a:r>
          <a:r>
            <a:rPr lang="en-US" sz="2000" kern="1200" dirty="0"/>
            <a:t> </a:t>
          </a:r>
          <a:r>
            <a:rPr lang="en-US" sz="2000" kern="1200" dirty="0" err="1"/>
            <a:t>troškova</a:t>
          </a:r>
          <a:r>
            <a:rPr lang="en-US" sz="2000" kern="1200" dirty="0"/>
            <a:t>, </a:t>
          </a:r>
          <a:r>
            <a:rPr lang="en-US" sz="2000" kern="1200" dirty="0" err="1"/>
            <a:t>porasta</a:t>
          </a:r>
          <a:r>
            <a:rPr lang="en-US" sz="2000" kern="1200" dirty="0"/>
            <a:t> </a:t>
          </a:r>
          <a:r>
            <a:rPr lang="en-US" sz="2000" kern="1200" dirty="0" err="1"/>
            <a:t>efikaskosti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profita</a:t>
          </a:r>
          <a:r>
            <a:rPr lang="en-US" sz="2000" kern="1200" dirty="0"/>
            <a:t>, </a:t>
          </a:r>
          <a:r>
            <a:rPr lang="en-US" sz="2000" kern="1200" dirty="0" err="1"/>
            <a:t>nasuprot</a:t>
          </a:r>
          <a:r>
            <a:rPr lang="en-US" sz="2000" kern="1200" dirty="0"/>
            <a:t> </a:t>
          </a:r>
          <a:r>
            <a:rPr lang="en-US" sz="2000" kern="1200" dirty="0" err="1"/>
            <a:t>neefikasnoj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skupoj</a:t>
          </a:r>
          <a:r>
            <a:rPr lang="en-US" sz="2000" kern="1200" dirty="0"/>
            <a:t> </a:t>
          </a:r>
          <a:r>
            <a:rPr lang="en-US" sz="2000" kern="1200" dirty="0" err="1"/>
            <a:t>državi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državnoj</a:t>
          </a:r>
          <a:r>
            <a:rPr lang="en-US" sz="2000" kern="1200" dirty="0"/>
            <a:t> </a:t>
          </a:r>
          <a:r>
            <a:rPr lang="en-US" sz="2000" kern="1200" dirty="0" err="1"/>
            <a:t>regulativi</a:t>
          </a:r>
          <a:r>
            <a:rPr lang="en-US" sz="2000" kern="1200" dirty="0"/>
            <a:t>. </a:t>
          </a:r>
        </a:p>
      </dsp:txBody>
      <dsp:txXfrm>
        <a:off x="75391" y="491010"/>
        <a:ext cx="9294970" cy="1393618"/>
      </dsp:txXfrm>
    </dsp:sp>
    <dsp:sp modelId="{FB70FDE6-3D63-4600-8238-27407CF58529}">
      <dsp:nvSpPr>
        <dsp:cNvPr id="0" name=""/>
        <dsp:cNvSpPr/>
      </dsp:nvSpPr>
      <dsp:spPr>
        <a:xfrm>
          <a:off x="0" y="2017620"/>
          <a:ext cx="9445752" cy="154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Međutim, i pored takve opšte orijentacije u svetu, </a:t>
          </a:r>
          <a:r>
            <a:rPr lang="en-US" sz="2000" b="1" kern="1200"/>
            <a:t>ne postoji slobodno tržište, </a:t>
          </a:r>
          <a:r>
            <a:rPr lang="en-US" sz="2000" kern="1200"/>
            <a:t>ono je više ili manje pod delovanjem državne intervencije i nacionalnih međunarodnih monopola. To je državno-monopolističko regulisanje ekonomije i tržišta.</a:t>
          </a:r>
        </a:p>
      </dsp:txBody>
      <dsp:txXfrm>
        <a:off x="75391" y="2093011"/>
        <a:ext cx="9294970" cy="1393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537FE-0BBE-4764-B99B-CC87B9FE62AF}">
      <dsp:nvSpPr>
        <dsp:cNvPr id="0" name=""/>
        <dsp:cNvSpPr/>
      </dsp:nvSpPr>
      <dsp:spPr>
        <a:xfrm>
          <a:off x="-197149" y="-32791"/>
          <a:ext cx="8817486" cy="1324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kern="1200"/>
            <a:t>DRŽAVA NAJČEŠĆE POSTAVLJA BARIJERE</a:t>
          </a:r>
          <a:endParaRPr lang="en-US" sz="13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TARIFE – zovu ih porez na uvoz – predstavljaju mehanizme koje vlade koriste da bi smanjili ili eliminisali ulazak uvoznih proizvoda. Svrha je sprečiti domaćeg proizvođača da izgubi tržište + osiguratiu domaću tražnju. 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U najvećem broju slučajeva nije dobro jer domaći proizvođači postaoju neefikasni i budu doadtno nagrađeni za svoju neefikasnost</a:t>
          </a:r>
          <a:endParaRPr lang="en-US" sz="1400" kern="1200" dirty="0"/>
        </a:p>
      </dsp:txBody>
      <dsp:txXfrm>
        <a:off x="-158357" y="6001"/>
        <a:ext cx="7402540" cy="1246874"/>
      </dsp:txXfrm>
    </dsp:sp>
    <dsp:sp modelId="{64C508BA-4233-4121-9911-832C6183F8EB}">
      <dsp:nvSpPr>
        <dsp:cNvPr id="0" name=""/>
        <dsp:cNvSpPr/>
      </dsp:nvSpPr>
      <dsp:spPr>
        <a:xfrm>
          <a:off x="905580" y="1424965"/>
          <a:ext cx="8028889" cy="11932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/>
            <a:t>2. TEHNIČKE SPECIFIKACIJE I SPECIFIKACIJE KVALITETA PROIZVODA – može se koristiti kao prepreka, pa kad proizvod stigne u zemlju, ili mesto odredišta može biti vraćen jer ne ispunjava te i takve specifikacije </a:t>
          </a:r>
          <a:endParaRPr lang="en-US" sz="1600" kern="1200"/>
        </a:p>
      </dsp:txBody>
      <dsp:txXfrm>
        <a:off x="940530" y="1459915"/>
        <a:ext cx="6474918" cy="1123392"/>
      </dsp:txXfrm>
    </dsp:sp>
    <dsp:sp modelId="{52D59C5A-A4C7-4E29-A2A7-69F977A30144}">
      <dsp:nvSpPr>
        <dsp:cNvPr id="0" name=""/>
        <dsp:cNvSpPr/>
      </dsp:nvSpPr>
      <dsp:spPr>
        <a:xfrm>
          <a:off x="1614012" y="2817139"/>
          <a:ext cx="8028889" cy="11932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/>
            <a:t>3. PRAVNI ZAHTEVI – ZAKONI I PODZAKONSKA AKTA</a:t>
          </a:r>
          <a:endParaRPr lang="en-US" sz="1600" kern="1200"/>
        </a:p>
      </dsp:txBody>
      <dsp:txXfrm>
        <a:off x="1648962" y="2852089"/>
        <a:ext cx="6474918" cy="1123392"/>
      </dsp:txXfrm>
    </dsp:sp>
    <dsp:sp modelId="{52056973-70A9-4260-8C81-AB9768191477}">
      <dsp:nvSpPr>
        <dsp:cNvPr id="0" name=""/>
        <dsp:cNvSpPr/>
      </dsp:nvSpPr>
      <dsp:spPr>
        <a:xfrm>
          <a:off x="7450398" y="937704"/>
          <a:ext cx="775639" cy="7756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7624917" y="937704"/>
        <a:ext cx="426601" cy="583668"/>
      </dsp:txXfrm>
    </dsp:sp>
    <dsp:sp modelId="{30B1DDD0-6082-4EFA-A1A7-38707982ECD3}">
      <dsp:nvSpPr>
        <dsp:cNvPr id="0" name=""/>
        <dsp:cNvSpPr/>
      </dsp:nvSpPr>
      <dsp:spPr>
        <a:xfrm>
          <a:off x="8158830" y="2321923"/>
          <a:ext cx="775639" cy="7756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333349" y="2321923"/>
        <a:ext cx="426601" cy="583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818C6-F979-4280-8350-197C74682161}">
      <dsp:nvSpPr>
        <dsp:cNvPr id="0" name=""/>
        <dsp:cNvSpPr/>
      </dsp:nvSpPr>
      <dsp:spPr>
        <a:xfrm>
          <a:off x="0" y="53341"/>
          <a:ext cx="9445752" cy="124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Pod ponudom se podrazumeva količina neke robe ili usluge koju je određeni subjekt </a:t>
          </a:r>
          <a:r>
            <a:rPr lang="sr-Latn-RS" sz="2100" kern="1200"/>
            <a:t>(</a:t>
          </a:r>
          <a:r>
            <a:rPr lang="en-US" sz="2100" kern="1200"/>
            <a:t>koji njom raspolaže</a:t>
          </a:r>
          <a:r>
            <a:rPr lang="sr-Latn-RS" sz="2100" kern="1200"/>
            <a:t>)</a:t>
          </a:r>
          <a:r>
            <a:rPr lang="en-US" sz="2100" kern="1200"/>
            <a:t> spreman da je proda uz odgovarajuću cenu. </a:t>
          </a:r>
        </a:p>
      </dsp:txBody>
      <dsp:txXfrm>
        <a:off x="61020" y="114361"/>
        <a:ext cx="9323712" cy="1127958"/>
      </dsp:txXfrm>
    </dsp:sp>
    <dsp:sp modelId="{28F2E54D-BF9E-47BC-A645-A7595A10CD6A}">
      <dsp:nvSpPr>
        <dsp:cNvPr id="0" name=""/>
        <dsp:cNvSpPr/>
      </dsp:nvSpPr>
      <dsp:spPr>
        <a:xfrm>
          <a:off x="0" y="1363820"/>
          <a:ext cx="9445752" cy="124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Koju će masu proizvoda proizvođač (ili drugi subjekt koji njom raspolaže) ponuditi na tržištu zavisi od cene koju će za nju ostvariti</a:t>
          </a:r>
          <a:r>
            <a:rPr lang="sr-Latn-RS" sz="2100" kern="1200"/>
            <a:t> - </a:t>
          </a:r>
          <a:r>
            <a:rPr lang="en-US" sz="2100" kern="1200"/>
            <a:t>Na taj način uspostavlja se funkcionalna veza između ponude i cena.</a:t>
          </a:r>
        </a:p>
      </dsp:txBody>
      <dsp:txXfrm>
        <a:off x="61020" y="1424840"/>
        <a:ext cx="9323712" cy="1127958"/>
      </dsp:txXfrm>
    </dsp:sp>
    <dsp:sp modelId="{EE88B40D-B4C9-4326-84EA-656B0D6D3042}">
      <dsp:nvSpPr>
        <dsp:cNvPr id="0" name=""/>
        <dsp:cNvSpPr/>
      </dsp:nvSpPr>
      <dsp:spPr>
        <a:xfrm>
          <a:off x="0" y="2674299"/>
          <a:ext cx="9445752" cy="124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Kada se cena nekog proizvoda poveća dolazi do povećane ponude robe i usluga, i obrnuto.</a:t>
          </a:r>
        </a:p>
      </dsp:txBody>
      <dsp:txXfrm>
        <a:off x="61020" y="2735319"/>
        <a:ext cx="9323712" cy="1127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73959-68DF-43E9-9B89-FA7F25A363E9}">
      <dsp:nvSpPr>
        <dsp:cNvPr id="0" name=""/>
        <dsp:cNvSpPr/>
      </dsp:nvSpPr>
      <dsp:spPr>
        <a:xfrm>
          <a:off x="0" y="0"/>
          <a:ext cx="7275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7C3EC-7836-4C0E-B216-02C31FB117A2}">
      <dsp:nvSpPr>
        <dsp:cNvPr id="0" name=""/>
        <dsp:cNvSpPr/>
      </dsp:nvSpPr>
      <dsp:spPr>
        <a:xfrm>
          <a:off x="0" y="0"/>
          <a:ext cx="7275767" cy="994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/>
            <a:t>Tr</a:t>
          </a:r>
          <a:r>
            <a:rPr lang="en-US" sz="1800" b="1" i="0" kern="1200" baseline="0" dirty="0" err="1"/>
            <a:t>ažnja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predstavlja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količinu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dobara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koju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su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kupci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spremni</a:t>
          </a:r>
          <a:r>
            <a:rPr lang="en-US" sz="1800" b="1" i="0" kern="1200" baseline="0" dirty="0"/>
            <a:t> da </a:t>
          </a:r>
          <a:r>
            <a:rPr lang="en-US" sz="1800" b="1" i="0" kern="1200" baseline="0" dirty="0" err="1"/>
            <a:t>kupe</a:t>
          </a:r>
          <a:r>
            <a:rPr lang="en-US" sz="1800" b="1" i="0" kern="1200" baseline="0" dirty="0"/>
            <a:t> po </a:t>
          </a:r>
          <a:r>
            <a:rPr lang="en-US" sz="1800" b="1" i="0" kern="1200" baseline="0" dirty="0" err="1"/>
            <a:t>određenoj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ceni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i</a:t>
          </a:r>
          <a:r>
            <a:rPr lang="en-US" sz="1800" b="1" i="0" kern="1200" baseline="0" dirty="0"/>
            <a:t> u </a:t>
          </a:r>
          <a:r>
            <a:rPr lang="en-US" sz="1800" b="1" i="0" kern="1200" baseline="0" dirty="0" err="1"/>
            <a:t>određenom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vremenskom</a:t>
          </a:r>
          <a:r>
            <a:rPr lang="en-US" sz="1800" b="1" i="0" kern="1200" baseline="0" dirty="0"/>
            <a:t> </a:t>
          </a:r>
          <a:r>
            <a:rPr lang="en-US" sz="1800" b="1" i="0" kern="1200" baseline="0" dirty="0" err="1"/>
            <a:t>periodu</a:t>
          </a:r>
          <a:r>
            <a:rPr lang="en-US" sz="1800" b="1" i="0" kern="1200" baseline="0" dirty="0"/>
            <a:t>.</a:t>
          </a:r>
          <a:endParaRPr lang="en-US" sz="1800" kern="1200" dirty="0"/>
        </a:p>
      </dsp:txBody>
      <dsp:txXfrm>
        <a:off x="0" y="0"/>
        <a:ext cx="7275767" cy="994410"/>
      </dsp:txXfrm>
    </dsp:sp>
    <dsp:sp modelId="{65477EA0-8F24-483F-904B-F9C46F748613}">
      <dsp:nvSpPr>
        <dsp:cNvPr id="0" name=""/>
        <dsp:cNvSpPr/>
      </dsp:nvSpPr>
      <dsp:spPr>
        <a:xfrm>
          <a:off x="0" y="994410"/>
          <a:ext cx="7275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5358C-C4A9-4AC1-A050-B739CB313349}">
      <dsp:nvSpPr>
        <dsp:cNvPr id="0" name=""/>
        <dsp:cNvSpPr/>
      </dsp:nvSpPr>
      <dsp:spPr>
        <a:xfrm>
          <a:off x="0" y="994410"/>
          <a:ext cx="7275767" cy="994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Za </a:t>
          </a:r>
          <a:r>
            <a:rPr lang="en-US" sz="1800" b="0" i="0" kern="1200" baseline="0" dirty="0" err="1"/>
            <a:t>tražnju</a:t>
          </a:r>
          <a:r>
            <a:rPr lang="en-US" sz="1800" b="0" i="0" kern="1200" baseline="0" dirty="0"/>
            <a:t> je </a:t>
          </a:r>
          <a:r>
            <a:rPr lang="en-US" sz="1800" b="0" i="0" kern="1200" baseline="0" dirty="0" err="1"/>
            <a:t>veoma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značajna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cena</a:t>
          </a:r>
          <a:r>
            <a:rPr lang="en-US" sz="1800" b="0" i="0" kern="1200" baseline="0" dirty="0"/>
            <a:t> po </a:t>
          </a:r>
          <a:r>
            <a:rPr lang="en-US" sz="1800" b="0" i="0" kern="1200" baseline="0" dirty="0" err="1"/>
            <a:t>kojoj</a:t>
          </a:r>
          <a:r>
            <a:rPr lang="en-US" sz="1800" b="0" i="0" kern="1200" baseline="0" dirty="0"/>
            <a:t> se </a:t>
          </a:r>
          <a:r>
            <a:rPr lang="en-US" sz="1800" b="0" i="0" kern="1200" baseline="0" dirty="0" err="1"/>
            <a:t>traženo</a:t>
          </a:r>
          <a:r>
            <a:rPr lang="en-US" sz="1800" b="0" i="0" kern="1200" baseline="0" dirty="0"/>
            <a:t> dobro </a:t>
          </a:r>
          <a:r>
            <a:rPr lang="en-US" sz="1800" b="0" i="0" kern="1200" baseline="0" dirty="0" err="1"/>
            <a:t>na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tržištu</a:t>
          </a:r>
          <a:r>
            <a:rPr lang="en-US" sz="1800" b="0" i="0" kern="1200" baseline="0" dirty="0"/>
            <a:t> </a:t>
          </a:r>
          <a:r>
            <a:rPr lang="en-US" sz="1800" b="0" i="0" kern="1200" baseline="0" dirty="0" err="1"/>
            <a:t>prodaje</a:t>
          </a:r>
          <a:r>
            <a:rPr lang="en-US" sz="1800" b="0" i="0" kern="1200" baseline="0" dirty="0"/>
            <a:t>. </a:t>
          </a:r>
          <a:endParaRPr lang="en-US" sz="1800" kern="1200" dirty="0"/>
        </a:p>
      </dsp:txBody>
      <dsp:txXfrm>
        <a:off x="0" y="994410"/>
        <a:ext cx="7275767" cy="994410"/>
      </dsp:txXfrm>
    </dsp:sp>
    <dsp:sp modelId="{A2D6D77A-66F7-4907-B9C2-EEE733006FA2}">
      <dsp:nvSpPr>
        <dsp:cNvPr id="0" name=""/>
        <dsp:cNvSpPr/>
      </dsp:nvSpPr>
      <dsp:spPr>
        <a:xfrm>
          <a:off x="0" y="1988820"/>
          <a:ext cx="7275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3F634-87E6-49B9-9B84-7FA7920E068B}">
      <dsp:nvSpPr>
        <dsp:cNvPr id="0" name=""/>
        <dsp:cNvSpPr/>
      </dsp:nvSpPr>
      <dsp:spPr>
        <a:xfrm>
          <a:off x="0" y="1988820"/>
          <a:ext cx="7275767" cy="994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Odnos između cene dobra i tražnje predstavljen je zakonom tražnje koji predstavlja jedan od opštih ekonomskih zakona.</a:t>
          </a:r>
          <a:endParaRPr lang="en-US" sz="1800" kern="1200"/>
        </a:p>
      </dsp:txBody>
      <dsp:txXfrm>
        <a:off x="0" y="1988820"/>
        <a:ext cx="7275767" cy="994410"/>
      </dsp:txXfrm>
    </dsp:sp>
    <dsp:sp modelId="{F17CFA7C-4DCE-4AB5-903C-8A1711C0BD55}">
      <dsp:nvSpPr>
        <dsp:cNvPr id="0" name=""/>
        <dsp:cNvSpPr/>
      </dsp:nvSpPr>
      <dsp:spPr>
        <a:xfrm>
          <a:off x="0" y="2983230"/>
          <a:ext cx="72757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D7599-BCBB-4839-AF16-D7BA22FD298B}">
      <dsp:nvSpPr>
        <dsp:cNvPr id="0" name=""/>
        <dsp:cNvSpPr/>
      </dsp:nvSpPr>
      <dsp:spPr>
        <a:xfrm>
          <a:off x="0" y="2983229"/>
          <a:ext cx="7275767" cy="994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Sa rastom cene određenog dobra opada tražnja za njim i obrnuto – sa opadanjem cene dobra doći će do porasta tražnje za istim tim dobrom</a:t>
          </a:r>
          <a:endParaRPr lang="en-US" sz="1800" kern="1200"/>
        </a:p>
      </dsp:txBody>
      <dsp:txXfrm>
        <a:off x="0" y="2983229"/>
        <a:ext cx="7275767" cy="994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8/31/2023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080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sr-Latn-RS" sz="4800" b="1" dirty="0">
                <a:solidFill>
                  <a:schemeClr val="bg1"/>
                </a:solidFill>
                <a:latin typeface="Amasis MT Pro Black" panose="020B0604020202020204" pitchFamily="18" charset="0"/>
              </a:rPr>
              <a:t>TRŽIŠTE</a:t>
            </a:r>
            <a:br>
              <a:rPr lang="sr-Latn-R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artoonist's take | Free market – Santa Cruz Sentinel">
            <a:extLst>
              <a:ext uri="{FF2B5EF4-FFF2-40B4-BE49-F238E27FC236}">
                <a16:creationId xmlns:a16="http://schemas.microsoft.com/office/drawing/2014/main" id="{EA2B32B1-D0FB-D5C3-842C-06B99118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6" y="1233487"/>
            <a:ext cx="6735671" cy="4400551"/>
          </a:xfrm>
          <a:prstGeom prst="rect">
            <a:avLst/>
          </a:prstGeom>
          <a:noFill/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46358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solidFill>
                  <a:srgbClr val="C00000"/>
                </a:solidFill>
              </a:rPr>
              <a:t>Funkcije tržišta </a:t>
            </a:r>
            <a:r>
              <a:rPr lang="sr-Latn-RS" sz="2000" b="1" dirty="0">
                <a:solidFill>
                  <a:srgbClr val="C00000"/>
                </a:solidFill>
              </a:rPr>
              <a:t>ekonomsko finansijske funkcije tržišta ukazuju da na tržištu uvek prisutna intenzivna konkurencija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4177710" cy="45335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dirty="0" err="1"/>
              <a:t>Osnovna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: </a:t>
            </a:r>
            <a:endParaRPr lang="sr-Latn-RS" sz="2000" dirty="0"/>
          </a:p>
          <a:p>
            <a:pPr algn="just"/>
            <a:r>
              <a:rPr lang="en-US" sz="2000" dirty="0" err="1">
                <a:solidFill>
                  <a:srgbClr val="FF0000"/>
                </a:solidFill>
              </a:rPr>
              <a:t>povezivanje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proizvodnje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potrošnje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pPr algn="just"/>
            <a:r>
              <a:rPr lang="en-US" sz="2000" dirty="0" err="1"/>
              <a:t>Ostale</a:t>
            </a:r>
            <a:r>
              <a:rPr lang="en-US" sz="2000" dirty="0"/>
              <a:t> </a:t>
            </a:r>
            <a:r>
              <a:rPr lang="en-US" sz="2000" dirty="0" err="1"/>
              <a:t>funkcije</a:t>
            </a:r>
            <a:r>
              <a:rPr lang="en-US" sz="2000" dirty="0"/>
              <a:t>: </a:t>
            </a:r>
            <a:endParaRPr lang="sr-Latn-RS" sz="2000" dirty="0"/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Informativna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funkcija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tržišta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Alokativna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funkcija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tržišta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Selektivna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funkcija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tržišta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rgbClr val="FF0000"/>
                </a:solidFill>
              </a:rPr>
              <a:t>Distributivna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funkcija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tržišta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5767" y="1160753"/>
            <a:ext cx="6522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Informativna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potrošači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informišu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o tržoištu u određenom vremenu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Potrošači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putem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saznaju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koji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usluge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nude, a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saznaju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koji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usluge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traže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46712" y="2433699"/>
            <a:ext cx="66205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Alokativna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Vrši alokaciju proizvodnih faktora na različite proizvode. </a:t>
            </a: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*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tražnja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za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određenim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dobrom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raste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raste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njegova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cena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raste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profit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tog dobra, a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više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različitih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interesuje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za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proizvodnju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tog dobra.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Dakle oni se pomeraju – alociraju ka tom tržištu..</a:t>
            </a: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*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više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počne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da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to dobro,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odnosno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poveća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ponuda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datog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dobra,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dolazi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opadanja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njegove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cene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deo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povlači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***</a:t>
            </a:r>
            <a:r>
              <a:rPr lang="en-US" dirty="0">
                <a:latin typeface="Arial" panose="020B0604020202020204" pitchFamily="34" charset="0"/>
              </a:rPr>
              <a:t>Na </a:t>
            </a:r>
            <a:r>
              <a:rPr lang="en-US" dirty="0" err="1">
                <a:latin typeface="Arial" panose="020B0604020202020204" pitchFamily="34" charset="0"/>
              </a:rPr>
              <a:t>taj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način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tržište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obavlja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svoju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alokativnu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funkciju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utičući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putem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tržišnih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cena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odluke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proizvođača</a:t>
            </a:r>
            <a:r>
              <a:rPr lang="en-US" dirty="0">
                <a:latin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</a:rPr>
              <a:t>alokaciji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resursa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koje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poseduju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0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573" y="4814033"/>
            <a:ext cx="52759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363635"/>
                </a:solidFill>
                <a:latin typeface="Arial" panose="020B0604020202020204" pitchFamily="34" charset="0"/>
              </a:rPr>
              <a:t>Distributivna</a:t>
            </a:r>
            <a:r>
              <a:rPr lang="en-US" sz="2200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sz="2200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r>
              <a:rPr lang="sr-Latn-RS" sz="2200" dirty="0">
                <a:solidFill>
                  <a:srgbClr val="363635"/>
                </a:solidFill>
                <a:latin typeface="Arial" panose="020B0604020202020204" pitchFamily="34" charset="0"/>
              </a:rPr>
              <a:t>praktično prisiljava učesnike na tržištu da rade prave stvari – da postižu efikasnost i pravednost. 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endParaRPr lang="sr-Latn-RS" sz="2200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endParaRPr lang="sr-Latn-RS" sz="2200" dirty="0">
              <a:solidFill>
                <a:srgbClr val="363635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781" y="1336158"/>
            <a:ext cx="51109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363635"/>
                </a:solidFill>
                <a:latin typeface="Arial" panose="020B0604020202020204" pitchFamily="34" charset="0"/>
              </a:rPr>
              <a:t>Selektivna</a:t>
            </a:r>
            <a:r>
              <a:rPr lang="en-US" sz="2200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sz="2200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tržište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vrši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selekciju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privrednih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subjekata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preduzeća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)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nagrađujući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one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uspešnije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efikasnije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efektivnije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), a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kažnjavajući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one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koji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su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manje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uspešni</a:t>
            </a:r>
            <a:r>
              <a:rPr lang="sr-Latn-RS" sz="2200" dirty="0">
                <a:solidFill>
                  <a:srgbClr val="363635"/>
                </a:solidFill>
                <a:latin typeface="Arial" panose="020B0604020202020204" pitchFamily="34" charset="0"/>
              </a:rPr>
              <a:t> – kroz proces konkurencije.</a:t>
            </a:r>
          </a:p>
          <a:p>
            <a:pPr algn="just"/>
            <a:endParaRPr lang="sr-Latn-RS" sz="2200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Oni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uspešniji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će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ostvarivati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profit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napredovati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na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tržištu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dok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će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oni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manje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uspešni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ostvarivati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63635"/>
                </a:solidFill>
                <a:latin typeface="Arial" panose="020B0604020202020204" pitchFamily="34" charset="0"/>
              </a:rPr>
              <a:t>gubitke</a:t>
            </a:r>
            <a:r>
              <a:rPr lang="en-US" sz="2200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endParaRPr lang="sr-Latn-RS" sz="2200" dirty="0">
              <a:solidFill>
                <a:srgbClr val="363635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12 Cartoons for a Gravity-Defying Stock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80" y="2211133"/>
            <a:ext cx="5314248" cy="2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2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000" b="1" dirty="0">
                <a:solidFill>
                  <a:srgbClr val="FF0000"/>
                </a:solidFill>
              </a:rPr>
              <a:t>TRŽIŠNI POTENCIJAL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202245"/>
            <a:ext cx="5556505" cy="4694562"/>
          </a:xfrm>
        </p:spPr>
        <p:txBody>
          <a:bodyPr>
            <a:noAutofit/>
          </a:bodyPr>
          <a:lstStyle/>
          <a:p>
            <a:pPr algn="just"/>
            <a:r>
              <a:rPr lang="sr-Latn-RS" sz="2000" dirty="0"/>
              <a:t>SPOSOBNOST TRŽIŠTA da prihvati određene proizvode i/ili usluge</a:t>
            </a:r>
          </a:p>
          <a:p>
            <a:pPr algn="just"/>
            <a:r>
              <a:rPr lang="sr-Latn-RS" sz="2000" dirty="0"/>
              <a:t>Potencijal tržišta sa </a:t>
            </a:r>
            <a:r>
              <a:rPr lang="sr-Latn-RS" sz="2000" b="1" u="sng" dirty="0"/>
              <a:t>stanovišta ponude </a:t>
            </a:r>
            <a:r>
              <a:rPr lang="sr-Latn-RS" sz="2000" dirty="0"/>
              <a:t>– ocenjuje se sa stanovišta mogućih proizvođača proizvoda</a:t>
            </a:r>
          </a:p>
          <a:p>
            <a:pPr algn="just"/>
            <a:r>
              <a:rPr lang="sr-Latn-RS" sz="2000" dirty="0"/>
              <a:t>Potencijal trž</a:t>
            </a:r>
            <a:r>
              <a:rPr lang="en-US" sz="2000" dirty="0" err="1"/>
              <a:t>i</a:t>
            </a:r>
            <a:r>
              <a:rPr lang="sr-Latn-RS" sz="2000" dirty="0"/>
              <a:t>šta sa </a:t>
            </a:r>
            <a:r>
              <a:rPr lang="sr-Latn-RS" sz="2000" b="1" u="sng" dirty="0"/>
              <a:t>stanovišta tražnje </a:t>
            </a:r>
            <a:r>
              <a:rPr lang="sr-Latn-RS" sz="2000" dirty="0"/>
              <a:t>ocenjuje se prema broju potrošača i prema njihovim željama. Potencijalni potrošači – oni koji u određenom periodu imaju potrebe za određenim proizvodom i/ili uslugama</a:t>
            </a:r>
            <a:endParaRPr lang="en-US" sz="2000" dirty="0"/>
          </a:p>
        </p:txBody>
      </p:sp>
      <p:pic>
        <p:nvPicPr>
          <p:cNvPr id="3074" name="Picture 2" descr="12 Cartoons for a Gravity-Defying Stock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21" y="2166938"/>
            <a:ext cx="5708233" cy="32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1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58" y="936117"/>
            <a:ext cx="2331530" cy="640080"/>
          </a:xfrm>
        </p:spPr>
        <p:txBody>
          <a:bodyPr anchor="b">
            <a:normAutofit/>
          </a:bodyPr>
          <a:lstStyle/>
          <a:p>
            <a:r>
              <a:rPr lang="sr-Latn-RS" b="1" dirty="0"/>
              <a:t>PONUDA</a:t>
            </a:r>
            <a:endParaRPr lang="en-US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419F53-D433-AC09-D654-ADA9F2612BD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7998862"/>
              </p:ext>
            </p:extLst>
          </p:nvPr>
        </p:nvGraphicFramePr>
        <p:xfrm>
          <a:off x="539496" y="2560320"/>
          <a:ext cx="9445752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1,700+ Supply And Demand Illustrations, Royalty-Free Vector Graphics &amp; Clip  Art - iStock | Supply and demand graph, Supply and demand cartoon, Supply  and demand infographic">
            <a:extLst>
              <a:ext uri="{FF2B5EF4-FFF2-40B4-BE49-F238E27FC236}">
                <a16:creationId xmlns:a16="http://schemas.microsoft.com/office/drawing/2014/main" id="{67457532-BC61-7FD4-6BCE-DAD7715E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12" y="320041"/>
            <a:ext cx="2871787" cy="19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5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C00000"/>
                </a:solidFill>
              </a:rPr>
              <a:t>Funkcija ponude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6539221" cy="4839068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/>
              <a:t>Funkcija</a:t>
            </a:r>
            <a:r>
              <a:rPr lang="en-US" sz="1600" dirty="0"/>
              <a:t> </a:t>
            </a:r>
            <a:r>
              <a:rPr lang="en-US" sz="1600" dirty="0" err="1"/>
              <a:t>ponude</a:t>
            </a:r>
            <a:r>
              <a:rPr lang="en-US" sz="1600" dirty="0"/>
              <a:t>,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povezuje</a:t>
            </a:r>
            <a:r>
              <a:rPr lang="en-US" sz="1600" dirty="0"/>
              <a:t> </a:t>
            </a:r>
            <a:r>
              <a:rPr lang="en-US" sz="1600" dirty="0" err="1"/>
              <a:t>količine</a:t>
            </a:r>
            <a:r>
              <a:rPr lang="en-US" sz="1600" dirty="0"/>
              <a:t> </a:t>
            </a:r>
            <a:r>
              <a:rPr lang="en-US" sz="1600" dirty="0" err="1"/>
              <a:t>ponuđene</a:t>
            </a:r>
            <a:r>
              <a:rPr lang="en-US" sz="1600" dirty="0"/>
              <a:t> robe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njihove</a:t>
            </a:r>
            <a:r>
              <a:rPr lang="en-US" sz="1600" dirty="0"/>
              <a:t> </a:t>
            </a:r>
            <a:r>
              <a:rPr lang="en-US" sz="1600" dirty="0" err="1"/>
              <a:t>cene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tržištu</a:t>
            </a:r>
            <a:r>
              <a:rPr lang="en-US" sz="1600" dirty="0"/>
              <a:t> </a:t>
            </a:r>
            <a:r>
              <a:rPr lang="en-US" sz="1600" dirty="0" err="1"/>
              <a:t>dobija</a:t>
            </a:r>
            <a:r>
              <a:rPr lang="en-US" sz="1600" dirty="0"/>
              <a:t> </a:t>
            </a:r>
            <a:r>
              <a:rPr lang="en-US" sz="1600" dirty="0" err="1"/>
              <a:t>sledeći</a:t>
            </a:r>
            <a:r>
              <a:rPr lang="en-US" sz="1600" dirty="0"/>
              <a:t> (</a:t>
            </a:r>
            <a:r>
              <a:rPr lang="en-US" sz="1600" dirty="0" err="1"/>
              <a:t>jednostavan</a:t>
            </a:r>
            <a:r>
              <a:rPr lang="en-US" sz="1600" dirty="0"/>
              <a:t>) </a:t>
            </a:r>
            <a:r>
              <a:rPr lang="en-US" sz="1600" dirty="0" err="1"/>
              <a:t>oblik</a:t>
            </a:r>
            <a:r>
              <a:rPr lang="sr-Latn-RS" sz="1600" dirty="0"/>
              <a:t>. </a:t>
            </a:r>
            <a:r>
              <a:rPr lang="en-US" sz="1600" dirty="0"/>
              <a:t> </a:t>
            </a:r>
            <a:endParaRPr lang="sr-Latn-RS" sz="1600" dirty="0"/>
          </a:p>
          <a:p>
            <a:pPr algn="just"/>
            <a:r>
              <a:rPr lang="en-US" sz="1600" dirty="0" err="1"/>
              <a:t>Funkcija</a:t>
            </a:r>
            <a:r>
              <a:rPr lang="en-US" sz="1600" dirty="0"/>
              <a:t> </a:t>
            </a:r>
            <a:r>
              <a:rPr lang="en-US" sz="1600" dirty="0" err="1"/>
              <a:t>ponude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C00000"/>
                </a:solidFill>
              </a:rPr>
              <a:t>ima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pozitivan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rastući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oblik</a:t>
            </a:r>
            <a:r>
              <a:rPr lang="en-US" sz="1800" b="1" u="sng" dirty="0">
                <a:solidFill>
                  <a:srgbClr val="C00000"/>
                </a:solidFill>
              </a:rPr>
              <a:t> (</a:t>
            </a:r>
            <a:r>
              <a:rPr lang="en-US" sz="1800" b="1" u="sng" dirty="0" err="1">
                <a:solidFill>
                  <a:srgbClr val="C00000"/>
                </a:solidFill>
              </a:rPr>
              <a:t>trenda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  <a:r>
              <a:rPr lang="sr-Latn-RS" sz="1600" dirty="0">
                <a:solidFill>
                  <a:srgbClr val="C00000"/>
                </a:solidFill>
              </a:rPr>
              <a:t>.</a:t>
            </a:r>
            <a:endParaRPr lang="sr-Latn-RS" sz="1600" dirty="0"/>
          </a:p>
          <a:p>
            <a:pPr algn="just"/>
            <a:r>
              <a:rPr lang="en-US" sz="1600" b="1" dirty="0" err="1"/>
              <a:t>Proizvođač</a:t>
            </a:r>
            <a:r>
              <a:rPr lang="en-US" sz="1600" b="1" dirty="0"/>
              <a:t> je </a:t>
            </a:r>
            <a:r>
              <a:rPr lang="en-US" sz="1600" b="1" dirty="0" err="1"/>
              <a:t>uvek</a:t>
            </a:r>
            <a:r>
              <a:rPr lang="en-US" sz="1600" b="1" dirty="0"/>
              <a:t> </a:t>
            </a:r>
            <a:r>
              <a:rPr lang="en-US" sz="1600" b="1" dirty="0" err="1"/>
              <a:t>spreman</a:t>
            </a:r>
            <a:r>
              <a:rPr lang="en-US" sz="1600" b="1" dirty="0"/>
              <a:t> da </a:t>
            </a:r>
            <a:r>
              <a:rPr lang="en-US" sz="1600" b="1" dirty="0" err="1"/>
              <a:t>ponudi</a:t>
            </a:r>
            <a:r>
              <a:rPr lang="en-US" sz="1600" b="1" dirty="0"/>
              <a:t> (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proizvede</a:t>
            </a:r>
            <a:r>
              <a:rPr lang="en-US" sz="1600" b="1" dirty="0"/>
              <a:t>) </a:t>
            </a:r>
            <a:r>
              <a:rPr lang="en-US" sz="1600" b="1" dirty="0" err="1"/>
              <a:t>povećanu</a:t>
            </a:r>
            <a:r>
              <a:rPr lang="en-US" sz="1600" b="1" dirty="0"/>
              <a:t> </a:t>
            </a:r>
            <a:r>
              <a:rPr lang="en-US" sz="1600" b="1" dirty="0" err="1"/>
              <a:t>količinu</a:t>
            </a:r>
            <a:r>
              <a:rPr lang="en-US" sz="1600" b="1" dirty="0"/>
              <a:t> </a:t>
            </a:r>
            <a:r>
              <a:rPr lang="en-US" sz="1600" b="1" dirty="0" err="1"/>
              <a:t>proizvoda</a:t>
            </a:r>
            <a:r>
              <a:rPr lang="en-US" sz="1600" b="1" dirty="0"/>
              <a:t> </a:t>
            </a:r>
            <a:r>
              <a:rPr lang="en-US" sz="1600" b="1" dirty="0" err="1"/>
              <a:t>kada</a:t>
            </a:r>
            <a:r>
              <a:rPr lang="en-US" sz="1600" b="1" dirty="0"/>
              <a:t> se </a:t>
            </a:r>
            <a:r>
              <a:rPr lang="en-US" sz="1600" b="1" dirty="0" err="1"/>
              <a:t>povećaju</a:t>
            </a:r>
            <a:r>
              <a:rPr lang="en-US" sz="1600" b="1" dirty="0"/>
              <a:t> </a:t>
            </a:r>
            <a:r>
              <a:rPr lang="en-US" sz="1600" b="1" dirty="0" err="1"/>
              <a:t>cena</a:t>
            </a:r>
            <a:r>
              <a:rPr lang="sr-Latn-RS" sz="1600" b="1" dirty="0"/>
              <a:t>.</a:t>
            </a:r>
          </a:p>
          <a:p>
            <a:pPr algn="just"/>
            <a:r>
              <a:rPr lang="sr-Latn-RS" sz="1600" dirty="0"/>
              <a:t>Obrnuto, </a:t>
            </a:r>
            <a:r>
              <a:rPr lang="en-US" sz="1600" dirty="0" err="1"/>
              <a:t>kada</a:t>
            </a:r>
            <a:r>
              <a:rPr lang="en-US" sz="1600" dirty="0"/>
              <a:t> </a:t>
            </a:r>
            <a:r>
              <a:rPr lang="en-US" sz="1600" dirty="0" err="1"/>
              <a:t>uz</a:t>
            </a:r>
            <a:r>
              <a:rPr lang="en-US" sz="1600" dirty="0"/>
              <a:t> </a:t>
            </a:r>
            <a:r>
              <a:rPr lang="en-US" sz="1600" dirty="0" err="1"/>
              <a:t>nedovoljno</a:t>
            </a:r>
            <a:r>
              <a:rPr lang="en-US" sz="1600" dirty="0"/>
              <a:t> </a:t>
            </a:r>
            <a:r>
              <a:rPr lang="en-US" sz="1600" dirty="0" err="1"/>
              <a:t>visoke</a:t>
            </a:r>
            <a:r>
              <a:rPr lang="en-US" sz="1600" dirty="0"/>
              <a:t> </a:t>
            </a:r>
            <a:r>
              <a:rPr lang="en-US" sz="1600" dirty="0" err="1"/>
              <a:t>cene</a:t>
            </a:r>
            <a:r>
              <a:rPr lang="en-US" sz="1600" dirty="0"/>
              <a:t>, </a:t>
            </a:r>
            <a:r>
              <a:rPr lang="en-US" sz="1600" dirty="0" err="1"/>
              <a:t>koje</a:t>
            </a:r>
            <a:r>
              <a:rPr lang="en-US" sz="1600" dirty="0"/>
              <a:t> ne </a:t>
            </a:r>
            <a:r>
              <a:rPr lang="en-US" sz="1600" dirty="0" err="1"/>
              <a:t>pokrivaju</a:t>
            </a:r>
            <a:r>
              <a:rPr lang="en-US" sz="1600" dirty="0"/>
              <a:t> </a:t>
            </a:r>
            <a:r>
              <a:rPr lang="en-US" sz="1600" dirty="0" err="1"/>
              <a:t>troškovne</a:t>
            </a:r>
            <a:r>
              <a:rPr lang="en-US" sz="1600" dirty="0"/>
              <a:t> </a:t>
            </a:r>
            <a:r>
              <a:rPr lang="en-US" sz="1600" dirty="0" err="1"/>
              <a:t>inpute</a:t>
            </a:r>
            <a:r>
              <a:rPr lang="en-US" sz="1600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 u </a:t>
            </a:r>
            <a:r>
              <a:rPr lang="en-US" sz="1600" dirty="0" err="1"/>
              <a:t>stanju</a:t>
            </a:r>
            <a:r>
              <a:rPr lang="en-US" sz="1600" dirty="0"/>
              <a:t> da </a:t>
            </a:r>
            <a:r>
              <a:rPr lang="en-US" sz="1600" dirty="0" err="1"/>
              <a:t>osigura</a:t>
            </a:r>
            <a:r>
              <a:rPr lang="en-US" sz="1600" dirty="0"/>
              <a:t> </a:t>
            </a:r>
            <a:r>
              <a:rPr lang="en-US" sz="1600" dirty="0" err="1"/>
              <a:t>takav</a:t>
            </a:r>
            <a:r>
              <a:rPr lang="en-US" sz="1600" dirty="0"/>
              <a:t> </a:t>
            </a:r>
            <a:r>
              <a:rPr lang="en-US" sz="1600" dirty="0" err="1"/>
              <a:t>prihod</a:t>
            </a:r>
            <a:r>
              <a:rPr lang="en-US" sz="1600" dirty="0"/>
              <a:t> </a:t>
            </a:r>
            <a:r>
              <a:rPr lang="en-US" sz="1600" dirty="0" err="1"/>
              <a:t>kojim</a:t>
            </a:r>
            <a:r>
              <a:rPr lang="en-US" sz="1600" dirty="0"/>
              <a:t> </a:t>
            </a:r>
            <a:r>
              <a:rPr lang="en-US" sz="1600" dirty="0" err="1"/>
              <a:t>će</a:t>
            </a:r>
            <a:r>
              <a:rPr lang="en-US" sz="1600" dirty="0"/>
              <a:t> se </a:t>
            </a:r>
            <a:r>
              <a:rPr lang="en-US" sz="1600" dirty="0" err="1"/>
              <a:t>pokriti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</a:t>
            </a:r>
            <a:r>
              <a:rPr lang="en-US" sz="1600" dirty="0" err="1"/>
              <a:t>poslovanja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osigurati</a:t>
            </a:r>
            <a:r>
              <a:rPr lang="en-US" sz="1600" dirty="0"/>
              <a:t> </a:t>
            </a:r>
            <a:r>
              <a:rPr lang="en-US" sz="1600" dirty="0" err="1"/>
              <a:t>odgovarajući</a:t>
            </a:r>
            <a:r>
              <a:rPr lang="en-US" sz="1600" dirty="0"/>
              <a:t> profit</a:t>
            </a:r>
            <a:r>
              <a:rPr lang="sr-Latn-RS" sz="1600" dirty="0"/>
              <a:t> -</a:t>
            </a:r>
            <a:r>
              <a:rPr lang="en-US" sz="1600" dirty="0"/>
              <a:t> </a:t>
            </a:r>
            <a:r>
              <a:rPr lang="en-US" sz="1600" dirty="0" err="1"/>
              <a:t>dolazi</a:t>
            </a:r>
            <a:r>
              <a:rPr lang="en-US" sz="1600" dirty="0"/>
              <a:t> do pada </a:t>
            </a:r>
            <a:r>
              <a:rPr lang="en-US" sz="1600" dirty="0" err="1"/>
              <a:t>proizvodnje</a:t>
            </a:r>
            <a:r>
              <a:rPr lang="en-US" sz="1600" dirty="0"/>
              <a:t>, pada </a:t>
            </a:r>
            <a:r>
              <a:rPr lang="en-US" sz="1600" dirty="0" err="1"/>
              <a:t>ponude</a:t>
            </a:r>
            <a:r>
              <a:rPr lang="en-US" sz="1600" dirty="0"/>
              <a:t>, </a:t>
            </a:r>
            <a:r>
              <a:rPr lang="en-US" sz="1600" dirty="0" err="1"/>
              <a:t>nestašica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rasta</a:t>
            </a:r>
            <a:r>
              <a:rPr lang="en-US" sz="1600" dirty="0"/>
              <a:t> </a:t>
            </a:r>
            <a:r>
              <a:rPr lang="en-US" sz="1600" dirty="0" err="1"/>
              <a:t>cena</a:t>
            </a:r>
            <a:r>
              <a:rPr lang="en-US" sz="1600" dirty="0"/>
              <a:t> </a:t>
            </a:r>
            <a:r>
              <a:rPr lang="en-US" sz="1600" dirty="0" err="1"/>
              <a:t>iznad</a:t>
            </a:r>
            <a:r>
              <a:rPr lang="en-US" sz="1600" dirty="0"/>
              <a:t> „</a:t>
            </a:r>
            <a:r>
              <a:rPr lang="en-US" sz="1600" dirty="0" err="1"/>
              <a:t>ravnotežnog</a:t>
            </a:r>
            <a:r>
              <a:rPr lang="en-US" sz="1600" dirty="0"/>
              <a:t>“ (</a:t>
            </a:r>
            <a:r>
              <a:rPr lang="en-US" sz="1600" dirty="0" err="1"/>
              <a:t>realnog</a:t>
            </a:r>
            <a:r>
              <a:rPr lang="en-US" sz="1600" dirty="0"/>
              <a:t>) </a:t>
            </a:r>
            <a:r>
              <a:rPr lang="en-US" sz="1600" dirty="0" err="1"/>
              <a:t>nivoa</a:t>
            </a:r>
            <a:r>
              <a:rPr lang="en-US" sz="1600" dirty="0"/>
              <a:t>.</a:t>
            </a:r>
          </a:p>
        </p:txBody>
      </p:sp>
      <p:pic>
        <p:nvPicPr>
          <p:cNvPr id="4100" name="Picture 4" descr="19 | februar | 2012 | Nastava - Preduzetniš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03" y="2172800"/>
            <a:ext cx="4705434" cy="353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5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upply Chain Management (SCM)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41" y="1318619"/>
            <a:ext cx="5105756" cy="446314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Determinante ponude na tržištu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0307721" cy="4945570"/>
          </a:xfrm>
          <a:effectLst>
            <a:reflection blurRad="6350" stA="50000" endA="300" endPos="55500" dist="101600" dir="5400000" sy="-100000" algn="bl" rotWithShape="0"/>
          </a:effectLst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 err="1"/>
              <a:t>Tržišna</a:t>
            </a:r>
            <a:r>
              <a:rPr lang="en-US" sz="1600" b="1" dirty="0"/>
              <a:t> </a:t>
            </a:r>
            <a:r>
              <a:rPr lang="en-US" sz="1600" b="1" dirty="0" err="1"/>
              <a:t>cena</a:t>
            </a:r>
            <a:r>
              <a:rPr lang="en-US" sz="1600" b="1" dirty="0"/>
              <a:t> </a:t>
            </a:r>
            <a:r>
              <a:rPr lang="en-US" sz="1600" b="1" dirty="0" err="1"/>
              <a:t>proizvoda</a:t>
            </a:r>
            <a:r>
              <a:rPr lang="en-US" sz="1600" b="1" dirty="0"/>
              <a:t>, </a:t>
            </a:r>
            <a:endParaRPr lang="sr-Latn-RS" sz="1600" b="1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 err="1"/>
              <a:t>Troškovi</a:t>
            </a:r>
            <a:r>
              <a:rPr lang="en-US" sz="1600" b="1" dirty="0"/>
              <a:t> </a:t>
            </a:r>
            <a:r>
              <a:rPr lang="en-US" sz="1600" b="1" dirty="0" err="1"/>
              <a:t>proizvodnje</a:t>
            </a:r>
            <a:r>
              <a:rPr lang="en-US" sz="1600" b="1" dirty="0"/>
              <a:t> </a:t>
            </a:r>
            <a:r>
              <a:rPr lang="en-US" sz="1600" b="1" dirty="0" err="1"/>
              <a:t>proizvoda</a:t>
            </a:r>
            <a:r>
              <a:rPr lang="en-US" sz="1600" b="1" dirty="0"/>
              <a:t>, </a:t>
            </a:r>
            <a:endParaRPr lang="sr-Latn-RS" sz="1600" b="1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 err="1"/>
              <a:t>Tehnički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tehnološki</a:t>
            </a:r>
            <a:r>
              <a:rPr lang="en-US" sz="1600" b="1" dirty="0"/>
              <a:t> </a:t>
            </a:r>
            <a:r>
              <a:rPr lang="en-US" sz="1600" b="1" dirty="0" err="1"/>
              <a:t>progres</a:t>
            </a:r>
            <a:r>
              <a:rPr lang="en-US" sz="1600" b="1" dirty="0"/>
              <a:t>, </a:t>
            </a:r>
            <a:endParaRPr lang="sr-Latn-RS" sz="1600" b="1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/>
              <a:t> </a:t>
            </a:r>
            <a:r>
              <a:rPr lang="en-US" sz="1600" b="1" dirty="0" err="1"/>
              <a:t>Cene</a:t>
            </a:r>
            <a:r>
              <a:rPr lang="en-US" sz="1600" b="1" dirty="0"/>
              <a:t> </a:t>
            </a:r>
            <a:r>
              <a:rPr lang="en-US" sz="1600" b="1" dirty="0" err="1"/>
              <a:t>supstituta</a:t>
            </a:r>
            <a:r>
              <a:rPr lang="en-US" sz="1600" b="1" dirty="0"/>
              <a:t> </a:t>
            </a:r>
            <a:r>
              <a:rPr lang="en-US" sz="1600" b="1" dirty="0" err="1"/>
              <a:t>proizvodnje</a:t>
            </a:r>
            <a:r>
              <a:rPr lang="en-US" sz="1600" b="1" dirty="0"/>
              <a:t>, </a:t>
            </a:r>
            <a:endParaRPr lang="sr-Latn-RS" sz="1600" b="1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 err="1"/>
              <a:t>Očekivanje</a:t>
            </a:r>
            <a:r>
              <a:rPr lang="en-US" sz="1600" b="1" dirty="0"/>
              <a:t> </a:t>
            </a:r>
            <a:r>
              <a:rPr lang="en-US" sz="1600" b="1" dirty="0" err="1"/>
              <a:t>proizvođača</a:t>
            </a:r>
            <a:r>
              <a:rPr lang="en-US" sz="1600" b="1" dirty="0"/>
              <a:t> u </a:t>
            </a:r>
            <a:r>
              <a:rPr lang="en-US" sz="1600" b="1" dirty="0" err="1"/>
              <a:t>pogledu</a:t>
            </a:r>
            <a:r>
              <a:rPr lang="en-US" sz="1600" b="1" dirty="0"/>
              <a:t> </a:t>
            </a:r>
            <a:r>
              <a:rPr lang="en-US" sz="1600" b="1" dirty="0" err="1"/>
              <a:t>budućeg</a:t>
            </a:r>
            <a:r>
              <a:rPr lang="en-US" sz="1600" b="1" dirty="0"/>
              <a:t> </a:t>
            </a:r>
            <a:r>
              <a:rPr lang="en-US" sz="1600" b="1" dirty="0" err="1"/>
              <a:t>kretanja</a:t>
            </a:r>
            <a:r>
              <a:rPr lang="en-US" sz="1600" b="1" dirty="0"/>
              <a:t> </a:t>
            </a:r>
            <a:r>
              <a:rPr lang="en-US" sz="1600" b="1" dirty="0" err="1"/>
              <a:t>cena</a:t>
            </a:r>
            <a:r>
              <a:rPr lang="en-US" sz="1600" b="1" dirty="0"/>
              <a:t>, </a:t>
            </a:r>
            <a:endParaRPr lang="sr-Latn-RS" sz="1600" b="1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/>
              <a:t>Mere </a:t>
            </a:r>
            <a:r>
              <a:rPr lang="en-US" sz="1600" b="1" dirty="0" err="1"/>
              <a:t>makroekonomske</a:t>
            </a:r>
            <a:r>
              <a:rPr lang="en-US" sz="1600" b="1" dirty="0"/>
              <a:t> </a:t>
            </a:r>
            <a:r>
              <a:rPr lang="en-US" sz="1600" b="1" dirty="0" err="1"/>
              <a:t>politike</a:t>
            </a:r>
            <a:r>
              <a:rPr lang="en-US" sz="1600" b="1" dirty="0"/>
              <a:t> </a:t>
            </a:r>
            <a:r>
              <a:rPr lang="en-US" sz="1600" b="1" dirty="0" err="1"/>
              <a:t>koje</a:t>
            </a:r>
            <a:r>
              <a:rPr lang="en-US" sz="1600" b="1" dirty="0"/>
              <a:t> </a:t>
            </a:r>
            <a:r>
              <a:rPr lang="en-US" sz="1600" b="1" dirty="0" err="1"/>
              <a:t>stimulativno</a:t>
            </a:r>
            <a:r>
              <a:rPr lang="sr-Latn-RS" sz="1600" b="1" dirty="0"/>
              <a:t>/</a:t>
            </a:r>
            <a:r>
              <a:rPr lang="en-US" sz="1600" b="1" dirty="0" err="1"/>
              <a:t>destimulativno</a:t>
            </a:r>
            <a:r>
              <a:rPr lang="en-US" sz="1600" b="1" dirty="0"/>
              <a:t> </a:t>
            </a:r>
            <a:r>
              <a:rPr lang="en-US" sz="1600" b="1" dirty="0" err="1"/>
              <a:t>deluju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ponudu</a:t>
            </a:r>
            <a:r>
              <a:rPr lang="en-US" sz="1600" b="1" dirty="0"/>
              <a:t> </a:t>
            </a:r>
            <a:endParaRPr lang="sr-Latn-RS" sz="1600" b="1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/>
              <a:t>Mere </a:t>
            </a:r>
            <a:r>
              <a:rPr lang="en-US" sz="1600" b="1" dirty="0" err="1"/>
              <a:t>fiskalne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monetarne</a:t>
            </a:r>
            <a:r>
              <a:rPr lang="en-US" sz="1600" b="1" dirty="0"/>
              <a:t> </a:t>
            </a:r>
            <a:r>
              <a:rPr lang="en-US" sz="1600" b="1" dirty="0" err="1"/>
              <a:t>politike</a:t>
            </a:r>
            <a:r>
              <a:rPr lang="en-US" sz="1600" b="1" dirty="0"/>
              <a:t>, </a:t>
            </a:r>
            <a:endParaRPr lang="sr-Latn-RS" sz="1600" b="1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b="1" dirty="0" err="1"/>
              <a:t>Veća</a:t>
            </a:r>
            <a:r>
              <a:rPr lang="en-US" sz="1600" b="1" dirty="0"/>
              <a:t> </a:t>
            </a:r>
            <a:r>
              <a:rPr lang="en-US" sz="1600" b="1" dirty="0" err="1"/>
              <a:t>ili</a:t>
            </a:r>
            <a:r>
              <a:rPr lang="en-US" sz="1600" b="1" dirty="0"/>
              <a:t> </a:t>
            </a:r>
            <a:r>
              <a:rPr lang="en-US" sz="1600" b="1" dirty="0" err="1"/>
              <a:t>manja</a:t>
            </a:r>
            <a:r>
              <a:rPr lang="en-US" sz="1600" b="1" dirty="0"/>
              <a:t> </a:t>
            </a:r>
            <a:r>
              <a:rPr lang="en-US" sz="1600" b="1" dirty="0" err="1"/>
              <a:t>liberalizacija</a:t>
            </a:r>
            <a:r>
              <a:rPr lang="en-US" sz="1600" b="1" dirty="0"/>
              <a:t> </a:t>
            </a:r>
            <a:r>
              <a:rPr lang="en-US" sz="1600" b="1" dirty="0" err="1"/>
              <a:t>tržišta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postojanje</a:t>
            </a:r>
            <a:r>
              <a:rPr lang="en-US" sz="1600" b="1" dirty="0"/>
              <a:t> </a:t>
            </a:r>
            <a:r>
              <a:rPr lang="en-US" sz="1600" b="1" dirty="0" err="1"/>
              <a:t>monopola</a:t>
            </a:r>
            <a:r>
              <a:rPr lang="en-US" sz="1600" b="1" dirty="0"/>
              <a:t> </a:t>
            </a:r>
            <a:r>
              <a:rPr lang="en-US" sz="1600" b="1" dirty="0" err="1"/>
              <a:t>ili</a:t>
            </a:r>
            <a:r>
              <a:rPr lang="en-US" sz="1600" b="1" dirty="0"/>
              <a:t> </a:t>
            </a:r>
            <a:r>
              <a:rPr lang="en-US" sz="1600" b="1" dirty="0" err="1"/>
              <a:t>oligopola</a:t>
            </a:r>
            <a:r>
              <a:rPr lang="en-US" sz="1400" dirty="0"/>
              <a:t>, 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109297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anchor="b">
            <a:normAutofit/>
          </a:bodyPr>
          <a:lstStyle/>
          <a:p>
            <a:r>
              <a:rPr lang="sr-Latn-RS" b="1"/>
              <a:t>TRAŽNJA</a:t>
            </a:r>
            <a:endParaRPr lang="en-US" b="1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43BECEBC-6A0D-7E4D-9706-1F3AD7E389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028829"/>
              </p:ext>
            </p:extLst>
          </p:nvPr>
        </p:nvGraphicFramePr>
        <p:xfrm>
          <a:off x="539496" y="2560320"/>
          <a:ext cx="7275767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Nuances of Supply and Demand from your Daily Data.">
            <a:extLst>
              <a:ext uri="{FF2B5EF4-FFF2-40B4-BE49-F238E27FC236}">
                <a16:creationId xmlns:a16="http://schemas.microsoft.com/office/drawing/2014/main" id="{A9773ABB-3637-A7F9-8939-1114351C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31" y="2965132"/>
            <a:ext cx="4050506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9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žnja | Nastava - Preduzetništvo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59403"/>
            <a:ext cx="4416425" cy="39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1037" y="165226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t">
              <a:lnSpc>
                <a:spcPct val="100000"/>
              </a:lnSpc>
            </a:pPr>
            <a:r>
              <a:rPr lang="en-US" altLang="en-US" sz="2000" b="1" dirty="0"/>
              <a:t>Pored </a:t>
            </a:r>
            <a:r>
              <a:rPr lang="en-US" altLang="en-US" sz="2000" b="1" dirty="0" err="1"/>
              <a:t>cene</a:t>
            </a:r>
            <a:r>
              <a:rPr lang="en-US" altLang="en-US" sz="2000" b="1" dirty="0"/>
              <a:t>, </a:t>
            </a:r>
            <a:r>
              <a:rPr lang="en-US" altLang="en-US" sz="2000" b="1" dirty="0" err="1">
                <a:solidFill>
                  <a:srgbClr val="DD462F"/>
                </a:solidFill>
              </a:rPr>
              <a:t>na</a:t>
            </a:r>
            <a:r>
              <a:rPr lang="en-US" altLang="en-US" sz="2000" b="1" dirty="0">
                <a:solidFill>
                  <a:srgbClr val="DD462F"/>
                </a:solidFill>
              </a:rPr>
              <a:t> </a:t>
            </a:r>
            <a:r>
              <a:rPr lang="en-US" altLang="en-US" sz="2000" b="1" dirty="0" err="1">
                <a:solidFill>
                  <a:srgbClr val="DD462F"/>
                </a:solidFill>
              </a:rPr>
              <a:t>tra</a:t>
            </a:r>
            <a:r>
              <a:rPr lang="sr-Latn-RS" altLang="en-US" sz="2000" b="1" dirty="0">
                <a:solidFill>
                  <a:srgbClr val="DD462F"/>
                </a:solidFill>
              </a:rPr>
              <a:t>žnju utiču </a:t>
            </a:r>
            <a:endParaRPr lang="en-US" altLang="en-US" sz="2000" b="1" dirty="0">
              <a:solidFill>
                <a:srgbClr val="DD462F"/>
              </a:solidFill>
            </a:endParaRPr>
          </a:p>
          <a:p>
            <a:pPr algn="just" fontAlgn="t"/>
            <a:r>
              <a:rPr lang="sr-Latn-RS" sz="2000" dirty="0"/>
              <a:t>1. </a:t>
            </a:r>
            <a:r>
              <a:rPr lang="en-US" sz="2000" b="1" dirty="0" err="1"/>
              <a:t>preferencije</a:t>
            </a:r>
            <a:r>
              <a:rPr lang="en-US" sz="2000" b="1" dirty="0"/>
              <a:t> </a:t>
            </a:r>
            <a:r>
              <a:rPr lang="en-US" sz="2000" b="1" dirty="0" err="1"/>
              <a:t>potrošača</a:t>
            </a:r>
            <a:r>
              <a:rPr lang="en-US" sz="2000" b="1" dirty="0"/>
              <a:t>,</a:t>
            </a:r>
          </a:p>
          <a:p>
            <a:pPr algn="just" fontAlgn="t"/>
            <a:r>
              <a:rPr lang="sr-Latn-RS" sz="2000" dirty="0"/>
              <a:t>2. </a:t>
            </a:r>
            <a:r>
              <a:rPr lang="en-US" sz="2000" b="1" dirty="0" err="1"/>
              <a:t>nivo</a:t>
            </a:r>
            <a:r>
              <a:rPr lang="en-US" sz="2000" b="1" dirty="0"/>
              <a:t> </a:t>
            </a:r>
            <a:r>
              <a:rPr lang="en-US" sz="2000" b="1" dirty="0" err="1"/>
              <a:t>dohotka</a:t>
            </a:r>
            <a:r>
              <a:rPr lang="en-US" sz="2000" b="1" dirty="0"/>
              <a:t> </a:t>
            </a:r>
            <a:r>
              <a:rPr lang="en-US" sz="2000" b="1" dirty="0" err="1"/>
              <a:t>potrošača</a:t>
            </a:r>
            <a:r>
              <a:rPr lang="en-US" sz="2000" dirty="0"/>
              <a:t>,</a:t>
            </a:r>
          </a:p>
          <a:p>
            <a:pPr algn="just" fontAlgn="t"/>
            <a:r>
              <a:rPr lang="sr-Latn-RS" sz="2000" dirty="0"/>
              <a:t>3. </a:t>
            </a:r>
            <a:r>
              <a:rPr lang="en-US" sz="2000" b="1" dirty="0" err="1"/>
              <a:t>cene</a:t>
            </a:r>
            <a:r>
              <a:rPr lang="en-US" sz="2000" b="1" dirty="0"/>
              <a:t> </a:t>
            </a:r>
            <a:r>
              <a:rPr lang="en-US" sz="2000" b="1" dirty="0" err="1"/>
              <a:t>supstituta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dobara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zadovoljavaju</a:t>
            </a:r>
            <a:r>
              <a:rPr lang="en-US" sz="2000" dirty="0"/>
              <a:t> </a:t>
            </a:r>
            <a:r>
              <a:rPr lang="en-US" sz="2000" dirty="0" err="1"/>
              <a:t>slične</a:t>
            </a:r>
            <a:r>
              <a:rPr lang="en-US" sz="2000" dirty="0"/>
              <a:t> </a:t>
            </a:r>
            <a:r>
              <a:rPr lang="en-US" sz="2000" dirty="0" err="1"/>
              <a:t>potrebe</a:t>
            </a:r>
            <a:r>
              <a:rPr lang="sr-Latn-RS" sz="2000" dirty="0"/>
              <a:t>, npr automobili srednje klase ako cena jedne vrste poraste potrošači razmišljaju o alternativama, supstitutima koji takođe mogu zadovoljiti njihove potrebe</a:t>
            </a:r>
            <a:r>
              <a:rPr lang="en-US" sz="2000" dirty="0"/>
              <a:t>)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endParaRPr lang="sr-Latn-RS" sz="2000" dirty="0"/>
          </a:p>
          <a:p>
            <a:pPr algn="just" fontAlgn="t"/>
            <a:r>
              <a:rPr lang="sr-Latn-RS" sz="2000" dirty="0"/>
              <a:t>4. </a:t>
            </a:r>
            <a:r>
              <a:rPr lang="en-US" sz="2000" b="1" dirty="0" err="1"/>
              <a:t>cene</a:t>
            </a:r>
            <a:r>
              <a:rPr lang="en-US" sz="2000" b="1" dirty="0"/>
              <a:t> </a:t>
            </a:r>
            <a:r>
              <a:rPr lang="en-US" sz="2000" b="1" dirty="0" err="1"/>
              <a:t>komplementarnih</a:t>
            </a:r>
            <a:r>
              <a:rPr lang="en-US" sz="2000" b="1" dirty="0"/>
              <a:t> </a:t>
            </a:r>
            <a:r>
              <a:rPr lang="en-US" sz="2000" b="1" dirty="0" err="1"/>
              <a:t>proizvoda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cene</a:t>
            </a:r>
            <a:r>
              <a:rPr lang="en-US" sz="2000" dirty="0"/>
              <a:t> </a:t>
            </a:r>
            <a:r>
              <a:rPr lang="en-US" sz="2000" dirty="0" err="1"/>
              <a:t>dobara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troše</a:t>
            </a:r>
            <a:r>
              <a:rPr lang="en-US" sz="2000" dirty="0"/>
              <a:t> </a:t>
            </a:r>
            <a:r>
              <a:rPr lang="en-US" sz="2000" dirty="0" err="1"/>
              <a:t>zajedno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nekim</a:t>
            </a:r>
            <a:r>
              <a:rPr lang="en-US" sz="2000" dirty="0"/>
              <a:t> </a:t>
            </a:r>
            <a:r>
              <a:rPr lang="en-US" sz="2000" dirty="0" err="1"/>
              <a:t>drugim</a:t>
            </a:r>
            <a:r>
              <a:rPr lang="en-US" sz="2000" dirty="0"/>
              <a:t> </a:t>
            </a:r>
            <a:r>
              <a:rPr lang="en-US" sz="2000" dirty="0" err="1"/>
              <a:t>dobrom</a:t>
            </a:r>
            <a:r>
              <a:rPr lang="sr-Latn-RS" sz="2000" dirty="0"/>
              <a:t>, npr uz čaj to može biti limun, šećer, med</a:t>
            </a:r>
            <a:r>
              <a:rPr lang="en-US" sz="2000" dirty="0"/>
              <a:t>);</a:t>
            </a:r>
          </a:p>
          <a:p>
            <a:pPr algn="just" fontAlgn="t"/>
            <a:r>
              <a:rPr lang="sr-Latn-RS" sz="2000" dirty="0"/>
              <a:t>5. </a:t>
            </a:r>
            <a:r>
              <a:rPr lang="en-US" sz="2000" b="1" dirty="0" err="1"/>
              <a:t>očekivanja</a:t>
            </a:r>
            <a:r>
              <a:rPr lang="en-US" sz="2000" b="1" dirty="0"/>
              <a:t> u </a:t>
            </a:r>
            <a:r>
              <a:rPr lang="en-US" sz="2000" b="1" dirty="0" err="1"/>
              <a:t>budućnosti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sz="2000" dirty="0" err="1"/>
              <a:t>ako</a:t>
            </a:r>
            <a:r>
              <a:rPr lang="en-US" sz="2000" dirty="0"/>
              <a:t> se </a:t>
            </a:r>
            <a:r>
              <a:rPr lang="en-US" sz="2000" dirty="0" err="1"/>
              <a:t>očekuje</a:t>
            </a:r>
            <a:r>
              <a:rPr lang="en-US" sz="2000" dirty="0"/>
              <a:t> da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cena</a:t>
            </a:r>
            <a:r>
              <a:rPr lang="en-US" sz="2000" dirty="0"/>
              <a:t> dobra u </a:t>
            </a:r>
            <a:r>
              <a:rPr lang="en-US" sz="2000" dirty="0" err="1"/>
              <a:t>narednom</a:t>
            </a:r>
            <a:r>
              <a:rPr lang="en-US" sz="2000" dirty="0"/>
              <a:t> </a:t>
            </a:r>
            <a:r>
              <a:rPr lang="en-US" sz="2000" dirty="0" err="1"/>
              <a:t>periodu</a:t>
            </a:r>
            <a:r>
              <a:rPr lang="en-US" sz="2000" dirty="0"/>
              <a:t> </a:t>
            </a:r>
            <a:r>
              <a:rPr lang="en-US" sz="2000" dirty="0" err="1"/>
              <a:t>rasti</a:t>
            </a:r>
            <a:r>
              <a:rPr lang="en-US" sz="2000" dirty="0"/>
              <a:t>, </a:t>
            </a:r>
            <a:r>
              <a:rPr lang="en-US" sz="2000" dirty="0" err="1"/>
              <a:t>tražnja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 </a:t>
            </a:r>
            <a:r>
              <a:rPr lang="en-US" sz="2000" dirty="0" err="1"/>
              <a:t>dobrom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se </a:t>
            </a:r>
            <a:r>
              <a:rPr lang="en-US" sz="2000" dirty="0" err="1"/>
              <a:t>povećati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361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966" y="455409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</a:rPr>
              <a:t>TRŽIŠTE SAVRŠENE KONKURENCIJE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139" y="1180011"/>
            <a:ext cx="52248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n-US" sz="2200" noProof="1">
                <a:solidFill>
                  <a:schemeClr val="accent3">
                    <a:lumMod val="75000"/>
                  </a:schemeClr>
                </a:solidFill>
              </a:rPr>
              <a:t>Na ovakvom tržištu preduzeće može prodavati proizvode samo po tržišnoj ceni. </a:t>
            </a:r>
          </a:p>
          <a:p>
            <a:pPr marL="0" lvl="2" algn="just"/>
            <a:endParaRPr lang="en-US" sz="2200" noProof="1"/>
          </a:p>
          <a:p>
            <a:pPr marL="457200" lvl="2" indent="-457200" algn="just">
              <a:buAutoNum type="arabicPeriod"/>
            </a:pPr>
            <a:r>
              <a:rPr lang="sr-Latn-RS" sz="2200" noProof="1">
                <a:solidFill>
                  <a:srgbClr val="C00000"/>
                </a:solidFill>
              </a:rPr>
              <a:t>Cenu određuje tržište</a:t>
            </a:r>
          </a:p>
          <a:p>
            <a:pPr marL="457200" lvl="2" indent="-457200" algn="just">
              <a:buAutoNum type="arabicPeriod"/>
            </a:pPr>
            <a:r>
              <a:rPr lang="sr-Latn-RS" sz="2200" noProof="1">
                <a:solidFill>
                  <a:srgbClr val="C00000"/>
                </a:solidFill>
              </a:rPr>
              <a:t>Otvoreno i slobodno tržište</a:t>
            </a:r>
          </a:p>
          <a:p>
            <a:pPr marL="457200" lvl="2" indent="-457200" algn="just">
              <a:buAutoNum type="arabicPeriod"/>
            </a:pPr>
            <a:r>
              <a:rPr lang="sr-Latn-RS" sz="2200" noProof="1">
                <a:solidFill>
                  <a:srgbClr val="C00000"/>
                </a:solidFill>
              </a:rPr>
              <a:t>Broj kupaca, poniđača je toliki da niko nije u stanju da diktira uslove razmene</a:t>
            </a:r>
          </a:p>
          <a:p>
            <a:pPr marL="0" lvl="2" algn="just"/>
            <a:endParaRPr lang="en-US" sz="2200" noProof="1">
              <a:solidFill>
                <a:srgbClr val="C00000"/>
              </a:solidFill>
            </a:endParaRPr>
          </a:p>
          <a:p>
            <a:pPr algn="just"/>
            <a:r>
              <a:rPr lang="x-none" sz="2200" dirty="0">
                <a:solidFill>
                  <a:srgbClr val="C00000"/>
                </a:solidFill>
              </a:rPr>
              <a:t>To znači da je na tržištu potpune konkurencije preduzeće primorano da prodaje proizvod po ceni koju definiše tržište, kroz odnos ponude i tražnje.</a:t>
            </a:r>
          </a:p>
          <a:p>
            <a:pPr marL="0" lvl="2" algn="just"/>
            <a:endParaRPr lang="x-none" sz="22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2EC1F-D6AF-8B6B-1219-44EB55406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5" y="1180011"/>
            <a:ext cx="6096000" cy="4705350"/>
          </a:xfrm>
          <a:prstGeom prst="rect">
            <a:avLst/>
          </a:prstGeom>
          <a:effectLst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135365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ofit – Časove iz računovod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16" y="3792619"/>
            <a:ext cx="2701624" cy="269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6091" y="428605"/>
            <a:ext cx="935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>
                <a:solidFill>
                  <a:schemeClr val="accent3">
                    <a:lumMod val="75000"/>
                  </a:schemeClr>
                </a:solidFill>
              </a:rPr>
              <a:t>Prihod i maksimizacija profita konkurentnog preduzeća</a:t>
            </a:r>
            <a:endParaRPr lang="x-none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066" y="1709917"/>
            <a:ext cx="9626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sr-Latn-RS" sz="2000" noProof="1"/>
              <a:t>Iako svi </a:t>
            </a:r>
            <a:r>
              <a:rPr lang="en-US" sz="2000" noProof="1"/>
              <a:t>prodaju proizvod na istom tržištu, po istoj ceni, to ne mora da znači da će svi biti jednako uspešni u realizaciji osnovnog cilja i motiva poslovanja </a:t>
            </a:r>
            <a:endParaRPr lang="sr-Latn-RS" sz="2000" noProof="1"/>
          </a:p>
          <a:p>
            <a:pPr marL="342900" indent="-342900" algn="just">
              <a:buFontTx/>
              <a:buChar char="-"/>
            </a:pPr>
            <a:r>
              <a:rPr lang="x-none" sz="2000" dirty="0"/>
              <a:t>moguće je da određena preduzeća u prvo vreme ostvare veći profit, ali zbog slobode ulaska na tržište potpune konkurencije, ulaskom drugih ponuđača, doći će do povećanja ponude, a time i smanjenja cene, što će se odraziti na smanjenje profita</a:t>
            </a:r>
            <a:endParaRPr lang="sr-Latn-RS" sz="2000" dirty="0"/>
          </a:p>
          <a:p>
            <a:pPr marL="342900" indent="-342900" algn="just">
              <a:buFontTx/>
              <a:buChar char="-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Preduzeće ne može dugo ostvarivati isti profit, jer je tržište otvoreno i profit će privući nove ponuđače. </a:t>
            </a:r>
            <a:endParaRPr lang="sr-Latn-CS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sr-Latn-CS" sz="2000" dirty="0"/>
          </a:p>
        </p:txBody>
      </p:sp>
    </p:spTree>
    <p:extLst>
      <p:ext uri="{BB962C8B-B14F-4D97-AF65-F5344CB8AC3E}">
        <p14:creationId xmlns:p14="http://schemas.microsoft.com/office/powerpoint/2010/main" val="138169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467" y="1004106"/>
            <a:ext cx="6876288" cy="640080"/>
          </a:xfrm>
        </p:spPr>
        <p:txBody>
          <a:bodyPr anchor="b">
            <a:normAutofit/>
          </a:bodyPr>
          <a:lstStyle/>
          <a:p>
            <a:pPr algn="ctr"/>
            <a:r>
              <a:rPr lang="sr-Latn-RS" dirty="0"/>
              <a:t>Tržišni mehanizam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DFFDF4-91C9-6772-8E73-FDF89D5781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219232"/>
              </p:ext>
            </p:extLst>
          </p:nvPr>
        </p:nvGraphicFramePr>
        <p:xfrm>
          <a:off x="539496" y="2560320"/>
          <a:ext cx="9445752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06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onopoly Vectors &amp; Illustrations for Free Download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4" y="1930052"/>
            <a:ext cx="4277666" cy="427766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7224" y="451937"/>
            <a:ext cx="919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MONOPOLSKO TRŽIŠTE </a:t>
            </a:r>
            <a:endParaRPr lang="x-none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9324" y="1241646"/>
            <a:ext cx="72249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000" dirty="0"/>
              <a:t>U monopoloskoj tržišnoj strukturi </a:t>
            </a:r>
            <a:r>
              <a:rPr lang="sr-Latn-CS" sz="2000" dirty="0"/>
              <a:t> </a:t>
            </a:r>
            <a:r>
              <a:rPr lang="x-none" sz="2000" dirty="0"/>
              <a:t>na strani ponude nalazi se samo </a:t>
            </a:r>
            <a:r>
              <a:rPr lang="x-none" sz="2600" b="1" u="sng" dirty="0">
                <a:solidFill>
                  <a:srgbClr val="FF0000"/>
                </a:solidFill>
              </a:rPr>
              <a:t>jedan učesnik. </a:t>
            </a:r>
            <a:endParaRPr lang="sr-Latn-CS" sz="2600" b="1" u="sng" dirty="0">
              <a:solidFill>
                <a:srgbClr val="FF0000"/>
              </a:solidFill>
            </a:endParaRPr>
          </a:p>
          <a:p>
            <a:pPr algn="just"/>
            <a:r>
              <a:rPr lang="x-none" sz="2000" dirty="0"/>
              <a:t> </a:t>
            </a:r>
            <a:endParaRPr lang="sr-Latn-RS" sz="2000" dirty="0"/>
          </a:p>
          <a:p>
            <a:pPr algn="just"/>
            <a: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Preduzeće je</a:t>
            </a:r>
            <a:r>
              <a:rPr lang="sr-Latn-CS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sr-Latn-C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monopol</a:t>
            </a:r>
            <a:r>
              <a:rPr lang="sr-Latn-CS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ako je jedini prodavac i nema mogućnosti supstitucije prouzvoda</a:t>
            </a:r>
          </a:p>
          <a:p>
            <a:pPr algn="just"/>
            <a:r>
              <a:rPr lang="sr-Latn-CS" sz="2000" dirty="0">
                <a:latin typeface="Times New Roman" panose="02020603050405020304" pitchFamily="18" charset="0"/>
              </a:rPr>
              <a:t>Na dugi rok ni jedan monopolista nije siguran</a:t>
            </a:r>
            <a:endParaRPr lang="sr-Latn-CS" sz="2000" dirty="0"/>
          </a:p>
          <a:p>
            <a:pPr algn="ctr"/>
            <a:endParaRPr lang="sr-Latn-CS" sz="2000" dirty="0">
              <a:solidFill>
                <a:srgbClr val="C00000"/>
              </a:solidFill>
            </a:endParaRPr>
          </a:p>
          <a:p>
            <a:pPr algn="just"/>
            <a:r>
              <a:rPr lang="sr-Latn-RS" sz="2000" dirty="0"/>
              <a:t>Npr Microsoft </a:t>
            </a:r>
            <a: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nema bliske konkurente, u stanju da utiče na tržišnu cenu proizvoda (određuje cenu - price maker), ima tržišnu moć.</a:t>
            </a:r>
            <a:b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61015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394" y="1393842"/>
            <a:ext cx="105339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Fundamentalni</a:t>
            </a:r>
            <a:r>
              <a:rPr lang="en-US" dirty="0"/>
              <a:t>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postojanja</a:t>
            </a:r>
            <a:r>
              <a:rPr lang="en-US" dirty="0"/>
              <a:t> </a:t>
            </a:r>
            <a:r>
              <a:rPr lang="en-US" dirty="0" err="1"/>
              <a:t>monopola</a:t>
            </a:r>
            <a:r>
              <a:rPr lang="en-US" dirty="0"/>
              <a:t> je </a:t>
            </a:r>
            <a:r>
              <a:rPr lang="en-US" sz="2200" dirty="0" err="1"/>
              <a:t>postojanje</a:t>
            </a:r>
            <a:r>
              <a:rPr lang="en-US" dirty="0"/>
              <a:t> </a:t>
            </a:r>
            <a:r>
              <a:rPr lang="en-US" b="1" u="sng" dirty="0" err="1"/>
              <a:t>barijera</a:t>
            </a:r>
            <a:r>
              <a:rPr lang="en-US" b="1" u="sng" dirty="0"/>
              <a:t> </a:t>
            </a:r>
            <a:r>
              <a:rPr lang="en-US" b="1" u="sng" dirty="0" err="1"/>
              <a:t>slobodnom</a:t>
            </a:r>
            <a:r>
              <a:rPr lang="en-US" b="1" u="sng" dirty="0"/>
              <a:t> </a:t>
            </a:r>
            <a:r>
              <a:rPr lang="en-US" b="1" u="sng" dirty="0" err="1"/>
              <a:t>ulasku</a:t>
            </a:r>
            <a:r>
              <a:rPr lang="en-US" b="1" u="sng" dirty="0"/>
              <a:t> </a:t>
            </a:r>
            <a:r>
              <a:rPr lang="en-US" b="1" u="sng" dirty="0" err="1"/>
              <a:t>na</a:t>
            </a:r>
            <a:r>
              <a:rPr lang="en-US" b="1" u="sng" dirty="0"/>
              <a:t> </a:t>
            </a:r>
            <a:r>
              <a:rPr lang="en-US" b="1" u="sng" dirty="0" err="1"/>
              <a:t>tržište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112" y="1995894"/>
            <a:ext cx="83833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Barijere</a:t>
            </a:r>
            <a:r>
              <a:rPr lang="en-US" sz="2000" dirty="0"/>
              <a:t> </a:t>
            </a:r>
            <a:r>
              <a:rPr lang="en-US" sz="2000" dirty="0" err="1"/>
              <a:t>ulasku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tri </a:t>
            </a:r>
            <a:r>
              <a:rPr lang="en-US" sz="2000" dirty="0" err="1"/>
              <a:t>izvora</a:t>
            </a:r>
            <a:r>
              <a:rPr lang="en-US" sz="2000" dirty="0"/>
              <a:t>: </a:t>
            </a:r>
            <a:endParaRPr lang="sr-Latn-RS" sz="2000" dirty="0"/>
          </a:p>
          <a:p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Vlasništvo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ključnim</a:t>
            </a:r>
            <a:r>
              <a:rPr lang="en-US" sz="2000" dirty="0"/>
              <a:t> </a:t>
            </a:r>
            <a:r>
              <a:rPr lang="en-US" sz="2000" dirty="0" err="1"/>
              <a:t>resursom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Vlada</a:t>
            </a:r>
            <a:r>
              <a:rPr lang="en-US" sz="2000" dirty="0"/>
              <a:t> </a:t>
            </a:r>
            <a:r>
              <a:rPr lang="en-US" sz="2000" dirty="0" err="1"/>
              <a:t>daje</a:t>
            </a:r>
            <a:r>
              <a:rPr lang="en-US" sz="2000" dirty="0"/>
              <a:t> </a:t>
            </a:r>
            <a:r>
              <a:rPr lang="en-US" sz="2000" dirty="0" err="1"/>
              <a:t>određenoj</a:t>
            </a:r>
            <a:r>
              <a:rPr lang="en-US" sz="2000" dirty="0"/>
              <a:t> </a:t>
            </a:r>
            <a:r>
              <a:rPr lang="en-US" sz="2000" dirty="0" err="1"/>
              <a:t>firmi</a:t>
            </a:r>
            <a:r>
              <a:rPr lang="en-US" sz="2000" dirty="0"/>
              <a:t> </a:t>
            </a:r>
            <a:r>
              <a:rPr lang="en-US" sz="2000" dirty="0" err="1"/>
              <a:t>ekskluzivno</a:t>
            </a:r>
            <a:r>
              <a:rPr lang="en-US" sz="2000" dirty="0"/>
              <a:t> </a:t>
            </a:r>
            <a:r>
              <a:rPr lang="en-US" sz="2000" dirty="0" err="1"/>
              <a:t>pravo</a:t>
            </a:r>
            <a:r>
              <a:rPr lang="en-US" sz="2000" dirty="0"/>
              <a:t> da </a:t>
            </a:r>
            <a:r>
              <a:rPr lang="en-US" sz="2000" dirty="0" err="1"/>
              <a:t>proizvodi</a:t>
            </a:r>
            <a:r>
              <a:rPr lang="en-US" sz="2000" dirty="0"/>
              <a:t> </a:t>
            </a:r>
            <a:r>
              <a:rPr lang="en-US" sz="2000" dirty="0" err="1"/>
              <a:t>određeni</a:t>
            </a:r>
            <a:r>
              <a:rPr lang="en-US" sz="2000" dirty="0"/>
              <a:t> </a:t>
            </a:r>
            <a:r>
              <a:rPr lang="en-US" sz="2000" dirty="0" err="1"/>
              <a:t>proizvod</a:t>
            </a:r>
            <a:endParaRPr lang="sr-Latn-RS" sz="2000" dirty="0"/>
          </a:p>
          <a:p>
            <a:r>
              <a:rPr lang="en-US" sz="2000" dirty="0"/>
              <a:t>a. </a:t>
            </a:r>
            <a:r>
              <a:rPr lang="en-US" sz="2000" i="1" dirty="0" err="1"/>
              <a:t>može</a:t>
            </a:r>
            <a:r>
              <a:rPr lang="en-US" sz="2000" i="1" dirty="0"/>
              <a:t> </a:t>
            </a:r>
            <a:r>
              <a:rPr lang="en-US" sz="2000" i="1" dirty="0" err="1"/>
              <a:t>biti</a:t>
            </a:r>
            <a:r>
              <a:rPr lang="en-US" sz="2000" i="1" dirty="0"/>
              <a:t> </a:t>
            </a:r>
            <a:r>
              <a:rPr lang="en-US" sz="2000" i="1" dirty="0" err="1"/>
              <a:t>politička</a:t>
            </a:r>
            <a:r>
              <a:rPr lang="en-US" sz="2000" i="1" dirty="0"/>
              <a:t> </a:t>
            </a:r>
            <a:r>
              <a:rPr lang="en-US" sz="2000" i="1" dirty="0" err="1"/>
              <a:t>odluka</a:t>
            </a:r>
            <a:r>
              <a:rPr lang="en-US" sz="2000" i="1" dirty="0"/>
              <a:t> </a:t>
            </a:r>
            <a:r>
              <a:rPr lang="en-US" sz="2000" i="1" dirty="0" err="1"/>
              <a:t>ili</a:t>
            </a:r>
            <a:r>
              <a:rPr lang="en-US" sz="2000" i="1" dirty="0"/>
              <a:t> </a:t>
            </a:r>
            <a:endParaRPr lang="sr-Latn-RS" sz="2000" i="1" dirty="0"/>
          </a:p>
          <a:p>
            <a:r>
              <a:rPr lang="en-US" sz="2000" i="1" dirty="0"/>
              <a:t>b. </a:t>
            </a:r>
            <a:r>
              <a:rPr lang="en-US" sz="2000" i="1" dirty="0" err="1"/>
              <a:t>odluka</a:t>
            </a:r>
            <a:r>
              <a:rPr lang="en-US" sz="2000" i="1" dirty="0"/>
              <a:t> </a:t>
            </a:r>
            <a:r>
              <a:rPr lang="en-US" sz="2000" i="1" dirty="0" err="1"/>
              <a:t>za</a:t>
            </a:r>
            <a:r>
              <a:rPr lang="en-US" sz="2000" i="1" dirty="0"/>
              <a:t> </a:t>
            </a:r>
            <a:r>
              <a:rPr lang="en-US" sz="2000" i="1" dirty="0" err="1"/>
              <a:t>koju</a:t>
            </a:r>
            <a:r>
              <a:rPr lang="en-US" sz="2000" i="1" dirty="0"/>
              <a:t> se </a:t>
            </a:r>
            <a:r>
              <a:rPr lang="en-US" sz="2000" i="1" dirty="0" err="1"/>
              <a:t>smatra</a:t>
            </a:r>
            <a:r>
              <a:rPr lang="en-US" sz="2000" i="1" dirty="0"/>
              <a:t> da je u </a:t>
            </a:r>
            <a:r>
              <a:rPr lang="en-US" sz="2000" i="1" dirty="0" err="1"/>
              <a:t>javnom</a:t>
            </a:r>
            <a:r>
              <a:rPr lang="en-US" sz="2000" i="1" dirty="0"/>
              <a:t> </a:t>
            </a:r>
            <a:r>
              <a:rPr lang="en-US" sz="2000" i="1" dirty="0" err="1"/>
              <a:t>interesu</a:t>
            </a:r>
            <a:r>
              <a:rPr lang="en-US" sz="2000" i="1" dirty="0"/>
              <a:t>. </a:t>
            </a:r>
            <a:endParaRPr lang="sr-Latn-RS" sz="2000" i="1" dirty="0"/>
          </a:p>
          <a:p>
            <a:pPr algn="just"/>
            <a:r>
              <a:rPr lang="sr-Latn-RS" sz="2000" dirty="0"/>
              <a:t>3. </a:t>
            </a:r>
            <a:r>
              <a:rPr lang="en-US" sz="2000" dirty="0" err="1"/>
              <a:t>Prirodni</a:t>
            </a:r>
            <a:r>
              <a:rPr lang="en-US" sz="2000" dirty="0"/>
              <a:t> </a:t>
            </a:r>
            <a:r>
              <a:rPr lang="en-US" sz="2000" dirty="0" err="1"/>
              <a:t>monopol</a:t>
            </a:r>
            <a:r>
              <a:rPr lang="en-US" sz="2000" dirty="0"/>
              <a:t>: </a:t>
            </a:r>
            <a:r>
              <a:rPr lang="en-US" sz="2000" dirty="0" err="1"/>
              <a:t>troškovi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niži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proizvodi</a:t>
            </a:r>
            <a:r>
              <a:rPr lang="en-US" sz="2000" dirty="0"/>
              <a:t> </a:t>
            </a:r>
            <a:r>
              <a:rPr lang="en-US" sz="2000" dirty="0" err="1"/>
              <a:t>jedna</a:t>
            </a:r>
            <a:r>
              <a:rPr lang="en-US" sz="2000" dirty="0"/>
              <a:t> firma u </a:t>
            </a:r>
            <a:r>
              <a:rPr lang="en-US" sz="2000" dirty="0" err="1"/>
              <a:t>odnosu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situaciju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proizvođača</a:t>
            </a:r>
            <a:r>
              <a:rPr lang="en-US" sz="2000" dirty="0"/>
              <a:t> (</a:t>
            </a:r>
            <a:r>
              <a:rPr lang="en-US" sz="2000" dirty="0" err="1"/>
              <a:t>ekonomija</a:t>
            </a:r>
            <a:r>
              <a:rPr lang="en-US" sz="2000" dirty="0"/>
              <a:t> </a:t>
            </a:r>
            <a:r>
              <a:rPr lang="en-US" sz="2000" dirty="0" err="1"/>
              <a:t>obima</a:t>
            </a:r>
            <a:r>
              <a:rPr lang="en-US" sz="2000" dirty="0"/>
              <a:t>). </a:t>
            </a:r>
          </a:p>
        </p:txBody>
      </p:sp>
      <p:pic>
        <p:nvPicPr>
          <p:cNvPr id="5122" name="Picture 2" descr="Politicalcartoons.com - Editorial Cartoon 256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837" y="4350560"/>
            <a:ext cx="2962415" cy="22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7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828" y="362864"/>
            <a:ext cx="8802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C00000"/>
                </a:solidFill>
              </a:rPr>
              <a:t>TRŽIŠTA NESAVRŠENE KONKURENCIJE</a:t>
            </a:r>
          </a:p>
          <a:p>
            <a:pPr algn="ctr"/>
            <a:r>
              <a:rPr lang="x-none" sz="2800" dirty="0">
                <a:solidFill>
                  <a:srgbClr val="C00000"/>
                </a:solidFill>
              </a:rPr>
              <a:t>OLIGOPOLSKO TRŽIŠTE </a:t>
            </a:r>
            <a:endParaRPr lang="sr-Latn-C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888" y="1082044"/>
            <a:ext cx="11535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x-none" sz="2000" dirty="0"/>
          </a:p>
          <a:p>
            <a:pPr algn="just"/>
            <a:r>
              <a:rPr lang="x-none" sz="2000" b="1" u="sng" dirty="0">
                <a:solidFill>
                  <a:schemeClr val="accent3">
                    <a:lumMod val="75000"/>
                  </a:schemeClr>
                </a:solidFill>
              </a:rPr>
              <a:t>Najjednostavniji oblik oligopola je </a:t>
            </a:r>
            <a:r>
              <a:rPr lang="sr-Latn-RS" sz="2000" b="1" dirty="0">
                <a:solidFill>
                  <a:srgbClr val="C00000"/>
                </a:solidFill>
              </a:rPr>
              <a:t>DUOPOL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x-none" sz="2000" dirty="0"/>
              <a:t>koji  podrazumeva da se na strani ponude nalaze samo dva ponuđača – dva prodavca</a:t>
            </a:r>
            <a:r>
              <a:rPr lang="sr-Latn-RS" sz="2000" dirty="0"/>
              <a:t>  (Coca Cola i Pepsi)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/>
              <a:t>Nesavršena</a:t>
            </a:r>
            <a:r>
              <a:rPr lang="en-US" sz="2000" dirty="0"/>
              <a:t> </a:t>
            </a:r>
            <a:r>
              <a:rPr lang="en-US" sz="2000" dirty="0" err="1"/>
              <a:t>konkurencija</a:t>
            </a:r>
            <a:r>
              <a:rPr lang="en-US" sz="2000" dirty="0"/>
              <a:t> </a:t>
            </a:r>
            <a:endParaRPr lang="sr-Latn-RS" sz="2000" dirty="0"/>
          </a:p>
          <a:p>
            <a:pPr marL="342900" indent="-342900" algn="just">
              <a:buFontTx/>
              <a:buChar char="-"/>
            </a:pPr>
            <a:r>
              <a:rPr lang="sr-Latn-RS" sz="2000" dirty="0"/>
              <a:t>pre</a:t>
            </a:r>
            <a:r>
              <a:rPr lang="en-US" sz="2000" dirty="0" err="1"/>
              <a:t>duzeća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konkurente</a:t>
            </a:r>
            <a:endParaRPr lang="sr-Latn-RS" sz="2000" dirty="0"/>
          </a:p>
          <a:p>
            <a:pPr marL="342900" indent="-342900" algn="just">
              <a:buFontTx/>
              <a:buChar char="-"/>
            </a:pPr>
            <a:r>
              <a:rPr lang="en-US" sz="2000" dirty="0" err="1"/>
              <a:t>konkurencija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velika</a:t>
            </a:r>
            <a:r>
              <a:rPr lang="en-US" sz="2000" dirty="0"/>
              <a:t> da bi se </a:t>
            </a:r>
            <a:r>
              <a:rPr lang="en-US" sz="2000" dirty="0" err="1"/>
              <a:t>moglo</a:t>
            </a:r>
            <a:r>
              <a:rPr lang="en-US" sz="2000" dirty="0"/>
              <a:t> </a:t>
            </a:r>
            <a:r>
              <a:rPr lang="en-US" sz="2000" dirty="0" err="1"/>
              <a:t>reći</a:t>
            </a:r>
            <a:r>
              <a:rPr lang="en-US" sz="2000" dirty="0"/>
              <a:t> da </a:t>
            </a:r>
            <a:r>
              <a:rPr lang="en-US" sz="2000" dirty="0" err="1"/>
              <a:t>uzima</a:t>
            </a:r>
            <a:r>
              <a:rPr lang="en-US" sz="2000" dirty="0"/>
              <a:t> </a:t>
            </a:r>
            <a:r>
              <a:rPr lang="en-US" sz="2000" dirty="0" err="1"/>
              <a:t>cenu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datu</a:t>
            </a:r>
            <a:endParaRPr lang="sr-Latn-RS" sz="2000" dirty="0"/>
          </a:p>
          <a:p>
            <a:pPr marL="342900" indent="-342900" algn="just">
              <a:buFontTx/>
              <a:buChar char="-"/>
            </a:pPr>
            <a:r>
              <a:rPr lang="sr-Latn-CS" altLang="en-US" sz="2000" dirty="0">
                <a:solidFill>
                  <a:schemeClr val="tx1"/>
                </a:solidFill>
              </a:rPr>
              <a:t>Ponašaju se kao monopolista: sarađuju, i proizvode malu količinu i naplaćuju cenu veću od marginalnog troška</a:t>
            </a:r>
            <a:endParaRPr lang="sr-Latn-CS" sz="2000" dirty="0"/>
          </a:p>
        </p:txBody>
      </p:sp>
      <p:pic>
        <p:nvPicPr>
          <p:cNvPr id="6146" name="Picture 2" descr="The Telegraph Cartoon - Oligopoly : r/ukpoli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61" y="3523883"/>
            <a:ext cx="4701951" cy="29313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51242-29AC-388F-B3DC-9AB7ED208BB1}"/>
              </a:ext>
            </a:extLst>
          </p:cNvPr>
          <p:cNvSpPr txBox="1"/>
          <p:nvPr/>
        </p:nvSpPr>
        <p:spPr>
          <a:xfrm>
            <a:off x="667243" y="4154999"/>
            <a:ext cx="60951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CS" altLang="en-US" sz="2000" dirty="0">
                <a:solidFill>
                  <a:schemeClr val="tx1"/>
                </a:solidFill>
              </a:rPr>
              <a:t>Nesavršeno konkurentno tržište, na kojem postoji samo nekoliko prodavaca, svaki nudi proizvod koji je sličan ili identičan drugim proizvodima (teniske loptice, svetsko tržište sirove nafte). </a:t>
            </a:r>
          </a:p>
        </p:txBody>
      </p:sp>
    </p:spTree>
    <p:extLst>
      <p:ext uri="{BB962C8B-B14F-4D97-AF65-F5344CB8AC3E}">
        <p14:creationId xmlns:p14="http://schemas.microsoft.com/office/powerpoint/2010/main" val="996233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F18AE-550C-BEBD-6194-3BB7D5D998C5}"/>
              </a:ext>
            </a:extLst>
          </p:cNvPr>
          <p:cNvSpPr txBox="1"/>
          <p:nvPr/>
        </p:nvSpPr>
        <p:spPr>
          <a:xfrm>
            <a:off x="657858" y="2191407"/>
            <a:ext cx="1101325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altLang="en-US" sz="2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Teorija igara proučava ponašanje ljudi u strateškim situacijama</a:t>
            </a:r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endParaRPr lang="sl-SI" altLang="en-US" sz="2200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kada donosimo odluku o nekom postupku moramo </a:t>
            </a:r>
          </a:p>
          <a:p>
            <a:pPr marL="285750" indent="-285750" algn="just">
              <a:buFontTx/>
              <a:buChar char="-"/>
            </a:pPr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uzeti u obzir i reakcije drugih na takav postupak. </a:t>
            </a:r>
          </a:p>
          <a:p>
            <a:pPr algn="just"/>
            <a:endParaRPr lang="sl-SI" altLang="en-U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Od svih igara najpoznatnija je</a:t>
            </a:r>
            <a:r>
              <a:rPr lang="sl-SI" altLang="en-US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dilema zatvorenika. </a:t>
            </a:r>
          </a:p>
          <a:p>
            <a:pPr algn="just"/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Dilema zatvorenika je specifična igra između dva zatvorenika (oligopolska preduzeća), koja pokazuje zašto je saradnja teško ostvariva, čak i ako je obostrano korisna. </a:t>
            </a:r>
          </a:p>
          <a:p>
            <a:pPr algn="just"/>
            <a:endParaRPr lang="sl-SI" altLang="en-U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Svaki zatvorenik ima dominantnu strategiju varanja, a to je da prizna zločin. </a:t>
            </a:r>
          </a:p>
          <a:p>
            <a:pPr algn="just"/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Najbolja strategija za igrača bez obzira na strategije koje su drugi odabrali naziva se </a:t>
            </a:r>
            <a:r>
              <a:rPr lang="sl-SI" altLang="en-US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dominantna strategija</a:t>
            </a:r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Ako oba igrača primene </a:t>
            </a:r>
            <a:r>
              <a:rPr lang="sl-SI" altLang="en-US" sz="22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dominantnu strategiju</a:t>
            </a:r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 ishod je </a:t>
            </a:r>
            <a:r>
              <a:rPr lang="sl-SI" altLang="en-US" sz="22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dominantna ravnoteža</a:t>
            </a:r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sl-SI" altLang="en-U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Dilema zatvorenika pokazuje da se dominantna ravnoteža ostvaruje pri kooperativnoj strategiji.</a:t>
            </a:r>
            <a:br>
              <a:rPr lang="sl-SI" altLang="en-US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sl-SI" altLang="en-US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endParaRPr lang="en-US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4709F9-0ABD-5338-7606-1BB76FDF2827}"/>
              </a:ext>
            </a:extLst>
          </p:cNvPr>
          <p:cNvSpPr/>
          <p:nvPr/>
        </p:nvSpPr>
        <p:spPr>
          <a:xfrm>
            <a:off x="3724603" y="504497"/>
            <a:ext cx="4244866" cy="1686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dirty="0"/>
              <a:t>TEORIJA IGARA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9877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atvorenikova dilema Archives - Paralak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89" y="0"/>
            <a:ext cx="3859976" cy="29040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ED6EE-2870-E62F-5B75-651B36C3A26D}"/>
              </a:ext>
            </a:extLst>
          </p:cNvPr>
          <p:cNvSpPr txBox="1"/>
          <p:nvPr/>
        </p:nvSpPr>
        <p:spPr>
          <a:xfrm>
            <a:off x="352004" y="1904653"/>
            <a:ext cx="100973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Policija je uhvatila dva prestupnika: </a:t>
            </a:r>
          </a:p>
          <a:p>
            <a:pPr algn="just"/>
            <a:r>
              <a:rPr lang="sl-SI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Boni i Klajd za koje ima dokaze da  ih osudi za lakši prekršak nošenja oružja po godinu dana u zatvoru. </a:t>
            </a:r>
          </a:p>
          <a:p>
            <a:pPr algn="just"/>
            <a:r>
              <a:rPr lang="sl-SI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Sumnja se da su počinili pljačku banke, ali nema čvrstih dokaza da ih osude i za taj zločin.</a:t>
            </a:r>
          </a:p>
          <a:p>
            <a:pPr algn="just"/>
            <a:endParaRPr lang="sl-SI" altLang="en-US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sl-SI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Policija ih saslušava u zasebnim prostorijama: </a:t>
            </a:r>
            <a:r>
              <a:rPr lang="sl-SI" altLang="en-US" sz="20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“Trenutno vas možemo zatvoriti na godinu dana, ali ako priznate da ste opljačkali banku, dobićete imunitet i vi ste slobodni. </a:t>
            </a:r>
          </a:p>
          <a:p>
            <a:pPr algn="just"/>
            <a:r>
              <a:rPr lang="sl-SI" altLang="en-US" sz="20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Vaš partner će dobiti 20 godina zatvora. </a:t>
            </a:r>
          </a:p>
          <a:p>
            <a:pPr algn="just"/>
            <a:r>
              <a:rPr lang="sl-SI" altLang="en-US" sz="20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Ali, ako oboje priznate zločin, neće nam biti potrebno vaše svedočenje, izbećićemo troškove suđenja, pa ćete dobiti srednju kaznu od 8 godina”.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D3E24C-70E1-2767-C809-817F7B24D4C9}"/>
              </a:ext>
            </a:extLst>
          </p:cNvPr>
          <p:cNvSpPr/>
          <p:nvPr/>
        </p:nvSpPr>
        <p:spPr>
          <a:xfrm>
            <a:off x="3381703" y="504496"/>
            <a:ext cx="4244866" cy="1024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/>
              <a:t>ZATVORENIKOVA DILEMA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4E4CD-65D3-D2FE-E24A-174535E24CBA}"/>
              </a:ext>
            </a:extLst>
          </p:cNvPr>
          <p:cNvSpPr txBox="1"/>
          <p:nvPr/>
        </p:nvSpPr>
        <p:spPr>
          <a:xfrm>
            <a:off x="1344009" y="5450433"/>
            <a:ext cx="9317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Kazna koju će dobiti svaki zatvorenik zavisi od strategije koju bira, ali i od strategije partnera u zločinu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1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3147DC-0681-8F97-2625-1D88DE24B16F}"/>
              </a:ext>
            </a:extLst>
          </p:cNvPr>
          <p:cNvSpPr txBox="1"/>
          <p:nvPr/>
        </p:nvSpPr>
        <p:spPr>
          <a:xfrm>
            <a:off x="624517" y="1152683"/>
            <a:ext cx="458532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altLang="en-US" sz="2100" dirty="0">
                <a:solidFill>
                  <a:srgbClr val="0070C0"/>
                </a:solidFill>
                <a:latin typeface="Times New Roman" panose="02020603050405020304" pitchFamily="18" charset="0"/>
              </a:rPr>
              <a:t>Boni:</a:t>
            </a:r>
            <a:r>
              <a:rPr lang="sl-SI" altLang="en-US" sz="21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sl-SI" altLang="en-US" sz="21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“Ne znam šta će uraditi Klajd. </a:t>
            </a:r>
          </a:p>
          <a:p>
            <a:pPr algn="just"/>
            <a:r>
              <a:rPr lang="sl-SI" altLang="en-US" sz="21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Za mene je najbolje da priznam, više volim da sam na slobodi nego u zatvoru makar i godinu dana. </a:t>
            </a:r>
          </a:p>
          <a:p>
            <a:pPr algn="just"/>
            <a:r>
              <a:rPr lang="sl-SI" altLang="en-US" sz="21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Ako Klajd prizna, najbolje je i da ja to uradim, jer ću tada provesti u zatvoru 8, umesto 20 godina. </a:t>
            </a:r>
          </a:p>
          <a:p>
            <a:pPr algn="just"/>
            <a:r>
              <a:rPr lang="sl-SI" altLang="en-US" sz="21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Bez obzira šta Klajd učini, najbolje je da priznam”. </a:t>
            </a:r>
          </a:p>
          <a:p>
            <a:pPr algn="just"/>
            <a:r>
              <a:rPr lang="sl-SI" altLang="en-US" sz="2100" dirty="0">
                <a:solidFill>
                  <a:schemeClr val="tx1"/>
                </a:solidFill>
                <a:latin typeface="Times New Roman" panose="02020603050405020304" pitchFamily="18" charset="0"/>
              </a:rPr>
              <a:t>Isto razmišlja i Klajd i oboje priznaju. </a:t>
            </a:r>
            <a:endParaRPr lang="en-US" altLang="en-US" sz="21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5C485-B334-A0CB-1F7B-9E846D23C13E}"/>
              </a:ext>
            </a:extLst>
          </p:cNvPr>
          <p:cNvSpPr txBox="1"/>
          <p:nvPr/>
        </p:nvSpPr>
        <p:spPr>
          <a:xfrm>
            <a:off x="624517" y="4721249"/>
            <a:ext cx="449917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altLang="en-US" sz="21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Da niko nije priznao zločin bili bi u boljoj poziciji (1 godina). </a:t>
            </a:r>
          </a:p>
          <a:p>
            <a:pPr algn="just"/>
            <a:r>
              <a:rPr lang="sl-SI" altLang="en-US" sz="2100" dirty="0">
                <a:solidFill>
                  <a:schemeClr val="tx1"/>
                </a:solidFill>
                <a:latin typeface="Times New Roman" panose="02020603050405020304" pitchFamily="18" charset="0"/>
              </a:rPr>
              <a:t>Svako je sledio lični interes i postigli su ishod koji ih stavlja u gori položaj. </a:t>
            </a:r>
          </a:p>
          <a:p>
            <a:pPr algn="just"/>
            <a:r>
              <a:rPr lang="sl-SI" altLang="en-US" sz="21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A, da su se prethodno dogovorili?</a:t>
            </a:r>
            <a:endParaRPr lang="en-US" altLang="en-US" sz="21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2D8F1-C98E-3233-21DA-5291B5EDE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496" y="2032571"/>
            <a:ext cx="6478358" cy="40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1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926" y="1217852"/>
            <a:ext cx="8407625" cy="264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bg1"/>
                </a:solidFill>
              </a:rPr>
              <a:t>SARADNJA JE TEŠKO OSTVARLJIVA I KAD JE OBOSTRANO KORISNA</a:t>
            </a:r>
          </a:p>
          <a:p>
            <a:pPr algn="ctr"/>
            <a:endParaRPr lang="sr-Latn-RS" b="1" dirty="0">
              <a:solidFill>
                <a:schemeClr val="bg1"/>
              </a:solidFill>
            </a:endParaRPr>
          </a:p>
          <a:p>
            <a:pPr algn="ctr"/>
            <a:endParaRPr lang="sr-Latn-RS" b="1" dirty="0">
              <a:solidFill>
                <a:schemeClr val="bg1"/>
              </a:solidFill>
            </a:endParaRPr>
          </a:p>
          <a:p>
            <a:pPr algn="ctr"/>
            <a:r>
              <a:rPr lang="sr-Latn-RS" b="1" dirty="0">
                <a:solidFill>
                  <a:schemeClr val="bg1"/>
                </a:solidFill>
              </a:rPr>
              <a:t>DOMINANTNA STRATEGIJA JE OVDE – DA PRIZNAJU</a:t>
            </a:r>
          </a:p>
          <a:p>
            <a:pPr algn="ctr"/>
            <a:endParaRPr lang="sr-Latn-RS" b="1" dirty="0">
              <a:solidFill>
                <a:schemeClr val="bg1"/>
              </a:solidFill>
            </a:endParaRPr>
          </a:p>
          <a:p>
            <a:pPr algn="ctr"/>
            <a:r>
              <a:rPr lang="sr-Latn-RS" b="1" dirty="0">
                <a:solidFill>
                  <a:schemeClr val="bg1"/>
                </a:solidFill>
              </a:rPr>
              <a:t>POŠTO SU PRIZNALI DOBILI SU PO 8 GODINA</a:t>
            </a:r>
          </a:p>
          <a:p>
            <a:pPr algn="ctr"/>
            <a:endParaRPr lang="sr-Latn-RS" b="1" dirty="0">
              <a:solidFill>
                <a:schemeClr val="bg1"/>
              </a:solidFill>
            </a:endParaRPr>
          </a:p>
          <a:p>
            <a:pPr algn="ctr"/>
            <a:r>
              <a:rPr lang="sr-Latn-RS" b="1" dirty="0">
                <a:solidFill>
                  <a:schemeClr val="bg1"/>
                </a:solidFill>
              </a:rPr>
              <a:t>DA NISU – BILI BI SLOBODNI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2223" y="3833000"/>
            <a:ext cx="83981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</a:rPr>
              <a:t>Zatvorenikova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dilema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pokazuje</a:t>
            </a:r>
            <a:r>
              <a:rPr lang="en-US" sz="2000" dirty="0">
                <a:solidFill>
                  <a:srgbClr val="FF0000"/>
                </a:solidFill>
              </a:rPr>
              <a:t> da </a:t>
            </a:r>
            <a:r>
              <a:rPr lang="en-US" sz="2000" b="1" u="sng" dirty="0" err="1">
                <a:solidFill>
                  <a:srgbClr val="FF0000"/>
                </a:solidFill>
              </a:rPr>
              <a:t>lični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interes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može</a:t>
            </a:r>
            <a:r>
              <a:rPr lang="en-US" sz="2000" dirty="0">
                <a:solidFill>
                  <a:srgbClr val="FF0000"/>
                </a:solidFill>
              </a:rPr>
              <a:t> da </a:t>
            </a:r>
            <a:r>
              <a:rPr lang="en-US" sz="2000" dirty="0" err="1">
                <a:solidFill>
                  <a:srgbClr val="FF0000"/>
                </a:solidFill>
              </a:rPr>
              <a:t>spreči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ljude</a:t>
            </a:r>
            <a:r>
              <a:rPr lang="en-US" sz="2000" dirty="0">
                <a:solidFill>
                  <a:srgbClr val="FF0000"/>
                </a:solidFill>
              </a:rPr>
              <a:t> da </a:t>
            </a:r>
            <a:r>
              <a:rPr lang="en-US" sz="2000" dirty="0" err="1">
                <a:solidFill>
                  <a:srgbClr val="FF0000"/>
                </a:solidFill>
              </a:rPr>
              <a:t>uspostave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saradnju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čak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ako</a:t>
            </a:r>
            <a:r>
              <a:rPr lang="en-US" sz="2000" dirty="0">
                <a:solidFill>
                  <a:srgbClr val="FF0000"/>
                </a:solidFill>
              </a:rPr>
              <a:t> je ta </a:t>
            </a:r>
            <a:r>
              <a:rPr lang="en-US" sz="2000" dirty="0" err="1">
                <a:solidFill>
                  <a:srgbClr val="FF0000"/>
                </a:solidFill>
              </a:rPr>
              <a:t>saradnja</a:t>
            </a:r>
            <a:r>
              <a:rPr lang="en-US" sz="2000" dirty="0">
                <a:solidFill>
                  <a:srgbClr val="FF0000"/>
                </a:solidFill>
              </a:rPr>
              <a:t> u </a:t>
            </a:r>
            <a:r>
              <a:rPr lang="en-US" sz="2000" dirty="0" err="1">
                <a:solidFill>
                  <a:srgbClr val="FF0000"/>
                </a:solidFill>
              </a:rPr>
              <a:t>njihovom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zajedničkom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interesu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endParaRPr lang="sr-Latn-RS" sz="2000" dirty="0">
              <a:solidFill>
                <a:srgbClr val="FF0000"/>
              </a:solidFill>
            </a:endParaRPr>
          </a:p>
          <a:p>
            <a:pPr algn="just"/>
            <a:r>
              <a:rPr lang="sr-Latn-RS" sz="2000" dirty="0">
                <a:solidFill>
                  <a:srgbClr val="FF0000"/>
                </a:solidFill>
              </a:rPr>
              <a:t>l</a:t>
            </a:r>
            <a:r>
              <a:rPr lang="en-US" sz="2000" dirty="0" err="1">
                <a:solidFill>
                  <a:srgbClr val="FF0000"/>
                </a:solidFill>
              </a:rPr>
              <a:t>ogika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zatvorenikove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dileme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primenljiva</a:t>
            </a:r>
            <a:r>
              <a:rPr lang="en-US" sz="2000" dirty="0">
                <a:solidFill>
                  <a:srgbClr val="FF0000"/>
                </a:solidFill>
              </a:rPr>
              <a:t> je u </a:t>
            </a:r>
            <a:r>
              <a:rPr lang="en-US" sz="2000" dirty="0" err="1">
                <a:solidFill>
                  <a:srgbClr val="FF0000"/>
                </a:solidFill>
              </a:rPr>
              <a:t>mnogim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situacijama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uključujući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oligopole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196" name="Picture 4" descr="Teamwork and The Prisoner's Dilemma – What Would You D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717" y="4648608"/>
            <a:ext cx="3734278" cy="215343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96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41DA4D-2ECA-B857-B559-104A1EF2A26A}"/>
              </a:ext>
            </a:extLst>
          </p:cNvPr>
          <p:cNvSpPr/>
          <p:nvPr/>
        </p:nvSpPr>
        <p:spPr>
          <a:xfrm>
            <a:off x="2708499" y="342900"/>
            <a:ext cx="6026369" cy="816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/>
              <a:t>OLIGOPOL KAO ZATVORENIKOVA DILEMA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42592-778D-373F-5BAA-42CC7F7F4434}"/>
              </a:ext>
            </a:extLst>
          </p:cNvPr>
          <p:cNvSpPr txBox="1"/>
          <p:nvPr/>
        </p:nvSpPr>
        <p:spPr>
          <a:xfrm>
            <a:off x="352047" y="1868618"/>
            <a:ext cx="44843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altLang="en-US" sz="2100" dirty="0">
                <a:solidFill>
                  <a:schemeClr val="tx1"/>
                </a:solidFill>
                <a:latin typeface="Times New Roman" panose="02020603050405020304" pitchFamily="18" charset="0"/>
              </a:rPr>
              <a:t>Irak i Iran prodaju sirovu naftu i sklapaju dogovor o proizvodnji na niskom nivou kako bi održali visoku cenu. </a:t>
            </a:r>
          </a:p>
          <a:p>
            <a:pPr algn="just"/>
            <a:r>
              <a:rPr lang="sl-SI" altLang="en-US" sz="2100" dirty="0">
                <a:solidFill>
                  <a:schemeClr val="tx1"/>
                </a:solidFill>
                <a:latin typeface="Times New Roman" panose="02020603050405020304" pitchFamily="18" charset="0"/>
              </a:rPr>
              <a:t>Svaka zemlja odlučuje da li će sarađivati ili ignorisati sporazum. </a:t>
            </a:r>
          </a:p>
          <a:p>
            <a:pPr algn="l"/>
            <a:br>
              <a:rPr lang="sl-SI" altLang="en-US" sz="21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sl-SI" altLang="en-US" sz="2100" dirty="0">
                <a:solidFill>
                  <a:schemeClr val="tx1"/>
                </a:solidFill>
                <a:latin typeface="Times New Roman" panose="02020603050405020304" pitchFamily="18" charset="0"/>
              </a:rPr>
              <a:t>Predsednik Iraka: </a:t>
            </a:r>
            <a:r>
              <a:rPr lang="sl-SI" altLang="en-US" sz="21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“Za moju zemlju je bolje da prekrši dogovor i proizvodi više bez obzira na odluku Irana (60 u odnosu na 50 mlrd; </a:t>
            </a:r>
          </a:p>
          <a:p>
            <a:pPr algn="l"/>
            <a:r>
              <a:rPr lang="sl-SI" altLang="en-US" sz="21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i 40 u odnosu na 30 mlrd. $)”. </a:t>
            </a:r>
            <a:r>
              <a:rPr lang="sl-SI" altLang="en-US" sz="21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en-US" sz="21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0A34A-A71F-E5F7-99F9-26644F88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191" y="1816506"/>
            <a:ext cx="6770825" cy="4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1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1135783" cy="4712944"/>
          </a:xfrm>
        </p:spPr>
        <p:txBody>
          <a:bodyPr>
            <a:normAutofit/>
          </a:bodyPr>
          <a:lstStyle/>
          <a:p>
            <a:r>
              <a:rPr lang="en-US" sz="2000" dirty="0" err="1"/>
              <a:t>Tržište</a:t>
            </a:r>
            <a:r>
              <a:rPr lang="en-US" sz="2000" dirty="0"/>
              <a:t> je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C00000"/>
                </a:solidFill>
              </a:rPr>
              <a:t>sredstvo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za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valorizaciju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i</a:t>
            </a:r>
            <a:r>
              <a:rPr lang="en-US" sz="2000" dirty="0">
                <a:solidFill>
                  <a:srgbClr val="C00000"/>
                </a:solidFill>
              </a:rPr>
              <a:t> „</a:t>
            </a:r>
            <a:r>
              <a:rPr lang="en-US" sz="2000" dirty="0" err="1">
                <a:solidFill>
                  <a:srgbClr val="C00000"/>
                </a:solidFill>
              </a:rPr>
              <a:t>isprobavanje</a:t>
            </a:r>
            <a:r>
              <a:rPr lang="en-US" sz="2000" dirty="0">
                <a:solidFill>
                  <a:srgbClr val="C00000"/>
                </a:solidFill>
              </a:rPr>
              <a:t>“ </a:t>
            </a:r>
            <a:r>
              <a:rPr lang="en-US" sz="2000" dirty="0" err="1">
                <a:solidFill>
                  <a:srgbClr val="C00000"/>
                </a:solidFill>
              </a:rPr>
              <a:t>efekata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određene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mkroekonomske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politike</a:t>
            </a:r>
            <a:r>
              <a:rPr lang="en-US" sz="2000" dirty="0"/>
              <a:t>,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„</a:t>
            </a:r>
            <a:r>
              <a:rPr lang="en-US" sz="2000" dirty="0" err="1"/>
              <a:t>šokove</a:t>
            </a:r>
            <a:r>
              <a:rPr lang="en-US" sz="2000" dirty="0"/>
              <a:t>“ </a:t>
            </a:r>
            <a:r>
              <a:rPr lang="en-US" sz="2000" dirty="0" err="1"/>
              <a:t>tržište</a:t>
            </a:r>
            <a:r>
              <a:rPr lang="en-US" sz="2000" dirty="0"/>
              <a:t> </a:t>
            </a:r>
            <a:r>
              <a:rPr lang="en-US" sz="2000" dirty="0" err="1"/>
              <a:t>vrlo</a:t>
            </a:r>
            <a:r>
              <a:rPr lang="en-US" sz="2000" dirty="0"/>
              <a:t> </a:t>
            </a:r>
            <a:r>
              <a:rPr lang="en-US" sz="2000" dirty="0" err="1"/>
              <a:t>elastično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brzo</a:t>
            </a:r>
            <a:r>
              <a:rPr lang="en-US" sz="2000" dirty="0"/>
              <a:t> </a:t>
            </a:r>
            <a:r>
              <a:rPr lang="en-US" sz="2000" dirty="0" err="1"/>
              <a:t>reaguje</a:t>
            </a:r>
            <a:r>
              <a:rPr lang="en-US" sz="2000" dirty="0"/>
              <a:t>. </a:t>
            </a:r>
            <a:endParaRPr lang="sr-Latn-RS" sz="2000" dirty="0"/>
          </a:p>
          <a:p>
            <a:r>
              <a:rPr lang="sr-Latn-RS" sz="2000" dirty="0"/>
              <a:t>P</a:t>
            </a:r>
            <a:r>
              <a:rPr lang="en-US" sz="2000" dirty="0" err="1"/>
              <a:t>reko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 </a:t>
            </a:r>
            <a:r>
              <a:rPr lang="sr-Latn-RS" sz="2000" dirty="0"/>
              <a:t>se </a:t>
            </a:r>
            <a:r>
              <a:rPr lang="en-US" sz="2000" dirty="0" err="1"/>
              <a:t>prelamaju</a:t>
            </a:r>
            <a:r>
              <a:rPr lang="en-US" sz="2000" dirty="0"/>
              <a:t> </a:t>
            </a:r>
            <a:r>
              <a:rPr lang="en-US" sz="2000" dirty="0" err="1"/>
              <a:t>najčešće</a:t>
            </a:r>
            <a:r>
              <a:rPr lang="en-US" sz="2000" dirty="0"/>
              <a:t> </a:t>
            </a:r>
            <a:r>
              <a:rPr lang="en-US" sz="2000" dirty="0" err="1"/>
              <a:t>sukobljeni</a:t>
            </a:r>
            <a:r>
              <a:rPr lang="en-US" sz="2000" dirty="0"/>
              <a:t> </a:t>
            </a:r>
            <a:r>
              <a:rPr lang="en-US" sz="2000" dirty="0" err="1"/>
              <a:t>interesi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relaciji</a:t>
            </a:r>
            <a:r>
              <a:rPr lang="en-US" sz="2000" dirty="0"/>
              <a:t>: </a:t>
            </a:r>
            <a:endParaRPr lang="sr-Latn-RS" sz="2000" dirty="0"/>
          </a:p>
          <a:p>
            <a:r>
              <a:rPr lang="en-US" sz="2000" b="1" dirty="0" err="1">
                <a:solidFill>
                  <a:srgbClr val="C00000"/>
                </a:solidFill>
              </a:rPr>
              <a:t>proizvođač-potrošač</a:t>
            </a:r>
            <a:r>
              <a:rPr lang="en-US" sz="2000" b="1" dirty="0">
                <a:solidFill>
                  <a:srgbClr val="C00000"/>
                </a:solidFill>
              </a:rPr>
              <a:t>; </a:t>
            </a:r>
            <a:endParaRPr lang="sr-Latn-RS" sz="2000" b="1" dirty="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potrošač-država</a:t>
            </a:r>
            <a:r>
              <a:rPr lang="en-US" sz="2000" b="1" dirty="0">
                <a:solidFill>
                  <a:srgbClr val="C00000"/>
                </a:solidFill>
              </a:rPr>
              <a:t>; </a:t>
            </a:r>
            <a:endParaRPr lang="sr-Latn-RS" sz="2000" b="1" dirty="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proizvođač-država</a:t>
            </a:r>
            <a:r>
              <a:rPr lang="en-US" sz="2000" b="1" dirty="0">
                <a:solidFill>
                  <a:srgbClr val="C00000"/>
                </a:solidFill>
              </a:rPr>
              <a:t>; </a:t>
            </a:r>
            <a:endParaRPr lang="sr-Latn-RS" sz="2000" b="1" dirty="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proizvođačproizvođač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endParaRPr lang="sr-Latn-RS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Što je tržište? Funkcije, suština tržišta - Poslovni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35" y="3367088"/>
            <a:ext cx="4788446" cy="28807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9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381A5E7-2A1D-B344-9CAC-2E8BEF54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536192"/>
            <a:ext cx="3903155" cy="640080"/>
          </a:xfrm>
        </p:spPr>
        <p:txBody>
          <a:bodyPr/>
          <a:lstStyle/>
          <a:p>
            <a:r>
              <a:rPr lang="sr-Latn-RS" dirty="0"/>
              <a:t>Sloboda tržišta?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F99A6B-FC25-BCC2-B8DF-3497FC6C837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6429221"/>
              </p:ext>
            </p:extLst>
          </p:nvPr>
        </p:nvGraphicFramePr>
        <p:xfrm>
          <a:off x="539496" y="2560320"/>
          <a:ext cx="9445752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41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719" y="621969"/>
            <a:ext cx="7676024" cy="355807"/>
          </a:xfrm>
        </p:spPr>
        <p:txBody>
          <a:bodyPr>
            <a:noAutofit/>
          </a:bodyPr>
          <a:lstStyle/>
          <a:p>
            <a:r>
              <a:rPr lang="sr-Latn-RS" sz="2000" dirty="0">
                <a:solidFill>
                  <a:srgbClr val="FF0000"/>
                </a:solidFill>
              </a:rPr>
              <a:t>Primer veličine/rasta globalnog tržišta veštačke inteligencije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Artificial Intelligence Market Size, Statistics 2022 to 2030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3" y="2019693"/>
            <a:ext cx="6360808" cy="37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97232" y="2601589"/>
            <a:ext cx="2892903" cy="24397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bg1"/>
                </a:solidFill>
              </a:rPr>
              <a:t>Do 2030.godine globalno tržište AI će porasti za 18x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3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077" y="512792"/>
            <a:ext cx="6877119" cy="640080"/>
          </a:xfrm>
        </p:spPr>
        <p:txBody>
          <a:bodyPr/>
          <a:lstStyle/>
          <a:p>
            <a:pPr algn="ctr"/>
            <a:r>
              <a:rPr lang="sr-Latn-RS" dirty="0"/>
              <a:t>Globalno najveće industrije 2022, mlrd US$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29183093"/>
              </p:ext>
            </p:extLst>
          </p:nvPr>
        </p:nvGraphicFramePr>
        <p:xfrm>
          <a:off x="637356" y="1860901"/>
          <a:ext cx="7297389" cy="393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63">
                  <a:extLst>
                    <a:ext uri="{9D8B030D-6E8A-4147-A177-3AD203B41FA5}">
                      <a16:colId xmlns:a16="http://schemas.microsoft.com/office/drawing/2014/main" val="3601618471"/>
                    </a:ext>
                  </a:extLst>
                </a:gridCol>
                <a:gridCol w="2434926">
                  <a:extLst>
                    <a:ext uri="{9D8B030D-6E8A-4147-A177-3AD203B41FA5}">
                      <a16:colId xmlns:a16="http://schemas.microsoft.com/office/drawing/2014/main" val="1648598145"/>
                    </a:ext>
                  </a:extLst>
                </a:gridCol>
              </a:tblGrid>
              <a:tr h="50487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/>
                        <a:t>Mlrd US$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799163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Životno i zdravstveno</a:t>
                      </a:r>
                      <a:r>
                        <a:rPr lang="sr-Latn-RS" sz="2400" baseline="0" dirty="0"/>
                        <a:t> osiguranje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4629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30405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Penzioni fond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4015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16797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Trgovina nekretninama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3915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68632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Trgovina automobilima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3600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932190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Proizvodnja automobila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2689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189991"/>
                  </a:ext>
                </a:extLst>
              </a:tr>
              <a:tr h="908772">
                <a:tc>
                  <a:txBody>
                    <a:bodyPr/>
                    <a:lstStyle/>
                    <a:p>
                      <a:r>
                        <a:rPr lang="sr-Latn-RS" sz="2400" dirty="0"/>
                        <a:t>Eksplotacija i proizvodnja nafte i gasa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2073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593367"/>
                  </a:ext>
                </a:extLst>
              </a:tr>
            </a:tbl>
          </a:graphicData>
        </a:graphic>
      </p:graphicFrame>
      <p:pic>
        <p:nvPicPr>
          <p:cNvPr id="2050" name="Picture 2" descr="Editorial cartoon World Stock Market Crash Global Economy">
            <a:extLst>
              <a:ext uri="{FF2B5EF4-FFF2-40B4-BE49-F238E27FC236}">
                <a16:creationId xmlns:a16="http://schemas.microsoft.com/office/drawing/2014/main" id="{A01CD736-1246-31F4-F1E2-FA7C21E1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60" y="2295525"/>
            <a:ext cx="3591672" cy="31199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2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World Development Report </a:t>
            </a:r>
            <a:r>
              <a:rPr lang="sr-Latn-RS" dirty="0"/>
              <a:t>WDR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16388" y="1524620"/>
            <a:ext cx="4717553" cy="4619989"/>
          </a:xfrm>
        </p:spPr>
        <p:txBody>
          <a:bodyPr>
            <a:noAutofit/>
          </a:bodyPr>
          <a:lstStyle/>
          <a:p>
            <a:pPr marL="171450" indent="-171450">
              <a:buFontTx/>
              <a:buChar char="-"/>
            </a:pPr>
            <a:r>
              <a:rPr lang="sr-Latn-RS" sz="1400" dirty="0">
                <a:solidFill>
                  <a:srgbClr val="FF0000"/>
                </a:solidFill>
              </a:rPr>
              <a:t>Porede covid krizu sa krizom 1929</a:t>
            </a:r>
          </a:p>
          <a:p>
            <a:pPr marL="171450" indent="-171450">
              <a:buFontTx/>
              <a:buChar char="-"/>
            </a:pPr>
            <a:r>
              <a:rPr lang="sr-Latn-RS" sz="1400" dirty="0">
                <a:solidFill>
                  <a:srgbClr val="FF0000"/>
                </a:solidFill>
              </a:rPr>
              <a:t>Ukazuju na rast siromaštva u svetu 2021/2022</a:t>
            </a:r>
          </a:p>
          <a:p>
            <a:pPr marL="171450" indent="-171450">
              <a:buFontTx/>
              <a:buChar char="-"/>
            </a:pPr>
            <a:r>
              <a:rPr lang="sr-Latn-RS" sz="1400" dirty="0">
                <a:solidFill>
                  <a:srgbClr val="FF0000"/>
                </a:solidFill>
              </a:rPr>
              <a:t>Rast nejednakosti unutar zemalja, i između zemalja</a:t>
            </a:r>
          </a:p>
          <a:p>
            <a:pPr marL="171450" indent="-171450">
              <a:buFontTx/>
              <a:buChar char="-"/>
            </a:pPr>
            <a:r>
              <a:rPr lang="sr-Latn-RS" sz="1400" dirty="0">
                <a:solidFill>
                  <a:srgbClr val="FF0000"/>
                </a:solidFill>
              </a:rPr>
              <a:t>Rast osetljivosti budžeta domaćinstava</a:t>
            </a:r>
          </a:p>
          <a:p>
            <a:pPr marL="171450" indent="-171450">
              <a:buFontTx/>
              <a:buChar char="-"/>
            </a:pPr>
            <a:r>
              <a:rPr lang="sr-Latn-RS" sz="1400" dirty="0">
                <a:solidFill>
                  <a:srgbClr val="FF0000"/>
                </a:solidFill>
              </a:rPr>
              <a:t>Uticaj na poslovanje kompanija više negativno </a:t>
            </a:r>
          </a:p>
          <a:p>
            <a:pPr marL="171450" indent="-171450">
              <a:buFontTx/>
              <a:buChar char="-"/>
            </a:pPr>
            <a:r>
              <a:rPr lang="sr-Latn-RS" sz="1400" dirty="0">
                <a:solidFill>
                  <a:srgbClr val="FF0000"/>
                </a:solidFill>
              </a:rPr>
              <a:t>Najveće štete pretrpela su mala i srednja preduzeća</a:t>
            </a:r>
          </a:p>
          <a:p>
            <a:pPr marL="171450" indent="-171450">
              <a:buFontTx/>
              <a:buChar char="-"/>
            </a:pPr>
            <a:r>
              <a:rPr lang="sr-Latn-RS" sz="1400" dirty="0">
                <a:solidFill>
                  <a:srgbClr val="FF0000"/>
                </a:solidFill>
              </a:rPr>
              <a:t>Kontinuirane nesigurnosti uticali na biznis aktivnosti </a:t>
            </a:r>
          </a:p>
          <a:p>
            <a:pPr marL="171450" indent="-171450">
              <a:buFontTx/>
              <a:buChar char="-"/>
            </a:pPr>
            <a:r>
              <a:rPr lang="sr-Latn-RS" sz="1400" dirty="0">
                <a:solidFill>
                  <a:srgbClr val="FF0000"/>
                </a:solidFill>
              </a:rPr>
              <a:t>Na nvou država rast javnog duga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1896" y="1588008"/>
            <a:ext cx="5547063" cy="4343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sr-Latn-RS" sz="1400" dirty="0"/>
              <a:t>Od 1978.godine WB priprema godišnje </a:t>
            </a:r>
            <a:r>
              <a:rPr lang="sr-Latn-RS" sz="2000" b="1" u="sng" dirty="0">
                <a:solidFill>
                  <a:srgbClr val="FF0000"/>
                </a:solidFill>
              </a:rPr>
              <a:t>Izveštaj o stanju svetskog razvoja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Daje detaljnu analizu specifičbnih aspekata razvoja 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	ekonomskog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	socijalnog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	ekološkog</a:t>
            </a:r>
          </a:p>
          <a:p>
            <a:pPr algn="just">
              <a:lnSpc>
                <a:spcPct val="100000"/>
              </a:lnSpc>
            </a:pPr>
            <a:r>
              <a:rPr lang="sr-Latn-RS" sz="1400" dirty="0"/>
              <a:t>Na primer izveštaj za  2022 nosi naziv </a:t>
            </a:r>
            <a:r>
              <a:rPr lang="sr-Latn-RS" sz="1400" b="1" i="1" dirty="0"/>
              <a:t>Finansije za jednak oporavak</a:t>
            </a:r>
          </a:p>
          <a:p>
            <a:pPr algn="just">
              <a:lnSpc>
                <a:spcPct val="100000"/>
              </a:lnSpc>
            </a:pPr>
            <a:r>
              <a:rPr lang="sr-Latn-RS" sz="1400" dirty="0"/>
              <a:t>Nastao posle krize Covida – i globanih uticaja na svetsku ekonomiju – zdravstvenih troškova, smrti ljudi, gibitka posla, mogućnstim</a:t>
            </a:r>
            <a:r>
              <a:rPr lang="en-US" sz="1400" dirty="0"/>
              <a:t>a</a:t>
            </a:r>
            <a:r>
              <a:rPr lang="sr-Latn-RS" sz="1400" dirty="0"/>
              <a:t> druagačijeg načina odvijanja poslovnih aktivnosti, propadanja preduzeća</a:t>
            </a:r>
          </a:p>
        </p:txBody>
      </p:sp>
    </p:spTree>
    <p:extLst>
      <p:ext uri="{BB962C8B-B14F-4D97-AF65-F5344CB8AC3E}">
        <p14:creationId xmlns:p14="http://schemas.microsoft.com/office/powerpoint/2010/main" val="265360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Market - Econl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12" y="389279"/>
            <a:ext cx="4309812" cy="30774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2896" y="1292177"/>
            <a:ext cx="61830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200" dirty="0"/>
          </a:p>
          <a:p>
            <a:r>
              <a:rPr lang="en-US" sz="2200" b="1" u="sng" dirty="0" err="1">
                <a:solidFill>
                  <a:srgbClr val="FF0000"/>
                </a:solidFill>
              </a:rPr>
              <a:t>Predmet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razmene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na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tržištu</a:t>
            </a:r>
            <a:r>
              <a:rPr lang="en-US" sz="2200" b="1" u="sng" dirty="0">
                <a:solidFill>
                  <a:srgbClr val="FF0000"/>
                </a:solidFill>
              </a:rPr>
              <a:t>: </a:t>
            </a:r>
            <a:endParaRPr lang="sr-Latn-RS" sz="2200" b="1" u="sng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2200" dirty="0"/>
              <a:t>Robe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usluge</a:t>
            </a:r>
            <a:r>
              <a:rPr lang="en-US" sz="2200" dirty="0"/>
              <a:t> </a:t>
            </a:r>
            <a:endParaRPr lang="sr-Latn-RS" sz="2200" dirty="0"/>
          </a:p>
          <a:p>
            <a:pPr marL="342900" indent="-342900">
              <a:buAutoNum type="arabicPeriod"/>
            </a:pPr>
            <a:r>
              <a:rPr lang="en-US" sz="2200" dirty="0" err="1"/>
              <a:t>Faktori</a:t>
            </a:r>
            <a:r>
              <a:rPr lang="en-US" sz="2200" dirty="0"/>
              <a:t> </a:t>
            </a:r>
            <a:r>
              <a:rPr lang="en-US" sz="2200" dirty="0" err="1"/>
              <a:t>proizvodnje</a:t>
            </a:r>
            <a:r>
              <a:rPr lang="en-US" sz="2200" dirty="0"/>
              <a:t> (rad, </a:t>
            </a:r>
            <a:r>
              <a:rPr lang="en-US" sz="2200" dirty="0" err="1"/>
              <a:t>kapital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zemlja</a:t>
            </a:r>
            <a:r>
              <a:rPr lang="en-US" sz="2200" dirty="0"/>
              <a:t>) </a:t>
            </a:r>
            <a:endParaRPr lang="sr-Latn-RS" sz="2200" dirty="0"/>
          </a:p>
          <a:p>
            <a:pPr marL="342900" indent="-342900">
              <a:buAutoNum type="arabicPeriod"/>
            </a:pPr>
            <a:r>
              <a:rPr lang="en-US" sz="2200" dirty="0" err="1"/>
              <a:t>Finansijski</a:t>
            </a:r>
            <a:r>
              <a:rPr lang="en-US" sz="2200" dirty="0"/>
              <a:t> </a:t>
            </a:r>
            <a:r>
              <a:rPr lang="en-US" sz="2200" dirty="0" err="1"/>
              <a:t>instrumenti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712896" y="3268288"/>
            <a:ext cx="9528597" cy="31393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Vrste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tržišta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sr-Latn-RS" b="1" dirty="0">
              <a:solidFill>
                <a:srgbClr val="FF0000"/>
              </a:solidFill>
            </a:endParaRPr>
          </a:p>
          <a:p>
            <a:r>
              <a:rPr lang="en-US" b="1" u="sng" dirty="0" err="1"/>
              <a:t>Prema</a:t>
            </a:r>
            <a:r>
              <a:rPr lang="en-US" b="1" u="sng" dirty="0"/>
              <a:t> </a:t>
            </a:r>
            <a:r>
              <a:rPr lang="en-US" b="1" u="sng" dirty="0" err="1"/>
              <a:t>predmetu</a:t>
            </a:r>
            <a:r>
              <a:rPr lang="en-US" b="1" u="sng" dirty="0"/>
              <a:t> </a:t>
            </a:r>
            <a:r>
              <a:rPr lang="en-US" b="1" u="sng" dirty="0" err="1"/>
              <a:t>razmene</a:t>
            </a:r>
            <a:r>
              <a:rPr lang="en-US" b="1" u="sng" dirty="0"/>
              <a:t>: </a:t>
            </a:r>
            <a:endParaRPr lang="sr-Latn-RS" b="1" u="sng" dirty="0"/>
          </a:p>
          <a:p>
            <a:pPr marL="342900" indent="-342900">
              <a:buAutoNum type="arabicPeriod"/>
            </a:pP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roba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Finansijsko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r>
              <a:rPr lang="en-US" b="1" u="sng" dirty="0" err="1"/>
              <a:t>Prema</a:t>
            </a:r>
            <a:r>
              <a:rPr lang="en-US" b="1" u="sng" dirty="0"/>
              <a:t> </a:t>
            </a:r>
            <a:r>
              <a:rPr lang="en-US" b="1" u="sng" dirty="0" err="1"/>
              <a:t>mestu</a:t>
            </a:r>
            <a:r>
              <a:rPr lang="en-US" b="1" u="sng" dirty="0"/>
              <a:t>: </a:t>
            </a:r>
            <a:endParaRPr lang="sr-Latn-RS" b="1" u="sng" dirty="0"/>
          </a:p>
          <a:p>
            <a:pPr marL="342900" indent="-342900">
              <a:buAutoNum type="arabicPeriod"/>
            </a:pPr>
            <a:r>
              <a:rPr lang="en-US" dirty="0" err="1"/>
              <a:t>Lokalno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Regionalno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Nacionalno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/>
              <a:t>Me</a:t>
            </a:r>
            <a:r>
              <a:rPr lang="sr-Latn-RS" dirty="0"/>
              <a:t>đ</a:t>
            </a:r>
            <a:r>
              <a:rPr lang="en-US" dirty="0" err="1"/>
              <a:t>unarodno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Svetsko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4600" y="4472896"/>
            <a:ext cx="41544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/>
              <a:t>Prema</a:t>
            </a:r>
            <a:r>
              <a:rPr lang="en-US" b="1" u="sng" dirty="0"/>
              <a:t> </a:t>
            </a:r>
            <a:r>
              <a:rPr lang="en-US" b="1" u="sng" dirty="0" err="1"/>
              <a:t>stepenu</a:t>
            </a:r>
            <a:r>
              <a:rPr lang="en-US" b="1" u="sng" dirty="0"/>
              <a:t> </a:t>
            </a:r>
            <a:r>
              <a:rPr lang="en-US" b="1" u="sng" dirty="0" err="1"/>
              <a:t>slobode</a:t>
            </a:r>
            <a:r>
              <a:rPr lang="en-US" b="1" u="sng" dirty="0"/>
              <a:t>: </a:t>
            </a:r>
            <a:endParaRPr lang="sr-Latn-RS" b="1" u="sng" dirty="0"/>
          </a:p>
          <a:p>
            <a:pPr marL="342900" indent="-342900">
              <a:buAutoNum type="arabicPeriod"/>
            </a:pPr>
            <a:r>
              <a:rPr lang="en-US" dirty="0" err="1"/>
              <a:t>Otvoreno</a:t>
            </a:r>
            <a:r>
              <a:rPr lang="en-US" dirty="0"/>
              <a:t> </a:t>
            </a:r>
            <a:endParaRPr lang="sr-Latn-RS" dirty="0"/>
          </a:p>
          <a:p>
            <a:pPr marL="342900" indent="-342900" algn="just">
              <a:buAutoNum type="arabicPeriod"/>
            </a:pPr>
            <a:r>
              <a:rPr lang="en-US" dirty="0" err="1"/>
              <a:t>Zatvoreno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sr-Latn-RS" dirty="0"/>
              <a:t> – </a:t>
            </a:r>
            <a:r>
              <a:rPr lang="sr-Latn-RS" sz="1400" dirty="0"/>
              <a:t>kada po</a:t>
            </a:r>
            <a:r>
              <a:rPr lang="en-US" sz="1400" dirty="0"/>
              <a:t>s</a:t>
            </a:r>
            <a:r>
              <a:rPr lang="sr-Latn-RS" sz="1400" dirty="0"/>
              <a:t>toje prepreke/barijere za ulazak konkurenata na tržište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18" y="779447"/>
            <a:ext cx="11046905" cy="64008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Latn-RS" sz="2400" b="1"/>
              <a:t>Zatvoreno tržište – kada postoje barijere ulaska na tržište</a:t>
            </a:r>
            <a:endParaRPr lang="en-US" sz="2400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5B7083-41A4-0192-3524-3AADE467649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7939280"/>
              </p:ext>
            </p:extLst>
          </p:nvPr>
        </p:nvGraphicFramePr>
        <p:xfrm>
          <a:off x="539496" y="2560320"/>
          <a:ext cx="9445752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06154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2214</Words>
  <Application>Microsoft Office PowerPoint</Application>
  <PresentationFormat>Widescreen</PresentationFormat>
  <Paragraphs>205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Amasis MT Pro Black</vt:lpstr>
      <vt:lpstr>Arial</vt:lpstr>
      <vt:lpstr>Calibri</vt:lpstr>
      <vt:lpstr>Segoe UI</vt:lpstr>
      <vt:lpstr>Segoe UI Light</vt:lpstr>
      <vt:lpstr>Times New Roman</vt:lpstr>
      <vt:lpstr>WelcomeDoc</vt:lpstr>
      <vt:lpstr>TRŽIŠTE </vt:lpstr>
      <vt:lpstr>Tržišni mehanizam</vt:lpstr>
      <vt:lpstr>PowerPoint Presentation</vt:lpstr>
      <vt:lpstr>Sloboda tržišta?</vt:lpstr>
      <vt:lpstr>Primer veličine/rasta globalnog tržišta veštačke inteligencije</vt:lpstr>
      <vt:lpstr>Globalno najveće industrije 2022, mlrd US$</vt:lpstr>
      <vt:lpstr>World Development Report WDR</vt:lpstr>
      <vt:lpstr>PowerPoint Presentation</vt:lpstr>
      <vt:lpstr>Zatvoreno tržište – kada postoje barijere ulaska na tržište</vt:lpstr>
      <vt:lpstr>Funkcije tržišta ekonomsko finansijske funkcije tržišta ukazuju da na tržištu uvek prisutna intenzivna konkurencija</vt:lpstr>
      <vt:lpstr>PowerPoint Presentation</vt:lpstr>
      <vt:lpstr>TRŽIŠNI POTENCIJAL</vt:lpstr>
      <vt:lpstr>PONUDA</vt:lpstr>
      <vt:lpstr>Funkcija ponude</vt:lpstr>
      <vt:lpstr>Determinante ponude na tržištu</vt:lpstr>
      <vt:lpstr>TRAŽNJA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2023-01-31T18:11:30Z</dcterms:created>
  <dcterms:modified xsi:type="dcterms:W3CDTF">2023-08-31T04:40:38Z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