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68FBA6-17D4-419D-94DA-381D3F7FDCA9}" v="27" dt="2023-08-31T04:46:56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4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rana Mihajlovic" userId="afd8070fd226961e" providerId="LiveId" clId="{DF68FBA6-17D4-419D-94DA-381D3F7FDCA9}"/>
    <pc:docChg chg="custSel modSld">
      <pc:chgData name="Zorana Mihajlovic" userId="afd8070fd226961e" providerId="LiveId" clId="{DF68FBA6-17D4-419D-94DA-381D3F7FDCA9}" dt="2023-08-31T04:47:17.107" v="49" actId="26606"/>
      <pc:docMkLst>
        <pc:docMk/>
      </pc:docMkLst>
      <pc:sldChg chg="addSp modSp mod setBg addAnim">
        <pc:chgData name="Zorana Mihajlovic" userId="afd8070fd226961e" providerId="LiveId" clId="{DF68FBA6-17D4-419D-94DA-381D3F7FDCA9}" dt="2023-08-31T04:44:58.590" v="1"/>
        <pc:sldMkLst>
          <pc:docMk/>
          <pc:sldMk cId="1304043151" sldId="256"/>
        </pc:sldMkLst>
        <pc:spChg chg="mod">
          <ac:chgData name="Zorana Mihajlovic" userId="afd8070fd226961e" providerId="LiveId" clId="{DF68FBA6-17D4-419D-94DA-381D3F7FDCA9}" dt="2023-08-31T04:44:58.590" v="0" actId="26606"/>
          <ac:spMkLst>
            <pc:docMk/>
            <pc:sldMk cId="1304043151" sldId="256"/>
            <ac:spMk id="2" creationId="{00000000-0000-0000-0000-000000000000}"/>
          </ac:spMkLst>
        </pc:spChg>
        <pc:picChg chg="add">
          <ac:chgData name="Zorana Mihajlovic" userId="afd8070fd226961e" providerId="LiveId" clId="{DF68FBA6-17D4-419D-94DA-381D3F7FDCA9}" dt="2023-08-31T04:44:58.590" v="0" actId="26606"/>
          <ac:picMkLst>
            <pc:docMk/>
            <pc:sldMk cId="1304043151" sldId="256"/>
            <ac:picMk id="4" creationId="{DD1E872A-00CF-5390-C222-54C7F1223149}"/>
          </ac:picMkLst>
        </pc:picChg>
      </pc:sldChg>
      <pc:sldChg chg="addSp modSp mod setBg">
        <pc:chgData name="Zorana Mihajlovic" userId="afd8070fd226961e" providerId="LiveId" clId="{DF68FBA6-17D4-419D-94DA-381D3F7FDCA9}" dt="2023-08-31T04:45:14.536" v="4" actId="1076"/>
        <pc:sldMkLst>
          <pc:docMk/>
          <pc:sldMk cId="1538893182" sldId="257"/>
        </pc:sldMkLst>
        <pc:spChg chg="mod ord">
          <ac:chgData name="Zorana Mihajlovic" userId="afd8070fd226961e" providerId="LiveId" clId="{DF68FBA6-17D4-419D-94DA-381D3F7FDCA9}" dt="2023-08-31T04:45:14.536" v="4" actId="1076"/>
          <ac:spMkLst>
            <pc:docMk/>
            <pc:sldMk cId="1538893182" sldId="257"/>
            <ac:spMk id="3" creationId="{00000000-0000-0000-0000-000000000000}"/>
          </ac:spMkLst>
        </pc:spChg>
        <pc:spChg chg="add">
          <ac:chgData name="Zorana Mihajlovic" userId="afd8070fd226961e" providerId="LiveId" clId="{DF68FBA6-17D4-419D-94DA-381D3F7FDCA9}" dt="2023-08-31T04:45:05.972" v="2" actId="26606"/>
          <ac:spMkLst>
            <pc:docMk/>
            <pc:sldMk cId="1538893182" sldId="257"/>
            <ac:spMk id="1035" creationId="{3F088236-D655-4F88-B238-E16762358025}"/>
          </ac:spMkLst>
        </pc:spChg>
        <pc:spChg chg="add">
          <ac:chgData name="Zorana Mihajlovic" userId="afd8070fd226961e" providerId="LiveId" clId="{DF68FBA6-17D4-419D-94DA-381D3F7FDCA9}" dt="2023-08-31T04:45:05.972" v="2" actId="26606"/>
          <ac:spMkLst>
            <pc:docMk/>
            <pc:sldMk cId="1538893182" sldId="257"/>
            <ac:spMk id="1037" creationId="{3DAC0C92-199E-475C-9390-119A9B027276}"/>
          </ac:spMkLst>
        </pc:spChg>
        <pc:spChg chg="add">
          <ac:chgData name="Zorana Mihajlovic" userId="afd8070fd226961e" providerId="LiveId" clId="{DF68FBA6-17D4-419D-94DA-381D3F7FDCA9}" dt="2023-08-31T04:45:05.972" v="2" actId="26606"/>
          <ac:spMkLst>
            <pc:docMk/>
            <pc:sldMk cId="1538893182" sldId="257"/>
            <ac:spMk id="1039" creationId="{C4CFB339-0ED8-4FE2-9EF1-6D1375B8499B}"/>
          </ac:spMkLst>
        </pc:spChg>
        <pc:spChg chg="add">
          <ac:chgData name="Zorana Mihajlovic" userId="afd8070fd226961e" providerId="LiveId" clId="{DF68FBA6-17D4-419D-94DA-381D3F7FDCA9}" dt="2023-08-31T04:45:05.972" v="2" actId="26606"/>
          <ac:spMkLst>
            <pc:docMk/>
            <pc:sldMk cId="1538893182" sldId="257"/>
            <ac:spMk id="1041" creationId="{31896C80-2069-4431-9C19-83B913734490}"/>
          </ac:spMkLst>
        </pc:spChg>
        <pc:spChg chg="add">
          <ac:chgData name="Zorana Mihajlovic" userId="afd8070fd226961e" providerId="LiveId" clId="{DF68FBA6-17D4-419D-94DA-381D3F7FDCA9}" dt="2023-08-31T04:45:05.972" v="2" actId="26606"/>
          <ac:spMkLst>
            <pc:docMk/>
            <pc:sldMk cId="1538893182" sldId="257"/>
            <ac:spMk id="1043" creationId="{BF120A21-0841-4823-B0C4-28AEBCEF9B78}"/>
          </ac:spMkLst>
        </pc:spChg>
        <pc:spChg chg="add">
          <ac:chgData name="Zorana Mihajlovic" userId="afd8070fd226961e" providerId="LiveId" clId="{DF68FBA6-17D4-419D-94DA-381D3F7FDCA9}" dt="2023-08-31T04:45:05.972" v="2" actId="26606"/>
          <ac:spMkLst>
            <pc:docMk/>
            <pc:sldMk cId="1538893182" sldId="257"/>
            <ac:spMk id="1045" creationId="{DBB05BAE-BBD3-4289-899F-A6851503C6B0}"/>
          </ac:spMkLst>
        </pc:spChg>
        <pc:spChg chg="add">
          <ac:chgData name="Zorana Mihajlovic" userId="afd8070fd226961e" providerId="LiveId" clId="{DF68FBA6-17D4-419D-94DA-381D3F7FDCA9}" dt="2023-08-31T04:45:05.972" v="2" actId="26606"/>
          <ac:spMkLst>
            <pc:docMk/>
            <pc:sldMk cId="1538893182" sldId="257"/>
            <ac:spMk id="1047" creationId="{9874D11C-36F5-4BBE-A490-019A54E953B0}"/>
          </ac:spMkLst>
        </pc:spChg>
        <pc:picChg chg="mod">
          <ac:chgData name="Zorana Mihajlovic" userId="afd8070fd226961e" providerId="LiveId" clId="{DF68FBA6-17D4-419D-94DA-381D3F7FDCA9}" dt="2023-08-31T04:45:05.972" v="2" actId="26606"/>
          <ac:picMkLst>
            <pc:docMk/>
            <pc:sldMk cId="1538893182" sldId="257"/>
            <ac:picMk id="1026" creationId="{00000000-0000-0000-0000-000000000000}"/>
          </ac:picMkLst>
        </pc:picChg>
        <pc:cxnChg chg="add">
          <ac:chgData name="Zorana Mihajlovic" userId="afd8070fd226961e" providerId="LiveId" clId="{DF68FBA6-17D4-419D-94DA-381D3F7FDCA9}" dt="2023-08-31T04:45:05.972" v="2" actId="26606"/>
          <ac:cxnSpMkLst>
            <pc:docMk/>
            <pc:sldMk cId="1538893182" sldId="257"/>
            <ac:cxnSpMk id="1031" creationId="{64FA5DFF-7FE6-4855-84E6-DFA78EE978BD}"/>
          </ac:cxnSpMkLst>
        </pc:cxnChg>
        <pc:cxnChg chg="add">
          <ac:chgData name="Zorana Mihajlovic" userId="afd8070fd226961e" providerId="LiveId" clId="{DF68FBA6-17D4-419D-94DA-381D3F7FDCA9}" dt="2023-08-31T04:45:05.972" v="2" actId="26606"/>
          <ac:cxnSpMkLst>
            <pc:docMk/>
            <pc:sldMk cId="1538893182" sldId="257"/>
            <ac:cxnSpMk id="1033" creationId="{2AFD8CBA-54A3-4363-991B-B9C631BBFA74}"/>
          </ac:cxnSpMkLst>
        </pc:cxnChg>
      </pc:sldChg>
      <pc:sldChg chg="addSp modSp mod setBg">
        <pc:chgData name="Zorana Mihajlovic" userId="afd8070fd226961e" providerId="LiveId" clId="{DF68FBA6-17D4-419D-94DA-381D3F7FDCA9}" dt="2023-08-31T04:46:41.557" v="43" actId="207"/>
        <pc:sldMkLst>
          <pc:docMk/>
          <pc:sldMk cId="1454459304" sldId="258"/>
        </pc:sldMkLst>
        <pc:spChg chg="mod">
          <ac:chgData name="Zorana Mihajlovic" userId="afd8070fd226961e" providerId="LiveId" clId="{DF68FBA6-17D4-419D-94DA-381D3F7FDCA9}" dt="2023-08-31T04:46:41.557" v="43" actId="207"/>
          <ac:spMkLst>
            <pc:docMk/>
            <pc:sldMk cId="1454459304" sldId="258"/>
            <ac:spMk id="3" creationId="{00000000-0000-0000-0000-000000000000}"/>
          </ac:spMkLst>
        </pc:spChg>
        <pc:spChg chg="add">
          <ac:chgData name="Zorana Mihajlovic" userId="afd8070fd226961e" providerId="LiveId" clId="{DF68FBA6-17D4-419D-94DA-381D3F7FDCA9}" dt="2023-08-31T04:46:14.682" v="35" actId="26606"/>
          <ac:spMkLst>
            <pc:docMk/>
            <pc:sldMk cId="1454459304" sldId="258"/>
            <ac:spMk id="9" creationId="{EB6743CF-E74B-4A3C-A785-599069DB89DF}"/>
          </ac:spMkLst>
        </pc:spChg>
        <pc:picChg chg="add">
          <ac:chgData name="Zorana Mihajlovic" userId="afd8070fd226961e" providerId="LiveId" clId="{DF68FBA6-17D4-419D-94DA-381D3F7FDCA9}" dt="2023-08-31T04:46:14.682" v="35" actId="26606"/>
          <ac:picMkLst>
            <pc:docMk/>
            <pc:sldMk cId="1454459304" sldId="258"/>
            <ac:picMk id="5" creationId="{929A5AB3-078A-F815-6083-2516EE7F6AB5}"/>
          </ac:picMkLst>
        </pc:picChg>
      </pc:sldChg>
      <pc:sldChg chg="modSp mod setBg">
        <pc:chgData name="Zorana Mihajlovic" userId="afd8070fd226961e" providerId="LiveId" clId="{DF68FBA6-17D4-419D-94DA-381D3F7FDCA9}" dt="2023-08-31T04:47:07.309" v="48" actId="14100"/>
        <pc:sldMkLst>
          <pc:docMk/>
          <pc:sldMk cId="1008583362" sldId="259"/>
        </pc:sldMkLst>
        <pc:spChg chg="mod">
          <ac:chgData name="Zorana Mihajlovic" userId="afd8070fd226961e" providerId="LiveId" clId="{DF68FBA6-17D4-419D-94DA-381D3F7FDCA9}" dt="2023-08-31T04:47:07.309" v="48" actId="14100"/>
          <ac:spMkLst>
            <pc:docMk/>
            <pc:sldMk cId="1008583362" sldId="259"/>
            <ac:spMk id="3" creationId="{00000000-0000-0000-0000-000000000000}"/>
          </ac:spMkLst>
        </pc:spChg>
        <pc:picChg chg="mod">
          <ac:chgData name="Zorana Mihajlovic" userId="afd8070fd226961e" providerId="LiveId" clId="{DF68FBA6-17D4-419D-94DA-381D3F7FDCA9}" dt="2023-08-31T04:46:56.383" v="45" actId="1076"/>
          <ac:picMkLst>
            <pc:docMk/>
            <pc:sldMk cId="1008583362" sldId="259"/>
            <ac:picMk id="1026" creationId="{00000000-0000-0000-0000-000000000000}"/>
          </ac:picMkLst>
        </pc:picChg>
      </pc:sldChg>
      <pc:sldChg chg="addSp modSp mod setBg">
        <pc:chgData name="Zorana Mihajlovic" userId="afd8070fd226961e" providerId="LiveId" clId="{DF68FBA6-17D4-419D-94DA-381D3F7FDCA9}" dt="2023-08-31T04:47:17.107" v="49" actId="26606"/>
        <pc:sldMkLst>
          <pc:docMk/>
          <pc:sldMk cId="89269281" sldId="260"/>
        </pc:sldMkLst>
        <pc:spChg chg="mod">
          <ac:chgData name="Zorana Mihajlovic" userId="afd8070fd226961e" providerId="LiveId" clId="{DF68FBA6-17D4-419D-94DA-381D3F7FDCA9}" dt="2023-08-31T04:47:17.107" v="49" actId="26606"/>
          <ac:spMkLst>
            <pc:docMk/>
            <pc:sldMk cId="89269281" sldId="260"/>
            <ac:spMk id="3" creationId="{00000000-0000-0000-0000-000000000000}"/>
          </ac:spMkLst>
        </pc:spChg>
        <pc:spChg chg="mod">
          <ac:chgData name="Zorana Mihajlovic" userId="afd8070fd226961e" providerId="LiveId" clId="{DF68FBA6-17D4-419D-94DA-381D3F7FDCA9}" dt="2023-08-31T04:47:17.107" v="49" actId="26606"/>
          <ac:spMkLst>
            <pc:docMk/>
            <pc:sldMk cId="89269281" sldId="260"/>
            <ac:spMk id="4" creationId="{00000000-0000-0000-0000-000000000000}"/>
          </ac:spMkLst>
        </pc:spChg>
        <pc:grpChg chg="add">
          <ac:chgData name="Zorana Mihajlovic" userId="afd8070fd226961e" providerId="LiveId" clId="{DF68FBA6-17D4-419D-94DA-381D3F7FDCA9}" dt="2023-08-31T04:47:17.107" v="49" actId="26606"/>
          <ac:grpSpMkLst>
            <pc:docMk/>
            <pc:sldMk cId="89269281" sldId="260"/>
            <ac:grpSpMk id="9" creationId="{609316A9-990D-4EC3-A671-70EE5C1493A4}"/>
          </ac:grpSpMkLst>
        </pc:grpChg>
      </pc:sldChg>
      <pc:sldChg chg="modSp mod setBg">
        <pc:chgData name="Zorana Mihajlovic" userId="afd8070fd226961e" providerId="LiveId" clId="{DF68FBA6-17D4-419D-94DA-381D3F7FDCA9}" dt="2023-08-31T04:45:57.817" v="34" actId="14861"/>
        <pc:sldMkLst>
          <pc:docMk/>
          <pc:sldMk cId="3825235798" sldId="261"/>
        </pc:sldMkLst>
        <pc:spChg chg="mod">
          <ac:chgData name="Zorana Mihajlovic" userId="afd8070fd226961e" providerId="LiveId" clId="{DF68FBA6-17D4-419D-94DA-381D3F7FDCA9}" dt="2023-08-31T04:45:38.877" v="8" actId="1076"/>
          <ac:spMkLst>
            <pc:docMk/>
            <pc:sldMk cId="3825235798" sldId="261"/>
            <ac:spMk id="3" creationId="{00000000-0000-0000-0000-000000000000}"/>
          </ac:spMkLst>
        </pc:spChg>
        <pc:picChg chg="mod ord">
          <ac:chgData name="Zorana Mihajlovic" userId="afd8070fd226961e" providerId="LiveId" clId="{DF68FBA6-17D4-419D-94DA-381D3F7FDCA9}" dt="2023-08-31T04:45:57.817" v="34" actId="14861"/>
          <ac:picMkLst>
            <pc:docMk/>
            <pc:sldMk cId="3825235798" sldId="261"/>
            <ac:picMk id="2050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1E872A-00CF-5390-C222-54C7F12231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04" r="20139" b="-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0563" y="1678665"/>
            <a:ext cx="3887839" cy="23721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3800"/>
              <a:t>MODEL AGREGATNE PONUDE I TRAŽNJE</a:t>
            </a:r>
            <a:endParaRPr lang="en-US" sz="3800"/>
          </a:p>
        </p:txBody>
      </p:sp>
    </p:spTree>
    <p:extLst>
      <p:ext uri="{BB962C8B-B14F-4D97-AF65-F5344CB8AC3E}">
        <p14:creationId xmlns:p14="http://schemas.microsoft.com/office/powerpoint/2010/main" val="130404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gregate Demand - Lessons - Blendspac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"/>
          <a:stretch/>
        </p:blipFill>
        <p:spPr bwMode="auto"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839" y="1531939"/>
            <a:ext cx="3851122" cy="3880773"/>
          </a:xfrm>
        </p:spPr>
        <p:txBody>
          <a:bodyPr>
            <a:normAutofit/>
          </a:bodyPr>
          <a:lstStyle/>
          <a:p>
            <a:r>
              <a:rPr lang="en-US" sz="2000" dirty="0" err="1"/>
              <a:t>Jedan</a:t>
            </a:r>
            <a:r>
              <a:rPr lang="en-US" sz="2000" dirty="0"/>
              <a:t> od </a:t>
            </a:r>
            <a:r>
              <a:rPr lang="en-US" sz="2000" dirty="0" err="1"/>
              <a:t>centralnih</a:t>
            </a:r>
            <a:r>
              <a:rPr lang="en-US" sz="2000" dirty="0"/>
              <a:t> </a:t>
            </a:r>
            <a:r>
              <a:rPr lang="en-US" sz="2000" dirty="0" err="1"/>
              <a:t>modela</a:t>
            </a:r>
            <a:r>
              <a:rPr lang="en-US" sz="2000" dirty="0"/>
              <a:t> </a:t>
            </a:r>
            <a:r>
              <a:rPr lang="en-US" sz="2000" dirty="0" err="1"/>
              <a:t>makroekonomske</a:t>
            </a:r>
            <a:r>
              <a:rPr lang="en-US" sz="2000" dirty="0"/>
              <a:t> </a:t>
            </a:r>
            <a:r>
              <a:rPr lang="en-US" sz="2000" dirty="0" err="1"/>
              <a:t>ravnoteže</a:t>
            </a:r>
            <a:r>
              <a:rPr lang="en-US" sz="2000" dirty="0"/>
              <a:t> je model </a:t>
            </a:r>
            <a:r>
              <a:rPr lang="en-US" sz="2000" dirty="0" err="1"/>
              <a:t>agregatne</a:t>
            </a:r>
            <a:r>
              <a:rPr lang="en-US" sz="2000" dirty="0"/>
              <a:t> </a:t>
            </a:r>
            <a:r>
              <a:rPr lang="en-US" sz="2000" dirty="0" err="1"/>
              <a:t>ponude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agregatne</a:t>
            </a:r>
            <a:r>
              <a:rPr lang="en-US" sz="2000" dirty="0"/>
              <a:t> </a:t>
            </a:r>
            <a:r>
              <a:rPr lang="en-US" sz="2000" dirty="0" err="1"/>
              <a:t>tražnje</a:t>
            </a:r>
            <a:r>
              <a:rPr lang="en-US" sz="2000" dirty="0"/>
              <a:t>, model AS–AD (Aggregate Supply–Aggregate Demand).</a:t>
            </a:r>
            <a:endParaRPr lang="sr-Latn-RS" sz="2000" dirty="0"/>
          </a:p>
          <a:p>
            <a:r>
              <a:rPr lang="en-US" sz="2000" b="1" dirty="0"/>
              <a:t>Na </a:t>
            </a:r>
            <a:r>
              <a:rPr lang="en-US" sz="2000" b="1" dirty="0" err="1"/>
              <a:t>osnovu</a:t>
            </a:r>
            <a:r>
              <a:rPr lang="en-US" sz="2000" b="1" dirty="0"/>
              <a:t> </a:t>
            </a:r>
            <a:r>
              <a:rPr lang="en-US" sz="2000" b="1" dirty="0" err="1"/>
              <a:t>ovog</a:t>
            </a:r>
            <a:r>
              <a:rPr lang="en-US" sz="2000" b="1" dirty="0"/>
              <a:t> </a:t>
            </a:r>
            <a:r>
              <a:rPr lang="en-US" sz="2000" b="1" dirty="0" err="1"/>
              <a:t>modela</a:t>
            </a:r>
            <a:r>
              <a:rPr lang="en-US" sz="2000" b="1" dirty="0"/>
              <a:t> u </a:t>
            </a:r>
            <a:r>
              <a:rPr lang="en-US" sz="2000" b="1" dirty="0" err="1"/>
              <a:t>ekonomiji</a:t>
            </a:r>
            <a:r>
              <a:rPr lang="en-US" sz="2000" b="1" dirty="0"/>
              <a:t> se </a:t>
            </a:r>
            <a:r>
              <a:rPr lang="en-US" sz="2000" b="1" dirty="0" err="1"/>
              <a:t>objašnjavaju</a:t>
            </a:r>
            <a:r>
              <a:rPr lang="en-US" sz="2000" b="1" dirty="0"/>
              <a:t> </a:t>
            </a:r>
            <a:r>
              <a:rPr lang="en-US" sz="2000" b="1" dirty="0" err="1"/>
              <a:t>kratkoročne</a:t>
            </a:r>
            <a:r>
              <a:rPr lang="en-US" sz="2000" b="1" dirty="0"/>
              <a:t> </a:t>
            </a:r>
            <a:r>
              <a:rPr lang="en-US" sz="2000" b="1" dirty="0" err="1"/>
              <a:t>fluktuacije</a:t>
            </a:r>
            <a:r>
              <a:rPr lang="en-US" sz="2000" b="1" dirty="0"/>
              <a:t> </a:t>
            </a:r>
            <a:r>
              <a:rPr lang="en-US" sz="2000" b="1" dirty="0" err="1"/>
              <a:t>ekonomskih</a:t>
            </a:r>
            <a:r>
              <a:rPr lang="en-US" sz="2000" b="1" dirty="0"/>
              <a:t> </a:t>
            </a:r>
            <a:r>
              <a:rPr lang="en-US" sz="2000" b="1" dirty="0" err="1"/>
              <a:t>aktivnosti</a:t>
            </a:r>
            <a:r>
              <a:rPr lang="en-US" sz="2000" b="1" dirty="0"/>
              <a:t> </a:t>
            </a:r>
            <a:r>
              <a:rPr lang="en-US" sz="2000" b="1" dirty="0" err="1"/>
              <a:t>oko</a:t>
            </a:r>
            <a:r>
              <a:rPr lang="en-US" sz="2000" b="1" dirty="0"/>
              <a:t> </a:t>
            </a:r>
            <a:r>
              <a:rPr lang="en-US" sz="2000" b="1" dirty="0" err="1"/>
              <a:t>njihovog</a:t>
            </a:r>
            <a:r>
              <a:rPr lang="en-US" sz="2000" b="1" dirty="0"/>
              <a:t> </a:t>
            </a:r>
            <a:r>
              <a:rPr lang="en-US" sz="2000" b="1" dirty="0" err="1"/>
              <a:t>dugoročnog</a:t>
            </a:r>
            <a:r>
              <a:rPr lang="en-US" sz="2000" b="1" dirty="0"/>
              <a:t> </a:t>
            </a:r>
            <a:r>
              <a:rPr lang="en-US" sz="2000" b="1" dirty="0" err="1"/>
              <a:t>trenda</a:t>
            </a:r>
            <a:r>
              <a:rPr lang="en-US" sz="2000" b="1" dirty="0"/>
              <a:t>. </a:t>
            </a:r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3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3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4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9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759" y="1493839"/>
            <a:ext cx="5220430" cy="401637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r-Latn-RS" dirty="0"/>
              <a:t>Model agregatne ponude i tražnje, i njihova tačka ravnoteže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činioce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celokupnu</a:t>
            </a:r>
            <a:r>
              <a:rPr lang="en-US" dirty="0"/>
              <a:t> </a:t>
            </a:r>
            <a:r>
              <a:rPr lang="en-US" dirty="0" err="1"/>
              <a:t>privrednu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. </a:t>
            </a:r>
            <a:endParaRPr lang="sr-Latn-RS" dirty="0"/>
          </a:p>
          <a:p>
            <a:pPr>
              <a:lnSpc>
                <a:spcPct val="90000"/>
              </a:lnSpc>
            </a:pPr>
            <a:r>
              <a:rPr lang="en-US" dirty="0" err="1"/>
              <a:t>glavne</a:t>
            </a:r>
            <a:r>
              <a:rPr lang="en-US" dirty="0"/>
              <a:t> mere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odre</a:t>
            </a:r>
            <a:r>
              <a:rPr lang="sr-Latn-RS" dirty="0"/>
              <a:t>đ</a:t>
            </a:r>
            <a:r>
              <a:rPr lang="en-US" dirty="0" err="1"/>
              <a:t>uju</a:t>
            </a:r>
            <a:r>
              <a:rPr lang="en-US" dirty="0"/>
              <a:t> </a:t>
            </a:r>
            <a:r>
              <a:rPr lang="en-US" dirty="0" err="1"/>
              <a:t>agregatnu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: </a:t>
            </a:r>
            <a:endParaRPr lang="sr-Latn-RS" dirty="0"/>
          </a:p>
          <a:p>
            <a:pPr lvl="1">
              <a:lnSpc>
                <a:spcPct val="90000"/>
              </a:lnSpc>
            </a:pPr>
            <a:r>
              <a:rPr lang="en-US" sz="1800" dirty="0"/>
              <a:t>mere </a:t>
            </a:r>
            <a:r>
              <a:rPr lang="en-US" sz="1800" dirty="0" err="1"/>
              <a:t>ekonomske</a:t>
            </a:r>
            <a:r>
              <a:rPr lang="en-US" sz="1800" dirty="0"/>
              <a:t> </a:t>
            </a:r>
            <a:r>
              <a:rPr lang="en-US" sz="1800" dirty="0" err="1"/>
              <a:t>politike</a:t>
            </a:r>
            <a:r>
              <a:rPr lang="en-US" sz="1800" dirty="0"/>
              <a:t>,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što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monetarna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fiskalna</a:t>
            </a:r>
            <a:r>
              <a:rPr lang="en-US" sz="1800" dirty="0"/>
              <a:t> </a:t>
            </a:r>
            <a:r>
              <a:rPr lang="en-US" sz="1800" dirty="0" err="1"/>
              <a:t>politika</a:t>
            </a:r>
            <a:r>
              <a:rPr lang="en-US" sz="1800" dirty="0"/>
              <a:t> </a:t>
            </a:r>
            <a:r>
              <a:rPr lang="en-US" sz="1800" dirty="0" err="1"/>
              <a:t>zajedno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stanjem</a:t>
            </a:r>
            <a:r>
              <a:rPr lang="en-US" sz="1800" dirty="0"/>
              <a:t> </a:t>
            </a:r>
            <a:r>
              <a:rPr lang="en-US" sz="1800" dirty="0" err="1"/>
              <a:t>kapitala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rada</a:t>
            </a:r>
            <a:r>
              <a:rPr lang="en-US" sz="1800" dirty="0"/>
              <a:t>. </a:t>
            </a:r>
            <a:endParaRPr lang="sr-Latn-R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me</a:t>
            </a:r>
            <a:r>
              <a:rPr lang="sr-Latn-RS" sz="1800" dirty="0"/>
              <a:t>đ</a:t>
            </a:r>
            <a:r>
              <a:rPr lang="en-US" sz="1800" dirty="0" err="1"/>
              <a:t>usobni</a:t>
            </a:r>
            <a:r>
              <a:rPr lang="en-US" sz="1800" dirty="0"/>
              <a:t> </a:t>
            </a:r>
            <a:r>
              <a:rPr lang="en-US" sz="1800" dirty="0" err="1"/>
              <a:t>uticaj</a:t>
            </a:r>
            <a:r>
              <a:rPr lang="en-US" sz="1800" dirty="0"/>
              <a:t> </a:t>
            </a:r>
            <a:r>
              <a:rPr lang="en-US" sz="1800" dirty="0" err="1"/>
              <a:t>agregatne</a:t>
            </a:r>
            <a:r>
              <a:rPr lang="en-US" sz="1800" dirty="0"/>
              <a:t> </a:t>
            </a:r>
            <a:r>
              <a:rPr lang="en-US" sz="1800" dirty="0" err="1"/>
              <a:t>ponude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tražnje</a:t>
            </a:r>
            <a:r>
              <a:rPr lang="en-US" sz="1800" dirty="0"/>
              <a:t>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sukob</a:t>
            </a:r>
            <a:r>
              <a:rPr lang="en-US" sz="1800" dirty="0"/>
              <a:t> </a:t>
            </a:r>
            <a:r>
              <a:rPr lang="en-US" sz="1800" dirty="0" err="1"/>
              <a:t>nivoa</a:t>
            </a:r>
            <a:r>
              <a:rPr lang="en-US" sz="1800" dirty="0"/>
              <a:t> </a:t>
            </a:r>
            <a:r>
              <a:rPr lang="en-US" sz="1800" dirty="0" err="1"/>
              <a:t>tražnje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raspoloživih</a:t>
            </a:r>
            <a:r>
              <a:rPr lang="en-US" sz="1800" dirty="0"/>
              <a:t> </a:t>
            </a:r>
            <a:r>
              <a:rPr lang="en-US" sz="1800" dirty="0" err="1"/>
              <a:t>sredstava</a:t>
            </a:r>
            <a:r>
              <a:rPr lang="en-US" sz="1800" dirty="0"/>
              <a:t>. </a:t>
            </a:r>
            <a:endParaRPr lang="sr-Latn-RS" sz="1800" dirty="0"/>
          </a:p>
          <a:p>
            <a:pPr lvl="1">
              <a:lnSpc>
                <a:spcPct val="90000"/>
              </a:lnSpc>
            </a:pPr>
            <a:r>
              <a:rPr lang="en-US" sz="1800" dirty="0" err="1"/>
              <a:t>Glavni</a:t>
            </a:r>
            <a:r>
              <a:rPr lang="en-US" sz="1800" dirty="0"/>
              <a:t> </a:t>
            </a:r>
            <a:r>
              <a:rPr lang="en-US" sz="1800" dirty="0" err="1"/>
              <a:t>rezultati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prikazani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desnoj</a:t>
            </a:r>
            <a:r>
              <a:rPr lang="en-US" sz="1800" dirty="0"/>
              <a:t> </a:t>
            </a:r>
            <a:r>
              <a:rPr lang="en-US" sz="1800" dirty="0" err="1"/>
              <a:t>strani</a:t>
            </a:r>
            <a:r>
              <a:rPr lang="en-US" sz="1800" dirty="0"/>
              <a:t>: </a:t>
            </a:r>
            <a:r>
              <a:rPr lang="en-US" sz="1800" dirty="0" err="1"/>
              <a:t>proizvodnja</a:t>
            </a:r>
            <a:r>
              <a:rPr lang="en-US" sz="1800" dirty="0"/>
              <a:t>, </a:t>
            </a:r>
            <a:r>
              <a:rPr lang="en-US" sz="1800" dirty="0" err="1"/>
              <a:t>zaposlenost</a:t>
            </a:r>
            <a:r>
              <a:rPr lang="en-US" sz="1800" dirty="0"/>
              <a:t>, </a:t>
            </a:r>
            <a:r>
              <a:rPr lang="en-US" sz="1800" dirty="0" err="1"/>
              <a:t>cene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neto</a:t>
            </a:r>
            <a:r>
              <a:rPr lang="en-US" sz="1800" dirty="0"/>
              <a:t> </a:t>
            </a:r>
            <a:r>
              <a:rPr lang="en-US" sz="1800" dirty="0" err="1"/>
              <a:t>izvoz</a:t>
            </a:r>
            <a:r>
              <a:rPr lang="en-US" sz="1800" dirty="0"/>
              <a:t>.</a:t>
            </a:r>
          </a:p>
        </p:txBody>
      </p:sp>
      <p:pic>
        <p:nvPicPr>
          <p:cNvPr id="2050" name="Picture 2" descr="Blockchain App Maker - IDO Launchpad Development On Ethere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9324" y="1658938"/>
            <a:ext cx="3795713" cy="3456521"/>
          </a:xfrm>
          <a:prstGeom prst="rect">
            <a:avLst/>
          </a:prstGeom>
          <a:noFill/>
          <a:effectLst>
            <a:softEdge rad="266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23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9A5AB3-078A-F815-6083-2516EE7F6A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29" r="43378" b="-1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4055" y="1136859"/>
            <a:ext cx="6653453" cy="4140819"/>
          </a:xfrm>
        </p:spPr>
        <p:txBody>
          <a:bodyPr>
            <a:noAutofit/>
          </a:bodyPr>
          <a:lstStyle/>
          <a:p>
            <a:r>
              <a:rPr lang="en-US" sz="2000" dirty="0" err="1"/>
              <a:t>Komponente</a:t>
            </a:r>
            <a:r>
              <a:rPr lang="en-US" sz="2000" dirty="0"/>
              <a:t> </a:t>
            </a:r>
            <a:r>
              <a:rPr lang="en-US" sz="2000" dirty="0" err="1"/>
              <a:t>agregatne</a:t>
            </a:r>
            <a:r>
              <a:rPr lang="en-US" sz="2000" dirty="0"/>
              <a:t> </a:t>
            </a:r>
            <a:r>
              <a:rPr lang="en-US" sz="2000" dirty="0" err="1"/>
              <a:t>tražnje</a:t>
            </a:r>
            <a:r>
              <a:rPr lang="en-US" sz="2000" dirty="0"/>
              <a:t> (AD) </a:t>
            </a:r>
            <a:r>
              <a:rPr lang="en-US" sz="2000" dirty="0" err="1"/>
              <a:t>su</a:t>
            </a:r>
            <a:r>
              <a:rPr lang="en-US" sz="2000" dirty="0"/>
              <a:t>: </a:t>
            </a:r>
            <a:endParaRPr lang="sr-Latn-RS" sz="2000" dirty="0"/>
          </a:p>
          <a:p>
            <a:pPr lvl="1"/>
            <a:r>
              <a:rPr lang="en-US" sz="2000" dirty="0" err="1"/>
              <a:t>potrošnja</a:t>
            </a:r>
            <a:r>
              <a:rPr lang="en-US" sz="2000" dirty="0"/>
              <a:t> (C), </a:t>
            </a:r>
            <a:endParaRPr lang="sr-Latn-RS" sz="2000" dirty="0"/>
          </a:p>
          <a:p>
            <a:pPr lvl="1"/>
            <a:r>
              <a:rPr lang="en-US" sz="2000" dirty="0" err="1"/>
              <a:t>investicije</a:t>
            </a:r>
            <a:r>
              <a:rPr lang="en-US" sz="2000" dirty="0"/>
              <a:t> (I), </a:t>
            </a:r>
            <a:endParaRPr lang="sr-Latn-RS" sz="2000" dirty="0"/>
          </a:p>
          <a:p>
            <a:pPr lvl="1"/>
            <a:r>
              <a:rPr lang="en-US" sz="2000" dirty="0" err="1"/>
              <a:t>državna</a:t>
            </a:r>
            <a:r>
              <a:rPr lang="en-US" sz="2000" dirty="0"/>
              <a:t> </a:t>
            </a:r>
            <a:r>
              <a:rPr lang="en-US" sz="2000" dirty="0" err="1"/>
              <a:t>potrošnja</a:t>
            </a:r>
            <a:r>
              <a:rPr lang="en-US" sz="2000" dirty="0"/>
              <a:t> (G)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endParaRPr lang="sr-Latn-RS" sz="2000" dirty="0"/>
          </a:p>
          <a:p>
            <a:pPr lvl="1"/>
            <a:r>
              <a:rPr lang="en-US" sz="2000" dirty="0" err="1"/>
              <a:t>neto</a:t>
            </a:r>
            <a:r>
              <a:rPr lang="en-US" sz="2000" dirty="0"/>
              <a:t> </a:t>
            </a:r>
            <a:r>
              <a:rPr lang="en-US" sz="2000" dirty="0" err="1"/>
              <a:t>izvoz</a:t>
            </a:r>
            <a:r>
              <a:rPr lang="en-US" sz="2000" dirty="0"/>
              <a:t> (X). </a:t>
            </a:r>
            <a:endParaRPr lang="sr-Latn-RS" sz="2000" dirty="0"/>
          </a:p>
          <a:p>
            <a:pPr lvl="1"/>
            <a:endParaRPr lang="sr-Latn-RS" sz="2000" dirty="0"/>
          </a:p>
          <a:p>
            <a:pPr marL="57150" indent="0">
              <a:buNone/>
            </a:pPr>
            <a:r>
              <a:rPr lang="en-US" sz="2000" dirty="0"/>
              <a:t>U </a:t>
            </a:r>
            <a:r>
              <a:rPr lang="en-US" sz="2000" dirty="0" err="1"/>
              <a:t>stanju</a:t>
            </a:r>
            <a:r>
              <a:rPr lang="en-US" sz="2000" dirty="0"/>
              <a:t> </a:t>
            </a:r>
            <a:r>
              <a:rPr lang="en-US" sz="2000" dirty="0" err="1"/>
              <a:t>makroekonomske</a:t>
            </a:r>
            <a:r>
              <a:rPr lang="en-US" sz="2000" dirty="0"/>
              <a:t> </a:t>
            </a:r>
            <a:r>
              <a:rPr lang="en-US" sz="2000" dirty="0" err="1"/>
              <a:t>ravnoteže</a:t>
            </a:r>
            <a:r>
              <a:rPr lang="en-US" sz="2000" dirty="0"/>
              <a:t> </a:t>
            </a:r>
            <a:r>
              <a:rPr lang="en-US" sz="2000" dirty="0" err="1"/>
              <a:t>postoji</a:t>
            </a:r>
            <a:r>
              <a:rPr lang="en-US" sz="2000" dirty="0"/>
              <a:t> </a:t>
            </a:r>
            <a:r>
              <a:rPr lang="en-US" sz="2000" dirty="0" err="1"/>
              <a:t>jednakost</a:t>
            </a:r>
            <a:r>
              <a:rPr lang="en-US" sz="2000" dirty="0"/>
              <a:t> </a:t>
            </a:r>
            <a:r>
              <a:rPr lang="en-US" sz="2000" dirty="0" err="1"/>
              <a:t>agregatne</a:t>
            </a:r>
            <a:r>
              <a:rPr lang="en-US" sz="2000" dirty="0"/>
              <a:t> </a:t>
            </a:r>
            <a:r>
              <a:rPr lang="en-US" sz="2000" dirty="0" err="1"/>
              <a:t>ponude</a:t>
            </a:r>
            <a:r>
              <a:rPr lang="en-US" sz="2000" dirty="0"/>
              <a:t> (AS)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agregatne</a:t>
            </a:r>
            <a:r>
              <a:rPr lang="en-US" sz="2000" dirty="0"/>
              <a:t> </a:t>
            </a:r>
            <a:r>
              <a:rPr lang="en-US" sz="2000" dirty="0" err="1"/>
              <a:t>tražnje</a:t>
            </a:r>
            <a:r>
              <a:rPr lang="en-US" sz="2000" dirty="0"/>
              <a:t> (AD) </a:t>
            </a:r>
            <a:r>
              <a:rPr lang="en-US" sz="2000" dirty="0" err="1"/>
              <a:t>koja</a:t>
            </a:r>
            <a:r>
              <a:rPr lang="en-US" sz="2000" dirty="0"/>
              <a:t> se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izraziti</a:t>
            </a:r>
            <a:r>
              <a:rPr lang="en-US" sz="2000" dirty="0"/>
              <a:t>: </a:t>
            </a:r>
            <a:endParaRPr lang="sr-Latn-RS" sz="2000" dirty="0"/>
          </a:p>
          <a:p>
            <a:pPr marL="57150" indent="0" algn="ctr">
              <a:buNone/>
            </a:pPr>
            <a:r>
              <a:rPr lang="en-US" sz="2400" b="1" dirty="0">
                <a:solidFill>
                  <a:srgbClr val="FF0000"/>
                </a:solidFill>
                <a:latin typeface="Bodoni MT Black" panose="02070A03080606020203" pitchFamily="18" charset="0"/>
              </a:rPr>
              <a:t>Y = C + I + G + X</a:t>
            </a:r>
          </a:p>
        </p:txBody>
      </p:sp>
    </p:spTree>
    <p:extLst>
      <p:ext uri="{BB962C8B-B14F-4D97-AF65-F5344CB8AC3E}">
        <p14:creationId xmlns:p14="http://schemas.microsoft.com/office/powerpoint/2010/main" val="145445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465" y="1082524"/>
            <a:ext cx="3235095" cy="3880773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Opadajući</a:t>
            </a:r>
            <a:r>
              <a:rPr lang="en-US" sz="2000" b="1" dirty="0"/>
              <a:t> </a:t>
            </a:r>
            <a:r>
              <a:rPr lang="en-US" sz="2000" b="1" dirty="0" err="1"/>
              <a:t>tok</a:t>
            </a:r>
            <a:r>
              <a:rPr lang="en-US" sz="2000" b="1" dirty="0"/>
              <a:t> </a:t>
            </a:r>
            <a:r>
              <a:rPr lang="en-US" sz="2000" b="1" dirty="0" err="1"/>
              <a:t>krive</a:t>
            </a:r>
            <a:r>
              <a:rPr lang="en-US" sz="2000" b="1" dirty="0"/>
              <a:t> </a:t>
            </a:r>
            <a:r>
              <a:rPr lang="en-US" sz="2000" b="1" dirty="0" err="1"/>
              <a:t>agregatne</a:t>
            </a:r>
            <a:r>
              <a:rPr lang="en-US" sz="2000" b="1" dirty="0"/>
              <a:t> </a:t>
            </a:r>
            <a:r>
              <a:rPr lang="en-US" sz="2000" b="1" dirty="0" err="1"/>
              <a:t>tražnje</a:t>
            </a:r>
            <a:r>
              <a:rPr lang="en-US" sz="2000" b="1" dirty="0"/>
              <a:t> je </a:t>
            </a:r>
            <a:r>
              <a:rPr lang="en-US" sz="2000" b="1" dirty="0" err="1"/>
              <a:t>određen</a:t>
            </a:r>
            <a:r>
              <a:rPr lang="en-US" sz="2000" b="1" dirty="0"/>
              <a:t>: </a:t>
            </a:r>
            <a:endParaRPr lang="sr-Latn-RS" sz="2000" b="1" dirty="0"/>
          </a:p>
          <a:p>
            <a:pPr lvl="1"/>
            <a:r>
              <a:rPr lang="en-US" sz="2000" b="1" dirty="0" err="1"/>
              <a:t>efektom</a:t>
            </a:r>
            <a:r>
              <a:rPr lang="en-US" sz="2000" b="1" dirty="0"/>
              <a:t> </a:t>
            </a:r>
            <a:r>
              <a:rPr lang="en-US" sz="2000" b="1" dirty="0" err="1"/>
              <a:t>kamatne</a:t>
            </a:r>
            <a:r>
              <a:rPr lang="en-US" sz="2000" b="1" dirty="0"/>
              <a:t> stope, </a:t>
            </a:r>
            <a:endParaRPr lang="sr-Latn-RS" sz="2000" b="1" dirty="0"/>
          </a:p>
          <a:p>
            <a:pPr lvl="1"/>
            <a:r>
              <a:rPr lang="en-US" sz="2000" b="1" dirty="0" err="1"/>
              <a:t>efektom</a:t>
            </a:r>
            <a:r>
              <a:rPr lang="en-US" sz="2000" b="1" dirty="0"/>
              <a:t> </a:t>
            </a:r>
            <a:r>
              <a:rPr lang="en-US" sz="2000" b="1" dirty="0" err="1"/>
              <a:t>imovine</a:t>
            </a:r>
            <a:r>
              <a:rPr lang="en-US" sz="2000" b="1" dirty="0"/>
              <a:t> </a:t>
            </a:r>
            <a:r>
              <a:rPr lang="en-US" sz="2000" b="1" dirty="0" err="1"/>
              <a:t>stanovništva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endParaRPr lang="sr-Latn-RS" sz="2000" b="1" dirty="0"/>
          </a:p>
          <a:p>
            <a:pPr lvl="1"/>
            <a:r>
              <a:rPr lang="en-US" sz="2000" b="1" dirty="0" err="1"/>
              <a:t>efektom</a:t>
            </a:r>
            <a:r>
              <a:rPr lang="en-US" sz="2000" b="1" dirty="0"/>
              <a:t> </a:t>
            </a:r>
            <a:r>
              <a:rPr lang="en-US" sz="2000" b="1" dirty="0" err="1"/>
              <a:t>inostranih</a:t>
            </a:r>
            <a:r>
              <a:rPr lang="en-US" sz="2000" b="1" dirty="0"/>
              <a:t> </a:t>
            </a:r>
            <a:r>
              <a:rPr lang="en-US" sz="2000" b="1" dirty="0" err="1"/>
              <a:t>kupovina</a:t>
            </a:r>
            <a:r>
              <a:rPr lang="en-US" sz="2000" b="1" dirty="0"/>
              <a:t> </a:t>
            </a:r>
          </a:p>
        </p:txBody>
      </p:sp>
      <p:pic>
        <p:nvPicPr>
          <p:cNvPr id="1026" name="Picture 2" descr="Kratkoročne ekonomske fluktuacije - ppt downlo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4556"/>
          <a:stretch/>
        </p:blipFill>
        <p:spPr bwMode="auto">
          <a:xfrm>
            <a:off x="602790" y="1080935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58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52" y="3432710"/>
            <a:ext cx="7427520" cy="1890187"/>
          </a:xfrm>
        </p:spPr>
        <p:txBody>
          <a:bodyPr/>
          <a:lstStyle/>
          <a:p>
            <a:pPr marL="294894" indent="-294894" defTabSz="393192">
              <a:spcBef>
                <a:spcPts val="860"/>
              </a:spcBef>
            </a:pPr>
            <a:r>
              <a:rPr lang="sr-Latn-RS" sz="1548" b="1" kern="120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RAVNOTEŽA SE OSTVARUJE TAMO GDE SE KRIVA AGREGATNE PONUDE I TRAŽNJE SEKU</a:t>
            </a:r>
          </a:p>
          <a:p>
            <a:pPr marL="294894" indent="-294894" defTabSz="393192">
              <a:spcBef>
                <a:spcPts val="860"/>
              </a:spcBef>
            </a:pP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Makroekonomska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ravnoteža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predstavlja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takvu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kombinaciju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opšteg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nivoa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cena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količine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proizvoda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gde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kupci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proizvođači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zadovoljni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sr-Latn-RS" sz="1548" kern="120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94894" indent="-294894" defTabSz="393192">
              <a:spcBef>
                <a:spcPts val="860"/>
              </a:spcBef>
            </a:pPr>
            <a:r>
              <a:rPr lang="sr-Latn-R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otrošači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spremni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kupe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onu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količinu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proizvoda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koju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proizvođači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spremni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proizvedu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prodaju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tržištu</a:t>
            </a:r>
            <a:r>
              <a:rPr lang="en-US" sz="154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8126" y="1414657"/>
            <a:ext cx="7427520" cy="189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894" indent="-294894" defTabSz="393192">
              <a:spcBef>
                <a:spcPts val="860"/>
              </a:spcBef>
            </a:pP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Kriva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agregatne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ponude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pokazatelj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ukupne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količine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roba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preduzeća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jedne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privrede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poslovni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sektor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spremna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proizvedu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datom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vremenskom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periodu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pri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različitom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nivou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cena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uz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ostale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nepromenjene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uslove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endParaRPr lang="sr-Latn-RS" sz="1548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294894" indent="-294894" defTabSz="393192">
              <a:spcBef>
                <a:spcPts val="860"/>
              </a:spcBef>
            </a:pP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Agregatna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ponuda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548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zavisi</a:t>
            </a:r>
            <a:r>
              <a:rPr lang="en-US" sz="1548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od: </a:t>
            </a:r>
            <a:endParaRPr lang="sr-Latn-RS" sz="1548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638937" lvl="1" indent="-245745" defTabSz="393192">
              <a:spcBef>
                <a:spcPts val="860"/>
              </a:spcBef>
            </a:pPr>
            <a:r>
              <a:rPr lang="en-US" sz="1376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potencijalne</a:t>
            </a:r>
            <a:r>
              <a:rPr lang="en-US" sz="1376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76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proizvodnje</a:t>
            </a:r>
            <a:r>
              <a:rPr lang="en-US" sz="1376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376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veličine</a:t>
            </a:r>
            <a:r>
              <a:rPr lang="en-US" sz="1376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76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potencijalnog</a:t>
            </a:r>
            <a:r>
              <a:rPr lang="en-US" sz="1376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76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outputa</a:t>
            </a:r>
            <a:r>
              <a:rPr lang="en-US" sz="1376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376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376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sr-Latn-RS" sz="1376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638937" lvl="1" indent="-245745" defTabSz="393192">
              <a:spcBef>
                <a:spcPts val="860"/>
              </a:spcBef>
            </a:pPr>
            <a:r>
              <a:rPr lang="en-US" sz="1376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nivoa</a:t>
            </a:r>
            <a:r>
              <a:rPr lang="en-US" sz="1376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76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troškova</a:t>
            </a:r>
            <a:r>
              <a:rPr lang="en-US" sz="1376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92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307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Bodoni MT Black</vt:lpstr>
      <vt:lpstr>Trebuchet MS</vt:lpstr>
      <vt:lpstr>Wingdings 3</vt:lpstr>
      <vt:lpstr>Facet</vt:lpstr>
      <vt:lpstr>MODEL AGREGATNE PONUDE I TRAŽNJE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Zorana Mihajlovic</cp:lastModifiedBy>
  <cp:revision>6</cp:revision>
  <dcterms:created xsi:type="dcterms:W3CDTF">2023-02-05T17:02:16Z</dcterms:created>
  <dcterms:modified xsi:type="dcterms:W3CDTF">2023-08-31T04:47:22Z</dcterms:modified>
</cp:coreProperties>
</file>