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3" r:id="rId3"/>
    <p:sldId id="354" r:id="rId4"/>
    <p:sldId id="355" r:id="rId5"/>
    <p:sldId id="356" r:id="rId6"/>
    <p:sldId id="357" r:id="rId7"/>
    <p:sldId id="358" r:id="rId8"/>
    <p:sldId id="359" r:id="rId9"/>
    <p:sldId id="334" r:id="rId10"/>
    <p:sldId id="347" r:id="rId11"/>
    <p:sldId id="335" r:id="rId12"/>
    <p:sldId id="336" r:id="rId13"/>
    <p:sldId id="337" r:id="rId14"/>
    <p:sldId id="338" r:id="rId15"/>
    <p:sldId id="339" r:id="rId16"/>
    <p:sldId id="352" r:id="rId17"/>
    <p:sldId id="351" r:id="rId1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2" d="100"/>
          <a:sy n="132" d="100"/>
        </p:scale>
        <p:origin x="418"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DEB77-71AF-40CF-B3E1-548F96559103}"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6A225811-A573-4541-9C7F-A70497494E5F}">
      <dgm:prSet custT="1"/>
      <dgm:spPr/>
      <dgm:t>
        <a:bodyPr/>
        <a:lstStyle/>
        <a:p>
          <a:r>
            <a:rPr lang="hr-HR" sz="2000" b="1" dirty="0">
              <a:solidFill>
                <a:schemeClr val="tx1"/>
              </a:solidFill>
            </a:rPr>
            <a:t>igrač ima potpunu kontrolu nad ishodima</a:t>
          </a:r>
          <a:endParaRPr lang="en-US" sz="2000" dirty="0">
            <a:solidFill>
              <a:schemeClr val="tx1"/>
            </a:solidFill>
          </a:endParaRPr>
        </a:p>
      </dgm:t>
    </dgm:pt>
    <dgm:pt modelId="{AE565973-06D8-4D44-9996-C36874B31C6B}" type="parTrans" cxnId="{5B8B6D27-7328-4FFD-8F19-710AC4A718D8}">
      <dgm:prSet/>
      <dgm:spPr/>
      <dgm:t>
        <a:bodyPr/>
        <a:lstStyle/>
        <a:p>
          <a:endParaRPr lang="en-US"/>
        </a:p>
      </dgm:t>
    </dgm:pt>
    <dgm:pt modelId="{B750B36A-ED76-4459-8C7B-A2F36223B805}" type="sibTrans" cxnId="{5B8B6D27-7328-4FFD-8F19-710AC4A718D8}">
      <dgm:prSet/>
      <dgm:spPr/>
      <dgm:t>
        <a:bodyPr/>
        <a:lstStyle/>
        <a:p>
          <a:endParaRPr lang="en-US"/>
        </a:p>
      </dgm:t>
    </dgm:pt>
    <dgm:pt modelId="{872CE111-CC81-4D70-970E-B715FC187BD8}">
      <dgm:prSet custT="1"/>
      <dgm:spPr/>
      <dgm:t>
        <a:bodyPr/>
        <a:lstStyle/>
        <a:p>
          <a:r>
            <a:rPr lang="hr-HR" sz="3000"/>
            <a:t>Ukrštene reči </a:t>
          </a:r>
          <a:endParaRPr lang="en-US" sz="3000"/>
        </a:p>
      </dgm:t>
    </dgm:pt>
    <dgm:pt modelId="{21CAC3F4-C044-4B7F-A97F-8155C0A44DF7}" type="parTrans" cxnId="{D765CCFC-8D62-478B-BCF4-FC0B73391DED}">
      <dgm:prSet/>
      <dgm:spPr/>
      <dgm:t>
        <a:bodyPr/>
        <a:lstStyle/>
        <a:p>
          <a:endParaRPr lang="en-US"/>
        </a:p>
      </dgm:t>
    </dgm:pt>
    <dgm:pt modelId="{25D9C639-59DA-4483-9025-1169DE7C765A}" type="sibTrans" cxnId="{D765CCFC-8D62-478B-BCF4-FC0B73391DED}">
      <dgm:prSet/>
      <dgm:spPr/>
      <dgm:t>
        <a:bodyPr/>
        <a:lstStyle/>
        <a:p>
          <a:endParaRPr lang="en-US"/>
        </a:p>
      </dgm:t>
    </dgm:pt>
    <dgm:pt modelId="{7890CB4B-1422-454E-A06F-257EADAD0D36}">
      <dgm:prSet custT="1"/>
      <dgm:spPr/>
      <dgm:t>
        <a:bodyPr/>
        <a:lstStyle/>
        <a:p>
          <a:r>
            <a:rPr lang="hr-HR" sz="3000"/>
            <a:t>polaganje ispita </a:t>
          </a:r>
          <a:endParaRPr lang="en-US" sz="3000"/>
        </a:p>
      </dgm:t>
    </dgm:pt>
    <dgm:pt modelId="{A072C927-EADA-4B07-8546-965FC28D04D4}" type="parTrans" cxnId="{E6CF2F3D-6489-4465-8131-CE5B30CDC982}">
      <dgm:prSet/>
      <dgm:spPr/>
      <dgm:t>
        <a:bodyPr/>
        <a:lstStyle/>
        <a:p>
          <a:endParaRPr lang="en-US"/>
        </a:p>
      </dgm:t>
    </dgm:pt>
    <dgm:pt modelId="{C4BD2EAD-D76D-44B9-9DD2-71822208A2E6}" type="sibTrans" cxnId="{E6CF2F3D-6489-4465-8131-CE5B30CDC982}">
      <dgm:prSet/>
      <dgm:spPr/>
      <dgm:t>
        <a:bodyPr/>
        <a:lstStyle/>
        <a:p>
          <a:endParaRPr lang="en-US"/>
        </a:p>
      </dgm:t>
    </dgm:pt>
    <dgm:pt modelId="{72BB0CAF-A4BF-4523-B2BA-FFFDF6620AD7}">
      <dgm:prSet custT="1"/>
      <dgm:spPr/>
      <dgm:t>
        <a:bodyPr/>
        <a:lstStyle/>
        <a:p>
          <a:r>
            <a:rPr lang="hr-HR" sz="3000"/>
            <a:t>trka na 100 metara i sl. </a:t>
          </a:r>
          <a:endParaRPr lang="en-US" sz="3000"/>
        </a:p>
      </dgm:t>
    </dgm:pt>
    <dgm:pt modelId="{4737F9FB-BF19-4480-938F-7948EA6AF52A}" type="parTrans" cxnId="{FF42BA1D-D596-4ACA-B9E4-E77662F22343}">
      <dgm:prSet/>
      <dgm:spPr/>
      <dgm:t>
        <a:bodyPr/>
        <a:lstStyle/>
        <a:p>
          <a:endParaRPr lang="en-US"/>
        </a:p>
      </dgm:t>
    </dgm:pt>
    <dgm:pt modelId="{2BF45E04-BC91-42AC-A974-DCF39931324E}" type="sibTrans" cxnId="{FF42BA1D-D596-4ACA-B9E4-E77662F22343}">
      <dgm:prSet/>
      <dgm:spPr/>
      <dgm:t>
        <a:bodyPr/>
        <a:lstStyle/>
        <a:p>
          <a:endParaRPr lang="en-US"/>
        </a:p>
      </dgm:t>
    </dgm:pt>
    <dgm:pt modelId="{AD696279-1660-4A31-849C-2A9290698A0B}">
      <dgm:prSet/>
      <dgm:spPr/>
      <dgm:t>
        <a:bodyPr/>
        <a:lstStyle/>
        <a:p>
          <a:r>
            <a:rPr lang="hr-HR"/>
            <a:t>Međutim, ove igre ne bi trebalo klasifikovati kao igre jer im nedostaje osnovni sastojak svih igara, a to je međuzavisnost.</a:t>
          </a:r>
          <a:endParaRPr lang="en-US"/>
        </a:p>
      </dgm:t>
    </dgm:pt>
    <dgm:pt modelId="{2E60D0DE-7132-4C96-B5E9-5345AD68A8AE}" type="parTrans" cxnId="{DF5DA748-F06C-4DDC-88A7-ADA2A4B0C81B}">
      <dgm:prSet/>
      <dgm:spPr/>
      <dgm:t>
        <a:bodyPr/>
        <a:lstStyle/>
        <a:p>
          <a:endParaRPr lang="en-US"/>
        </a:p>
      </dgm:t>
    </dgm:pt>
    <dgm:pt modelId="{FFBCA113-0E4C-4808-9047-215DE40FBED4}" type="sibTrans" cxnId="{DF5DA748-F06C-4DDC-88A7-ADA2A4B0C81B}">
      <dgm:prSet/>
      <dgm:spPr/>
      <dgm:t>
        <a:bodyPr/>
        <a:lstStyle/>
        <a:p>
          <a:endParaRPr lang="en-US"/>
        </a:p>
      </dgm:t>
    </dgm:pt>
    <dgm:pt modelId="{3E800CFB-EEEB-44EA-B06F-19214BA4703E}" type="pres">
      <dgm:prSet presAssocID="{BB7DEB77-71AF-40CF-B3E1-548F96559103}" presName="diagram" presStyleCnt="0">
        <dgm:presLayoutVars>
          <dgm:chPref val="1"/>
          <dgm:dir/>
          <dgm:animOne val="branch"/>
          <dgm:animLvl val="lvl"/>
          <dgm:resizeHandles val="exact"/>
        </dgm:presLayoutVars>
      </dgm:prSet>
      <dgm:spPr/>
    </dgm:pt>
    <dgm:pt modelId="{C3116EFE-7315-49B5-B267-A64FF38B617C}" type="pres">
      <dgm:prSet presAssocID="{6A225811-A573-4541-9C7F-A70497494E5F}" presName="root1" presStyleCnt="0"/>
      <dgm:spPr/>
    </dgm:pt>
    <dgm:pt modelId="{5EB9E4D2-368F-47DD-95D3-B919409B99B0}" type="pres">
      <dgm:prSet presAssocID="{6A225811-A573-4541-9C7F-A70497494E5F}" presName="LevelOneTextNode" presStyleLbl="node0" presStyleIdx="0" presStyleCnt="2">
        <dgm:presLayoutVars>
          <dgm:chPref val="3"/>
        </dgm:presLayoutVars>
      </dgm:prSet>
      <dgm:spPr/>
    </dgm:pt>
    <dgm:pt modelId="{3C5DD749-57AF-48F8-81F8-E2B2BD216FC0}" type="pres">
      <dgm:prSet presAssocID="{6A225811-A573-4541-9C7F-A70497494E5F}" presName="level2hierChild" presStyleCnt="0"/>
      <dgm:spPr/>
    </dgm:pt>
    <dgm:pt modelId="{E49EC4D2-E97B-4C3F-985E-D8874B1C1DDD}" type="pres">
      <dgm:prSet presAssocID="{21CAC3F4-C044-4B7F-A97F-8155C0A44DF7}" presName="conn2-1" presStyleLbl="parChTrans1D2" presStyleIdx="0" presStyleCnt="3"/>
      <dgm:spPr/>
    </dgm:pt>
    <dgm:pt modelId="{7D192B9A-1647-4C97-8663-7EF6557BBF2C}" type="pres">
      <dgm:prSet presAssocID="{21CAC3F4-C044-4B7F-A97F-8155C0A44DF7}" presName="connTx" presStyleLbl="parChTrans1D2" presStyleIdx="0" presStyleCnt="3"/>
      <dgm:spPr/>
    </dgm:pt>
    <dgm:pt modelId="{3DD6276C-0D3B-4C46-B477-4350A4A86BA3}" type="pres">
      <dgm:prSet presAssocID="{872CE111-CC81-4D70-970E-B715FC187BD8}" presName="root2" presStyleCnt="0"/>
      <dgm:spPr/>
    </dgm:pt>
    <dgm:pt modelId="{73B61660-A0DE-4D13-9FA2-A84B7896C1DB}" type="pres">
      <dgm:prSet presAssocID="{872CE111-CC81-4D70-970E-B715FC187BD8}" presName="LevelTwoTextNode" presStyleLbl="node2" presStyleIdx="0" presStyleCnt="3">
        <dgm:presLayoutVars>
          <dgm:chPref val="3"/>
        </dgm:presLayoutVars>
      </dgm:prSet>
      <dgm:spPr/>
    </dgm:pt>
    <dgm:pt modelId="{A350708A-FDF8-431E-B9CE-7E502E1B3F17}" type="pres">
      <dgm:prSet presAssocID="{872CE111-CC81-4D70-970E-B715FC187BD8}" presName="level3hierChild" presStyleCnt="0"/>
      <dgm:spPr/>
    </dgm:pt>
    <dgm:pt modelId="{A12859C4-52A4-4CCB-8519-F954924CC3C0}" type="pres">
      <dgm:prSet presAssocID="{A072C927-EADA-4B07-8546-965FC28D04D4}" presName="conn2-1" presStyleLbl="parChTrans1D2" presStyleIdx="1" presStyleCnt="3"/>
      <dgm:spPr/>
    </dgm:pt>
    <dgm:pt modelId="{BF545A77-965B-4E15-A46B-D24CC18D11B8}" type="pres">
      <dgm:prSet presAssocID="{A072C927-EADA-4B07-8546-965FC28D04D4}" presName="connTx" presStyleLbl="parChTrans1D2" presStyleIdx="1" presStyleCnt="3"/>
      <dgm:spPr/>
    </dgm:pt>
    <dgm:pt modelId="{B78EFCC8-64CA-4445-9628-70CF9335C260}" type="pres">
      <dgm:prSet presAssocID="{7890CB4B-1422-454E-A06F-257EADAD0D36}" presName="root2" presStyleCnt="0"/>
      <dgm:spPr/>
    </dgm:pt>
    <dgm:pt modelId="{B9366FBB-9CD1-4025-80D5-DED18A27DC9A}" type="pres">
      <dgm:prSet presAssocID="{7890CB4B-1422-454E-A06F-257EADAD0D36}" presName="LevelTwoTextNode" presStyleLbl="node2" presStyleIdx="1" presStyleCnt="3">
        <dgm:presLayoutVars>
          <dgm:chPref val="3"/>
        </dgm:presLayoutVars>
      </dgm:prSet>
      <dgm:spPr/>
    </dgm:pt>
    <dgm:pt modelId="{B5DD24E1-922E-49BA-B9CD-2A59316CCA19}" type="pres">
      <dgm:prSet presAssocID="{7890CB4B-1422-454E-A06F-257EADAD0D36}" presName="level3hierChild" presStyleCnt="0"/>
      <dgm:spPr/>
    </dgm:pt>
    <dgm:pt modelId="{C9ED6D83-5A1F-4A16-B361-A5F09ED65B26}" type="pres">
      <dgm:prSet presAssocID="{4737F9FB-BF19-4480-938F-7948EA6AF52A}" presName="conn2-1" presStyleLbl="parChTrans1D2" presStyleIdx="2" presStyleCnt="3"/>
      <dgm:spPr/>
    </dgm:pt>
    <dgm:pt modelId="{83958A52-EF80-45F7-AB72-233F6F7BC8B7}" type="pres">
      <dgm:prSet presAssocID="{4737F9FB-BF19-4480-938F-7948EA6AF52A}" presName="connTx" presStyleLbl="parChTrans1D2" presStyleIdx="2" presStyleCnt="3"/>
      <dgm:spPr/>
    </dgm:pt>
    <dgm:pt modelId="{3B551667-EF61-4528-97E7-C5A942D5665A}" type="pres">
      <dgm:prSet presAssocID="{72BB0CAF-A4BF-4523-B2BA-FFFDF6620AD7}" presName="root2" presStyleCnt="0"/>
      <dgm:spPr/>
    </dgm:pt>
    <dgm:pt modelId="{44773F8D-A293-41E6-B93B-E6AE6136A6A2}" type="pres">
      <dgm:prSet presAssocID="{72BB0CAF-A4BF-4523-B2BA-FFFDF6620AD7}" presName="LevelTwoTextNode" presStyleLbl="node2" presStyleIdx="2" presStyleCnt="3">
        <dgm:presLayoutVars>
          <dgm:chPref val="3"/>
        </dgm:presLayoutVars>
      </dgm:prSet>
      <dgm:spPr/>
    </dgm:pt>
    <dgm:pt modelId="{E3DA0402-C981-4B92-9FB0-AE6D084E2D32}" type="pres">
      <dgm:prSet presAssocID="{72BB0CAF-A4BF-4523-B2BA-FFFDF6620AD7}" presName="level3hierChild" presStyleCnt="0"/>
      <dgm:spPr/>
    </dgm:pt>
    <dgm:pt modelId="{DA704861-0FDA-468B-ABB7-33797FB2F6A4}" type="pres">
      <dgm:prSet presAssocID="{AD696279-1660-4A31-849C-2A9290698A0B}" presName="root1" presStyleCnt="0"/>
      <dgm:spPr/>
    </dgm:pt>
    <dgm:pt modelId="{4B911AEB-F038-4184-A954-83258C75D5CF}" type="pres">
      <dgm:prSet presAssocID="{AD696279-1660-4A31-849C-2A9290698A0B}" presName="LevelOneTextNode" presStyleLbl="node0" presStyleIdx="1" presStyleCnt="2">
        <dgm:presLayoutVars>
          <dgm:chPref val="3"/>
        </dgm:presLayoutVars>
      </dgm:prSet>
      <dgm:spPr/>
    </dgm:pt>
    <dgm:pt modelId="{92A8B35F-91AC-416B-BDBA-DC698D794082}" type="pres">
      <dgm:prSet presAssocID="{AD696279-1660-4A31-849C-2A9290698A0B}" presName="level2hierChild" presStyleCnt="0"/>
      <dgm:spPr/>
    </dgm:pt>
  </dgm:ptLst>
  <dgm:cxnLst>
    <dgm:cxn modelId="{61EBE00E-A2C3-4823-A93A-2B6D77ABD650}" type="presOf" srcId="{7890CB4B-1422-454E-A06F-257EADAD0D36}" destId="{B9366FBB-9CD1-4025-80D5-DED18A27DC9A}" srcOrd="0" destOrd="0" presId="urn:microsoft.com/office/officeart/2005/8/layout/hierarchy2"/>
    <dgm:cxn modelId="{3AA46A11-652D-42AE-9D75-B2DE4F163058}" type="presOf" srcId="{21CAC3F4-C044-4B7F-A97F-8155C0A44DF7}" destId="{7D192B9A-1647-4C97-8663-7EF6557BBF2C}" srcOrd="1" destOrd="0" presId="urn:microsoft.com/office/officeart/2005/8/layout/hierarchy2"/>
    <dgm:cxn modelId="{0EA9EC16-F455-4F53-8AF2-1588E65F69E4}" type="presOf" srcId="{AD696279-1660-4A31-849C-2A9290698A0B}" destId="{4B911AEB-F038-4184-A954-83258C75D5CF}" srcOrd="0" destOrd="0" presId="urn:microsoft.com/office/officeart/2005/8/layout/hierarchy2"/>
    <dgm:cxn modelId="{FF42BA1D-D596-4ACA-B9E4-E77662F22343}" srcId="{6A225811-A573-4541-9C7F-A70497494E5F}" destId="{72BB0CAF-A4BF-4523-B2BA-FFFDF6620AD7}" srcOrd="2" destOrd="0" parTransId="{4737F9FB-BF19-4480-938F-7948EA6AF52A}" sibTransId="{2BF45E04-BC91-42AC-A974-DCF39931324E}"/>
    <dgm:cxn modelId="{5B8B6D27-7328-4FFD-8F19-710AC4A718D8}" srcId="{BB7DEB77-71AF-40CF-B3E1-548F96559103}" destId="{6A225811-A573-4541-9C7F-A70497494E5F}" srcOrd="0" destOrd="0" parTransId="{AE565973-06D8-4D44-9996-C36874B31C6B}" sibTransId="{B750B36A-ED76-4459-8C7B-A2F36223B805}"/>
    <dgm:cxn modelId="{E6CF2F3D-6489-4465-8131-CE5B30CDC982}" srcId="{6A225811-A573-4541-9C7F-A70497494E5F}" destId="{7890CB4B-1422-454E-A06F-257EADAD0D36}" srcOrd="1" destOrd="0" parTransId="{A072C927-EADA-4B07-8546-965FC28D04D4}" sibTransId="{C4BD2EAD-D76D-44B9-9DD2-71822208A2E6}"/>
    <dgm:cxn modelId="{DF5DA748-F06C-4DDC-88A7-ADA2A4B0C81B}" srcId="{BB7DEB77-71AF-40CF-B3E1-548F96559103}" destId="{AD696279-1660-4A31-849C-2A9290698A0B}" srcOrd="1" destOrd="0" parTransId="{2E60D0DE-7132-4C96-B5E9-5345AD68A8AE}" sibTransId="{FFBCA113-0E4C-4808-9047-215DE40FBED4}"/>
    <dgm:cxn modelId="{E7C26A76-670A-4CF8-9C4D-C265B4113AAA}" type="presOf" srcId="{4737F9FB-BF19-4480-938F-7948EA6AF52A}" destId="{83958A52-EF80-45F7-AB72-233F6F7BC8B7}" srcOrd="1" destOrd="0" presId="urn:microsoft.com/office/officeart/2005/8/layout/hierarchy2"/>
    <dgm:cxn modelId="{E9B06F86-E975-4B4B-847E-42AC4E5203C6}" type="presOf" srcId="{72BB0CAF-A4BF-4523-B2BA-FFFDF6620AD7}" destId="{44773F8D-A293-41E6-B93B-E6AE6136A6A2}" srcOrd="0" destOrd="0" presId="urn:microsoft.com/office/officeart/2005/8/layout/hierarchy2"/>
    <dgm:cxn modelId="{C18EE187-2A26-4375-A373-2C7A30A51BE5}" type="presOf" srcId="{4737F9FB-BF19-4480-938F-7948EA6AF52A}" destId="{C9ED6D83-5A1F-4A16-B361-A5F09ED65B26}" srcOrd="0" destOrd="0" presId="urn:microsoft.com/office/officeart/2005/8/layout/hierarchy2"/>
    <dgm:cxn modelId="{68B8259F-9939-48D4-B189-5ED27F638986}" type="presOf" srcId="{A072C927-EADA-4B07-8546-965FC28D04D4}" destId="{BF545A77-965B-4E15-A46B-D24CC18D11B8}" srcOrd="1" destOrd="0" presId="urn:microsoft.com/office/officeart/2005/8/layout/hierarchy2"/>
    <dgm:cxn modelId="{2DADB19F-06B7-4DC7-B306-D39DF3265C9E}" type="presOf" srcId="{21CAC3F4-C044-4B7F-A97F-8155C0A44DF7}" destId="{E49EC4D2-E97B-4C3F-985E-D8874B1C1DDD}" srcOrd="0" destOrd="0" presId="urn:microsoft.com/office/officeart/2005/8/layout/hierarchy2"/>
    <dgm:cxn modelId="{33279DA6-C97D-42B8-B8CD-AB66BC042517}" type="presOf" srcId="{BB7DEB77-71AF-40CF-B3E1-548F96559103}" destId="{3E800CFB-EEEB-44EA-B06F-19214BA4703E}" srcOrd="0" destOrd="0" presId="urn:microsoft.com/office/officeart/2005/8/layout/hierarchy2"/>
    <dgm:cxn modelId="{03307FB8-2130-45A3-B82D-FB98838BF2D6}" type="presOf" srcId="{872CE111-CC81-4D70-970E-B715FC187BD8}" destId="{73B61660-A0DE-4D13-9FA2-A84B7896C1DB}" srcOrd="0" destOrd="0" presId="urn:microsoft.com/office/officeart/2005/8/layout/hierarchy2"/>
    <dgm:cxn modelId="{F5100AC1-A401-425E-8294-B73C71E1B1AE}" type="presOf" srcId="{A072C927-EADA-4B07-8546-965FC28D04D4}" destId="{A12859C4-52A4-4CCB-8519-F954924CC3C0}" srcOrd="0" destOrd="0" presId="urn:microsoft.com/office/officeart/2005/8/layout/hierarchy2"/>
    <dgm:cxn modelId="{778561F3-A6F4-412A-8D4A-7D0575BEB7E6}" type="presOf" srcId="{6A225811-A573-4541-9C7F-A70497494E5F}" destId="{5EB9E4D2-368F-47DD-95D3-B919409B99B0}" srcOrd="0" destOrd="0" presId="urn:microsoft.com/office/officeart/2005/8/layout/hierarchy2"/>
    <dgm:cxn modelId="{D765CCFC-8D62-478B-BCF4-FC0B73391DED}" srcId="{6A225811-A573-4541-9C7F-A70497494E5F}" destId="{872CE111-CC81-4D70-970E-B715FC187BD8}" srcOrd="0" destOrd="0" parTransId="{21CAC3F4-C044-4B7F-A97F-8155C0A44DF7}" sibTransId="{25D9C639-59DA-4483-9025-1169DE7C765A}"/>
    <dgm:cxn modelId="{A71C8899-3283-4B67-B339-856418278153}" type="presParOf" srcId="{3E800CFB-EEEB-44EA-B06F-19214BA4703E}" destId="{C3116EFE-7315-49B5-B267-A64FF38B617C}" srcOrd="0" destOrd="0" presId="urn:microsoft.com/office/officeart/2005/8/layout/hierarchy2"/>
    <dgm:cxn modelId="{EE517E5D-0D48-4E0B-81F3-15A0AF6D42BE}" type="presParOf" srcId="{C3116EFE-7315-49B5-B267-A64FF38B617C}" destId="{5EB9E4D2-368F-47DD-95D3-B919409B99B0}" srcOrd="0" destOrd="0" presId="urn:microsoft.com/office/officeart/2005/8/layout/hierarchy2"/>
    <dgm:cxn modelId="{B68C9CBE-F37D-4B46-A70D-A3121628FF4F}" type="presParOf" srcId="{C3116EFE-7315-49B5-B267-A64FF38B617C}" destId="{3C5DD749-57AF-48F8-81F8-E2B2BD216FC0}" srcOrd="1" destOrd="0" presId="urn:microsoft.com/office/officeart/2005/8/layout/hierarchy2"/>
    <dgm:cxn modelId="{A9132AC8-9B84-4C96-AB42-53917527BF92}" type="presParOf" srcId="{3C5DD749-57AF-48F8-81F8-E2B2BD216FC0}" destId="{E49EC4D2-E97B-4C3F-985E-D8874B1C1DDD}" srcOrd="0" destOrd="0" presId="urn:microsoft.com/office/officeart/2005/8/layout/hierarchy2"/>
    <dgm:cxn modelId="{20325E7D-D903-4C61-90D3-BA5F2DDA7788}" type="presParOf" srcId="{E49EC4D2-E97B-4C3F-985E-D8874B1C1DDD}" destId="{7D192B9A-1647-4C97-8663-7EF6557BBF2C}" srcOrd="0" destOrd="0" presId="urn:microsoft.com/office/officeart/2005/8/layout/hierarchy2"/>
    <dgm:cxn modelId="{969DC2DB-381D-4D9B-BE73-DF7B506115DC}" type="presParOf" srcId="{3C5DD749-57AF-48F8-81F8-E2B2BD216FC0}" destId="{3DD6276C-0D3B-4C46-B477-4350A4A86BA3}" srcOrd="1" destOrd="0" presId="urn:microsoft.com/office/officeart/2005/8/layout/hierarchy2"/>
    <dgm:cxn modelId="{48A64BFA-8E58-4C3D-BAC9-5BB8133515A0}" type="presParOf" srcId="{3DD6276C-0D3B-4C46-B477-4350A4A86BA3}" destId="{73B61660-A0DE-4D13-9FA2-A84B7896C1DB}" srcOrd="0" destOrd="0" presId="urn:microsoft.com/office/officeart/2005/8/layout/hierarchy2"/>
    <dgm:cxn modelId="{2A50008C-B618-4969-8A1B-5FFFC925AAF9}" type="presParOf" srcId="{3DD6276C-0D3B-4C46-B477-4350A4A86BA3}" destId="{A350708A-FDF8-431E-B9CE-7E502E1B3F17}" srcOrd="1" destOrd="0" presId="urn:microsoft.com/office/officeart/2005/8/layout/hierarchy2"/>
    <dgm:cxn modelId="{2CC98022-7B59-4EB4-94A3-426A9DE08265}" type="presParOf" srcId="{3C5DD749-57AF-48F8-81F8-E2B2BD216FC0}" destId="{A12859C4-52A4-4CCB-8519-F954924CC3C0}" srcOrd="2" destOrd="0" presId="urn:microsoft.com/office/officeart/2005/8/layout/hierarchy2"/>
    <dgm:cxn modelId="{B55C53A5-5A00-4534-B672-354330E4E50E}" type="presParOf" srcId="{A12859C4-52A4-4CCB-8519-F954924CC3C0}" destId="{BF545A77-965B-4E15-A46B-D24CC18D11B8}" srcOrd="0" destOrd="0" presId="urn:microsoft.com/office/officeart/2005/8/layout/hierarchy2"/>
    <dgm:cxn modelId="{91A8D559-502D-4ECB-A3A5-91D5911586A0}" type="presParOf" srcId="{3C5DD749-57AF-48F8-81F8-E2B2BD216FC0}" destId="{B78EFCC8-64CA-4445-9628-70CF9335C260}" srcOrd="3" destOrd="0" presId="urn:microsoft.com/office/officeart/2005/8/layout/hierarchy2"/>
    <dgm:cxn modelId="{F9877790-79B8-4FC5-B02F-72749B119614}" type="presParOf" srcId="{B78EFCC8-64CA-4445-9628-70CF9335C260}" destId="{B9366FBB-9CD1-4025-80D5-DED18A27DC9A}" srcOrd="0" destOrd="0" presId="urn:microsoft.com/office/officeart/2005/8/layout/hierarchy2"/>
    <dgm:cxn modelId="{877D1050-8F7D-44C4-8966-CEB3154B7364}" type="presParOf" srcId="{B78EFCC8-64CA-4445-9628-70CF9335C260}" destId="{B5DD24E1-922E-49BA-B9CD-2A59316CCA19}" srcOrd="1" destOrd="0" presId="urn:microsoft.com/office/officeart/2005/8/layout/hierarchy2"/>
    <dgm:cxn modelId="{516C815F-A885-4AE3-AADA-BB3048C91FEF}" type="presParOf" srcId="{3C5DD749-57AF-48F8-81F8-E2B2BD216FC0}" destId="{C9ED6D83-5A1F-4A16-B361-A5F09ED65B26}" srcOrd="4" destOrd="0" presId="urn:microsoft.com/office/officeart/2005/8/layout/hierarchy2"/>
    <dgm:cxn modelId="{C0F3FE53-4D21-44C0-A452-88CF720C8D3E}" type="presParOf" srcId="{C9ED6D83-5A1F-4A16-B361-A5F09ED65B26}" destId="{83958A52-EF80-45F7-AB72-233F6F7BC8B7}" srcOrd="0" destOrd="0" presId="urn:microsoft.com/office/officeart/2005/8/layout/hierarchy2"/>
    <dgm:cxn modelId="{E3E70E5A-3597-46D0-B8BE-420579131A33}" type="presParOf" srcId="{3C5DD749-57AF-48F8-81F8-E2B2BD216FC0}" destId="{3B551667-EF61-4528-97E7-C5A942D5665A}" srcOrd="5" destOrd="0" presId="urn:microsoft.com/office/officeart/2005/8/layout/hierarchy2"/>
    <dgm:cxn modelId="{5450BDD7-6EFF-402E-9471-C3765C08A700}" type="presParOf" srcId="{3B551667-EF61-4528-97E7-C5A942D5665A}" destId="{44773F8D-A293-41E6-B93B-E6AE6136A6A2}" srcOrd="0" destOrd="0" presId="urn:microsoft.com/office/officeart/2005/8/layout/hierarchy2"/>
    <dgm:cxn modelId="{E18E741B-8757-4824-8D12-CC0F580BD083}" type="presParOf" srcId="{3B551667-EF61-4528-97E7-C5A942D5665A}" destId="{E3DA0402-C981-4B92-9FB0-AE6D084E2D32}" srcOrd="1" destOrd="0" presId="urn:microsoft.com/office/officeart/2005/8/layout/hierarchy2"/>
    <dgm:cxn modelId="{6ED11A68-2A9E-4491-A356-D193B78C0755}" type="presParOf" srcId="{3E800CFB-EEEB-44EA-B06F-19214BA4703E}" destId="{DA704861-0FDA-468B-ABB7-33797FB2F6A4}" srcOrd="1" destOrd="0" presId="urn:microsoft.com/office/officeart/2005/8/layout/hierarchy2"/>
    <dgm:cxn modelId="{706D418A-5141-4AB0-9793-1D676F89B3C6}" type="presParOf" srcId="{DA704861-0FDA-468B-ABB7-33797FB2F6A4}" destId="{4B911AEB-F038-4184-A954-83258C75D5CF}" srcOrd="0" destOrd="0" presId="urn:microsoft.com/office/officeart/2005/8/layout/hierarchy2"/>
    <dgm:cxn modelId="{107FBC2A-E964-4353-A96E-B64FE3683191}" type="presParOf" srcId="{DA704861-0FDA-468B-ABB7-33797FB2F6A4}" destId="{92A8B35F-91AC-416B-BDBA-DC698D79408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47A50-57FB-4863-B6E9-96F70E22E59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4BF9988-9CAB-42F7-8F12-DE5EB6CB4C7F}">
      <dgm:prSet/>
      <dgm:spPr/>
      <dgm:t>
        <a:bodyPr/>
        <a:lstStyle/>
        <a:p>
          <a:r>
            <a:rPr lang="hr-HR"/>
            <a:t>Igrač nema potpunu kontrolu nad ishodima igre</a:t>
          </a:r>
          <a:endParaRPr lang="en-US"/>
        </a:p>
      </dgm:t>
    </dgm:pt>
    <dgm:pt modelId="{B12AE606-3910-4373-9D6A-FAB9E4DA6317}" type="parTrans" cxnId="{240CB842-F93B-45B5-A66D-39C24FB6B43E}">
      <dgm:prSet/>
      <dgm:spPr/>
      <dgm:t>
        <a:bodyPr/>
        <a:lstStyle/>
        <a:p>
          <a:endParaRPr lang="en-US"/>
        </a:p>
      </dgm:t>
    </dgm:pt>
    <dgm:pt modelId="{F8C45CCB-4C67-477F-9309-980692013E69}" type="sibTrans" cxnId="{240CB842-F93B-45B5-A66D-39C24FB6B43E}">
      <dgm:prSet/>
      <dgm:spPr/>
      <dgm:t>
        <a:bodyPr/>
        <a:lstStyle/>
        <a:p>
          <a:endParaRPr lang="en-US"/>
        </a:p>
      </dgm:t>
    </dgm:pt>
    <dgm:pt modelId="{DEC1DB19-2CC8-49B6-803A-759F28ECA606}">
      <dgm:prSet/>
      <dgm:spPr/>
      <dgm:t>
        <a:bodyPr/>
        <a:lstStyle/>
        <a:p>
          <a:r>
            <a:rPr lang="hr-HR"/>
            <a:t>Njihove strateške odluke ne vode unapred određenim ishodima</a:t>
          </a:r>
          <a:endParaRPr lang="en-US"/>
        </a:p>
      </dgm:t>
    </dgm:pt>
    <dgm:pt modelId="{D6240900-40F8-466E-A7D5-D3E061612D1A}" type="parTrans" cxnId="{91F6ED85-AA6B-43C2-9C6B-44D25FAB7521}">
      <dgm:prSet/>
      <dgm:spPr/>
      <dgm:t>
        <a:bodyPr/>
        <a:lstStyle/>
        <a:p>
          <a:endParaRPr lang="en-US"/>
        </a:p>
      </dgm:t>
    </dgm:pt>
    <dgm:pt modelId="{2EEB8E7E-362A-44B7-BAE0-FA94988D6F4D}" type="sibTrans" cxnId="{91F6ED85-AA6B-43C2-9C6B-44D25FAB7521}">
      <dgm:prSet/>
      <dgm:spPr/>
      <dgm:t>
        <a:bodyPr/>
        <a:lstStyle/>
        <a:p>
          <a:endParaRPr lang="en-US"/>
        </a:p>
      </dgm:t>
    </dgm:pt>
    <dgm:pt modelId="{69BF1032-9CD6-4A1D-80F4-BACBC87D9897}">
      <dgm:prSet/>
      <dgm:spPr/>
      <dgm:t>
        <a:bodyPr/>
        <a:lstStyle/>
        <a:p>
          <a:r>
            <a:rPr lang="hr-HR"/>
            <a:t>Ishodi u ovim igrama zavise delom od igračevog izbora, a delom do sreće, slučaja, „sudbine“</a:t>
          </a:r>
          <a:endParaRPr lang="en-US"/>
        </a:p>
      </dgm:t>
    </dgm:pt>
    <dgm:pt modelId="{DB52ED7C-FD59-4CBC-99E6-2922186FED13}" type="parTrans" cxnId="{906DE9E9-73F2-41D5-A1DD-5870EB77345C}">
      <dgm:prSet/>
      <dgm:spPr/>
      <dgm:t>
        <a:bodyPr/>
        <a:lstStyle/>
        <a:p>
          <a:endParaRPr lang="en-US"/>
        </a:p>
      </dgm:t>
    </dgm:pt>
    <dgm:pt modelId="{38ABEEFE-CE77-45FF-B757-68F50C20427D}" type="sibTrans" cxnId="{906DE9E9-73F2-41D5-A1DD-5870EB77345C}">
      <dgm:prSet/>
      <dgm:spPr/>
      <dgm:t>
        <a:bodyPr/>
        <a:lstStyle/>
        <a:p>
          <a:endParaRPr lang="en-US"/>
        </a:p>
      </dgm:t>
    </dgm:pt>
    <dgm:pt modelId="{26BCF119-75C2-4B2F-8AEF-80465402B0CD}" type="pres">
      <dgm:prSet presAssocID="{D7547A50-57FB-4863-B6E9-96F70E22E59D}" presName="hierChild1" presStyleCnt="0">
        <dgm:presLayoutVars>
          <dgm:chPref val="1"/>
          <dgm:dir/>
          <dgm:animOne val="branch"/>
          <dgm:animLvl val="lvl"/>
          <dgm:resizeHandles/>
        </dgm:presLayoutVars>
      </dgm:prSet>
      <dgm:spPr/>
    </dgm:pt>
    <dgm:pt modelId="{CEA5FF2B-762C-4948-AA3F-1FA0C5AD0F2D}" type="pres">
      <dgm:prSet presAssocID="{04BF9988-9CAB-42F7-8F12-DE5EB6CB4C7F}" presName="hierRoot1" presStyleCnt="0"/>
      <dgm:spPr/>
    </dgm:pt>
    <dgm:pt modelId="{CB07DC92-1D86-4B48-96F9-2A24EFC6F994}" type="pres">
      <dgm:prSet presAssocID="{04BF9988-9CAB-42F7-8F12-DE5EB6CB4C7F}" presName="composite" presStyleCnt="0"/>
      <dgm:spPr/>
    </dgm:pt>
    <dgm:pt modelId="{C77BF6C3-D52C-4321-A35F-EF2189BFD47B}" type="pres">
      <dgm:prSet presAssocID="{04BF9988-9CAB-42F7-8F12-DE5EB6CB4C7F}" presName="background" presStyleLbl="node0" presStyleIdx="0" presStyleCnt="3"/>
      <dgm:spPr/>
    </dgm:pt>
    <dgm:pt modelId="{51162811-1146-4161-8932-078C0369B4B8}" type="pres">
      <dgm:prSet presAssocID="{04BF9988-9CAB-42F7-8F12-DE5EB6CB4C7F}" presName="text" presStyleLbl="fgAcc0" presStyleIdx="0" presStyleCnt="3">
        <dgm:presLayoutVars>
          <dgm:chPref val="3"/>
        </dgm:presLayoutVars>
      </dgm:prSet>
      <dgm:spPr/>
    </dgm:pt>
    <dgm:pt modelId="{C1300029-59E7-4AB2-B45A-842CE7ABF98A}" type="pres">
      <dgm:prSet presAssocID="{04BF9988-9CAB-42F7-8F12-DE5EB6CB4C7F}" presName="hierChild2" presStyleCnt="0"/>
      <dgm:spPr/>
    </dgm:pt>
    <dgm:pt modelId="{F5A36243-0C0C-47E6-85C2-6AC34F6F78F4}" type="pres">
      <dgm:prSet presAssocID="{DEC1DB19-2CC8-49B6-803A-759F28ECA606}" presName="hierRoot1" presStyleCnt="0"/>
      <dgm:spPr/>
    </dgm:pt>
    <dgm:pt modelId="{70DD589D-6CEB-4FE7-A5C3-5FB67E46E283}" type="pres">
      <dgm:prSet presAssocID="{DEC1DB19-2CC8-49B6-803A-759F28ECA606}" presName="composite" presStyleCnt="0"/>
      <dgm:spPr/>
    </dgm:pt>
    <dgm:pt modelId="{1FADA82E-625B-4209-9234-E38C54741693}" type="pres">
      <dgm:prSet presAssocID="{DEC1DB19-2CC8-49B6-803A-759F28ECA606}" presName="background" presStyleLbl="node0" presStyleIdx="1" presStyleCnt="3"/>
      <dgm:spPr/>
    </dgm:pt>
    <dgm:pt modelId="{DED8A723-EE81-4648-ADB6-676282D314A9}" type="pres">
      <dgm:prSet presAssocID="{DEC1DB19-2CC8-49B6-803A-759F28ECA606}" presName="text" presStyleLbl="fgAcc0" presStyleIdx="1" presStyleCnt="3">
        <dgm:presLayoutVars>
          <dgm:chPref val="3"/>
        </dgm:presLayoutVars>
      </dgm:prSet>
      <dgm:spPr/>
    </dgm:pt>
    <dgm:pt modelId="{76F730FC-AFD9-4F2D-93E1-C44564F0F383}" type="pres">
      <dgm:prSet presAssocID="{DEC1DB19-2CC8-49B6-803A-759F28ECA606}" presName="hierChild2" presStyleCnt="0"/>
      <dgm:spPr/>
    </dgm:pt>
    <dgm:pt modelId="{634D392C-CA1E-4D36-BBBF-FF1B61BB3A3F}" type="pres">
      <dgm:prSet presAssocID="{69BF1032-9CD6-4A1D-80F4-BACBC87D9897}" presName="hierRoot1" presStyleCnt="0"/>
      <dgm:spPr/>
    </dgm:pt>
    <dgm:pt modelId="{8648D331-8E89-4576-B74C-F23D1C400DEB}" type="pres">
      <dgm:prSet presAssocID="{69BF1032-9CD6-4A1D-80F4-BACBC87D9897}" presName="composite" presStyleCnt="0"/>
      <dgm:spPr/>
    </dgm:pt>
    <dgm:pt modelId="{AA5D7A94-4FFD-48D0-9B66-B01613A99845}" type="pres">
      <dgm:prSet presAssocID="{69BF1032-9CD6-4A1D-80F4-BACBC87D9897}" presName="background" presStyleLbl="node0" presStyleIdx="2" presStyleCnt="3"/>
      <dgm:spPr/>
    </dgm:pt>
    <dgm:pt modelId="{3D6110F4-E70B-4F53-AB03-B5BAA2940E83}" type="pres">
      <dgm:prSet presAssocID="{69BF1032-9CD6-4A1D-80F4-BACBC87D9897}" presName="text" presStyleLbl="fgAcc0" presStyleIdx="2" presStyleCnt="3">
        <dgm:presLayoutVars>
          <dgm:chPref val="3"/>
        </dgm:presLayoutVars>
      </dgm:prSet>
      <dgm:spPr/>
    </dgm:pt>
    <dgm:pt modelId="{AFC7C261-0FDC-4D39-AE34-1610CF8CD36C}" type="pres">
      <dgm:prSet presAssocID="{69BF1032-9CD6-4A1D-80F4-BACBC87D9897}" presName="hierChild2" presStyleCnt="0"/>
      <dgm:spPr/>
    </dgm:pt>
  </dgm:ptLst>
  <dgm:cxnLst>
    <dgm:cxn modelId="{8858452D-2CA2-46CA-B116-13F7FEBD06BE}" type="presOf" srcId="{69BF1032-9CD6-4A1D-80F4-BACBC87D9897}" destId="{3D6110F4-E70B-4F53-AB03-B5BAA2940E83}" srcOrd="0" destOrd="0" presId="urn:microsoft.com/office/officeart/2005/8/layout/hierarchy1"/>
    <dgm:cxn modelId="{240CB842-F93B-45B5-A66D-39C24FB6B43E}" srcId="{D7547A50-57FB-4863-B6E9-96F70E22E59D}" destId="{04BF9988-9CAB-42F7-8F12-DE5EB6CB4C7F}" srcOrd="0" destOrd="0" parTransId="{B12AE606-3910-4373-9D6A-FAB9E4DA6317}" sibTransId="{F8C45CCB-4C67-477F-9309-980692013E69}"/>
    <dgm:cxn modelId="{91F6ED85-AA6B-43C2-9C6B-44D25FAB7521}" srcId="{D7547A50-57FB-4863-B6E9-96F70E22E59D}" destId="{DEC1DB19-2CC8-49B6-803A-759F28ECA606}" srcOrd="1" destOrd="0" parTransId="{D6240900-40F8-466E-A7D5-D3E061612D1A}" sibTransId="{2EEB8E7E-362A-44B7-BAE0-FA94988D6F4D}"/>
    <dgm:cxn modelId="{854103BF-6303-453E-8F66-A7FD8B796B9B}" type="presOf" srcId="{04BF9988-9CAB-42F7-8F12-DE5EB6CB4C7F}" destId="{51162811-1146-4161-8932-078C0369B4B8}" srcOrd="0" destOrd="0" presId="urn:microsoft.com/office/officeart/2005/8/layout/hierarchy1"/>
    <dgm:cxn modelId="{1DE3E9D9-235E-4944-875A-62A224C0C23B}" type="presOf" srcId="{DEC1DB19-2CC8-49B6-803A-759F28ECA606}" destId="{DED8A723-EE81-4648-ADB6-676282D314A9}" srcOrd="0" destOrd="0" presId="urn:microsoft.com/office/officeart/2005/8/layout/hierarchy1"/>
    <dgm:cxn modelId="{288CD0E4-FEE7-44B6-B9EF-D2F73EC04002}" type="presOf" srcId="{D7547A50-57FB-4863-B6E9-96F70E22E59D}" destId="{26BCF119-75C2-4B2F-8AEF-80465402B0CD}" srcOrd="0" destOrd="0" presId="urn:microsoft.com/office/officeart/2005/8/layout/hierarchy1"/>
    <dgm:cxn modelId="{906DE9E9-73F2-41D5-A1DD-5870EB77345C}" srcId="{D7547A50-57FB-4863-B6E9-96F70E22E59D}" destId="{69BF1032-9CD6-4A1D-80F4-BACBC87D9897}" srcOrd="2" destOrd="0" parTransId="{DB52ED7C-FD59-4CBC-99E6-2922186FED13}" sibTransId="{38ABEEFE-CE77-45FF-B757-68F50C20427D}"/>
    <dgm:cxn modelId="{C3F98A21-2188-44A8-ADFD-52633036FE26}" type="presParOf" srcId="{26BCF119-75C2-4B2F-8AEF-80465402B0CD}" destId="{CEA5FF2B-762C-4948-AA3F-1FA0C5AD0F2D}" srcOrd="0" destOrd="0" presId="urn:microsoft.com/office/officeart/2005/8/layout/hierarchy1"/>
    <dgm:cxn modelId="{C2ABA4C6-95FF-4803-A1FA-38BFFF0984A5}" type="presParOf" srcId="{CEA5FF2B-762C-4948-AA3F-1FA0C5AD0F2D}" destId="{CB07DC92-1D86-4B48-96F9-2A24EFC6F994}" srcOrd="0" destOrd="0" presId="urn:microsoft.com/office/officeart/2005/8/layout/hierarchy1"/>
    <dgm:cxn modelId="{EA8752DC-9EBC-4C7A-B868-C8B848CE39AF}" type="presParOf" srcId="{CB07DC92-1D86-4B48-96F9-2A24EFC6F994}" destId="{C77BF6C3-D52C-4321-A35F-EF2189BFD47B}" srcOrd="0" destOrd="0" presId="urn:microsoft.com/office/officeart/2005/8/layout/hierarchy1"/>
    <dgm:cxn modelId="{6C06A61D-FD7D-4042-9262-3057B178CA1B}" type="presParOf" srcId="{CB07DC92-1D86-4B48-96F9-2A24EFC6F994}" destId="{51162811-1146-4161-8932-078C0369B4B8}" srcOrd="1" destOrd="0" presId="urn:microsoft.com/office/officeart/2005/8/layout/hierarchy1"/>
    <dgm:cxn modelId="{D919E17E-9BDF-457A-B2EF-27679ED333BC}" type="presParOf" srcId="{CEA5FF2B-762C-4948-AA3F-1FA0C5AD0F2D}" destId="{C1300029-59E7-4AB2-B45A-842CE7ABF98A}" srcOrd="1" destOrd="0" presId="urn:microsoft.com/office/officeart/2005/8/layout/hierarchy1"/>
    <dgm:cxn modelId="{5FF75692-576F-4683-90D0-3466F52E79C8}" type="presParOf" srcId="{26BCF119-75C2-4B2F-8AEF-80465402B0CD}" destId="{F5A36243-0C0C-47E6-85C2-6AC34F6F78F4}" srcOrd="1" destOrd="0" presId="urn:microsoft.com/office/officeart/2005/8/layout/hierarchy1"/>
    <dgm:cxn modelId="{FE0B8058-022D-409B-A18C-6A77601A5693}" type="presParOf" srcId="{F5A36243-0C0C-47E6-85C2-6AC34F6F78F4}" destId="{70DD589D-6CEB-4FE7-A5C3-5FB67E46E283}" srcOrd="0" destOrd="0" presId="urn:microsoft.com/office/officeart/2005/8/layout/hierarchy1"/>
    <dgm:cxn modelId="{6EAB260F-EBB9-4C94-BBE9-A666BF14D3EA}" type="presParOf" srcId="{70DD589D-6CEB-4FE7-A5C3-5FB67E46E283}" destId="{1FADA82E-625B-4209-9234-E38C54741693}" srcOrd="0" destOrd="0" presId="urn:microsoft.com/office/officeart/2005/8/layout/hierarchy1"/>
    <dgm:cxn modelId="{5D21244E-CB04-467E-9430-3D7A349F0B5E}" type="presParOf" srcId="{70DD589D-6CEB-4FE7-A5C3-5FB67E46E283}" destId="{DED8A723-EE81-4648-ADB6-676282D314A9}" srcOrd="1" destOrd="0" presId="urn:microsoft.com/office/officeart/2005/8/layout/hierarchy1"/>
    <dgm:cxn modelId="{EA3F320D-C3E1-4E60-B310-C29271C25380}" type="presParOf" srcId="{F5A36243-0C0C-47E6-85C2-6AC34F6F78F4}" destId="{76F730FC-AFD9-4F2D-93E1-C44564F0F383}" srcOrd="1" destOrd="0" presId="urn:microsoft.com/office/officeart/2005/8/layout/hierarchy1"/>
    <dgm:cxn modelId="{735FC850-6104-485E-9770-71A6662F1452}" type="presParOf" srcId="{26BCF119-75C2-4B2F-8AEF-80465402B0CD}" destId="{634D392C-CA1E-4D36-BBBF-FF1B61BB3A3F}" srcOrd="2" destOrd="0" presId="urn:microsoft.com/office/officeart/2005/8/layout/hierarchy1"/>
    <dgm:cxn modelId="{6D4C7071-25E7-44A2-8684-F78B5DA4A3FB}" type="presParOf" srcId="{634D392C-CA1E-4D36-BBBF-FF1B61BB3A3F}" destId="{8648D331-8E89-4576-B74C-F23D1C400DEB}" srcOrd="0" destOrd="0" presId="urn:microsoft.com/office/officeart/2005/8/layout/hierarchy1"/>
    <dgm:cxn modelId="{76DCF718-DCB1-441B-870C-8D07724D18E9}" type="presParOf" srcId="{8648D331-8E89-4576-B74C-F23D1C400DEB}" destId="{AA5D7A94-4FFD-48D0-9B66-B01613A99845}" srcOrd="0" destOrd="0" presId="urn:microsoft.com/office/officeart/2005/8/layout/hierarchy1"/>
    <dgm:cxn modelId="{0EE46F22-8FEF-4D3D-BD26-0F0748ADDBA7}" type="presParOf" srcId="{8648D331-8E89-4576-B74C-F23D1C400DEB}" destId="{3D6110F4-E70B-4F53-AB03-B5BAA2940E83}" srcOrd="1" destOrd="0" presId="urn:microsoft.com/office/officeart/2005/8/layout/hierarchy1"/>
    <dgm:cxn modelId="{45088438-103C-4A5F-BD8E-D6640893650B}" type="presParOf" srcId="{634D392C-CA1E-4D36-BBBF-FF1B61BB3A3F}" destId="{AFC7C261-0FDC-4D39-AE34-1610CF8CD36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9E4D2-368F-47DD-95D3-B919409B99B0}">
      <dsp:nvSpPr>
        <dsp:cNvPr id="0" name=""/>
        <dsp:cNvSpPr/>
      </dsp:nvSpPr>
      <dsp:spPr>
        <a:xfrm>
          <a:off x="2388694" y="1376707"/>
          <a:ext cx="2390921" cy="11954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solidFill>
                <a:schemeClr val="tx1"/>
              </a:solidFill>
            </a:rPr>
            <a:t>igrač ima potpunu kontrolu nad ishodima</a:t>
          </a:r>
          <a:endParaRPr lang="en-US" sz="2000" kern="1200" dirty="0">
            <a:solidFill>
              <a:schemeClr val="tx1"/>
            </a:solidFill>
          </a:endParaRPr>
        </a:p>
      </dsp:txBody>
      <dsp:txXfrm>
        <a:off x="2423708" y="1411721"/>
        <a:ext cx="2320893" cy="1125432"/>
      </dsp:txXfrm>
    </dsp:sp>
    <dsp:sp modelId="{E49EC4D2-E97B-4C3F-985E-D8874B1C1DDD}">
      <dsp:nvSpPr>
        <dsp:cNvPr id="0" name=""/>
        <dsp:cNvSpPr/>
      </dsp:nvSpPr>
      <dsp:spPr>
        <a:xfrm rot="18289469">
          <a:off x="4420444" y="1259802"/>
          <a:ext cx="1674711" cy="54492"/>
        </a:xfrm>
        <a:custGeom>
          <a:avLst/>
          <a:gdLst/>
          <a:ahLst/>
          <a:cxnLst/>
          <a:rect l="0" t="0" r="0" b="0"/>
          <a:pathLst>
            <a:path>
              <a:moveTo>
                <a:pt x="0" y="27246"/>
              </a:moveTo>
              <a:lnTo>
                <a:pt x="1674711"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5932" y="1245180"/>
        <a:ext cx="83735" cy="83735"/>
      </dsp:txXfrm>
    </dsp:sp>
    <dsp:sp modelId="{73B61660-A0DE-4D13-9FA2-A84B7896C1DB}">
      <dsp:nvSpPr>
        <dsp:cNvPr id="0" name=""/>
        <dsp:cNvSpPr/>
      </dsp:nvSpPr>
      <dsp:spPr>
        <a:xfrm>
          <a:off x="5735984" y="1928"/>
          <a:ext cx="2390921" cy="11954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hr-HR" sz="3000" kern="1200"/>
            <a:t>Ukrštene reči </a:t>
          </a:r>
          <a:endParaRPr lang="en-US" sz="3000" kern="1200"/>
        </a:p>
      </dsp:txBody>
      <dsp:txXfrm>
        <a:off x="5770998" y="36942"/>
        <a:ext cx="2320893" cy="1125432"/>
      </dsp:txXfrm>
    </dsp:sp>
    <dsp:sp modelId="{A12859C4-52A4-4CCB-8519-F954924CC3C0}">
      <dsp:nvSpPr>
        <dsp:cNvPr id="0" name=""/>
        <dsp:cNvSpPr/>
      </dsp:nvSpPr>
      <dsp:spPr>
        <a:xfrm>
          <a:off x="4779615" y="1947191"/>
          <a:ext cx="956368" cy="54492"/>
        </a:xfrm>
        <a:custGeom>
          <a:avLst/>
          <a:gdLst/>
          <a:ahLst/>
          <a:cxnLst/>
          <a:rect l="0" t="0" r="0" b="0"/>
          <a:pathLst>
            <a:path>
              <a:moveTo>
                <a:pt x="0" y="27246"/>
              </a:moveTo>
              <a:lnTo>
                <a:pt x="956368"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890" y="1950528"/>
        <a:ext cx="47818" cy="47818"/>
      </dsp:txXfrm>
    </dsp:sp>
    <dsp:sp modelId="{B9366FBB-9CD1-4025-80D5-DED18A27DC9A}">
      <dsp:nvSpPr>
        <dsp:cNvPr id="0" name=""/>
        <dsp:cNvSpPr/>
      </dsp:nvSpPr>
      <dsp:spPr>
        <a:xfrm>
          <a:off x="5735984" y="1376707"/>
          <a:ext cx="2390921" cy="11954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hr-HR" sz="3000" kern="1200"/>
            <a:t>polaganje ispita </a:t>
          </a:r>
          <a:endParaRPr lang="en-US" sz="3000" kern="1200"/>
        </a:p>
      </dsp:txBody>
      <dsp:txXfrm>
        <a:off x="5770998" y="1411721"/>
        <a:ext cx="2320893" cy="1125432"/>
      </dsp:txXfrm>
    </dsp:sp>
    <dsp:sp modelId="{C9ED6D83-5A1F-4A16-B361-A5F09ED65B26}">
      <dsp:nvSpPr>
        <dsp:cNvPr id="0" name=""/>
        <dsp:cNvSpPr/>
      </dsp:nvSpPr>
      <dsp:spPr>
        <a:xfrm rot="3310531">
          <a:off x="4420444" y="2634581"/>
          <a:ext cx="1674711" cy="54492"/>
        </a:xfrm>
        <a:custGeom>
          <a:avLst/>
          <a:gdLst/>
          <a:ahLst/>
          <a:cxnLst/>
          <a:rect l="0" t="0" r="0" b="0"/>
          <a:pathLst>
            <a:path>
              <a:moveTo>
                <a:pt x="0" y="27246"/>
              </a:moveTo>
              <a:lnTo>
                <a:pt x="1674711"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5932" y="2619959"/>
        <a:ext cx="83735" cy="83735"/>
      </dsp:txXfrm>
    </dsp:sp>
    <dsp:sp modelId="{44773F8D-A293-41E6-B93B-E6AE6136A6A2}">
      <dsp:nvSpPr>
        <dsp:cNvPr id="0" name=""/>
        <dsp:cNvSpPr/>
      </dsp:nvSpPr>
      <dsp:spPr>
        <a:xfrm>
          <a:off x="5735984" y="2751487"/>
          <a:ext cx="2390921" cy="11954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hr-HR" sz="3000" kern="1200"/>
            <a:t>trka na 100 metara i sl. </a:t>
          </a:r>
          <a:endParaRPr lang="en-US" sz="3000" kern="1200"/>
        </a:p>
      </dsp:txBody>
      <dsp:txXfrm>
        <a:off x="5770998" y="2786501"/>
        <a:ext cx="2320893" cy="1125432"/>
      </dsp:txXfrm>
    </dsp:sp>
    <dsp:sp modelId="{4B911AEB-F038-4184-A954-83258C75D5CF}">
      <dsp:nvSpPr>
        <dsp:cNvPr id="0" name=""/>
        <dsp:cNvSpPr/>
      </dsp:nvSpPr>
      <dsp:spPr>
        <a:xfrm>
          <a:off x="2388694" y="2751487"/>
          <a:ext cx="2390921" cy="11954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hr-HR" sz="1500" kern="1200"/>
            <a:t>Međutim, ove igre ne bi trebalo klasifikovati kao igre jer im nedostaje osnovni sastojak svih igara, a to je međuzavisnost.</a:t>
          </a:r>
          <a:endParaRPr lang="en-US" sz="1500" kern="1200"/>
        </a:p>
      </dsp:txBody>
      <dsp:txXfrm>
        <a:off x="2423708" y="2786501"/>
        <a:ext cx="2320893" cy="1125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BF6C3-D52C-4321-A35F-EF2189BFD47B}">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62811-1146-4161-8932-078C0369B4B8}">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Igrač nema potpunu kontrolu nad ishodima igre</a:t>
          </a:r>
          <a:endParaRPr lang="en-US" sz="2200" kern="1200"/>
        </a:p>
      </dsp:txBody>
      <dsp:txXfrm>
        <a:off x="378614" y="886531"/>
        <a:ext cx="2810360" cy="1744948"/>
      </dsp:txXfrm>
    </dsp:sp>
    <dsp:sp modelId="{1FADA82E-625B-4209-9234-E38C54741693}">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8A723-EE81-4648-ADB6-676282D314A9}">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Njihove strateške odluke ne vode unapred određenim ishodima</a:t>
          </a:r>
          <a:endParaRPr lang="en-US" sz="2200" kern="1200"/>
        </a:p>
      </dsp:txBody>
      <dsp:txXfrm>
        <a:off x="3946203" y="886531"/>
        <a:ext cx="2810360" cy="1744948"/>
      </dsp:txXfrm>
    </dsp:sp>
    <dsp:sp modelId="{AA5D7A94-4FFD-48D0-9B66-B01613A99845}">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110F4-E70B-4F53-AB03-B5BAA2940E83}">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Ishodi u ovim igrama zavise delom od igračevog izbora, a delom do sreće, slučaja, „sudbine“</a:t>
          </a:r>
          <a:endParaRPr lang="en-US" sz="2200" kern="120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298064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50601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225226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405732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9852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301383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40177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220907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16793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31935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2B7DCA-2BBE-456F-84B2-FDAB83BACEF0}" type="datetimeFigureOut">
              <a:rPr lang="sr-Latn-RS" smtClean="0"/>
              <a:t>27.10.2023.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C5B252E-9088-4EEE-92BC-C14FA8F26584}" type="slidenum">
              <a:rPr lang="sr-Latn-RS" smtClean="0"/>
              <a:t>‹#›</a:t>
            </a:fld>
            <a:endParaRPr lang="sr-Latn-RS"/>
          </a:p>
        </p:txBody>
      </p:sp>
    </p:spTree>
    <p:extLst>
      <p:ext uri="{BB962C8B-B14F-4D97-AF65-F5344CB8AC3E}">
        <p14:creationId xmlns:p14="http://schemas.microsoft.com/office/powerpoint/2010/main" val="167407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B7DCA-2BBE-456F-84B2-FDAB83BACEF0}" type="datetimeFigureOut">
              <a:rPr lang="sr-Latn-RS" smtClean="0"/>
              <a:t>27.10.2023.</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B252E-9088-4EEE-92BC-C14FA8F26584}" type="slidenum">
              <a:rPr lang="sr-Latn-RS" smtClean="0"/>
              <a:t>‹#›</a:t>
            </a:fld>
            <a:endParaRPr lang="sr-Latn-RS"/>
          </a:p>
        </p:txBody>
      </p:sp>
    </p:spTree>
    <p:extLst>
      <p:ext uri="{BB962C8B-B14F-4D97-AF65-F5344CB8AC3E}">
        <p14:creationId xmlns:p14="http://schemas.microsoft.com/office/powerpoint/2010/main" val="197182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263831" y="2839533"/>
            <a:ext cx="2446465" cy="1178298"/>
          </a:xfrm>
        </p:spPr>
        <p:txBody>
          <a:bodyPr>
            <a:normAutofit/>
          </a:bodyPr>
          <a:lstStyle/>
          <a:p>
            <a:r>
              <a:rPr lang="en-US" sz="2600" dirty="0" err="1">
                <a:solidFill>
                  <a:srgbClr val="FF0000"/>
                </a:solidFill>
                <a:latin typeface="ADLaM Display" panose="020F0502020204030204" pitchFamily="2" charset="0"/>
                <a:ea typeface="ADLaM Display" panose="020F0502020204030204" pitchFamily="2" charset="0"/>
                <a:cs typeface="ADLaM Display" panose="020F0502020204030204" pitchFamily="2" charset="0"/>
              </a:rPr>
              <a:t>Teorija</a:t>
            </a:r>
            <a:r>
              <a:rPr lang="en-US" sz="2600"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t> </a:t>
            </a:r>
            <a:r>
              <a:rPr lang="en-US" sz="2600" dirty="0" err="1">
                <a:solidFill>
                  <a:srgbClr val="FF0000"/>
                </a:solidFill>
                <a:latin typeface="ADLaM Display" panose="020F0502020204030204" pitchFamily="2" charset="0"/>
                <a:ea typeface="ADLaM Display" panose="020F0502020204030204" pitchFamily="2" charset="0"/>
                <a:cs typeface="ADLaM Display" panose="020F0502020204030204" pitchFamily="2" charset="0"/>
              </a:rPr>
              <a:t>igara</a:t>
            </a:r>
            <a:r>
              <a:rPr lang="en-US" sz="2600"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t> u </a:t>
            </a:r>
            <a:r>
              <a:rPr lang="sr-Latn-RS" sz="2600"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t>širem smislu</a:t>
            </a:r>
          </a:p>
        </p:txBody>
      </p:sp>
      <p:sp>
        <p:nvSpPr>
          <p:cNvPr id="1035" name="Rectangle 10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ame Theory is the Science of Strategy">
            <a:extLst>
              <a:ext uri="{FF2B5EF4-FFF2-40B4-BE49-F238E27FC236}">
                <a16:creationId xmlns:a16="http://schemas.microsoft.com/office/drawing/2014/main" id="{27CC9EDB-DD3D-29CD-84C7-A5A8671D54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238" y="1467298"/>
            <a:ext cx="7608304" cy="3994359"/>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20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r>
              <a:rPr lang="sr-Latn-RS" sz="2000"/>
              <a:t>Prema kriterijumu prisustva ili odsustva </a:t>
            </a:r>
            <a:r>
              <a:rPr lang="sr-Latn-RS" sz="2000" b="1"/>
              <a:t>elemenata slučajnosti </a:t>
            </a:r>
            <a:r>
              <a:rPr lang="sr-Latn-RS" sz="2000"/>
              <a:t>razlikujemo dva osnovna tipa: </a:t>
            </a:r>
          </a:p>
          <a:p>
            <a:r>
              <a:rPr lang="sr-Latn-RS" sz="2000" b="1"/>
              <a:t>Igre na sreću </a:t>
            </a:r>
            <a:r>
              <a:rPr lang="sr-Latn-RS" sz="2000"/>
              <a:t>(igre sa kartama ili kockom), kod kojih igrač svojim sposobnostima ne može da utiče na njihov ishod.</a:t>
            </a:r>
          </a:p>
          <a:p>
            <a:r>
              <a:rPr lang="sr-Latn-RS" sz="2000" b="1"/>
              <a:t>Strateške igre</a:t>
            </a:r>
            <a:r>
              <a:rPr lang="sr-Latn-RS" sz="2000"/>
              <a:t>, kod kojih igrač direktno svojim sposobnostima utiče na ishod igre. </a:t>
            </a:r>
          </a:p>
        </p:txBody>
      </p:sp>
      <p:pic>
        <p:nvPicPr>
          <p:cNvPr id="2050" name="Picture 2" descr="Poker Comics &amp; Cartoons - Gifts for Card Players">
            <a:extLst>
              <a:ext uri="{FF2B5EF4-FFF2-40B4-BE49-F238E27FC236}">
                <a16:creationId xmlns:a16="http://schemas.microsoft.com/office/drawing/2014/main" id="{C8D883E6-A57E-212F-DCB3-AF5133C0A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39" r="31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9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asino Cartoon Stock Illustrations – 12,678 Casino Cartoon Stock  Illustrations, Vectors &amp; Clipart - Dreamstime">
            <a:extLst>
              <a:ext uri="{FF2B5EF4-FFF2-40B4-BE49-F238E27FC236}">
                <a16:creationId xmlns:a16="http://schemas.microsoft.com/office/drawing/2014/main" id="{74DE7E98-EA1E-6713-00FD-58E517D32C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11" r="1722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buNone/>
            </a:pPr>
            <a:r>
              <a:rPr lang="sr-Latn-RS" sz="2000" dirty="0"/>
              <a:t>Prema broju igrača igre se mogu podeliti na:</a:t>
            </a:r>
          </a:p>
          <a:p>
            <a:r>
              <a:rPr lang="sr-Latn-RS" sz="2000" b="1" i="1" dirty="0"/>
              <a:t>Igre sa jednim igračem </a:t>
            </a:r>
            <a:r>
              <a:rPr lang="sr-Latn-RS" sz="2000" dirty="0"/>
              <a:t>(igra soliter - pasijans), </a:t>
            </a:r>
          </a:p>
          <a:p>
            <a:r>
              <a:rPr lang="sr-Latn-RS" sz="2000" b="1" dirty="0"/>
              <a:t>Igre sa dva igrača</a:t>
            </a:r>
            <a:r>
              <a:rPr lang="sr-Latn-RS" sz="2000" dirty="0"/>
              <a:t>  - (šah), njima ćemo se najviše baviti, jer u većini slučajeva možemo na jednoj strani da predstavimo sopstveni interes a drugu stranu da predstavimo zbirno kao sve ostale opcije .</a:t>
            </a:r>
          </a:p>
          <a:p>
            <a:r>
              <a:rPr lang="sr-Latn-RS" sz="2000" b="1" dirty="0"/>
              <a:t>Igre sa proizvoljnim brojem igrača </a:t>
            </a:r>
            <a:r>
              <a:rPr lang="sr-Latn-RS" sz="2000" dirty="0"/>
              <a:t>(poker i bridž). Pojam „igrača“ definišemo kao broj suprotnih strana u igri (pojedinaca, grupa, preduzeća, armija...). </a:t>
            </a:r>
          </a:p>
        </p:txBody>
      </p:sp>
    </p:spTree>
    <p:extLst>
      <p:ext uri="{BB962C8B-B14F-4D97-AF65-F5344CB8AC3E}">
        <p14:creationId xmlns:p14="http://schemas.microsoft.com/office/powerpoint/2010/main" val="152733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arly to Bet - Wikipedia">
            <a:extLst>
              <a:ext uri="{FF2B5EF4-FFF2-40B4-BE49-F238E27FC236}">
                <a16:creationId xmlns:a16="http://schemas.microsoft.com/office/drawing/2014/main" id="{69E534AC-EB3F-D005-1203-7853A7326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75" r="21759"/>
          <a:stretch/>
        </p:blipFill>
        <p:spPr bwMode="auto">
          <a:xfrm>
            <a:off x="215174" y="342900"/>
            <a:ext cx="5504902" cy="617220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13788" y="2333297"/>
            <a:ext cx="4840010" cy="3843666"/>
          </a:xfrm>
        </p:spPr>
        <p:txBody>
          <a:bodyPr>
            <a:normAutofit/>
          </a:bodyPr>
          <a:lstStyle/>
          <a:p>
            <a:pPr marL="0" indent="0">
              <a:buNone/>
            </a:pPr>
            <a:r>
              <a:rPr lang="sr-Latn-RS" sz="2000"/>
              <a:t>U zavisnosti od broja mogućih strategija, igre se dele na konačne i beskonačne. </a:t>
            </a:r>
          </a:p>
          <a:p>
            <a:r>
              <a:rPr lang="sr-Latn-RS" sz="2000" b="1"/>
              <a:t>Konačna</a:t>
            </a:r>
            <a:r>
              <a:rPr lang="sr-Latn-RS" sz="2000"/>
              <a:t> je igra ako svaki igrač ima samo konačan broj strategija i ako se svaka partija te igre završava u konačno mnogo poteza.</a:t>
            </a:r>
          </a:p>
          <a:p>
            <a:r>
              <a:rPr lang="sr-Latn-RS" sz="2000"/>
              <a:t> U suprotnom, igra je</a:t>
            </a:r>
            <a:r>
              <a:rPr lang="sr-Latn-RS" sz="2000" b="1"/>
              <a:t> beskonačna</a:t>
            </a:r>
            <a:r>
              <a:rPr lang="sr-Latn-RS" sz="2000"/>
              <a:t>. </a:t>
            </a:r>
          </a:p>
        </p:txBody>
      </p:sp>
    </p:spTree>
    <p:extLst>
      <p:ext uri="{BB962C8B-B14F-4D97-AF65-F5344CB8AC3E}">
        <p14:creationId xmlns:p14="http://schemas.microsoft.com/office/powerpoint/2010/main" val="73826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artoon Kid Playing With Domino 24552444 Vector Art at Vecteezy">
            <a:extLst>
              <a:ext uri="{FF2B5EF4-FFF2-40B4-BE49-F238E27FC236}">
                <a16:creationId xmlns:a16="http://schemas.microsoft.com/office/drawing/2014/main" id="{A9860274-E510-0008-612F-99576EA9C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7" r="2612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lgn="just">
              <a:buNone/>
            </a:pPr>
            <a:r>
              <a:rPr lang="sr-Latn-RS" sz="2000" dirty="0"/>
              <a:t>Igre se mogu klasifikovati po karakteru i opsegu informacija koje poseduju igrači, prilikom izbora na igre sa potpunom i nepotpunom informacijom. </a:t>
            </a:r>
          </a:p>
          <a:p>
            <a:pPr marL="0" indent="0" algn="just">
              <a:buNone/>
            </a:pPr>
            <a:r>
              <a:rPr lang="sr-Latn-RS" sz="2000" b="1" i="1" dirty="0"/>
              <a:t>- igra sa potpunom informacijom - </a:t>
            </a:r>
            <a:r>
              <a:rPr lang="sr-Latn-RS" sz="2000" dirty="0"/>
              <a:t>svaki igrač pri svakom potezu zna sve ranije izvedene poteze i stanje u igri u određenom trenutku. Dobar primer za ovakvu igru je šah, gde je tabla sa figurama ispred igrača koji zapisuju sve prethodne poteze.</a:t>
            </a:r>
          </a:p>
          <a:p>
            <a:pPr marL="0" indent="0" algn="just">
              <a:buNone/>
            </a:pPr>
            <a:r>
              <a:rPr lang="sr-Latn-RS" sz="2000" dirty="0"/>
              <a:t>- Domino je primer </a:t>
            </a:r>
            <a:r>
              <a:rPr lang="sr-Latn-RS" sz="2000" b="1" i="1" dirty="0"/>
              <a:t>igre sa nepotpunom informacijom </a:t>
            </a:r>
            <a:r>
              <a:rPr lang="sr-Latn-RS" sz="2000" dirty="0"/>
              <a:t>(simultane igre) jer igrač ne zna koje se pločice nalaze kod protivnika. </a:t>
            </a:r>
          </a:p>
        </p:txBody>
      </p:sp>
    </p:spTree>
    <p:extLst>
      <p:ext uri="{BB962C8B-B14F-4D97-AF65-F5344CB8AC3E}">
        <p14:creationId xmlns:p14="http://schemas.microsoft.com/office/powerpoint/2010/main" val="48573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 role-playing video games can teach us about monetary policy |  Enterprise">
            <a:extLst>
              <a:ext uri="{FF2B5EF4-FFF2-40B4-BE49-F238E27FC236}">
                <a16:creationId xmlns:a16="http://schemas.microsoft.com/office/drawing/2014/main" id="{D26960B2-DDF5-C101-03B5-01F60CF27D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24" r="-1" b="15825"/>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6153" name="Group 615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6154" name="Freeform: Shape 615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6155" name="Freeform: Shape 615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6156" name="Freeform: Shape 615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6157" name="Freeform: Shape 615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ontent Placeholder 2"/>
          <p:cNvSpPr>
            <a:spLocks noGrp="1"/>
          </p:cNvSpPr>
          <p:nvPr>
            <p:ph idx="1"/>
          </p:nvPr>
        </p:nvSpPr>
        <p:spPr>
          <a:xfrm>
            <a:off x="972671" y="4551037"/>
            <a:ext cx="10423987" cy="2020092"/>
          </a:xfrm>
        </p:spPr>
        <p:txBody>
          <a:bodyPr anchor="ctr">
            <a:noAutofit/>
          </a:bodyPr>
          <a:lstStyle/>
          <a:p>
            <a:pPr marL="0" indent="0">
              <a:buNone/>
            </a:pPr>
            <a:r>
              <a:rPr lang="sr-Latn-RS" sz="1700" dirty="0">
                <a:solidFill>
                  <a:schemeClr val="accent6">
                    <a:lumMod val="50000"/>
                  </a:schemeClr>
                </a:solidFill>
              </a:rPr>
              <a:t>Prema karakteru funkcije plaćanja igre delimo na</a:t>
            </a:r>
          </a:p>
          <a:p>
            <a:pPr lvl="1"/>
            <a:r>
              <a:rPr lang="sr-Latn-RS" sz="1700" dirty="0">
                <a:solidFill>
                  <a:schemeClr val="accent6">
                    <a:lumMod val="50000"/>
                  </a:schemeClr>
                </a:solidFill>
              </a:rPr>
              <a:t> igre sa nultom i </a:t>
            </a:r>
          </a:p>
          <a:p>
            <a:pPr lvl="1"/>
            <a:r>
              <a:rPr lang="sr-Latn-RS" sz="1700" dirty="0">
                <a:solidFill>
                  <a:schemeClr val="accent6">
                    <a:lumMod val="50000"/>
                  </a:schemeClr>
                </a:solidFill>
              </a:rPr>
              <a:t>igre sa nenultom sumom. </a:t>
            </a:r>
          </a:p>
          <a:p>
            <a:pPr marL="0" indent="0">
              <a:buNone/>
            </a:pPr>
            <a:r>
              <a:rPr lang="sr-Latn-RS" sz="1700" b="1" i="1" dirty="0">
                <a:solidFill>
                  <a:schemeClr val="accent6">
                    <a:lumMod val="50000"/>
                  </a:schemeClr>
                </a:solidFill>
              </a:rPr>
              <a:t>Igre sa nultom sumom </a:t>
            </a:r>
            <a:r>
              <a:rPr lang="sr-Latn-RS" sz="1700" dirty="0">
                <a:solidFill>
                  <a:schemeClr val="accent6">
                    <a:lumMod val="50000"/>
                  </a:schemeClr>
                </a:solidFill>
              </a:rPr>
              <a:t>(poker) su igre u kojima je suma ukupnog plaćanja jednaka nuli, odnosno, ukupan dobitak jednog ili više igrača jednak je ukupnom gubitku poraženih igrača. </a:t>
            </a:r>
          </a:p>
          <a:p>
            <a:pPr marL="0" indent="0">
              <a:buNone/>
            </a:pPr>
            <a:r>
              <a:rPr lang="sr-Latn-RS" sz="1700" b="1" i="1" dirty="0">
                <a:solidFill>
                  <a:schemeClr val="accent6">
                    <a:lumMod val="50000"/>
                  </a:schemeClr>
                </a:solidFill>
              </a:rPr>
              <a:t>U igrama sa nenultom sumom </a:t>
            </a:r>
            <a:r>
              <a:rPr lang="sr-Latn-RS" sz="1700" dirty="0">
                <a:solidFill>
                  <a:schemeClr val="accent6">
                    <a:lumMod val="50000"/>
                  </a:schemeClr>
                </a:solidFill>
              </a:rPr>
              <a:t>suma ukupnog plaćanja je različita od nule. Dobar primer za to je igra lutrije u kojoj organizatori zadržavaju za sebe deo ukupnog dobitka. </a:t>
            </a:r>
          </a:p>
        </p:txBody>
      </p:sp>
    </p:spTree>
    <p:extLst>
      <p:ext uri="{BB962C8B-B14F-4D97-AF65-F5344CB8AC3E}">
        <p14:creationId xmlns:p14="http://schemas.microsoft.com/office/powerpoint/2010/main" val="89967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ame Theory: World of Warcraft will SAVE the Economy - YouTube">
            <a:extLst>
              <a:ext uri="{FF2B5EF4-FFF2-40B4-BE49-F238E27FC236}">
                <a16:creationId xmlns:a16="http://schemas.microsoft.com/office/drawing/2014/main" id="{C67FC47F-960A-F3CF-99A6-250391A6B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08" r="-1" b="43704"/>
          <a:stretch/>
        </p:blipFill>
        <p:spPr bwMode="auto">
          <a:xfrm>
            <a:off x="-1" y="10"/>
            <a:ext cx="12228129" cy="4087180"/>
          </a:xfrm>
          <a:prstGeom prst="rect">
            <a:avLst/>
          </a:prstGeom>
          <a:noFill/>
          <a:extLst>
            <a:ext uri="{909E8E84-426E-40DD-AFC4-6F175D3DCCD1}">
              <a14:hiddenFill xmlns:a14="http://schemas.microsoft.com/office/drawing/2010/main">
                <a:solidFill>
                  <a:srgbClr val="FFFFFF"/>
                </a:solidFill>
              </a14:hiddenFill>
            </a:ext>
          </a:extLst>
        </p:spPr>
      </p:pic>
      <p:grpSp>
        <p:nvGrpSpPr>
          <p:cNvPr id="7177" name="Group 717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7178" name="Freeform: Shape 717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179" name="Freeform: Shape 717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7180" name="Freeform: Shape 717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7181" name="Freeform: Shape 718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ontent Placeholder 2"/>
          <p:cNvSpPr>
            <a:spLocks noGrp="1"/>
          </p:cNvSpPr>
          <p:nvPr>
            <p:ph idx="1"/>
          </p:nvPr>
        </p:nvSpPr>
        <p:spPr>
          <a:xfrm>
            <a:off x="152400" y="4551037"/>
            <a:ext cx="11685493" cy="1509935"/>
          </a:xfrm>
        </p:spPr>
        <p:txBody>
          <a:bodyPr anchor="ctr">
            <a:normAutofit/>
          </a:bodyPr>
          <a:lstStyle/>
          <a:p>
            <a:pPr marL="0" indent="0" algn="just">
              <a:buNone/>
            </a:pPr>
            <a:r>
              <a:rPr lang="sr-Latn-RS" sz="1800" dirty="0">
                <a:solidFill>
                  <a:schemeClr val="tx2"/>
                </a:solidFill>
              </a:rPr>
              <a:t>Prema načinu predstavljanja </a:t>
            </a:r>
            <a:r>
              <a:rPr lang="sr-Latn-RS" sz="1800" u="sng" dirty="0">
                <a:solidFill>
                  <a:schemeClr val="tx2"/>
                </a:solidFill>
              </a:rPr>
              <a:t>igre možemo zapisati u normalnoj i ekstenzivnoj formi. </a:t>
            </a:r>
          </a:p>
          <a:p>
            <a:pPr algn="just"/>
            <a:r>
              <a:rPr lang="sr-Latn-RS" sz="1800" b="1" dirty="0">
                <a:solidFill>
                  <a:schemeClr val="tx2"/>
                </a:solidFill>
              </a:rPr>
              <a:t>Normalna forma </a:t>
            </a:r>
            <a:r>
              <a:rPr lang="sr-Latn-RS" sz="1800" dirty="0">
                <a:solidFill>
                  <a:schemeClr val="tx2"/>
                </a:solidFill>
              </a:rPr>
              <a:t>se najčešće koristi za igre u kojima igrači istovremeno povlače svoje poteze i mogući ishodi igre se predstavljaju u obliku matrice. </a:t>
            </a:r>
          </a:p>
          <a:p>
            <a:pPr algn="just"/>
            <a:r>
              <a:rPr lang="sr-Latn-RS" sz="1800" b="1" dirty="0">
                <a:solidFill>
                  <a:schemeClr val="tx2"/>
                </a:solidFill>
              </a:rPr>
              <a:t>Ekstenzivna forma </a:t>
            </a:r>
            <a:r>
              <a:rPr lang="sr-Latn-RS" sz="1800" dirty="0">
                <a:solidFill>
                  <a:schemeClr val="tx2"/>
                </a:solidFill>
              </a:rPr>
              <a:t>je graf tipa stablo i koristi se u igrama u kojima igrači naizmenično vuku svoje poteze. </a:t>
            </a:r>
          </a:p>
          <a:p>
            <a:pPr algn="just"/>
            <a:endParaRPr lang="sr-Latn-RS" sz="1800" dirty="0">
              <a:solidFill>
                <a:schemeClr val="tx2"/>
              </a:solidFill>
            </a:endParaRPr>
          </a:p>
        </p:txBody>
      </p:sp>
    </p:spTree>
    <p:extLst>
      <p:ext uri="{BB962C8B-B14F-4D97-AF65-F5344CB8AC3E}">
        <p14:creationId xmlns:p14="http://schemas.microsoft.com/office/powerpoint/2010/main" val="26764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105" y="802955"/>
            <a:ext cx="4977976" cy="591057"/>
          </a:xfrm>
        </p:spPr>
        <p:txBody>
          <a:bodyPr anchor="b">
            <a:normAutofit/>
          </a:bodyPr>
          <a:lstStyle/>
          <a:p>
            <a:pPr algn="ctr"/>
            <a:r>
              <a:rPr lang="en-US" sz="3600" dirty="0" err="1">
                <a:solidFill>
                  <a:schemeClr val="tx2"/>
                </a:solidFill>
              </a:rPr>
              <a:t>Osnovne</a:t>
            </a:r>
            <a:r>
              <a:rPr lang="en-US" sz="3600" dirty="0">
                <a:solidFill>
                  <a:schemeClr val="tx2"/>
                </a:solidFill>
              </a:rPr>
              <a:t> </a:t>
            </a:r>
            <a:r>
              <a:rPr lang="en-US" sz="3600" dirty="0" err="1">
                <a:solidFill>
                  <a:schemeClr val="tx2"/>
                </a:solidFill>
              </a:rPr>
              <a:t>pretpostavke</a:t>
            </a:r>
            <a:r>
              <a:rPr lang="en-US" sz="3600" dirty="0">
                <a:solidFill>
                  <a:schemeClr val="tx2"/>
                </a:solidFill>
              </a:rPr>
              <a:t> </a:t>
            </a:r>
            <a:endParaRPr lang="sr-Latn-RS" sz="3600" dirty="0">
              <a:solidFill>
                <a:schemeClr val="tx2"/>
              </a:solidFill>
            </a:endParaRPr>
          </a:p>
        </p:txBody>
      </p:sp>
      <p:pic>
        <p:nvPicPr>
          <p:cNvPr id="8194" name="Picture 2" descr="22,328 Economic Economic Activity Images, Stock Photos &amp; Vectors |  Shutterstock">
            <a:extLst>
              <a:ext uri="{FF2B5EF4-FFF2-40B4-BE49-F238E27FC236}">
                <a16:creationId xmlns:a16="http://schemas.microsoft.com/office/drawing/2014/main" id="{0A38EB57-FCE3-6F09-7A4A-131F599F1648}"/>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t="10901" r="3" b="1967"/>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8201" name="Group 8200">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8202" name="Freeform: Shape 8201">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3" name="Freeform: Shape 8202">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4" name="Freeform: Shape 8203">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8205" name="Freeform: Shape 8204">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085056" y="1524234"/>
            <a:ext cx="6686291" cy="4797952"/>
          </a:xfrm>
        </p:spPr>
        <p:txBody>
          <a:bodyPr anchor="ctr">
            <a:noAutofit/>
          </a:bodyPr>
          <a:lstStyle/>
          <a:p>
            <a:pPr marL="0" indent="0" algn="just">
              <a:buNone/>
            </a:pPr>
            <a:r>
              <a:rPr lang="sr-Latn-RS" sz="2000" dirty="0">
                <a:solidFill>
                  <a:schemeClr val="tx2"/>
                </a:solidFill>
              </a:rPr>
              <a:t>Igrači su </a:t>
            </a:r>
            <a:r>
              <a:rPr lang="sr-Latn-RS" sz="2000" b="1" i="1" dirty="0">
                <a:solidFill>
                  <a:schemeClr val="tx2"/>
                </a:solidFill>
              </a:rPr>
              <a:t>savršeno racionalne </a:t>
            </a:r>
            <a:r>
              <a:rPr lang="sr-Latn-RS" sz="2000" dirty="0">
                <a:solidFill>
                  <a:schemeClr val="tx2"/>
                </a:solidFill>
              </a:rPr>
              <a:t>individue, koje nastoje da maksimiziraju svoju korist tj. oni žele da postignu što bolji rezultat po njihovim sopstvenim kriterijumima. </a:t>
            </a:r>
            <a:endParaRPr lang="en-US" sz="2000" dirty="0">
              <a:solidFill>
                <a:schemeClr val="tx2"/>
              </a:solidFill>
            </a:endParaRPr>
          </a:p>
          <a:p>
            <a:pPr algn="just"/>
            <a:r>
              <a:rPr lang="en-US" sz="2000" dirty="0" err="1">
                <a:solidFill>
                  <a:schemeClr val="tx2"/>
                </a:solidFill>
              </a:rPr>
              <a:t>Naravno</a:t>
            </a:r>
            <a:r>
              <a:rPr lang="sr-Latn-RS" sz="2000" dirty="0">
                <a:solidFill>
                  <a:schemeClr val="tx2"/>
                </a:solidFill>
              </a:rPr>
              <a:t>,</a:t>
            </a:r>
            <a:r>
              <a:rPr lang="en-US" sz="2000" dirty="0">
                <a:solidFill>
                  <a:schemeClr val="tx2"/>
                </a:solidFill>
              </a:rPr>
              <a:t> ne </a:t>
            </a:r>
            <a:r>
              <a:rPr lang="en-US" sz="2000" dirty="0" err="1">
                <a:solidFill>
                  <a:schemeClr val="tx2"/>
                </a:solidFill>
              </a:rPr>
              <a:t>mislimo</a:t>
            </a:r>
            <a:r>
              <a:rPr lang="en-US" sz="2000" dirty="0">
                <a:solidFill>
                  <a:schemeClr val="tx2"/>
                </a:solidFill>
              </a:rPr>
              <a:t> da </a:t>
            </a:r>
            <a:r>
              <a:rPr lang="en-US" sz="2000" dirty="0" err="1">
                <a:solidFill>
                  <a:schemeClr val="tx2"/>
                </a:solidFill>
              </a:rPr>
              <a:t>su</a:t>
            </a:r>
            <a:r>
              <a:rPr lang="en-US" sz="2000" dirty="0">
                <a:solidFill>
                  <a:schemeClr val="tx2"/>
                </a:solidFill>
              </a:rPr>
              <a:t> </a:t>
            </a:r>
            <a:r>
              <a:rPr lang="en-US" sz="2000" dirty="0" err="1">
                <a:solidFill>
                  <a:schemeClr val="tx2"/>
                </a:solidFill>
              </a:rPr>
              <a:t>oni</a:t>
            </a:r>
            <a:r>
              <a:rPr lang="en-US" sz="2000" dirty="0">
                <a:solidFill>
                  <a:schemeClr val="tx2"/>
                </a:solidFill>
              </a:rPr>
              <a:t> </a:t>
            </a:r>
            <a:r>
              <a:rPr lang="en-US" sz="2000" dirty="0" err="1">
                <a:solidFill>
                  <a:schemeClr val="tx2"/>
                </a:solidFill>
              </a:rPr>
              <a:t>sebi</a:t>
            </a:r>
            <a:r>
              <a:rPr lang="sr-Latn-RS" sz="2000" dirty="0">
                <a:solidFill>
                  <a:schemeClr val="tx2"/>
                </a:solidFill>
              </a:rPr>
              <a:t>čne i zle osobe, već posmatramo na njih kao agente koji poseduju određene preferencije.</a:t>
            </a:r>
          </a:p>
          <a:p>
            <a:pPr algn="just"/>
            <a:r>
              <a:rPr lang="sr-Latn-RS" sz="2000" dirty="0">
                <a:solidFill>
                  <a:schemeClr val="tx2"/>
                </a:solidFill>
              </a:rPr>
              <a:t>Racionalno ponašanje podrazumeva da se odluka donosi i na osnovu predviđanja mogućih poteza protivnika. </a:t>
            </a:r>
          </a:p>
          <a:p>
            <a:pPr algn="just"/>
            <a:r>
              <a:rPr lang="sr-Latn-RS" sz="2000" dirty="0">
                <a:solidFill>
                  <a:schemeClr val="tx2"/>
                </a:solidFill>
              </a:rPr>
              <a:t>Baš zbog toga, učesnici u igri će se često stavljati u poziciju svog konkurenta, kako bi mogli da predvide njegove buduće poteze i da onda na osnovu toga izaberu odgovarajuću strategiju. </a:t>
            </a:r>
          </a:p>
          <a:p>
            <a:pPr algn="just"/>
            <a:r>
              <a:rPr lang="sr-Latn-RS" sz="2000" dirty="0">
                <a:solidFill>
                  <a:schemeClr val="tx2"/>
                </a:solidFill>
              </a:rPr>
              <a:t>Da bi se ovo ostvarilo, pretpostavljamo da ne postoje nikakve razlike (intelektualne, iskustvene...) između igrača, odnosno, igrači se smatraju ravnopravnim protivnicima. </a:t>
            </a:r>
          </a:p>
        </p:txBody>
      </p:sp>
    </p:spTree>
    <p:extLst>
      <p:ext uri="{BB962C8B-B14F-4D97-AF65-F5344CB8AC3E}">
        <p14:creationId xmlns:p14="http://schemas.microsoft.com/office/powerpoint/2010/main" val="266134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ame Theory Applied To a Cartel – Busman's Holiday Blog">
            <a:extLst>
              <a:ext uri="{FF2B5EF4-FFF2-40B4-BE49-F238E27FC236}">
                <a16:creationId xmlns:a16="http://schemas.microsoft.com/office/drawing/2014/main" id="{76A5D36D-A0D4-64AB-471C-981AF826B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5" r="12144"/>
          <a:stretch/>
        </p:blipFill>
        <p:spPr bwMode="auto">
          <a:xfrm>
            <a:off x="1" y="10"/>
            <a:ext cx="775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0635" y="91702"/>
            <a:ext cx="3720352" cy="594098"/>
          </a:xfrm>
        </p:spPr>
        <p:txBody>
          <a:bodyPr>
            <a:normAutofit/>
          </a:bodyPr>
          <a:lstStyle/>
          <a:p>
            <a:r>
              <a:rPr lang="en-US" sz="2800" dirty="0" err="1"/>
              <a:t>Osnovne</a:t>
            </a:r>
            <a:r>
              <a:rPr lang="en-US" sz="2800" dirty="0"/>
              <a:t> </a:t>
            </a:r>
            <a:r>
              <a:rPr lang="en-US" sz="2800" dirty="0" err="1"/>
              <a:t>pretpostavke</a:t>
            </a:r>
            <a:r>
              <a:rPr lang="en-US" sz="2800" dirty="0"/>
              <a:t> </a:t>
            </a:r>
            <a:endParaRPr lang="sr-Latn-RS" sz="2800" dirty="0"/>
          </a:p>
        </p:txBody>
      </p:sp>
      <p:sp>
        <p:nvSpPr>
          <p:cNvPr id="3" name="Content Placeholder 2"/>
          <p:cNvSpPr>
            <a:spLocks noGrp="1"/>
          </p:cNvSpPr>
          <p:nvPr>
            <p:ph idx="1"/>
          </p:nvPr>
        </p:nvSpPr>
        <p:spPr>
          <a:xfrm>
            <a:off x="7571950" y="508920"/>
            <a:ext cx="4530403" cy="6214610"/>
          </a:xfrm>
        </p:spPr>
        <p:txBody>
          <a:bodyPr>
            <a:noAutofit/>
          </a:bodyPr>
          <a:lstStyle/>
          <a:p>
            <a:r>
              <a:rPr lang="sr-Latn-RS" sz="1500" dirty="0"/>
              <a:t>U teoriji igara, </a:t>
            </a:r>
            <a:r>
              <a:rPr lang="sr-Latn-RS" sz="1500" b="1" i="1" dirty="0"/>
              <a:t>NEŠOV EKVILBRIJUM</a:t>
            </a:r>
            <a:r>
              <a:rPr lang="sr-Latn-RS" sz="1500" dirty="0"/>
              <a:t>(Nešova ravoteža) je koncept rešenja igre koja uključuje dva ili više igrača</a:t>
            </a:r>
          </a:p>
          <a:p>
            <a:pPr lvl="1"/>
            <a:r>
              <a:rPr lang="sr-Latn-RS" sz="1500" dirty="0"/>
              <a:t>kod kog se podrazumeva da svaki igrač zna strategije ekvilibrijuma ostalih igrača, </a:t>
            </a:r>
          </a:p>
          <a:p>
            <a:pPr lvl="1"/>
            <a:r>
              <a:rPr lang="sr-Latn-RS" sz="1500" dirty="0"/>
              <a:t>i nijedan igrač ništa ne može da dobije tako što samo on promeni svoju strategiju. </a:t>
            </a:r>
          </a:p>
          <a:p>
            <a:pPr lvl="1"/>
            <a:r>
              <a:rPr lang="sr-Latn-RS" sz="1500" dirty="0"/>
              <a:t>Ako je svaki igrač izabrao strategiju, i nijedan igrač ne može da profitira promenom svoje strategije pod pretpostavkom da ostali igrači ne promene svoje strategije, onda trenutni skup izabranih strategija, i odgovarajućih dobitaka predstavlja Nešov ekvilibrijum. </a:t>
            </a:r>
            <a:endParaRPr lang="en-US" sz="1500" dirty="0"/>
          </a:p>
          <a:p>
            <a:r>
              <a:rPr lang="en-US" sz="1500" dirty="0"/>
              <a:t>I</a:t>
            </a:r>
            <a:r>
              <a:rPr lang="sr-Latn-RS" sz="1500" dirty="0"/>
              <a:t>grač</a:t>
            </a:r>
            <a:r>
              <a:rPr lang="en-US" sz="1500" dirty="0" err="1"/>
              <a:t>i</a:t>
            </a:r>
            <a:r>
              <a:rPr lang="sr-Latn-RS" sz="1500" dirty="0"/>
              <a:t> su u Nešovom ekvilibrijumu -  ako je svaki doneo najbolju moguću odluku, uzevši u obzir odluku </a:t>
            </a:r>
            <a:r>
              <a:rPr lang="sr-Latn-RS" sz="1500" u="sng" dirty="0"/>
              <a:t>protivnika</a:t>
            </a:r>
            <a:r>
              <a:rPr lang="sr-Latn-RS" sz="1500" dirty="0"/>
              <a:t>. </a:t>
            </a:r>
          </a:p>
          <a:p>
            <a:r>
              <a:rPr lang="sr-Latn-RS" sz="1500" dirty="0"/>
              <a:t>Više igrača je u Nešovom ekvilibrijumu ako je svaki od njih doneo najbolju moguću odluku uzevši u obzir odluke svih </a:t>
            </a:r>
            <a:r>
              <a:rPr lang="sr-Latn-RS" sz="1500" u="sng" dirty="0"/>
              <a:t>ostalih igrača</a:t>
            </a:r>
            <a:r>
              <a:rPr lang="sr-Latn-RS" sz="1500" dirty="0"/>
              <a:t>. </a:t>
            </a:r>
          </a:p>
          <a:p>
            <a:r>
              <a:rPr lang="sr-Latn-RS" sz="1500" dirty="0"/>
              <a:t>Važno je imati u vidu da Nešov ekvilibrijum ne mora da znači najveću zbirnu dobit za sve igrače; čest je slučaj da svi igrači mogu da povećaju svoju dobit ako bi nekako mogli da se dogovore oko simultane promene svojih strategija. </a:t>
            </a:r>
          </a:p>
          <a:p>
            <a:pPr lvl="1"/>
            <a:r>
              <a:rPr lang="sr-Latn-RS" sz="1500" dirty="0"/>
              <a:t>Na primer, konkurentni trgovci mogu da formiraju kartel kako bi povećali svoje profite.   </a:t>
            </a:r>
          </a:p>
        </p:txBody>
      </p:sp>
    </p:spTree>
    <p:extLst>
      <p:ext uri="{BB962C8B-B14F-4D97-AF65-F5344CB8AC3E}">
        <p14:creationId xmlns:p14="http://schemas.microsoft.com/office/powerpoint/2010/main" val="325899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4471" y="161364"/>
            <a:ext cx="6203575" cy="6234953"/>
          </a:xfrm>
        </p:spPr>
        <p:txBody>
          <a:bodyPr>
            <a:noAutofit/>
          </a:bodyPr>
          <a:lstStyle/>
          <a:p>
            <a:r>
              <a:rPr lang="sr-Latn-RS" sz="2000" dirty="0"/>
              <a:t>Osnovni pojam u teoriji igara je STRATEGIJA</a:t>
            </a:r>
          </a:p>
          <a:p>
            <a:r>
              <a:rPr lang="sr-Latn-RS" sz="2000" dirty="0"/>
              <a:t>Pojam </a:t>
            </a:r>
            <a:r>
              <a:rPr lang="sr-Latn-RS" sz="2000" b="1" dirty="0"/>
              <a:t>strategije</a:t>
            </a:r>
            <a:r>
              <a:rPr lang="sr-Latn-RS" sz="2000" dirty="0"/>
              <a:t> se ponekad pogrešno povezuje sa pojmom </a:t>
            </a:r>
            <a:r>
              <a:rPr lang="sr-Latn-RS" sz="2000" b="1" dirty="0"/>
              <a:t>poteza</a:t>
            </a:r>
            <a:r>
              <a:rPr lang="sr-Latn-RS" sz="2000" dirty="0"/>
              <a:t>. </a:t>
            </a:r>
          </a:p>
          <a:p>
            <a:r>
              <a:rPr lang="sr-Latn-RS" sz="2000" b="1" dirty="0"/>
              <a:t>POTEZ</a:t>
            </a:r>
            <a:r>
              <a:rPr lang="sr-Latn-RS" sz="2000" dirty="0"/>
              <a:t> je akcija koju igrač sprovodi u nekom trenutku tokom igre. (na primer, u šahu pomeranje belog lovca a2 na b3). </a:t>
            </a:r>
          </a:p>
          <a:p>
            <a:r>
              <a:rPr lang="sr-Latn-RS" sz="2000" dirty="0"/>
              <a:t>Sa druge strane, </a:t>
            </a:r>
            <a:r>
              <a:rPr lang="sr-Latn-RS" sz="2000" b="1" dirty="0"/>
              <a:t>STRATEGIJA je potpuni algoritam za igranje igre</a:t>
            </a:r>
            <a:r>
              <a:rPr lang="sr-Latn-RS" sz="2000" dirty="0"/>
              <a:t>.</a:t>
            </a:r>
          </a:p>
          <a:p>
            <a:r>
              <a:rPr lang="sr-Latn-RS" sz="2000" b="1" dirty="0"/>
              <a:t>Čista strategija</a:t>
            </a:r>
            <a:r>
              <a:rPr lang="sr-Latn-RS" sz="2000" dirty="0"/>
              <a:t> pruža kompletnu definiciju načina na koji igrač igra partiju. Ona za svaki mogući potez definiše odluku koju igrač donosi. Igračev </a:t>
            </a:r>
            <a:r>
              <a:rPr lang="sr-Latn-RS" sz="2000" b="1" dirty="0"/>
              <a:t>prostor strategija</a:t>
            </a:r>
            <a:r>
              <a:rPr lang="sr-Latn-RS" sz="2000" dirty="0"/>
              <a:t> je skup čistih strategija dostupnih datom igraču.</a:t>
            </a:r>
            <a:r>
              <a:rPr lang="en-US" sz="2000" dirty="0"/>
              <a:t> </a:t>
            </a:r>
            <a:r>
              <a:rPr lang="sr-Latn-RS" sz="2000" dirty="0"/>
              <a:t>Naravno, svaka čista strategija se može smatrati mešovitom strategijom kod koje je ta </a:t>
            </a:r>
            <a:r>
              <a:rPr lang="sr-Latn-RS" sz="2000" b="1" dirty="0"/>
              <a:t>čista strategija </a:t>
            </a:r>
            <a:r>
              <a:rPr lang="sr-Latn-RS" sz="2000" dirty="0"/>
              <a:t>izabrana sa sa verovatnoćom </a:t>
            </a:r>
            <a:r>
              <a:rPr lang="sr-Latn-RS" sz="2000" i="1" dirty="0"/>
              <a:t>1</a:t>
            </a:r>
            <a:r>
              <a:rPr lang="sr-Latn-RS" sz="2000" dirty="0"/>
              <a:t> a svaka druga sa verovatnoćom </a:t>
            </a:r>
            <a:r>
              <a:rPr lang="sr-Latn-RS" sz="2000" i="1" dirty="0"/>
              <a:t>0</a:t>
            </a:r>
            <a:r>
              <a:rPr lang="sr-Latn-RS" sz="2000" dirty="0"/>
              <a:t>. Mešovita strategije je slučajan izbor, iz skupa raspoloživih poteza, prema nekoj raspodeli verovatnoće. </a:t>
            </a:r>
          </a:p>
          <a:p>
            <a:r>
              <a:rPr lang="sr-Latn-RS" sz="2000" dirty="0"/>
              <a:t>Umesto da koristi jednu određenu čistu strategiju, igrač slučajnim izborom koristi neku od čistih strategija koje su definisane mešovitom strategijom. </a:t>
            </a:r>
          </a:p>
        </p:txBody>
      </p:sp>
      <p:pic>
        <p:nvPicPr>
          <p:cNvPr id="2050" name="Picture 2" descr="Could Game Theory Be Used To Prevent Human Extinction?">
            <a:extLst>
              <a:ext uri="{FF2B5EF4-FFF2-40B4-BE49-F238E27FC236}">
                <a16:creationId xmlns:a16="http://schemas.microsoft.com/office/drawing/2014/main" id="{E3B07F89-A304-7EB0-323F-D16E938EB6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16" r="25746"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01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5991225" y="279400"/>
            <a:ext cx="5362576" cy="1892300"/>
          </a:xfrm>
        </p:spPr>
        <p:txBody>
          <a:bodyPr>
            <a:normAutofit/>
          </a:bodyPr>
          <a:lstStyle/>
          <a:p>
            <a:r>
              <a:rPr lang="en-US" dirty="0"/>
              <a:t>TEORIJA IGARA U </a:t>
            </a:r>
            <a:r>
              <a:rPr lang="sr-Latn-RS" dirty="0"/>
              <a:t>ŠIREM SMISLU</a:t>
            </a:r>
            <a:endParaRPr lang="sr-Latn-RS"/>
          </a:p>
        </p:txBody>
      </p:sp>
      <p:sp>
        <p:nvSpPr>
          <p:cNvPr id="4" name="TextBox 3"/>
          <p:cNvSpPr txBox="1"/>
          <p:nvPr/>
        </p:nvSpPr>
        <p:spPr>
          <a:xfrm>
            <a:off x="838200" y="4505817"/>
            <a:ext cx="2300630" cy="553998"/>
          </a:xfrm>
          <a:prstGeom prst="rect">
            <a:avLst/>
          </a:prstGeom>
          <a:noFill/>
          <a:ln w="50800">
            <a:solidFill>
              <a:srgbClr val="FF0000"/>
            </a:solidFill>
          </a:ln>
        </p:spPr>
        <p:txBody>
          <a:bodyPr wrap="none" rtlCol="0">
            <a:spAutoFit/>
          </a:bodyPr>
          <a:lstStyle/>
          <a:p>
            <a:pPr defTabSz="1088136">
              <a:spcAft>
                <a:spcPts val="600"/>
              </a:spcAft>
            </a:pPr>
            <a:r>
              <a:rPr lang="sr-Latn-RS" sz="3000" kern="1200" dirty="0">
                <a:solidFill>
                  <a:schemeClr val="tx1"/>
                </a:solidFill>
                <a:latin typeface="+mn-lt"/>
                <a:ea typeface="+mn-ea"/>
                <a:cs typeface="+mn-cs"/>
              </a:rPr>
              <a:t>IGRE VEŠTINE</a:t>
            </a:r>
            <a:endParaRPr lang="sr-Latn-RS" sz="3000" dirty="0"/>
          </a:p>
        </p:txBody>
      </p:sp>
      <p:sp>
        <p:nvSpPr>
          <p:cNvPr id="5" name="TextBox 4"/>
          <p:cNvSpPr txBox="1"/>
          <p:nvPr/>
        </p:nvSpPr>
        <p:spPr>
          <a:xfrm>
            <a:off x="4510105" y="4494774"/>
            <a:ext cx="2583079" cy="553998"/>
          </a:xfrm>
          <a:prstGeom prst="rect">
            <a:avLst/>
          </a:prstGeom>
          <a:noFill/>
          <a:ln w="50800">
            <a:solidFill>
              <a:srgbClr val="FF0000"/>
            </a:solidFill>
          </a:ln>
        </p:spPr>
        <p:txBody>
          <a:bodyPr wrap="none" rtlCol="0">
            <a:spAutoFit/>
          </a:bodyPr>
          <a:lstStyle/>
          <a:p>
            <a:pPr defTabSz="1088136">
              <a:spcAft>
                <a:spcPts val="600"/>
              </a:spcAft>
            </a:pPr>
            <a:r>
              <a:rPr lang="sr-Latn-RS" sz="3000" kern="1200">
                <a:solidFill>
                  <a:schemeClr val="tx1"/>
                </a:solidFill>
                <a:latin typeface="+mn-lt"/>
                <a:ea typeface="+mn-ea"/>
                <a:cs typeface="+mn-cs"/>
              </a:rPr>
              <a:t>IGRE NA SREĆU</a:t>
            </a:r>
            <a:endParaRPr lang="sr-Latn-RS" sz="3000"/>
          </a:p>
        </p:txBody>
      </p:sp>
      <p:sp>
        <p:nvSpPr>
          <p:cNvPr id="6" name="TextBox 5"/>
          <p:cNvSpPr txBox="1"/>
          <p:nvPr/>
        </p:nvSpPr>
        <p:spPr>
          <a:xfrm>
            <a:off x="7304964" y="4340222"/>
            <a:ext cx="4659738" cy="1092607"/>
          </a:xfrm>
          <a:prstGeom prst="rect">
            <a:avLst/>
          </a:prstGeom>
          <a:noFill/>
          <a:ln w="50800">
            <a:solidFill>
              <a:srgbClr val="FF0000"/>
            </a:solidFill>
          </a:ln>
        </p:spPr>
        <p:txBody>
          <a:bodyPr wrap="none" rtlCol="0">
            <a:spAutoFit/>
          </a:bodyPr>
          <a:lstStyle/>
          <a:p>
            <a:pPr algn="ctr" defTabSz="1088136">
              <a:spcAft>
                <a:spcPts val="600"/>
              </a:spcAft>
            </a:pPr>
            <a:r>
              <a:rPr lang="sr-Latn-RS" sz="3000" kern="1200" dirty="0">
                <a:solidFill>
                  <a:schemeClr val="tx1"/>
                </a:solidFill>
                <a:latin typeface="+mn-lt"/>
                <a:ea typeface="+mn-ea"/>
                <a:cs typeface="+mn-cs"/>
              </a:rPr>
              <a:t>STRATEŠKE IGRE</a:t>
            </a:r>
          </a:p>
          <a:p>
            <a:pPr algn="ctr" defTabSz="1088136">
              <a:spcAft>
                <a:spcPts val="600"/>
              </a:spcAft>
            </a:pPr>
            <a:r>
              <a:rPr lang="sr-Latn-RS" sz="3000" kern="1200" dirty="0">
                <a:solidFill>
                  <a:schemeClr val="tx1"/>
                </a:solidFill>
                <a:latin typeface="+mn-lt"/>
                <a:ea typeface="+mn-ea"/>
                <a:cs typeface="+mn-cs"/>
              </a:rPr>
              <a:t>(teorija igara u užem smislu) </a:t>
            </a:r>
            <a:endParaRPr lang="sr-Latn-RS" sz="3000" dirty="0"/>
          </a:p>
        </p:txBody>
      </p:sp>
      <p:cxnSp>
        <p:nvCxnSpPr>
          <p:cNvPr id="8" name="Straight Arrow Connector 7"/>
          <p:cNvCxnSpPr>
            <a:cxnSpLocks/>
          </p:cNvCxnSpPr>
          <p:nvPr/>
        </p:nvCxnSpPr>
        <p:spPr>
          <a:xfrm>
            <a:off x="9014012" y="1766046"/>
            <a:ext cx="653715" cy="2347472"/>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22337" y="3092789"/>
            <a:ext cx="18391" cy="1263943"/>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1708148" y="1766047"/>
            <a:ext cx="7323793" cy="2590685"/>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4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sr-Latn-RS" sz="5400">
                <a:latin typeface="+mn-lt"/>
              </a:rPr>
              <a:t>Igre veštine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489877F-5324-93C4-CDAE-B21485B7F871}"/>
              </a:ext>
            </a:extLst>
          </p:cNvPr>
          <p:cNvGraphicFramePr>
            <a:graphicFrameLocks noGrp="1"/>
          </p:cNvGraphicFramePr>
          <p:nvPr>
            <p:ph idx="1"/>
            <p:extLst>
              <p:ext uri="{D42A27DB-BD31-4B8C-83A1-F6EECF244321}">
                <p14:modId xmlns:p14="http://schemas.microsoft.com/office/powerpoint/2010/main" val="10293802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67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sr-Latn-RS" sz="4800">
                <a:latin typeface="+mn-lt"/>
              </a:rPr>
              <a:t>Igre na sreću</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F59D854-584F-0560-5F5A-D215F9706F0E}"/>
              </a:ext>
            </a:extLst>
          </p:cNvPr>
          <p:cNvGraphicFramePr>
            <a:graphicFrameLocks noGrp="1"/>
          </p:cNvGraphicFramePr>
          <p:nvPr>
            <p:ph idx="1"/>
            <p:extLst>
              <p:ext uri="{D42A27DB-BD31-4B8C-83A1-F6EECF244321}">
                <p14:modId xmlns:p14="http://schemas.microsoft.com/office/powerpoint/2010/main" val="179633650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96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8267" y="818302"/>
            <a:ext cx="4333814" cy="1454051"/>
          </a:xfrm>
        </p:spPr>
        <p:txBody>
          <a:bodyPr anchor="b">
            <a:normAutofit/>
          </a:bodyPr>
          <a:lstStyle/>
          <a:p>
            <a:r>
              <a:rPr lang="sr-Latn-RS" sz="3600">
                <a:solidFill>
                  <a:schemeClr val="tx2"/>
                </a:solidFill>
              </a:rPr>
              <a:t>IGRE NA SREĆU</a:t>
            </a:r>
          </a:p>
        </p:txBody>
      </p:sp>
      <p:pic>
        <p:nvPicPr>
          <p:cNvPr id="6" name="Picture 8" descr="http://t0.gstatic.com/images?q=tbn:ANd9GcRgvcsRKTcXrnJiH1W_uFMA54VUMu1ZYVj3SxbWnSyoIwq4V9MJ"/>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1" r="9102" b="-1"/>
          <a:stretch/>
        </p:blipFill>
        <p:spPr bwMode="auto">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http://t1.gstatic.com/images?q=tbn:ANd9GcSdOTZfHnmUcvCDLUVc_YOi3ZrruwOogOfUEQnNzuzgEzTOgY9OpMg6gC_2"/>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3141" r="4611"/>
          <a:stretch/>
        </p:blipFill>
        <p:spPr bwMode="auto">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14" name="Freeform: Shape 13">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8" descr="http://t2.gstatic.com/images?q=tbn:ANd9GcSQJzrH33ppw7v7t5QhjBUq_67dVLm4oTVA9uEd1h_GbgTvsgXU5SJfJRMq"/>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2" b="1136"/>
          <a:stretch/>
        </p:blipFill>
        <p:spPr bwMode="auto">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0" name="Freeform: Shape 19">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22" name="Freeform: Shape 21">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25" name="Freeform: Shape 24">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Freeform: Shape 26">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p:cNvSpPr>
            <a:spLocks noGrp="1"/>
          </p:cNvSpPr>
          <p:nvPr>
            <p:ph idx="1"/>
          </p:nvPr>
        </p:nvSpPr>
        <p:spPr>
          <a:xfrm>
            <a:off x="6734684" y="2437029"/>
            <a:ext cx="4333468" cy="3639289"/>
          </a:xfrm>
        </p:spPr>
        <p:txBody>
          <a:bodyPr anchor="ctr">
            <a:normAutofit/>
          </a:bodyPr>
          <a:lstStyle/>
          <a:p>
            <a:r>
              <a:rPr lang="hr-HR" sz="3600" dirty="0">
                <a:solidFill>
                  <a:schemeClr val="tx2"/>
                </a:solidFill>
                <a:latin typeface="Times New Roman" panose="02020603050405020304" pitchFamily="18" charset="0"/>
                <a:cs typeface="Times New Roman" panose="02020603050405020304" pitchFamily="18" charset="0"/>
              </a:rPr>
              <a:t>Nisu poznati ishodi ni verovatnosti pojedinih ishoda</a:t>
            </a:r>
          </a:p>
          <a:p>
            <a:endParaRPr lang="sr-Latn-RS" sz="3600" dirty="0">
              <a:solidFill>
                <a:schemeClr val="tx2"/>
              </a:solidFill>
            </a:endParaRPr>
          </a:p>
        </p:txBody>
      </p:sp>
    </p:spTree>
    <p:extLst>
      <p:ext uri="{BB962C8B-B14F-4D97-AF65-F5344CB8AC3E}">
        <p14:creationId xmlns:p14="http://schemas.microsoft.com/office/powerpoint/2010/main" val="113458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0" name="Freeform: Shape 1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53641"/>
            <a:ext cx="3669161" cy="2760098"/>
          </a:xfrm>
        </p:spPr>
        <p:txBody>
          <a:bodyPr>
            <a:normAutofit/>
          </a:bodyPr>
          <a:lstStyle/>
          <a:p>
            <a:r>
              <a:rPr lang="sr-Latn-RS" sz="4000">
                <a:solidFill>
                  <a:schemeClr val="tx2"/>
                </a:solidFill>
              </a:rPr>
              <a:t>STRATEŠKE IGRE</a:t>
            </a:r>
          </a:p>
        </p:txBody>
      </p:sp>
      <p:sp>
        <p:nvSpPr>
          <p:cNvPr id="3" name="Content Placeholder 2"/>
          <p:cNvSpPr>
            <a:spLocks noGrp="1"/>
          </p:cNvSpPr>
          <p:nvPr>
            <p:ph idx="1"/>
          </p:nvPr>
        </p:nvSpPr>
        <p:spPr>
          <a:xfrm>
            <a:off x="5749684" y="176241"/>
            <a:ext cx="6110622" cy="6583147"/>
          </a:xfrm>
          <a:noFill/>
          <a:ln>
            <a:noFill/>
          </a:ln>
        </p:spPr>
        <p:txBody>
          <a:bodyPr anchor="ctr">
            <a:noAutofit/>
          </a:bodyPr>
          <a:lstStyle/>
          <a:p>
            <a:r>
              <a:rPr lang="hr-HR" sz="2600" dirty="0">
                <a:solidFill>
                  <a:schemeClr val="tx2"/>
                </a:solidFill>
                <a:cs typeface="Times New Roman" panose="02020603050405020304" pitchFamily="18" charset="0"/>
              </a:rPr>
              <a:t>Igre s </a:t>
            </a:r>
            <a:r>
              <a:rPr lang="hr-HR" sz="2600" b="1" dirty="0">
                <a:solidFill>
                  <a:schemeClr val="tx2"/>
                </a:solidFill>
                <a:cs typeface="Times New Roman" panose="02020603050405020304" pitchFamily="18" charset="0"/>
              </a:rPr>
              <a:t>dva ili više igrača</a:t>
            </a:r>
            <a:endParaRPr lang="hr-HR" sz="2600" dirty="0">
              <a:solidFill>
                <a:schemeClr val="tx2"/>
              </a:solidFill>
              <a:cs typeface="Times New Roman" panose="02020603050405020304" pitchFamily="18" charset="0"/>
            </a:endParaRPr>
          </a:p>
          <a:p>
            <a:r>
              <a:rPr lang="hr-HR" sz="2600" dirty="0">
                <a:solidFill>
                  <a:schemeClr val="tx2"/>
                </a:solidFill>
                <a:cs typeface="Times New Roman" panose="02020603050405020304" pitchFamily="18" charset="0"/>
              </a:rPr>
              <a:t>Svaki ima </a:t>
            </a:r>
            <a:r>
              <a:rPr lang="hr-HR" sz="2600" b="1" dirty="0">
                <a:solidFill>
                  <a:schemeClr val="tx2"/>
                </a:solidFill>
                <a:cs typeface="Times New Roman" panose="02020603050405020304" pitchFamily="18" charset="0"/>
              </a:rPr>
              <a:t>delimičnu kontrolu </a:t>
            </a:r>
            <a:r>
              <a:rPr lang="hr-HR" sz="2600" dirty="0">
                <a:solidFill>
                  <a:schemeClr val="tx2"/>
                </a:solidFill>
                <a:cs typeface="Times New Roman" panose="02020603050405020304" pitchFamily="18" charset="0"/>
              </a:rPr>
              <a:t>nad ishodima</a:t>
            </a:r>
          </a:p>
          <a:p>
            <a:r>
              <a:rPr lang="hr-HR" sz="2600" dirty="0">
                <a:solidFill>
                  <a:schemeClr val="tx2"/>
                </a:solidFill>
                <a:cs typeface="Times New Roman" panose="02020603050405020304" pitchFamily="18" charset="0"/>
              </a:rPr>
              <a:t>Ogleda se u </a:t>
            </a:r>
            <a:r>
              <a:rPr lang="hr-HR" sz="2600" b="1" dirty="0">
                <a:solidFill>
                  <a:schemeClr val="tx2"/>
                </a:solidFill>
                <a:cs typeface="Times New Roman" panose="02020603050405020304" pitchFamily="18" charset="0"/>
              </a:rPr>
              <a:t>postojanju</a:t>
            </a:r>
            <a:r>
              <a:rPr lang="hr-HR" sz="2600" dirty="0">
                <a:solidFill>
                  <a:schemeClr val="tx2"/>
                </a:solidFill>
                <a:cs typeface="Times New Roman" panose="02020603050405020304" pitchFamily="18" charset="0"/>
              </a:rPr>
              <a:t> značajnih </a:t>
            </a:r>
            <a:r>
              <a:rPr lang="hr-HR" sz="2600" b="1" dirty="0">
                <a:solidFill>
                  <a:schemeClr val="tx2"/>
                </a:solidFill>
                <a:cs typeface="Times New Roman" panose="02020603050405020304" pitchFamily="18" charset="0"/>
              </a:rPr>
              <a:t>interakcija</a:t>
            </a:r>
            <a:r>
              <a:rPr lang="hr-HR" sz="2600" dirty="0">
                <a:solidFill>
                  <a:schemeClr val="tx2"/>
                </a:solidFill>
                <a:cs typeface="Times New Roman" panose="02020603050405020304" pitchFamily="18" charset="0"/>
              </a:rPr>
              <a:t> među igračima.</a:t>
            </a:r>
          </a:p>
          <a:p>
            <a:pPr>
              <a:buNone/>
            </a:pPr>
            <a:r>
              <a:rPr lang="hr-HR" sz="2600" dirty="0">
                <a:solidFill>
                  <a:schemeClr val="tx2"/>
                </a:solidFill>
                <a:cs typeface="Times New Roman" panose="02020603050405020304" pitchFamily="18" charset="0"/>
              </a:rPr>
              <a:t>Teorija igara u užem smislu se bavi se situacijama koje imaju sledeća svojstva:</a:t>
            </a:r>
          </a:p>
          <a:p>
            <a:r>
              <a:rPr lang="hr-HR" sz="2600" dirty="0">
                <a:solidFill>
                  <a:schemeClr val="tx2"/>
                </a:solidFill>
                <a:cs typeface="Times New Roman" panose="02020603050405020304" pitchFamily="18" charset="0"/>
              </a:rPr>
              <a:t>postoje minimalno </a:t>
            </a:r>
            <a:r>
              <a:rPr lang="hr-HR" sz="2600" b="1" dirty="0">
                <a:solidFill>
                  <a:schemeClr val="tx2"/>
                </a:solidFill>
                <a:cs typeface="Times New Roman" panose="02020603050405020304" pitchFamily="18" charset="0"/>
              </a:rPr>
              <a:t>dva igrača</a:t>
            </a:r>
            <a:r>
              <a:rPr lang="hr-HR" sz="2600" dirty="0">
                <a:solidFill>
                  <a:schemeClr val="tx2"/>
                </a:solidFill>
                <a:cs typeface="Times New Roman" panose="02020603050405020304" pitchFamily="18" charset="0"/>
              </a:rPr>
              <a:t>, </a:t>
            </a:r>
          </a:p>
          <a:p>
            <a:r>
              <a:rPr lang="hr-HR" sz="2600" dirty="0">
                <a:solidFill>
                  <a:schemeClr val="tx2"/>
                </a:solidFill>
                <a:cs typeface="Times New Roman" panose="02020603050405020304" pitchFamily="18" charset="0"/>
              </a:rPr>
              <a:t>igra počinje tako da jedan ili više igrača </a:t>
            </a:r>
            <a:r>
              <a:rPr lang="hr-HR" sz="2600" b="1" dirty="0">
                <a:solidFill>
                  <a:schemeClr val="tx2"/>
                </a:solidFill>
                <a:cs typeface="Times New Roman" panose="02020603050405020304" pitchFamily="18" charset="0"/>
              </a:rPr>
              <a:t>izaberu između određenih alternativa</a:t>
            </a:r>
            <a:r>
              <a:rPr lang="hr-HR" sz="2600" dirty="0">
                <a:solidFill>
                  <a:schemeClr val="tx2"/>
                </a:solidFill>
                <a:cs typeface="Times New Roman" panose="02020603050405020304" pitchFamily="18" charset="0"/>
              </a:rPr>
              <a:t>, </a:t>
            </a:r>
          </a:p>
          <a:p>
            <a:r>
              <a:rPr lang="hr-HR" sz="2600" dirty="0">
                <a:solidFill>
                  <a:schemeClr val="tx2"/>
                </a:solidFill>
                <a:cs typeface="Times New Roman" panose="02020603050405020304" pitchFamily="18" charset="0"/>
              </a:rPr>
              <a:t>pravila igre određuju način ponašanja igrača, </a:t>
            </a:r>
          </a:p>
          <a:p>
            <a:r>
              <a:rPr lang="hr-HR" sz="2600" dirty="0">
                <a:solidFill>
                  <a:schemeClr val="tx2"/>
                </a:solidFill>
                <a:cs typeface="Times New Roman" panose="02020603050405020304" pitchFamily="18" charset="0"/>
              </a:rPr>
              <a:t>svaki potez u igri završava situacijom koja određuje isplatu svakog igrača.</a:t>
            </a:r>
          </a:p>
        </p:txBody>
      </p:sp>
    </p:spTree>
    <p:extLst>
      <p:ext uri="{BB962C8B-B14F-4D97-AF65-F5344CB8AC3E}">
        <p14:creationId xmlns:p14="http://schemas.microsoft.com/office/powerpoint/2010/main" val="30897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8" name="Group 308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9" name="Rectangle 308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308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2" name="Rectangle 309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pPr algn="just"/>
            <a:r>
              <a:rPr lang="sr-Latn-RS" sz="1900" dirty="0"/>
              <a:t>Nakon što smo se upoznali sa osnovnim pojmovima koji čine teoriju igara, prelazimo na pregled postojećih analiza samih igara. </a:t>
            </a:r>
          </a:p>
          <a:p>
            <a:pPr algn="just"/>
            <a:r>
              <a:rPr lang="sr-Latn-RS" sz="1900" dirty="0"/>
              <a:t>Razmotrićemo različite vrste igara i njihovu podelu prema mnogobrojnim kriterijumima. Postoje brojne podele, a mi ćemo u radu navesti one za koje smatramo da su najvažnije, ukupno 8 podela. Naglasićemo i dva veoma bitna pojma u teoriji igara – </a:t>
            </a:r>
          </a:p>
          <a:p>
            <a:pPr marL="514350" indent="-514350" algn="just">
              <a:buAutoNum type="arabicPeriod"/>
            </a:pPr>
            <a:r>
              <a:rPr lang="sr-Latn-RS" sz="1900" b="1" dirty="0"/>
              <a:t>racionalni igrači i </a:t>
            </a:r>
          </a:p>
          <a:p>
            <a:pPr marL="514350" indent="-514350" algn="just">
              <a:buAutoNum type="arabicPeriod"/>
            </a:pPr>
            <a:r>
              <a:rPr lang="sr-Latn-RS" sz="1900" b="1" dirty="0"/>
              <a:t>Nešov ekvilibrijum.</a:t>
            </a:r>
          </a:p>
        </p:txBody>
      </p:sp>
      <p:sp>
        <p:nvSpPr>
          <p:cNvPr id="3094" name="Rectangle 309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ame Theory] Nash Equilibrium : r/askmath">
            <a:extLst>
              <a:ext uri="{FF2B5EF4-FFF2-40B4-BE49-F238E27FC236}">
                <a16:creationId xmlns:a16="http://schemas.microsoft.com/office/drawing/2014/main" id="{0902859F-7757-BAAA-9A4C-759C84368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55" r="943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2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74327" y="461471"/>
            <a:ext cx="2382249" cy="528917"/>
          </a:xfrm>
          <a:solidFill>
            <a:srgbClr val="00B0F0"/>
          </a:solidFill>
          <a:ln>
            <a:solidFill>
              <a:srgbClr val="00B0F0"/>
            </a:solidFill>
          </a:ln>
        </p:spPr>
        <p:txBody>
          <a:bodyPr anchor="b">
            <a:normAutofit fontScale="90000"/>
          </a:bodyPr>
          <a:lstStyle/>
          <a:p>
            <a:r>
              <a:rPr lang="sr-Latn-RS" sz="4000" b="1" dirty="0"/>
              <a:t>Podela igara </a:t>
            </a:r>
            <a:endParaRPr lang="sr-Latn-RS" sz="4000" dirty="0"/>
          </a:p>
        </p:txBody>
      </p:sp>
      <p:sp>
        <p:nvSpPr>
          <p:cNvPr id="3" name="Content Placeholder 2"/>
          <p:cNvSpPr>
            <a:spLocks noGrp="1"/>
          </p:cNvSpPr>
          <p:nvPr>
            <p:ph idx="1"/>
          </p:nvPr>
        </p:nvSpPr>
        <p:spPr>
          <a:xfrm>
            <a:off x="347555" y="277216"/>
            <a:ext cx="7220036" cy="5991182"/>
          </a:xfrm>
        </p:spPr>
        <p:txBody>
          <a:bodyPr anchor="t">
            <a:noAutofit/>
          </a:bodyPr>
          <a:lstStyle/>
          <a:p>
            <a:pPr marL="0" indent="0" algn="just">
              <a:buNone/>
            </a:pPr>
            <a:r>
              <a:rPr lang="sr-Latn-RS" sz="1500" b="1" dirty="0"/>
              <a:t>Prema interesima igrača </a:t>
            </a:r>
            <a:r>
              <a:rPr lang="sr-Latn-RS" sz="1500" dirty="0"/>
              <a:t>koji učestvuju u igri</a:t>
            </a:r>
          </a:p>
          <a:p>
            <a:pPr marL="0" indent="0" algn="just">
              <a:buNone/>
            </a:pPr>
            <a:r>
              <a:rPr lang="sr-Latn-RS" sz="1500" dirty="0"/>
              <a:t>	- kooperativne, </a:t>
            </a:r>
          </a:p>
          <a:p>
            <a:pPr marL="0" indent="0" algn="just">
              <a:buNone/>
            </a:pPr>
            <a:r>
              <a:rPr lang="sr-Latn-RS" sz="1500" dirty="0"/>
              <a:t>	- nekooperativne i </a:t>
            </a:r>
          </a:p>
          <a:p>
            <a:pPr marL="0" indent="0" algn="just">
              <a:buNone/>
            </a:pPr>
            <a:r>
              <a:rPr lang="sr-Latn-RS" sz="1500" dirty="0"/>
              <a:t>	- igre sa kombinovanim motivima. </a:t>
            </a:r>
            <a:endParaRPr lang="en-US" sz="1500" dirty="0"/>
          </a:p>
          <a:p>
            <a:pPr algn="just"/>
            <a:r>
              <a:rPr lang="sr-Latn-RS" sz="1500" b="1" dirty="0"/>
              <a:t>Kooperativne igre</a:t>
            </a:r>
            <a:r>
              <a:rPr lang="sr-Latn-RS" sz="1500" b="1" i="1" dirty="0"/>
              <a:t> </a:t>
            </a:r>
            <a:r>
              <a:rPr lang="sr-Latn-RS" sz="1500" dirty="0"/>
              <a:t>su one u kojima igrači imaju zajednički interes - </a:t>
            </a:r>
            <a:r>
              <a:rPr lang="en-US" sz="1500" dirty="0" err="1"/>
              <a:t>prave</a:t>
            </a:r>
            <a:r>
              <a:rPr lang="en-US" sz="1500" dirty="0"/>
              <a:t> </a:t>
            </a:r>
            <a:r>
              <a:rPr lang="en-US" sz="1500" dirty="0" err="1"/>
              <a:t>dogovore</a:t>
            </a:r>
            <a:r>
              <a:rPr lang="en-US" sz="1500" dirty="0"/>
              <a:t> </a:t>
            </a:r>
            <a:r>
              <a:rPr lang="en-US" sz="1500" dirty="0" err="1"/>
              <a:t>iz</a:t>
            </a:r>
            <a:r>
              <a:rPr lang="sr-Latn-RS" sz="1500" dirty="0"/>
              <a:t>među sebe u cilju međusobng usklađivanja ponašanja i izbora  strategije za najbolje rezultate. </a:t>
            </a:r>
          </a:p>
          <a:p>
            <a:pPr lvl="1" algn="just"/>
            <a:r>
              <a:rPr lang="sr-Latn-RS" sz="1500" dirty="0"/>
              <a:t>Primer: automobili koji idu jedan drugom u susret. Igrači (vozači) samostalno donose odluku da li će skrenuti levo, desno ili nastaviti pravo ali oni moraju da sarađuju kako ne bi došlo do udesa (što nikome ne odgovara) tako što će signalizirati drugom učesniku koja je njegova odluka. </a:t>
            </a:r>
            <a:endParaRPr lang="en-US" sz="1500" dirty="0"/>
          </a:p>
          <a:p>
            <a:pPr algn="just"/>
            <a:r>
              <a:rPr lang="en-US" sz="1500" b="1" dirty="0" err="1"/>
              <a:t>Nekooperativne</a:t>
            </a:r>
            <a:r>
              <a:rPr lang="en-US" sz="1500" b="1" dirty="0"/>
              <a:t> </a:t>
            </a:r>
            <a:r>
              <a:rPr lang="en-US" sz="1500" b="1" dirty="0" err="1"/>
              <a:t>igre</a:t>
            </a:r>
            <a:r>
              <a:rPr lang="en-US" sz="1500" dirty="0"/>
              <a:t> u </a:t>
            </a:r>
            <a:r>
              <a:rPr lang="en-US" sz="1500" dirty="0" err="1"/>
              <a:t>kojima</a:t>
            </a:r>
            <a:r>
              <a:rPr lang="en-US" sz="1500" dirty="0"/>
              <a:t> </a:t>
            </a:r>
            <a:r>
              <a:rPr lang="sr-Latn-RS" sz="1500" dirty="0"/>
              <a:t>su interesi igrača u potpunosti suprotni tj. ne postoji saradnja pri izboru poteza od strane igrača. </a:t>
            </a:r>
          </a:p>
          <a:p>
            <a:pPr lvl="1" algn="just"/>
            <a:r>
              <a:rPr lang="sr-Latn-RS" sz="1500" dirty="0"/>
              <a:t>Primer: šah. </a:t>
            </a:r>
            <a:endParaRPr lang="en-US" sz="1500" dirty="0"/>
          </a:p>
          <a:p>
            <a:pPr algn="just"/>
            <a:r>
              <a:rPr lang="sr-Latn-RS" sz="1500" b="1" dirty="0"/>
              <a:t>Igre sa kombinovanim motivima </a:t>
            </a:r>
            <a:r>
              <a:rPr lang="sr-Latn-RS" sz="1500" dirty="0"/>
              <a:t> u kojima ima elemenata i kooperativnosti i nekooperativnosti istovremeno. Igrači moraju da sarađuju, do određene mere. </a:t>
            </a:r>
          </a:p>
          <a:p>
            <a:pPr lvl="1" algn="just"/>
            <a:r>
              <a:rPr lang="sr-Latn-RS" sz="1500" dirty="0"/>
              <a:t>Primer: odnos sindikata radnika i uprave preduzeća. Ove dve strane u suštini imaju suprotne interese ali moraju da sarađuju jer pripadaju istom preduzeću, moraju da drže određen nivo kooperativnosti, i tako da dostignu profit koji odgovara i jednoj i drugoj strani. Dakle, možemo reći da igrači u ovom tipu igre imaju istovremeno i zajedničke i suprotne interese. </a:t>
            </a:r>
          </a:p>
          <a:p>
            <a:pPr algn="just"/>
            <a:endParaRPr lang="sr-Latn-RS" sz="1500" dirty="0"/>
          </a:p>
        </p:txBody>
      </p:sp>
      <p:pic>
        <p:nvPicPr>
          <p:cNvPr id="1026" name="Picture 2" descr="Hand Putting Piece Of White Jigsaw Puzzle On Blue Background Team Business  Success Partnership Or Teamwork Stock Photo - Download Image Now - iStock">
            <a:extLst>
              <a:ext uri="{FF2B5EF4-FFF2-40B4-BE49-F238E27FC236}">
                <a16:creationId xmlns:a16="http://schemas.microsoft.com/office/drawing/2014/main" id="{BDF14ABF-988A-DC55-90FD-1A0E6F5C3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04" r="-2" b="-2"/>
          <a:stretch/>
        </p:blipFill>
        <p:spPr bwMode="auto">
          <a:xfrm>
            <a:off x="7808153" y="1410075"/>
            <a:ext cx="3946071" cy="3823933"/>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130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TotalTime>
  <Words>1363</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ADLaM Display</vt:lpstr>
      <vt:lpstr>Arial</vt:lpstr>
      <vt:lpstr>Calibri</vt:lpstr>
      <vt:lpstr>Calibri Light</vt:lpstr>
      <vt:lpstr>Times New Roman</vt:lpstr>
      <vt:lpstr>Office Theme</vt:lpstr>
      <vt:lpstr>PowerPoint Presentation</vt:lpstr>
      <vt:lpstr>PowerPoint Presentation</vt:lpstr>
      <vt:lpstr>TEORIJA IGARA U ŠIREM SMISLU</vt:lpstr>
      <vt:lpstr>Igre veštine</vt:lpstr>
      <vt:lpstr>Igre na sreću</vt:lpstr>
      <vt:lpstr>IGRE NA SREĆU</vt:lpstr>
      <vt:lpstr>STRATEŠKE IGRE</vt:lpstr>
      <vt:lpstr>PowerPoint Presentation</vt:lpstr>
      <vt:lpstr>Podela igara </vt:lpstr>
      <vt:lpstr>PowerPoint Presentation</vt:lpstr>
      <vt:lpstr>PowerPoint Presentation</vt:lpstr>
      <vt:lpstr>PowerPoint Presentation</vt:lpstr>
      <vt:lpstr>PowerPoint Presentation</vt:lpstr>
      <vt:lpstr>PowerPoint Presentation</vt:lpstr>
      <vt:lpstr>PowerPoint Presentation</vt:lpstr>
      <vt:lpstr>Osnovne pretpostavke </vt:lpstr>
      <vt:lpstr>Osnovne pretpostavke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Teorija igara</dc:title>
  <dc:creator>Sanja</dc:creator>
  <cp:lastModifiedBy>Zorana Mihajlovic</cp:lastModifiedBy>
  <cp:revision>97</cp:revision>
  <dcterms:created xsi:type="dcterms:W3CDTF">2016-10-27T09:18:39Z</dcterms:created>
  <dcterms:modified xsi:type="dcterms:W3CDTF">2023-10-27T10:40:08Z</dcterms:modified>
</cp:coreProperties>
</file>