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0" r:id="rId3"/>
    <p:sldId id="352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61" r:id="rId12"/>
    <p:sldId id="362" r:id="rId13"/>
    <p:sldId id="375" r:id="rId14"/>
    <p:sldId id="373" r:id="rId15"/>
    <p:sldId id="377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06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601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22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73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52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38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7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907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93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35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40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7DCA-2BBE-456F-84B2-FDAB83BACEF0}" type="datetimeFigureOut">
              <a:rPr lang="sr-Latn-RS" smtClean="0"/>
              <a:t>14.10.2023.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252E-9088-4EEE-92BC-C14FA8F2658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182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sr-Latn-RS" b="1">
                <a:solidFill>
                  <a:schemeClr val="bg1"/>
                </a:solidFill>
              </a:rPr>
              <a:t>Teorija igara</a:t>
            </a:r>
            <a:br>
              <a:rPr lang="sr-Latn-RS">
                <a:solidFill>
                  <a:schemeClr val="bg1"/>
                </a:solidFill>
              </a:rPr>
            </a:br>
            <a:endParaRPr lang="sr-Latn-R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818" y="3849846"/>
            <a:ext cx="5085580" cy="978684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Koncept najboljeg odgovora i Nešov ekvilibrijum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56999-D4B5-DD06-F0AB-6EFD406D9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8ECA-3FFC-95B7-FF52-6DCBA09C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930"/>
            <a:ext cx="4619621" cy="5788033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Da bi se </a:t>
            </a:r>
            <a:r>
              <a:rPr lang="en-US" sz="2200" dirty="0" err="1"/>
              <a:t>došlo</a:t>
            </a:r>
            <a:r>
              <a:rPr lang="en-US" sz="2200" dirty="0"/>
              <a:t> do </a:t>
            </a:r>
            <a:r>
              <a:rPr lang="en-US" sz="2200" dirty="0" err="1"/>
              <a:t>prave</a:t>
            </a:r>
            <a:r>
              <a:rPr lang="en-US" sz="2200" dirty="0"/>
              <a:t> </a:t>
            </a:r>
            <a:r>
              <a:rPr lang="en-US" sz="2200" dirty="0" err="1"/>
              <a:t>Nešove</a:t>
            </a:r>
            <a:r>
              <a:rPr lang="en-US" sz="2200" dirty="0"/>
              <a:t> </a:t>
            </a:r>
            <a:r>
              <a:rPr lang="en-US" sz="2200" dirty="0" err="1"/>
              <a:t>ravnoteže</a:t>
            </a:r>
            <a:r>
              <a:rPr lang="en-US" sz="2200" dirty="0"/>
              <a:t>, </a:t>
            </a:r>
            <a:r>
              <a:rPr lang="en-US" sz="2200" dirty="0" err="1"/>
              <a:t>neophodno</a:t>
            </a:r>
            <a:r>
              <a:rPr lang="en-US" sz="2200" dirty="0"/>
              <a:t> je da se oba </a:t>
            </a:r>
            <a:r>
              <a:rPr lang="en-US" sz="2200" dirty="0" err="1"/>
              <a:t>igrača</a:t>
            </a:r>
            <a:r>
              <a:rPr lang="en-US" sz="2200" dirty="0"/>
              <a:t> </a:t>
            </a:r>
            <a:r>
              <a:rPr lang="en-US" sz="2200" dirty="0" err="1"/>
              <a:t>unapred</a:t>
            </a:r>
            <a:r>
              <a:rPr lang="en-US" sz="2200" dirty="0"/>
              <a:t> </a:t>
            </a:r>
            <a:r>
              <a:rPr lang="en-US" sz="2200" dirty="0" err="1"/>
              <a:t>obavežu</a:t>
            </a:r>
            <a:r>
              <a:rPr lang="en-US" sz="2200" dirty="0"/>
              <a:t> da </a:t>
            </a:r>
            <a:r>
              <a:rPr lang="en-US" sz="2200" dirty="0" err="1"/>
              <a:t>neće</a:t>
            </a:r>
            <a:r>
              <a:rPr lang="en-US" sz="2200" dirty="0"/>
              <a:t> </a:t>
            </a:r>
            <a:r>
              <a:rPr lang="en-US" sz="2200" dirty="0" err="1"/>
              <a:t>pokušati</a:t>
            </a:r>
            <a:r>
              <a:rPr lang="en-US" sz="2200" dirty="0"/>
              <a:t> da se </a:t>
            </a:r>
            <a:r>
              <a:rPr lang="en-US" sz="2200" dirty="0" err="1"/>
              <a:t>udvaraju</a:t>
            </a:r>
            <a:r>
              <a:rPr lang="en-US" sz="2200" dirty="0"/>
              <a:t> </a:t>
            </a:r>
            <a:r>
              <a:rPr lang="en-US" sz="2200" dirty="0" err="1"/>
              <a:t>plavuši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/>
              <a:t>Ali </a:t>
            </a:r>
            <a:r>
              <a:rPr lang="en-US" sz="2200" dirty="0" err="1"/>
              <a:t>ako</a:t>
            </a:r>
            <a:r>
              <a:rPr lang="en-US" sz="2200" dirty="0"/>
              <a:t> se, </a:t>
            </a:r>
            <a:r>
              <a:rPr lang="en-US" sz="2200" dirty="0" err="1"/>
              <a:t>recimo</a:t>
            </a:r>
            <a:r>
              <a:rPr lang="en-US" sz="2200" dirty="0"/>
              <a:t>, </a:t>
            </a:r>
            <a:r>
              <a:rPr lang="en-US" sz="2200" dirty="0" err="1"/>
              <a:t>Neš</a:t>
            </a:r>
            <a:r>
              <a:rPr lang="en-US" sz="2200" dirty="0"/>
              <a:t> </a:t>
            </a:r>
            <a:r>
              <a:rPr lang="en-US" sz="2200" dirty="0" err="1"/>
              <a:t>obaveže</a:t>
            </a:r>
            <a:r>
              <a:rPr lang="en-US" sz="2200" dirty="0"/>
              <a:t> da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odmah</a:t>
            </a:r>
            <a:r>
              <a:rPr lang="en-US" sz="2200" dirty="0"/>
              <a:t> </a:t>
            </a:r>
            <a:r>
              <a:rPr lang="en-US" sz="2200" dirty="0" err="1"/>
              <a:t>početi</a:t>
            </a:r>
            <a:r>
              <a:rPr lang="en-US" sz="2200" dirty="0"/>
              <a:t> da se </a:t>
            </a:r>
            <a:r>
              <a:rPr lang="en-US" sz="2200" dirty="0" err="1"/>
              <a:t>udvara</a:t>
            </a:r>
            <a:r>
              <a:rPr lang="en-US" sz="2200" dirty="0"/>
              <a:t> </a:t>
            </a:r>
            <a:r>
              <a:rPr lang="en-US" sz="2200" dirty="0" err="1"/>
              <a:t>crnki</a:t>
            </a:r>
            <a:r>
              <a:rPr lang="en-US" sz="2200" dirty="0"/>
              <a:t>, </a:t>
            </a:r>
            <a:r>
              <a:rPr lang="en-US" sz="2200" dirty="0" err="1"/>
              <a:t>njegov</a:t>
            </a:r>
            <a:r>
              <a:rPr lang="en-US" sz="2200" dirty="0"/>
              <a:t> </a:t>
            </a:r>
            <a:r>
              <a:rPr lang="en-US" sz="2200" dirty="0" err="1"/>
              <a:t>kolega</a:t>
            </a:r>
            <a:r>
              <a:rPr lang="en-US" sz="2200" dirty="0"/>
              <a:t> </a:t>
            </a:r>
            <a:r>
              <a:rPr lang="en-US" sz="2200" dirty="0" err="1"/>
              <a:t>onda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daleko</a:t>
            </a:r>
            <a:r>
              <a:rPr lang="en-US" sz="2200" dirty="0"/>
              <a:t> </a:t>
            </a:r>
            <a:r>
              <a:rPr lang="en-US" sz="2200" dirty="0" err="1"/>
              <a:t>lakši</a:t>
            </a:r>
            <a:r>
              <a:rPr lang="en-US" sz="2200" dirty="0"/>
              <a:t> </a:t>
            </a:r>
            <a:r>
              <a:rPr lang="en-US" sz="2200" dirty="0" err="1"/>
              <a:t>posao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imati</a:t>
            </a:r>
            <a:r>
              <a:rPr lang="en-US" sz="2200" dirty="0"/>
              <a:t> </a:t>
            </a:r>
            <a:r>
              <a:rPr lang="en-US" sz="2200" dirty="0" err="1"/>
              <a:t>priliku</a:t>
            </a:r>
            <a:r>
              <a:rPr lang="en-US" sz="2200" dirty="0"/>
              <a:t> da se </a:t>
            </a:r>
            <a:r>
              <a:rPr lang="en-US" sz="2200" dirty="0" err="1"/>
              <a:t>sam</a:t>
            </a:r>
            <a:r>
              <a:rPr lang="en-US" sz="2200" dirty="0"/>
              <a:t> </a:t>
            </a:r>
            <a:r>
              <a:rPr lang="en-US" sz="2200" dirty="0" err="1"/>
              <a:t>udvara</a:t>
            </a:r>
            <a:r>
              <a:rPr lang="en-US" sz="2200" dirty="0"/>
              <a:t> </a:t>
            </a:r>
            <a:r>
              <a:rPr lang="en-US" sz="2200" dirty="0" err="1"/>
              <a:t>plavuši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 err="1"/>
              <a:t>Zapravo</a:t>
            </a:r>
            <a:r>
              <a:rPr lang="en-US" sz="2200" dirty="0"/>
              <a:t>, </a:t>
            </a:r>
            <a:r>
              <a:rPr lang="en-US" sz="2200" dirty="0" err="1"/>
              <a:t>ovde</a:t>
            </a:r>
            <a:r>
              <a:rPr lang="en-US" sz="2200" dirty="0"/>
              <a:t> se </a:t>
            </a:r>
            <a:r>
              <a:rPr lang="en-US" sz="2200" dirty="0" err="1"/>
              <a:t>radi</a:t>
            </a:r>
            <a:r>
              <a:rPr lang="en-US" sz="2200" dirty="0"/>
              <a:t> o </a:t>
            </a:r>
            <a:r>
              <a:rPr lang="en-US" sz="2200" dirty="0" err="1"/>
              <a:t>igri</a:t>
            </a:r>
            <a:r>
              <a:rPr lang="en-US" sz="2200" dirty="0"/>
              <a:t> </a:t>
            </a:r>
            <a:r>
              <a:rPr lang="en-US" sz="2200" dirty="0" err="1"/>
              <a:t>kukavice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dva</a:t>
            </a:r>
            <a:r>
              <a:rPr lang="en-US" sz="2200" dirty="0"/>
              <a:t> </a:t>
            </a:r>
            <a:r>
              <a:rPr lang="en-US" sz="2200" dirty="0" err="1"/>
              <a:t>ravnotežna</a:t>
            </a:r>
            <a:r>
              <a:rPr lang="en-US" sz="2200" dirty="0"/>
              <a:t> </a:t>
            </a:r>
            <a:r>
              <a:rPr lang="en-US" sz="2200" dirty="0" err="1"/>
              <a:t>ishoda</a:t>
            </a:r>
            <a:r>
              <a:rPr lang="en-US" sz="2200" dirty="0"/>
              <a:t> (1, 2) </a:t>
            </a:r>
            <a:r>
              <a:rPr lang="en-US" sz="2200" dirty="0" err="1"/>
              <a:t>i</a:t>
            </a:r>
            <a:r>
              <a:rPr lang="en-US" sz="2200" dirty="0"/>
              <a:t> (2, 1),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reći</a:t>
            </a:r>
            <a:r>
              <a:rPr lang="en-US" sz="2200" dirty="0"/>
              <a:t> da </a:t>
            </a:r>
            <a:r>
              <a:rPr lang="en-US" sz="2200" dirty="0" err="1"/>
              <a:t>bolju</a:t>
            </a:r>
            <a:r>
              <a:rPr lang="en-US" sz="2200" dirty="0"/>
              <a:t> </a:t>
            </a:r>
            <a:r>
              <a:rPr lang="en-US" sz="2200" dirty="0" err="1"/>
              <a:t>isplatu</a:t>
            </a:r>
            <a:r>
              <a:rPr lang="en-US" sz="2200" dirty="0"/>
              <a:t> </a:t>
            </a:r>
            <a:r>
              <a:rPr lang="en-US" sz="2200" dirty="0" err="1"/>
              <a:t>dobija</a:t>
            </a:r>
            <a:r>
              <a:rPr lang="en-US" sz="2200" dirty="0"/>
              <a:t> </a:t>
            </a:r>
            <a:r>
              <a:rPr lang="en-US" sz="2200" dirty="0" err="1"/>
              <a:t>onaj</a:t>
            </a:r>
            <a:r>
              <a:rPr lang="en-US" sz="2200" dirty="0"/>
              <a:t> koji </a:t>
            </a:r>
            <a:r>
              <a:rPr lang="en-US" sz="2200" dirty="0" err="1"/>
              <a:t>prvi</a:t>
            </a:r>
            <a:r>
              <a:rPr lang="en-US" sz="2200" dirty="0"/>
              <a:t> </a:t>
            </a:r>
            <a:r>
              <a:rPr lang="en-US" sz="2200" dirty="0" err="1"/>
              <a:t>signalizira</a:t>
            </a:r>
            <a:r>
              <a:rPr lang="en-US" sz="2200" dirty="0"/>
              <a:t> da </a:t>
            </a:r>
            <a:r>
              <a:rPr lang="en-US" sz="2200" dirty="0" err="1"/>
              <a:t>neće</a:t>
            </a:r>
            <a:r>
              <a:rPr lang="en-US" sz="2200" dirty="0"/>
              <a:t> </a:t>
            </a:r>
            <a:r>
              <a:rPr lang="en-US" sz="2200" dirty="0" err="1"/>
              <a:t>odustati</a:t>
            </a:r>
            <a:r>
              <a:rPr lang="en-US" sz="2200" dirty="0"/>
              <a:t> od </a:t>
            </a:r>
            <a:r>
              <a:rPr lang="en-US" sz="2200" dirty="0" err="1"/>
              <a:t>udvaranja</a:t>
            </a:r>
            <a:r>
              <a:rPr lang="en-US" sz="2200" dirty="0"/>
              <a:t> </a:t>
            </a:r>
            <a:r>
              <a:rPr lang="en-US" sz="2200" dirty="0" err="1"/>
              <a:t>plavuši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/>
              <a:t>U tom </a:t>
            </a:r>
            <a:r>
              <a:rPr lang="en-US" sz="2200" dirty="0" err="1"/>
              <a:t>slučaju</a:t>
            </a:r>
            <a:r>
              <a:rPr lang="en-US" sz="2200" dirty="0"/>
              <a:t>, </a:t>
            </a:r>
            <a:r>
              <a:rPr lang="en-US" sz="2200" dirty="0" err="1"/>
              <a:t>drugom</a:t>
            </a:r>
            <a:r>
              <a:rPr lang="en-US" sz="2200" dirty="0"/>
              <a:t> </a:t>
            </a:r>
            <a:r>
              <a:rPr lang="en-US" sz="2200" dirty="0" err="1"/>
              <a:t>igraču</a:t>
            </a:r>
            <a:r>
              <a:rPr lang="en-US" sz="2200" dirty="0"/>
              <a:t> je </a:t>
            </a:r>
            <a:r>
              <a:rPr lang="en-US" sz="2200" dirty="0" err="1"/>
              <a:t>bolje</a:t>
            </a:r>
            <a:r>
              <a:rPr lang="en-US" sz="2200" dirty="0"/>
              <a:t> da </a:t>
            </a:r>
            <a:r>
              <a:rPr lang="en-US" sz="2200" dirty="0" err="1"/>
              <a:t>odmah</a:t>
            </a:r>
            <a:r>
              <a:rPr lang="en-US" sz="2200" dirty="0"/>
              <a:t> </a:t>
            </a:r>
            <a:r>
              <a:rPr lang="en-US" sz="2200" dirty="0" err="1"/>
              <a:t>počne</a:t>
            </a:r>
            <a:r>
              <a:rPr lang="en-US" sz="2200" dirty="0"/>
              <a:t> da se </a:t>
            </a:r>
            <a:r>
              <a:rPr lang="en-US" sz="2200" dirty="0" err="1"/>
              <a:t>udvara</a:t>
            </a:r>
            <a:r>
              <a:rPr lang="en-US" sz="2200" dirty="0"/>
              <a:t> </a:t>
            </a:r>
            <a:r>
              <a:rPr lang="en-US" sz="2200" dirty="0" err="1"/>
              <a:t>jednoj</a:t>
            </a:r>
            <a:r>
              <a:rPr lang="en-US" sz="2200" dirty="0"/>
              <a:t> od </a:t>
            </a:r>
            <a:r>
              <a:rPr lang="en-US" sz="2200" dirty="0" err="1"/>
              <a:t>dve</a:t>
            </a:r>
            <a:r>
              <a:rPr lang="en-US" sz="2200" dirty="0"/>
              <a:t> </a:t>
            </a:r>
            <a:r>
              <a:rPr lang="en-US" sz="2200" dirty="0" err="1"/>
              <a:t>crnke</a:t>
            </a:r>
            <a:endParaRPr lang="en-US" sz="2200" dirty="0"/>
          </a:p>
        </p:txBody>
      </p:sp>
      <p:pic>
        <p:nvPicPr>
          <p:cNvPr id="5122" name="Picture 2" descr="It's their problem.&quot; - A Beautiful Mind - YouTube">
            <a:extLst>
              <a:ext uri="{FF2B5EF4-FFF2-40B4-BE49-F238E27FC236}">
                <a16:creationId xmlns:a16="http://schemas.microsoft.com/office/drawing/2014/main" id="{FCC21087-D1F9-DD8E-4DEC-BF9E34A1B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r="2142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781699"/>
          </a:xfrm>
        </p:spPr>
        <p:txBody>
          <a:bodyPr anchor="b">
            <a:normAutofit/>
          </a:bodyPr>
          <a:lstStyle/>
          <a:p>
            <a:pPr algn="ctr"/>
            <a:r>
              <a:rPr lang="sr-Latn-RS" sz="4800" dirty="0"/>
              <a:t>Zatvorenikova dilema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zultat slika za prisoner dilem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2933322"/>
            <a:ext cx="5150277" cy="2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algn="just"/>
            <a:r>
              <a:rPr lang="sr-Latn-RS" sz="2600" dirty="0"/>
              <a:t>Sada ćemo početi sa drugom igrom, naučićete kako se formiraju pretpostavke u vezi daljih poteza igrača u različitim situacijama. </a:t>
            </a:r>
          </a:p>
          <a:p>
            <a:pPr algn="just"/>
            <a:r>
              <a:rPr lang="sr-Latn-RS" sz="2600" dirty="0"/>
              <a:t>igra je čuvena kao </a:t>
            </a:r>
            <a:r>
              <a:rPr lang="sr-Latn-RS" sz="2600" b="1" u="sng" dirty="0"/>
              <a:t>zatvorenikova dilema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01" y="1967753"/>
            <a:ext cx="5262769" cy="3802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156" y="224119"/>
            <a:ext cx="5827644" cy="62663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r-Latn-RS" sz="2200" dirty="0"/>
              <a:t>Zamislite sledeću </a:t>
            </a:r>
            <a:r>
              <a:rPr lang="sr-Latn-RS" sz="2200" u="sng" dirty="0"/>
              <a:t>situaciju</a:t>
            </a:r>
            <a:r>
              <a:rPr lang="sr-Latn-RS" sz="2200" dirty="0"/>
              <a:t>: </a:t>
            </a:r>
          </a:p>
          <a:p>
            <a:r>
              <a:rPr lang="sr-Latn-RS" sz="2200" dirty="0"/>
              <a:t>dva druga su opljačkala banku</a:t>
            </a:r>
          </a:p>
          <a:p>
            <a:r>
              <a:rPr lang="sr-Latn-RS" sz="2200" dirty="0"/>
              <a:t>Uhvatila ih policija</a:t>
            </a:r>
          </a:p>
          <a:p>
            <a:pPr marL="0" indent="0">
              <a:buNone/>
            </a:pPr>
            <a:r>
              <a:rPr lang="sr-Latn-RS" sz="2200" u="sng" dirty="0"/>
              <a:t>Oni mogu u policiji da</a:t>
            </a:r>
            <a:r>
              <a:rPr lang="sr-Latn-RS" sz="2200" dirty="0"/>
              <a:t>:</a:t>
            </a:r>
          </a:p>
          <a:p>
            <a:pPr marL="0" indent="0">
              <a:buNone/>
            </a:pPr>
            <a:r>
              <a:rPr lang="sr-Latn-RS" sz="2200" dirty="0"/>
              <a:t>- priznaju pljačku ili </a:t>
            </a:r>
          </a:p>
          <a:p>
            <a:pPr marL="0" indent="0">
              <a:buNone/>
            </a:pPr>
            <a:r>
              <a:rPr lang="sr-Latn-RS" sz="2200" dirty="0"/>
              <a:t>- da ne priznaju.</a:t>
            </a:r>
          </a:p>
          <a:p>
            <a:pPr marL="0" indent="0">
              <a:buNone/>
            </a:pPr>
            <a:r>
              <a:rPr lang="sr-Latn-RS" sz="2200" u="sng" dirty="0"/>
              <a:t>Odvojeno ih ispituju</a:t>
            </a:r>
            <a:r>
              <a:rPr lang="sr-Latn-RS" sz="2200" dirty="0"/>
              <a:t>: </a:t>
            </a:r>
          </a:p>
          <a:p>
            <a:r>
              <a:rPr lang="sr-Latn-RS" sz="2200" dirty="0"/>
              <a:t>Ukoliko obojica priznaju pljačku - biće osuđeni na 4 godine</a:t>
            </a:r>
          </a:p>
          <a:p>
            <a:r>
              <a:rPr lang="sr-Latn-RS" sz="2200" dirty="0"/>
              <a:t>Ukoliko obojica ne priznaju pljačku  - biće osuđeni na 2 god</a:t>
            </a:r>
          </a:p>
          <a:p>
            <a:r>
              <a:rPr lang="sr-Latn-RS" sz="2200" dirty="0"/>
              <a:t>Ukoliko jedan prizna, a drugi ne</a:t>
            </a:r>
          </a:p>
          <a:p>
            <a:pPr lvl="1"/>
            <a:r>
              <a:rPr lang="sr-Latn-RS" sz="2200" dirty="0"/>
              <a:t>Ovaj koji je priznao ostaje u zatvoru 8 godina</a:t>
            </a:r>
          </a:p>
          <a:p>
            <a:pPr lvl="1"/>
            <a:r>
              <a:rPr lang="sr-Latn-RS" sz="2200" dirty="0"/>
              <a:t> dok onaj koji nije priznao ostaje u zatvoru 1 godinu. </a:t>
            </a:r>
          </a:p>
          <a:p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371922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risoner's Dilemma - Understanding Dilemma's and Choices">
            <a:extLst>
              <a:ext uri="{FF2B5EF4-FFF2-40B4-BE49-F238E27FC236}">
                <a16:creationId xmlns:a16="http://schemas.microsoft.com/office/drawing/2014/main" id="{0669FE38-6D68-A1AC-0106-7776CCAC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736720"/>
            <a:ext cx="5628018" cy="31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2" y="443753"/>
            <a:ext cx="4282984" cy="5099291"/>
          </a:xfrm>
        </p:spPr>
        <p:txBody>
          <a:bodyPr anchor="ctr">
            <a:normAutofit/>
          </a:bodyPr>
          <a:lstStyle/>
          <a:p>
            <a:r>
              <a:rPr lang="sr-Latn-RS" sz="2000" dirty="0"/>
              <a:t>Strategija koja jednom igraču donosi najbolju isplatu bez </a:t>
            </a:r>
            <a:r>
              <a:rPr lang="pl-PL" sz="2000" dirty="0"/>
              <a:t>obzira na to koju strategiju odigrao drugi igrač naziva se </a:t>
            </a:r>
            <a:r>
              <a:rPr lang="pl-PL" sz="2000" b="1" dirty="0"/>
              <a:t>dominantnom strategijom.</a:t>
            </a:r>
            <a:r>
              <a:rPr lang="pl-PL" sz="2000" dirty="0"/>
              <a:t> </a:t>
            </a:r>
            <a:endParaRPr lang="en-US" sz="2000" dirty="0"/>
          </a:p>
          <a:p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dirty="0" err="1"/>
              <a:t>dominantna</a:t>
            </a:r>
            <a:r>
              <a:rPr lang="en-US" sz="2000" dirty="0"/>
              <a:t> </a:t>
            </a:r>
            <a:r>
              <a:rPr lang="en-US" sz="2000" dirty="0" err="1"/>
              <a:t>strategija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shvatite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osobinu</a:t>
            </a:r>
            <a:r>
              <a:rPr lang="en-US" sz="2000" dirty="0"/>
              <a:t> </a:t>
            </a:r>
            <a:r>
              <a:rPr lang="en-US" sz="2000" dirty="0" err="1"/>
              <a:t>strategije</a:t>
            </a:r>
            <a:r>
              <a:rPr lang="en-US" sz="2000" dirty="0"/>
              <a:t>.</a:t>
            </a:r>
            <a:endParaRPr lang="pl-PL" sz="2000" dirty="0"/>
          </a:p>
          <a:p>
            <a:r>
              <a:rPr lang="sr-Latn-RS" sz="2000" dirty="0"/>
              <a:t>U želji da smanji broj godina provedenih u zatvoru, svaki od zatvorenika će poželeti da ocinkari onog drugog.</a:t>
            </a:r>
          </a:p>
          <a:p>
            <a:pPr lvl="1"/>
            <a:r>
              <a:rPr lang="pl-PL" sz="2000" b="1" u="sng" dirty="0"/>
              <a:t>Cinkarenje je dominantna strategija za svakog od igrača. </a:t>
            </a:r>
          </a:p>
          <a:p>
            <a:r>
              <a:rPr lang="pl-PL" sz="2000" dirty="0"/>
              <a:t>U zatvorenikovoj </a:t>
            </a:r>
            <a:r>
              <a:rPr lang="sr-Latn-RS" sz="2000" dirty="0"/>
              <a:t>dilemi strategija „ispali” dominara nad strategijom „sarađuj” kod oba igrača.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470647"/>
            <a:ext cx="4991629" cy="5731197"/>
          </a:xfrm>
        </p:spPr>
        <p:txBody>
          <a:bodyPr anchor="ctr">
            <a:normAutofit/>
          </a:bodyPr>
          <a:lstStyle/>
          <a:p>
            <a:pPr algn="just"/>
            <a:r>
              <a:rPr lang="sr-Latn-RS" sz="2000" dirty="0"/>
              <a:t>Zatvorenikova dilema</a:t>
            </a:r>
            <a:r>
              <a:rPr lang="en-US" sz="2000" dirty="0"/>
              <a:t> </a:t>
            </a:r>
            <a:r>
              <a:rPr lang="pl-PL" sz="2000" dirty="0"/>
              <a:t>je važna za razumevanje situacija u kojima izbor koji je dobar za</a:t>
            </a:r>
            <a:r>
              <a:rPr lang="en-US" sz="2000" dirty="0"/>
              <a:t> </a:t>
            </a:r>
            <a:r>
              <a:rPr lang="sr-Latn-RS" sz="2000" dirty="0"/>
              <a:t>pojedinca ne mora uvek biti dobar za kolektiv. </a:t>
            </a:r>
            <a:endParaRPr lang="en-US" sz="2000" dirty="0"/>
          </a:p>
          <a:p>
            <a:pPr algn="just"/>
            <a:r>
              <a:rPr lang="sr-Latn-RS" sz="2000" dirty="0"/>
              <a:t>Drugim rečima,</a:t>
            </a:r>
            <a:r>
              <a:rPr lang="en-US" sz="2000" dirty="0"/>
              <a:t> </a:t>
            </a:r>
            <a:r>
              <a:rPr lang="sr-Latn-RS" sz="2000" dirty="0"/>
              <a:t>dilema bi trebalo da dokaže da postoje situacije u kojima pojedinci,</a:t>
            </a:r>
            <a:r>
              <a:rPr lang="en-US" sz="2000" dirty="0"/>
              <a:t> </a:t>
            </a:r>
            <a:r>
              <a:rPr lang="sr-Latn-RS" sz="2000" dirty="0"/>
              <a:t>sledeći lične interese, kao kolektiv završavaju u suboptimalnom</a:t>
            </a:r>
            <a:r>
              <a:rPr lang="en-US" sz="2000" dirty="0"/>
              <a:t> </a:t>
            </a:r>
            <a:r>
              <a:rPr lang="sr-Latn-RS" sz="2000" dirty="0"/>
              <a:t>ishodu. </a:t>
            </a:r>
            <a:endParaRPr lang="en-US" sz="2000" dirty="0"/>
          </a:p>
          <a:p>
            <a:pPr algn="just"/>
            <a:r>
              <a:rPr lang="sr-Latn-RS" sz="2000" b="1" dirty="0"/>
              <a:t>Ovo je važan uvid za različite oblike društvenog ponašanja,</a:t>
            </a:r>
            <a:r>
              <a:rPr lang="en-US" sz="2000" b="1" dirty="0"/>
              <a:t> </a:t>
            </a:r>
            <a:r>
              <a:rPr lang="sr-Latn-RS" sz="2000" b="1" dirty="0"/>
              <a:t>jer većina ljudi veruje kako ono što je dobro za svakog pojedinca</a:t>
            </a:r>
            <a:r>
              <a:rPr lang="en-US" sz="2000" b="1" dirty="0"/>
              <a:t> </a:t>
            </a:r>
            <a:r>
              <a:rPr lang="pl-PL" sz="2000" b="1" dirty="0"/>
              <a:t>mora da bude dobro i za celu zajednicu.</a:t>
            </a:r>
            <a:r>
              <a:rPr lang="en-US" sz="2000" b="1" dirty="0"/>
              <a:t> </a:t>
            </a:r>
            <a:endParaRPr lang="sr-Latn-RS" sz="2000" b="1" dirty="0"/>
          </a:p>
          <a:p>
            <a:pPr algn="just"/>
            <a:r>
              <a:rPr lang="en-US" sz="2000" dirty="0" err="1"/>
              <a:t>Kontrira</a:t>
            </a:r>
            <a:r>
              <a:rPr lang="en-US" sz="2000" dirty="0"/>
              <a:t> </a:t>
            </a:r>
            <a:r>
              <a:rPr lang="en-US" sz="2000" dirty="0" err="1"/>
              <a:t>teoriji</a:t>
            </a:r>
            <a:r>
              <a:rPr lang="en-US" sz="2000" dirty="0"/>
              <a:t> </a:t>
            </a:r>
            <a:r>
              <a:rPr lang="en-US" sz="2000" dirty="0" err="1"/>
              <a:t>Adama</a:t>
            </a:r>
            <a:r>
              <a:rPr lang="en-US" sz="2000" dirty="0"/>
              <a:t> Smita da </a:t>
            </a:r>
            <a:r>
              <a:rPr lang="en-US" sz="2000" dirty="0" err="1"/>
              <a:t>zadovoljnjem</a:t>
            </a:r>
            <a:r>
              <a:rPr lang="en-US" sz="2000" dirty="0"/>
              <a:t> li</a:t>
            </a:r>
            <a:r>
              <a:rPr lang="sr-Latn-RS" sz="2000" dirty="0"/>
              <a:t>č</a:t>
            </a:r>
            <a:r>
              <a:rPr lang="en-US" sz="2000" dirty="0" err="1"/>
              <a:t>nih</a:t>
            </a:r>
            <a:r>
              <a:rPr lang="en-US" sz="2000" dirty="0"/>
              <a:t> </a:t>
            </a:r>
            <a:r>
              <a:rPr lang="en-US" sz="2000" dirty="0" err="1"/>
              <a:t>interesa</a:t>
            </a:r>
            <a:r>
              <a:rPr lang="pl-PL" sz="2000" dirty="0"/>
              <a:t> zadovoljavaju se i interesi drištva u celini.</a:t>
            </a:r>
          </a:p>
          <a:p>
            <a:pPr algn="just"/>
            <a:r>
              <a:rPr lang="pl-PL" sz="2000" dirty="0"/>
              <a:t>Zatvorenikova dilema</a:t>
            </a:r>
            <a:r>
              <a:rPr lang="en-US" sz="2000" dirty="0"/>
              <a:t> </a:t>
            </a:r>
            <a:r>
              <a:rPr lang="sr-Latn-RS" sz="2000" dirty="0"/>
              <a:t>obara ovaj zaključak na najdirektniji mogući način.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Prisoner's Dilemma Theory in a Socio-Psychological Concept">
            <a:extLst>
              <a:ext uri="{FF2B5EF4-FFF2-40B4-BE49-F238E27FC236}">
                <a16:creationId xmlns:a16="http://schemas.microsoft.com/office/drawing/2014/main" id="{5D8082B9-EF3C-0607-6473-FB001AA1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93" y="2192166"/>
            <a:ext cx="4223252" cy="2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0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ame Theory &amp; The Economics of Cooperation - Introduction to Economic Policy">
            <a:extLst>
              <a:ext uri="{FF2B5EF4-FFF2-40B4-BE49-F238E27FC236}">
                <a16:creationId xmlns:a16="http://schemas.microsoft.com/office/drawing/2014/main" id="{6272ED83-2D6E-C3E0-C100-5F399B97C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7946" b="1"/>
          <a:stretch/>
        </p:blipFill>
        <p:spPr bwMode="auto">
          <a:xfrm>
            <a:off x="94150" y="387869"/>
            <a:ext cx="5682167" cy="637095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494" y="1381945"/>
            <a:ext cx="6024282" cy="4758190"/>
          </a:xfrm>
        </p:spPr>
        <p:txBody>
          <a:bodyPr>
            <a:noAutofit/>
          </a:bodyPr>
          <a:lstStyle/>
          <a:p>
            <a:pPr algn="just"/>
            <a:r>
              <a:rPr lang="sr-Latn-RS" sz="2300" dirty="0">
                <a:solidFill>
                  <a:srgbClr val="7030A0"/>
                </a:solidFill>
              </a:rPr>
              <a:t>Zatvorenikova dilema je </a:t>
            </a:r>
            <a:r>
              <a:rPr lang="pl-PL" sz="2300" dirty="0">
                <a:solidFill>
                  <a:srgbClr val="7030A0"/>
                </a:solidFill>
              </a:rPr>
              <a:t>vrsta igre u kojoj odluke pojedinaca jesu dobre za pojedince, ali </a:t>
            </a:r>
            <a:r>
              <a:rPr lang="sr-Latn-RS" sz="2300" dirty="0">
                <a:solidFill>
                  <a:srgbClr val="7030A0"/>
                </a:solidFill>
              </a:rPr>
              <a:t>nisu dobre za kolektiv koji čine isti ti pojedinci. </a:t>
            </a:r>
          </a:p>
          <a:p>
            <a:pPr algn="just"/>
            <a:r>
              <a:rPr lang="sr-Latn-RS" sz="2300" dirty="0">
                <a:solidFill>
                  <a:srgbClr val="7030A0"/>
                </a:solidFill>
              </a:rPr>
              <a:t>Igre u kojima pojedinci žele da maksimiziraju isključivo sopstvenu korisnost, i ne </a:t>
            </a:r>
            <a:r>
              <a:rPr lang="pl-PL" sz="2300" dirty="0">
                <a:solidFill>
                  <a:srgbClr val="7030A0"/>
                </a:solidFill>
              </a:rPr>
              <a:t>obraćajući pažnju na blagostanje zajednice nazivamo </a:t>
            </a:r>
            <a:r>
              <a:rPr lang="sr-Latn-RS" sz="2300" b="1" dirty="0">
                <a:solidFill>
                  <a:srgbClr val="7030A0"/>
                </a:solidFill>
              </a:rPr>
              <a:t>nekooperativne igre</a:t>
            </a:r>
            <a:r>
              <a:rPr lang="sr-Latn-RS" sz="2300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sr-Latn-RS" sz="2300" dirty="0">
                <a:solidFill>
                  <a:srgbClr val="7030A0"/>
                </a:solidFill>
              </a:rPr>
              <a:t>U njima se pojedinci pitaju “</a:t>
            </a:r>
            <a:r>
              <a:rPr lang="sr-Latn-RS" sz="2300" i="1" dirty="0">
                <a:solidFill>
                  <a:srgbClr val="7030A0"/>
                </a:solidFill>
              </a:rPr>
              <a:t>Šta je </a:t>
            </a:r>
            <a:r>
              <a:rPr lang="pl-PL" sz="2300" i="1" dirty="0">
                <a:solidFill>
                  <a:srgbClr val="7030A0"/>
                </a:solidFill>
              </a:rPr>
              <a:t>racionalno za mene da uradim, uzimajući u obzir da će suprotna strana uraditi ono što je najbolje za nju</a:t>
            </a:r>
            <a:r>
              <a:rPr lang="pl-PL" sz="2300" dirty="0">
                <a:solidFill>
                  <a:srgbClr val="7030A0"/>
                </a:solidFill>
              </a:rPr>
              <a:t>?”, i odluke o ličnim izborima donose nezavisno jedni od drugih.</a:t>
            </a:r>
          </a:p>
        </p:txBody>
      </p:sp>
    </p:spTree>
    <p:extLst>
      <p:ext uri="{BB962C8B-B14F-4D97-AF65-F5344CB8AC3E}">
        <p14:creationId xmlns:p14="http://schemas.microsoft.com/office/powerpoint/2010/main" val="242819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Game Theory &amp; The Economics of Cooperation - Introduction to Economic Policy">
            <a:extLst>
              <a:ext uri="{FF2B5EF4-FFF2-40B4-BE49-F238E27FC236}">
                <a16:creationId xmlns:a16="http://schemas.microsoft.com/office/drawing/2014/main" id="{832E631D-660A-03FB-ED17-E58FCEDB0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7946" b="1"/>
          <a:stretch/>
        </p:blipFill>
        <p:spPr bwMode="auto">
          <a:xfrm>
            <a:off x="703182" y="665908"/>
            <a:ext cx="4777381" cy="535644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06A1-63F8-C476-2665-7C6F593B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sr-Latn-RS" sz="2200"/>
              <a:t>Nasuprot tome, nalaze se </a:t>
            </a:r>
            <a:r>
              <a:rPr lang="sr-Latn-RS" sz="2200" b="1"/>
              <a:t>kooperativne igre </a:t>
            </a:r>
            <a:r>
              <a:rPr lang="sr-Latn-RS" sz="2200"/>
              <a:t>(kakva je igra uveravanja) u kojoj pojedinci mogu da unaprede sopstvenu korisnost jedino ako sarađuju, tj. ako izaberu ishode koji unapređuju opštu korist. </a:t>
            </a:r>
          </a:p>
          <a:p>
            <a:r>
              <a:rPr lang="sr-Latn-RS" sz="2200"/>
              <a:t>U takvim igrama igrači se </a:t>
            </a:r>
            <a:r>
              <a:rPr lang="pl-PL" sz="2200"/>
              <a:t>pitaju “</a:t>
            </a:r>
            <a:r>
              <a:rPr lang="pl-PL" sz="2200" i="1"/>
              <a:t>Šta je najracionalnije da uradim uzimajući u obzir da i druga </a:t>
            </a:r>
            <a:r>
              <a:rPr lang="sr-Latn-RS" sz="2200" i="1"/>
              <a:t>strana želi da uradi isto što i ja</a:t>
            </a:r>
            <a:r>
              <a:rPr lang="sr-Latn-RS" sz="2200"/>
              <a:t>?”. Da bi igrači došli do takvog ishoda, neophodno je usaglasiti (koordinisati) poteze, te otuda takve igre spadaju u igre koordinacije.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7404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olve the Prisoner's Dilemma: A Gloriously Animated Explanation of  the Classic Game-Theory Problem | Open Culture">
            <a:extLst>
              <a:ext uri="{FF2B5EF4-FFF2-40B4-BE49-F238E27FC236}">
                <a16:creationId xmlns:a16="http://schemas.microsoft.com/office/drawing/2014/main" id="{17D3871D-7DE3-45AC-5511-77E043E28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1"/>
          <a:stretch/>
        </p:blipFill>
        <p:spPr bwMode="auto">
          <a:xfrm>
            <a:off x="20" y="10"/>
            <a:ext cx="12191980" cy="336796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24F5-2512-10F4-FA9A-286C4918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06" y="3490030"/>
            <a:ext cx="11489995" cy="3192124"/>
          </a:xfrm>
        </p:spPr>
        <p:txBody>
          <a:bodyPr anchor="ctr">
            <a:no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igra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zatvorenikove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dileme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može</a:t>
            </a:r>
            <a:r>
              <a:rPr lang="en-US" sz="1600" dirty="0">
                <a:solidFill>
                  <a:srgbClr val="C00000"/>
                </a:solidFill>
              </a:rPr>
              <a:t> da se </a:t>
            </a:r>
            <a:r>
              <a:rPr lang="en-US" sz="1600" dirty="0" err="1">
                <a:solidFill>
                  <a:srgbClr val="C00000"/>
                </a:solidFill>
              </a:rPr>
              <a:t>primeni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neke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realne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životne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situacije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iz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politike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međunarodnih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odnosa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ekonomije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filma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TV </a:t>
            </a:r>
            <a:r>
              <a:rPr lang="en-US" sz="1600" dirty="0" err="1">
                <a:solidFill>
                  <a:srgbClr val="C00000"/>
                </a:solidFill>
              </a:rPr>
              <a:t>serija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r>
              <a:rPr lang="sr-Latn-RS" sz="1600" dirty="0">
                <a:solidFill>
                  <a:srgbClr val="C00000"/>
                </a:solidFill>
              </a:rPr>
              <a:t>Na primer - </a:t>
            </a:r>
            <a:r>
              <a:rPr lang="en-US" sz="2200" b="1" dirty="0" err="1">
                <a:solidFill>
                  <a:srgbClr val="C00000"/>
                </a:solidFill>
              </a:rPr>
              <a:t>društven</a:t>
            </a:r>
            <a:r>
              <a:rPr lang="sr-Latn-RS" sz="2200" b="1" dirty="0">
                <a:solidFill>
                  <a:srgbClr val="C00000"/>
                </a:solidFill>
              </a:rPr>
              <a:t>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dile</a:t>
            </a:r>
            <a:r>
              <a:rPr lang="sr-Latn-RS" sz="2200" b="1" dirty="0">
                <a:solidFill>
                  <a:srgbClr val="C00000"/>
                </a:solidFill>
              </a:rPr>
              <a:t>ma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C00000"/>
                </a:solidFill>
              </a:rPr>
              <a:t>Zamislite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svet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sastavljen</a:t>
            </a:r>
            <a:r>
              <a:rPr lang="en-US" sz="1600" dirty="0">
                <a:solidFill>
                  <a:srgbClr val="C00000"/>
                </a:solidFill>
              </a:rPr>
              <a:t> od </a:t>
            </a:r>
            <a:r>
              <a:rPr lang="en-US" sz="1600" dirty="0" err="1">
                <a:solidFill>
                  <a:srgbClr val="C00000"/>
                </a:solidFill>
              </a:rPr>
              <a:t>dve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zajednice</a:t>
            </a:r>
            <a:r>
              <a:rPr lang="sr-Latn-RS" sz="1600" dirty="0">
                <a:solidFill>
                  <a:srgbClr val="C00000"/>
                </a:solidFill>
              </a:rPr>
              <a:t>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od </a:t>
            </a:r>
            <a:r>
              <a:rPr lang="en-US" sz="1600" dirty="0" err="1">
                <a:solidFill>
                  <a:srgbClr val="C00000"/>
                </a:solidFill>
              </a:rPr>
              <a:t>kojih</a:t>
            </a:r>
            <a:r>
              <a:rPr lang="en-US" sz="1600" dirty="0">
                <a:solidFill>
                  <a:srgbClr val="C00000"/>
                </a:solidFill>
              </a:rPr>
              <a:t> je </a:t>
            </a:r>
            <a:r>
              <a:rPr lang="en-US" sz="1600" dirty="0" err="1">
                <a:solidFill>
                  <a:srgbClr val="C00000"/>
                </a:solidFill>
              </a:rPr>
              <a:t>jedna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specijalizovana</a:t>
            </a:r>
            <a:r>
              <a:rPr lang="en-US" sz="1600" dirty="0">
                <a:solidFill>
                  <a:srgbClr val="C00000"/>
                </a:solidFill>
              </a:rPr>
              <a:t> za </a:t>
            </a:r>
            <a:r>
              <a:rPr lang="en-US" sz="1600" dirty="0" err="1">
                <a:solidFill>
                  <a:srgbClr val="C00000"/>
                </a:solidFill>
              </a:rPr>
              <a:t>uzgoj</a:t>
            </a:r>
            <a:r>
              <a:rPr lang="en-US" sz="1600" dirty="0">
                <a:solidFill>
                  <a:srgbClr val="C00000"/>
                </a:solidFill>
              </a:rPr>
              <a:t> stoke (</a:t>
            </a:r>
            <a:r>
              <a:rPr lang="en-US" sz="1600" dirty="0" err="1">
                <a:solidFill>
                  <a:srgbClr val="C00000"/>
                </a:solidFill>
              </a:rPr>
              <a:t>Stočari</a:t>
            </a:r>
            <a:r>
              <a:rPr lang="en-US" sz="1600" dirty="0">
                <a:solidFill>
                  <a:srgbClr val="C00000"/>
                </a:solidFill>
              </a:rPr>
              <a:t>), </a:t>
            </a:r>
            <a:endParaRPr lang="sr-Latn-R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a </a:t>
            </a:r>
            <a:r>
              <a:rPr lang="en-US" sz="1600" dirty="0" err="1">
                <a:solidFill>
                  <a:srgbClr val="C00000"/>
                </a:solidFill>
              </a:rPr>
              <a:t>druga</a:t>
            </a:r>
            <a:r>
              <a:rPr lang="en-US" sz="1600" dirty="0">
                <a:solidFill>
                  <a:srgbClr val="C00000"/>
                </a:solidFill>
              </a:rPr>
              <a:t> za </a:t>
            </a:r>
            <a:r>
              <a:rPr lang="en-US" sz="1600" dirty="0" err="1">
                <a:solidFill>
                  <a:srgbClr val="C00000"/>
                </a:solidFill>
              </a:rPr>
              <a:t>uzgoj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voća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povrća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Ratari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sr-Latn-R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Dodajmo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pri</a:t>
            </a:r>
            <a:r>
              <a:rPr lang="en-US" sz="1600" dirty="0">
                <a:solidFill>
                  <a:srgbClr val="C00000"/>
                </a:solidFill>
              </a:rPr>
              <a:t> tome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to da </a:t>
            </a:r>
            <a:r>
              <a:rPr lang="en-US" sz="1600" dirty="0" err="1">
                <a:solidFill>
                  <a:srgbClr val="C00000"/>
                </a:solidFill>
              </a:rPr>
              <a:t>dve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zajednice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žive</a:t>
            </a:r>
            <a:r>
              <a:rPr lang="en-US" sz="1600" dirty="0">
                <a:solidFill>
                  <a:srgbClr val="C00000"/>
                </a:solidFill>
              </a:rPr>
              <a:t> u “</a:t>
            </a:r>
            <a:r>
              <a:rPr lang="en-US" sz="1600" dirty="0" err="1">
                <a:solidFill>
                  <a:srgbClr val="C00000"/>
                </a:solidFill>
              </a:rPr>
              <a:t>prirodnom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stanju</a:t>
            </a:r>
            <a:r>
              <a:rPr lang="en-US" sz="1600" dirty="0">
                <a:solidFill>
                  <a:srgbClr val="C00000"/>
                </a:solidFill>
              </a:rPr>
              <a:t>”, to jest u </a:t>
            </a:r>
            <a:r>
              <a:rPr lang="en-US" sz="1600" dirty="0" err="1">
                <a:solidFill>
                  <a:srgbClr val="C00000"/>
                </a:solidFill>
              </a:rPr>
              <a:t>svetu</a:t>
            </a:r>
            <a:r>
              <a:rPr lang="en-US" sz="1600" dirty="0">
                <a:solidFill>
                  <a:srgbClr val="C00000"/>
                </a:solidFill>
              </a:rPr>
              <a:t> bez </a:t>
            </a:r>
            <a:r>
              <a:rPr lang="en-US" sz="1600" dirty="0" err="1">
                <a:solidFill>
                  <a:srgbClr val="C00000"/>
                </a:solidFill>
              </a:rPr>
              <a:t>državne</a:t>
            </a:r>
            <a:r>
              <a:rPr lang="en-US" sz="1600" dirty="0">
                <a:solidFill>
                  <a:srgbClr val="C00000"/>
                </a:solidFill>
              </a:rPr>
              <a:t> vlasti. </a:t>
            </a:r>
            <a:endParaRPr lang="sr-Latn-R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C00000"/>
                </a:solidFill>
              </a:rPr>
              <a:t>Dakle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nema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policije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redovne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ili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komunalne</a:t>
            </a:r>
            <a:r>
              <a:rPr lang="en-US" sz="1600" dirty="0">
                <a:solidFill>
                  <a:srgbClr val="C00000"/>
                </a:solidFill>
              </a:rPr>
              <a:t>), </a:t>
            </a:r>
            <a:r>
              <a:rPr lang="en-US" sz="1600" dirty="0" err="1">
                <a:solidFill>
                  <a:srgbClr val="C00000"/>
                </a:solidFill>
              </a:rPr>
              <a:t>vojske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sudova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administracije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itd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r>
              <a:rPr lang="en-US" sz="1600" dirty="0" err="1">
                <a:solidFill>
                  <a:srgbClr val="C00000"/>
                </a:solidFill>
              </a:rPr>
              <a:t>Situacija</a:t>
            </a:r>
            <a:r>
              <a:rPr lang="en-US" sz="1600" dirty="0">
                <a:solidFill>
                  <a:srgbClr val="C00000"/>
                </a:solidFill>
              </a:rPr>
              <a:t> je </a:t>
            </a:r>
            <a:r>
              <a:rPr lang="en-US" sz="1600" dirty="0" err="1">
                <a:solidFill>
                  <a:srgbClr val="C00000"/>
                </a:solidFill>
              </a:rPr>
              <a:t>sična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kao</a:t>
            </a:r>
            <a:r>
              <a:rPr lang="en-US" sz="1600" dirty="0">
                <a:solidFill>
                  <a:srgbClr val="C00000"/>
                </a:solidFill>
              </a:rPr>
              <a:t> u </a:t>
            </a:r>
            <a:r>
              <a:rPr lang="en-US" sz="1600" dirty="0" err="1">
                <a:solidFill>
                  <a:srgbClr val="C00000"/>
                </a:solidFill>
              </a:rPr>
              <a:t>filmu</a:t>
            </a:r>
            <a:r>
              <a:rPr lang="en-US" sz="1600" dirty="0">
                <a:solidFill>
                  <a:srgbClr val="C00000"/>
                </a:solidFill>
              </a:rPr>
              <a:t> Mad Max. </a:t>
            </a:r>
            <a:endParaRPr lang="sr-Latn-R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C00000"/>
                </a:solidFill>
              </a:rPr>
              <a:t>Svaka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zajednica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dva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izbora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endParaRPr lang="sr-Latn-RS" sz="16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rgbClr val="C00000"/>
                </a:solidFill>
              </a:rPr>
              <a:t>može</a:t>
            </a:r>
            <a:r>
              <a:rPr lang="en-US" sz="1600" dirty="0">
                <a:solidFill>
                  <a:srgbClr val="C00000"/>
                </a:solidFill>
              </a:rPr>
              <a:t> da </a:t>
            </a:r>
            <a:r>
              <a:rPr lang="en-US" sz="1600" dirty="0" err="1">
                <a:solidFill>
                  <a:srgbClr val="C00000"/>
                </a:solidFill>
              </a:rPr>
              <a:t>sarađuje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drugom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zajednicom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ili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sr-Latn-RS" sz="16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rgbClr val="C00000"/>
                </a:solidFill>
              </a:rPr>
              <a:t>može</a:t>
            </a:r>
            <a:r>
              <a:rPr lang="en-US" sz="1600" dirty="0">
                <a:solidFill>
                  <a:srgbClr val="C00000"/>
                </a:solidFill>
              </a:rPr>
              <a:t> da </a:t>
            </a:r>
            <a:r>
              <a:rPr lang="en-US" sz="1600" dirty="0" err="1">
                <a:solidFill>
                  <a:srgbClr val="C00000"/>
                </a:solidFill>
              </a:rPr>
              <a:t>pokuša</a:t>
            </a:r>
            <a:r>
              <a:rPr lang="en-US" sz="1600" dirty="0">
                <a:solidFill>
                  <a:srgbClr val="C00000"/>
                </a:solidFill>
              </a:rPr>
              <a:t> da </a:t>
            </a:r>
            <a:r>
              <a:rPr lang="en-US" sz="1600" dirty="0" err="1">
                <a:solidFill>
                  <a:srgbClr val="C00000"/>
                </a:solidFill>
              </a:rPr>
              <a:t>joj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otme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svo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bogatstvo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endParaRPr lang="sr-Latn-R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2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162A-6CE4-36DF-11ED-C9864F2E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510988"/>
            <a:ext cx="5315189" cy="5429989"/>
          </a:xfrm>
        </p:spPr>
        <p:txBody>
          <a:bodyPr anchor="t">
            <a:noAutofit/>
          </a:bodyPr>
          <a:lstStyle/>
          <a:p>
            <a:r>
              <a:rPr lang="pl-PL" sz="2000" dirty="0"/>
              <a:t>Korist od razmene, pogotovo u situacijama u kojima zajednice imaju komparativnu prednost, više </a:t>
            </a:r>
            <a:r>
              <a:rPr lang="en-US" sz="2000" dirty="0"/>
              <a:t>je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očigledna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 err="1"/>
              <a:t>Specijalizacija</a:t>
            </a:r>
            <a:r>
              <a:rPr lang="en-US" sz="2000" dirty="0"/>
              <a:t> </a:t>
            </a:r>
            <a:r>
              <a:rPr lang="en-US" sz="2000" dirty="0" err="1"/>
              <a:t>omogućuje</a:t>
            </a:r>
            <a:r>
              <a:rPr lang="en-US" sz="2000" dirty="0"/>
              <a:t> </a:t>
            </a:r>
            <a:r>
              <a:rPr lang="en-US" sz="2000" dirty="0" err="1"/>
              <a:t>proizvođaču</a:t>
            </a:r>
            <a:r>
              <a:rPr lang="en-US" sz="2000" dirty="0"/>
              <a:t> </a:t>
            </a:r>
            <a:r>
              <a:rPr lang="en-US" sz="2000" dirty="0" err="1"/>
              <a:t>niske</a:t>
            </a:r>
            <a:r>
              <a:rPr lang="en-US" sz="2000" dirty="0"/>
              <a:t> </a:t>
            </a:r>
            <a:r>
              <a:rPr lang="en-US" sz="2000" dirty="0" err="1"/>
              <a:t>oportunitetne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koji mu </a:t>
            </a:r>
            <a:r>
              <a:rPr lang="en-US" sz="2000" dirty="0" err="1"/>
              <a:t>obezbeđuju</a:t>
            </a:r>
            <a:r>
              <a:rPr lang="en-US" sz="2000" dirty="0"/>
              <a:t> </a:t>
            </a:r>
            <a:r>
              <a:rPr lang="en-US" sz="2000" dirty="0" err="1"/>
              <a:t>komparativnu</a:t>
            </a:r>
            <a:r>
              <a:rPr lang="en-US" sz="2000" dirty="0"/>
              <a:t> </a:t>
            </a:r>
            <a:r>
              <a:rPr lang="en-US" sz="2000" dirty="0" err="1"/>
              <a:t>prednost</a:t>
            </a:r>
            <a:r>
              <a:rPr lang="en-US" sz="2000" dirty="0"/>
              <a:t>, a to </a:t>
            </a:r>
            <a:r>
              <a:rPr lang="en-US" sz="2000" dirty="0" err="1"/>
              <a:t>znači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veću</a:t>
            </a:r>
            <a:r>
              <a:rPr lang="en-US" sz="2000" dirty="0"/>
              <a:t> </a:t>
            </a:r>
            <a:r>
              <a:rPr lang="en-US" sz="2000" dirty="0" err="1"/>
              <a:t>korist</a:t>
            </a:r>
            <a:r>
              <a:rPr lang="en-US" sz="2000" dirty="0"/>
              <a:t> za </a:t>
            </a:r>
            <a:r>
              <a:rPr lang="en-US" sz="2000" dirty="0" err="1"/>
              <a:t>svaku</a:t>
            </a:r>
            <a:r>
              <a:rPr lang="en-US" sz="2000" dirty="0"/>
              <a:t> </a:t>
            </a:r>
            <a:r>
              <a:rPr lang="en-US" sz="2000" dirty="0" err="1"/>
              <a:t>zajednicu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 err="1"/>
              <a:t>Ako</a:t>
            </a:r>
            <a:r>
              <a:rPr lang="en-US" sz="2000" dirty="0"/>
              <a:t> bi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odlučile</a:t>
            </a:r>
            <a:r>
              <a:rPr lang="en-US" sz="2000" dirty="0"/>
              <a:t> da </a:t>
            </a:r>
            <a:r>
              <a:rPr lang="en-US" sz="2000" dirty="0" err="1"/>
              <a:t>sarađuju</a:t>
            </a:r>
            <a:r>
              <a:rPr lang="en-US" sz="2000" dirty="0"/>
              <a:t> </a:t>
            </a:r>
            <a:r>
              <a:rPr lang="en-US" sz="2000" dirty="0" err="1"/>
              <a:t>isplate</a:t>
            </a:r>
            <a:r>
              <a:rPr lang="en-US" sz="2000" dirty="0"/>
              <a:t> bi bile (100, 100).</a:t>
            </a:r>
            <a:endParaRPr lang="sr-Latn-RS" sz="2000" dirty="0"/>
          </a:p>
          <a:p>
            <a:r>
              <a:rPr lang="en-US" sz="2000" dirty="0"/>
              <a:t> </a:t>
            </a:r>
            <a:r>
              <a:rPr lang="en-US" sz="2000" dirty="0" err="1"/>
              <a:t>Međutim</a:t>
            </a:r>
            <a:r>
              <a:rPr lang="en-US" sz="2000" dirty="0"/>
              <a:t>,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podložna</a:t>
            </a:r>
            <a:r>
              <a:rPr lang="en-US" sz="2000" dirty="0"/>
              <a:t> je </a:t>
            </a:r>
            <a:r>
              <a:rPr lang="en-US" sz="2000" dirty="0" err="1"/>
              <a:t>iskušenju</a:t>
            </a:r>
            <a:r>
              <a:rPr lang="en-US" sz="2000" dirty="0"/>
              <a:t>. </a:t>
            </a:r>
            <a:r>
              <a:rPr lang="sr-Latn-RS" sz="2000" dirty="0"/>
              <a:t>npr.,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Stočari</a:t>
            </a:r>
            <a:r>
              <a:rPr lang="en-US" sz="2000" dirty="0"/>
              <a:t> </a:t>
            </a:r>
            <a:r>
              <a:rPr lang="en-US" sz="2000" dirty="0" err="1"/>
              <a:t>sarađuju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ne </a:t>
            </a:r>
            <a:r>
              <a:rPr lang="en-US" sz="2000" dirty="0" err="1"/>
              <a:t>prave</a:t>
            </a:r>
            <a:r>
              <a:rPr lang="en-US" sz="2000" dirty="0"/>
              <a:t> </a:t>
            </a:r>
            <a:r>
              <a:rPr lang="en-US" sz="2000" dirty="0" err="1"/>
              <a:t>oružje</a:t>
            </a:r>
            <a:r>
              <a:rPr lang="en-US" sz="2000" dirty="0"/>
              <a:t>, </a:t>
            </a:r>
            <a:r>
              <a:rPr lang="en-US" sz="2000" dirty="0" err="1"/>
              <a:t>Ratari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da </a:t>
            </a:r>
            <a:r>
              <a:rPr lang="en-US" sz="2000" dirty="0" err="1"/>
              <a:t>odluče</a:t>
            </a:r>
            <a:r>
              <a:rPr lang="en-US" sz="2000" dirty="0"/>
              <a:t> da </a:t>
            </a:r>
            <a:r>
              <a:rPr lang="en-US" sz="2000" dirty="0" err="1"/>
              <a:t>naprave</a:t>
            </a:r>
            <a:r>
              <a:rPr lang="en-US" sz="2000" dirty="0"/>
              <a:t> </a:t>
            </a:r>
            <a:r>
              <a:rPr lang="en-US" sz="2000" dirty="0" err="1"/>
              <a:t>oružje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ukradu</a:t>
            </a:r>
            <a:r>
              <a:rPr lang="en-US" sz="2000" dirty="0"/>
              <a:t> </a:t>
            </a:r>
            <a:r>
              <a:rPr lang="en-US" sz="2000" dirty="0" err="1"/>
              <a:t>Stočarima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/>
              <a:t>Tada je </a:t>
            </a:r>
            <a:r>
              <a:rPr lang="en-US" sz="2000" dirty="0" err="1"/>
              <a:t>korist</a:t>
            </a:r>
            <a:r>
              <a:rPr lang="en-US" sz="2000" dirty="0"/>
              <a:t> od </a:t>
            </a:r>
            <a:r>
              <a:rPr lang="en-US" sz="2000" dirty="0" err="1"/>
              <a:t>nesaradnje</a:t>
            </a:r>
            <a:r>
              <a:rPr lang="en-US" sz="2000" dirty="0"/>
              <a:t> </a:t>
            </a:r>
            <a:r>
              <a:rPr lang="en-US" sz="2000" dirty="0" err="1"/>
              <a:t>veća</a:t>
            </a:r>
            <a:r>
              <a:rPr lang="en-US" sz="2000" dirty="0"/>
              <a:t> (150&gt;100). </a:t>
            </a:r>
            <a:r>
              <a:rPr lang="en-US" sz="2000" dirty="0" err="1"/>
              <a:t>Slično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da </a:t>
            </a:r>
            <a:r>
              <a:rPr lang="en-US" sz="2000" dirty="0" err="1"/>
              <a:t>razmišljaju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Stočari</a:t>
            </a:r>
            <a:r>
              <a:rPr lang="en-US" sz="2000" dirty="0"/>
              <a:t>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zajednice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razmišljaju</a:t>
            </a:r>
            <a:r>
              <a:rPr lang="en-US" sz="2000" dirty="0"/>
              <a:t>, </a:t>
            </a:r>
            <a:r>
              <a:rPr lang="en-US" sz="2000" dirty="0" err="1"/>
              <a:t>nastaje</a:t>
            </a:r>
            <a:r>
              <a:rPr lang="en-US" sz="2000" dirty="0"/>
              <a:t> rat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protiv</a:t>
            </a:r>
            <a:r>
              <a:rPr lang="en-US" sz="2000" dirty="0"/>
              <a:t> </a:t>
            </a:r>
            <a:r>
              <a:rPr lang="en-US" sz="2000" dirty="0" err="1"/>
              <a:t>sviju</a:t>
            </a:r>
            <a:r>
              <a:rPr lang="en-US" sz="2000" dirty="0"/>
              <a:t> od </a:t>
            </a:r>
            <a:r>
              <a:rPr lang="en-US" sz="2000" dirty="0" err="1"/>
              <a:t>koga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veću</a:t>
            </a:r>
            <a:r>
              <a:rPr lang="en-US" sz="2000" dirty="0"/>
              <a:t> </a:t>
            </a:r>
            <a:r>
              <a:rPr lang="en-US" sz="2000" dirty="0" err="1"/>
              <a:t>štetu</a:t>
            </a:r>
            <a:endParaRPr lang="en-US" sz="2000" dirty="0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Is game theory useful? | occasional links &amp; commentary">
            <a:extLst>
              <a:ext uri="{FF2B5EF4-FFF2-40B4-BE49-F238E27FC236}">
                <a16:creationId xmlns:a16="http://schemas.microsoft.com/office/drawing/2014/main" id="{3E91AD28-FDE8-4589-ACBC-D90FE3A9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013151"/>
            <a:ext cx="4170530" cy="48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3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8589-BCB3-FC68-94D6-FA41B6496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err="1"/>
              <a:t>Analizirajmo</a:t>
            </a:r>
            <a:r>
              <a:rPr lang="en-US" sz="2400"/>
              <a:t> </a:t>
            </a:r>
            <a:r>
              <a:rPr lang="en-US" sz="2400" err="1"/>
              <a:t>ovu</a:t>
            </a:r>
            <a:r>
              <a:rPr lang="en-US" sz="2400"/>
              <a:t> </a:t>
            </a:r>
            <a:r>
              <a:rPr lang="en-US" sz="2400" err="1"/>
              <a:t>igru</a:t>
            </a:r>
            <a:r>
              <a:rPr lang="en-US" sz="2400"/>
              <a:t>. Kao </a:t>
            </a:r>
            <a:r>
              <a:rPr lang="en-US" sz="2400" err="1"/>
              <a:t>i</a:t>
            </a:r>
            <a:r>
              <a:rPr lang="en-US" sz="2400"/>
              <a:t> u </a:t>
            </a:r>
            <a:r>
              <a:rPr lang="en-US" sz="2400" err="1"/>
              <a:t>klasičnom</a:t>
            </a:r>
            <a:r>
              <a:rPr lang="en-US" sz="2400"/>
              <a:t> </a:t>
            </a:r>
            <a:r>
              <a:rPr lang="en-US" sz="2400" err="1"/>
              <a:t>obliku</a:t>
            </a:r>
            <a:r>
              <a:rPr lang="en-US" sz="2400"/>
              <a:t> </a:t>
            </a:r>
            <a:r>
              <a:rPr lang="en-US" sz="2400" err="1"/>
              <a:t>zatvorenikove</a:t>
            </a:r>
            <a:r>
              <a:rPr lang="en-US" sz="2400"/>
              <a:t> </a:t>
            </a:r>
            <a:r>
              <a:rPr lang="en-US" sz="2400" err="1"/>
              <a:t>dileme</a:t>
            </a:r>
            <a:r>
              <a:rPr lang="en-US" sz="2400"/>
              <a:t>, </a:t>
            </a:r>
            <a:r>
              <a:rPr lang="en-US" sz="2400" err="1"/>
              <a:t>moguće</a:t>
            </a:r>
            <a:r>
              <a:rPr lang="en-US" sz="2400"/>
              <a:t> je </a:t>
            </a:r>
            <a:r>
              <a:rPr lang="en-US" sz="2400" err="1"/>
              <a:t>uspostaviti</a:t>
            </a:r>
            <a:r>
              <a:rPr lang="en-US" sz="2400"/>
              <a:t> </a:t>
            </a:r>
            <a:r>
              <a:rPr lang="en-US" sz="2400" err="1"/>
              <a:t>poredak</a:t>
            </a:r>
            <a:r>
              <a:rPr lang="en-US" sz="2400"/>
              <a:t> </a:t>
            </a:r>
            <a:r>
              <a:rPr lang="en-US" sz="2400" err="1"/>
              <a:t>preferencija</a:t>
            </a:r>
            <a:r>
              <a:rPr lang="en-US" sz="2400"/>
              <a:t>. </a:t>
            </a:r>
            <a:endParaRPr lang="sr-Latn-RS" sz="2400"/>
          </a:p>
          <a:p>
            <a:r>
              <a:rPr lang="en-US" sz="2400" err="1"/>
              <a:t>Ljudi</a:t>
            </a:r>
            <a:r>
              <a:rPr lang="en-US" sz="2400"/>
              <a:t> </a:t>
            </a:r>
            <a:r>
              <a:rPr lang="en-US" sz="2400" err="1"/>
              <a:t>su</a:t>
            </a:r>
            <a:r>
              <a:rPr lang="en-US" sz="2400"/>
              <a:t> </a:t>
            </a:r>
            <a:r>
              <a:rPr lang="en-US" sz="2400" err="1"/>
              <a:t>uvek</a:t>
            </a:r>
            <a:r>
              <a:rPr lang="en-US" sz="2400"/>
              <a:t> </a:t>
            </a:r>
            <a:r>
              <a:rPr lang="en-US" sz="2400" err="1"/>
              <a:t>zainteresovani</a:t>
            </a:r>
            <a:r>
              <a:rPr lang="en-US" sz="2400"/>
              <a:t> da </a:t>
            </a:r>
            <a:r>
              <a:rPr lang="en-US" sz="2400" err="1"/>
              <a:t>imaju</a:t>
            </a:r>
            <a:r>
              <a:rPr lang="en-US" sz="2400"/>
              <a:t> </a:t>
            </a:r>
            <a:r>
              <a:rPr lang="en-US" sz="2400" err="1"/>
              <a:t>nečega</a:t>
            </a:r>
            <a:r>
              <a:rPr lang="en-US" sz="2400"/>
              <a:t> </a:t>
            </a:r>
            <a:r>
              <a:rPr lang="en-US" sz="2400" err="1"/>
              <a:t>više</a:t>
            </a:r>
            <a:r>
              <a:rPr lang="en-US" sz="2400"/>
              <a:t> </a:t>
            </a:r>
            <a:r>
              <a:rPr lang="en-US" sz="2400" err="1"/>
              <a:t>nego</a:t>
            </a:r>
            <a:r>
              <a:rPr lang="en-US" sz="2400"/>
              <a:t> </a:t>
            </a:r>
            <a:r>
              <a:rPr lang="en-US" sz="2400" err="1"/>
              <a:t>manje</a:t>
            </a:r>
            <a:r>
              <a:rPr lang="en-US" sz="2400"/>
              <a:t>. </a:t>
            </a:r>
            <a:endParaRPr lang="sr-Latn-RS" sz="2400"/>
          </a:p>
          <a:p>
            <a:r>
              <a:rPr lang="en-US" sz="2400"/>
              <a:t>Svi </a:t>
            </a:r>
            <a:r>
              <a:rPr lang="en-US" sz="2400" err="1"/>
              <a:t>žele</a:t>
            </a:r>
            <a:r>
              <a:rPr lang="en-US" sz="2400"/>
              <a:t> da </a:t>
            </a:r>
            <a:r>
              <a:rPr lang="en-US" sz="2400" err="1"/>
              <a:t>izbegnu</a:t>
            </a:r>
            <a:r>
              <a:rPr lang="en-US" sz="2400"/>
              <a:t> </a:t>
            </a:r>
            <a:r>
              <a:rPr lang="en-US" sz="2400" err="1"/>
              <a:t>najmanju</a:t>
            </a:r>
            <a:r>
              <a:rPr lang="en-US" sz="2400"/>
              <a:t> </a:t>
            </a:r>
            <a:r>
              <a:rPr lang="en-US" sz="2400" err="1"/>
              <a:t>isplatu</a:t>
            </a:r>
            <a:r>
              <a:rPr lang="en-US" sz="2400"/>
              <a:t> (0), a </a:t>
            </a:r>
            <a:r>
              <a:rPr lang="en-US" sz="2400" err="1"/>
              <a:t>dobiju</a:t>
            </a:r>
            <a:r>
              <a:rPr lang="en-US" sz="2400"/>
              <a:t> </a:t>
            </a:r>
            <a:r>
              <a:rPr lang="en-US" sz="2400" err="1"/>
              <a:t>najveću</a:t>
            </a:r>
            <a:r>
              <a:rPr lang="en-US" sz="2400"/>
              <a:t> </a:t>
            </a:r>
            <a:endParaRPr lang="sr-Latn-RS" sz="2400"/>
          </a:p>
          <a:p>
            <a:r>
              <a:rPr lang="en-US" sz="2400" err="1"/>
              <a:t>Analizirajmo</a:t>
            </a:r>
            <a:r>
              <a:rPr lang="en-US" sz="2400"/>
              <a:t> </a:t>
            </a:r>
            <a:r>
              <a:rPr lang="en-US" sz="2400" err="1"/>
              <a:t>pobliže</a:t>
            </a:r>
            <a:r>
              <a:rPr lang="en-US" sz="2400"/>
              <a:t> </a:t>
            </a:r>
            <a:r>
              <a:rPr lang="en-US" sz="2400" err="1"/>
              <a:t>izbor</a:t>
            </a:r>
            <a:r>
              <a:rPr lang="en-US" sz="2400"/>
              <a:t> pred </a:t>
            </a:r>
            <a:r>
              <a:rPr lang="en-US" sz="2400" err="1"/>
              <a:t>kojim</a:t>
            </a:r>
            <a:r>
              <a:rPr lang="en-US" sz="2400"/>
              <a:t> se </a:t>
            </a:r>
            <a:r>
              <a:rPr lang="en-US" sz="2400" err="1"/>
              <a:t>nalaze</a:t>
            </a:r>
            <a:r>
              <a:rPr lang="en-US" sz="2400"/>
              <a:t> </a:t>
            </a:r>
            <a:r>
              <a:rPr lang="en-US" sz="2400" err="1"/>
              <a:t>Ratari</a:t>
            </a:r>
            <a:r>
              <a:rPr lang="en-US" sz="2400"/>
              <a:t>: </a:t>
            </a:r>
            <a:endParaRPr lang="sr-Latn-RS" sz="2400"/>
          </a:p>
          <a:p>
            <a:r>
              <a:rPr lang="en-US" sz="2400" err="1"/>
              <a:t>Ako</a:t>
            </a:r>
            <a:r>
              <a:rPr lang="en-US" sz="2400"/>
              <a:t>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sarađuju</a:t>
            </a:r>
            <a:r>
              <a:rPr lang="en-US" sz="2400"/>
              <a:t>, a </a:t>
            </a:r>
            <a:r>
              <a:rPr lang="en-US" sz="2400" err="1"/>
              <a:t>Stočari</a:t>
            </a:r>
            <a:r>
              <a:rPr lang="en-US" sz="2400"/>
              <a:t> </a:t>
            </a:r>
            <a:r>
              <a:rPr lang="en-US" sz="2400" err="1"/>
              <a:t>takođe</a:t>
            </a:r>
            <a:r>
              <a:rPr lang="en-US" sz="2400"/>
              <a:t> </a:t>
            </a:r>
            <a:r>
              <a:rPr lang="en-US" sz="2400" err="1"/>
              <a:t>sarađuju</a:t>
            </a:r>
            <a:r>
              <a:rPr lang="en-US" sz="2400"/>
              <a:t>,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dobijaju</a:t>
            </a:r>
            <a:r>
              <a:rPr lang="en-US" sz="2400"/>
              <a:t> 100. </a:t>
            </a:r>
            <a:endParaRPr lang="sr-Latn-RS" sz="2400"/>
          </a:p>
          <a:p>
            <a:r>
              <a:rPr lang="en-US" sz="2400"/>
              <a:t>Ali </a:t>
            </a:r>
            <a:r>
              <a:rPr lang="en-US" sz="2400" err="1"/>
              <a:t>ako</a:t>
            </a:r>
            <a:r>
              <a:rPr lang="en-US" sz="2400"/>
              <a:t>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sarađuju</a:t>
            </a:r>
            <a:r>
              <a:rPr lang="en-US" sz="2400"/>
              <a:t>, a </a:t>
            </a:r>
            <a:r>
              <a:rPr lang="en-US" sz="2400" err="1"/>
              <a:t>Stočari</a:t>
            </a:r>
            <a:r>
              <a:rPr lang="en-US" sz="2400"/>
              <a:t> </a:t>
            </a:r>
            <a:r>
              <a:rPr lang="en-US" sz="2400" err="1"/>
              <a:t>im</a:t>
            </a:r>
            <a:r>
              <a:rPr lang="en-US" sz="2400"/>
              <a:t> </a:t>
            </a:r>
            <a:r>
              <a:rPr lang="en-US" sz="2400" err="1"/>
              <a:t>otmu</a:t>
            </a:r>
            <a:r>
              <a:rPr lang="en-US" sz="2400"/>
              <a:t> </a:t>
            </a:r>
            <a:r>
              <a:rPr lang="en-US" sz="2400" err="1"/>
              <a:t>usev</a:t>
            </a:r>
            <a:r>
              <a:rPr lang="en-US" sz="2400"/>
              <a:t> (</a:t>
            </a:r>
            <a:r>
              <a:rPr lang="en-US" sz="2400" err="1"/>
              <a:t>ispale</a:t>
            </a:r>
            <a:r>
              <a:rPr lang="en-US" sz="2400"/>
              <a:t>),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dobijaju</a:t>
            </a:r>
            <a:r>
              <a:rPr lang="en-US" sz="2400"/>
              <a:t> 0. </a:t>
            </a:r>
            <a:endParaRPr lang="sr-Latn-RS" sz="2400"/>
          </a:p>
          <a:p>
            <a:r>
              <a:rPr lang="en-US" sz="2400" err="1"/>
              <a:t>Kako</a:t>
            </a:r>
            <a:r>
              <a:rPr lang="en-US" sz="2400"/>
              <a:t> </a:t>
            </a:r>
            <a:r>
              <a:rPr lang="en-US" sz="2400" err="1"/>
              <a:t>vidimo</a:t>
            </a:r>
            <a:r>
              <a:rPr lang="en-US" sz="2400"/>
              <a:t>,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imaju</a:t>
            </a:r>
            <a:r>
              <a:rPr lang="en-US" sz="2400"/>
              <a:t> </a:t>
            </a:r>
            <a:r>
              <a:rPr lang="en-US" sz="2400" err="1"/>
              <a:t>dilemu</a:t>
            </a:r>
            <a:r>
              <a:rPr lang="en-US" sz="2400"/>
              <a:t>. </a:t>
            </a:r>
            <a:r>
              <a:rPr lang="en-US" sz="2400" err="1"/>
              <a:t>Mogu</a:t>
            </a:r>
            <a:r>
              <a:rPr lang="en-US" sz="2400"/>
              <a:t> li </a:t>
            </a:r>
            <a:r>
              <a:rPr lang="en-US" sz="2400" err="1"/>
              <a:t>verovati</a:t>
            </a:r>
            <a:r>
              <a:rPr lang="en-US" sz="2400"/>
              <a:t> </a:t>
            </a:r>
            <a:r>
              <a:rPr lang="en-US" sz="2400" err="1"/>
              <a:t>Stočarima</a:t>
            </a:r>
            <a:r>
              <a:rPr lang="en-US" sz="2400"/>
              <a:t> da </a:t>
            </a:r>
            <a:r>
              <a:rPr lang="en-US" sz="2400" err="1"/>
              <a:t>ih</a:t>
            </a:r>
            <a:r>
              <a:rPr lang="en-US" sz="2400"/>
              <a:t> </a:t>
            </a:r>
            <a:r>
              <a:rPr lang="en-US" sz="2400" err="1"/>
              <a:t>neće</a:t>
            </a:r>
            <a:r>
              <a:rPr lang="en-US" sz="2400"/>
              <a:t> </a:t>
            </a:r>
            <a:r>
              <a:rPr lang="en-US" sz="2400" err="1"/>
              <a:t>ispaliti</a:t>
            </a:r>
            <a:r>
              <a:rPr lang="en-US" sz="2400"/>
              <a:t>, </a:t>
            </a:r>
            <a:r>
              <a:rPr lang="en-US" sz="2400" err="1"/>
              <a:t>već</a:t>
            </a:r>
            <a:r>
              <a:rPr lang="en-US" sz="2400"/>
              <a:t> da </a:t>
            </a:r>
            <a:r>
              <a:rPr lang="en-US" sz="2400" err="1"/>
              <a:t>će</a:t>
            </a:r>
            <a:r>
              <a:rPr lang="en-US" sz="2400"/>
              <a:t> </a:t>
            </a:r>
            <a:r>
              <a:rPr lang="en-US" sz="2400" err="1"/>
              <a:t>nastaviti</a:t>
            </a:r>
            <a:r>
              <a:rPr lang="en-US" sz="2400"/>
              <a:t> </a:t>
            </a:r>
            <a:r>
              <a:rPr lang="en-US" sz="2400" err="1"/>
              <a:t>saradnju</a:t>
            </a:r>
            <a:r>
              <a:rPr lang="en-US" sz="2400"/>
              <a:t> </a:t>
            </a:r>
            <a:r>
              <a:rPr lang="en-US" sz="2400" err="1"/>
              <a:t>koja</a:t>
            </a:r>
            <a:r>
              <a:rPr lang="en-US" sz="2400"/>
              <a:t> </a:t>
            </a:r>
            <a:r>
              <a:rPr lang="en-US" sz="2400" err="1"/>
              <a:t>obema</a:t>
            </a:r>
            <a:r>
              <a:rPr lang="en-US" sz="2400"/>
              <a:t> </a:t>
            </a:r>
            <a:r>
              <a:rPr lang="en-US" sz="2400" err="1"/>
              <a:t>stranama</a:t>
            </a:r>
            <a:r>
              <a:rPr lang="en-US" sz="2400"/>
              <a:t> </a:t>
            </a:r>
            <a:r>
              <a:rPr lang="en-US" sz="2400" err="1"/>
              <a:t>obezbeđuje</a:t>
            </a:r>
            <a:r>
              <a:rPr lang="en-US" sz="2400"/>
              <a:t> </a:t>
            </a:r>
            <a:r>
              <a:rPr lang="en-US" sz="2400" err="1"/>
              <a:t>isplatu</a:t>
            </a:r>
            <a:r>
              <a:rPr lang="en-US" sz="2400"/>
              <a:t> od 100?</a:t>
            </a:r>
          </a:p>
        </p:txBody>
      </p:sp>
    </p:spTree>
    <p:extLst>
      <p:ext uri="{BB962C8B-B14F-4D97-AF65-F5344CB8AC3E}">
        <p14:creationId xmlns:p14="http://schemas.microsoft.com/office/powerpoint/2010/main" val="66066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2434018"/>
          </a:xfrm>
        </p:spPr>
        <p:txBody>
          <a:bodyPr anchor="t">
            <a:normAutofit/>
          </a:bodyPr>
          <a:lstStyle/>
          <a:p>
            <a:pPr algn="just"/>
            <a:r>
              <a:rPr lang="sr-Latn-RS" sz="2200" b="1">
                <a:solidFill>
                  <a:schemeClr val="accent2">
                    <a:lumMod val="75000"/>
                  </a:schemeClr>
                </a:solidFill>
              </a:rPr>
              <a:t>Prvo ćemo se podsetiti osnovnih pretpostavki koje smo pominjali </a:t>
            </a:r>
          </a:p>
          <a:p>
            <a:pPr algn="just"/>
            <a:r>
              <a:rPr lang="sr-Latn-RS" sz="2200" b="1">
                <a:solidFill>
                  <a:schemeClr val="accent2">
                    <a:lumMod val="75000"/>
                  </a:schemeClr>
                </a:solidFill>
              </a:rPr>
              <a:t>Izuzetno su važne zato što to su pravila koje se podrazumevaju da važe.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16774"/>
            <a:ext cx="6903720" cy="36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9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0537-091F-5F73-0E8A-29DEB6DA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Podsećam</a:t>
            </a:r>
            <a:r>
              <a:rPr lang="en-US" dirty="0"/>
              <a:t> – </a:t>
            </a:r>
            <a:r>
              <a:rPr lang="en-US" dirty="0" err="1"/>
              <a:t>radi</a:t>
            </a:r>
            <a:r>
              <a:rPr lang="en-US" dirty="0"/>
              <a:t> se o </a:t>
            </a:r>
            <a:r>
              <a:rPr lang="en-US" dirty="0" err="1"/>
              <a:t>prirodnom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da vas </a:t>
            </a:r>
            <a:r>
              <a:rPr lang="en-US" dirty="0" err="1"/>
              <a:t>zaštiti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Iskušenje</a:t>
            </a:r>
            <a:r>
              <a:rPr lang="en-US" dirty="0"/>
              <a:t> za </a:t>
            </a:r>
            <a:r>
              <a:rPr lang="en-US" dirty="0" err="1"/>
              <a:t>krađu</a:t>
            </a:r>
            <a:r>
              <a:rPr lang="en-US" dirty="0"/>
              <a:t> je </a:t>
            </a:r>
            <a:r>
              <a:rPr lang="en-US" dirty="0" err="1"/>
              <a:t>otuda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Dilema</a:t>
            </a:r>
            <a:r>
              <a:rPr lang="en-US" dirty="0"/>
              <a:t> ne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da se </a:t>
            </a:r>
            <a:r>
              <a:rPr lang="en-US" dirty="0" err="1"/>
              <a:t>zaštitite</a:t>
            </a:r>
            <a:r>
              <a:rPr lang="en-US" dirty="0"/>
              <a:t> od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iskušenja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uporedite</a:t>
            </a:r>
            <a:r>
              <a:rPr lang="en-US" dirty="0"/>
              <a:t> </a:t>
            </a:r>
            <a:r>
              <a:rPr lang="en-US" dirty="0" err="1"/>
              <a:t>isplate</a:t>
            </a:r>
            <a:r>
              <a:rPr lang="en-US" dirty="0"/>
              <a:t> za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ispalu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Ratari</a:t>
            </a:r>
            <a:r>
              <a:rPr lang="en-US" dirty="0"/>
              <a:t> </a:t>
            </a:r>
            <a:r>
              <a:rPr lang="en-US" dirty="0" err="1"/>
              <a:t>ispale</a:t>
            </a:r>
            <a:r>
              <a:rPr lang="en-US" dirty="0"/>
              <a:t>, a </a:t>
            </a:r>
            <a:r>
              <a:rPr lang="en-US" dirty="0" err="1"/>
              <a:t>Stočari</a:t>
            </a:r>
            <a:r>
              <a:rPr lang="en-US" dirty="0"/>
              <a:t> </a:t>
            </a:r>
            <a:r>
              <a:rPr lang="en-US" dirty="0" err="1"/>
              <a:t>sarađuju</a:t>
            </a:r>
            <a:r>
              <a:rPr lang="en-US" dirty="0"/>
              <a:t>, </a:t>
            </a:r>
            <a:r>
              <a:rPr lang="en-US" dirty="0" err="1"/>
              <a:t>isplata</a:t>
            </a:r>
            <a:r>
              <a:rPr lang="en-US" dirty="0"/>
              <a:t> za </a:t>
            </a:r>
            <a:r>
              <a:rPr lang="en-US" dirty="0" err="1"/>
              <a:t>Ratare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da </a:t>
            </a:r>
            <a:r>
              <a:rPr lang="en-US" dirty="0" err="1"/>
              <a:t>sarađuju</a:t>
            </a:r>
            <a:r>
              <a:rPr lang="en-US" dirty="0"/>
              <a:t> (150&gt;100); </a:t>
            </a:r>
            <a:endParaRPr lang="sr-Latn-R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Ratari</a:t>
            </a:r>
            <a:r>
              <a:rPr lang="en-US" dirty="0"/>
              <a:t> </a:t>
            </a:r>
            <a:r>
              <a:rPr lang="en-US" dirty="0" err="1"/>
              <a:t>ispale</a:t>
            </a:r>
            <a:r>
              <a:rPr lang="en-US" dirty="0"/>
              <a:t>, a </a:t>
            </a:r>
            <a:r>
              <a:rPr lang="en-US" dirty="0" err="1"/>
              <a:t>Stočari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ispale</a:t>
            </a:r>
            <a:r>
              <a:rPr lang="en-US" dirty="0"/>
              <a:t>, </a:t>
            </a:r>
            <a:r>
              <a:rPr lang="en-US" dirty="0" err="1"/>
              <a:t>isplata</a:t>
            </a:r>
            <a:r>
              <a:rPr lang="en-US" dirty="0"/>
              <a:t> za </a:t>
            </a:r>
            <a:r>
              <a:rPr lang="en-US" dirty="0" err="1"/>
              <a:t>Ratare</a:t>
            </a:r>
            <a:r>
              <a:rPr lang="en-US" dirty="0"/>
              <a:t> je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da </a:t>
            </a:r>
            <a:r>
              <a:rPr lang="en-US" dirty="0" err="1"/>
              <a:t>sarađuju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227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36B5-69DA-2913-90C2-547C62BC7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sz="2400" err="1"/>
              <a:t>Kako</a:t>
            </a:r>
            <a:r>
              <a:rPr lang="en-US" sz="2400"/>
              <a:t> </a:t>
            </a:r>
            <a:r>
              <a:rPr lang="en-US" sz="2400" err="1"/>
              <a:t>vidimo</a:t>
            </a:r>
            <a:r>
              <a:rPr lang="en-US" sz="2400"/>
              <a:t>, </a:t>
            </a:r>
            <a:r>
              <a:rPr lang="en-US" sz="2400" err="1"/>
              <a:t>Ratari</a:t>
            </a:r>
            <a:r>
              <a:rPr lang="en-US" sz="2400"/>
              <a:t> </a:t>
            </a:r>
            <a:r>
              <a:rPr lang="en-US" sz="2400" err="1"/>
              <a:t>imaju</a:t>
            </a:r>
            <a:r>
              <a:rPr lang="en-US" sz="2400"/>
              <a:t> </a:t>
            </a:r>
            <a:r>
              <a:rPr lang="en-US" sz="2400" err="1"/>
              <a:t>dominantnu</a:t>
            </a:r>
            <a:r>
              <a:rPr lang="en-US" sz="2400"/>
              <a:t> </a:t>
            </a:r>
            <a:r>
              <a:rPr lang="en-US" sz="2400" err="1"/>
              <a:t>strategiju</a:t>
            </a:r>
            <a:r>
              <a:rPr lang="en-US" sz="2400"/>
              <a:t> – to je </a:t>
            </a:r>
            <a:r>
              <a:rPr lang="en-US" sz="2400" err="1"/>
              <a:t>ispala</a:t>
            </a:r>
            <a:r>
              <a:rPr lang="en-US" sz="2400"/>
              <a:t>. </a:t>
            </a:r>
            <a:endParaRPr lang="sr-Latn-RS" sz="2400"/>
          </a:p>
          <a:p>
            <a:r>
              <a:rPr lang="en-US" sz="2400"/>
              <a:t>U </a:t>
            </a:r>
            <a:r>
              <a:rPr lang="en-US" sz="2400" err="1"/>
              <a:t>ovakvoj</a:t>
            </a:r>
            <a:r>
              <a:rPr lang="en-US" sz="2400"/>
              <a:t> </a:t>
            </a:r>
            <a:r>
              <a:rPr lang="en-US" sz="2400" err="1"/>
              <a:t>situaciji</a:t>
            </a:r>
            <a:r>
              <a:rPr lang="en-US" sz="2400"/>
              <a:t>, </a:t>
            </a:r>
            <a:r>
              <a:rPr lang="en-US" sz="2400" err="1"/>
              <a:t>uvek</a:t>
            </a:r>
            <a:r>
              <a:rPr lang="en-US" sz="2400"/>
              <a:t> je </a:t>
            </a:r>
            <a:r>
              <a:rPr lang="en-US" sz="2400" err="1"/>
              <a:t>bolje</a:t>
            </a:r>
            <a:r>
              <a:rPr lang="en-US" sz="2400"/>
              <a:t> </a:t>
            </a:r>
            <a:r>
              <a:rPr lang="en-US" sz="2400" err="1"/>
              <a:t>ispaliti</a:t>
            </a:r>
            <a:r>
              <a:rPr lang="en-US" sz="2400"/>
              <a:t> </a:t>
            </a:r>
            <a:r>
              <a:rPr lang="en-US" sz="2400" err="1"/>
              <a:t>drugu</a:t>
            </a:r>
            <a:r>
              <a:rPr lang="en-US" sz="2400"/>
              <a:t> </a:t>
            </a:r>
            <a:r>
              <a:rPr lang="en-US" sz="2400" err="1"/>
              <a:t>stranu</a:t>
            </a:r>
            <a:r>
              <a:rPr lang="en-US" sz="2400"/>
              <a:t> </a:t>
            </a:r>
            <a:r>
              <a:rPr lang="en-US" sz="2400" err="1"/>
              <a:t>jer</a:t>
            </a:r>
            <a:r>
              <a:rPr lang="en-US" sz="2400"/>
              <a:t>, </a:t>
            </a:r>
            <a:r>
              <a:rPr lang="en-US" sz="2400" err="1"/>
              <a:t>kako</a:t>
            </a:r>
            <a:r>
              <a:rPr lang="en-US" sz="2400"/>
              <a:t> god </a:t>
            </a:r>
            <a:r>
              <a:rPr lang="en-US" sz="2400" err="1"/>
              <a:t>druga</a:t>
            </a:r>
            <a:r>
              <a:rPr lang="en-US" sz="2400"/>
              <a:t> </a:t>
            </a:r>
            <a:r>
              <a:rPr lang="en-US" sz="2400" err="1"/>
              <a:t>strana</a:t>
            </a:r>
            <a:r>
              <a:rPr lang="en-US" sz="2400"/>
              <a:t> da </a:t>
            </a:r>
            <a:r>
              <a:rPr lang="en-US" sz="2400" err="1"/>
              <a:t>postupi</a:t>
            </a:r>
            <a:r>
              <a:rPr lang="en-US" sz="2400"/>
              <a:t>, </a:t>
            </a:r>
            <a:r>
              <a:rPr lang="en-US" sz="2400" err="1"/>
              <a:t>isplata</a:t>
            </a:r>
            <a:r>
              <a:rPr lang="en-US" sz="2400"/>
              <a:t> za </a:t>
            </a:r>
            <a:r>
              <a:rPr lang="en-US" sz="2400" err="1"/>
              <a:t>ispalu</a:t>
            </a:r>
            <a:r>
              <a:rPr lang="en-US" sz="2400"/>
              <a:t> je </a:t>
            </a:r>
            <a:r>
              <a:rPr lang="en-US" sz="2400" err="1"/>
              <a:t>veća</a:t>
            </a:r>
            <a:r>
              <a:rPr lang="en-US" sz="2400"/>
              <a:t> od </a:t>
            </a:r>
            <a:r>
              <a:rPr lang="en-US" sz="2400" err="1"/>
              <a:t>isplate</a:t>
            </a:r>
            <a:r>
              <a:rPr lang="en-US" sz="2400"/>
              <a:t> za </a:t>
            </a:r>
            <a:r>
              <a:rPr lang="en-US" sz="2400" err="1"/>
              <a:t>saradnju</a:t>
            </a:r>
            <a:r>
              <a:rPr lang="en-US" sz="2400"/>
              <a:t>. </a:t>
            </a:r>
            <a:endParaRPr lang="sr-Latn-RS" sz="2400"/>
          </a:p>
          <a:p>
            <a:r>
              <a:rPr lang="en-US" sz="2400"/>
              <a:t>Prema tome, </a:t>
            </a:r>
            <a:r>
              <a:rPr lang="en-US" sz="2400" err="1"/>
              <a:t>postoji</a:t>
            </a:r>
            <a:r>
              <a:rPr lang="en-US" sz="2400"/>
              <a:t> </a:t>
            </a:r>
            <a:r>
              <a:rPr lang="en-US" sz="2400" err="1"/>
              <a:t>interes</a:t>
            </a:r>
            <a:r>
              <a:rPr lang="en-US" sz="2400"/>
              <a:t> da </a:t>
            </a:r>
            <a:r>
              <a:rPr lang="en-US" sz="2400" err="1"/>
              <a:t>prevarite</a:t>
            </a:r>
            <a:r>
              <a:rPr lang="en-US" sz="2400"/>
              <a:t> </a:t>
            </a:r>
            <a:r>
              <a:rPr lang="en-US" sz="2400" err="1"/>
              <a:t>drugu</a:t>
            </a:r>
            <a:r>
              <a:rPr lang="en-US" sz="2400"/>
              <a:t> </a:t>
            </a:r>
            <a:r>
              <a:rPr lang="en-US" sz="2400" err="1"/>
              <a:t>stranu</a:t>
            </a:r>
            <a:r>
              <a:rPr lang="en-US" sz="2400"/>
              <a:t>, a </a:t>
            </a:r>
            <a:r>
              <a:rPr lang="en-US" sz="2400" err="1"/>
              <a:t>odsustvo</a:t>
            </a:r>
            <a:r>
              <a:rPr lang="en-US" sz="2400"/>
              <a:t> </a:t>
            </a:r>
            <a:r>
              <a:rPr lang="en-US" sz="2400" err="1"/>
              <a:t>države</a:t>
            </a:r>
            <a:r>
              <a:rPr lang="en-US" sz="2400"/>
              <a:t> </a:t>
            </a:r>
            <a:r>
              <a:rPr lang="en-US" sz="2400" err="1"/>
              <a:t>stvara</a:t>
            </a:r>
            <a:r>
              <a:rPr lang="en-US" sz="2400"/>
              <a:t> </a:t>
            </a:r>
            <a:r>
              <a:rPr lang="en-US" sz="2400" err="1"/>
              <a:t>iskušenje</a:t>
            </a:r>
            <a:r>
              <a:rPr lang="en-US" sz="2400"/>
              <a:t> da </a:t>
            </a:r>
            <a:r>
              <a:rPr lang="en-US" sz="2400" err="1"/>
              <a:t>tu</a:t>
            </a:r>
            <a:r>
              <a:rPr lang="en-US" sz="2400"/>
              <a:t> </a:t>
            </a:r>
            <a:r>
              <a:rPr lang="en-US" sz="2400" err="1"/>
              <a:t>prevaru</a:t>
            </a:r>
            <a:r>
              <a:rPr lang="en-US" sz="2400"/>
              <a:t> </a:t>
            </a:r>
            <a:r>
              <a:rPr lang="en-US" sz="2400" err="1"/>
              <a:t>sprovedete</a:t>
            </a:r>
            <a:r>
              <a:rPr lang="en-US" sz="2400"/>
              <a:t> u </a:t>
            </a:r>
            <a:r>
              <a:rPr lang="en-US" sz="2400" err="1"/>
              <a:t>delo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dobijete</a:t>
            </a:r>
            <a:r>
              <a:rPr lang="en-US" sz="2400"/>
              <a:t> </a:t>
            </a:r>
            <a:r>
              <a:rPr lang="en-US" sz="2400" err="1"/>
              <a:t>veću</a:t>
            </a:r>
            <a:r>
              <a:rPr lang="en-US" sz="2400"/>
              <a:t> </a:t>
            </a:r>
            <a:r>
              <a:rPr lang="en-US" sz="2400" err="1"/>
              <a:t>isplatu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45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Kevin Necessary editorial cartoons for Cincinnati Enquirer">
            <a:extLst>
              <a:ext uri="{FF2B5EF4-FFF2-40B4-BE49-F238E27FC236}">
                <a16:creationId xmlns:a16="http://schemas.microsoft.com/office/drawing/2014/main" id="{999CD46C-51C8-45D7-277C-CB4D6B4EF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r="17298" b="3"/>
          <a:stretch/>
        </p:blipFill>
        <p:spPr bwMode="auto">
          <a:xfrm>
            <a:off x="106813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D62F-1D61-237E-5114-BB2BAB5D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558570"/>
            <a:ext cx="5754896" cy="4862089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</a:rPr>
              <a:t>Zašto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ovakva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dilema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stvara</a:t>
            </a:r>
            <a:r>
              <a:rPr lang="en-US" sz="2200" dirty="0">
                <a:solidFill>
                  <a:srgbClr val="0070C0"/>
                </a:solidFill>
              </a:rPr>
              <a:t> problem? </a:t>
            </a:r>
            <a:endParaRPr lang="sr-Latn-RS" sz="2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</a:rPr>
              <a:t>Zato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što</a:t>
            </a:r>
            <a:r>
              <a:rPr lang="en-US" sz="2200" dirty="0">
                <a:solidFill>
                  <a:srgbClr val="0070C0"/>
                </a:solidFill>
              </a:rPr>
              <a:t> vi </a:t>
            </a:r>
            <a:r>
              <a:rPr lang="en-US" sz="2200" dirty="0" err="1">
                <a:solidFill>
                  <a:srgbClr val="0070C0"/>
                </a:solidFill>
              </a:rPr>
              <a:t>niste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jedini</a:t>
            </a:r>
            <a:r>
              <a:rPr lang="en-US" sz="2200" dirty="0">
                <a:solidFill>
                  <a:srgbClr val="0070C0"/>
                </a:solidFill>
              </a:rPr>
              <a:t> koji </a:t>
            </a:r>
            <a:r>
              <a:rPr lang="en-US" sz="2200" dirty="0" err="1">
                <a:solidFill>
                  <a:srgbClr val="0070C0"/>
                </a:solidFill>
              </a:rPr>
              <a:t>tako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razmišlja</a:t>
            </a:r>
            <a:r>
              <a:rPr lang="en-US" sz="2200" dirty="0">
                <a:solidFill>
                  <a:srgbClr val="0070C0"/>
                </a:solidFill>
              </a:rPr>
              <a:t>. </a:t>
            </a:r>
            <a:endParaRPr lang="sr-Latn-RS" sz="2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I </a:t>
            </a:r>
            <a:r>
              <a:rPr lang="en-US" sz="2200" dirty="0" err="1">
                <a:solidFill>
                  <a:srgbClr val="0070C0"/>
                </a:solidFill>
              </a:rPr>
              <a:t>drugu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stranu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takođe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privlači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isplata</a:t>
            </a:r>
            <a:r>
              <a:rPr lang="en-US" sz="2200" dirty="0">
                <a:solidFill>
                  <a:srgbClr val="0070C0"/>
                </a:solidFill>
              </a:rPr>
              <a:t> za </a:t>
            </a:r>
            <a:r>
              <a:rPr lang="en-US" sz="2200" dirty="0" err="1">
                <a:solidFill>
                  <a:srgbClr val="0070C0"/>
                </a:solidFill>
              </a:rPr>
              <a:t>ispalu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koja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iznosi</a:t>
            </a:r>
            <a:r>
              <a:rPr lang="sr-Latn-RS" sz="2200" dirty="0">
                <a:solidFill>
                  <a:srgbClr val="0070C0"/>
                </a:solidFill>
              </a:rPr>
              <a:t> koja nije mala. </a:t>
            </a: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</a:rPr>
              <a:t>Jedini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način</a:t>
            </a:r>
            <a:r>
              <a:rPr lang="en-US" sz="2200" dirty="0">
                <a:solidFill>
                  <a:srgbClr val="0070C0"/>
                </a:solidFill>
              </a:rPr>
              <a:t> da se </a:t>
            </a:r>
            <a:r>
              <a:rPr lang="en-US" sz="2200" dirty="0" err="1">
                <a:solidFill>
                  <a:srgbClr val="0070C0"/>
                </a:solidFill>
              </a:rPr>
              <a:t>osigurate</a:t>
            </a:r>
            <a:r>
              <a:rPr lang="en-US" sz="2200" dirty="0">
                <a:solidFill>
                  <a:srgbClr val="0070C0"/>
                </a:solidFill>
              </a:rPr>
              <a:t> od </a:t>
            </a:r>
            <a:r>
              <a:rPr lang="en-US" sz="2200" dirty="0" err="1">
                <a:solidFill>
                  <a:srgbClr val="0070C0"/>
                </a:solidFill>
              </a:rPr>
              <a:t>štete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koja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nastaje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kao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sr-Latn-RS" sz="2200" dirty="0">
                <a:solidFill>
                  <a:srgbClr val="0070C0"/>
                </a:solidFill>
              </a:rPr>
              <a:t>p</a:t>
            </a:r>
            <a:r>
              <a:rPr lang="en-US" sz="2200" dirty="0" err="1">
                <a:solidFill>
                  <a:srgbClr val="0070C0"/>
                </a:solidFill>
              </a:rPr>
              <a:t>osledica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ispale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druge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strane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jeste</a:t>
            </a:r>
            <a:r>
              <a:rPr lang="en-US" sz="2200" dirty="0">
                <a:solidFill>
                  <a:srgbClr val="0070C0"/>
                </a:solidFill>
              </a:rPr>
              <a:t> da </a:t>
            </a:r>
            <a:r>
              <a:rPr lang="en-US" sz="2200" dirty="0" err="1">
                <a:solidFill>
                  <a:srgbClr val="0070C0"/>
                </a:solidFill>
              </a:rPr>
              <a:t>predupredite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događaje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tako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što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ćete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ispalititi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drugu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stranu</a:t>
            </a:r>
            <a:r>
              <a:rPr lang="en-US" sz="2200" dirty="0">
                <a:solidFill>
                  <a:srgbClr val="0070C0"/>
                </a:solidFill>
              </a:rPr>
              <a:t> pre </a:t>
            </a:r>
            <a:r>
              <a:rPr lang="en-US" sz="2200" dirty="0" err="1">
                <a:solidFill>
                  <a:srgbClr val="0070C0"/>
                </a:solidFill>
              </a:rPr>
              <a:t>nego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što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ona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ispali</a:t>
            </a:r>
            <a:r>
              <a:rPr lang="en-US" sz="2200" dirty="0">
                <a:solidFill>
                  <a:srgbClr val="0070C0"/>
                </a:solidFill>
              </a:rPr>
              <a:t> vas. </a:t>
            </a:r>
            <a:endParaRPr lang="sr-Latn-RS" sz="2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Ali </a:t>
            </a:r>
            <a:r>
              <a:rPr lang="en-US" sz="2200" dirty="0" err="1">
                <a:solidFill>
                  <a:srgbClr val="0070C0"/>
                </a:solidFill>
              </a:rPr>
              <a:t>kada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obe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stane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tako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razmišljaju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err="1">
                <a:solidFill>
                  <a:srgbClr val="0070C0"/>
                </a:solidFill>
              </a:rPr>
              <a:t>dolazimo</a:t>
            </a:r>
            <a:r>
              <a:rPr lang="en-US" sz="2200" dirty="0">
                <a:solidFill>
                  <a:srgbClr val="0070C0"/>
                </a:solidFill>
              </a:rPr>
              <a:t> do </a:t>
            </a:r>
            <a:r>
              <a:rPr lang="en-US" sz="2200" dirty="0" err="1">
                <a:solidFill>
                  <a:srgbClr val="0070C0"/>
                </a:solidFill>
              </a:rPr>
              <a:t>uzajamne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ispale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suboptimalnog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ishoda</a:t>
            </a:r>
            <a:r>
              <a:rPr lang="en-US" sz="2200" dirty="0">
                <a:solidFill>
                  <a:srgbClr val="0070C0"/>
                </a:solidFill>
              </a:rPr>
              <a:t> (10, 10). </a:t>
            </a:r>
            <a:endParaRPr lang="sr-Latn-RS" sz="2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</a:rPr>
              <a:t>Ispala</a:t>
            </a:r>
            <a:r>
              <a:rPr lang="en-US" sz="2200" dirty="0">
                <a:solidFill>
                  <a:srgbClr val="0070C0"/>
                </a:solidFill>
              </a:rPr>
              <a:t> je, </a:t>
            </a:r>
            <a:r>
              <a:rPr lang="en-US" sz="2200" dirty="0" err="1">
                <a:solidFill>
                  <a:srgbClr val="0070C0"/>
                </a:solidFill>
              </a:rPr>
              <a:t>prema</a:t>
            </a:r>
            <a:r>
              <a:rPr lang="en-US" sz="2200" dirty="0">
                <a:solidFill>
                  <a:srgbClr val="0070C0"/>
                </a:solidFill>
              </a:rPr>
              <a:t> tome, </a:t>
            </a:r>
            <a:r>
              <a:rPr lang="en-US" sz="2200" dirty="0" err="1">
                <a:solidFill>
                  <a:srgbClr val="0070C0"/>
                </a:solidFill>
              </a:rPr>
              <a:t>dominantna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strategija</a:t>
            </a:r>
            <a:r>
              <a:rPr lang="en-US" sz="2200" dirty="0">
                <a:solidFill>
                  <a:srgbClr val="0070C0"/>
                </a:solidFill>
              </a:rPr>
              <a:t> (</a:t>
            </a:r>
            <a:r>
              <a:rPr lang="en-US" sz="2200" dirty="0" err="1">
                <a:solidFill>
                  <a:srgbClr val="0070C0"/>
                </a:solidFill>
              </a:rPr>
              <a:t>strategija</a:t>
            </a:r>
            <a:r>
              <a:rPr lang="en-US" sz="2200" dirty="0">
                <a:solidFill>
                  <a:srgbClr val="0070C0"/>
                </a:solidFill>
              </a:rPr>
              <a:t> u </a:t>
            </a:r>
            <a:r>
              <a:rPr lang="en-US" sz="2200" dirty="0" err="1">
                <a:solidFill>
                  <a:srgbClr val="0070C0"/>
                </a:solidFill>
              </a:rPr>
              <a:t>kojoj</a:t>
            </a:r>
            <a:r>
              <a:rPr lang="en-US" sz="2200" dirty="0">
                <a:solidFill>
                  <a:srgbClr val="0070C0"/>
                </a:solidFill>
              </a:rPr>
              <a:t> je za vas </a:t>
            </a:r>
            <a:r>
              <a:rPr lang="en-US" sz="2200" dirty="0" err="1">
                <a:solidFill>
                  <a:srgbClr val="0070C0"/>
                </a:solidFill>
              </a:rPr>
              <a:t>bolje</a:t>
            </a:r>
            <a:r>
              <a:rPr lang="en-US" sz="2200" dirty="0">
                <a:solidFill>
                  <a:srgbClr val="0070C0"/>
                </a:solidFill>
              </a:rPr>
              <a:t> da </a:t>
            </a:r>
            <a:r>
              <a:rPr lang="en-US" sz="2200" dirty="0" err="1">
                <a:solidFill>
                  <a:srgbClr val="0070C0"/>
                </a:solidFill>
              </a:rPr>
              <a:t>uradite</a:t>
            </a:r>
            <a:r>
              <a:rPr lang="en-US" sz="2200" dirty="0">
                <a:solidFill>
                  <a:srgbClr val="0070C0"/>
                </a:solidFill>
              </a:rPr>
              <a:t> x, bez </a:t>
            </a:r>
            <a:r>
              <a:rPr lang="en-US" sz="2200" dirty="0" err="1">
                <a:solidFill>
                  <a:srgbClr val="0070C0"/>
                </a:solidFill>
              </a:rPr>
              <a:t>obzira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na</a:t>
            </a:r>
            <a:r>
              <a:rPr lang="en-US" sz="2200" dirty="0">
                <a:solidFill>
                  <a:srgbClr val="0070C0"/>
                </a:solidFill>
              </a:rPr>
              <a:t> to </a:t>
            </a:r>
            <a:r>
              <a:rPr lang="en-US" sz="2200" dirty="0" err="1">
                <a:solidFill>
                  <a:srgbClr val="0070C0"/>
                </a:solidFill>
              </a:rPr>
              <a:t>šta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će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uraditi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druga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strana</a:t>
            </a:r>
            <a:r>
              <a:rPr lang="en-US" sz="2200" dirty="0">
                <a:solidFill>
                  <a:srgbClr val="0070C0"/>
                </a:solidFill>
              </a:rPr>
              <a:t>). 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evin Necessary editorial cartoons for Cincinnati Enquirer">
            <a:extLst>
              <a:ext uri="{FF2B5EF4-FFF2-40B4-BE49-F238E27FC236}">
                <a16:creationId xmlns:a16="http://schemas.microsoft.com/office/drawing/2014/main" id="{B7B9BB87-5B94-B4F0-5EBE-3C5DED7B1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C294-1E95-1A70-C268-F1AFAA08F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59" y="640977"/>
            <a:ext cx="4429506" cy="5710159"/>
          </a:xfrm>
        </p:spPr>
        <p:txBody>
          <a:bodyPr anchor="t">
            <a:noAutofit/>
          </a:bodyPr>
          <a:lstStyle/>
          <a:p>
            <a:pPr algn="just"/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društvene</a:t>
            </a:r>
            <a:r>
              <a:rPr lang="en-US" sz="2200" dirty="0"/>
              <a:t> </a:t>
            </a:r>
            <a:r>
              <a:rPr lang="en-US" sz="2200" dirty="0" err="1"/>
              <a:t>dileme</a:t>
            </a:r>
            <a:r>
              <a:rPr lang="en-US" sz="2200" dirty="0"/>
              <a:t> </a:t>
            </a:r>
            <a:r>
              <a:rPr lang="en-US" sz="2200" dirty="0" err="1"/>
              <a:t>lako</a:t>
            </a:r>
            <a:r>
              <a:rPr lang="en-US" sz="2200" dirty="0"/>
              <a:t> </a:t>
            </a:r>
            <a:r>
              <a:rPr lang="en-US" sz="2200" dirty="0" err="1"/>
              <a:t>možemo</a:t>
            </a:r>
            <a:r>
              <a:rPr lang="en-US" sz="2200" dirty="0"/>
              <a:t> da </a:t>
            </a:r>
            <a:r>
              <a:rPr lang="en-US" sz="2200" dirty="0" err="1"/>
              <a:t>vidimo</a:t>
            </a:r>
            <a:r>
              <a:rPr lang="en-US" sz="2200" dirty="0"/>
              <a:t> da </a:t>
            </a:r>
            <a:r>
              <a:rPr lang="en-US" sz="2200" dirty="0" err="1"/>
              <a:t>ravnotežni</a:t>
            </a:r>
            <a:r>
              <a:rPr lang="en-US" sz="2200" dirty="0"/>
              <a:t> </a:t>
            </a:r>
            <a:r>
              <a:rPr lang="en-US" sz="2200" dirty="0" err="1"/>
              <a:t>ishod</a:t>
            </a:r>
            <a:r>
              <a:rPr lang="en-US" sz="2200" dirty="0"/>
              <a:t>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isto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najbolji</a:t>
            </a:r>
            <a:r>
              <a:rPr lang="en-US" sz="2200" dirty="0"/>
              <a:t> </a:t>
            </a:r>
            <a:r>
              <a:rPr lang="en-US" sz="2200" dirty="0" err="1"/>
              <a:t>ishod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 err="1"/>
              <a:t>Iako</a:t>
            </a:r>
            <a:r>
              <a:rPr lang="en-US" sz="2200" dirty="0"/>
              <a:t> je za </a:t>
            </a:r>
            <a:r>
              <a:rPr lang="en-US" sz="2200" dirty="0" err="1"/>
              <a:t>obe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r>
              <a:rPr lang="en-US" sz="2200" dirty="0"/>
              <a:t> </a:t>
            </a:r>
            <a:r>
              <a:rPr lang="en-US" sz="2200" dirty="0" err="1"/>
              <a:t>bolje</a:t>
            </a:r>
            <a:r>
              <a:rPr lang="en-US" sz="2200" dirty="0"/>
              <a:t> da </a:t>
            </a:r>
            <a:r>
              <a:rPr lang="en-US" sz="2200" dirty="0" err="1"/>
              <a:t>sarađuju</a:t>
            </a:r>
            <a:r>
              <a:rPr lang="en-US" sz="2200" dirty="0"/>
              <a:t> (100, 100), </a:t>
            </a:r>
            <a:r>
              <a:rPr lang="en-US" sz="2200" dirty="0" err="1"/>
              <a:t>obe</a:t>
            </a:r>
            <a:r>
              <a:rPr lang="en-US" sz="2200" dirty="0"/>
              <a:t> </a:t>
            </a:r>
            <a:r>
              <a:rPr lang="en-US" sz="2200" dirty="0" err="1"/>
              <a:t>završavaju</a:t>
            </a:r>
            <a:r>
              <a:rPr lang="en-US" sz="2200" dirty="0"/>
              <a:t> u </a:t>
            </a:r>
            <a:r>
              <a:rPr lang="en-US" sz="2200" dirty="0" err="1"/>
              <a:t>suboptimalnom</a:t>
            </a:r>
            <a:r>
              <a:rPr lang="en-US" sz="2200" dirty="0"/>
              <a:t> </a:t>
            </a:r>
            <a:r>
              <a:rPr lang="en-US" sz="2200" dirty="0" err="1"/>
              <a:t>ishodu</a:t>
            </a:r>
            <a:r>
              <a:rPr lang="en-US" sz="2200" dirty="0"/>
              <a:t> (10, 10). </a:t>
            </a:r>
            <a:endParaRPr lang="sr-Latn-RS" sz="2200" dirty="0"/>
          </a:p>
          <a:p>
            <a:pPr algn="just"/>
            <a:r>
              <a:rPr lang="en-US" sz="2200" dirty="0"/>
              <a:t>I </a:t>
            </a:r>
            <a:r>
              <a:rPr lang="en-US" sz="2200" dirty="0" err="1"/>
              <a:t>ovde</a:t>
            </a:r>
            <a:r>
              <a:rPr lang="en-US" sz="2200" dirty="0"/>
              <a:t> se </a:t>
            </a:r>
            <a:r>
              <a:rPr lang="en-US" sz="2200" dirty="0" err="1"/>
              <a:t>vidi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</a:t>
            </a:r>
            <a:r>
              <a:rPr lang="en-US" sz="2200" dirty="0" err="1"/>
              <a:t>individualna</a:t>
            </a:r>
            <a:r>
              <a:rPr lang="en-US" sz="2200" dirty="0"/>
              <a:t> </a:t>
            </a:r>
            <a:r>
              <a:rPr lang="en-US" sz="2200" dirty="0" err="1"/>
              <a:t>racionalnost</a:t>
            </a:r>
            <a:r>
              <a:rPr lang="en-US" sz="2200" dirty="0"/>
              <a:t> </a:t>
            </a:r>
            <a:r>
              <a:rPr lang="en-US" sz="2200" dirty="0" err="1"/>
              <a:t>potkopava</a:t>
            </a:r>
            <a:r>
              <a:rPr lang="en-US" sz="2200" dirty="0"/>
              <a:t> </a:t>
            </a:r>
            <a:r>
              <a:rPr lang="en-US" sz="2200" dirty="0" err="1"/>
              <a:t>kolektivnu</a:t>
            </a:r>
            <a:r>
              <a:rPr lang="en-US" sz="2200" dirty="0"/>
              <a:t> </a:t>
            </a:r>
            <a:r>
              <a:rPr lang="en-US" sz="2200" dirty="0" err="1"/>
              <a:t>racionalnost</a:t>
            </a:r>
            <a:r>
              <a:rPr lang="en-US" sz="2200" dirty="0"/>
              <a:t>.</a:t>
            </a:r>
            <a:endParaRPr lang="sr-Latn-RS" sz="2200" dirty="0"/>
          </a:p>
          <a:p>
            <a:pPr algn="just"/>
            <a:r>
              <a:rPr lang="en-US" sz="2200" dirty="0"/>
              <a:t>Za </a:t>
            </a:r>
            <a:r>
              <a:rPr lang="en-US" sz="2200" dirty="0" err="1"/>
              <a:t>obe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r>
              <a:rPr lang="en-US" sz="2200" dirty="0"/>
              <a:t> je </a:t>
            </a:r>
            <a:r>
              <a:rPr lang="en-US" sz="2200" dirty="0" err="1"/>
              <a:t>bolje</a:t>
            </a:r>
            <a:r>
              <a:rPr lang="en-US" sz="2200" dirty="0"/>
              <a:t> da </a:t>
            </a:r>
            <a:r>
              <a:rPr lang="en-US" sz="2200" dirty="0" err="1"/>
              <a:t>sarađuju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je </a:t>
            </a:r>
            <a:r>
              <a:rPr lang="en-US" sz="2200" dirty="0" err="1"/>
              <a:t>ukupna</a:t>
            </a:r>
            <a:r>
              <a:rPr lang="en-US" sz="2200" dirty="0"/>
              <a:t> </a:t>
            </a:r>
            <a:r>
              <a:rPr lang="en-US" sz="2200" dirty="0" err="1"/>
              <a:t>vrednost</a:t>
            </a:r>
            <a:r>
              <a:rPr lang="en-US" sz="2200" dirty="0"/>
              <a:t> </a:t>
            </a:r>
            <a:r>
              <a:rPr lang="en-US" sz="2200" dirty="0" err="1"/>
              <a:t>saradnje</a:t>
            </a:r>
            <a:r>
              <a:rPr lang="en-US" sz="2200" dirty="0"/>
              <a:t> 200 (</a:t>
            </a:r>
            <a:r>
              <a:rPr lang="en-US" sz="2200" dirty="0" err="1"/>
              <a:t>svako</a:t>
            </a:r>
            <a:r>
              <a:rPr lang="en-US" sz="2200" dirty="0"/>
              <a:t> </a:t>
            </a:r>
            <a:r>
              <a:rPr lang="en-US" sz="2200" dirty="0" err="1"/>
              <a:t>dobija</a:t>
            </a:r>
            <a:r>
              <a:rPr lang="en-US" sz="2200" dirty="0"/>
              <a:t> po 100). </a:t>
            </a:r>
            <a:endParaRPr lang="sr-Latn-RS" sz="2200" dirty="0"/>
          </a:p>
          <a:p>
            <a:pPr algn="just"/>
            <a:r>
              <a:rPr lang="en-US" sz="2200" dirty="0" err="1"/>
              <a:t>Međutim</a:t>
            </a:r>
            <a:r>
              <a:rPr lang="en-US" sz="2200" dirty="0"/>
              <a:t>, u </a:t>
            </a:r>
            <a:r>
              <a:rPr lang="en-US" sz="2200" dirty="0" err="1"/>
              <a:t>ravnotežnoj</a:t>
            </a:r>
            <a:r>
              <a:rPr lang="en-US" sz="2200" dirty="0"/>
              <a:t> </a:t>
            </a:r>
            <a:r>
              <a:rPr lang="en-US" sz="2200" dirty="0" err="1"/>
              <a:t>tački</a:t>
            </a:r>
            <a:r>
              <a:rPr lang="en-US" sz="2200" dirty="0"/>
              <a:t> (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niko</a:t>
            </a:r>
            <a:r>
              <a:rPr lang="en-US" sz="2200" dirty="0"/>
              <a:t> ne </a:t>
            </a:r>
            <a:r>
              <a:rPr lang="en-US" sz="2200" dirty="0" err="1"/>
              <a:t>želi</a:t>
            </a:r>
            <a:r>
              <a:rPr lang="en-US" sz="2200" dirty="0"/>
              <a:t> da se </a:t>
            </a:r>
            <a:r>
              <a:rPr lang="en-US" sz="2200" dirty="0" err="1"/>
              <a:t>pomera</a:t>
            </a:r>
            <a:r>
              <a:rPr lang="en-US" sz="2200" dirty="0"/>
              <a:t>) </a:t>
            </a:r>
            <a:r>
              <a:rPr lang="en-US" sz="2200" dirty="0" err="1"/>
              <a:t>ukupna</a:t>
            </a:r>
            <a:r>
              <a:rPr lang="en-US" sz="2200" dirty="0"/>
              <a:t> </a:t>
            </a:r>
            <a:r>
              <a:rPr lang="en-US" sz="2200" dirty="0" err="1"/>
              <a:t>vrednost</a:t>
            </a:r>
            <a:r>
              <a:rPr lang="en-US" sz="2200" dirty="0"/>
              <a:t> </a:t>
            </a:r>
            <a:r>
              <a:rPr lang="en-US" sz="2200" dirty="0" err="1"/>
              <a:t>uzajamne</a:t>
            </a:r>
            <a:r>
              <a:rPr lang="en-US" sz="2200" dirty="0"/>
              <a:t> </a:t>
            </a:r>
            <a:r>
              <a:rPr lang="en-US" sz="2200" dirty="0" err="1"/>
              <a:t>ispale</a:t>
            </a:r>
            <a:r>
              <a:rPr lang="en-US" sz="2200" dirty="0"/>
              <a:t> je </a:t>
            </a:r>
            <a:r>
              <a:rPr lang="en-US" sz="2200" dirty="0" err="1"/>
              <a:t>samo</a:t>
            </a:r>
            <a:r>
              <a:rPr lang="en-US" sz="2200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30348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604D-56FE-26A6-3D21-920B856F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6332"/>
          </a:xfrm>
        </p:spPr>
        <p:txBody>
          <a:bodyPr/>
          <a:lstStyle/>
          <a:p>
            <a:pPr algn="just"/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igara</a:t>
            </a:r>
            <a:r>
              <a:rPr lang="en-US" dirty="0"/>
              <a:t> </a:t>
            </a:r>
            <a:r>
              <a:rPr lang="en-US" dirty="0" err="1"/>
              <a:t>utemeljena</a:t>
            </a:r>
            <a:r>
              <a:rPr lang="en-US" dirty="0"/>
              <a:t> je u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racionalnog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, to jest </a:t>
            </a:r>
            <a:r>
              <a:rPr lang="en-US" dirty="0" err="1"/>
              <a:t>pretpostavci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uraditi</a:t>
            </a:r>
            <a:r>
              <a:rPr lang="en-US" dirty="0"/>
              <a:t>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marginalna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prevazilazi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marginalni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/>
              <a:t>Ova </a:t>
            </a:r>
            <a:r>
              <a:rPr lang="en-US" dirty="0" err="1"/>
              <a:t>pretpostavka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pretpostavkama</a:t>
            </a:r>
            <a:r>
              <a:rPr lang="en-US" dirty="0"/>
              <a:t> </a:t>
            </a:r>
            <a:r>
              <a:rPr lang="en-US" dirty="0" err="1"/>
              <a:t>preuzeta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o </a:t>
            </a:r>
            <a:r>
              <a:rPr lang="en-US" dirty="0" err="1"/>
              <a:t>ponašanju</a:t>
            </a:r>
            <a:r>
              <a:rPr lang="en-US" dirty="0"/>
              <a:t> </a:t>
            </a:r>
            <a:r>
              <a:rPr lang="en-US" dirty="0" err="1"/>
              <a:t>potrošača</a:t>
            </a:r>
            <a:r>
              <a:rPr lang="en-US" dirty="0"/>
              <a:t>, </a:t>
            </a:r>
            <a:r>
              <a:rPr lang="en-US" dirty="0" err="1"/>
              <a:t>teoretičarima</a:t>
            </a:r>
            <a:r>
              <a:rPr lang="en-US" dirty="0"/>
              <a:t> </a:t>
            </a:r>
            <a:r>
              <a:rPr lang="en-US" dirty="0" err="1"/>
              <a:t>racionalnog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u </a:t>
            </a:r>
            <a:r>
              <a:rPr lang="en-US" dirty="0" err="1"/>
              <a:t>ekonomiji</a:t>
            </a:r>
            <a:r>
              <a:rPr lang="en-US" dirty="0"/>
              <a:t>, </a:t>
            </a:r>
            <a:r>
              <a:rPr lang="en-US" dirty="0" err="1"/>
              <a:t>politikologiji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sociologiji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pretpostavka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ponašanj</a:t>
            </a:r>
            <a:r>
              <a:rPr lang="sr-Latn-RS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6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94F6-6783-77D8-345C-E114EC2A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559076" cy="6010074"/>
          </a:xfrm>
        </p:spPr>
        <p:txBody>
          <a:bodyPr anchor="ctr">
            <a:noAutofit/>
          </a:bodyPr>
          <a:lstStyle/>
          <a:p>
            <a:r>
              <a:rPr lang="en-US" sz="2100" dirty="0"/>
              <a:t>Bilo </a:t>
            </a:r>
            <a:r>
              <a:rPr lang="en-US" sz="2100" dirty="0" err="1"/>
              <a:t>kako</a:t>
            </a:r>
            <a:r>
              <a:rPr lang="en-US" sz="2100" dirty="0"/>
              <a:t> </a:t>
            </a:r>
            <a:r>
              <a:rPr lang="en-US" sz="2100" dirty="0" err="1"/>
              <a:t>bilo</a:t>
            </a:r>
            <a:r>
              <a:rPr lang="en-US" sz="2100" dirty="0"/>
              <a:t>, </a:t>
            </a:r>
            <a:r>
              <a:rPr lang="en-US" sz="2100" dirty="0" err="1"/>
              <a:t>videli</a:t>
            </a:r>
            <a:r>
              <a:rPr lang="en-US" sz="2100" dirty="0"/>
              <a:t> </a:t>
            </a:r>
            <a:r>
              <a:rPr lang="en-US" sz="2100" dirty="0" err="1"/>
              <a:t>smo</a:t>
            </a:r>
            <a:r>
              <a:rPr lang="en-US" sz="2100" dirty="0"/>
              <a:t> da </a:t>
            </a:r>
            <a:r>
              <a:rPr lang="en-US" sz="2100" dirty="0" err="1"/>
              <a:t>rezultati</a:t>
            </a:r>
            <a:r>
              <a:rPr lang="en-US" sz="2100" dirty="0"/>
              <a:t> </a:t>
            </a:r>
            <a:r>
              <a:rPr lang="en-US" sz="2100" dirty="0" err="1"/>
              <a:t>zatvorenikove</a:t>
            </a:r>
            <a:r>
              <a:rPr lang="en-US" sz="2100" dirty="0"/>
              <a:t> </a:t>
            </a:r>
            <a:r>
              <a:rPr lang="en-US" sz="2100" dirty="0" err="1"/>
              <a:t>dileme</a:t>
            </a:r>
            <a:r>
              <a:rPr lang="en-US" sz="2100" dirty="0"/>
              <a:t> </a:t>
            </a:r>
            <a:r>
              <a:rPr lang="en-US" sz="2100" dirty="0" err="1"/>
              <a:t>postavljaju</a:t>
            </a:r>
            <a:r>
              <a:rPr lang="en-US" sz="2100" dirty="0"/>
              <a:t> pred </a:t>
            </a:r>
            <a:r>
              <a:rPr lang="en-US" sz="2100" dirty="0" err="1"/>
              <a:t>nas</a:t>
            </a:r>
            <a:r>
              <a:rPr lang="en-US" sz="2100" dirty="0"/>
              <a:t> </a:t>
            </a:r>
            <a:r>
              <a:rPr lang="en-US" sz="2100" dirty="0" err="1"/>
              <a:t>prilično</a:t>
            </a:r>
            <a:r>
              <a:rPr lang="en-US" sz="2100" dirty="0"/>
              <a:t> </a:t>
            </a:r>
            <a:r>
              <a:rPr lang="en-US" sz="2100" dirty="0" err="1"/>
              <a:t>turobnu</a:t>
            </a:r>
            <a:r>
              <a:rPr lang="en-US" sz="2100" dirty="0"/>
              <a:t> </a:t>
            </a:r>
            <a:r>
              <a:rPr lang="en-US" sz="2100" dirty="0" err="1"/>
              <a:t>sliku</a:t>
            </a:r>
            <a:r>
              <a:rPr lang="en-US" sz="2100" dirty="0"/>
              <a:t> </a:t>
            </a:r>
            <a:r>
              <a:rPr lang="en-US" sz="2100" dirty="0" err="1"/>
              <a:t>ljudske</a:t>
            </a:r>
            <a:r>
              <a:rPr lang="en-US" sz="2100" dirty="0"/>
              <a:t> </a:t>
            </a:r>
            <a:r>
              <a:rPr lang="en-US" sz="2100" dirty="0" err="1"/>
              <a:t>prirode</a:t>
            </a:r>
            <a:r>
              <a:rPr lang="en-US" sz="2100" dirty="0"/>
              <a:t>. </a:t>
            </a:r>
            <a:endParaRPr lang="sr-Latn-RS" sz="2100" dirty="0"/>
          </a:p>
          <a:p>
            <a:r>
              <a:rPr lang="en-US" sz="2100" dirty="0" err="1"/>
              <a:t>Mnogi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ne </a:t>
            </a:r>
            <a:r>
              <a:rPr lang="en-US" sz="2100" dirty="0" err="1"/>
              <a:t>prihvataju</a:t>
            </a:r>
            <a:r>
              <a:rPr lang="en-US" sz="2100" dirty="0"/>
              <a:t> </a:t>
            </a:r>
            <a:r>
              <a:rPr lang="en-US" sz="2100" dirty="0" err="1"/>
              <a:t>tvrdnju</a:t>
            </a:r>
            <a:r>
              <a:rPr lang="en-US" sz="2100" dirty="0"/>
              <a:t> da se </a:t>
            </a:r>
            <a:r>
              <a:rPr lang="en-US" sz="2100" dirty="0" err="1"/>
              <a:t>svi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</a:t>
            </a:r>
            <a:r>
              <a:rPr lang="en-US" sz="2100" dirty="0" err="1"/>
              <a:t>uvek</a:t>
            </a:r>
            <a:r>
              <a:rPr lang="en-US" sz="2100" dirty="0"/>
              <a:t> </a:t>
            </a:r>
            <a:r>
              <a:rPr lang="en-US" sz="2100" dirty="0" err="1"/>
              <a:t>ponašaju</a:t>
            </a:r>
            <a:r>
              <a:rPr lang="en-US" sz="2100" dirty="0"/>
              <a:t> </a:t>
            </a:r>
            <a:r>
              <a:rPr lang="en-US" sz="2100" dirty="0" err="1"/>
              <a:t>racionalno</a:t>
            </a:r>
            <a:r>
              <a:rPr lang="en-US" sz="2100" dirty="0"/>
              <a:t>, </a:t>
            </a:r>
            <a:r>
              <a:rPr lang="en-US" sz="2100" dirty="0" err="1"/>
              <a:t>kao</a:t>
            </a:r>
            <a:r>
              <a:rPr lang="en-US" sz="2100" dirty="0"/>
              <a:t> </a:t>
            </a:r>
            <a:r>
              <a:rPr lang="en-US" sz="2100" dirty="0" err="1"/>
              <a:t>ni</a:t>
            </a:r>
            <a:r>
              <a:rPr lang="en-US" sz="2100" dirty="0"/>
              <a:t> </a:t>
            </a:r>
            <a:r>
              <a:rPr lang="en-US" sz="2100" dirty="0" err="1"/>
              <a:t>tvrdnju</a:t>
            </a:r>
            <a:r>
              <a:rPr lang="en-US" sz="2100" dirty="0"/>
              <a:t> da </a:t>
            </a:r>
            <a:r>
              <a:rPr lang="en-US" sz="2100" dirty="0" err="1"/>
              <a:t>racionalnost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</a:t>
            </a:r>
            <a:r>
              <a:rPr lang="en-US" sz="2100" dirty="0" err="1"/>
              <a:t>predstavlja</a:t>
            </a:r>
            <a:r>
              <a:rPr lang="en-US" sz="2100" dirty="0"/>
              <a:t> </a:t>
            </a:r>
            <a:r>
              <a:rPr lang="en-US" sz="2100" dirty="0" err="1"/>
              <a:t>razlog</a:t>
            </a:r>
            <a:r>
              <a:rPr lang="en-US" sz="2100" dirty="0"/>
              <a:t> </a:t>
            </a:r>
            <a:r>
              <a:rPr lang="en-US" sz="2100" dirty="0" err="1"/>
              <a:t>što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</a:t>
            </a:r>
            <a:r>
              <a:rPr lang="en-US" sz="2100" dirty="0" err="1"/>
              <a:t>nisu</a:t>
            </a:r>
            <a:r>
              <a:rPr lang="en-US" sz="2100" dirty="0"/>
              <a:t> u </a:t>
            </a:r>
            <a:r>
              <a:rPr lang="en-US" sz="2100" dirty="0" err="1"/>
              <a:t>stanju</a:t>
            </a:r>
            <a:r>
              <a:rPr lang="en-US" sz="2100" dirty="0"/>
              <a:t> da </a:t>
            </a:r>
            <a:r>
              <a:rPr lang="en-US" sz="2100" dirty="0" err="1"/>
              <a:t>izbegnu</a:t>
            </a:r>
            <a:r>
              <a:rPr lang="en-US" sz="2100" dirty="0"/>
              <a:t> </a:t>
            </a:r>
            <a:r>
              <a:rPr lang="en-US" sz="2100" dirty="0" err="1"/>
              <a:t>kolektivno</a:t>
            </a:r>
            <a:r>
              <a:rPr lang="en-US" sz="2100" dirty="0"/>
              <a:t> </a:t>
            </a:r>
            <a:r>
              <a:rPr lang="en-US" sz="2100" dirty="0" err="1"/>
              <a:t>suboptimalne</a:t>
            </a:r>
            <a:r>
              <a:rPr lang="en-US" sz="2100" dirty="0"/>
              <a:t> </a:t>
            </a:r>
            <a:r>
              <a:rPr lang="en-US" sz="2100" dirty="0" err="1"/>
              <a:t>ishode</a:t>
            </a:r>
            <a:r>
              <a:rPr lang="en-US" sz="2100" dirty="0"/>
              <a:t>, </a:t>
            </a:r>
            <a:r>
              <a:rPr lang="en-US" sz="2100" dirty="0" err="1"/>
              <a:t>kako</a:t>
            </a:r>
            <a:r>
              <a:rPr lang="en-US" sz="2100" dirty="0"/>
              <a:t> </a:t>
            </a:r>
            <a:r>
              <a:rPr lang="en-US" sz="2100" dirty="0" err="1"/>
              <a:t>predviđa</a:t>
            </a:r>
            <a:r>
              <a:rPr lang="en-US" sz="2100" dirty="0"/>
              <a:t> </a:t>
            </a:r>
            <a:r>
              <a:rPr lang="en-US" sz="2100" dirty="0" err="1"/>
              <a:t>zatvorenikova</a:t>
            </a:r>
            <a:r>
              <a:rPr lang="en-US" sz="2100" dirty="0"/>
              <a:t> </a:t>
            </a:r>
            <a:r>
              <a:rPr lang="en-US" sz="2100" dirty="0" err="1"/>
              <a:t>dilema</a:t>
            </a:r>
            <a:r>
              <a:rPr lang="en-US" sz="2100" dirty="0"/>
              <a:t>.</a:t>
            </a:r>
            <a:endParaRPr lang="sr-Latn-RS" sz="2100" dirty="0"/>
          </a:p>
          <a:p>
            <a:r>
              <a:rPr lang="en-US" sz="2100" dirty="0"/>
              <a:t>Da li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teoretičari</a:t>
            </a:r>
            <a:r>
              <a:rPr lang="en-US" sz="2100" dirty="0"/>
              <a:t> </a:t>
            </a:r>
            <a:r>
              <a:rPr lang="en-US" sz="2100" dirty="0" err="1"/>
              <a:t>igara</a:t>
            </a:r>
            <a:r>
              <a:rPr lang="en-US" sz="2100" dirty="0"/>
              <a:t> </a:t>
            </a:r>
            <a:r>
              <a:rPr lang="en-US" sz="2100" dirty="0" err="1"/>
              <a:t>bili</a:t>
            </a:r>
            <a:r>
              <a:rPr lang="en-US" sz="2100" dirty="0"/>
              <a:t> </a:t>
            </a:r>
            <a:r>
              <a:rPr lang="en-US" sz="2100" dirty="0" err="1"/>
              <a:t>slepi</a:t>
            </a:r>
            <a:r>
              <a:rPr lang="en-US" sz="2100" dirty="0"/>
              <a:t> da ne vide da se </a:t>
            </a:r>
            <a:r>
              <a:rPr lang="en-US" sz="2100" dirty="0" err="1"/>
              <a:t>ljudi</a:t>
            </a:r>
            <a:r>
              <a:rPr lang="en-US" sz="2100" dirty="0"/>
              <a:t> ne </a:t>
            </a:r>
            <a:r>
              <a:rPr lang="en-US" sz="2100" dirty="0" err="1"/>
              <a:t>ponašaju</a:t>
            </a:r>
            <a:r>
              <a:rPr lang="en-US" sz="2100" dirty="0"/>
              <a:t> </a:t>
            </a:r>
            <a:r>
              <a:rPr lang="en-US" sz="2100" dirty="0" err="1"/>
              <a:t>baš</a:t>
            </a:r>
            <a:r>
              <a:rPr lang="en-US" sz="2100" dirty="0"/>
              <a:t> </a:t>
            </a:r>
            <a:r>
              <a:rPr lang="en-US" sz="2100" dirty="0" err="1"/>
              <a:t>uvek</a:t>
            </a:r>
            <a:r>
              <a:rPr lang="en-US" sz="2100" dirty="0"/>
              <a:t> </a:t>
            </a:r>
            <a:r>
              <a:rPr lang="en-US" sz="2100" dirty="0" err="1"/>
              <a:t>racionalno</a:t>
            </a:r>
            <a:r>
              <a:rPr lang="en-US" sz="2100" dirty="0"/>
              <a:t>? </a:t>
            </a:r>
            <a:endParaRPr lang="sr-Latn-RS" sz="2100" dirty="0"/>
          </a:p>
          <a:p>
            <a:pPr marL="0" indent="0">
              <a:buNone/>
            </a:pPr>
            <a:r>
              <a:rPr lang="en-US" sz="2100" dirty="0" err="1"/>
              <a:t>Odgovor</a:t>
            </a:r>
            <a:r>
              <a:rPr lang="en-US" sz="2100" dirty="0"/>
              <a:t> je </a:t>
            </a:r>
            <a:r>
              <a:rPr lang="en-US" sz="2100" dirty="0" err="1"/>
              <a:t>dao</a:t>
            </a:r>
            <a:r>
              <a:rPr lang="en-US" sz="2100" dirty="0"/>
              <a:t> </a:t>
            </a:r>
            <a:r>
              <a:rPr lang="en-US" sz="2100" dirty="0" err="1"/>
              <a:t>Džon</a:t>
            </a:r>
            <a:r>
              <a:rPr lang="en-US" sz="2100" dirty="0"/>
              <a:t> </a:t>
            </a:r>
            <a:r>
              <a:rPr lang="en-US" sz="2100" dirty="0" err="1"/>
              <a:t>Neš</a:t>
            </a:r>
            <a:r>
              <a:rPr lang="en-US" sz="2100" dirty="0"/>
              <a:t>: </a:t>
            </a:r>
            <a:endParaRPr lang="sr-Latn-RS" sz="2100" dirty="0"/>
          </a:p>
          <a:p>
            <a:r>
              <a:rPr lang="en-US" sz="2100" dirty="0"/>
              <a:t>ne </a:t>
            </a:r>
            <a:r>
              <a:rPr lang="en-US" sz="2100" dirty="0" err="1"/>
              <a:t>moramo</a:t>
            </a:r>
            <a:r>
              <a:rPr lang="en-US" sz="2100" dirty="0"/>
              <a:t> da </a:t>
            </a:r>
            <a:r>
              <a:rPr lang="en-US" sz="2100" dirty="0" err="1"/>
              <a:t>pretpostavljamo</a:t>
            </a:r>
            <a:r>
              <a:rPr lang="en-US" sz="2100" dirty="0"/>
              <a:t> da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apsolutno</a:t>
            </a:r>
            <a:r>
              <a:rPr lang="en-US" sz="2100" dirty="0"/>
              <a:t> </a:t>
            </a:r>
            <a:r>
              <a:rPr lang="en-US" sz="2100" dirty="0" err="1"/>
              <a:t>svi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</a:t>
            </a:r>
            <a:r>
              <a:rPr lang="en-US" sz="2100" dirty="0" err="1"/>
              <a:t>savršeno</a:t>
            </a:r>
            <a:r>
              <a:rPr lang="en-US" sz="2100" dirty="0"/>
              <a:t> </a:t>
            </a:r>
            <a:r>
              <a:rPr lang="en-US" sz="2100" dirty="0" err="1"/>
              <a:t>racionalni</a:t>
            </a:r>
            <a:r>
              <a:rPr lang="en-US" sz="2100" dirty="0"/>
              <a:t>, </a:t>
            </a:r>
            <a:r>
              <a:rPr lang="en-US" sz="2100" dirty="0" err="1"/>
              <a:t>jer</a:t>
            </a:r>
            <a:r>
              <a:rPr lang="en-US" sz="2100" dirty="0"/>
              <a:t> je </a:t>
            </a:r>
            <a:r>
              <a:rPr lang="en-US" sz="2100" dirty="0" err="1"/>
              <a:t>očigledno</a:t>
            </a:r>
            <a:r>
              <a:rPr lang="en-US" sz="2100" dirty="0"/>
              <a:t> da </a:t>
            </a:r>
            <a:r>
              <a:rPr lang="en-US" sz="2100" dirty="0" err="1"/>
              <a:t>nisu</a:t>
            </a:r>
            <a:r>
              <a:rPr lang="en-US" sz="2100" dirty="0"/>
              <a:t>. </a:t>
            </a:r>
            <a:endParaRPr lang="sr-Latn-RS" sz="2100" dirty="0"/>
          </a:p>
          <a:p>
            <a:r>
              <a:rPr lang="en-US" sz="2100" dirty="0" err="1"/>
              <a:t>Dovoljno</a:t>
            </a:r>
            <a:r>
              <a:rPr lang="en-US" sz="2100" dirty="0"/>
              <a:t> je da </a:t>
            </a:r>
            <a:r>
              <a:rPr lang="en-US" sz="2100" dirty="0" err="1"/>
              <a:t>pretpostavimo</a:t>
            </a:r>
            <a:r>
              <a:rPr lang="en-US" sz="2100" dirty="0"/>
              <a:t> da se </a:t>
            </a:r>
            <a:r>
              <a:rPr lang="en-US" sz="2100" dirty="0" err="1"/>
              <a:t>će</a:t>
            </a:r>
            <a:r>
              <a:rPr lang="en-US" sz="2100" dirty="0"/>
              <a:t> se </a:t>
            </a:r>
            <a:r>
              <a:rPr lang="en-US" sz="2100" dirty="0" err="1"/>
              <a:t>unutar</a:t>
            </a:r>
            <a:r>
              <a:rPr lang="en-US" sz="2100" dirty="0"/>
              <a:t> </a:t>
            </a:r>
            <a:r>
              <a:rPr lang="en-US" sz="2100" dirty="0" err="1"/>
              <a:t>populacije</a:t>
            </a:r>
            <a:r>
              <a:rPr lang="en-US" sz="2100" dirty="0"/>
              <a:t> </a:t>
            </a:r>
            <a:r>
              <a:rPr lang="en-US" sz="2100" dirty="0" err="1"/>
              <a:t>kroz</a:t>
            </a:r>
            <a:r>
              <a:rPr lang="en-US" sz="2100" dirty="0"/>
              <a:t> </a:t>
            </a:r>
            <a:r>
              <a:rPr lang="en-US" sz="2100" dirty="0" err="1"/>
              <a:t>koju</a:t>
            </a:r>
            <a:r>
              <a:rPr lang="en-US" sz="2100" dirty="0"/>
              <a:t> se </a:t>
            </a:r>
            <a:r>
              <a:rPr lang="en-US" sz="2100" dirty="0" err="1"/>
              <a:t>krećemo</a:t>
            </a:r>
            <a:r>
              <a:rPr lang="en-US" sz="2100" dirty="0"/>
              <a:t> </a:t>
            </a:r>
            <a:r>
              <a:rPr lang="en-US" sz="2100" dirty="0" err="1"/>
              <a:t>dovoljno</a:t>
            </a:r>
            <a:r>
              <a:rPr lang="en-US" sz="2100" dirty="0"/>
              <a:t> </a:t>
            </a:r>
            <a:r>
              <a:rPr lang="en-US" sz="2100" dirty="0" err="1"/>
              <a:t>veliki</a:t>
            </a:r>
            <a:r>
              <a:rPr lang="en-US" sz="2100" dirty="0"/>
              <a:t> </a:t>
            </a:r>
            <a:r>
              <a:rPr lang="en-US" sz="2100" dirty="0" err="1"/>
              <a:t>broj</a:t>
            </a:r>
            <a:r>
              <a:rPr lang="en-US" sz="2100" dirty="0"/>
              <a:t> </a:t>
            </a:r>
            <a:r>
              <a:rPr lang="en-US" sz="2100" dirty="0" err="1"/>
              <a:t>ljudi</a:t>
            </a:r>
            <a:r>
              <a:rPr lang="en-US" sz="2100" dirty="0"/>
              <a:t> </a:t>
            </a:r>
            <a:r>
              <a:rPr lang="en-US" sz="2100" dirty="0" err="1"/>
              <a:t>ponašati</a:t>
            </a:r>
            <a:r>
              <a:rPr lang="en-US" sz="2100" dirty="0"/>
              <a:t> </a:t>
            </a:r>
            <a:r>
              <a:rPr lang="en-US" sz="2100" dirty="0" err="1"/>
              <a:t>racionalno</a:t>
            </a:r>
            <a:r>
              <a:rPr lang="en-US" sz="2100" dirty="0"/>
              <a:t>, to jest </a:t>
            </a:r>
            <a:r>
              <a:rPr lang="en-US" sz="2100" dirty="0" err="1"/>
              <a:t>imati</a:t>
            </a:r>
            <a:r>
              <a:rPr lang="en-US" sz="2100" dirty="0"/>
              <a:t> </a:t>
            </a:r>
            <a:r>
              <a:rPr lang="en-US" sz="2100" dirty="0" err="1"/>
              <a:t>savršene</a:t>
            </a:r>
            <a:r>
              <a:rPr lang="en-US" sz="2100" dirty="0"/>
              <a:t> </a:t>
            </a:r>
            <a:r>
              <a:rPr lang="en-US" sz="2100" dirty="0" err="1"/>
              <a:t>informacije</a:t>
            </a:r>
            <a:r>
              <a:rPr lang="en-US" sz="2100" dirty="0"/>
              <a:t> o </a:t>
            </a:r>
            <a:r>
              <a:rPr lang="en-US" sz="2100" dirty="0" err="1"/>
              <a:t>svim</a:t>
            </a:r>
            <a:r>
              <a:rPr lang="en-US" sz="2100" dirty="0"/>
              <a:t> </a:t>
            </a:r>
            <a:r>
              <a:rPr lang="en-US" sz="2100" dirty="0" err="1"/>
              <a:t>isplatama</a:t>
            </a:r>
            <a:r>
              <a:rPr lang="en-US" sz="2100" dirty="0"/>
              <a:t> u </a:t>
            </a:r>
            <a:r>
              <a:rPr lang="en-US" sz="2100" dirty="0" err="1"/>
              <a:t>jednoj</a:t>
            </a:r>
            <a:r>
              <a:rPr lang="en-US" sz="2100" dirty="0"/>
              <a:t> </a:t>
            </a:r>
            <a:r>
              <a:rPr lang="en-US" sz="2100" dirty="0" err="1"/>
              <a:t>igri</a:t>
            </a:r>
            <a:r>
              <a:rPr lang="en-US" sz="2100" dirty="0"/>
              <a:t>,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donositi</a:t>
            </a:r>
            <a:r>
              <a:rPr lang="en-US" sz="2100" dirty="0"/>
              <a:t> </a:t>
            </a:r>
            <a:r>
              <a:rPr lang="en-US" sz="2100" dirty="0" err="1"/>
              <a:t>zaključke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osnovu</a:t>
            </a:r>
            <a:r>
              <a:rPr lang="en-US" sz="2100" dirty="0"/>
              <a:t> </a:t>
            </a:r>
            <a:r>
              <a:rPr lang="en-US" sz="2100" dirty="0" err="1"/>
              <a:t>procene</a:t>
            </a:r>
            <a:r>
              <a:rPr lang="en-US" sz="2100" dirty="0"/>
              <a:t> </a:t>
            </a:r>
            <a:r>
              <a:rPr lang="en-US" sz="2100" dirty="0" err="1"/>
              <a:t>koristi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troškova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6239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is Nash Equilibrium? - YouTube">
            <a:extLst>
              <a:ext uri="{FF2B5EF4-FFF2-40B4-BE49-F238E27FC236}">
                <a16:creationId xmlns:a16="http://schemas.microsoft.com/office/drawing/2014/main" id="{2983BD80-AF66-EAF7-408E-D16EAF67D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2035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595808"/>
            <a:ext cx="4840010" cy="5581155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>
                <a:solidFill>
                  <a:srgbClr val="C00000"/>
                </a:solidFill>
              </a:rPr>
              <a:t>Igrači su </a:t>
            </a:r>
            <a:r>
              <a:rPr lang="sr-Latn-RS" sz="2400" b="1" i="1" dirty="0">
                <a:solidFill>
                  <a:srgbClr val="C00000"/>
                </a:solidFill>
              </a:rPr>
              <a:t>savršeno racionalne </a:t>
            </a:r>
            <a:r>
              <a:rPr lang="sr-Latn-RS" sz="2400" dirty="0">
                <a:solidFill>
                  <a:srgbClr val="C00000"/>
                </a:solidFill>
              </a:rPr>
              <a:t>individue koje nastoje da maksimiziraju svoju korist tj. oni žele da postignu što bolji rezultat po njihovim sopstvenim kriterijumima. </a:t>
            </a:r>
            <a:endParaRPr lang="en-US" sz="2400" dirty="0">
              <a:solidFill>
                <a:srgbClr val="C00000"/>
              </a:solidFill>
            </a:endParaRPr>
          </a:p>
          <a:p>
            <a:pPr algn="just"/>
            <a:r>
              <a:rPr lang="sr-Latn-RS" sz="2400" dirty="0">
                <a:solidFill>
                  <a:srgbClr val="C00000"/>
                </a:solidFill>
              </a:rPr>
              <a:t>U teoriji igara, </a:t>
            </a:r>
            <a:r>
              <a:rPr lang="sr-Latn-RS" sz="2400" b="1" i="1" dirty="0">
                <a:solidFill>
                  <a:srgbClr val="C00000"/>
                </a:solidFill>
              </a:rPr>
              <a:t>Nešov ekvilibrijum</a:t>
            </a:r>
            <a:r>
              <a:rPr lang="sr-Latn-RS" sz="2400" i="1" dirty="0">
                <a:solidFill>
                  <a:srgbClr val="C00000"/>
                </a:solidFill>
              </a:rPr>
              <a:t> </a:t>
            </a:r>
            <a:r>
              <a:rPr lang="sr-Latn-RS" sz="2400" dirty="0">
                <a:solidFill>
                  <a:srgbClr val="C00000"/>
                </a:solidFill>
              </a:rPr>
              <a:t>(Nešova ravoteža) je koncept rešenja igre koja uključuje dva ili više igrača, kod kog se podrazumeva da svaki igrač zna strategije ekvilibrijuma ostalih igrača, i nijedan igrač ništa ne može da dobije tako što samo on promeni svoju strategiju.</a:t>
            </a:r>
          </a:p>
        </p:txBody>
      </p:sp>
    </p:spTree>
    <p:extLst>
      <p:ext uri="{BB962C8B-B14F-4D97-AF65-F5344CB8AC3E}">
        <p14:creationId xmlns:p14="http://schemas.microsoft.com/office/powerpoint/2010/main" val="26613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4581-F8F2-F52B-4875-BD41B7F8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n-US" dirty="0" err="1"/>
              <a:t>Ravnotežu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 </a:t>
            </a:r>
            <a:r>
              <a:rPr lang="en-US" dirty="0" err="1"/>
              <a:t>nazivamo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Nešovom</a:t>
            </a:r>
            <a:r>
              <a:rPr lang="en-US" dirty="0"/>
              <a:t> </a:t>
            </a:r>
            <a:r>
              <a:rPr lang="en-US" dirty="0" err="1"/>
              <a:t>ravnotežom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ravnoteže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 u </a:t>
            </a:r>
            <a:r>
              <a:rPr lang="en-US" dirty="0" err="1"/>
              <a:t>teoriju</a:t>
            </a:r>
            <a:r>
              <a:rPr lang="en-US" dirty="0"/>
              <a:t> </a:t>
            </a:r>
            <a:r>
              <a:rPr lang="en-US" dirty="0" err="1"/>
              <a:t>igara</a:t>
            </a:r>
            <a:r>
              <a:rPr lang="en-US" dirty="0"/>
              <a:t> </a:t>
            </a:r>
            <a:r>
              <a:rPr lang="en-US" dirty="0" err="1"/>
              <a:t>uveo</a:t>
            </a:r>
            <a:r>
              <a:rPr lang="en-US" dirty="0"/>
              <a:t> </a:t>
            </a:r>
            <a:r>
              <a:rPr lang="en-US" dirty="0" err="1"/>
              <a:t>američki</a:t>
            </a:r>
            <a:r>
              <a:rPr lang="en-US" dirty="0"/>
              <a:t> </a:t>
            </a:r>
            <a:r>
              <a:rPr lang="en-US" dirty="0" err="1"/>
              <a:t>nobelovac</a:t>
            </a:r>
            <a:r>
              <a:rPr lang="en-US" dirty="0"/>
              <a:t> </a:t>
            </a:r>
            <a:r>
              <a:rPr lang="en-US" dirty="0" err="1"/>
              <a:t>Džon</a:t>
            </a:r>
            <a:r>
              <a:rPr lang="en-US" dirty="0"/>
              <a:t> </a:t>
            </a:r>
            <a:r>
              <a:rPr lang="en-US" dirty="0" err="1"/>
              <a:t>Neš</a:t>
            </a:r>
            <a:endParaRPr lang="sr-Latn-RS" dirty="0"/>
          </a:p>
          <a:p>
            <a:pPr algn="just"/>
            <a:r>
              <a:rPr lang="en-US" dirty="0" err="1"/>
              <a:t>Neš</a:t>
            </a:r>
            <a:r>
              <a:rPr lang="en-US" dirty="0"/>
              <a:t> je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tvrdio</a:t>
            </a:r>
            <a:r>
              <a:rPr lang="en-US" dirty="0"/>
              <a:t> da </a:t>
            </a:r>
            <a:r>
              <a:rPr lang="en-US" dirty="0" err="1">
                <a:solidFill>
                  <a:srgbClr val="C00000"/>
                </a:solidFill>
              </a:rPr>
              <a:t>svaka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igra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najmanje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jednu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ravnotežnu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tačku</a:t>
            </a:r>
            <a:r>
              <a:rPr lang="en-US" dirty="0"/>
              <a:t> (</a:t>
            </a:r>
            <a:r>
              <a:rPr lang="en-US" i="1" dirty="0"/>
              <a:t>equilibrium point</a:t>
            </a:r>
            <a:r>
              <a:rPr lang="en-US" dirty="0"/>
              <a:t>),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ravnotežni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, a ta </a:t>
            </a:r>
            <a:r>
              <a:rPr lang="en-US" dirty="0" err="1"/>
              <a:t>tvrdnja</a:t>
            </a:r>
            <a:r>
              <a:rPr lang="en-US" dirty="0"/>
              <a:t> je </a:t>
            </a:r>
            <a:r>
              <a:rPr lang="en-US" dirty="0" err="1"/>
              <a:t>kasnije</a:t>
            </a:r>
            <a:r>
              <a:rPr lang="en-US" dirty="0"/>
              <a:t> u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igara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Nešova</a:t>
            </a:r>
            <a:r>
              <a:rPr lang="en-US" dirty="0"/>
              <a:t> </a:t>
            </a:r>
            <a:r>
              <a:rPr lang="en-US" dirty="0" err="1"/>
              <a:t>ravnotež</a:t>
            </a:r>
            <a:r>
              <a:rPr lang="sr-Latn-RS" dirty="0"/>
              <a:t>a </a:t>
            </a:r>
          </a:p>
          <a:p>
            <a:pPr algn="just"/>
            <a:r>
              <a:rPr lang="en-US" dirty="0" err="1"/>
              <a:t>Odstupanje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od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</a:t>
            </a:r>
            <a:r>
              <a:rPr lang="en-US" dirty="0" err="1"/>
              <a:t>pogoršalo</a:t>
            </a:r>
            <a:r>
              <a:rPr lang="en-US" dirty="0"/>
              <a:t> bi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položaj</a:t>
            </a:r>
            <a:endParaRPr lang="sr-Latn-RS" dirty="0"/>
          </a:p>
          <a:p>
            <a:pPr algn="just"/>
            <a:r>
              <a:rPr lang="en-US" dirty="0"/>
              <a:t>Do </a:t>
            </a:r>
            <a:r>
              <a:rPr lang="en-US" dirty="0" err="1"/>
              <a:t>sličnog</a:t>
            </a:r>
            <a:r>
              <a:rPr lang="en-US" dirty="0"/>
              <a:t> </a:t>
            </a:r>
            <a:r>
              <a:rPr lang="en-US" dirty="0" err="1"/>
              <a:t>zaključka</a:t>
            </a:r>
            <a:r>
              <a:rPr lang="en-US" dirty="0"/>
              <a:t> je pre </a:t>
            </a:r>
            <a:r>
              <a:rPr lang="en-US" dirty="0" err="1"/>
              <a:t>Neša</a:t>
            </a:r>
            <a:r>
              <a:rPr lang="en-US" dirty="0"/>
              <a:t> </a:t>
            </a:r>
            <a:r>
              <a:rPr lang="en-US" dirty="0" err="1"/>
              <a:t>stigao</a:t>
            </a:r>
            <a:r>
              <a:rPr lang="en-US" dirty="0"/>
              <a:t>  </a:t>
            </a:r>
            <a:r>
              <a:rPr lang="en-US" dirty="0" err="1"/>
              <a:t>i</a:t>
            </a:r>
            <a:r>
              <a:rPr lang="en-US" dirty="0"/>
              <a:t>  </a:t>
            </a:r>
            <a:r>
              <a:rPr lang="en-US" dirty="0" err="1"/>
              <a:t>francuski</a:t>
            </a:r>
            <a:r>
              <a:rPr lang="en-US" dirty="0"/>
              <a:t> </a:t>
            </a:r>
            <a:r>
              <a:rPr lang="en-US" dirty="0" err="1"/>
              <a:t>ekonomista</a:t>
            </a:r>
            <a:r>
              <a:rPr lang="en-US" dirty="0"/>
              <a:t> </a:t>
            </a:r>
            <a:r>
              <a:rPr lang="en-US" dirty="0" err="1"/>
              <a:t>Antoan</a:t>
            </a:r>
            <a:r>
              <a:rPr lang="en-US" dirty="0"/>
              <a:t> </a:t>
            </a:r>
            <a:r>
              <a:rPr lang="en-US" dirty="0" err="1"/>
              <a:t>Kurno</a:t>
            </a:r>
            <a:r>
              <a:rPr lang="en-US" dirty="0"/>
              <a:t>  (Antonine Augustin Cournot),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otuda</a:t>
            </a:r>
            <a:r>
              <a:rPr lang="en-US" dirty="0"/>
              <a:t> </a:t>
            </a:r>
            <a:r>
              <a:rPr lang="en-US" dirty="0" err="1"/>
              <a:t>Nešova</a:t>
            </a:r>
            <a:r>
              <a:rPr lang="en-US" dirty="0"/>
              <a:t> </a:t>
            </a:r>
            <a:r>
              <a:rPr lang="en-US" dirty="0" err="1"/>
              <a:t>ravnoteža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Kurno</a:t>
            </a:r>
            <a:r>
              <a:rPr lang="en-US" b="1" u="sng" dirty="0">
                <a:solidFill>
                  <a:srgbClr val="C00000"/>
                </a:solidFill>
              </a:rPr>
              <a:t>-­‐</a:t>
            </a:r>
            <a:r>
              <a:rPr lang="en-US" b="1" u="sng" dirty="0" err="1">
                <a:solidFill>
                  <a:srgbClr val="C00000"/>
                </a:solidFill>
              </a:rPr>
              <a:t>Nešova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ravnoteža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88B7-B19B-58A6-DDA8-46FB02FB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2" y="322729"/>
            <a:ext cx="4809565" cy="6221506"/>
          </a:xfrm>
        </p:spPr>
        <p:txBody>
          <a:bodyPr>
            <a:noAutofit/>
          </a:bodyPr>
          <a:lstStyle/>
          <a:p>
            <a:r>
              <a:rPr lang="en-US" sz="2000" dirty="0"/>
              <a:t>Prema </a:t>
            </a:r>
            <a:r>
              <a:rPr lang="en-US" sz="2000" dirty="0" err="1"/>
              <a:t>popularnom</a:t>
            </a:r>
            <a:r>
              <a:rPr lang="en-US" sz="2000" dirty="0"/>
              <a:t> </a:t>
            </a:r>
            <a:r>
              <a:rPr lang="en-US" sz="2000" dirty="0" err="1"/>
              <a:t>filmu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2003. g, </a:t>
            </a:r>
            <a:r>
              <a:rPr lang="sr-Latn-RS" sz="2000" dirty="0"/>
              <a:t>„</a:t>
            </a:r>
            <a:r>
              <a:rPr lang="en-US" sz="2000" dirty="0"/>
              <a:t>A Beautiful Mind</a:t>
            </a:r>
            <a:r>
              <a:rPr lang="sr-Latn-RS" sz="2000" dirty="0"/>
              <a:t>“</a:t>
            </a:r>
            <a:r>
              <a:rPr lang="en-US" sz="2000" dirty="0"/>
              <a:t>, koji je </a:t>
            </a:r>
            <a:r>
              <a:rPr lang="en-US" sz="2000" dirty="0" err="1"/>
              <a:t>posvećen</a:t>
            </a:r>
            <a:r>
              <a:rPr lang="en-US" sz="2000" dirty="0"/>
              <a:t> </a:t>
            </a:r>
            <a:r>
              <a:rPr lang="en-US" sz="2000" dirty="0" err="1"/>
              <a:t>ovom</a:t>
            </a:r>
            <a:r>
              <a:rPr lang="en-US" sz="2000" dirty="0"/>
              <a:t> </a:t>
            </a:r>
            <a:r>
              <a:rPr lang="en-US" sz="2000" dirty="0" err="1"/>
              <a:t>nobelovcu</a:t>
            </a:r>
            <a:r>
              <a:rPr lang="en-US" sz="2000" dirty="0"/>
              <a:t>, </a:t>
            </a:r>
            <a:r>
              <a:rPr lang="en-US" sz="2000" dirty="0" err="1"/>
              <a:t>Neš</a:t>
            </a:r>
            <a:r>
              <a:rPr lang="en-US" sz="2000" dirty="0"/>
              <a:t> je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ideju</a:t>
            </a:r>
            <a:r>
              <a:rPr lang="en-US" sz="2000" dirty="0"/>
              <a:t> </a:t>
            </a:r>
            <a:r>
              <a:rPr lang="en-US" sz="2000" dirty="0" err="1"/>
              <a:t>došao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je </a:t>
            </a:r>
            <a:r>
              <a:rPr lang="en-US" sz="2000" dirty="0" err="1"/>
              <a:t>sedeo</a:t>
            </a:r>
            <a:r>
              <a:rPr lang="en-US" sz="2000" dirty="0"/>
              <a:t> u </a:t>
            </a:r>
            <a:r>
              <a:rPr lang="en-US" sz="2000" dirty="0" err="1"/>
              <a:t>kafiću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kolega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studija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razmišljao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da se </a:t>
            </a:r>
            <a:r>
              <a:rPr lang="en-US" sz="2000" dirty="0" err="1"/>
              <a:t>približe</a:t>
            </a:r>
            <a:r>
              <a:rPr lang="en-US" sz="2000" dirty="0"/>
              <a:t> </a:t>
            </a:r>
            <a:r>
              <a:rPr lang="en-US" sz="2000" dirty="0" err="1"/>
              <a:t>grupi</a:t>
            </a:r>
            <a:r>
              <a:rPr lang="en-US" sz="2000" dirty="0"/>
              <a:t> </a:t>
            </a:r>
            <a:r>
              <a:rPr lang="en-US" sz="2000" dirty="0" err="1"/>
              <a:t>devojaka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sedele</a:t>
            </a:r>
            <a:r>
              <a:rPr lang="en-US" sz="2000" dirty="0"/>
              <a:t> </a:t>
            </a:r>
            <a:r>
              <a:rPr lang="en-US" sz="2000" dirty="0" err="1"/>
              <a:t>nasuprot</a:t>
            </a:r>
            <a:r>
              <a:rPr lang="en-US" sz="2000" dirty="0"/>
              <a:t> </a:t>
            </a:r>
            <a:r>
              <a:rPr lang="en-US" sz="2000" dirty="0" err="1"/>
              <a:t>njima</a:t>
            </a:r>
            <a:r>
              <a:rPr lang="en-US" sz="2000" dirty="0"/>
              <a:t>.</a:t>
            </a:r>
            <a:r>
              <a:rPr lang="sr-Latn-RS" sz="2000" dirty="0"/>
              <a:t> </a:t>
            </a:r>
          </a:p>
          <a:p>
            <a:r>
              <a:rPr lang="sr-Latn-RS" sz="2000" dirty="0"/>
              <a:t>i</a:t>
            </a:r>
            <a:r>
              <a:rPr lang="en-US" sz="2000" dirty="0" err="1"/>
              <a:t>gra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je </a:t>
            </a:r>
            <a:r>
              <a:rPr lang="en-US" sz="2000" dirty="0" err="1"/>
              <a:t>opisana</a:t>
            </a:r>
            <a:r>
              <a:rPr lang="en-US" sz="2000" dirty="0"/>
              <a:t> u </a:t>
            </a:r>
            <a:r>
              <a:rPr lang="en-US" sz="2000" dirty="0" err="1"/>
              <a:t>filmu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igru</a:t>
            </a:r>
            <a:r>
              <a:rPr lang="en-US" sz="2000" dirty="0"/>
              <a:t> </a:t>
            </a:r>
            <a:r>
              <a:rPr lang="en-US" sz="2000" dirty="0" err="1"/>
              <a:t>kukavice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rešenje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predložio</a:t>
            </a:r>
            <a:r>
              <a:rPr lang="en-US" sz="2000" dirty="0"/>
              <a:t> Rasel </a:t>
            </a:r>
            <a:r>
              <a:rPr lang="en-US" sz="2000" dirty="0" err="1"/>
              <a:t>Krou</a:t>
            </a:r>
            <a:r>
              <a:rPr lang="en-US" sz="2000" dirty="0"/>
              <a:t> </a:t>
            </a:r>
            <a:r>
              <a:rPr lang="en-US" sz="2000" dirty="0" err="1"/>
              <a:t>zapravo</a:t>
            </a:r>
            <a:r>
              <a:rPr lang="en-US" sz="2000" dirty="0"/>
              <a:t> ne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Nešovu</a:t>
            </a:r>
            <a:r>
              <a:rPr lang="en-US" sz="2000" dirty="0"/>
              <a:t> </a:t>
            </a:r>
            <a:r>
              <a:rPr lang="en-US" sz="2000" dirty="0" err="1"/>
              <a:t>ravnotežu</a:t>
            </a:r>
            <a:r>
              <a:rPr lang="en-US" sz="2000" dirty="0"/>
              <a:t> </a:t>
            </a:r>
            <a:r>
              <a:rPr lang="en-US" sz="2000" dirty="0" err="1"/>
              <a:t>igre</a:t>
            </a:r>
            <a:endParaRPr lang="sr-Latn-RS" sz="2000" dirty="0"/>
          </a:p>
          <a:p>
            <a:r>
              <a:rPr lang="en-US" sz="2000" dirty="0"/>
              <a:t> Pre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objasnimo</a:t>
            </a:r>
            <a:r>
              <a:rPr lang="en-US" sz="2000" dirty="0"/>
              <a:t> </a:t>
            </a:r>
            <a:r>
              <a:rPr lang="en-US" sz="2000" dirty="0" err="1"/>
              <a:t>kontekst</a:t>
            </a:r>
            <a:r>
              <a:rPr lang="en-US" sz="2000" dirty="0"/>
              <a:t>, </a:t>
            </a:r>
            <a:r>
              <a:rPr lang="en-US" sz="2000" dirty="0" err="1"/>
              <a:t>neohodno</a:t>
            </a:r>
            <a:r>
              <a:rPr lang="en-US" sz="2000" dirty="0"/>
              <a:t> je da </a:t>
            </a:r>
            <a:r>
              <a:rPr lang="en-US" sz="2000" dirty="0" err="1"/>
              <a:t>iznesemo</a:t>
            </a:r>
            <a:r>
              <a:rPr lang="en-US" sz="2000" dirty="0"/>
              <a:t> </a:t>
            </a:r>
            <a:r>
              <a:rPr lang="en-US" sz="2000" dirty="0" err="1"/>
              <a:t>pretpostavke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počiva</a:t>
            </a:r>
            <a:r>
              <a:rPr lang="en-US" sz="2000" dirty="0"/>
              <a:t> </a:t>
            </a:r>
            <a:r>
              <a:rPr lang="en-US" sz="2000" dirty="0" err="1"/>
              <a:t>ponašanje</a:t>
            </a:r>
            <a:r>
              <a:rPr lang="en-US" sz="2000" dirty="0"/>
              <a:t> </a:t>
            </a:r>
            <a:r>
              <a:rPr lang="en-US" sz="2000" dirty="0" err="1"/>
              <a:t>muških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ženskih</a:t>
            </a:r>
            <a:r>
              <a:rPr lang="en-US" sz="2000" dirty="0"/>
              <a:t> </a:t>
            </a:r>
            <a:r>
              <a:rPr lang="en-US" sz="2000" dirty="0" err="1"/>
              <a:t>likova</a:t>
            </a:r>
            <a:r>
              <a:rPr lang="en-US" sz="2000" dirty="0"/>
              <a:t> u </a:t>
            </a:r>
            <a:r>
              <a:rPr lang="en-US" sz="2000" dirty="0" err="1"/>
              <a:t>ovom</a:t>
            </a:r>
            <a:r>
              <a:rPr lang="en-US" sz="2000" dirty="0"/>
              <a:t> </a:t>
            </a:r>
            <a:r>
              <a:rPr lang="en-US" sz="2000" dirty="0" err="1"/>
              <a:t>filmu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en-US" sz="2000" dirty="0"/>
              <a:t>(a) </a:t>
            </a:r>
            <a:r>
              <a:rPr lang="en-US" sz="2000" dirty="0" err="1"/>
              <a:t>Nešovi</a:t>
            </a:r>
            <a:r>
              <a:rPr lang="en-US" sz="2000" dirty="0"/>
              <a:t> </a:t>
            </a:r>
            <a:r>
              <a:rPr lang="en-US" sz="2000" dirty="0" err="1"/>
              <a:t>prijatelji</a:t>
            </a:r>
            <a:r>
              <a:rPr lang="en-US" sz="2000" dirty="0"/>
              <a:t> </a:t>
            </a:r>
            <a:r>
              <a:rPr lang="en-US" sz="2000" dirty="0" err="1"/>
              <a:t>smatraju</a:t>
            </a:r>
            <a:r>
              <a:rPr lang="en-US" sz="2000" dirty="0"/>
              <a:t> da je </a:t>
            </a:r>
            <a:r>
              <a:rPr lang="en-US" sz="2000" dirty="0" err="1"/>
              <a:t>plavuša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devojaka</a:t>
            </a:r>
            <a:r>
              <a:rPr lang="en-US" sz="2000" dirty="0"/>
              <a:t> </a:t>
            </a:r>
            <a:r>
              <a:rPr lang="en-US" sz="2000" dirty="0" err="1"/>
              <a:t>atraktivnija</a:t>
            </a:r>
            <a:r>
              <a:rPr lang="en-US" sz="2000" dirty="0"/>
              <a:t> od </a:t>
            </a:r>
            <a:r>
              <a:rPr lang="en-US" sz="2000" dirty="0" err="1"/>
              <a:t>njenih</a:t>
            </a:r>
            <a:r>
              <a:rPr lang="en-US" sz="2000" dirty="0"/>
              <a:t> </a:t>
            </a:r>
            <a:r>
              <a:rPr lang="en-US" sz="2000" dirty="0" err="1"/>
              <a:t>pratilja</a:t>
            </a:r>
            <a:r>
              <a:rPr lang="en-US" sz="2000" dirty="0"/>
              <a:t> (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bile </a:t>
            </a:r>
            <a:r>
              <a:rPr lang="en-US" sz="2000" dirty="0" err="1"/>
              <a:t>crnke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brinete</a:t>
            </a:r>
            <a:r>
              <a:rPr lang="en-US" sz="2000" dirty="0"/>
              <a:t>); </a:t>
            </a:r>
            <a:endParaRPr lang="sr-Latn-RS" sz="2000" dirty="0"/>
          </a:p>
          <a:p>
            <a:r>
              <a:rPr lang="en-US" sz="2000" dirty="0"/>
              <a:t>(b) </a:t>
            </a:r>
            <a:r>
              <a:rPr lang="en-US" sz="2000" dirty="0" err="1"/>
              <a:t>Nijedna</a:t>
            </a:r>
            <a:r>
              <a:rPr lang="en-US" sz="2000" dirty="0"/>
              <a:t> </a:t>
            </a:r>
            <a:r>
              <a:rPr lang="en-US" sz="2000" dirty="0" err="1"/>
              <a:t>crnka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brineta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je </a:t>
            </a:r>
            <a:r>
              <a:rPr lang="en-US" sz="2000" dirty="0" err="1"/>
              <a:t>ušla</a:t>
            </a:r>
            <a:r>
              <a:rPr lang="en-US" sz="2000" dirty="0"/>
              <a:t> u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plavušom</a:t>
            </a:r>
            <a:r>
              <a:rPr lang="en-US" sz="2000" dirty="0"/>
              <a:t> ne </a:t>
            </a:r>
            <a:r>
              <a:rPr lang="en-US" sz="2000" dirty="0" err="1"/>
              <a:t>voli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A Beautiful Mind: Everything The Movie Changed From Real Life">
            <a:extLst>
              <a:ext uri="{FF2B5EF4-FFF2-40B4-BE49-F238E27FC236}">
                <a16:creationId xmlns:a16="http://schemas.microsoft.com/office/drawing/2014/main" id="{59F08ED7-344C-0900-1AC7-BAB5FBE5F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r="343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2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99ED-ED1B-E3FA-0061-7845389F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699247"/>
            <a:ext cx="4243589" cy="5494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/>
              <a:t>Radnja</a:t>
            </a:r>
            <a:r>
              <a:rPr lang="en-US" sz="2000" dirty="0"/>
              <a:t> se </a:t>
            </a:r>
            <a:r>
              <a:rPr lang="en-US" sz="2000" dirty="0" err="1"/>
              <a:t>odigrava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sledeći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. </a:t>
            </a:r>
            <a:endParaRPr lang="sr-Latn-RS" sz="2000" dirty="0"/>
          </a:p>
          <a:p>
            <a:pPr algn="just"/>
            <a:r>
              <a:rPr lang="en-US" sz="2000" dirty="0" err="1"/>
              <a:t>Džon</a:t>
            </a:r>
            <a:r>
              <a:rPr lang="en-US" sz="2000" dirty="0"/>
              <a:t> </a:t>
            </a:r>
            <a:r>
              <a:rPr lang="en-US" sz="2000" dirty="0" err="1"/>
              <a:t>Neš</a:t>
            </a:r>
            <a:r>
              <a:rPr lang="en-US" sz="2000" dirty="0"/>
              <a:t> </a:t>
            </a:r>
            <a:r>
              <a:rPr lang="en-US" sz="2000" dirty="0" err="1"/>
              <a:t>priprema</a:t>
            </a:r>
            <a:r>
              <a:rPr lang="en-US" sz="2000" dirty="0"/>
              <a:t> </a:t>
            </a:r>
            <a:r>
              <a:rPr lang="en-US" sz="2000" dirty="0" err="1"/>
              <a:t>ispit</a:t>
            </a:r>
            <a:r>
              <a:rPr lang="en-US" sz="2000" dirty="0"/>
              <a:t> u </a:t>
            </a:r>
            <a:r>
              <a:rPr lang="en-US" sz="2000" dirty="0" err="1"/>
              <a:t>kafiću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</a:t>
            </a:r>
            <a:r>
              <a:rPr lang="en-US" sz="2000" dirty="0" err="1"/>
              <a:t>četvoro</a:t>
            </a:r>
            <a:r>
              <a:rPr lang="en-US" sz="2000" dirty="0"/>
              <a:t> </a:t>
            </a:r>
            <a:r>
              <a:rPr lang="en-US" sz="2000" dirty="0" err="1"/>
              <a:t>njegovih</a:t>
            </a:r>
            <a:r>
              <a:rPr lang="en-US" sz="2000" dirty="0"/>
              <a:t> </a:t>
            </a:r>
            <a:r>
              <a:rPr lang="en-US" sz="2000" dirty="0" err="1"/>
              <a:t>prijatelja</a:t>
            </a:r>
            <a:r>
              <a:rPr lang="en-US" sz="2000" dirty="0"/>
              <a:t> </a:t>
            </a:r>
            <a:r>
              <a:rPr lang="en-US" sz="2000" dirty="0" err="1"/>
              <a:t>zabavlja</a:t>
            </a:r>
            <a:r>
              <a:rPr lang="en-US" sz="2000" dirty="0"/>
              <a:t> </a:t>
            </a:r>
            <a:r>
              <a:rPr lang="en-US" sz="2000" dirty="0" err="1"/>
              <a:t>pijući</a:t>
            </a:r>
            <a:r>
              <a:rPr lang="en-US" sz="2000" dirty="0"/>
              <a:t> pivo. U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trenutku</a:t>
            </a:r>
            <a:r>
              <a:rPr lang="en-US" sz="2000" dirty="0"/>
              <a:t> u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ulazi</a:t>
            </a:r>
            <a:r>
              <a:rPr lang="en-US" sz="2000" dirty="0"/>
              <a:t> pet </a:t>
            </a:r>
            <a:r>
              <a:rPr lang="en-US" sz="2000" dirty="0" err="1"/>
              <a:t>devojaka</a:t>
            </a:r>
            <a:r>
              <a:rPr lang="en-US" sz="2000" dirty="0"/>
              <a:t>, </a:t>
            </a:r>
            <a:r>
              <a:rPr lang="en-US" sz="2000" dirty="0" err="1"/>
              <a:t>četiri</a:t>
            </a:r>
            <a:r>
              <a:rPr lang="en-US" sz="2000" dirty="0"/>
              <a:t> </a:t>
            </a:r>
            <a:r>
              <a:rPr lang="en-US" sz="2000" dirty="0" err="1"/>
              <a:t>crnke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brinete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plavuša</a:t>
            </a:r>
            <a:r>
              <a:rPr lang="en-US" sz="2000" dirty="0"/>
              <a:t>. </a:t>
            </a:r>
            <a:endParaRPr lang="sr-Latn-RS" sz="2000" dirty="0"/>
          </a:p>
          <a:p>
            <a:pPr algn="just"/>
            <a:r>
              <a:rPr lang="en-US" sz="2000" dirty="0" err="1"/>
              <a:t>Četvorica</a:t>
            </a:r>
            <a:r>
              <a:rPr lang="en-US" sz="2000" dirty="0"/>
              <a:t> </a:t>
            </a:r>
            <a:r>
              <a:rPr lang="en-US" sz="2000" dirty="0" err="1"/>
              <a:t>Nešovih</a:t>
            </a:r>
            <a:r>
              <a:rPr lang="en-US" sz="2000" dirty="0"/>
              <a:t> </a:t>
            </a:r>
            <a:r>
              <a:rPr lang="en-US" sz="2000" dirty="0" err="1"/>
              <a:t>kolega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zagledali</a:t>
            </a:r>
            <a:r>
              <a:rPr lang="en-US" sz="2000" dirty="0"/>
              <a:t> u </a:t>
            </a:r>
            <a:r>
              <a:rPr lang="en-US" sz="2000" dirty="0" err="1"/>
              <a:t>plavušu</a:t>
            </a:r>
            <a:r>
              <a:rPr lang="en-US" sz="2000" dirty="0"/>
              <a:t>. </a:t>
            </a:r>
            <a:endParaRPr lang="sr-Latn-RS" sz="2000" dirty="0"/>
          </a:p>
          <a:p>
            <a:pPr algn="just"/>
            <a:r>
              <a:rPr lang="en-US" sz="2000" dirty="0"/>
              <a:t>Prva </a:t>
            </a:r>
            <a:r>
              <a:rPr lang="en-US" sz="2000" dirty="0" err="1"/>
              <a:t>misao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je </a:t>
            </a:r>
            <a:r>
              <a:rPr lang="en-US" sz="2000" dirty="0" err="1"/>
              <a:t>bila</a:t>
            </a:r>
            <a:r>
              <a:rPr lang="en-US" sz="2000" dirty="0"/>
              <a:t> da </a:t>
            </a:r>
            <a:r>
              <a:rPr lang="en-US" sz="2000" dirty="0" err="1"/>
              <a:t>krenu</a:t>
            </a:r>
            <a:r>
              <a:rPr lang="en-US" sz="2000" dirty="0"/>
              <a:t> da </a:t>
            </a:r>
            <a:r>
              <a:rPr lang="en-US" sz="2000" dirty="0" err="1"/>
              <a:t>joj</a:t>
            </a:r>
            <a:r>
              <a:rPr lang="en-US" sz="2000" dirty="0"/>
              <a:t> se </a:t>
            </a:r>
            <a:r>
              <a:rPr lang="en-US" sz="2000" dirty="0" err="1"/>
              <a:t>udvaraju</a:t>
            </a:r>
            <a:r>
              <a:rPr lang="en-US" sz="2000" dirty="0"/>
              <a:t>, </a:t>
            </a:r>
            <a:r>
              <a:rPr lang="en-US" sz="2000" dirty="0" err="1"/>
              <a:t>zanemarujući</a:t>
            </a:r>
            <a:r>
              <a:rPr lang="en-US" sz="2000" dirty="0"/>
              <a:t> </a:t>
            </a:r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četiri</a:t>
            </a:r>
            <a:r>
              <a:rPr lang="en-US" sz="2000" dirty="0"/>
              <a:t> </a:t>
            </a:r>
            <a:r>
              <a:rPr lang="en-US" sz="2000" dirty="0" err="1"/>
              <a:t>devojke</a:t>
            </a:r>
            <a:r>
              <a:rPr lang="sr-Latn-RS" sz="2000" dirty="0"/>
              <a:t>. Takav plan su pravdali teorijom konkurencije Adama Smita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njegovom</a:t>
            </a:r>
            <a:r>
              <a:rPr lang="en-US" sz="2000" dirty="0"/>
              <a:t> </a:t>
            </a:r>
            <a:r>
              <a:rPr lang="en-US" sz="2000" dirty="0" err="1"/>
              <a:t>tvrdnjom</a:t>
            </a:r>
            <a:r>
              <a:rPr lang="en-US" sz="2000" dirty="0"/>
              <a:t> da „</a:t>
            </a:r>
            <a:r>
              <a:rPr lang="en-US" sz="2000" dirty="0" err="1"/>
              <a:t>pojedinačna</a:t>
            </a:r>
            <a:r>
              <a:rPr lang="en-US" sz="2000" dirty="0"/>
              <a:t> </a:t>
            </a:r>
            <a:r>
              <a:rPr lang="en-US" sz="2000" dirty="0" err="1"/>
              <a:t>ambicija</a:t>
            </a:r>
            <a:r>
              <a:rPr lang="en-US" sz="2000" dirty="0"/>
              <a:t> </a:t>
            </a:r>
            <a:r>
              <a:rPr lang="en-US" sz="2000" dirty="0" err="1"/>
              <a:t>služi</a:t>
            </a:r>
            <a:r>
              <a:rPr lang="en-US" sz="2000" dirty="0"/>
              <a:t> </a:t>
            </a:r>
            <a:r>
              <a:rPr lang="en-US" sz="2000" dirty="0" err="1"/>
              <a:t>opštem</a:t>
            </a:r>
            <a:r>
              <a:rPr lang="en-US" sz="2000" dirty="0"/>
              <a:t> </a:t>
            </a:r>
            <a:r>
              <a:rPr lang="en-US" sz="2000" dirty="0" err="1"/>
              <a:t>dobru</a:t>
            </a:r>
            <a:r>
              <a:rPr lang="en-US" sz="2000" dirty="0"/>
              <a:t>”. </a:t>
            </a:r>
            <a:endParaRPr lang="sr-Latn-RS" sz="2000" dirty="0"/>
          </a:p>
          <a:p>
            <a:pPr algn="just"/>
            <a:r>
              <a:rPr lang="en-US" sz="2000" dirty="0" err="1"/>
              <a:t>Pošto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da </a:t>
            </a:r>
            <a:r>
              <a:rPr lang="en-US" sz="2000" dirty="0" err="1"/>
              <a:t>osvoji</a:t>
            </a:r>
            <a:r>
              <a:rPr lang="en-US" sz="2000" dirty="0"/>
              <a:t> </a:t>
            </a:r>
            <a:r>
              <a:rPr lang="en-US" sz="2000" dirty="0" err="1"/>
              <a:t>plavušu</a:t>
            </a:r>
            <a:r>
              <a:rPr lang="en-US" sz="2000" dirty="0"/>
              <a:t>, </a:t>
            </a:r>
            <a:r>
              <a:rPr lang="en-US" sz="2000" dirty="0" err="1"/>
              <a:t>ostali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nastaviti</a:t>
            </a:r>
            <a:r>
              <a:rPr lang="en-US" sz="2000" dirty="0"/>
              <a:t> da se </a:t>
            </a:r>
            <a:r>
              <a:rPr lang="en-US" sz="2000" dirty="0" err="1"/>
              <a:t>druže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njenim</a:t>
            </a:r>
            <a:r>
              <a:rPr lang="en-US" sz="2000" dirty="0"/>
              <a:t> </a:t>
            </a:r>
            <a:r>
              <a:rPr lang="en-US" sz="2000" dirty="0" err="1"/>
              <a:t>prijateljicama</a:t>
            </a:r>
            <a:endParaRPr lang="en-US" sz="2000" dirty="0"/>
          </a:p>
        </p:txBody>
      </p:sp>
      <p:pic>
        <p:nvPicPr>
          <p:cNvPr id="1026" name="Picture 2" descr="The Game Theory Glitch in A Beautiful Mind">
            <a:extLst>
              <a:ext uri="{FF2B5EF4-FFF2-40B4-BE49-F238E27FC236}">
                <a16:creationId xmlns:a16="http://schemas.microsoft.com/office/drawing/2014/main" id="{CD55CA9D-FB27-C639-37E5-BE81C0EDB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30755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ame Theory - A Beautiful Mind - YouTube">
            <a:extLst>
              <a:ext uri="{FF2B5EF4-FFF2-40B4-BE49-F238E27FC236}">
                <a16:creationId xmlns:a16="http://schemas.microsoft.com/office/drawing/2014/main" id="{0CFD38EA-CD61-ADC2-2989-96DE5441D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 bwMode="auto">
          <a:xfrm>
            <a:off x="4442012" y="10"/>
            <a:ext cx="77499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0ECAA-CAFF-F919-5EAA-1AC9AC43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89647"/>
            <a:ext cx="4958424" cy="6037729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Neš</a:t>
            </a:r>
            <a:r>
              <a:rPr lang="en-US" sz="2000" dirty="0"/>
              <a:t> je </a:t>
            </a:r>
            <a:r>
              <a:rPr lang="en-US" sz="2000" dirty="0" err="1"/>
              <a:t>smatrao</a:t>
            </a:r>
            <a:r>
              <a:rPr lang="en-US" sz="2000" dirty="0"/>
              <a:t> da bi </a:t>
            </a:r>
            <a:r>
              <a:rPr lang="en-US" sz="2000" dirty="0" err="1"/>
              <a:t>konačno</a:t>
            </a:r>
            <a:r>
              <a:rPr lang="en-US" sz="2000" dirty="0"/>
              <a:t> </a:t>
            </a:r>
            <a:r>
              <a:rPr lang="en-US" sz="2000" dirty="0" err="1"/>
              <a:t>rešenje</a:t>
            </a:r>
            <a:r>
              <a:rPr lang="en-US" sz="2000" dirty="0"/>
              <a:t> </a:t>
            </a:r>
            <a:r>
              <a:rPr lang="en-US" sz="2000" dirty="0" err="1"/>
              <a:t>takvog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suboptimalnog</a:t>
            </a:r>
            <a:r>
              <a:rPr lang="en-US" sz="2000" dirty="0"/>
              <a:t> </a:t>
            </a:r>
            <a:r>
              <a:rPr lang="en-US" sz="2000" dirty="0" err="1"/>
              <a:t>rezultata</a:t>
            </a:r>
            <a:r>
              <a:rPr lang="en-US" sz="2000" dirty="0"/>
              <a:t> po </a:t>
            </a:r>
            <a:r>
              <a:rPr lang="en-US" sz="2000" dirty="0" err="1"/>
              <a:t>svu</a:t>
            </a:r>
            <a:r>
              <a:rPr lang="en-US" sz="2000" dirty="0"/>
              <a:t> </a:t>
            </a:r>
            <a:r>
              <a:rPr lang="en-US" sz="2000" dirty="0" err="1"/>
              <a:t>četvoricu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bi </a:t>
            </a:r>
            <a:r>
              <a:rPr lang="en-US" sz="2000" dirty="0" err="1"/>
              <a:t>oštra</a:t>
            </a:r>
            <a:r>
              <a:rPr lang="en-US" sz="2000" dirty="0"/>
              <a:t> </a:t>
            </a:r>
            <a:r>
              <a:rPr lang="en-US" sz="2000" dirty="0" err="1"/>
              <a:t>konkurencija</a:t>
            </a:r>
            <a:r>
              <a:rPr lang="en-US" sz="2000" dirty="0"/>
              <a:t> u </a:t>
            </a:r>
            <a:r>
              <a:rPr lang="en-US" sz="2000" dirty="0" err="1"/>
              <a:t>najboljem</a:t>
            </a:r>
            <a:r>
              <a:rPr lang="en-US" sz="2000" dirty="0"/>
              <a:t>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dovela</a:t>
            </a:r>
            <a:r>
              <a:rPr lang="en-US" sz="2000" dirty="0"/>
              <a:t> do toga da </a:t>
            </a:r>
            <a:r>
              <a:rPr lang="en-US" sz="2000" dirty="0" err="1"/>
              <a:t>trojica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večeri</a:t>
            </a:r>
            <a:r>
              <a:rPr lang="en-US" sz="2000" dirty="0"/>
              <a:t> ne </a:t>
            </a:r>
            <a:r>
              <a:rPr lang="en-US" sz="2000" dirty="0" err="1"/>
              <a:t>uspeju</a:t>
            </a:r>
            <a:r>
              <a:rPr lang="en-US" sz="2000" dirty="0"/>
              <a:t> da </a:t>
            </a:r>
            <a:r>
              <a:rPr lang="en-US" sz="2000" dirty="0" err="1"/>
              <a:t>osvoje</a:t>
            </a:r>
            <a:r>
              <a:rPr lang="en-US" sz="2000" dirty="0"/>
              <a:t> </a:t>
            </a:r>
            <a:r>
              <a:rPr lang="en-US" sz="2000" dirty="0" err="1"/>
              <a:t>nikoga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 err="1"/>
              <a:t>Neš</a:t>
            </a:r>
            <a:r>
              <a:rPr lang="en-US" sz="2000" dirty="0"/>
              <a:t> taj </a:t>
            </a:r>
            <a:r>
              <a:rPr lang="en-US" sz="2000" dirty="0" err="1"/>
              <a:t>zaključak</a:t>
            </a:r>
            <a:r>
              <a:rPr lang="en-US" sz="2000" dirty="0"/>
              <a:t> </a:t>
            </a:r>
            <a:r>
              <a:rPr lang="en-US" sz="2000" dirty="0" err="1"/>
              <a:t>izvlači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sledeće</a:t>
            </a:r>
            <a:r>
              <a:rPr lang="en-US" sz="2000" dirty="0"/>
              <a:t> </a:t>
            </a:r>
            <a:r>
              <a:rPr lang="en-US" sz="2000" dirty="0" err="1"/>
              <a:t>pretpostavke</a:t>
            </a:r>
            <a:r>
              <a:rPr lang="en-US" sz="2000" dirty="0"/>
              <a:t>: </a:t>
            </a:r>
            <a:r>
              <a:rPr lang="en-US" sz="2000" dirty="0" err="1"/>
              <a:t>ako</a:t>
            </a:r>
            <a:r>
              <a:rPr lang="en-US" sz="2000" dirty="0"/>
              <a:t> bi </a:t>
            </a:r>
            <a:r>
              <a:rPr lang="en-US" sz="2000" dirty="0" err="1"/>
              <a:t>trojica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ne </a:t>
            </a:r>
            <a:r>
              <a:rPr lang="en-US" sz="2000" dirty="0" err="1"/>
              <a:t>uspeju</a:t>
            </a:r>
            <a:r>
              <a:rPr lang="en-US" sz="2000" dirty="0"/>
              <a:t> da </a:t>
            </a:r>
            <a:r>
              <a:rPr lang="en-US" sz="2000" dirty="0" err="1"/>
              <a:t>osvoje</a:t>
            </a:r>
            <a:r>
              <a:rPr lang="en-US" sz="2000" dirty="0"/>
              <a:t> </a:t>
            </a:r>
            <a:r>
              <a:rPr lang="en-US" sz="2000" dirty="0" err="1"/>
              <a:t>plavušu</a:t>
            </a:r>
            <a:r>
              <a:rPr lang="en-US" sz="2000" dirty="0"/>
              <a:t> </a:t>
            </a:r>
            <a:r>
              <a:rPr lang="en-US" sz="2000" dirty="0" err="1"/>
              <a:t>posle</a:t>
            </a:r>
            <a:r>
              <a:rPr lang="en-US" sz="2000" dirty="0"/>
              <a:t> </a:t>
            </a:r>
            <a:r>
              <a:rPr lang="en-US" sz="2000" dirty="0" err="1"/>
              <a:t>neuspeha</a:t>
            </a:r>
            <a:r>
              <a:rPr lang="en-US" sz="2000" dirty="0"/>
              <a:t> </a:t>
            </a:r>
            <a:r>
              <a:rPr lang="en-US" sz="2000" dirty="0" err="1"/>
              <a:t>počeli</a:t>
            </a:r>
            <a:r>
              <a:rPr lang="en-US" sz="2000" dirty="0"/>
              <a:t> da se </a:t>
            </a:r>
            <a:r>
              <a:rPr lang="en-US" sz="2000" dirty="0" err="1"/>
              <a:t>udvaraju</a:t>
            </a:r>
            <a:r>
              <a:rPr lang="en-US" sz="2000" dirty="0"/>
              <a:t> </a:t>
            </a:r>
            <a:r>
              <a:rPr lang="en-US" sz="2000" dirty="0" err="1"/>
              <a:t>njenim</a:t>
            </a:r>
            <a:r>
              <a:rPr lang="en-US" sz="2000" dirty="0"/>
              <a:t> </a:t>
            </a:r>
            <a:r>
              <a:rPr lang="en-US" sz="2000" dirty="0" err="1"/>
              <a:t>prijateljicama</a:t>
            </a:r>
            <a:r>
              <a:rPr lang="en-US" sz="2000" dirty="0"/>
              <a:t> (</a:t>
            </a:r>
            <a:r>
              <a:rPr lang="en-US" sz="2000" dirty="0" err="1"/>
              <a:t>crnkama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brinetama</a:t>
            </a:r>
            <a:r>
              <a:rPr lang="en-US" sz="2000" dirty="0"/>
              <a:t>), one bi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odbile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bi se </a:t>
            </a:r>
            <a:r>
              <a:rPr lang="en-US" sz="2000" dirty="0" err="1"/>
              <a:t>naljutile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bi </a:t>
            </a:r>
            <a:r>
              <a:rPr lang="en-US" sz="2000" dirty="0" err="1"/>
              <a:t>shvatile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bile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(</a:t>
            </a:r>
            <a:r>
              <a:rPr lang="en-US" sz="2000" dirty="0" err="1"/>
              <a:t>mnogi</a:t>
            </a:r>
            <a:r>
              <a:rPr lang="en-US" sz="2000" dirty="0"/>
              <a:t> ne vole da vise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čiviluku</a:t>
            </a:r>
            <a:r>
              <a:rPr lang="en-US" sz="2000" dirty="0"/>
              <a:t>). </a:t>
            </a:r>
            <a:endParaRPr lang="sr-Latn-RS" sz="2000" dirty="0"/>
          </a:p>
          <a:p>
            <a:r>
              <a:rPr lang="en-US" sz="2000" dirty="0" err="1"/>
              <a:t>Otuda</a:t>
            </a:r>
            <a:r>
              <a:rPr lang="en-US" sz="2000" dirty="0"/>
              <a:t> </a:t>
            </a:r>
            <a:r>
              <a:rPr lang="en-US" sz="2000" dirty="0" err="1"/>
              <a:t>Neš</a:t>
            </a:r>
            <a:r>
              <a:rPr lang="en-US" sz="2000" dirty="0"/>
              <a:t> </a:t>
            </a:r>
            <a:r>
              <a:rPr lang="en-US" sz="2000" dirty="0" err="1"/>
              <a:t>predlaže</a:t>
            </a:r>
            <a:r>
              <a:rPr lang="en-US" sz="2000" dirty="0"/>
              <a:t> da </a:t>
            </a:r>
            <a:r>
              <a:rPr lang="en-US" sz="2000" dirty="0" err="1"/>
              <a:t>sva</a:t>
            </a:r>
            <a:r>
              <a:rPr lang="en-US" sz="2000" dirty="0"/>
              <a:t> </a:t>
            </a:r>
            <a:r>
              <a:rPr lang="en-US" sz="2000" dirty="0" err="1"/>
              <a:t>četvorica</a:t>
            </a:r>
            <a:r>
              <a:rPr lang="en-US" sz="2000" dirty="0"/>
              <a:t> </a:t>
            </a:r>
            <a:r>
              <a:rPr lang="en-US" sz="2000" dirty="0" err="1"/>
              <a:t>odmah</a:t>
            </a:r>
            <a:r>
              <a:rPr lang="en-US" sz="2000" dirty="0"/>
              <a:t> </a:t>
            </a:r>
            <a:r>
              <a:rPr lang="en-US" sz="2000" dirty="0" err="1"/>
              <a:t>počnu</a:t>
            </a:r>
            <a:r>
              <a:rPr lang="en-US" sz="2000" dirty="0"/>
              <a:t> da se </a:t>
            </a:r>
            <a:r>
              <a:rPr lang="en-US" sz="2000" dirty="0" err="1"/>
              <a:t>udvaraju</a:t>
            </a:r>
            <a:r>
              <a:rPr lang="en-US" sz="2000" dirty="0"/>
              <a:t> </a:t>
            </a:r>
            <a:r>
              <a:rPr lang="en-US" sz="2000" dirty="0" err="1"/>
              <a:t>crnkama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brinetama</a:t>
            </a:r>
            <a:r>
              <a:rPr lang="en-US" sz="2000" dirty="0"/>
              <a:t>, </a:t>
            </a:r>
            <a:r>
              <a:rPr lang="en-US" sz="2000" dirty="0" err="1"/>
              <a:t>umesto</a:t>
            </a:r>
            <a:r>
              <a:rPr lang="en-US" sz="2000" dirty="0"/>
              <a:t> da se </a:t>
            </a:r>
            <a:r>
              <a:rPr lang="en-US" sz="2000" dirty="0" err="1"/>
              <a:t>svi</a:t>
            </a:r>
            <a:r>
              <a:rPr lang="en-US" sz="2000" dirty="0"/>
              <a:t> bore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plavuše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 err="1"/>
              <a:t>Pošto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momci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pokazati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one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, </a:t>
            </a:r>
            <a:r>
              <a:rPr lang="en-US" sz="2000" dirty="0" err="1"/>
              <a:t>reakcija</a:t>
            </a:r>
            <a:r>
              <a:rPr lang="en-US" sz="2000" dirty="0"/>
              <a:t> </a:t>
            </a:r>
            <a:r>
              <a:rPr lang="en-US" sz="2000" dirty="0" err="1"/>
              <a:t>devojaka</a:t>
            </a:r>
            <a:r>
              <a:rPr lang="en-US" sz="2000" dirty="0"/>
              <a:t> bi </a:t>
            </a:r>
            <a:r>
              <a:rPr lang="en-US" sz="2000" dirty="0" err="1"/>
              <a:t>mogla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pozitivna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8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9F6DE-3FDD-97C5-BC02-5F836479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Brojevi</a:t>
            </a:r>
            <a:r>
              <a:rPr lang="en-US" dirty="0"/>
              <a:t> u </a:t>
            </a:r>
            <a:r>
              <a:rPr lang="en-US" dirty="0" err="1"/>
              <a:t>matrici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ordinalne</a:t>
            </a:r>
            <a:r>
              <a:rPr lang="en-US" dirty="0"/>
              <a:t> </a:t>
            </a:r>
            <a:r>
              <a:rPr lang="en-US" dirty="0" err="1"/>
              <a:t>isplate</a:t>
            </a:r>
            <a:endParaRPr lang="sr-Latn-RS" dirty="0"/>
          </a:p>
          <a:p>
            <a:pPr algn="just"/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Nula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da </a:t>
            </a:r>
            <a:r>
              <a:rPr lang="en-US" dirty="0" err="1"/>
              <a:t>obojica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bez </a:t>
            </a:r>
            <a:r>
              <a:rPr lang="en-US" dirty="0" err="1"/>
              <a:t>devojke</a:t>
            </a:r>
            <a:r>
              <a:rPr lang="en-US" dirty="0"/>
              <a:t>; </a:t>
            </a:r>
            <a:endParaRPr lang="sr-Latn-RS" dirty="0"/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osvoje</a:t>
            </a:r>
            <a:r>
              <a:rPr lang="en-US" dirty="0"/>
              <a:t> </a:t>
            </a:r>
            <a:r>
              <a:rPr lang="en-US" dirty="0" err="1"/>
              <a:t>crnku</a:t>
            </a:r>
            <a:r>
              <a:rPr lang="en-US" dirty="0"/>
              <a:t>, </a:t>
            </a:r>
            <a:endParaRPr lang="sr-Latn-RS" dirty="0"/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onaj</a:t>
            </a:r>
            <a:r>
              <a:rPr lang="en-US" dirty="0"/>
              <a:t> ko </a:t>
            </a:r>
            <a:r>
              <a:rPr lang="en-US" dirty="0" err="1"/>
              <a:t>osvoji</a:t>
            </a:r>
            <a:r>
              <a:rPr lang="en-US" dirty="0"/>
              <a:t> </a:t>
            </a:r>
            <a:r>
              <a:rPr lang="en-US" dirty="0" err="1"/>
              <a:t>plavušu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mu </a:t>
            </a:r>
            <a:r>
              <a:rPr lang="en-US" dirty="0" err="1"/>
              <a:t>kolega</a:t>
            </a:r>
            <a:r>
              <a:rPr lang="en-US" dirty="0"/>
              <a:t> </a:t>
            </a:r>
            <a:r>
              <a:rPr lang="en-US" dirty="0" err="1"/>
              <a:t>osvoji</a:t>
            </a:r>
            <a:r>
              <a:rPr lang="en-US" dirty="0"/>
              <a:t> </a:t>
            </a:r>
            <a:r>
              <a:rPr lang="en-US" dirty="0" err="1"/>
              <a:t>crnku</a:t>
            </a:r>
            <a:r>
              <a:rPr lang="en-US" dirty="0"/>
              <a:t>. </a:t>
            </a:r>
            <a:endParaRPr lang="sr-Latn-RS" dirty="0"/>
          </a:p>
          <a:p>
            <a:pPr marL="0" indent="0" algn="just">
              <a:buNone/>
            </a:pPr>
            <a:r>
              <a:rPr lang="en-US" dirty="0" err="1"/>
              <a:t>Razume</a:t>
            </a:r>
            <a:r>
              <a:rPr lang="en-US" dirty="0"/>
              <a:t> se, </a:t>
            </a:r>
            <a:r>
              <a:rPr lang="en-US" dirty="0" err="1"/>
              <a:t>obojica</a:t>
            </a:r>
            <a:r>
              <a:rPr lang="en-US" dirty="0"/>
              <a:t> bi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voleli</a:t>
            </a:r>
            <a:r>
              <a:rPr lang="en-US" dirty="0"/>
              <a:t> da </a:t>
            </a:r>
            <a:r>
              <a:rPr lang="en-US" dirty="0" err="1"/>
              <a:t>osvoje</a:t>
            </a:r>
            <a:r>
              <a:rPr lang="en-US" dirty="0"/>
              <a:t> </a:t>
            </a:r>
            <a:r>
              <a:rPr lang="en-US" dirty="0" err="1"/>
              <a:t>plavušu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ona</a:t>
            </a:r>
            <a:r>
              <a:rPr lang="en-US" dirty="0"/>
              <a:t> (po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mišljenju</a:t>
            </a:r>
            <a:r>
              <a:rPr lang="en-US" dirty="0"/>
              <a:t>) </a:t>
            </a:r>
            <a:r>
              <a:rPr lang="en-US" dirty="0" err="1"/>
              <a:t>atraktivnija</a:t>
            </a:r>
            <a:r>
              <a:rPr lang="en-US" dirty="0"/>
              <a:t> od </a:t>
            </a:r>
            <a:r>
              <a:rPr lang="en-US" dirty="0" err="1"/>
              <a:t>crnki</a:t>
            </a:r>
            <a:r>
              <a:rPr lang="en-US" dirty="0"/>
              <a:t>. </a:t>
            </a:r>
            <a:endParaRPr lang="sr-Latn-RS" dirty="0"/>
          </a:p>
          <a:p>
            <a:pPr marL="0" indent="0" algn="just">
              <a:buNone/>
            </a:pPr>
            <a:r>
              <a:rPr lang="en-US" dirty="0"/>
              <a:t>To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. Ali je </a:t>
            </a:r>
            <a:r>
              <a:rPr lang="en-US" dirty="0" err="1"/>
              <a:t>moguće</a:t>
            </a:r>
            <a:r>
              <a:rPr lang="en-US" dirty="0"/>
              <a:t> da </a:t>
            </a:r>
            <a:r>
              <a:rPr lang="en-US" dirty="0" err="1"/>
              <a:t>obojica</a:t>
            </a:r>
            <a:r>
              <a:rPr lang="en-US" dirty="0"/>
              <a:t> </a:t>
            </a:r>
            <a:r>
              <a:rPr lang="en-US" dirty="0" err="1"/>
              <a:t>krenu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plavušu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je </a:t>
            </a:r>
            <a:r>
              <a:rPr lang="en-US" dirty="0" err="1"/>
              <a:t>nijedan</a:t>
            </a:r>
            <a:r>
              <a:rPr lang="en-US" dirty="0"/>
              <a:t> ne </a:t>
            </a:r>
            <a:r>
              <a:rPr lang="en-US" dirty="0" err="1"/>
              <a:t>osvoji</a:t>
            </a:r>
            <a:r>
              <a:rPr lang="en-US" dirty="0"/>
              <a:t> (0, 0).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uspe</a:t>
            </a:r>
            <a:r>
              <a:rPr lang="en-US" dirty="0"/>
              <a:t> da je </a:t>
            </a:r>
            <a:r>
              <a:rPr lang="en-US" dirty="0" err="1"/>
              <a:t>osvoji</a:t>
            </a:r>
            <a:r>
              <a:rPr lang="en-US" dirty="0"/>
              <a:t>, </a:t>
            </a:r>
            <a:r>
              <a:rPr lang="en-US" dirty="0" err="1"/>
              <a:t>onaj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ostati</a:t>
            </a:r>
            <a:r>
              <a:rPr lang="en-US" dirty="0"/>
              <a:t> bez </a:t>
            </a:r>
            <a:r>
              <a:rPr lang="en-US" dirty="0" err="1"/>
              <a:t>devojke</a:t>
            </a:r>
            <a:r>
              <a:rPr lang="en-US" dirty="0"/>
              <a:t>. </a:t>
            </a:r>
            <a:endParaRPr lang="sr-Latn-RS" dirty="0"/>
          </a:p>
          <a:p>
            <a:pPr marL="0" indent="0" algn="just">
              <a:buNone/>
            </a:pPr>
            <a:r>
              <a:rPr lang="en-US" dirty="0" err="1"/>
              <a:t>Neš</a:t>
            </a:r>
            <a:r>
              <a:rPr lang="en-US" dirty="0"/>
              <a:t> je </a:t>
            </a:r>
            <a:r>
              <a:rPr lang="en-US" dirty="0" err="1"/>
              <a:t>hteo</a:t>
            </a:r>
            <a:r>
              <a:rPr lang="en-US" dirty="0"/>
              <a:t> da </a:t>
            </a:r>
            <a:r>
              <a:rPr lang="en-US" dirty="0" err="1"/>
              <a:t>smisli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bi </a:t>
            </a:r>
            <a:r>
              <a:rPr lang="en-US" dirty="0" err="1"/>
              <a:t>svakome</a:t>
            </a:r>
            <a:r>
              <a:rPr lang="en-US" dirty="0"/>
              <a:t> </a:t>
            </a:r>
            <a:r>
              <a:rPr lang="en-US" dirty="0" err="1"/>
              <a:t>omogućila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devojke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večeri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11B36-B694-3CCE-60B0-3829484D858F}"/>
              </a:ext>
            </a:extLst>
          </p:cNvPr>
          <p:cNvSpPr txBox="1"/>
          <p:nvPr/>
        </p:nvSpPr>
        <p:spPr>
          <a:xfrm>
            <a:off x="2560113" y="348297"/>
            <a:ext cx="609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Pretpostavite</a:t>
            </a:r>
            <a:r>
              <a:rPr lang="en-US" dirty="0"/>
              <a:t> (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jednostavnosti</a:t>
            </a:r>
            <a:r>
              <a:rPr lang="en-US" dirty="0"/>
              <a:t>) da se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Neša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kolege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da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dvojica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dilemu</a:t>
            </a:r>
            <a:r>
              <a:rPr lang="en-US" dirty="0"/>
              <a:t> da li da se bore za </a:t>
            </a:r>
            <a:r>
              <a:rPr lang="en-US" dirty="0" err="1"/>
              <a:t>plavušu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počne</a:t>
            </a:r>
            <a:r>
              <a:rPr lang="en-US" dirty="0"/>
              <a:t> da se </a:t>
            </a:r>
            <a:r>
              <a:rPr lang="en-US" dirty="0" err="1"/>
              <a:t>udvara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od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crnke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ušle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njom</a:t>
            </a:r>
            <a:r>
              <a:rPr lang="en-US" dirty="0"/>
              <a:t> u </a:t>
            </a:r>
            <a:r>
              <a:rPr lang="en-US" dirty="0" err="1"/>
              <a:t>lokal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09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1BC62D3-D344-FB3F-B1B4-7AEF19482D86}"/>
              </a:ext>
            </a:extLst>
          </p:cNvPr>
          <p:cNvSpPr/>
          <p:nvPr/>
        </p:nvSpPr>
        <p:spPr>
          <a:xfrm>
            <a:off x="6388387" y="4294784"/>
            <a:ext cx="869000" cy="753035"/>
          </a:xfrm>
          <a:custGeom>
            <a:avLst/>
            <a:gdLst>
              <a:gd name="connsiteX0" fmla="*/ 41376 w 869000"/>
              <a:gd name="connsiteY0" fmla="*/ 268941 h 753035"/>
              <a:gd name="connsiteX1" fmla="*/ 62064 w 869000"/>
              <a:gd name="connsiteY1" fmla="*/ 153089 h 753035"/>
              <a:gd name="connsiteX2" fmla="*/ 107577 w 869000"/>
              <a:gd name="connsiteY2" fmla="*/ 95164 h 753035"/>
              <a:gd name="connsiteX3" fmla="*/ 148952 w 869000"/>
              <a:gd name="connsiteY3" fmla="*/ 57926 h 753035"/>
              <a:gd name="connsiteX4" fmla="*/ 194465 w 869000"/>
              <a:gd name="connsiteY4" fmla="*/ 37238 h 753035"/>
              <a:gd name="connsiteX5" fmla="*/ 206878 w 869000"/>
              <a:gd name="connsiteY5" fmla="*/ 28963 h 753035"/>
              <a:gd name="connsiteX6" fmla="*/ 256529 w 869000"/>
              <a:gd name="connsiteY6" fmla="*/ 0 h 753035"/>
              <a:gd name="connsiteX7" fmla="*/ 492370 w 869000"/>
              <a:gd name="connsiteY7" fmla="*/ 12412 h 753035"/>
              <a:gd name="connsiteX8" fmla="*/ 620634 w 869000"/>
              <a:gd name="connsiteY8" fmla="*/ 41375 h 753035"/>
              <a:gd name="connsiteX9" fmla="*/ 657872 w 869000"/>
              <a:gd name="connsiteY9" fmla="*/ 45513 h 753035"/>
              <a:gd name="connsiteX10" fmla="*/ 674422 w 869000"/>
              <a:gd name="connsiteY10" fmla="*/ 53788 h 753035"/>
              <a:gd name="connsiteX11" fmla="*/ 711660 w 869000"/>
              <a:gd name="connsiteY11" fmla="*/ 70338 h 753035"/>
              <a:gd name="connsiteX12" fmla="*/ 757173 w 869000"/>
              <a:gd name="connsiteY12" fmla="*/ 103439 h 753035"/>
              <a:gd name="connsiteX13" fmla="*/ 794411 w 869000"/>
              <a:gd name="connsiteY13" fmla="*/ 124126 h 753035"/>
              <a:gd name="connsiteX14" fmla="*/ 856475 w 869000"/>
              <a:gd name="connsiteY14" fmla="*/ 223428 h 753035"/>
              <a:gd name="connsiteX15" fmla="*/ 860612 w 869000"/>
              <a:gd name="connsiteY15" fmla="*/ 306179 h 753035"/>
              <a:gd name="connsiteX16" fmla="*/ 868887 w 869000"/>
              <a:gd name="connsiteY16" fmla="*/ 384792 h 753035"/>
              <a:gd name="connsiteX17" fmla="*/ 848199 w 869000"/>
              <a:gd name="connsiteY17" fmla="*/ 599945 h 753035"/>
              <a:gd name="connsiteX18" fmla="*/ 794411 w 869000"/>
              <a:gd name="connsiteY18" fmla="*/ 682697 h 753035"/>
              <a:gd name="connsiteX19" fmla="*/ 662009 w 869000"/>
              <a:gd name="connsiteY19" fmla="*/ 753035 h 753035"/>
              <a:gd name="connsiteX20" fmla="*/ 397206 w 869000"/>
              <a:gd name="connsiteY20" fmla="*/ 740622 h 753035"/>
              <a:gd name="connsiteX21" fmla="*/ 285492 w 869000"/>
              <a:gd name="connsiteY21" fmla="*/ 678559 h 753035"/>
              <a:gd name="connsiteX22" fmla="*/ 215153 w 869000"/>
              <a:gd name="connsiteY22" fmla="*/ 641321 h 753035"/>
              <a:gd name="connsiteX23" fmla="*/ 173778 w 869000"/>
              <a:gd name="connsiteY23" fmla="*/ 599945 h 753035"/>
              <a:gd name="connsiteX24" fmla="*/ 140677 w 869000"/>
              <a:gd name="connsiteY24" fmla="*/ 566845 h 753035"/>
              <a:gd name="connsiteX25" fmla="*/ 57926 w 869000"/>
              <a:gd name="connsiteY25" fmla="*/ 463406 h 753035"/>
              <a:gd name="connsiteX26" fmla="*/ 41376 w 869000"/>
              <a:gd name="connsiteY26" fmla="*/ 438581 h 753035"/>
              <a:gd name="connsiteX27" fmla="*/ 0 w 869000"/>
              <a:gd name="connsiteY27" fmla="*/ 351692 h 753035"/>
              <a:gd name="connsiteX28" fmla="*/ 4138 w 869000"/>
              <a:gd name="connsiteY28" fmla="*/ 268941 h 753035"/>
              <a:gd name="connsiteX29" fmla="*/ 41376 w 869000"/>
              <a:gd name="connsiteY29" fmla="*/ 268941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9000" h="753035">
                <a:moveTo>
                  <a:pt x="41376" y="268941"/>
                </a:moveTo>
                <a:cubicBezTo>
                  <a:pt x="51030" y="249632"/>
                  <a:pt x="48099" y="189747"/>
                  <a:pt x="62064" y="153089"/>
                </a:cubicBezTo>
                <a:cubicBezTo>
                  <a:pt x="70806" y="130142"/>
                  <a:pt x="91020" y="113298"/>
                  <a:pt x="107577" y="95164"/>
                </a:cubicBezTo>
                <a:cubicBezTo>
                  <a:pt x="120088" y="81461"/>
                  <a:pt x="133513" y="68218"/>
                  <a:pt x="148952" y="57926"/>
                </a:cubicBezTo>
                <a:cubicBezTo>
                  <a:pt x="162818" y="48682"/>
                  <a:pt x="179560" y="44691"/>
                  <a:pt x="194465" y="37238"/>
                </a:cubicBezTo>
                <a:cubicBezTo>
                  <a:pt x="198913" y="35014"/>
                  <a:pt x="202512" y="31344"/>
                  <a:pt x="206878" y="28963"/>
                </a:cubicBezTo>
                <a:cubicBezTo>
                  <a:pt x="254872" y="2784"/>
                  <a:pt x="225232" y="23471"/>
                  <a:pt x="256529" y="0"/>
                </a:cubicBezTo>
                <a:cubicBezTo>
                  <a:pt x="335143" y="4137"/>
                  <a:pt x="414151" y="3524"/>
                  <a:pt x="492370" y="12412"/>
                </a:cubicBezTo>
                <a:cubicBezTo>
                  <a:pt x="535921" y="17361"/>
                  <a:pt x="577654" y="32779"/>
                  <a:pt x="620634" y="41375"/>
                </a:cubicBezTo>
                <a:cubicBezTo>
                  <a:pt x="632881" y="43824"/>
                  <a:pt x="645459" y="44134"/>
                  <a:pt x="657872" y="45513"/>
                </a:cubicBezTo>
                <a:cubicBezTo>
                  <a:pt x="663389" y="48271"/>
                  <a:pt x="668822" y="51203"/>
                  <a:pt x="674422" y="53788"/>
                </a:cubicBezTo>
                <a:cubicBezTo>
                  <a:pt x="686755" y="59480"/>
                  <a:pt x="700012" y="63349"/>
                  <a:pt x="711660" y="70338"/>
                </a:cubicBezTo>
                <a:cubicBezTo>
                  <a:pt x="727746" y="79989"/>
                  <a:pt x="741445" y="93216"/>
                  <a:pt x="757173" y="103439"/>
                </a:cubicBezTo>
                <a:cubicBezTo>
                  <a:pt x="769078" y="111178"/>
                  <a:pt x="781998" y="117230"/>
                  <a:pt x="794411" y="124126"/>
                </a:cubicBezTo>
                <a:cubicBezTo>
                  <a:pt x="850119" y="203046"/>
                  <a:pt x="832757" y="168086"/>
                  <a:pt x="856475" y="223428"/>
                </a:cubicBezTo>
                <a:cubicBezTo>
                  <a:pt x="857854" y="251012"/>
                  <a:pt x="858494" y="278642"/>
                  <a:pt x="860612" y="306179"/>
                </a:cubicBezTo>
                <a:cubicBezTo>
                  <a:pt x="862633" y="332451"/>
                  <a:pt x="869999" y="358466"/>
                  <a:pt x="868887" y="384792"/>
                </a:cubicBezTo>
                <a:cubicBezTo>
                  <a:pt x="865845" y="456776"/>
                  <a:pt x="858887" y="528694"/>
                  <a:pt x="848199" y="599945"/>
                </a:cubicBezTo>
                <a:cubicBezTo>
                  <a:pt x="845359" y="618880"/>
                  <a:pt x="800543" y="677966"/>
                  <a:pt x="794411" y="682697"/>
                </a:cubicBezTo>
                <a:cubicBezTo>
                  <a:pt x="730394" y="732081"/>
                  <a:pt x="715339" y="735259"/>
                  <a:pt x="662009" y="753035"/>
                </a:cubicBezTo>
                <a:cubicBezTo>
                  <a:pt x="573741" y="748897"/>
                  <a:pt x="483891" y="757769"/>
                  <a:pt x="397206" y="740622"/>
                </a:cubicBezTo>
                <a:cubicBezTo>
                  <a:pt x="355417" y="732356"/>
                  <a:pt x="322730" y="699247"/>
                  <a:pt x="285492" y="678559"/>
                </a:cubicBezTo>
                <a:cubicBezTo>
                  <a:pt x="237465" y="651877"/>
                  <a:pt x="260960" y="664224"/>
                  <a:pt x="215153" y="641321"/>
                </a:cubicBezTo>
                <a:lnTo>
                  <a:pt x="173778" y="599945"/>
                </a:lnTo>
                <a:cubicBezTo>
                  <a:pt x="162744" y="588911"/>
                  <a:pt x="151043" y="578507"/>
                  <a:pt x="140677" y="566845"/>
                </a:cubicBezTo>
                <a:cubicBezTo>
                  <a:pt x="105205" y="526939"/>
                  <a:pt x="91044" y="513082"/>
                  <a:pt x="57926" y="463406"/>
                </a:cubicBezTo>
                <a:cubicBezTo>
                  <a:pt x="52409" y="455131"/>
                  <a:pt x="46418" y="447153"/>
                  <a:pt x="41376" y="438581"/>
                </a:cubicBezTo>
                <a:cubicBezTo>
                  <a:pt x="14762" y="393337"/>
                  <a:pt x="18393" y="397672"/>
                  <a:pt x="0" y="351692"/>
                </a:cubicBezTo>
                <a:cubicBezTo>
                  <a:pt x="1379" y="324108"/>
                  <a:pt x="1844" y="296464"/>
                  <a:pt x="4138" y="268941"/>
                </a:cubicBezTo>
                <a:cubicBezTo>
                  <a:pt x="4610" y="263274"/>
                  <a:pt x="31722" y="288250"/>
                  <a:pt x="41376" y="268941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C70A-3B96-13F2-3243-7C8DACB4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145"/>
            <a:ext cx="10515600" cy="1419182"/>
          </a:xfrm>
        </p:spPr>
        <p:txBody>
          <a:bodyPr>
            <a:normAutofit/>
          </a:bodyPr>
          <a:lstStyle/>
          <a:p>
            <a:r>
              <a:rPr lang="sr-Latn-RS" dirty="0"/>
              <a:t>Zato je predložio da se </a:t>
            </a:r>
            <a:r>
              <a:rPr lang="en-US" dirty="0" err="1"/>
              <a:t>obojica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počnu</a:t>
            </a:r>
            <a:r>
              <a:rPr lang="en-US" dirty="0"/>
              <a:t> da </a:t>
            </a:r>
            <a:r>
              <a:rPr lang="en-US" dirty="0" err="1"/>
              <a:t>udvaraju</a:t>
            </a:r>
            <a:r>
              <a:rPr lang="en-US" dirty="0"/>
              <a:t> </a:t>
            </a:r>
            <a:r>
              <a:rPr lang="en-US" dirty="0" err="1"/>
              <a:t>crnkama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šanse</a:t>
            </a:r>
            <a:r>
              <a:rPr lang="en-US" dirty="0"/>
              <a:t> za </a:t>
            </a:r>
            <a:r>
              <a:rPr lang="en-US" dirty="0" err="1"/>
              <a:t>uspeh</a:t>
            </a:r>
            <a:r>
              <a:rPr lang="en-US" dirty="0"/>
              <a:t> (1, 1). to ne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ravnotežno</a:t>
            </a:r>
            <a:r>
              <a:rPr lang="en-US" dirty="0"/>
              <a:t> </a:t>
            </a:r>
            <a:r>
              <a:rPr lang="en-US" dirty="0" err="1"/>
              <a:t>rešenje</a:t>
            </a:r>
            <a:r>
              <a:rPr lang="en-US" dirty="0"/>
              <a:t> po </a:t>
            </a:r>
            <a:r>
              <a:rPr lang="en-US" dirty="0" err="1"/>
              <a:t>pravom</a:t>
            </a:r>
            <a:r>
              <a:rPr lang="en-US" dirty="0"/>
              <a:t> </a:t>
            </a:r>
            <a:r>
              <a:rPr lang="en-US" dirty="0" err="1"/>
              <a:t>Nešu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83F95D-6B15-E6E8-5A10-5D2C5F63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85442"/>
              </p:ext>
            </p:extLst>
          </p:nvPr>
        </p:nvGraphicFramePr>
        <p:xfrm>
          <a:off x="1806388" y="3175874"/>
          <a:ext cx="7888940" cy="256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02">
                  <a:extLst>
                    <a:ext uri="{9D8B030D-6E8A-4147-A177-3AD203B41FA5}">
                      <a16:colId xmlns:a16="http://schemas.microsoft.com/office/drawing/2014/main" val="1831252904"/>
                    </a:ext>
                  </a:extLst>
                </a:gridCol>
                <a:gridCol w="1972446">
                  <a:extLst>
                    <a:ext uri="{9D8B030D-6E8A-4147-A177-3AD203B41FA5}">
                      <a16:colId xmlns:a16="http://schemas.microsoft.com/office/drawing/2014/main" val="2043549817"/>
                    </a:ext>
                  </a:extLst>
                </a:gridCol>
                <a:gridCol w="1972446">
                  <a:extLst>
                    <a:ext uri="{9D8B030D-6E8A-4147-A177-3AD203B41FA5}">
                      <a16:colId xmlns:a16="http://schemas.microsoft.com/office/drawing/2014/main" val="2963010223"/>
                    </a:ext>
                  </a:extLst>
                </a:gridCol>
                <a:gridCol w="1972446">
                  <a:extLst>
                    <a:ext uri="{9D8B030D-6E8A-4147-A177-3AD203B41FA5}">
                      <a16:colId xmlns:a16="http://schemas.microsoft.com/office/drawing/2014/main" val="1644821956"/>
                    </a:ext>
                  </a:extLst>
                </a:gridCol>
              </a:tblGrid>
              <a:tr h="640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</a:rPr>
                        <a:t>KOLEGA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71964"/>
                  </a:ext>
                </a:extLst>
              </a:tr>
              <a:tr h="640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 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 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</a:rPr>
                        <a:t>Crnka</a:t>
                      </a:r>
                      <a:r>
                        <a:rPr lang="en-US" sz="2600" kern="100" dirty="0">
                          <a:effectLst/>
                        </a:rPr>
                        <a:t> 2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</a:rPr>
                        <a:t>Plavuša</a:t>
                      </a:r>
                      <a:endParaRPr lang="en-US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500420"/>
                  </a:ext>
                </a:extLst>
              </a:tr>
              <a:tr h="6403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</a:rPr>
                        <a:t>NEŠ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</a:rPr>
                        <a:t>Crnka</a:t>
                      </a:r>
                      <a:r>
                        <a:rPr lang="en-US" sz="2600" kern="100" dirty="0">
                          <a:effectLst/>
                        </a:rPr>
                        <a:t> 1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effectLst/>
                        </a:rPr>
                        <a:t>1,1</a:t>
                      </a:r>
                      <a:endParaRPr lang="en-US" sz="2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1,2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559532"/>
                  </a:ext>
                </a:extLst>
              </a:tr>
              <a:tr h="640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</a:rPr>
                        <a:t>Plavuša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</a:rPr>
                        <a:t>2,1</a:t>
                      </a:r>
                      <a:endParaRPr lang="en-US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0,0</a:t>
                      </a:r>
                      <a:endParaRPr lang="en-US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24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49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2302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Teorija igara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Zatvorenikova dilema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igara</dc:title>
  <dc:creator>Sanja</dc:creator>
  <cp:lastModifiedBy>Zorana Mihajlovic</cp:lastModifiedBy>
  <cp:revision>111</cp:revision>
  <dcterms:created xsi:type="dcterms:W3CDTF">2016-10-27T09:18:39Z</dcterms:created>
  <dcterms:modified xsi:type="dcterms:W3CDTF">2023-10-14T08:03:55Z</dcterms:modified>
</cp:coreProperties>
</file>