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344" r:id="rId4"/>
    <p:sldId id="345" r:id="rId5"/>
    <p:sldId id="329" r:id="rId6"/>
    <p:sldId id="346" r:id="rId7"/>
    <p:sldId id="347" r:id="rId8"/>
    <p:sldId id="348" r:id="rId9"/>
    <p:sldId id="349" r:id="rId10"/>
    <p:sldId id="350" r:id="rId11"/>
    <p:sldId id="351" r:id="rId12"/>
    <p:sldId id="352" r:id="rId13"/>
    <p:sldId id="353" r:id="rId14"/>
    <p:sldId id="354" r:id="rId15"/>
    <p:sldId id="355" r:id="rId16"/>
    <p:sldId id="258" r:id="rId17"/>
    <p:sldId id="259" r:id="rId18"/>
    <p:sldId id="260" r:id="rId19"/>
    <p:sldId id="356" r:id="rId20"/>
    <p:sldId id="357" r:id="rId21"/>
    <p:sldId id="358" r:id="rId22"/>
    <p:sldId id="359" r:id="rId23"/>
    <p:sldId id="360" r:id="rId24"/>
    <p:sldId id="265"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3" autoAdjust="0"/>
    <p:restoredTop sz="94660"/>
  </p:normalViewPr>
  <p:slideViewPr>
    <p:cSldViewPr>
      <p:cViewPr varScale="1">
        <p:scale>
          <a:sx n="125" d="100"/>
          <a:sy n="125" d="100"/>
        </p:scale>
        <p:origin x="2229"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91B2F-ADC8-4B3D-A116-DEB5EF83DD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F1C760-65EA-4A2D-9645-A0A77676A8AA}">
      <dgm:prSet/>
      <dgm:spPr/>
      <dgm:t>
        <a:bodyPr/>
        <a:lstStyle/>
        <a:p>
          <a:pPr algn="just"/>
          <a:r>
            <a:rPr lang="en-US" dirty="0"/>
            <a:t>o </a:t>
          </a:r>
          <a:r>
            <a:rPr lang="en-US" dirty="0" err="1"/>
            <a:t>teoriji</a:t>
          </a:r>
          <a:r>
            <a:rPr lang="en-US" dirty="0"/>
            <a:t> </a:t>
          </a:r>
          <a:r>
            <a:rPr lang="en-US" dirty="0" err="1"/>
            <a:t>igara</a:t>
          </a:r>
          <a:r>
            <a:rPr lang="en-US" dirty="0"/>
            <a:t> je </a:t>
          </a:r>
          <a:r>
            <a:rPr lang="en-US" dirty="0" err="1"/>
            <a:t>kod</a:t>
          </a:r>
          <a:r>
            <a:rPr lang="en-US" dirty="0"/>
            <a:t> </a:t>
          </a:r>
          <a:r>
            <a:rPr lang="en-US" dirty="0" err="1"/>
            <a:t>nas</a:t>
          </a:r>
          <a:r>
            <a:rPr lang="en-US" dirty="0"/>
            <a:t>, </a:t>
          </a:r>
          <a:r>
            <a:rPr lang="en-US" dirty="0" err="1"/>
            <a:t>čak</a:t>
          </a:r>
          <a:r>
            <a:rPr lang="en-US" dirty="0"/>
            <a:t> </a:t>
          </a:r>
          <a:r>
            <a:rPr lang="en-US" dirty="0" err="1"/>
            <a:t>i</a:t>
          </a:r>
          <a:r>
            <a:rPr lang="en-US" dirty="0"/>
            <a:t> u </a:t>
          </a:r>
          <a:r>
            <a:rPr lang="en-US" dirty="0" err="1"/>
            <a:t>stručnoj</a:t>
          </a:r>
          <a:r>
            <a:rPr lang="en-US" dirty="0"/>
            <a:t> </a:t>
          </a:r>
          <a:r>
            <a:rPr lang="en-US" dirty="0" err="1"/>
            <a:t>javnosti</a:t>
          </a:r>
          <a:r>
            <a:rPr lang="en-US" dirty="0"/>
            <a:t>, </a:t>
          </a:r>
          <a:r>
            <a:rPr lang="en-US" dirty="0" err="1"/>
            <a:t>relativno</a:t>
          </a:r>
          <a:r>
            <a:rPr lang="en-US" dirty="0"/>
            <a:t> </a:t>
          </a:r>
          <a:r>
            <a:rPr lang="en-US" dirty="0" err="1"/>
            <a:t>malo</a:t>
          </a:r>
          <a:r>
            <a:rPr lang="en-US" dirty="0"/>
            <a:t> </a:t>
          </a:r>
          <a:r>
            <a:rPr lang="en-US" dirty="0" err="1"/>
            <a:t>pisano</a:t>
          </a:r>
          <a:r>
            <a:rPr lang="en-US" dirty="0"/>
            <a:t> (</a:t>
          </a:r>
          <a:r>
            <a:rPr lang="en-US" dirty="0" err="1"/>
            <a:t>obično</a:t>
          </a:r>
          <a:r>
            <a:rPr lang="en-US" dirty="0"/>
            <a:t> se u ’’</a:t>
          </a:r>
          <a:r>
            <a:rPr lang="en-US" dirty="0" err="1"/>
            <a:t>boljim</a:t>
          </a:r>
          <a:r>
            <a:rPr lang="en-US" dirty="0"/>
            <a:t>’’ </a:t>
          </a:r>
          <a:r>
            <a:rPr lang="en-US" dirty="0" err="1"/>
            <a:t>ekonomskim</a:t>
          </a:r>
          <a:r>
            <a:rPr lang="en-US" dirty="0"/>
            <a:t> </a:t>
          </a:r>
          <a:r>
            <a:rPr lang="en-US" dirty="0" err="1"/>
            <a:t>udžbenicima</a:t>
          </a:r>
          <a:r>
            <a:rPr lang="en-US" dirty="0"/>
            <a:t> </a:t>
          </a:r>
          <a:r>
            <a:rPr lang="en-US" dirty="0" err="1"/>
            <a:t>pominje</a:t>
          </a:r>
          <a:r>
            <a:rPr lang="en-US" dirty="0"/>
            <a:t> u </a:t>
          </a:r>
          <a:r>
            <a:rPr lang="en-US" dirty="0" err="1"/>
            <a:t>kontekstu</a:t>
          </a:r>
          <a:r>
            <a:rPr lang="en-US" dirty="0"/>
            <a:t> </a:t>
          </a:r>
          <a:r>
            <a:rPr lang="en-US" dirty="0" err="1"/>
            <a:t>oligopola</a:t>
          </a:r>
          <a:r>
            <a:rPr lang="en-US" dirty="0"/>
            <a:t>/</a:t>
          </a:r>
          <a:r>
            <a:rPr lang="en-US" dirty="0" err="1"/>
            <a:t>duopola</a:t>
          </a:r>
          <a:r>
            <a:rPr lang="en-US" dirty="0"/>
            <a:t>, </a:t>
          </a:r>
          <a:r>
            <a:rPr lang="en-US" dirty="0" err="1"/>
            <a:t>uz</a:t>
          </a:r>
          <a:r>
            <a:rPr lang="en-US" dirty="0"/>
            <a:t> </a:t>
          </a:r>
          <a:r>
            <a:rPr lang="en-US" dirty="0" err="1"/>
            <a:t>navođenje</a:t>
          </a:r>
          <a:r>
            <a:rPr lang="en-US" dirty="0"/>
            <a:t> par </a:t>
          </a:r>
          <a:r>
            <a:rPr lang="en-US" dirty="0" err="1"/>
            <a:t>najpoznatijih</a:t>
          </a:r>
          <a:r>
            <a:rPr lang="en-US" dirty="0"/>
            <a:t> </a:t>
          </a:r>
          <a:r>
            <a:rPr lang="en-US" dirty="0" err="1"/>
            <a:t>karak</a:t>
          </a:r>
          <a:r>
            <a:rPr lang="sr-Latn-RS" dirty="0"/>
            <a:t>t</a:t>
          </a:r>
          <a:r>
            <a:rPr lang="en-US" dirty="0" err="1"/>
            <a:t>erističnih</a:t>
          </a:r>
          <a:r>
            <a:rPr lang="en-US" dirty="0"/>
            <a:t> ’’</a:t>
          </a:r>
          <a:r>
            <a:rPr lang="en-US" dirty="0" err="1"/>
            <a:t>tipskih</a:t>
          </a:r>
          <a:r>
            <a:rPr lang="en-US" dirty="0"/>
            <a:t>’’ </a:t>
          </a:r>
          <a:r>
            <a:rPr lang="en-US" dirty="0" err="1"/>
            <a:t>igara</a:t>
          </a:r>
          <a:r>
            <a:rPr lang="en-US" dirty="0"/>
            <a:t>, </a:t>
          </a:r>
          <a:r>
            <a:rPr lang="en-US" dirty="0" err="1"/>
            <a:t>ili</a:t>
          </a:r>
          <a:r>
            <a:rPr lang="en-US" dirty="0"/>
            <a:t> u </a:t>
          </a:r>
          <a:r>
            <a:rPr lang="en-US" dirty="0" err="1"/>
            <a:t>onima</a:t>
          </a:r>
          <a:r>
            <a:rPr lang="en-US" dirty="0"/>
            <a:t> </a:t>
          </a:r>
          <a:r>
            <a:rPr lang="en-US" dirty="0" err="1"/>
            <a:t>iz</a:t>
          </a:r>
          <a:r>
            <a:rPr lang="en-US" dirty="0"/>
            <a:t> </a:t>
          </a:r>
          <a:r>
            <a:rPr lang="en-US" dirty="0" err="1"/>
            <a:t>oblasti</a:t>
          </a:r>
          <a:r>
            <a:rPr lang="en-US" dirty="0"/>
            <a:t> </a:t>
          </a:r>
          <a:r>
            <a:rPr lang="en-US" dirty="0" err="1"/>
            <a:t>matematike</a:t>
          </a:r>
          <a:r>
            <a:rPr lang="en-US" dirty="0"/>
            <a:t> </a:t>
          </a:r>
          <a:r>
            <a:rPr lang="en-US" dirty="0" err="1"/>
            <a:t>i</a:t>
          </a:r>
          <a:r>
            <a:rPr lang="en-US" dirty="0"/>
            <a:t> </a:t>
          </a:r>
          <a:r>
            <a:rPr lang="en-US" dirty="0" err="1"/>
            <a:t>operacionih</a:t>
          </a:r>
          <a:r>
            <a:rPr lang="en-US" dirty="0"/>
            <a:t> </a:t>
          </a:r>
          <a:r>
            <a:rPr lang="en-US" dirty="0" err="1"/>
            <a:t>istraživanja</a:t>
          </a:r>
          <a:r>
            <a:rPr lang="en-US" dirty="0"/>
            <a:t>),</a:t>
          </a:r>
        </a:p>
      </dgm:t>
    </dgm:pt>
    <dgm:pt modelId="{DC1C9EBB-CF56-44C2-B8B1-95D63E26A3B8}" type="parTrans" cxnId="{C89E8EDA-D491-4190-B8DC-4EE2BAC5EE71}">
      <dgm:prSet/>
      <dgm:spPr/>
      <dgm:t>
        <a:bodyPr/>
        <a:lstStyle/>
        <a:p>
          <a:endParaRPr lang="en-US"/>
        </a:p>
      </dgm:t>
    </dgm:pt>
    <dgm:pt modelId="{C19A51CB-4849-4963-A4F4-5E4516CA987C}" type="sibTrans" cxnId="{C89E8EDA-D491-4190-B8DC-4EE2BAC5EE71}">
      <dgm:prSet/>
      <dgm:spPr/>
      <dgm:t>
        <a:bodyPr/>
        <a:lstStyle/>
        <a:p>
          <a:endParaRPr lang="en-US"/>
        </a:p>
      </dgm:t>
    </dgm:pt>
    <dgm:pt modelId="{76ABC188-9B56-4616-A2F5-6428F6433D64}">
      <dgm:prSet/>
      <dgm:spPr/>
      <dgm:t>
        <a:bodyPr/>
        <a:lstStyle/>
        <a:p>
          <a:pPr algn="just"/>
          <a:r>
            <a:rPr lang="sr-Latn-RS" dirty="0"/>
            <a:t>Mnogi koji i ne </a:t>
          </a:r>
          <a:r>
            <a:rPr lang="en-US" dirty="0" err="1"/>
            <a:t>vladaju</a:t>
          </a:r>
          <a:r>
            <a:rPr lang="en-US" dirty="0"/>
            <a:t> </a:t>
          </a:r>
          <a:r>
            <a:rPr lang="en-US" dirty="0" err="1"/>
            <a:t>zahtevnim</a:t>
          </a:r>
          <a:r>
            <a:rPr lang="en-US" dirty="0"/>
            <a:t> </a:t>
          </a:r>
          <a:r>
            <a:rPr lang="en-US" dirty="0" err="1"/>
            <a:t>matematičkim</a:t>
          </a:r>
          <a:r>
            <a:rPr lang="en-US" dirty="0"/>
            <a:t>, </a:t>
          </a:r>
          <a:r>
            <a:rPr lang="en-US" dirty="0" err="1"/>
            <a:t>simboličkim</a:t>
          </a:r>
          <a:r>
            <a:rPr lang="en-US" dirty="0"/>
            <a:t> </a:t>
          </a:r>
          <a:r>
            <a:rPr lang="en-US" dirty="0" err="1"/>
            <a:t>i</a:t>
          </a:r>
          <a:r>
            <a:rPr lang="en-US" dirty="0"/>
            <a:t> </a:t>
          </a:r>
          <a:r>
            <a:rPr lang="en-US" dirty="0" err="1"/>
            <a:t>logičkim</a:t>
          </a:r>
          <a:r>
            <a:rPr lang="en-US" dirty="0"/>
            <a:t> </a:t>
          </a:r>
          <a:r>
            <a:rPr lang="en-US" dirty="0" err="1"/>
            <a:t>formulacijama</a:t>
          </a:r>
          <a:r>
            <a:rPr lang="en-US" dirty="0"/>
            <a:t>, </a:t>
          </a:r>
          <a:r>
            <a:rPr lang="sr-Latn-RS" dirty="0"/>
            <a:t>treba da imaju mogućnost </a:t>
          </a:r>
          <a:r>
            <a:rPr lang="en-US" dirty="0"/>
            <a:t>da </a:t>
          </a:r>
          <a:r>
            <a:rPr lang="en-US" dirty="0" err="1"/>
            <a:t>ostvare</a:t>
          </a:r>
          <a:r>
            <a:rPr lang="en-US" dirty="0"/>
            <a:t> </a:t>
          </a:r>
          <a:r>
            <a:rPr lang="en-US" dirty="0" err="1"/>
            <a:t>uvid</a:t>
          </a:r>
          <a:r>
            <a:rPr lang="en-US" dirty="0"/>
            <a:t> </a:t>
          </a:r>
          <a:r>
            <a:rPr lang="en-US" dirty="0" err="1"/>
            <a:t>i</a:t>
          </a:r>
          <a:r>
            <a:rPr lang="en-US" dirty="0"/>
            <a:t> </a:t>
          </a:r>
          <a:r>
            <a:rPr lang="en-US" dirty="0" err="1"/>
            <a:t>steknu</a:t>
          </a:r>
          <a:r>
            <a:rPr lang="en-US" dirty="0"/>
            <a:t> </a:t>
          </a:r>
          <a:r>
            <a:rPr lang="en-US" dirty="0" err="1"/>
            <a:t>saznanja</a:t>
          </a:r>
          <a:r>
            <a:rPr lang="en-US" dirty="0"/>
            <a:t> </a:t>
          </a:r>
          <a:r>
            <a:rPr lang="en-US" dirty="0" err="1"/>
            <a:t>koja</a:t>
          </a:r>
          <a:r>
            <a:rPr lang="en-US" dirty="0"/>
            <a:t> </a:t>
          </a:r>
          <a:r>
            <a:rPr lang="en-US" dirty="0" err="1"/>
            <a:t>mogu</a:t>
          </a:r>
          <a:r>
            <a:rPr lang="en-US" dirty="0"/>
            <a:t> </a:t>
          </a:r>
          <a:r>
            <a:rPr lang="en-US" dirty="0" err="1"/>
            <a:t>na</a:t>
          </a:r>
          <a:r>
            <a:rPr lang="en-US" dirty="0"/>
            <a:t> </a:t>
          </a:r>
          <a:r>
            <a:rPr lang="en-US" dirty="0" err="1"/>
            <a:t>razne</a:t>
          </a:r>
          <a:r>
            <a:rPr lang="en-US" dirty="0"/>
            <a:t> </a:t>
          </a:r>
          <a:r>
            <a:rPr lang="en-US" dirty="0" err="1"/>
            <a:t>načine</a:t>
          </a:r>
          <a:r>
            <a:rPr lang="en-US" dirty="0"/>
            <a:t> </a:t>
          </a:r>
          <a:r>
            <a:rPr lang="en-US" dirty="0" err="1"/>
            <a:t>koristiti</a:t>
          </a:r>
          <a:r>
            <a:rPr lang="en-US" dirty="0"/>
            <a:t>. </a:t>
          </a:r>
        </a:p>
      </dgm:t>
    </dgm:pt>
    <dgm:pt modelId="{49676194-810C-4C2E-8F59-85600E584A24}" type="parTrans" cxnId="{F77D86FF-5202-4AD1-9502-D8AF05525EFF}">
      <dgm:prSet/>
      <dgm:spPr/>
      <dgm:t>
        <a:bodyPr/>
        <a:lstStyle/>
        <a:p>
          <a:endParaRPr lang="en-US"/>
        </a:p>
      </dgm:t>
    </dgm:pt>
    <dgm:pt modelId="{63B935CB-64A8-4B63-ABB9-15E6FE29868D}" type="sibTrans" cxnId="{F77D86FF-5202-4AD1-9502-D8AF05525EFF}">
      <dgm:prSet/>
      <dgm:spPr/>
      <dgm:t>
        <a:bodyPr/>
        <a:lstStyle/>
        <a:p>
          <a:endParaRPr lang="en-US"/>
        </a:p>
      </dgm:t>
    </dgm:pt>
    <dgm:pt modelId="{88454761-D37C-4382-A6E5-DA7656BB1A16}">
      <dgm:prSet/>
      <dgm:spPr/>
      <dgm:t>
        <a:bodyPr/>
        <a:lstStyle/>
        <a:p>
          <a:pPr algn="just"/>
          <a:r>
            <a:rPr lang="en-US" dirty="0" err="1"/>
            <a:t>Mnogi</a:t>
          </a:r>
          <a:r>
            <a:rPr lang="en-US" dirty="0"/>
            <a:t> </a:t>
          </a:r>
          <a:r>
            <a:rPr lang="en-US" dirty="0" err="1"/>
            <a:t>su</a:t>
          </a:r>
          <a:r>
            <a:rPr lang="en-US" dirty="0"/>
            <a:t> </a:t>
          </a:r>
          <a:r>
            <a:rPr lang="en-US" dirty="0" err="1"/>
            <a:t>čuli</a:t>
          </a:r>
          <a:r>
            <a:rPr lang="en-US" dirty="0"/>
            <a:t> da </a:t>
          </a:r>
          <a:r>
            <a:rPr lang="en-US" dirty="0" err="1"/>
            <a:t>postoji</a:t>
          </a:r>
          <a:r>
            <a:rPr lang="en-US" dirty="0"/>
            <a:t> ’’</a:t>
          </a:r>
          <a:r>
            <a:rPr lang="en-US" dirty="0" err="1"/>
            <a:t>neka</a:t>
          </a:r>
          <a:r>
            <a:rPr lang="en-US" dirty="0"/>
            <a:t>’’ </a:t>
          </a:r>
          <a:r>
            <a:rPr lang="en-US" dirty="0" err="1"/>
            <a:t>teorija</a:t>
          </a:r>
          <a:r>
            <a:rPr lang="en-US" dirty="0"/>
            <a:t> </a:t>
          </a:r>
          <a:r>
            <a:rPr lang="en-US" dirty="0" err="1"/>
            <a:t>igara</a:t>
          </a:r>
          <a:r>
            <a:rPr lang="en-US" dirty="0"/>
            <a:t>, </a:t>
          </a:r>
          <a:r>
            <a:rPr lang="en-US" dirty="0" err="1"/>
            <a:t>ali</a:t>
          </a:r>
          <a:r>
            <a:rPr lang="en-US" dirty="0"/>
            <a:t> </a:t>
          </a:r>
          <a:r>
            <a:rPr lang="en-US" dirty="0" err="1"/>
            <a:t>šta</a:t>
          </a:r>
          <a:r>
            <a:rPr lang="en-US" dirty="0"/>
            <a:t> je </a:t>
          </a:r>
          <a:r>
            <a:rPr lang="en-US" dirty="0" err="1"/>
            <a:t>tačno</a:t>
          </a:r>
          <a:r>
            <a:rPr lang="en-US" dirty="0"/>
            <a:t> to </a:t>
          </a:r>
          <a:r>
            <a:rPr lang="en-US" dirty="0" err="1"/>
            <a:t>i</a:t>
          </a:r>
          <a:r>
            <a:rPr lang="en-US" dirty="0"/>
            <a:t> </a:t>
          </a:r>
          <a:r>
            <a:rPr lang="en-US" dirty="0" err="1"/>
            <a:t>dalje</a:t>
          </a:r>
          <a:r>
            <a:rPr lang="en-US" dirty="0"/>
            <a:t> je </a:t>
          </a:r>
          <a:r>
            <a:rPr lang="en-US" dirty="0" err="1"/>
            <a:t>uglavnom</a:t>
          </a:r>
          <a:r>
            <a:rPr lang="en-US" dirty="0"/>
            <a:t> </a:t>
          </a:r>
          <a:r>
            <a:rPr lang="en-US" dirty="0" err="1"/>
            <a:t>obavijeno</a:t>
          </a:r>
          <a:r>
            <a:rPr lang="en-US" dirty="0"/>
            <a:t> ’’</a:t>
          </a:r>
          <a:r>
            <a:rPr lang="en-US" dirty="0" err="1"/>
            <a:t>mističnim</a:t>
          </a:r>
          <a:r>
            <a:rPr lang="en-US" dirty="0"/>
            <a:t> </a:t>
          </a:r>
          <a:r>
            <a:rPr lang="en-US" dirty="0" err="1"/>
            <a:t>maglenim</a:t>
          </a:r>
          <a:r>
            <a:rPr lang="en-US" dirty="0"/>
            <a:t> </a:t>
          </a:r>
          <a:r>
            <a:rPr lang="en-US" dirty="0" err="1"/>
            <a:t>velom</a:t>
          </a:r>
          <a:r>
            <a:rPr lang="en-US" dirty="0"/>
            <a:t>’’ </a:t>
          </a:r>
          <a:r>
            <a:rPr lang="en-US" dirty="0" err="1"/>
            <a:t>tajanstvenosti</a:t>
          </a:r>
          <a:r>
            <a:rPr lang="en-US" dirty="0"/>
            <a:t> </a:t>
          </a:r>
          <a:r>
            <a:rPr lang="en-US" dirty="0" err="1"/>
            <a:t>i</a:t>
          </a:r>
          <a:r>
            <a:rPr lang="en-US" dirty="0"/>
            <a:t> </a:t>
          </a:r>
          <a:r>
            <a:rPr lang="en-US" dirty="0" err="1"/>
            <a:t>rezervisano</a:t>
          </a:r>
          <a:r>
            <a:rPr lang="en-US" dirty="0"/>
            <a:t> za </a:t>
          </a:r>
          <a:r>
            <a:rPr lang="en-US" dirty="0" err="1"/>
            <a:t>vrlo</a:t>
          </a:r>
          <a:r>
            <a:rPr lang="en-US" dirty="0"/>
            <a:t> </a:t>
          </a:r>
          <a:r>
            <a:rPr lang="en-US" dirty="0" err="1"/>
            <a:t>mali</a:t>
          </a:r>
          <a:r>
            <a:rPr lang="en-US" dirty="0"/>
            <a:t> </a:t>
          </a:r>
          <a:r>
            <a:rPr lang="en-US" dirty="0" err="1"/>
            <a:t>broj</a:t>
          </a:r>
          <a:r>
            <a:rPr lang="en-US" dirty="0"/>
            <a:t> </a:t>
          </a:r>
          <a:r>
            <a:rPr lang="en-US" dirty="0" err="1"/>
            <a:t>upućenih</a:t>
          </a:r>
          <a:r>
            <a:rPr lang="en-US" dirty="0"/>
            <a:t>.</a:t>
          </a:r>
        </a:p>
      </dgm:t>
    </dgm:pt>
    <dgm:pt modelId="{0AE665C0-A58F-4802-9CC8-9055B724759F}" type="parTrans" cxnId="{ACDC7A21-A882-4DEC-906E-3C1DC1CFB488}">
      <dgm:prSet/>
      <dgm:spPr/>
      <dgm:t>
        <a:bodyPr/>
        <a:lstStyle/>
        <a:p>
          <a:endParaRPr lang="en-US"/>
        </a:p>
      </dgm:t>
    </dgm:pt>
    <dgm:pt modelId="{FBE1F34A-496B-4688-9E76-8E0B3FC643D0}" type="sibTrans" cxnId="{ACDC7A21-A882-4DEC-906E-3C1DC1CFB488}">
      <dgm:prSet/>
      <dgm:spPr/>
      <dgm:t>
        <a:bodyPr/>
        <a:lstStyle/>
        <a:p>
          <a:endParaRPr lang="en-US"/>
        </a:p>
      </dgm:t>
    </dgm:pt>
    <dgm:pt modelId="{9CCE52A3-EA7B-4E94-89A3-3B39793B8819}" type="pres">
      <dgm:prSet presAssocID="{DD691B2F-ADC8-4B3D-A116-DEB5EF83DD8A}" presName="vert0" presStyleCnt="0">
        <dgm:presLayoutVars>
          <dgm:dir/>
          <dgm:animOne val="branch"/>
          <dgm:animLvl val="lvl"/>
        </dgm:presLayoutVars>
      </dgm:prSet>
      <dgm:spPr/>
    </dgm:pt>
    <dgm:pt modelId="{5603B235-3D4D-425E-A083-FDA50C20C29E}" type="pres">
      <dgm:prSet presAssocID="{52F1C760-65EA-4A2D-9645-A0A77676A8AA}" presName="thickLine" presStyleLbl="alignNode1" presStyleIdx="0" presStyleCnt="3"/>
      <dgm:spPr/>
    </dgm:pt>
    <dgm:pt modelId="{F6957682-E1BA-4F8F-ADC0-934E0C11FD16}" type="pres">
      <dgm:prSet presAssocID="{52F1C760-65EA-4A2D-9645-A0A77676A8AA}" presName="horz1" presStyleCnt="0"/>
      <dgm:spPr/>
    </dgm:pt>
    <dgm:pt modelId="{3587C2AF-B3E2-46C4-9442-5FAD21EF11A4}" type="pres">
      <dgm:prSet presAssocID="{52F1C760-65EA-4A2D-9645-A0A77676A8AA}" presName="tx1" presStyleLbl="revTx" presStyleIdx="0" presStyleCnt="3"/>
      <dgm:spPr/>
    </dgm:pt>
    <dgm:pt modelId="{A780F523-D67A-40EE-B0E8-667CF6B6222C}" type="pres">
      <dgm:prSet presAssocID="{52F1C760-65EA-4A2D-9645-A0A77676A8AA}" presName="vert1" presStyleCnt="0"/>
      <dgm:spPr/>
    </dgm:pt>
    <dgm:pt modelId="{9CED45F2-A83C-46A4-93A4-3CBCD91CCD92}" type="pres">
      <dgm:prSet presAssocID="{76ABC188-9B56-4616-A2F5-6428F6433D64}" presName="thickLine" presStyleLbl="alignNode1" presStyleIdx="1" presStyleCnt="3"/>
      <dgm:spPr/>
    </dgm:pt>
    <dgm:pt modelId="{44B28A35-9D64-4A1E-A371-F489700B7FBD}" type="pres">
      <dgm:prSet presAssocID="{76ABC188-9B56-4616-A2F5-6428F6433D64}" presName="horz1" presStyleCnt="0"/>
      <dgm:spPr/>
    </dgm:pt>
    <dgm:pt modelId="{CF00DE8F-98EB-4A6C-BCC2-09CC38B3B04A}" type="pres">
      <dgm:prSet presAssocID="{76ABC188-9B56-4616-A2F5-6428F6433D64}" presName="tx1" presStyleLbl="revTx" presStyleIdx="1" presStyleCnt="3"/>
      <dgm:spPr/>
    </dgm:pt>
    <dgm:pt modelId="{80D19234-08C3-4DC3-ABA8-90522DC49E1B}" type="pres">
      <dgm:prSet presAssocID="{76ABC188-9B56-4616-A2F5-6428F6433D64}" presName="vert1" presStyleCnt="0"/>
      <dgm:spPr/>
    </dgm:pt>
    <dgm:pt modelId="{E837BF95-D3CA-4915-9BA2-2B6136EE5D1F}" type="pres">
      <dgm:prSet presAssocID="{88454761-D37C-4382-A6E5-DA7656BB1A16}" presName="thickLine" presStyleLbl="alignNode1" presStyleIdx="2" presStyleCnt="3"/>
      <dgm:spPr/>
    </dgm:pt>
    <dgm:pt modelId="{BE2AE79C-D19F-4F4E-9053-5CFB827FB169}" type="pres">
      <dgm:prSet presAssocID="{88454761-D37C-4382-A6E5-DA7656BB1A16}" presName="horz1" presStyleCnt="0"/>
      <dgm:spPr/>
    </dgm:pt>
    <dgm:pt modelId="{AA5B7154-7FA8-4A94-A1E8-B7864EB7A149}" type="pres">
      <dgm:prSet presAssocID="{88454761-D37C-4382-A6E5-DA7656BB1A16}" presName="tx1" presStyleLbl="revTx" presStyleIdx="2" presStyleCnt="3"/>
      <dgm:spPr/>
    </dgm:pt>
    <dgm:pt modelId="{55A5541C-81C1-46D3-9020-1BB7239A106E}" type="pres">
      <dgm:prSet presAssocID="{88454761-D37C-4382-A6E5-DA7656BB1A16}" presName="vert1" presStyleCnt="0"/>
      <dgm:spPr/>
    </dgm:pt>
  </dgm:ptLst>
  <dgm:cxnLst>
    <dgm:cxn modelId="{ACDC7A21-A882-4DEC-906E-3C1DC1CFB488}" srcId="{DD691B2F-ADC8-4B3D-A116-DEB5EF83DD8A}" destId="{88454761-D37C-4382-A6E5-DA7656BB1A16}" srcOrd="2" destOrd="0" parTransId="{0AE665C0-A58F-4802-9CC8-9055B724759F}" sibTransId="{FBE1F34A-496B-4688-9E76-8E0B3FC643D0}"/>
    <dgm:cxn modelId="{DEEDAB41-8E87-4BA4-9E04-0CE22FBA0C03}" type="presOf" srcId="{76ABC188-9B56-4616-A2F5-6428F6433D64}" destId="{CF00DE8F-98EB-4A6C-BCC2-09CC38B3B04A}" srcOrd="0" destOrd="0" presId="urn:microsoft.com/office/officeart/2008/layout/LinedList"/>
    <dgm:cxn modelId="{02891959-7C0B-47B8-AD8F-C3288C2AF4D4}" type="presOf" srcId="{DD691B2F-ADC8-4B3D-A116-DEB5EF83DD8A}" destId="{9CCE52A3-EA7B-4E94-89A3-3B39793B8819}" srcOrd="0" destOrd="0" presId="urn:microsoft.com/office/officeart/2008/layout/LinedList"/>
    <dgm:cxn modelId="{72E19687-23FB-4EF8-9634-AFE1A19B164F}" type="presOf" srcId="{52F1C760-65EA-4A2D-9645-A0A77676A8AA}" destId="{3587C2AF-B3E2-46C4-9442-5FAD21EF11A4}" srcOrd="0" destOrd="0" presId="urn:microsoft.com/office/officeart/2008/layout/LinedList"/>
    <dgm:cxn modelId="{0A084AC9-9A8A-4DE4-865C-699BD041542E}" type="presOf" srcId="{88454761-D37C-4382-A6E5-DA7656BB1A16}" destId="{AA5B7154-7FA8-4A94-A1E8-B7864EB7A149}" srcOrd="0" destOrd="0" presId="urn:microsoft.com/office/officeart/2008/layout/LinedList"/>
    <dgm:cxn modelId="{C89E8EDA-D491-4190-B8DC-4EE2BAC5EE71}" srcId="{DD691B2F-ADC8-4B3D-A116-DEB5EF83DD8A}" destId="{52F1C760-65EA-4A2D-9645-A0A77676A8AA}" srcOrd="0" destOrd="0" parTransId="{DC1C9EBB-CF56-44C2-B8B1-95D63E26A3B8}" sibTransId="{C19A51CB-4849-4963-A4F4-5E4516CA987C}"/>
    <dgm:cxn modelId="{F77D86FF-5202-4AD1-9502-D8AF05525EFF}" srcId="{DD691B2F-ADC8-4B3D-A116-DEB5EF83DD8A}" destId="{76ABC188-9B56-4616-A2F5-6428F6433D64}" srcOrd="1" destOrd="0" parTransId="{49676194-810C-4C2E-8F59-85600E584A24}" sibTransId="{63B935CB-64A8-4B63-ABB9-15E6FE29868D}"/>
    <dgm:cxn modelId="{76C77D11-7E95-4B5B-BD9E-BF163C94E496}" type="presParOf" srcId="{9CCE52A3-EA7B-4E94-89A3-3B39793B8819}" destId="{5603B235-3D4D-425E-A083-FDA50C20C29E}" srcOrd="0" destOrd="0" presId="urn:microsoft.com/office/officeart/2008/layout/LinedList"/>
    <dgm:cxn modelId="{AF116207-69AE-4561-9F3A-64655DAC867D}" type="presParOf" srcId="{9CCE52A3-EA7B-4E94-89A3-3B39793B8819}" destId="{F6957682-E1BA-4F8F-ADC0-934E0C11FD16}" srcOrd="1" destOrd="0" presId="urn:microsoft.com/office/officeart/2008/layout/LinedList"/>
    <dgm:cxn modelId="{91CBB1FD-23FD-4E6C-8E33-82B6F970B1CF}" type="presParOf" srcId="{F6957682-E1BA-4F8F-ADC0-934E0C11FD16}" destId="{3587C2AF-B3E2-46C4-9442-5FAD21EF11A4}" srcOrd="0" destOrd="0" presId="urn:microsoft.com/office/officeart/2008/layout/LinedList"/>
    <dgm:cxn modelId="{A6219980-094D-4F3A-AAB0-E29E7D15B0E6}" type="presParOf" srcId="{F6957682-E1BA-4F8F-ADC0-934E0C11FD16}" destId="{A780F523-D67A-40EE-B0E8-667CF6B6222C}" srcOrd="1" destOrd="0" presId="urn:microsoft.com/office/officeart/2008/layout/LinedList"/>
    <dgm:cxn modelId="{4D48A5FB-D6B7-4594-8D23-A24E5E6643E9}" type="presParOf" srcId="{9CCE52A3-EA7B-4E94-89A3-3B39793B8819}" destId="{9CED45F2-A83C-46A4-93A4-3CBCD91CCD92}" srcOrd="2" destOrd="0" presId="urn:microsoft.com/office/officeart/2008/layout/LinedList"/>
    <dgm:cxn modelId="{654C097C-6DE2-4644-9070-D1B5F90A931C}" type="presParOf" srcId="{9CCE52A3-EA7B-4E94-89A3-3B39793B8819}" destId="{44B28A35-9D64-4A1E-A371-F489700B7FBD}" srcOrd="3" destOrd="0" presId="urn:microsoft.com/office/officeart/2008/layout/LinedList"/>
    <dgm:cxn modelId="{03A5A9BB-B76E-4245-B529-06643D4D6024}" type="presParOf" srcId="{44B28A35-9D64-4A1E-A371-F489700B7FBD}" destId="{CF00DE8F-98EB-4A6C-BCC2-09CC38B3B04A}" srcOrd="0" destOrd="0" presId="urn:microsoft.com/office/officeart/2008/layout/LinedList"/>
    <dgm:cxn modelId="{620C235D-4CF2-4831-B87A-4CE661D009A9}" type="presParOf" srcId="{44B28A35-9D64-4A1E-A371-F489700B7FBD}" destId="{80D19234-08C3-4DC3-ABA8-90522DC49E1B}" srcOrd="1" destOrd="0" presId="urn:microsoft.com/office/officeart/2008/layout/LinedList"/>
    <dgm:cxn modelId="{BD5B23FE-9402-40E4-8814-FF80E53DD1CE}" type="presParOf" srcId="{9CCE52A3-EA7B-4E94-89A3-3B39793B8819}" destId="{E837BF95-D3CA-4915-9BA2-2B6136EE5D1F}" srcOrd="4" destOrd="0" presId="urn:microsoft.com/office/officeart/2008/layout/LinedList"/>
    <dgm:cxn modelId="{DB0BDDE6-8BFA-4382-8DE2-7204DBA06BC8}" type="presParOf" srcId="{9CCE52A3-EA7B-4E94-89A3-3B39793B8819}" destId="{BE2AE79C-D19F-4F4E-9053-5CFB827FB169}" srcOrd="5" destOrd="0" presId="urn:microsoft.com/office/officeart/2008/layout/LinedList"/>
    <dgm:cxn modelId="{E77D9C42-2765-4EA3-8803-6676D806B4CC}" type="presParOf" srcId="{BE2AE79C-D19F-4F4E-9053-5CFB827FB169}" destId="{AA5B7154-7FA8-4A94-A1E8-B7864EB7A149}" srcOrd="0" destOrd="0" presId="urn:microsoft.com/office/officeart/2008/layout/LinedList"/>
    <dgm:cxn modelId="{743F7324-C778-4CE2-9967-53E5B42E33B8}" type="presParOf" srcId="{BE2AE79C-D19F-4F4E-9053-5CFB827FB169}" destId="{55A5541C-81C1-46D3-9020-1BB7239A10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3B235-3D4D-425E-A083-FDA50C20C29E}">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7C2AF-B3E2-46C4-9442-5FAD21EF11A4}">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kern="1200" dirty="0"/>
            <a:t>o </a:t>
          </a:r>
          <a:r>
            <a:rPr lang="en-US" sz="2100" kern="1200" dirty="0" err="1"/>
            <a:t>teoriji</a:t>
          </a:r>
          <a:r>
            <a:rPr lang="en-US" sz="2100" kern="1200" dirty="0"/>
            <a:t> </a:t>
          </a:r>
          <a:r>
            <a:rPr lang="en-US" sz="2100" kern="1200" dirty="0" err="1"/>
            <a:t>igara</a:t>
          </a:r>
          <a:r>
            <a:rPr lang="en-US" sz="2100" kern="1200" dirty="0"/>
            <a:t> je </a:t>
          </a:r>
          <a:r>
            <a:rPr lang="en-US" sz="2100" kern="1200" dirty="0" err="1"/>
            <a:t>kod</a:t>
          </a:r>
          <a:r>
            <a:rPr lang="en-US" sz="2100" kern="1200" dirty="0"/>
            <a:t> </a:t>
          </a:r>
          <a:r>
            <a:rPr lang="en-US" sz="2100" kern="1200" dirty="0" err="1"/>
            <a:t>nas</a:t>
          </a:r>
          <a:r>
            <a:rPr lang="en-US" sz="2100" kern="1200" dirty="0"/>
            <a:t>, </a:t>
          </a:r>
          <a:r>
            <a:rPr lang="en-US" sz="2100" kern="1200" dirty="0" err="1"/>
            <a:t>čak</a:t>
          </a:r>
          <a:r>
            <a:rPr lang="en-US" sz="2100" kern="1200" dirty="0"/>
            <a:t> </a:t>
          </a:r>
          <a:r>
            <a:rPr lang="en-US" sz="2100" kern="1200" dirty="0" err="1"/>
            <a:t>i</a:t>
          </a:r>
          <a:r>
            <a:rPr lang="en-US" sz="2100" kern="1200" dirty="0"/>
            <a:t> u </a:t>
          </a:r>
          <a:r>
            <a:rPr lang="en-US" sz="2100" kern="1200" dirty="0" err="1"/>
            <a:t>stručnoj</a:t>
          </a:r>
          <a:r>
            <a:rPr lang="en-US" sz="2100" kern="1200" dirty="0"/>
            <a:t> </a:t>
          </a:r>
          <a:r>
            <a:rPr lang="en-US" sz="2100" kern="1200" dirty="0" err="1"/>
            <a:t>javnosti</a:t>
          </a:r>
          <a:r>
            <a:rPr lang="en-US" sz="2100" kern="1200" dirty="0"/>
            <a:t>, </a:t>
          </a:r>
          <a:r>
            <a:rPr lang="en-US" sz="2100" kern="1200" dirty="0" err="1"/>
            <a:t>relativno</a:t>
          </a:r>
          <a:r>
            <a:rPr lang="en-US" sz="2100" kern="1200" dirty="0"/>
            <a:t> </a:t>
          </a:r>
          <a:r>
            <a:rPr lang="en-US" sz="2100" kern="1200" dirty="0" err="1"/>
            <a:t>malo</a:t>
          </a:r>
          <a:r>
            <a:rPr lang="en-US" sz="2100" kern="1200" dirty="0"/>
            <a:t> </a:t>
          </a:r>
          <a:r>
            <a:rPr lang="en-US" sz="2100" kern="1200" dirty="0" err="1"/>
            <a:t>pisano</a:t>
          </a:r>
          <a:r>
            <a:rPr lang="en-US" sz="2100" kern="1200" dirty="0"/>
            <a:t> (</a:t>
          </a:r>
          <a:r>
            <a:rPr lang="en-US" sz="2100" kern="1200" dirty="0" err="1"/>
            <a:t>obično</a:t>
          </a:r>
          <a:r>
            <a:rPr lang="en-US" sz="2100" kern="1200" dirty="0"/>
            <a:t> se u ’’</a:t>
          </a:r>
          <a:r>
            <a:rPr lang="en-US" sz="2100" kern="1200" dirty="0" err="1"/>
            <a:t>boljim</a:t>
          </a:r>
          <a:r>
            <a:rPr lang="en-US" sz="2100" kern="1200" dirty="0"/>
            <a:t>’’ </a:t>
          </a:r>
          <a:r>
            <a:rPr lang="en-US" sz="2100" kern="1200" dirty="0" err="1"/>
            <a:t>ekonomskim</a:t>
          </a:r>
          <a:r>
            <a:rPr lang="en-US" sz="2100" kern="1200" dirty="0"/>
            <a:t> </a:t>
          </a:r>
          <a:r>
            <a:rPr lang="en-US" sz="2100" kern="1200" dirty="0" err="1"/>
            <a:t>udžbenicima</a:t>
          </a:r>
          <a:r>
            <a:rPr lang="en-US" sz="2100" kern="1200" dirty="0"/>
            <a:t> </a:t>
          </a:r>
          <a:r>
            <a:rPr lang="en-US" sz="2100" kern="1200" dirty="0" err="1"/>
            <a:t>pominje</a:t>
          </a:r>
          <a:r>
            <a:rPr lang="en-US" sz="2100" kern="1200" dirty="0"/>
            <a:t> u </a:t>
          </a:r>
          <a:r>
            <a:rPr lang="en-US" sz="2100" kern="1200" dirty="0" err="1"/>
            <a:t>kontekstu</a:t>
          </a:r>
          <a:r>
            <a:rPr lang="en-US" sz="2100" kern="1200" dirty="0"/>
            <a:t> </a:t>
          </a:r>
          <a:r>
            <a:rPr lang="en-US" sz="2100" kern="1200" dirty="0" err="1"/>
            <a:t>oligopola</a:t>
          </a:r>
          <a:r>
            <a:rPr lang="en-US" sz="2100" kern="1200" dirty="0"/>
            <a:t>/</a:t>
          </a:r>
          <a:r>
            <a:rPr lang="en-US" sz="2100" kern="1200" dirty="0" err="1"/>
            <a:t>duopola</a:t>
          </a:r>
          <a:r>
            <a:rPr lang="en-US" sz="2100" kern="1200" dirty="0"/>
            <a:t>, </a:t>
          </a:r>
          <a:r>
            <a:rPr lang="en-US" sz="2100" kern="1200" dirty="0" err="1"/>
            <a:t>uz</a:t>
          </a:r>
          <a:r>
            <a:rPr lang="en-US" sz="2100" kern="1200" dirty="0"/>
            <a:t> </a:t>
          </a:r>
          <a:r>
            <a:rPr lang="en-US" sz="2100" kern="1200" dirty="0" err="1"/>
            <a:t>navođenje</a:t>
          </a:r>
          <a:r>
            <a:rPr lang="en-US" sz="2100" kern="1200" dirty="0"/>
            <a:t> par </a:t>
          </a:r>
          <a:r>
            <a:rPr lang="en-US" sz="2100" kern="1200" dirty="0" err="1"/>
            <a:t>najpoznatijih</a:t>
          </a:r>
          <a:r>
            <a:rPr lang="en-US" sz="2100" kern="1200" dirty="0"/>
            <a:t> </a:t>
          </a:r>
          <a:r>
            <a:rPr lang="en-US" sz="2100" kern="1200" dirty="0" err="1"/>
            <a:t>karak</a:t>
          </a:r>
          <a:r>
            <a:rPr lang="sr-Latn-RS" sz="2100" kern="1200" dirty="0"/>
            <a:t>t</a:t>
          </a:r>
          <a:r>
            <a:rPr lang="en-US" sz="2100" kern="1200" dirty="0" err="1"/>
            <a:t>erističnih</a:t>
          </a:r>
          <a:r>
            <a:rPr lang="en-US" sz="2100" kern="1200" dirty="0"/>
            <a:t> ’’</a:t>
          </a:r>
          <a:r>
            <a:rPr lang="en-US" sz="2100" kern="1200" dirty="0" err="1"/>
            <a:t>tipskih</a:t>
          </a:r>
          <a:r>
            <a:rPr lang="en-US" sz="2100" kern="1200" dirty="0"/>
            <a:t>’’ </a:t>
          </a:r>
          <a:r>
            <a:rPr lang="en-US" sz="2100" kern="1200" dirty="0" err="1"/>
            <a:t>igara</a:t>
          </a:r>
          <a:r>
            <a:rPr lang="en-US" sz="2100" kern="1200" dirty="0"/>
            <a:t>, </a:t>
          </a:r>
          <a:r>
            <a:rPr lang="en-US" sz="2100" kern="1200" dirty="0" err="1"/>
            <a:t>ili</a:t>
          </a:r>
          <a:r>
            <a:rPr lang="en-US" sz="2100" kern="1200" dirty="0"/>
            <a:t> u </a:t>
          </a:r>
          <a:r>
            <a:rPr lang="en-US" sz="2100" kern="1200" dirty="0" err="1"/>
            <a:t>onima</a:t>
          </a:r>
          <a:r>
            <a:rPr lang="en-US" sz="2100" kern="1200" dirty="0"/>
            <a:t> </a:t>
          </a:r>
          <a:r>
            <a:rPr lang="en-US" sz="2100" kern="1200" dirty="0" err="1"/>
            <a:t>iz</a:t>
          </a:r>
          <a:r>
            <a:rPr lang="en-US" sz="2100" kern="1200" dirty="0"/>
            <a:t> </a:t>
          </a:r>
          <a:r>
            <a:rPr lang="en-US" sz="2100" kern="1200" dirty="0" err="1"/>
            <a:t>oblasti</a:t>
          </a:r>
          <a:r>
            <a:rPr lang="en-US" sz="2100" kern="1200" dirty="0"/>
            <a:t> </a:t>
          </a:r>
          <a:r>
            <a:rPr lang="en-US" sz="2100" kern="1200" dirty="0" err="1"/>
            <a:t>matematike</a:t>
          </a:r>
          <a:r>
            <a:rPr lang="en-US" sz="2100" kern="1200" dirty="0"/>
            <a:t> </a:t>
          </a:r>
          <a:r>
            <a:rPr lang="en-US" sz="2100" kern="1200" dirty="0" err="1"/>
            <a:t>i</a:t>
          </a:r>
          <a:r>
            <a:rPr lang="en-US" sz="2100" kern="1200" dirty="0"/>
            <a:t> </a:t>
          </a:r>
          <a:r>
            <a:rPr lang="en-US" sz="2100" kern="1200" dirty="0" err="1"/>
            <a:t>operacionih</a:t>
          </a:r>
          <a:r>
            <a:rPr lang="en-US" sz="2100" kern="1200" dirty="0"/>
            <a:t> </a:t>
          </a:r>
          <a:r>
            <a:rPr lang="en-US" sz="2100" kern="1200" dirty="0" err="1"/>
            <a:t>istraživanja</a:t>
          </a:r>
          <a:r>
            <a:rPr lang="en-US" sz="2100" kern="1200" dirty="0"/>
            <a:t>),</a:t>
          </a:r>
        </a:p>
      </dsp:txBody>
      <dsp:txXfrm>
        <a:off x="0" y="2209"/>
        <a:ext cx="8229600" cy="1507181"/>
      </dsp:txXfrm>
    </dsp:sp>
    <dsp:sp modelId="{9CED45F2-A83C-46A4-93A4-3CBCD91CCD92}">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0DE8F-98EB-4A6C-BCC2-09CC38B3B04A}">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sr-Latn-RS" sz="2100" kern="1200" dirty="0"/>
            <a:t>Mnogi koji i ne </a:t>
          </a:r>
          <a:r>
            <a:rPr lang="en-US" sz="2100" kern="1200" dirty="0" err="1"/>
            <a:t>vladaju</a:t>
          </a:r>
          <a:r>
            <a:rPr lang="en-US" sz="2100" kern="1200" dirty="0"/>
            <a:t> </a:t>
          </a:r>
          <a:r>
            <a:rPr lang="en-US" sz="2100" kern="1200" dirty="0" err="1"/>
            <a:t>zahtevnim</a:t>
          </a:r>
          <a:r>
            <a:rPr lang="en-US" sz="2100" kern="1200" dirty="0"/>
            <a:t> </a:t>
          </a:r>
          <a:r>
            <a:rPr lang="en-US" sz="2100" kern="1200" dirty="0" err="1"/>
            <a:t>matematičkim</a:t>
          </a:r>
          <a:r>
            <a:rPr lang="en-US" sz="2100" kern="1200" dirty="0"/>
            <a:t>, </a:t>
          </a:r>
          <a:r>
            <a:rPr lang="en-US" sz="2100" kern="1200" dirty="0" err="1"/>
            <a:t>simboličkim</a:t>
          </a:r>
          <a:r>
            <a:rPr lang="en-US" sz="2100" kern="1200" dirty="0"/>
            <a:t> </a:t>
          </a:r>
          <a:r>
            <a:rPr lang="en-US" sz="2100" kern="1200" dirty="0" err="1"/>
            <a:t>i</a:t>
          </a:r>
          <a:r>
            <a:rPr lang="en-US" sz="2100" kern="1200" dirty="0"/>
            <a:t> </a:t>
          </a:r>
          <a:r>
            <a:rPr lang="en-US" sz="2100" kern="1200" dirty="0" err="1"/>
            <a:t>logičkim</a:t>
          </a:r>
          <a:r>
            <a:rPr lang="en-US" sz="2100" kern="1200" dirty="0"/>
            <a:t> </a:t>
          </a:r>
          <a:r>
            <a:rPr lang="en-US" sz="2100" kern="1200" dirty="0" err="1"/>
            <a:t>formulacijama</a:t>
          </a:r>
          <a:r>
            <a:rPr lang="en-US" sz="2100" kern="1200" dirty="0"/>
            <a:t>, </a:t>
          </a:r>
          <a:r>
            <a:rPr lang="sr-Latn-RS" sz="2100" kern="1200" dirty="0"/>
            <a:t>treba da imaju mogućnost </a:t>
          </a:r>
          <a:r>
            <a:rPr lang="en-US" sz="2100" kern="1200" dirty="0"/>
            <a:t>da </a:t>
          </a:r>
          <a:r>
            <a:rPr lang="en-US" sz="2100" kern="1200" dirty="0" err="1"/>
            <a:t>ostvare</a:t>
          </a:r>
          <a:r>
            <a:rPr lang="en-US" sz="2100" kern="1200" dirty="0"/>
            <a:t> </a:t>
          </a:r>
          <a:r>
            <a:rPr lang="en-US" sz="2100" kern="1200" dirty="0" err="1"/>
            <a:t>uvid</a:t>
          </a:r>
          <a:r>
            <a:rPr lang="en-US" sz="2100" kern="1200" dirty="0"/>
            <a:t> </a:t>
          </a:r>
          <a:r>
            <a:rPr lang="en-US" sz="2100" kern="1200" dirty="0" err="1"/>
            <a:t>i</a:t>
          </a:r>
          <a:r>
            <a:rPr lang="en-US" sz="2100" kern="1200" dirty="0"/>
            <a:t> </a:t>
          </a:r>
          <a:r>
            <a:rPr lang="en-US" sz="2100" kern="1200" dirty="0" err="1"/>
            <a:t>steknu</a:t>
          </a:r>
          <a:r>
            <a:rPr lang="en-US" sz="2100" kern="1200" dirty="0"/>
            <a:t> </a:t>
          </a:r>
          <a:r>
            <a:rPr lang="en-US" sz="2100" kern="1200" dirty="0" err="1"/>
            <a:t>saznanja</a:t>
          </a:r>
          <a:r>
            <a:rPr lang="en-US" sz="2100" kern="1200" dirty="0"/>
            <a:t> </a:t>
          </a:r>
          <a:r>
            <a:rPr lang="en-US" sz="2100" kern="1200" dirty="0" err="1"/>
            <a:t>koja</a:t>
          </a:r>
          <a:r>
            <a:rPr lang="en-US" sz="2100" kern="1200" dirty="0"/>
            <a:t> </a:t>
          </a:r>
          <a:r>
            <a:rPr lang="en-US" sz="2100" kern="1200" dirty="0" err="1"/>
            <a:t>mogu</a:t>
          </a:r>
          <a:r>
            <a:rPr lang="en-US" sz="2100" kern="1200" dirty="0"/>
            <a:t> </a:t>
          </a:r>
          <a:r>
            <a:rPr lang="en-US" sz="2100" kern="1200" dirty="0" err="1"/>
            <a:t>na</a:t>
          </a:r>
          <a:r>
            <a:rPr lang="en-US" sz="2100" kern="1200" dirty="0"/>
            <a:t> </a:t>
          </a:r>
          <a:r>
            <a:rPr lang="en-US" sz="2100" kern="1200" dirty="0" err="1"/>
            <a:t>razne</a:t>
          </a:r>
          <a:r>
            <a:rPr lang="en-US" sz="2100" kern="1200" dirty="0"/>
            <a:t> </a:t>
          </a:r>
          <a:r>
            <a:rPr lang="en-US" sz="2100" kern="1200" dirty="0" err="1"/>
            <a:t>načine</a:t>
          </a:r>
          <a:r>
            <a:rPr lang="en-US" sz="2100" kern="1200" dirty="0"/>
            <a:t> </a:t>
          </a:r>
          <a:r>
            <a:rPr lang="en-US" sz="2100" kern="1200" dirty="0" err="1"/>
            <a:t>koristiti</a:t>
          </a:r>
          <a:r>
            <a:rPr lang="en-US" sz="2100" kern="1200" dirty="0"/>
            <a:t>. </a:t>
          </a:r>
        </a:p>
      </dsp:txBody>
      <dsp:txXfrm>
        <a:off x="0" y="1509390"/>
        <a:ext cx="8229600" cy="1507181"/>
      </dsp:txXfrm>
    </dsp:sp>
    <dsp:sp modelId="{E837BF95-D3CA-4915-9BA2-2B6136EE5D1F}">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B7154-7FA8-4A94-A1E8-B7864EB7A149}">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kern="1200" dirty="0" err="1"/>
            <a:t>Mnogi</a:t>
          </a:r>
          <a:r>
            <a:rPr lang="en-US" sz="2100" kern="1200" dirty="0"/>
            <a:t> </a:t>
          </a:r>
          <a:r>
            <a:rPr lang="en-US" sz="2100" kern="1200" dirty="0" err="1"/>
            <a:t>su</a:t>
          </a:r>
          <a:r>
            <a:rPr lang="en-US" sz="2100" kern="1200" dirty="0"/>
            <a:t> </a:t>
          </a:r>
          <a:r>
            <a:rPr lang="en-US" sz="2100" kern="1200" dirty="0" err="1"/>
            <a:t>čuli</a:t>
          </a:r>
          <a:r>
            <a:rPr lang="en-US" sz="2100" kern="1200" dirty="0"/>
            <a:t> da </a:t>
          </a:r>
          <a:r>
            <a:rPr lang="en-US" sz="2100" kern="1200" dirty="0" err="1"/>
            <a:t>postoji</a:t>
          </a:r>
          <a:r>
            <a:rPr lang="en-US" sz="2100" kern="1200" dirty="0"/>
            <a:t> ’’</a:t>
          </a:r>
          <a:r>
            <a:rPr lang="en-US" sz="2100" kern="1200" dirty="0" err="1"/>
            <a:t>neka</a:t>
          </a:r>
          <a:r>
            <a:rPr lang="en-US" sz="2100" kern="1200" dirty="0"/>
            <a:t>’’ </a:t>
          </a:r>
          <a:r>
            <a:rPr lang="en-US" sz="2100" kern="1200" dirty="0" err="1"/>
            <a:t>teorija</a:t>
          </a:r>
          <a:r>
            <a:rPr lang="en-US" sz="2100" kern="1200" dirty="0"/>
            <a:t> </a:t>
          </a:r>
          <a:r>
            <a:rPr lang="en-US" sz="2100" kern="1200" dirty="0" err="1"/>
            <a:t>igara</a:t>
          </a:r>
          <a:r>
            <a:rPr lang="en-US" sz="2100" kern="1200" dirty="0"/>
            <a:t>, </a:t>
          </a:r>
          <a:r>
            <a:rPr lang="en-US" sz="2100" kern="1200" dirty="0" err="1"/>
            <a:t>ali</a:t>
          </a:r>
          <a:r>
            <a:rPr lang="en-US" sz="2100" kern="1200" dirty="0"/>
            <a:t> </a:t>
          </a:r>
          <a:r>
            <a:rPr lang="en-US" sz="2100" kern="1200" dirty="0" err="1"/>
            <a:t>šta</a:t>
          </a:r>
          <a:r>
            <a:rPr lang="en-US" sz="2100" kern="1200" dirty="0"/>
            <a:t> je </a:t>
          </a:r>
          <a:r>
            <a:rPr lang="en-US" sz="2100" kern="1200" dirty="0" err="1"/>
            <a:t>tačno</a:t>
          </a:r>
          <a:r>
            <a:rPr lang="en-US" sz="2100" kern="1200" dirty="0"/>
            <a:t> to </a:t>
          </a:r>
          <a:r>
            <a:rPr lang="en-US" sz="2100" kern="1200" dirty="0" err="1"/>
            <a:t>i</a:t>
          </a:r>
          <a:r>
            <a:rPr lang="en-US" sz="2100" kern="1200" dirty="0"/>
            <a:t> </a:t>
          </a:r>
          <a:r>
            <a:rPr lang="en-US" sz="2100" kern="1200" dirty="0" err="1"/>
            <a:t>dalje</a:t>
          </a:r>
          <a:r>
            <a:rPr lang="en-US" sz="2100" kern="1200" dirty="0"/>
            <a:t> je </a:t>
          </a:r>
          <a:r>
            <a:rPr lang="en-US" sz="2100" kern="1200" dirty="0" err="1"/>
            <a:t>uglavnom</a:t>
          </a:r>
          <a:r>
            <a:rPr lang="en-US" sz="2100" kern="1200" dirty="0"/>
            <a:t> </a:t>
          </a:r>
          <a:r>
            <a:rPr lang="en-US" sz="2100" kern="1200" dirty="0" err="1"/>
            <a:t>obavijeno</a:t>
          </a:r>
          <a:r>
            <a:rPr lang="en-US" sz="2100" kern="1200" dirty="0"/>
            <a:t> ’’</a:t>
          </a:r>
          <a:r>
            <a:rPr lang="en-US" sz="2100" kern="1200" dirty="0" err="1"/>
            <a:t>mističnim</a:t>
          </a:r>
          <a:r>
            <a:rPr lang="en-US" sz="2100" kern="1200" dirty="0"/>
            <a:t> </a:t>
          </a:r>
          <a:r>
            <a:rPr lang="en-US" sz="2100" kern="1200" dirty="0" err="1"/>
            <a:t>maglenim</a:t>
          </a:r>
          <a:r>
            <a:rPr lang="en-US" sz="2100" kern="1200" dirty="0"/>
            <a:t> </a:t>
          </a:r>
          <a:r>
            <a:rPr lang="en-US" sz="2100" kern="1200" dirty="0" err="1"/>
            <a:t>velom</a:t>
          </a:r>
          <a:r>
            <a:rPr lang="en-US" sz="2100" kern="1200" dirty="0"/>
            <a:t>’’ </a:t>
          </a:r>
          <a:r>
            <a:rPr lang="en-US" sz="2100" kern="1200" dirty="0" err="1"/>
            <a:t>tajanstvenosti</a:t>
          </a:r>
          <a:r>
            <a:rPr lang="en-US" sz="2100" kern="1200" dirty="0"/>
            <a:t> </a:t>
          </a:r>
          <a:r>
            <a:rPr lang="en-US" sz="2100" kern="1200" dirty="0" err="1"/>
            <a:t>i</a:t>
          </a:r>
          <a:r>
            <a:rPr lang="en-US" sz="2100" kern="1200" dirty="0"/>
            <a:t> </a:t>
          </a:r>
          <a:r>
            <a:rPr lang="en-US" sz="2100" kern="1200" dirty="0" err="1"/>
            <a:t>rezervisano</a:t>
          </a:r>
          <a:r>
            <a:rPr lang="en-US" sz="2100" kern="1200" dirty="0"/>
            <a:t> za </a:t>
          </a:r>
          <a:r>
            <a:rPr lang="en-US" sz="2100" kern="1200" dirty="0" err="1"/>
            <a:t>vrlo</a:t>
          </a:r>
          <a:r>
            <a:rPr lang="en-US" sz="2100" kern="1200" dirty="0"/>
            <a:t> </a:t>
          </a:r>
          <a:r>
            <a:rPr lang="en-US" sz="2100" kern="1200" dirty="0" err="1"/>
            <a:t>mali</a:t>
          </a:r>
          <a:r>
            <a:rPr lang="en-US" sz="2100" kern="1200" dirty="0"/>
            <a:t> </a:t>
          </a:r>
          <a:r>
            <a:rPr lang="en-US" sz="2100" kern="1200" dirty="0" err="1"/>
            <a:t>broj</a:t>
          </a:r>
          <a:r>
            <a:rPr lang="en-US" sz="2100" kern="1200" dirty="0"/>
            <a:t> </a:t>
          </a:r>
          <a:r>
            <a:rPr lang="en-US" sz="2100" kern="1200" dirty="0" err="1"/>
            <a:t>upućenih</a:t>
          </a:r>
          <a:r>
            <a:rPr lang="en-US" sz="2100" kern="1200" dirty="0"/>
            <a:t>.</a:t>
          </a:r>
        </a:p>
      </dsp:txBody>
      <dsp:txXfrm>
        <a:off x="0" y="3016572"/>
        <a:ext cx="8229600" cy="15071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4876800"/>
            <a:ext cx="7944130" cy="1219200"/>
          </a:xfrm>
        </p:spPr>
        <p:txBody>
          <a:bodyPr anchor="t">
            <a:normAutofit fontScale="90000"/>
          </a:bodyPr>
          <a:lstStyle/>
          <a:p>
            <a:r>
              <a:rPr lang="en-US" b="1" dirty="0" err="1">
                <a:solidFill>
                  <a:schemeClr val="tx2"/>
                </a:solidFill>
              </a:rPr>
              <a:t>TEORIJA</a:t>
            </a:r>
            <a:r>
              <a:rPr lang="en-US" b="1" dirty="0">
                <a:solidFill>
                  <a:schemeClr val="tx2"/>
                </a:solidFill>
              </a:rPr>
              <a:t> </a:t>
            </a:r>
            <a:r>
              <a:rPr lang="en-US" b="1" dirty="0" err="1">
                <a:solidFill>
                  <a:schemeClr val="tx2"/>
                </a:solidFill>
              </a:rPr>
              <a:t>IGARA</a:t>
            </a:r>
            <a:br>
              <a:rPr lang="sr-Latn-RS" sz="3500" b="1" dirty="0">
                <a:solidFill>
                  <a:schemeClr val="tx2"/>
                </a:solidFill>
              </a:rPr>
            </a:br>
            <a:br>
              <a:rPr lang="sr-Latn-RS" sz="3500" b="1" dirty="0">
                <a:solidFill>
                  <a:schemeClr val="tx2"/>
                </a:solidFill>
              </a:rPr>
            </a:br>
            <a:r>
              <a:rPr lang="sr-Latn-RS" sz="2400" dirty="0">
                <a:solidFill>
                  <a:schemeClr val="tx2"/>
                </a:solidFill>
              </a:rPr>
              <a:t>Prof dr Zorana Z. Mihajlović</a:t>
            </a:r>
            <a:br>
              <a:rPr lang="en-US" sz="3600" dirty="0">
                <a:solidFill>
                  <a:schemeClr val="tx2"/>
                </a:solidFill>
              </a:rPr>
            </a:br>
            <a:endParaRPr lang="en-US" sz="3500" b="1" dirty="0">
              <a:solidFill>
                <a:schemeClr val="tx2"/>
              </a:solidFill>
            </a:endParaRPr>
          </a:p>
        </p:txBody>
      </p:sp>
      <p:pic>
        <p:nvPicPr>
          <p:cNvPr id="1026" name="Picture 2" descr="Teorija igara | 24sata">
            <a:extLst>
              <a:ext uri="{FF2B5EF4-FFF2-40B4-BE49-F238E27FC236}">
                <a16:creationId xmlns:a16="http://schemas.microsoft.com/office/drawing/2014/main" id="{47FD5807-7039-775B-8448-56F3AB354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481"/>
          <a:stretch/>
        </p:blipFill>
        <p:spPr bwMode="auto">
          <a:xfrm>
            <a:off x="20" y="10"/>
            <a:ext cx="9143980"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034" name="Freeform: Shape 103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035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170" name="Picture 2" descr="Thomas Bayes | Bayesian Statistics, Probability Theory, Logic | Britannica">
            <a:extLst>
              <a:ext uri="{FF2B5EF4-FFF2-40B4-BE49-F238E27FC236}">
                <a16:creationId xmlns:a16="http://schemas.microsoft.com/office/drawing/2014/main" id="{44B47534-B135-7C8E-B1E9-1219173EAD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68" r="12542"/>
          <a:stretch/>
        </p:blipFill>
        <p:spPr bwMode="auto">
          <a:xfrm>
            <a:off x="21" y="10"/>
            <a:ext cx="61721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Freeform: Shape 717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39536" y="0"/>
            <a:ext cx="3904464"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179" name="Freeform: Shape 717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169" y="0"/>
            <a:ext cx="3782831"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7181" name="Freeform: Shape 718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22759" y="0"/>
            <a:ext cx="189729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9DEA24EC-4299-C433-0BCE-0AC6393CBD21}"/>
              </a:ext>
            </a:extLst>
          </p:cNvPr>
          <p:cNvSpPr>
            <a:spLocks noGrp="1"/>
          </p:cNvSpPr>
          <p:nvPr>
            <p:ph idx="1"/>
          </p:nvPr>
        </p:nvSpPr>
        <p:spPr>
          <a:xfrm>
            <a:off x="6172200" y="76200"/>
            <a:ext cx="2819400" cy="6629400"/>
          </a:xfrm>
        </p:spPr>
        <p:txBody>
          <a:bodyPr>
            <a:noAutofit/>
          </a:bodyPr>
          <a:lstStyle/>
          <a:p>
            <a:pPr marL="0" indent="0" algn="just">
              <a:lnSpc>
                <a:spcPct val="90000"/>
              </a:lnSpc>
              <a:buNone/>
            </a:pPr>
            <a:r>
              <a:rPr lang="sr-Latn-RS" sz="1900" b="1" dirty="0"/>
              <a:t>Džejms Valdgrejv </a:t>
            </a:r>
            <a:r>
              <a:rPr lang="sr-Latn-RS" sz="1900" dirty="0"/>
              <a:t>(James Waldegrave) dao je prvo rešenje u </a:t>
            </a:r>
            <a:r>
              <a:rPr lang="sr-Latn-RS" sz="1900" u="sng" dirty="0"/>
              <a:t>mešovitim strategijama za igru</a:t>
            </a:r>
            <a:r>
              <a:rPr lang="sr-Latn-RS" sz="1900" dirty="0"/>
              <a:t>, u kojoj učestvuju dva igrača</a:t>
            </a:r>
          </a:p>
          <a:p>
            <a:pPr marL="0" indent="0" algn="just">
              <a:lnSpc>
                <a:spcPct val="90000"/>
              </a:lnSpc>
              <a:buNone/>
            </a:pPr>
            <a:r>
              <a:rPr lang="sr-Latn-RS" sz="1900" b="1" dirty="0"/>
              <a:t>Daniel Bernli </a:t>
            </a:r>
            <a:r>
              <a:rPr lang="sr-Latn-RS" sz="1900" dirty="0"/>
              <a:t>(Daniel Bernoulli) holandski matematičar, uvodi pojam </a:t>
            </a:r>
            <a:r>
              <a:rPr lang="sr-Latn-RS" sz="1900" u="sng" dirty="0"/>
              <a:t>očekivane korisnosti  </a:t>
            </a:r>
            <a:r>
              <a:rPr lang="sr-Latn-RS" sz="1900" dirty="0"/>
              <a:t>kao revolucionalni pristup riziku</a:t>
            </a:r>
          </a:p>
          <a:p>
            <a:pPr marL="0" indent="0" algn="just">
              <a:lnSpc>
                <a:spcPct val="90000"/>
              </a:lnSpc>
              <a:buNone/>
            </a:pPr>
            <a:r>
              <a:rPr lang="sr-Latn-RS" sz="1900" dirty="0"/>
              <a:t>- smatra da ljudi ne maksimiziraju očekivane dobitke, već očekivane korisnosti</a:t>
            </a:r>
          </a:p>
          <a:p>
            <a:pPr marL="0" indent="0" algn="just">
              <a:lnSpc>
                <a:spcPct val="90000"/>
              </a:lnSpc>
              <a:buNone/>
            </a:pPr>
            <a:r>
              <a:rPr lang="sr-Latn-RS" sz="1900" b="1" dirty="0"/>
              <a:t>Tomas Bajes </a:t>
            </a:r>
            <a:r>
              <a:rPr lang="sr-Latn-RS" sz="1900" dirty="0"/>
              <a:t>(Thomas Bayes) je bio britanski matematičar, poznat po svojoj </a:t>
            </a:r>
            <a:r>
              <a:rPr lang="sr-Latn-RS" sz="1900" u="sng" dirty="0"/>
              <a:t>teoremi verovatnoć</a:t>
            </a:r>
            <a:r>
              <a:rPr lang="sr-Latn-RS" sz="1900" dirty="0"/>
              <a:t>e, koja verovatnoću tretira kao logiku, i formirao je tehniku matematičkog zaključivanja u oblasti verovatnoće</a:t>
            </a:r>
            <a:endParaRPr lang="en-US" sz="1900" dirty="0"/>
          </a:p>
        </p:txBody>
      </p:sp>
    </p:spTree>
    <p:extLst>
      <p:ext uri="{BB962C8B-B14F-4D97-AF65-F5344CB8AC3E}">
        <p14:creationId xmlns:p14="http://schemas.microsoft.com/office/powerpoint/2010/main" val="261308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C0387C87-3A95-E221-096D-2E13D39D0006}"/>
              </a:ext>
            </a:extLst>
          </p:cNvPr>
          <p:cNvSpPr>
            <a:spLocks noGrp="1"/>
          </p:cNvSpPr>
          <p:nvPr>
            <p:ph idx="1"/>
          </p:nvPr>
        </p:nvSpPr>
        <p:spPr>
          <a:xfrm>
            <a:off x="628650" y="1825625"/>
            <a:ext cx="4045020" cy="4351338"/>
          </a:xfrm>
        </p:spPr>
        <p:txBody>
          <a:bodyPr>
            <a:normAutofit/>
          </a:bodyPr>
          <a:lstStyle/>
          <a:p>
            <a:pPr marL="0" indent="0" algn="just">
              <a:lnSpc>
                <a:spcPct val="90000"/>
              </a:lnSpc>
              <a:buNone/>
            </a:pPr>
            <a:r>
              <a:rPr lang="sr-Latn-RS" sz="2500" dirty="0"/>
              <a:t>Prve studije u kontekstu ekonomske nauke su radovi francuskog ekonomiste </a:t>
            </a:r>
            <a:r>
              <a:rPr lang="sr-Latn-RS" sz="2500" b="1" dirty="0"/>
              <a:t>Kurnoa</a:t>
            </a:r>
            <a:r>
              <a:rPr lang="sr-Latn-RS" sz="2500" dirty="0"/>
              <a:t> (Antoine Augustin Cournot) 1838., i engleskog ekonomiste </a:t>
            </a:r>
            <a:r>
              <a:rPr lang="sr-Latn-RS" sz="2500" b="1" dirty="0"/>
              <a:t>Edžvorta</a:t>
            </a:r>
            <a:r>
              <a:rPr lang="sr-Latn-RS" sz="2500" dirty="0"/>
              <a:t> (Francis Edgeworth) iz 1897.gogine, </a:t>
            </a:r>
          </a:p>
          <a:p>
            <a:pPr marL="0" indent="0" algn="just">
              <a:lnSpc>
                <a:spcPct val="90000"/>
              </a:lnSpc>
              <a:buNone/>
            </a:pPr>
            <a:r>
              <a:rPr lang="sr-Latn-RS" sz="2500" dirty="0"/>
              <a:t>- </a:t>
            </a:r>
            <a:r>
              <a:rPr lang="sr-Latn-RS" sz="2500" dirty="0">
                <a:solidFill>
                  <a:srgbClr val="C00000"/>
                </a:solidFill>
              </a:rPr>
              <a:t>radovi bili posvećeni analizi uspostavljanja ravnoteže u uslovima tržišne strukture duopola</a:t>
            </a:r>
          </a:p>
        </p:txBody>
      </p:sp>
      <p:pic>
        <p:nvPicPr>
          <p:cNvPr id="8194" name="Picture 2" descr="Augustin Cournot">
            <a:extLst>
              <a:ext uri="{FF2B5EF4-FFF2-40B4-BE49-F238E27FC236}">
                <a16:creationId xmlns:a16="http://schemas.microsoft.com/office/drawing/2014/main" id="{A922A6D7-16CD-7628-B27A-317259D392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96" b="-2"/>
          <a:stretch/>
        </p:blipFill>
        <p:spPr bwMode="auto">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820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0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94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 super strategy to always win chess – does it exist?">
            <a:extLst>
              <a:ext uri="{FF2B5EF4-FFF2-40B4-BE49-F238E27FC236}">
                <a16:creationId xmlns:a16="http://schemas.microsoft.com/office/drawing/2014/main" id="{D518AA96-9363-670F-C7C9-7F901F7276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71" r="19789" b="1"/>
          <a:stretch/>
        </p:blipFill>
        <p:spPr bwMode="auto">
          <a:xfrm>
            <a:off x="20" y="10"/>
            <a:ext cx="59435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8218EE9-F13A-F0FD-C081-455BBCB62474}"/>
              </a:ext>
            </a:extLst>
          </p:cNvPr>
          <p:cNvSpPr>
            <a:spLocks noGrp="1"/>
          </p:cNvSpPr>
          <p:nvPr>
            <p:ph idx="1"/>
          </p:nvPr>
        </p:nvSpPr>
        <p:spPr>
          <a:xfrm>
            <a:off x="6185535" y="533400"/>
            <a:ext cx="2866642" cy="5638800"/>
          </a:xfrm>
        </p:spPr>
        <p:txBody>
          <a:bodyPr>
            <a:noAutofit/>
          </a:bodyPr>
          <a:lstStyle/>
          <a:p>
            <a:pPr marL="0" indent="0" algn="just">
              <a:lnSpc>
                <a:spcPct val="90000"/>
              </a:lnSpc>
              <a:buNone/>
            </a:pPr>
            <a:r>
              <a:rPr lang="sr-Latn-RS" sz="1700" dirty="0">
                <a:solidFill>
                  <a:srgbClr val="C00000"/>
                </a:solidFill>
              </a:rPr>
              <a:t>Nemački matematičar </a:t>
            </a:r>
            <a:r>
              <a:rPr lang="sr-Latn-RS" sz="1700" b="1" dirty="0">
                <a:solidFill>
                  <a:srgbClr val="C00000"/>
                </a:solidFill>
              </a:rPr>
              <a:t>Cermelo (Ernst Zermelo</a:t>
            </a:r>
            <a:r>
              <a:rPr lang="sr-Latn-RS" sz="1700" dirty="0">
                <a:solidFill>
                  <a:srgbClr val="C00000"/>
                </a:solidFill>
              </a:rPr>
              <a:t>) objavio 1913., prva </a:t>
            </a:r>
            <a:r>
              <a:rPr lang="sr-Latn-RS" sz="1700" b="1" dirty="0">
                <a:solidFill>
                  <a:srgbClr val="C00000"/>
                </a:solidFill>
              </a:rPr>
              <a:t>Cermelova teorema igara.</a:t>
            </a:r>
            <a:endParaRPr lang="sr-Latn-RS" sz="1700" dirty="0">
              <a:solidFill>
                <a:srgbClr val="C00000"/>
              </a:solidFill>
            </a:endParaRPr>
          </a:p>
          <a:p>
            <a:pPr marL="0" indent="0" algn="just">
              <a:lnSpc>
                <a:spcPct val="90000"/>
              </a:lnSpc>
              <a:buNone/>
            </a:pPr>
            <a:r>
              <a:rPr lang="sr-Latn-RS" sz="1700" dirty="0">
                <a:solidFill>
                  <a:srgbClr val="C00000"/>
                </a:solidFill>
              </a:rPr>
              <a:t>- Analizirao je šahovsku igru – 2 igrača u više perioda</a:t>
            </a:r>
          </a:p>
          <a:p>
            <a:pPr marL="0" indent="0" algn="just">
              <a:lnSpc>
                <a:spcPct val="90000"/>
              </a:lnSpc>
              <a:buNone/>
            </a:pPr>
            <a:r>
              <a:rPr lang="sr-Latn-RS" sz="1700" dirty="0">
                <a:solidFill>
                  <a:srgbClr val="C00000"/>
                </a:solidFill>
              </a:rPr>
              <a:t>- na tom primeru pokazao da je ona </a:t>
            </a:r>
            <a:r>
              <a:rPr lang="sr-Latn-RS" sz="1700" u="sng" dirty="0">
                <a:solidFill>
                  <a:srgbClr val="C00000"/>
                </a:solidFill>
              </a:rPr>
              <a:t>antagonistička</a:t>
            </a:r>
            <a:r>
              <a:rPr lang="sr-Latn-RS" sz="1700" dirty="0">
                <a:solidFill>
                  <a:srgbClr val="C00000"/>
                </a:solidFill>
              </a:rPr>
              <a:t> – </a:t>
            </a:r>
            <a:r>
              <a:rPr lang="sr-Latn-RS" sz="1700" u="sng" dirty="0">
                <a:solidFill>
                  <a:srgbClr val="C00000"/>
                </a:solidFill>
              </a:rPr>
              <a:t>interesi igrača se međusobno sukobljavaju</a:t>
            </a:r>
            <a:r>
              <a:rPr lang="sr-Latn-RS" sz="1700" dirty="0">
                <a:solidFill>
                  <a:srgbClr val="C00000"/>
                </a:solidFill>
              </a:rPr>
              <a:t>, i sa savršenim informacijama može da se završi sa jednim od tri ishoda</a:t>
            </a:r>
          </a:p>
          <a:p>
            <a:pPr marL="457200" indent="-457200" algn="just">
              <a:lnSpc>
                <a:spcPct val="90000"/>
              </a:lnSpc>
              <a:buAutoNum type="arabicPeriod"/>
            </a:pPr>
            <a:r>
              <a:rPr lang="sr-Latn-RS" sz="1700" dirty="0">
                <a:solidFill>
                  <a:srgbClr val="C00000"/>
                </a:solidFill>
              </a:rPr>
              <a:t>Beli pobeđuje</a:t>
            </a:r>
          </a:p>
          <a:p>
            <a:pPr marL="457200" indent="-457200" algn="just">
              <a:lnSpc>
                <a:spcPct val="90000"/>
              </a:lnSpc>
              <a:buAutoNum type="arabicPeriod"/>
            </a:pPr>
            <a:r>
              <a:rPr lang="sr-Latn-RS" sz="1700" dirty="0">
                <a:solidFill>
                  <a:srgbClr val="C00000"/>
                </a:solidFill>
              </a:rPr>
              <a:t>Crni pobeđuje</a:t>
            </a:r>
          </a:p>
          <a:p>
            <a:pPr marL="457200" indent="-457200" algn="just">
              <a:lnSpc>
                <a:spcPct val="90000"/>
              </a:lnSpc>
              <a:buAutoNum type="arabicPeriod"/>
            </a:pPr>
            <a:r>
              <a:rPr lang="sr-Latn-RS" sz="1700" dirty="0">
                <a:solidFill>
                  <a:srgbClr val="C00000"/>
                </a:solidFill>
              </a:rPr>
              <a:t>Remi</a:t>
            </a:r>
          </a:p>
          <a:p>
            <a:pPr marL="0" indent="0" algn="just">
              <a:lnSpc>
                <a:spcPct val="90000"/>
              </a:lnSpc>
              <a:buNone/>
            </a:pPr>
            <a:r>
              <a:rPr lang="sr-Latn-RS" sz="1700" u="sng" dirty="0">
                <a:solidFill>
                  <a:srgbClr val="0000FF"/>
                </a:solidFill>
              </a:rPr>
              <a:t>Ključna tačka je dobitnička pozicija</a:t>
            </a:r>
          </a:p>
          <a:p>
            <a:pPr marL="0" indent="0" algn="just">
              <a:lnSpc>
                <a:spcPct val="90000"/>
              </a:lnSpc>
              <a:buNone/>
            </a:pPr>
            <a:r>
              <a:rPr lang="sr-Latn-RS" sz="1700" dirty="0">
                <a:solidFill>
                  <a:srgbClr val="C00000"/>
                </a:solidFill>
              </a:rPr>
              <a:t>Ukoliko je jedan igrač u dobitničkoj poziciji on pobeđuje, bez obzira koju je strategiju odabrao njegov protivnik</a:t>
            </a:r>
            <a:endParaRPr lang="en-US" sz="1700" dirty="0">
              <a:solidFill>
                <a:srgbClr val="C00000"/>
              </a:solidFill>
            </a:endParaRPr>
          </a:p>
        </p:txBody>
      </p:sp>
    </p:spTree>
    <p:extLst>
      <p:ext uri="{BB962C8B-B14F-4D97-AF65-F5344CB8AC3E}">
        <p14:creationId xmlns:p14="http://schemas.microsoft.com/office/powerpoint/2010/main" val="274712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C950E92-58D5-A908-F409-8322F49AFCAC}"/>
              </a:ext>
            </a:extLst>
          </p:cNvPr>
          <p:cNvSpPr>
            <a:spLocks noGrp="1"/>
          </p:cNvSpPr>
          <p:nvPr>
            <p:ph idx="1"/>
          </p:nvPr>
        </p:nvSpPr>
        <p:spPr>
          <a:xfrm>
            <a:off x="304800" y="1295416"/>
            <a:ext cx="4040626" cy="4351338"/>
          </a:xfrm>
        </p:spPr>
        <p:txBody>
          <a:bodyPr>
            <a:normAutofit/>
          </a:bodyPr>
          <a:lstStyle/>
          <a:p>
            <a:pPr algn="just"/>
            <a:r>
              <a:rPr lang="sr-Latn-RS" sz="3000" dirty="0"/>
              <a:t>Posebno veliki uticaj imao je </a:t>
            </a:r>
            <a:r>
              <a:rPr lang="sr-Latn-RS" sz="3000" b="1" u="sng" dirty="0">
                <a:solidFill>
                  <a:srgbClr val="0000FF"/>
                </a:solidFill>
              </a:rPr>
              <a:t>Džon Neš </a:t>
            </a:r>
            <a:r>
              <a:rPr lang="sr-Latn-RS" sz="3000" dirty="0"/>
              <a:t>(John Nash) koji je 1950-53 dao ključni doprinos teoriji igara, i teoriji pregovaranja</a:t>
            </a:r>
          </a:p>
          <a:p>
            <a:pPr algn="just"/>
            <a:r>
              <a:rPr lang="sr-Latn-RS" sz="3000" dirty="0"/>
              <a:t>Dokazao je postojanje </a:t>
            </a:r>
            <a:r>
              <a:rPr lang="sr-Latn-RS" sz="3000" dirty="0">
                <a:solidFill>
                  <a:srgbClr val="0000FF"/>
                </a:solidFill>
              </a:rPr>
              <a:t>strateške ravnoteže – Nešov ekvilibrijum</a:t>
            </a:r>
          </a:p>
        </p:txBody>
      </p:sp>
      <p:pic>
        <p:nvPicPr>
          <p:cNvPr id="10242" name="Picture 2" descr="Who Is John Nash? COUNTRY SQUIRE MAGAZINE">
            <a:extLst>
              <a:ext uri="{FF2B5EF4-FFF2-40B4-BE49-F238E27FC236}">
                <a16:creationId xmlns:a16="http://schemas.microsoft.com/office/drawing/2014/main" id="{081B8CEB-4A97-03A3-6551-AD3FD29351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92" r="38464"/>
          <a:stretch/>
        </p:blipFill>
        <p:spPr bwMode="auto">
          <a:xfrm>
            <a:off x="4798576" y="990600"/>
            <a:ext cx="4178030"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024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2588" y="1656147"/>
            <a:ext cx="409575"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51"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054"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05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6DC089-0CEC-577E-61BF-5B0D1644F3BF}"/>
              </a:ext>
            </a:extLst>
          </p:cNvPr>
          <p:cNvPicPr>
            <a:picLocks noChangeAspect="1"/>
          </p:cNvPicPr>
          <p:nvPr/>
        </p:nvPicPr>
        <p:blipFill rotWithShape="1">
          <a:blip r:embed="rId2"/>
          <a:srcRect l="3779" r="44555" b="1"/>
          <a:stretch/>
        </p:blipFill>
        <p:spPr>
          <a:xfrm>
            <a:off x="2642616" y="10"/>
            <a:ext cx="6501384"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FDA8E5-1AF5-D245-DB93-9A205AD215CD}"/>
              </a:ext>
            </a:extLst>
          </p:cNvPr>
          <p:cNvSpPr>
            <a:spLocks noGrp="1"/>
          </p:cNvSpPr>
          <p:nvPr>
            <p:ph type="ctrTitle"/>
          </p:nvPr>
        </p:nvSpPr>
        <p:spPr>
          <a:xfrm>
            <a:off x="358485" y="1122362"/>
            <a:ext cx="3017520" cy="4668837"/>
          </a:xfrm>
        </p:spPr>
        <p:txBody>
          <a:bodyPr anchor="b">
            <a:noAutofit/>
          </a:bodyPr>
          <a:lstStyle/>
          <a:p>
            <a:pPr algn="just">
              <a:lnSpc>
                <a:spcPct val="90000"/>
              </a:lnSpc>
            </a:pPr>
            <a:r>
              <a:rPr lang="en-US" sz="1800" dirty="0" err="1">
                <a:solidFill>
                  <a:schemeClr val="bg1"/>
                </a:solidFill>
              </a:rPr>
              <a:t>Teorija</a:t>
            </a:r>
            <a:r>
              <a:rPr lang="en-US" sz="1800" dirty="0">
                <a:solidFill>
                  <a:schemeClr val="bg1"/>
                </a:solidFill>
              </a:rPr>
              <a:t> </a:t>
            </a:r>
            <a:r>
              <a:rPr lang="en-US" sz="1800" dirty="0" err="1">
                <a:solidFill>
                  <a:schemeClr val="bg1"/>
                </a:solidFill>
              </a:rPr>
              <a:t>igara</a:t>
            </a:r>
            <a:r>
              <a:rPr lang="en-US" sz="1800" dirty="0">
                <a:solidFill>
                  <a:schemeClr val="bg1"/>
                </a:solidFill>
              </a:rPr>
              <a:t> je </a:t>
            </a:r>
            <a:r>
              <a:rPr lang="en-US" sz="1800" dirty="0" err="1">
                <a:solidFill>
                  <a:schemeClr val="bg1"/>
                </a:solidFill>
              </a:rPr>
              <a:t>kompleksna</a:t>
            </a:r>
            <a:r>
              <a:rPr lang="en-US" sz="1800" dirty="0">
                <a:solidFill>
                  <a:schemeClr val="bg1"/>
                </a:solidFill>
              </a:rPr>
              <a:t> </a:t>
            </a:r>
            <a:r>
              <a:rPr lang="en-US" sz="1800" dirty="0" err="1">
                <a:solidFill>
                  <a:schemeClr val="bg1"/>
                </a:solidFill>
              </a:rPr>
              <a:t>naučna</a:t>
            </a:r>
            <a:r>
              <a:rPr lang="en-US" sz="1800" dirty="0">
                <a:solidFill>
                  <a:schemeClr val="bg1"/>
                </a:solidFill>
              </a:rPr>
              <a:t> oblast </a:t>
            </a:r>
            <a:r>
              <a:rPr lang="en-US" sz="1800" dirty="0" err="1">
                <a:solidFill>
                  <a:schemeClr val="bg1"/>
                </a:solidFill>
              </a:rPr>
              <a:t>koja</a:t>
            </a:r>
            <a:r>
              <a:rPr lang="en-US" sz="1800" dirty="0">
                <a:solidFill>
                  <a:schemeClr val="bg1"/>
                </a:solidFill>
              </a:rPr>
              <a:t> se </a:t>
            </a:r>
            <a:r>
              <a:rPr lang="en-US" sz="1800" dirty="0" err="1">
                <a:solidFill>
                  <a:schemeClr val="bg1"/>
                </a:solidFill>
              </a:rPr>
              <a:t>bavi</a:t>
            </a:r>
            <a:r>
              <a:rPr lang="en-US" sz="1800" dirty="0">
                <a:solidFill>
                  <a:schemeClr val="bg1"/>
                </a:solidFill>
              </a:rPr>
              <a:t> </a:t>
            </a:r>
            <a:r>
              <a:rPr lang="en-US" sz="1800" dirty="0" err="1">
                <a:solidFill>
                  <a:schemeClr val="bg1"/>
                </a:solidFill>
              </a:rPr>
              <a:t>strateškim</a:t>
            </a:r>
            <a:r>
              <a:rPr lang="en-US" sz="1800" dirty="0">
                <a:solidFill>
                  <a:schemeClr val="bg1"/>
                </a:solidFill>
              </a:rPr>
              <a:t> </a:t>
            </a:r>
            <a:r>
              <a:rPr lang="en-US" sz="1800" dirty="0" err="1">
                <a:solidFill>
                  <a:schemeClr val="bg1"/>
                </a:solidFill>
              </a:rPr>
              <a:t>odlučivanjem</a:t>
            </a:r>
            <a:r>
              <a:rPr lang="en-US" sz="1800" dirty="0">
                <a:solidFill>
                  <a:schemeClr val="bg1"/>
                </a:solidFill>
              </a:rPr>
              <a:t> u </a:t>
            </a:r>
            <a:r>
              <a:rPr lang="en-US" sz="1800" dirty="0" err="1">
                <a:solidFill>
                  <a:schemeClr val="bg1"/>
                </a:solidFill>
              </a:rPr>
              <a:t>različitim</a:t>
            </a:r>
            <a:r>
              <a:rPr lang="en-US" sz="1800" dirty="0">
                <a:solidFill>
                  <a:schemeClr val="bg1"/>
                </a:solidFill>
              </a:rPr>
              <a:t> </a:t>
            </a:r>
            <a:r>
              <a:rPr lang="en-US" sz="1800" dirty="0" err="1">
                <a:solidFill>
                  <a:schemeClr val="bg1"/>
                </a:solidFill>
              </a:rPr>
              <a:t>situacijama</a:t>
            </a:r>
            <a:r>
              <a:rPr lang="en-US" sz="1800" dirty="0">
                <a:solidFill>
                  <a:schemeClr val="bg1"/>
                </a:solidFill>
              </a:rPr>
              <a:t>, u </a:t>
            </a:r>
            <a:r>
              <a:rPr lang="en-US" sz="1800" dirty="0" err="1">
                <a:solidFill>
                  <a:schemeClr val="bg1"/>
                </a:solidFill>
              </a:rPr>
              <a:t>kome</a:t>
            </a:r>
            <a:r>
              <a:rPr lang="en-US" sz="1800" dirty="0">
                <a:solidFill>
                  <a:schemeClr val="bg1"/>
                </a:solidFill>
              </a:rPr>
              <a:t> </a:t>
            </a:r>
            <a:r>
              <a:rPr lang="en-US" sz="1800" dirty="0" err="1">
                <a:solidFill>
                  <a:schemeClr val="bg1"/>
                </a:solidFill>
              </a:rPr>
              <a:t>učestvuje</a:t>
            </a:r>
            <a:r>
              <a:rPr lang="en-US" sz="1800" dirty="0">
                <a:solidFill>
                  <a:schemeClr val="bg1"/>
                </a:solidFill>
              </a:rPr>
              <a:t> </a:t>
            </a:r>
            <a:r>
              <a:rPr lang="en-US" sz="1800" dirty="0" err="1">
                <a:solidFill>
                  <a:schemeClr val="bg1"/>
                </a:solidFill>
              </a:rPr>
              <a:t>više</a:t>
            </a:r>
            <a:r>
              <a:rPr lang="en-US" sz="1800" dirty="0">
                <a:solidFill>
                  <a:schemeClr val="bg1"/>
                </a:solidFill>
              </a:rPr>
              <a:t> </a:t>
            </a:r>
            <a:r>
              <a:rPr lang="en-US" sz="1800" dirty="0" err="1">
                <a:solidFill>
                  <a:schemeClr val="bg1"/>
                </a:solidFill>
              </a:rPr>
              <a:t>donosilaca</a:t>
            </a:r>
            <a:r>
              <a:rPr lang="en-US" sz="1800" dirty="0">
                <a:solidFill>
                  <a:schemeClr val="bg1"/>
                </a:solidFill>
              </a:rPr>
              <a:t> </a:t>
            </a:r>
            <a:r>
              <a:rPr lang="en-US" sz="1800" dirty="0" err="1">
                <a:solidFill>
                  <a:schemeClr val="bg1"/>
                </a:solidFill>
              </a:rPr>
              <a:t>odluka</a:t>
            </a:r>
            <a:r>
              <a:rPr lang="en-US" sz="1800" dirty="0">
                <a:solidFill>
                  <a:schemeClr val="bg1"/>
                </a:solidFill>
              </a:rPr>
              <a:t>, </a:t>
            </a:r>
            <a:r>
              <a:rPr lang="en-US" sz="1800" dirty="0" err="1">
                <a:solidFill>
                  <a:schemeClr val="bg1"/>
                </a:solidFill>
              </a:rPr>
              <a:t>sa</a:t>
            </a:r>
            <a:r>
              <a:rPr lang="en-US" sz="1800" dirty="0">
                <a:solidFill>
                  <a:schemeClr val="bg1"/>
                </a:solidFill>
              </a:rPr>
              <a:t> </a:t>
            </a:r>
            <a:r>
              <a:rPr lang="en-US" sz="1800" dirty="0" err="1">
                <a:solidFill>
                  <a:schemeClr val="bg1"/>
                </a:solidFill>
              </a:rPr>
              <a:t>različitim</a:t>
            </a:r>
            <a:r>
              <a:rPr lang="en-US" sz="1800" dirty="0">
                <a:solidFill>
                  <a:schemeClr val="bg1"/>
                </a:solidFill>
              </a:rPr>
              <a:t> </a:t>
            </a:r>
            <a:r>
              <a:rPr lang="en-US" sz="1800" dirty="0" err="1">
                <a:solidFill>
                  <a:schemeClr val="bg1"/>
                </a:solidFill>
              </a:rPr>
              <a:t>interesima</a:t>
            </a:r>
            <a:r>
              <a:rPr lang="en-US" sz="1800" dirty="0">
                <a:solidFill>
                  <a:schemeClr val="bg1"/>
                </a:solidFill>
              </a:rPr>
              <a:t>, </a:t>
            </a:r>
            <a:br>
              <a:rPr lang="sr-Latn-RS" sz="1800" dirty="0">
                <a:solidFill>
                  <a:schemeClr val="bg1"/>
                </a:solidFill>
              </a:rPr>
            </a:br>
            <a:br>
              <a:rPr lang="sr-Latn-RS" sz="1800" dirty="0">
                <a:solidFill>
                  <a:schemeClr val="bg1"/>
                </a:solidFill>
              </a:rPr>
            </a:br>
            <a:r>
              <a:rPr lang="en-US" sz="1800" dirty="0" err="1">
                <a:solidFill>
                  <a:schemeClr val="bg1"/>
                </a:solidFill>
              </a:rPr>
              <a:t>Postoji</a:t>
            </a:r>
            <a:r>
              <a:rPr lang="en-US" sz="1800" dirty="0">
                <a:solidFill>
                  <a:schemeClr val="bg1"/>
                </a:solidFill>
              </a:rPr>
              <a:t> </a:t>
            </a:r>
            <a:r>
              <a:rPr lang="en-US" sz="1800" dirty="0" err="1">
                <a:solidFill>
                  <a:schemeClr val="bg1"/>
                </a:solidFill>
              </a:rPr>
              <a:t>više</a:t>
            </a:r>
            <a:r>
              <a:rPr lang="en-US" sz="1800" dirty="0">
                <a:solidFill>
                  <a:schemeClr val="bg1"/>
                </a:solidFill>
              </a:rPr>
              <a:t> </a:t>
            </a:r>
            <a:r>
              <a:rPr lang="en-US" sz="1800" dirty="0" err="1">
                <a:solidFill>
                  <a:schemeClr val="bg1"/>
                </a:solidFill>
              </a:rPr>
              <a:t>teorija</a:t>
            </a:r>
            <a:r>
              <a:rPr lang="en-US" sz="1800" dirty="0">
                <a:solidFill>
                  <a:schemeClr val="bg1"/>
                </a:solidFill>
              </a:rPr>
              <a:t> u </a:t>
            </a:r>
            <a:r>
              <a:rPr lang="en-US" sz="1800" dirty="0" err="1">
                <a:solidFill>
                  <a:schemeClr val="bg1"/>
                </a:solidFill>
              </a:rPr>
              <a:t>ovoj</a:t>
            </a:r>
            <a:r>
              <a:rPr lang="en-US" sz="1800" dirty="0">
                <a:solidFill>
                  <a:schemeClr val="bg1"/>
                </a:solidFill>
              </a:rPr>
              <a:t> </a:t>
            </a:r>
            <a:r>
              <a:rPr lang="en-US" sz="1800" dirty="0" err="1">
                <a:solidFill>
                  <a:schemeClr val="bg1"/>
                </a:solidFill>
              </a:rPr>
              <a:t>oblasti</a:t>
            </a:r>
            <a:r>
              <a:rPr lang="en-US" sz="1800" dirty="0">
                <a:solidFill>
                  <a:schemeClr val="bg1"/>
                </a:solidFill>
              </a:rPr>
              <a:t>, </a:t>
            </a:r>
            <a:r>
              <a:rPr lang="en-US" sz="1800" dirty="0" err="1">
                <a:solidFill>
                  <a:schemeClr val="bg1"/>
                </a:solidFill>
              </a:rPr>
              <a:t>koje</a:t>
            </a:r>
            <a:r>
              <a:rPr lang="en-US" sz="1800" dirty="0">
                <a:solidFill>
                  <a:schemeClr val="bg1"/>
                </a:solidFill>
              </a:rPr>
              <a:t> </a:t>
            </a:r>
            <a:r>
              <a:rPr lang="en-US" sz="1800" dirty="0" err="1">
                <a:solidFill>
                  <a:schemeClr val="bg1"/>
                </a:solidFill>
              </a:rPr>
              <a:t>imaju</a:t>
            </a:r>
            <a:r>
              <a:rPr lang="en-US" sz="1800" dirty="0">
                <a:solidFill>
                  <a:schemeClr val="bg1"/>
                </a:solidFill>
              </a:rPr>
              <a:t> </a:t>
            </a:r>
            <a:r>
              <a:rPr lang="en-US" sz="1800" dirty="0" err="1">
                <a:solidFill>
                  <a:schemeClr val="bg1"/>
                </a:solidFill>
              </a:rPr>
              <a:t>određene</a:t>
            </a:r>
            <a:r>
              <a:rPr lang="en-US" sz="1800" dirty="0">
                <a:solidFill>
                  <a:schemeClr val="bg1"/>
                </a:solidFill>
              </a:rPr>
              <a:t> </a:t>
            </a:r>
            <a:r>
              <a:rPr lang="en-US" sz="1800" dirty="0" err="1">
                <a:solidFill>
                  <a:schemeClr val="bg1"/>
                </a:solidFill>
              </a:rPr>
              <a:t>sličnosti</a:t>
            </a:r>
            <a:r>
              <a:rPr lang="en-US" sz="1800" dirty="0">
                <a:solidFill>
                  <a:schemeClr val="bg1"/>
                </a:solidFill>
              </a:rPr>
              <a:t> </a:t>
            </a:r>
            <a:r>
              <a:rPr lang="en-US" sz="1800" dirty="0" err="1">
                <a:solidFill>
                  <a:schemeClr val="bg1"/>
                </a:solidFill>
              </a:rPr>
              <a:t>i</a:t>
            </a:r>
            <a:r>
              <a:rPr lang="en-US" sz="1800" dirty="0">
                <a:solidFill>
                  <a:schemeClr val="bg1"/>
                </a:solidFill>
              </a:rPr>
              <a:t> </a:t>
            </a:r>
            <a:r>
              <a:rPr lang="en-US" sz="1800" dirty="0" err="1">
                <a:solidFill>
                  <a:schemeClr val="bg1"/>
                </a:solidFill>
              </a:rPr>
              <a:t>razlike</a:t>
            </a:r>
            <a:r>
              <a:rPr lang="en-US" sz="1800" dirty="0">
                <a:solidFill>
                  <a:schemeClr val="bg1"/>
                </a:solidFill>
              </a:rPr>
              <a:t>, od </a:t>
            </a:r>
            <a:r>
              <a:rPr lang="en-US" sz="1800" dirty="0" err="1">
                <a:solidFill>
                  <a:schemeClr val="bg1"/>
                </a:solidFill>
              </a:rPr>
              <a:t>kojih</a:t>
            </a:r>
            <a:r>
              <a:rPr lang="en-US" sz="1800" dirty="0">
                <a:solidFill>
                  <a:schemeClr val="bg1"/>
                </a:solidFill>
              </a:rPr>
              <a:t> je </a:t>
            </a:r>
            <a:r>
              <a:rPr lang="en-US" sz="1800" dirty="0" err="1">
                <a:solidFill>
                  <a:schemeClr val="bg1"/>
                </a:solidFill>
              </a:rPr>
              <a:t>najpoznatija</a:t>
            </a:r>
            <a:r>
              <a:rPr lang="en-US" sz="1800" dirty="0">
                <a:solidFill>
                  <a:schemeClr val="bg1"/>
                </a:solidFill>
              </a:rPr>
              <a:t> </a:t>
            </a:r>
            <a:r>
              <a:rPr lang="en-US" sz="1800" dirty="0" err="1">
                <a:solidFill>
                  <a:schemeClr val="bg1"/>
                </a:solidFill>
              </a:rPr>
              <a:t>klasična</a:t>
            </a:r>
            <a:r>
              <a:rPr lang="en-US" sz="1800" dirty="0">
                <a:solidFill>
                  <a:schemeClr val="bg1"/>
                </a:solidFill>
              </a:rPr>
              <a:t> </a:t>
            </a:r>
            <a:r>
              <a:rPr lang="en-US" sz="1800" dirty="0" err="1">
                <a:solidFill>
                  <a:schemeClr val="bg1"/>
                </a:solidFill>
              </a:rPr>
              <a:t>verzija</a:t>
            </a:r>
            <a:r>
              <a:rPr lang="en-US" sz="1800" dirty="0">
                <a:solidFill>
                  <a:schemeClr val="bg1"/>
                </a:solidFill>
              </a:rPr>
              <a:t> </a:t>
            </a:r>
            <a:r>
              <a:rPr lang="en-US" sz="1800" dirty="0" err="1">
                <a:solidFill>
                  <a:schemeClr val="bg1"/>
                </a:solidFill>
              </a:rPr>
              <a:t>teorije</a:t>
            </a:r>
            <a:r>
              <a:rPr lang="en-US" sz="1800" dirty="0">
                <a:solidFill>
                  <a:schemeClr val="bg1"/>
                </a:solidFill>
              </a:rPr>
              <a:t> </a:t>
            </a:r>
            <a:r>
              <a:rPr lang="en-US" sz="1800" dirty="0" err="1">
                <a:solidFill>
                  <a:schemeClr val="bg1"/>
                </a:solidFill>
              </a:rPr>
              <a:t>igara</a:t>
            </a:r>
            <a:r>
              <a:rPr lang="en-US" sz="1800" dirty="0">
                <a:solidFill>
                  <a:schemeClr val="bg1"/>
                </a:solidFill>
              </a:rPr>
              <a:t>. </a:t>
            </a:r>
            <a:br>
              <a:rPr lang="sr-Latn-RS" sz="1800" dirty="0">
                <a:solidFill>
                  <a:schemeClr val="bg1"/>
                </a:solidFill>
              </a:rPr>
            </a:br>
            <a:br>
              <a:rPr lang="sr-Latn-RS" sz="1800" dirty="0">
                <a:solidFill>
                  <a:schemeClr val="bg1"/>
                </a:solidFill>
              </a:rPr>
            </a:br>
            <a:endParaRPr lang="en-US" sz="1800" dirty="0">
              <a:solidFill>
                <a:schemeClr val="bg1"/>
              </a:solidFil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1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466F585A-78AD-132C-6AD0-7D6E1D688C70}"/>
              </a:ext>
            </a:extLst>
          </p:cNvPr>
          <p:cNvGraphicFramePr>
            <a:graphicFrameLocks noGrp="1"/>
          </p:cNvGraphicFramePr>
          <p:nvPr>
            <p:ph idx="1"/>
            <p:extLst>
              <p:ext uri="{D42A27DB-BD31-4B8C-83A1-F6EECF244321}">
                <p14:modId xmlns:p14="http://schemas.microsoft.com/office/powerpoint/2010/main" val="6371071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53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hoto libre de droit de Classification banque d'images et plus d'images  libres de droit de Cartoon - Cartoon, Corps humain, Orange - Couleur -  iStock">
            <a:extLst>
              <a:ext uri="{FF2B5EF4-FFF2-40B4-BE49-F238E27FC236}">
                <a16:creationId xmlns:a16="http://schemas.microsoft.com/office/drawing/2014/main" id="{214BE94E-722D-27A7-2175-11B3D49723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25" r="13816" b="5763"/>
          <a:stretch/>
        </p:blipFill>
        <p:spPr bwMode="auto">
          <a:xfrm>
            <a:off x="4520796" y="10"/>
            <a:ext cx="4623204" cy="48767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8B2FC8-2208-C7AA-814A-06B090932EB4}"/>
              </a:ext>
            </a:extLst>
          </p:cNvPr>
          <p:cNvSpPr>
            <a:spLocks noGrp="1"/>
          </p:cNvSpPr>
          <p:nvPr>
            <p:ph idx="1"/>
          </p:nvPr>
        </p:nvSpPr>
        <p:spPr>
          <a:xfrm>
            <a:off x="457200" y="381000"/>
            <a:ext cx="4191000" cy="6010650"/>
          </a:xfrm>
        </p:spPr>
        <p:txBody>
          <a:bodyPr anchor="t">
            <a:noAutofit/>
          </a:bodyPr>
          <a:lstStyle/>
          <a:p>
            <a:pPr marL="0" indent="0" algn="just">
              <a:lnSpc>
                <a:spcPct val="90000"/>
              </a:lnSpc>
              <a:buNone/>
            </a:pPr>
            <a:r>
              <a:rPr lang="sr-Latn-RS" sz="1700" dirty="0">
                <a:solidFill>
                  <a:srgbClr val="C00000"/>
                </a:solidFill>
              </a:rPr>
              <a:t>Da bi se odgovorilo, šta je </a:t>
            </a:r>
            <a:r>
              <a:rPr lang="en-US" sz="1700" dirty="0" err="1">
                <a:solidFill>
                  <a:srgbClr val="C00000"/>
                </a:solidFill>
              </a:rPr>
              <a:t>teorija</a:t>
            </a:r>
            <a:r>
              <a:rPr lang="en-US" sz="1700" dirty="0">
                <a:solidFill>
                  <a:srgbClr val="C00000"/>
                </a:solidFill>
              </a:rPr>
              <a:t> </a:t>
            </a:r>
            <a:r>
              <a:rPr lang="en-US" sz="1700" dirty="0" err="1">
                <a:solidFill>
                  <a:srgbClr val="C00000"/>
                </a:solidFill>
              </a:rPr>
              <a:t>igara</a:t>
            </a:r>
            <a:r>
              <a:rPr lang="sr-Latn-RS" sz="1700" dirty="0">
                <a:solidFill>
                  <a:srgbClr val="C00000"/>
                </a:solidFill>
              </a:rPr>
              <a:t>, odgovor </a:t>
            </a:r>
            <a:r>
              <a:rPr lang="en-US" sz="1700" dirty="0" err="1">
                <a:solidFill>
                  <a:srgbClr val="C00000"/>
                </a:solidFill>
              </a:rPr>
              <a:t>zavisi</a:t>
            </a:r>
            <a:r>
              <a:rPr lang="en-US" sz="1700" dirty="0">
                <a:solidFill>
                  <a:srgbClr val="C00000"/>
                </a:solidFill>
              </a:rPr>
              <a:t> od toga </a:t>
            </a:r>
            <a:r>
              <a:rPr lang="en-US" sz="1700" dirty="0" err="1">
                <a:solidFill>
                  <a:srgbClr val="C00000"/>
                </a:solidFill>
              </a:rPr>
              <a:t>sa</a:t>
            </a:r>
            <a:r>
              <a:rPr lang="en-US" sz="1700" dirty="0">
                <a:solidFill>
                  <a:srgbClr val="C00000"/>
                </a:solidFill>
              </a:rPr>
              <a:t> </a:t>
            </a:r>
            <a:r>
              <a:rPr lang="en-US" sz="1700" dirty="0" err="1">
                <a:solidFill>
                  <a:srgbClr val="C00000"/>
                </a:solidFill>
              </a:rPr>
              <a:t>kog</a:t>
            </a:r>
            <a:r>
              <a:rPr lang="en-US" sz="1700" dirty="0">
                <a:solidFill>
                  <a:srgbClr val="C00000"/>
                </a:solidFill>
              </a:rPr>
              <a:t> </a:t>
            </a:r>
            <a:r>
              <a:rPr lang="en-US" sz="1700" dirty="0" err="1">
                <a:solidFill>
                  <a:srgbClr val="C00000"/>
                </a:solidFill>
              </a:rPr>
              <a:t>aspekta</a:t>
            </a:r>
            <a:r>
              <a:rPr lang="en-US" sz="1700" dirty="0">
                <a:solidFill>
                  <a:srgbClr val="C00000"/>
                </a:solidFill>
              </a:rPr>
              <a:t> </a:t>
            </a:r>
            <a:r>
              <a:rPr lang="en-US" sz="1700" dirty="0" err="1">
                <a:solidFill>
                  <a:srgbClr val="C00000"/>
                </a:solidFill>
              </a:rPr>
              <a:t>i</a:t>
            </a:r>
            <a:r>
              <a:rPr lang="en-US" sz="1700" dirty="0">
                <a:solidFill>
                  <a:srgbClr val="C00000"/>
                </a:solidFill>
              </a:rPr>
              <a:t> u </a:t>
            </a:r>
            <a:r>
              <a:rPr lang="en-US" sz="1700" dirty="0" err="1">
                <a:solidFill>
                  <a:srgbClr val="C00000"/>
                </a:solidFill>
              </a:rPr>
              <a:t>kom</a:t>
            </a:r>
            <a:r>
              <a:rPr lang="en-US" sz="1700" dirty="0">
                <a:solidFill>
                  <a:srgbClr val="C00000"/>
                </a:solidFill>
              </a:rPr>
              <a:t> </a:t>
            </a:r>
            <a:r>
              <a:rPr lang="en-US" sz="1700" dirty="0" err="1">
                <a:solidFill>
                  <a:srgbClr val="C00000"/>
                </a:solidFill>
              </a:rPr>
              <a:t>kontekstu</a:t>
            </a:r>
            <a:r>
              <a:rPr lang="en-US" sz="1700" dirty="0">
                <a:solidFill>
                  <a:srgbClr val="C00000"/>
                </a:solidFill>
              </a:rPr>
              <a:t> se </a:t>
            </a:r>
            <a:r>
              <a:rPr lang="en-US" sz="1700" dirty="0" err="1">
                <a:solidFill>
                  <a:srgbClr val="C00000"/>
                </a:solidFill>
              </a:rPr>
              <a:t>teorija</a:t>
            </a:r>
            <a:r>
              <a:rPr lang="en-US" sz="1700" dirty="0">
                <a:solidFill>
                  <a:srgbClr val="C00000"/>
                </a:solidFill>
              </a:rPr>
              <a:t> </a:t>
            </a:r>
            <a:r>
              <a:rPr lang="en-US" sz="1700" dirty="0" err="1">
                <a:solidFill>
                  <a:srgbClr val="C00000"/>
                </a:solidFill>
              </a:rPr>
              <a:t>igara</a:t>
            </a:r>
            <a:r>
              <a:rPr lang="en-US" sz="1700" dirty="0">
                <a:solidFill>
                  <a:srgbClr val="C00000"/>
                </a:solidFill>
              </a:rPr>
              <a:t> </a:t>
            </a:r>
            <a:r>
              <a:rPr lang="en-US" sz="1700" dirty="0" err="1">
                <a:solidFill>
                  <a:srgbClr val="C00000"/>
                </a:solidFill>
              </a:rPr>
              <a:t>posmatra</a:t>
            </a:r>
            <a:r>
              <a:rPr lang="en-US" sz="1700" dirty="0">
                <a:solidFill>
                  <a:srgbClr val="C00000"/>
                </a:solidFill>
              </a:rPr>
              <a:t>. </a:t>
            </a:r>
            <a:endParaRPr lang="sr-Latn-RS" sz="1700" dirty="0">
              <a:solidFill>
                <a:srgbClr val="C00000"/>
              </a:solidFill>
            </a:endParaRPr>
          </a:p>
          <a:p>
            <a:pPr algn="just">
              <a:lnSpc>
                <a:spcPct val="90000"/>
              </a:lnSpc>
            </a:pPr>
            <a:r>
              <a:rPr lang="en-US" sz="1700" dirty="0" err="1">
                <a:solidFill>
                  <a:srgbClr val="C00000"/>
                </a:solidFill>
              </a:rPr>
              <a:t>Teorija</a:t>
            </a:r>
            <a:r>
              <a:rPr lang="en-US" sz="1700" dirty="0">
                <a:solidFill>
                  <a:srgbClr val="C00000"/>
                </a:solidFill>
              </a:rPr>
              <a:t> </a:t>
            </a:r>
            <a:r>
              <a:rPr lang="en-US" sz="1700" dirty="0" err="1">
                <a:solidFill>
                  <a:srgbClr val="C00000"/>
                </a:solidFill>
              </a:rPr>
              <a:t>igara</a:t>
            </a:r>
            <a:r>
              <a:rPr lang="en-US" sz="1700" dirty="0">
                <a:solidFill>
                  <a:srgbClr val="C00000"/>
                </a:solidFill>
              </a:rPr>
              <a:t> je </a:t>
            </a:r>
            <a:r>
              <a:rPr lang="en-US" sz="1700" b="1" u="sng" dirty="0" err="1">
                <a:solidFill>
                  <a:srgbClr val="C00000"/>
                </a:solidFill>
              </a:rPr>
              <a:t>nauka</a:t>
            </a:r>
            <a:r>
              <a:rPr lang="en-US" sz="1700" b="1" u="sng" dirty="0">
                <a:solidFill>
                  <a:srgbClr val="C00000"/>
                </a:solidFill>
              </a:rPr>
              <a:t> o </a:t>
            </a:r>
            <a:r>
              <a:rPr lang="en-US" sz="1700" b="1" u="sng" dirty="0" err="1">
                <a:solidFill>
                  <a:srgbClr val="C00000"/>
                </a:solidFill>
              </a:rPr>
              <a:t>načinima</a:t>
            </a:r>
            <a:r>
              <a:rPr lang="en-US" sz="1700" b="1" u="sng" dirty="0">
                <a:solidFill>
                  <a:srgbClr val="C00000"/>
                </a:solidFill>
              </a:rPr>
              <a:t> </a:t>
            </a:r>
            <a:r>
              <a:rPr lang="en-US" sz="1700" dirty="0" err="1">
                <a:solidFill>
                  <a:srgbClr val="C00000"/>
                </a:solidFill>
              </a:rPr>
              <a:t>na</a:t>
            </a:r>
            <a:r>
              <a:rPr lang="en-US" sz="1700" dirty="0">
                <a:solidFill>
                  <a:srgbClr val="C00000"/>
                </a:solidFill>
              </a:rPr>
              <a:t> </a:t>
            </a:r>
            <a:r>
              <a:rPr lang="en-US" sz="1700" dirty="0" err="1">
                <a:solidFill>
                  <a:srgbClr val="C00000"/>
                </a:solidFill>
              </a:rPr>
              <a:t>koje</a:t>
            </a:r>
            <a:r>
              <a:rPr lang="en-US" sz="1700" dirty="0">
                <a:solidFill>
                  <a:srgbClr val="C00000"/>
                </a:solidFill>
              </a:rPr>
              <a:t> </a:t>
            </a:r>
            <a:r>
              <a:rPr lang="en-US" sz="1700" dirty="0" err="1">
                <a:solidFill>
                  <a:srgbClr val="C00000"/>
                </a:solidFill>
              </a:rPr>
              <a:t>interaktivni</a:t>
            </a:r>
            <a:r>
              <a:rPr lang="en-US" sz="1700" dirty="0">
                <a:solidFill>
                  <a:srgbClr val="C00000"/>
                </a:solidFill>
              </a:rPr>
              <a:t> </a:t>
            </a:r>
            <a:r>
              <a:rPr lang="en-US" sz="1700" dirty="0" err="1">
                <a:solidFill>
                  <a:srgbClr val="C00000"/>
                </a:solidFill>
              </a:rPr>
              <a:t>izbori</a:t>
            </a:r>
            <a:r>
              <a:rPr lang="en-US" sz="1700" dirty="0">
                <a:solidFill>
                  <a:srgbClr val="C00000"/>
                </a:solidFill>
              </a:rPr>
              <a:t> </a:t>
            </a:r>
            <a:r>
              <a:rPr lang="en-US" sz="1700" dirty="0" err="1">
                <a:solidFill>
                  <a:srgbClr val="C00000"/>
                </a:solidFill>
              </a:rPr>
              <a:t>ekonomskih</a:t>
            </a:r>
            <a:r>
              <a:rPr lang="en-US" sz="1700" dirty="0">
                <a:solidFill>
                  <a:srgbClr val="C00000"/>
                </a:solidFill>
              </a:rPr>
              <a:t> </a:t>
            </a:r>
            <a:r>
              <a:rPr lang="en-US" sz="1700" dirty="0" err="1">
                <a:solidFill>
                  <a:srgbClr val="C00000"/>
                </a:solidFill>
              </a:rPr>
              <a:t>agenata</a:t>
            </a:r>
            <a:r>
              <a:rPr lang="en-US" sz="1700" dirty="0">
                <a:solidFill>
                  <a:srgbClr val="C00000"/>
                </a:solidFill>
              </a:rPr>
              <a:t> </a:t>
            </a:r>
            <a:r>
              <a:rPr lang="en-US" sz="1700" dirty="0" err="1">
                <a:solidFill>
                  <a:srgbClr val="C00000"/>
                </a:solidFill>
              </a:rPr>
              <a:t>proizvode</a:t>
            </a:r>
            <a:r>
              <a:rPr lang="en-US" sz="1700" dirty="0">
                <a:solidFill>
                  <a:srgbClr val="C00000"/>
                </a:solidFill>
              </a:rPr>
              <a:t> </a:t>
            </a:r>
            <a:r>
              <a:rPr lang="en-US" sz="1700" dirty="0" err="1">
                <a:solidFill>
                  <a:srgbClr val="C00000"/>
                </a:solidFill>
              </a:rPr>
              <a:t>ishode</a:t>
            </a:r>
            <a:r>
              <a:rPr lang="en-US" sz="1700" dirty="0">
                <a:solidFill>
                  <a:srgbClr val="C00000"/>
                </a:solidFill>
              </a:rPr>
              <a:t> u </a:t>
            </a:r>
            <a:r>
              <a:rPr lang="en-US" sz="1700" dirty="0" err="1">
                <a:solidFill>
                  <a:srgbClr val="C00000"/>
                </a:solidFill>
              </a:rPr>
              <a:t>odnosu</a:t>
            </a:r>
            <a:r>
              <a:rPr lang="en-US" sz="1700" dirty="0">
                <a:solidFill>
                  <a:srgbClr val="C00000"/>
                </a:solidFill>
              </a:rPr>
              <a:t> </a:t>
            </a:r>
            <a:r>
              <a:rPr lang="en-US" sz="1700" dirty="0" err="1">
                <a:solidFill>
                  <a:srgbClr val="C00000"/>
                </a:solidFill>
              </a:rPr>
              <a:t>na</a:t>
            </a:r>
            <a:r>
              <a:rPr lang="en-US" sz="1700" dirty="0">
                <a:solidFill>
                  <a:srgbClr val="C00000"/>
                </a:solidFill>
              </a:rPr>
              <a:t> </a:t>
            </a:r>
            <a:r>
              <a:rPr lang="en-US" sz="1700" dirty="0" err="1">
                <a:solidFill>
                  <a:srgbClr val="C00000"/>
                </a:solidFill>
              </a:rPr>
              <a:t>preferencije</a:t>
            </a:r>
            <a:r>
              <a:rPr lang="en-US" sz="1700" dirty="0">
                <a:solidFill>
                  <a:srgbClr val="C00000"/>
                </a:solidFill>
              </a:rPr>
              <a:t> </a:t>
            </a:r>
            <a:r>
              <a:rPr lang="en-US" sz="1700" dirty="0" err="1">
                <a:solidFill>
                  <a:srgbClr val="C00000"/>
                </a:solidFill>
              </a:rPr>
              <a:t>ovih</a:t>
            </a:r>
            <a:r>
              <a:rPr lang="en-US" sz="1700" dirty="0">
                <a:solidFill>
                  <a:srgbClr val="C00000"/>
                </a:solidFill>
              </a:rPr>
              <a:t> </a:t>
            </a:r>
            <a:r>
              <a:rPr lang="en-US" sz="1700" dirty="0" err="1">
                <a:solidFill>
                  <a:srgbClr val="C00000"/>
                </a:solidFill>
              </a:rPr>
              <a:t>agenata</a:t>
            </a:r>
            <a:r>
              <a:rPr lang="en-US" sz="1700" dirty="0">
                <a:solidFill>
                  <a:srgbClr val="C00000"/>
                </a:solidFill>
              </a:rPr>
              <a:t>, </a:t>
            </a:r>
            <a:r>
              <a:rPr lang="en-US" sz="1700" dirty="0" err="1">
                <a:solidFill>
                  <a:srgbClr val="C00000"/>
                </a:solidFill>
              </a:rPr>
              <a:t>gde</a:t>
            </a:r>
            <a:r>
              <a:rPr lang="en-US" sz="1700" dirty="0">
                <a:solidFill>
                  <a:srgbClr val="C00000"/>
                </a:solidFill>
              </a:rPr>
              <a:t> </a:t>
            </a:r>
            <a:r>
              <a:rPr lang="en-US" sz="1700" dirty="0" err="1">
                <a:solidFill>
                  <a:srgbClr val="C00000"/>
                </a:solidFill>
              </a:rPr>
              <a:t>ishod</a:t>
            </a:r>
            <a:r>
              <a:rPr lang="en-US" sz="1700" dirty="0">
                <a:solidFill>
                  <a:srgbClr val="C00000"/>
                </a:solidFill>
              </a:rPr>
              <a:t> koji je u </a:t>
            </a:r>
            <a:r>
              <a:rPr lang="en-US" sz="1700" dirty="0" err="1">
                <a:solidFill>
                  <a:srgbClr val="C00000"/>
                </a:solidFill>
              </a:rPr>
              <a:t>pitanju</a:t>
            </a:r>
            <a:r>
              <a:rPr lang="en-US" sz="1700" dirty="0">
                <a:solidFill>
                  <a:srgbClr val="C00000"/>
                </a:solidFill>
              </a:rPr>
              <a:t> </a:t>
            </a:r>
            <a:r>
              <a:rPr lang="en-US" sz="1700" dirty="0" err="1">
                <a:solidFill>
                  <a:srgbClr val="C00000"/>
                </a:solidFill>
              </a:rPr>
              <a:t>možda</a:t>
            </a:r>
            <a:r>
              <a:rPr lang="en-US" sz="1700" dirty="0">
                <a:solidFill>
                  <a:srgbClr val="C00000"/>
                </a:solidFill>
              </a:rPr>
              <a:t> </a:t>
            </a:r>
            <a:r>
              <a:rPr lang="en-US" sz="1700" dirty="0" err="1">
                <a:solidFill>
                  <a:srgbClr val="C00000"/>
                </a:solidFill>
              </a:rPr>
              <a:t>nije</a:t>
            </a:r>
            <a:r>
              <a:rPr lang="en-US" sz="1700" dirty="0">
                <a:solidFill>
                  <a:srgbClr val="C00000"/>
                </a:solidFill>
              </a:rPr>
              <a:t> </a:t>
            </a:r>
            <a:r>
              <a:rPr lang="en-US" sz="1700" dirty="0" err="1">
                <a:solidFill>
                  <a:srgbClr val="C00000"/>
                </a:solidFill>
              </a:rPr>
              <a:t>nameravan</a:t>
            </a:r>
            <a:r>
              <a:rPr lang="en-US" sz="1700" dirty="0">
                <a:solidFill>
                  <a:srgbClr val="C00000"/>
                </a:solidFill>
              </a:rPr>
              <a:t> od </a:t>
            </a:r>
            <a:r>
              <a:rPr lang="en-US" sz="1700" dirty="0" err="1">
                <a:solidFill>
                  <a:srgbClr val="C00000"/>
                </a:solidFill>
              </a:rPr>
              <a:t>strane</a:t>
            </a:r>
            <a:r>
              <a:rPr lang="en-US" sz="1700" dirty="0">
                <a:solidFill>
                  <a:srgbClr val="C00000"/>
                </a:solidFill>
              </a:rPr>
              <a:t> </a:t>
            </a:r>
            <a:r>
              <a:rPr lang="en-US" sz="1700" dirty="0" err="1">
                <a:solidFill>
                  <a:srgbClr val="C00000"/>
                </a:solidFill>
              </a:rPr>
              <a:t>nijednog</a:t>
            </a:r>
            <a:r>
              <a:rPr lang="en-US" sz="1700" dirty="0">
                <a:solidFill>
                  <a:srgbClr val="C00000"/>
                </a:solidFill>
              </a:rPr>
              <a:t> </a:t>
            </a:r>
            <a:r>
              <a:rPr lang="en-US" sz="1700" dirty="0" err="1">
                <a:solidFill>
                  <a:srgbClr val="C00000"/>
                </a:solidFill>
              </a:rPr>
              <a:t>agenta</a:t>
            </a:r>
            <a:r>
              <a:rPr lang="en-US" sz="1700" dirty="0">
                <a:solidFill>
                  <a:srgbClr val="C00000"/>
                </a:solidFill>
              </a:rPr>
              <a:t>;</a:t>
            </a:r>
            <a:endParaRPr lang="sr-Latn-RS" sz="1700" dirty="0">
              <a:solidFill>
                <a:srgbClr val="C00000"/>
              </a:solidFill>
            </a:endParaRPr>
          </a:p>
          <a:p>
            <a:pPr algn="just">
              <a:lnSpc>
                <a:spcPct val="90000"/>
              </a:lnSpc>
            </a:pPr>
            <a:r>
              <a:rPr lang="en-US" sz="1700" dirty="0" err="1">
                <a:solidFill>
                  <a:srgbClr val="C00000"/>
                </a:solidFill>
              </a:rPr>
              <a:t>Teorija</a:t>
            </a:r>
            <a:r>
              <a:rPr lang="en-US" sz="1700" dirty="0">
                <a:solidFill>
                  <a:srgbClr val="C00000"/>
                </a:solidFill>
              </a:rPr>
              <a:t> </a:t>
            </a:r>
            <a:r>
              <a:rPr lang="en-US" sz="1700" dirty="0" err="1">
                <a:solidFill>
                  <a:srgbClr val="C00000"/>
                </a:solidFill>
              </a:rPr>
              <a:t>igara</a:t>
            </a:r>
            <a:r>
              <a:rPr lang="en-US" sz="1700" dirty="0">
                <a:solidFill>
                  <a:srgbClr val="C00000"/>
                </a:solidFill>
              </a:rPr>
              <a:t> je </a:t>
            </a:r>
            <a:r>
              <a:rPr lang="en-US" sz="1700" b="1" u="sng" dirty="0">
                <a:solidFill>
                  <a:srgbClr val="C00000"/>
                </a:solidFill>
              </a:rPr>
              <a:t>grana </a:t>
            </a:r>
            <a:r>
              <a:rPr lang="en-US" sz="1700" b="1" u="sng" dirty="0" err="1">
                <a:solidFill>
                  <a:srgbClr val="C00000"/>
                </a:solidFill>
              </a:rPr>
              <a:t>matematike</a:t>
            </a:r>
            <a:r>
              <a:rPr lang="en-US" sz="1700" b="1" u="sng" dirty="0">
                <a:solidFill>
                  <a:srgbClr val="C00000"/>
                </a:solidFill>
              </a:rPr>
              <a:t> </a:t>
            </a:r>
            <a:r>
              <a:rPr lang="en-US" sz="1700" dirty="0" err="1">
                <a:solidFill>
                  <a:srgbClr val="C00000"/>
                </a:solidFill>
              </a:rPr>
              <a:t>koja</a:t>
            </a:r>
            <a:r>
              <a:rPr lang="en-US" sz="1700" dirty="0">
                <a:solidFill>
                  <a:srgbClr val="C00000"/>
                </a:solidFill>
              </a:rPr>
              <a:t> se </a:t>
            </a:r>
            <a:r>
              <a:rPr lang="en-US" sz="1700" dirty="0" err="1">
                <a:solidFill>
                  <a:srgbClr val="C00000"/>
                </a:solidFill>
              </a:rPr>
              <a:t>bavi</a:t>
            </a:r>
            <a:r>
              <a:rPr lang="en-US" sz="1700" dirty="0">
                <a:solidFill>
                  <a:srgbClr val="C00000"/>
                </a:solidFill>
              </a:rPr>
              <a:t> </a:t>
            </a:r>
            <a:r>
              <a:rPr lang="en-US" sz="1700" dirty="0" err="1">
                <a:solidFill>
                  <a:srgbClr val="C00000"/>
                </a:solidFill>
              </a:rPr>
              <a:t>analizom</a:t>
            </a:r>
            <a:r>
              <a:rPr lang="en-US" sz="1700" dirty="0">
                <a:solidFill>
                  <a:srgbClr val="C00000"/>
                </a:solidFill>
              </a:rPr>
              <a:t> </a:t>
            </a:r>
            <a:r>
              <a:rPr lang="en-US" sz="1700" dirty="0" err="1">
                <a:solidFill>
                  <a:srgbClr val="C00000"/>
                </a:solidFill>
              </a:rPr>
              <a:t>strategija</a:t>
            </a:r>
            <a:r>
              <a:rPr lang="sr-Latn-RS" sz="1700" dirty="0">
                <a:solidFill>
                  <a:srgbClr val="C00000"/>
                </a:solidFill>
              </a:rPr>
              <a:t>,</a:t>
            </a:r>
            <a:r>
              <a:rPr lang="en-US" sz="1700" dirty="0">
                <a:solidFill>
                  <a:srgbClr val="C00000"/>
                </a:solidFill>
              </a:rPr>
              <a:t> </a:t>
            </a:r>
            <a:r>
              <a:rPr lang="en-US" sz="1700" dirty="0" err="1">
                <a:solidFill>
                  <a:srgbClr val="C00000"/>
                </a:solidFill>
              </a:rPr>
              <a:t>koje</a:t>
            </a:r>
            <a:r>
              <a:rPr lang="en-US" sz="1700" dirty="0">
                <a:solidFill>
                  <a:srgbClr val="C00000"/>
                </a:solidFill>
              </a:rPr>
              <a:t> se </a:t>
            </a:r>
            <a:r>
              <a:rPr lang="en-US" sz="1700" dirty="0" err="1">
                <a:solidFill>
                  <a:srgbClr val="C00000"/>
                </a:solidFill>
              </a:rPr>
              <a:t>tiču</a:t>
            </a:r>
            <a:r>
              <a:rPr lang="en-US" sz="1700" dirty="0">
                <a:solidFill>
                  <a:srgbClr val="C00000"/>
                </a:solidFill>
              </a:rPr>
              <a:t> </a:t>
            </a:r>
            <a:r>
              <a:rPr lang="en-US" sz="1700" dirty="0" err="1">
                <a:solidFill>
                  <a:srgbClr val="C00000"/>
                </a:solidFill>
              </a:rPr>
              <a:t>konkurentskih</a:t>
            </a:r>
            <a:r>
              <a:rPr lang="en-US" sz="1700" dirty="0">
                <a:solidFill>
                  <a:srgbClr val="C00000"/>
                </a:solidFill>
              </a:rPr>
              <a:t> </a:t>
            </a:r>
            <a:r>
              <a:rPr lang="en-US" sz="1700" dirty="0" err="1">
                <a:solidFill>
                  <a:srgbClr val="C00000"/>
                </a:solidFill>
              </a:rPr>
              <a:t>rešenja</a:t>
            </a:r>
            <a:r>
              <a:rPr lang="en-US" sz="1700" dirty="0">
                <a:solidFill>
                  <a:srgbClr val="C00000"/>
                </a:solidFill>
              </a:rPr>
              <a:t>, </a:t>
            </a:r>
            <a:r>
              <a:rPr lang="en-US" sz="1700" dirty="0" err="1">
                <a:solidFill>
                  <a:srgbClr val="C00000"/>
                </a:solidFill>
              </a:rPr>
              <a:t>kada</a:t>
            </a:r>
            <a:r>
              <a:rPr lang="en-US" sz="1700" dirty="0">
                <a:solidFill>
                  <a:srgbClr val="C00000"/>
                </a:solidFill>
              </a:rPr>
              <a:t> </a:t>
            </a:r>
            <a:r>
              <a:rPr lang="en-US" sz="1700" dirty="0" err="1">
                <a:solidFill>
                  <a:srgbClr val="C00000"/>
                </a:solidFill>
              </a:rPr>
              <a:t>ishod</a:t>
            </a:r>
            <a:r>
              <a:rPr lang="en-US" sz="1700" dirty="0">
                <a:solidFill>
                  <a:srgbClr val="C00000"/>
                </a:solidFill>
              </a:rPr>
              <a:t> </a:t>
            </a:r>
            <a:r>
              <a:rPr lang="en-US" sz="1700" dirty="0" err="1">
                <a:solidFill>
                  <a:srgbClr val="C00000"/>
                </a:solidFill>
              </a:rPr>
              <a:t>izbora</a:t>
            </a:r>
            <a:r>
              <a:rPr lang="en-US" sz="1700" dirty="0">
                <a:solidFill>
                  <a:srgbClr val="C00000"/>
                </a:solidFill>
              </a:rPr>
              <a:t> </a:t>
            </a:r>
            <a:r>
              <a:rPr lang="en-US" sz="1700" dirty="0" err="1">
                <a:solidFill>
                  <a:srgbClr val="C00000"/>
                </a:solidFill>
              </a:rPr>
              <a:t>učesnika</a:t>
            </a:r>
            <a:r>
              <a:rPr lang="en-US" sz="1700" dirty="0">
                <a:solidFill>
                  <a:srgbClr val="C00000"/>
                </a:solidFill>
              </a:rPr>
              <a:t> </a:t>
            </a:r>
            <a:r>
              <a:rPr lang="en-US" sz="1700" dirty="0" err="1">
                <a:solidFill>
                  <a:srgbClr val="C00000"/>
                </a:solidFill>
              </a:rPr>
              <a:t>kritično</a:t>
            </a:r>
            <a:r>
              <a:rPr lang="en-US" sz="1700" dirty="0">
                <a:solidFill>
                  <a:srgbClr val="C00000"/>
                </a:solidFill>
              </a:rPr>
              <a:t> </a:t>
            </a:r>
            <a:r>
              <a:rPr lang="en-US" sz="1700" dirty="0" err="1">
                <a:solidFill>
                  <a:srgbClr val="C00000"/>
                </a:solidFill>
              </a:rPr>
              <a:t>zavisi</a:t>
            </a:r>
            <a:r>
              <a:rPr lang="en-US" sz="1700" dirty="0">
                <a:solidFill>
                  <a:srgbClr val="C00000"/>
                </a:solidFill>
              </a:rPr>
              <a:t> od </a:t>
            </a:r>
            <a:r>
              <a:rPr lang="en-US" sz="1700" dirty="0" err="1">
                <a:solidFill>
                  <a:srgbClr val="C00000"/>
                </a:solidFill>
              </a:rPr>
              <a:t>akcija</a:t>
            </a:r>
            <a:r>
              <a:rPr lang="en-US" sz="1700" dirty="0">
                <a:solidFill>
                  <a:srgbClr val="C00000"/>
                </a:solidFill>
              </a:rPr>
              <a:t> </a:t>
            </a:r>
            <a:r>
              <a:rPr lang="en-US" sz="1700" dirty="0" err="1">
                <a:solidFill>
                  <a:srgbClr val="C00000"/>
                </a:solidFill>
              </a:rPr>
              <a:t>drugih</a:t>
            </a:r>
            <a:r>
              <a:rPr lang="en-US" sz="1700" dirty="0">
                <a:solidFill>
                  <a:srgbClr val="C00000"/>
                </a:solidFill>
              </a:rPr>
              <a:t> </a:t>
            </a:r>
            <a:r>
              <a:rPr lang="en-US" sz="1700" dirty="0" err="1">
                <a:solidFill>
                  <a:srgbClr val="C00000"/>
                </a:solidFill>
              </a:rPr>
              <a:t>učesnika</a:t>
            </a:r>
            <a:r>
              <a:rPr lang="en-US" sz="1700" dirty="0">
                <a:solidFill>
                  <a:srgbClr val="C00000"/>
                </a:solidFill>
              </a:rPr>
              <a:t>;</a:t>
            </a:r>
            <a:endParaRPr lang="sr-Latn-RS" sz="1700" dirty="0">
              <a:solidFill>
                <a:srgbClr val="C00000"/>
              </a:solidFill>
            </a:endParaRPr>
          </a:p>
          <a:p>
            <a:pPr algn="just">
              <a:lnSpc>
                <a:spcPct val="90000"/>
              </a:lnSpc>
            </a:pPr>
            <a:r>
              <a:rPr lang="en-US" sz="1700" dirty="0" err="1">
                <a:solidFill>
                  <a:srgbClr val="C00000"/>
                </a:solidFill>
              </a:rPr>
              <a:t>Teorija</a:t>
            </a:r>
            <a:r>
              <a:rPr lang="en-US" sz="1700" dirty="0">
                <a:solidFill>
                  <a:srgbClr val="C00000"/>
                </a:solidFill>
              </a:rPr>
              <a:t> </a:t>
            </a:r>
            <a:r>
              <a:rPr lang="en-US" sz="1700" dirty="0" err="1">
                <a:solidFill>
                  <a:srgbClr val="C00000"/>
                </a:solidFill>
              </a:rPr>
              <a:t>igara</a:t>
            </a:r>
            <a:r>
              <a:rPr lang="en-US" sz="1700" dirty="0">
                <a:solidFill>
                  <a:srgbClr val="C00000"/>
                </a:solidFill>
              </a:rPr>
              <a:t> je </a:t>
            </a:r>
            <a:r>
              <a:rPr lang="en-US" sz="1700" b="1" u="sng" dirty="0">
                <a:solidFill>
                  <a:srgbClr val="C00000"/>
                </a:solidFill>
              </a:rPr>
              <a:t>grana </a:t>
            </a:r>
            <a:r>
              <a:rPr lang="en-US" sz="1700" b="1" u="sng" dirty="0" err="1">
                <a:solidFill>
                  <a:srgbClr val="C00000"/>
                </a:solidFill>
              </a:rPr>
              <a:t>ekonomike</a:t>
            </a:r>
            <a:r>
              <a:rPr lang="en-US" sz="1700" b="1" u="sng" dirty="0">
                <a:solidFill>
                  <a:srgbClr val="C00000"/>
                </a:solidFill>
              </a:rPr>
              <a:t> </a:t>
            </a:r>
            <a:r>
              <a:rPr lang="en-US" sz="1700" dirty="0" err="1">
                <a:solidFill>
                  <a:srgbClr val="C00000"/>
                </a:solidFill>
              </a:rPr>
              <a:t>koja</a:t>
            </a:r>
            <a:r>
              <a:rPr lang="en-US" sz="1700" dirty="0">
                <a:solidFill>
                  <a:srgbClr val="C00000"/>
                </a:solidFill>
              </a:rPr>
              <a:t> se </a:t>
            </a:r>
            <a:r>
              <a:rPr lang="en-US" sz="1700" dirty="0" err="1">
                <a:solidFill>
                  <a:srgbClr val="C00000"/>
                </a:solidFill>
              </a:rPr>
              <a:t>bavi</a:t>
            </a:r>
            <a:r>
              <a:rPr lang="en-US" sz="1700" dirty="0">
                <a:solidFill>
                  <a:srgbClr val="C00000"/>
                </a:solidFill>
              </a:rPr>
              <a:t> </a:t>
            </a:r>
            <a:r>
              <a:rPr lang="en-US" sz="1700" dirty="0" err="1">
                <a:solidFill>
                  <a:srgbClr val="C00000"/>
                </a:solidFill>
              </a:rPr>
              <a:t>predstavljanjem</a:t>
            </a:r>
            <a:r>
              <a:rPr lang="en-US" sz="1700" dirty="0">
                <a:solidFill>
                  <a:srgbClr val="C00000"/>
                </a:solidFill>
              </a:rPr>
              <a:t> </a:t>
            </a:r>
            <a:r>
              <a:rPr lang="en-US" sz="1700" dirty="0" err="1">
                <a:solidFill>
                  <a:srgbClr val="C00000"/>
                </a:solidFill>
              </a:rPr>
              <a:t>ekonomskih</a:t>
            </a:r>
            <a:r>
              <a:rPr lang="en-US" sz="1700" dirty="0">
                <a:solidFill>
                  <a:srgbClr val="C00000"/>
                </a:solidFill>
              </a:rPr>
              <a:t> </a:t>
            </a:r>
            <a:r>
              <a:rPr lang="en-US" sz="1700" dirty="0" err="1">
                <a:solidFill>
                  <a:srgbClr val="C00000"/>
                </a:solidFill>
              </a:rPr>
              <a:t>inte</a:t>
            </a:r>
            <a:r>
              <a:rPr lang="sr-Latn-RS" sz="1700" dirty="0">
                <a:solidFill>
                  <a:srgbClr val="C00000"/>
                </a:solidFill>
              </a:rPr>
              <a:t>r</a:t>
            </a:r>
            <a:r>
              <a:rPr lang="en-US" sz="1700" dirty="0" err="1">
                <a:solidFill>
                  <a:srgbClr val="C00000"/>
                </a:solidFill>
              </a:rPr>
              <a:t>akcija</a:t>
            </a:r>
            <a:r>
              <a:rPr lang="en-US" sz="1700" dirty="0">
                <a:solidFill>
                  <a:srgbClr val="C00000"/>
                </a:solidFill>
              </a:rPr>
              <a:t> u </a:t>
            </a:r>
            <a:r>
              <a:rPr lang="en-US" sz="1700" dirty="0" err="1">
                <a:solidFill>
                  <a:srgbClr val="C00000"/>
                </a:solidFill>
              </a:rPr>
              <a:t>visoko</a:t>
            </a:r>
            <a:r>
              <a:rPr lang="en-US" sz="1700" dirty="0">
                <a:solidFill>
                  <a:srgbClr val="C00000"/>
                </a:solidFill>
              </a:rPr>
              <a:t> </a:t>
            </a:r>
            <a:r>
              <a:rPr lang="en-US" sz="1700" dirty="0" err="1">
                <a:solidFill>
                  <a:srgbClr val="C00000"/>
                </a:solidFill>
              </a:rPr>
              <a:t>stilizovanoj</a:t>
            </a:r>
            <a:r>
              <a:rPr lang="en-US" sz="1700" dirty="0">
                <a:solidFill>
                  <a:srgbClr val="C00000"/>
                </a:solidFill>
              </a:rPr>
              <a:t> </a:t>
            </a:r>
            <a:r>
              <a:rPr lang="en-US" sz="1700" dirty="0" err="1">
                <a:solidFill>
                  <a:srgbClr val="C00000"/>
                </a:solidFill>
              </a:rPr>
              <a:t>formi</a:t>
            </a:r>
            <a:r>
              <a:rPr lang="en-US" sz="1700" dirty="0">
                <a:solidFill>
                  <a:srgbClr val="C00000"/>
                </a:solidFill>
              </a:rPr>
              <a:t>, </a:t>
            </a:r>
            <a:r>
              <a:rPr lang="en-US" sz="1700" dirty="0" err="1">
                <a:solidFill>
                  <a:srgbClr val="C00000"/>
                </a:solidFill>
              </a:rPr>
              <a:t>sa</a:t>
            </a:r>
            <a:r>
              <a:rPr lang="en-US" sz="1700" dirty="0">
                <a:solidFill>
                  <a:srgbClr val="C00000"/>
                </a:solidFill>
              </a:rPr>
              <a:t> </a:t>
            </a:r>
            <a:r>
              <a:rPr lang="en-US" sz="1700" dirty="0" err="1">
                <a:solidFill>
                  <a:srgbClr val="C00000"/>
                </a:solidFill>
              </a:rPr>
              <a:t>igračima</a:t>
            </a:r>
            <a:r>
              <a:rPr lang="en-US" sz="1700" dirty="0">
                <a:solidFill>
                  <a:srgbClr val="C00000"/>
                </a:solidFill>
              </a:rPr>
              <a:t>, </a:t>
            </a:r>
            <a:r>
              <a:rPr lang="en-US" sz="1700" dirty="0" err="1">
                <a:solidFill>
                  <a:srgbClr val="C00000"/>
                </a:solidFill>
              </a:rPr>
              <a:t>isplatama</a:t>
            </a:r>
            <a:r>
              <a:rPr lang="en-US" sz="1700" dirty="0">
                <a:solidFill>
                  <a:srgbClr val="C00000"/>
                </a:solidFill>
              </a:rPr>
              <a:t> </a:t>
            </a:r>
            <a:r>
              <a:rPr lang="en-US" sz="1700" dirty="0" err="1">
                <a:solidFill>
                  <a:srgbClr val="C00000"/>
                </a:solidFill>
              </a:rPr>
              <a:t>i</a:t>
            </a:r>
            <a:r>
              <a:rPr lang="en-US" sz="1700" dirty="0">
                <a:solidFill>
                  <a:srgbClr val="C00000"/>
                </a:solidFill>
              </a:rPr>
              <a:t> </a:t>
            </a:r>
            <a:r>
              <a:rPr lang="en-US" sz="1700" dirty="0" err="1">
                <a:solidFill>
                  <a:srgbClr val="C00000"/>
                </a:solidFill>
              </a:rPr>
              <a:t>strategijama</a:t>
            </a:r>
            <a:r>
              <a:rPr lang="en-US" sz="1700" dirty="0">
                <a:solidFill>
                  <a:srgbClr val="C00000"/>
                </a:solidFill>
              </a:rPr>
              <a:t>,</a:t>
            </a:r>
            <a:endParaRPr lang="sr-Latn-RS" sz="1700" dirty="0">
              <a:solidFill>
                <a:srgbClr val="C00000"/>
              </a:solidFill>
            </a:endParaRPr>
          </a:p>
          <a:p>
            <a:pPr algn="just">
              <a:lnSpc>
                <a:spcPct val="90000"/>
              </a:lnSpc>
            </a:pPr>
            <a:r>
              <a:rPr lang="en-US" sz="1700" dirty="0" err="1">
                <a:solidFill>
                  <a:srgbClr val="C00000"/>
                </a:solidFill>
              </a:rPr>
              <a:t>Teorija</a:t>
            </a:r>
            <a:r>
              <a:rPr lang="en-US" sz="1700" dirty="0">
                <a:solidFill>
                  <a:srgbClr val="C00000"/>
                </a:solidFill>
              </a:rPr>
              <a:t> </a:t>
            </a:r>
            <a:r>
              <a:rPr lang="en-US" sz="1700" dirty="0" err="1">
                <a:solidFill>
                  <a:srgbClr val="C00000"/>
                </a:solidFill>
              </a:rPr>
              <a:t>igara</a:t>
            </a:r>
            <a:r>
              <a:rPr lang="en-US" sz="1700" dirty="0">
                <a:solidFill>
                  <a:srgbClr val="C00000"/>
                </a:solidFill>
              </a:rPr>
              <a:t> </a:t>
            </a:r>
            <a:r>
              <a:rPr lang="en-US" sz="1700" dirty="0" err="1">
                <a:solidFill>
                  <a:srgbClr val="C00000"/>
                </a:solidFill>
              </a:rPr>
              <a:t>predstavlja</a:t>
            </a:r>
            <a:r>
              <a:rPr lang="en-US" sz="1700" dirty="0">
                <a:solidFill>
                  <a:srgbClr val="C00000"/>
                </a:solidFill>
              </a:rPr>
              <a:t> </a:t>
            </a:r>
            <a:r>
              <a:rPr lang="en-US" sz="1700" dirty="0" err="1">
                <a:solidFill>
                  <a:srgbClr val="C00000"/>
                </a:solidFill>
              </a:rPr>
              <a:t>teoriju</a:t>
            </a:r>
            <a:r>
              <a:rPr lang="en-US" sz="1700" dirty="0">
                <a:solidFill>
                  <a:srgbClr val="C00000"/>
                </a:solidFill>
              </a:rPr>
              <a:t> </a:t>
            </a:r>
            <a:r>
              <a:rPr lang="en-US" sz="1700" dirty="0" err="1">
                <a:solidFill>
                  <a:srgbClr val="C00000"/>
                </a:solidFill>
              </a:rPr>
              <a:t>koja</a:t>
            </a:r>
            <a:r>
              <a:rPr lang="en-US" sz="1700" dirty="0">
                <a:solidFill>
                  <a:srgbClr val="C00000"/>
                </a:solidFill>
              </a:rPr>
              <a:t> se </a:t>
            </a:r>
            <a:r>
              <a:rPr lang="en-US" sz="1700" dirty="0" err="1">
                <a:solidFill>
                  <a:srgbClr val="C00000"/>
                </a:solidFill>
              </a:rPr>
              <a:t>bavi</a:t>
            </a:r>
            <a:r>
              <a:rPr lang="en-US" sz="1700" dirty="0">
                <a:solidFill>
                  <a:srgbClr val="C00000"/>
                </a:solidFill>
              </a:rPr>
              <a:t> </a:t>
            </a:r>
            <a:r>
              <a:rPr lang="en-US" sz="1700" b="1" u="sng" dirty="0" err="1">
                <a:solidFill>
                  <a:srgbClr val="C00000"/>
                </a:solidFill>
              </a:rPr>
              <a:t>racionalnim</a:t>
            </a:r>
            <a:r>
              <a:rPr lang="en-US" sz="1700" b="1" u="sng" dirty="0">
                <a:solidFill>
                  <a:srgbClr val="C00000"/>
                </a:solidFill>
              </a:rPr>
              <a:t> </a:t>
            </a:r>
            <a:r>
              <a:rPr lang="en-US" sz="1700" b="1" u="sng" dirty="0" err="1">
                <a:solidFill>
                  <a:srgbClr val="C00000"/>
                </a:solidFill>
              </a:rPr>
              <a:t>odlučivanjem</a:t>
            </a:r>
            <a:r>
              <a:rPr lang="en-US" sz="1700" b="1" u="sng" dirty="0">
                <a:solidFill>
                  <a:srgbClr val="C00000"/>
                </a:solidFill>
              </a:rPr>
              <a:t> </a:t>
            </a:r>
            <a:r>
              <a:rPr lang="en-US" sz="1700" dirty="0">
                <a:solidFill>
                  <a:srgbClr val="C00000"/>
                </a:solidFill>
              </a:rPr>
              <a:t>u </a:t>
            </a:r>
            <a:r>
              <a:rPr lang="en-US" sz="1700" dirty="0" err="1">
                <a:solidFill>
                  <a:srgbClr val="C00000"/>
                </a:solidFill>
              </a:rPr>
              <a:t>konfliktnim</a:t>
            </a:r>
            <a:r>
              <a:rPr lang="en-US" sz="1700" dirty="0">
                <a:solidFill>
                  <a:srgbClr val="C00000"/>
                </a:solidFill>
              </a:rPr>
              <a:t> </a:t>
            </a:r>
            <a:r>
              <a:rPr lang="en-US" sz="1700" dirty="0" err="1">
                <a:solidFill>
                  <a:srgbClr val="C00000"/>
                </a:solidFill>
              </a:rPr>
              <a:t>i</a:t>
            </a:r>
            <a:r>
              <a:rPr lang="en-US" sz="1700" dirty="0">
                <a:solidFill>
                  <a:srgbClr val="C00000"/>
                </a:solidFill>
              </a:rPr>
              <a:t> </a:t>
            </a:r>
            <a:r>
              <a:rPr lang="en-US" sz="1700" dirty="0" err="1">
                <a:solidFill>
                  <a:srgbClr val="C00000"/>
                </a:solidFill>
              </a:rPr>
              <a:t>delimično</a:t>
            </a:r>
            <a:r>
              <a:rPr lang="en-US" sz="1700" dirty="0">
                <a:solidFill>
                  <a:srgbClr val="C00000"/>
                </a:solidFill>
              </a:rPr>
              <a:t> </a:t>
            </a:r>
            <a:r>
              <a:rPr lang="en-US" sz="1700" dirty="0" err="1">
                <a:solidFill>
                  <a:srgbClr val="C00000"/>
                </a:solidFill>
              </a:rPr>
              <a:t>konfliktnim</a:t>
            </a:r>
            <a:r>
              <a:rPr lang="en-US" sz="1700" dirty="0">
                <a:solidFill>
                  <a:srgbClr val="C00000"/>
                </a:solidFill>
              </a:rPr>
              <a:t> </a:t>
            </a:r>
            <a:r>
              <a:rPr lang="en-US" sz="1700" dirty="0" err="1">
                <a:solidFill>
                  <a:srgbClr val="C00000"/>
                </a:solidFill>
              </a:rPr>
              <a:t>uslovima</a:t>
            </a:r>
            <a:r>
              <a:rPr lang="en-US" sz="1700" dirty="0">
                <a:solidFill>
                  <a:srgbClr val="C00000"/>
                </a:solidFill>
              </a:rPr>
              <a:t>, </a:t>
            </a:r>
            <a:r>
              <a:rPr lang="en-US" sz="1700" dirty="0" err="1">
                <a:solidFill>
                  <a:srgbClr val="C00000"/>
                </a:solidFill>
              </a:rPr>
              <a:t>kada</a:t>
            </a:r>
            <a:r>
              <a:rPr lang="en-US" sz="1700" dirty="0">
                <a:solidFill>
                  <a:srgbClr val="C00000"/>
                </a:solidFill>
              </a:rPr>
              <a:t> </a:t>
            </a:r>
            <a:r>
              <a:rPr lang="en-US" sz="1700" dirty="0" err="1">
                <a:solidFill>
                  <a:srgbClr val="C00000"/>
                </a:solidFill>
              </a:rPr>
              <a:t>međusobna</a:t>
            </a:r>
            <a:r>
              <a:rPr lang="en-US" sz="1700" dirty="0">
                <a:solidFill>
                  <a:srgbClr val="C00000"/>
                </a:solidFill>
              </a:rPr>
              <a:t> </a:t>
            </a:r>
            <a:r>
              <a:rPr lang="en-US" sz="1700" dirty="0" err="1">
                <a:solidFill>
                  <a:srgbClr val="C00000"/>
                </a:solidFill>
              </a:rPr>
              <a:t>uslovljenost</a:t>
            </a:r>
            <a:r>
              <a:rPr lang="en-US" sz="1700" dirty="0">
                <a:solidFill>
                  <a:srgbClr val="C00000"/>
                </a:solidFill>
              </a:rPr>
              <a:t> </a:t>
            </a:r>
            <a:r>
              <a:rPr lang="en-US" sz="1700" dirty="0" err="1">
                <a:solidFill>
                  <a:srgbClr val="C00000"/>
                </a:solidFill>
              </a:rPr>
              <a:t>akcija</a:t>
            </a:r>
            <a:r>
              <a:rPr lang="en-US" sz="1700" dirty="0">
                <a:solidFill>
                  <a:srgbClr val="C00000"/>
                </a:solidFill>
              </a:rPr>
              <a:t> </a:t>
            </a:r>
            <a:r>
              <a:rPr lang="en-US" sz="1700" dirty="0" err="1">
                <a:solidFill>
                  <a:srgbClr val="C00000"/>
                </a:solidFill>
              </a:rPr>
              <a:t>dva</a:t>
            </a:r>
            <a:r>
              <a:rPr lang="en-US" sz="1700" dirty="0">
                <a:solidFill>
                  <a:srgbClr val="C00000"/>
                </a:solidFill>
              </a:rPr>
              <a:t> </a:t>
            </a:r>
            <a:r>
              <a:rPr lang="en-US" sz="1700" dirty="0" err="1">
                <a:solidFill>
                  <a:srgbClr val="C00000"/>
                </a:solidFill>
              </a:rPr>
              <a:t>ili</a:t>
            </a:r>
            <a:r>
              <a:rPr lang="en-US" sz="1700" dirty="0">
                <a:solidFill>
                  <a:srgbClr val="C00000"/>
                </a:solidFill>
              </a:rPr>
              <a:t> </a:t>
            </a:r>
            <a:r>
              <a:rPr lang="en-US" sz="1700" dirty="0" err="1">
                <a:solidFill>
                  <a:srgbClr val="C00000"/>
                </a:solidFill>
              </a:rPr>
              <a:t>više</a:t>
            </a:r>
            <a:r>
              <a:rPr lang="en-US" sz="1700" dirty="0">
                <a:solidFill>
                  <a:srgbClr val="C00000"/>
                </a:solidFill>
              </a:rPr>
              <a:t> </a:t>
            </a:r>
            <a:r>
              <a:rPr lang="en-US" sz="1700" dirty="0" err="1">
                <a:solidFill>
                  <a:srgbClr val="C00000"/>
                </a:solidFill>
              </a:rPr>
              <a:t>učesnika</a:t>
            </a:r>
            <a:r>
              <a:rPr lang="en-US" sz="1700" dirty="0">
                <a:solidFill>
                  <a:srgbClr val="C00000"/>
                </a:solidFill>
              </a:rPr>
              <a:t> </a:t>
            </a:r>
            <a:r>
              <a:rPr lang="en-US" sz="1700" dirty="0" err="1">
                <a:solidFill>
                  <a:srgbClr val="C00000"/>
                </a:solidFill>
              </a:rPr>
              <a:t>determiniše</a:t>
            </a:r>
            <a:r>
              <a:rPr lang="en-US" sz="1700" dirty="0">
                <a:solidFill>
                  <a:srgbClr val="C00000"/>
                </a:solidFill>
              </a:rPr>
              <a:t> </a:t>
            </a:r>
            <a:r>
              <a:rPr lang="en-US" sz="1700" dirty="0" err="1">
                <a:solidFill>
                  <a:srgbClr val="C00000"/>
                </a:solidFill>
              </a:rPr>
              <a:t>sve</a:t>
            </a:r>
            <a:r>
              <a:rPr lang="en-US" sz="1700" dirty="0">
                <a:solidFill>
                  <a:srgbClr val="C00000"/>
                </a:solidFill>
              </a:rPr>
              <a:t> </a:t>
            </a:r>
            <a:r>
              <a:rPr lang="en-US" sz="1700" dirty="0" err="1">
                <a:solidFill>
                  <a:srgbClr val="C00000"/>
                </a:solidFill>
              </a:rPr>
              <a:t>individualne</a:t>
            </a:r>
            <a:r>
              <a:rPr lang="en-US" sz="1700" dirty="0">
                <a:solidFill>
                  <a:srgbClr val="C00000"/>
                </a:solidFill>
              </a:rPr>
              <a:t> </a:t>
            </a:r>
            <a:r>
              <a:rPr lang="en-US" sz="1700" dirty="0" err="1">
                <a:solidFill>
                  <a:srgbClr val="C00000"/>
                </a:solidFill>
              </a:rPr>
              <a:t>rezultate</a:t>
            </a:r>
            <a:r>
              <a:rPr lang="en-US" sz="1700" dirty="0">
                <a:solidFill>
                  <a:srgbClr val="C00000"/>
                </a:solidFill>
              </a:rPr>
              <a:t>;</a:t>
            </a:r>
          </a:p>
        </p:txBody>
      </p:sp>
    </p:spTree>
    <p:extLst>
      <p:ext uri="{BB962C8B-B14F-4D97-AF65-F5344CB8AC3E}">
        <p14:creationId xmlns:p14="http://schemas.microsoft.com/office/powerpoint/2010/main" val="385097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5856A4-F9CB-19AD-E9A7-98E2E8F99FD7}"/>
              </a:ext>
            </a:extLst>
          </p:cNvPr>
          <p:cNvSpPr>
            <a:spLocks noGrp="1"/>
          </p:cNvSpPr>
          <p:nvPr>
            <p:ph idx="1"/>
          </p:nvPr>
        </p:nvSpPr>
        <p:spPr>
          <a:xfrm>
            <a:off x="858692" y="2405894"/>
            <a:ext cx="3986392" cy="3535083"/>
          </a:xfrm>
        </p:spPr>
        <p:txBody>
          <a:bodyPr anchor="t">
            <a:normAutofit lnSpcReduction="10000"/>
          </a:bodyPr>
          <a:lstStyle/>
          <a:p>
            <a:pPr algn="just"/>
            <a:r>
              <a:rPr lang="en-US" sz="2200" dirty="0" err="1"/>
              <a:t>Teorija</a:t>
            </a:r>
            <a:r>
              <a:rPr lang="en-US" sz="2200" dirty="0"/>
              <a:t> </a:t>
            </a:r>
            <a:r>
              <a:rPr lang="en-US" sz="2200" dirty="0" err="1"/>
              <a:t>igara</a:t>
            </a:r>
            <a:r>
              <a:rPr lang="en-US" sz="2200" dirty="0"/>
              <a:t> je </a:t>
            </a:r>
            <a:r>
              <a:rPr lang="en-US" sz="2200" b="1" u="sng" dirty="0" err="1"/>
              <a:t>opšta</a:t>
            </a:r>
            <a:r>
              <a:rPr lang="en-US" sz="2200" b="1" u="sng" dirty="0"/>
              <a:t> </a:t>
            </a:r>
            <a:r>
              <a:rPr lang="en-US" sz="2200" b="1" u="sng" dirty="0" err="1"/>
              <a:t>teorija</a:t>
            </a:r>
            <a:r>
              <a:rPr lang="en-US" sz="2200" b="1" u="sng" dirty="0"/>
              <a:t> </a:t>
            </a:r>
            <a:r>
              <a:rPr lang="en-US" sz="2200" dirty="0" err="1"/>
              <a:t>koja</a:t>
            </a:r>
            <a:r>
              <a:rPr lang="en-US" sz="2200" dirty="0"/>
              <a:t> </a:t>
            </a:r>
            <a:r>
              <a:rPr lang="en-US" sz="2200" dirty="0" err="1"/>
              <a:t>analizira</a:t>
            </a:r>
            <a:r>
              <a:rPr lang="en-US" sz="2200" dirty="0"/>
              <a:t> </a:t>
            </a:r>
            <a:r>
              <a:rPr lang="en-US" sz="2200" dirty="0" err="1"/>
              <a:t>šta</a:t>
            </a:r>
            <a:r>
              <a:rPr lang="en-US" sz="2200" dirty="0"/>
              <a:t> je to </a:t>
            </a:r>
            <a:r>
              <a:rPr lang="en-US" sz="2200" dirty="0" err="1"/>
              <a:t>racionalno</a:t>
            </a:r>
            <a:r>
              <a:rPr lang="en-US" sz="2200" dirty="0"/>
              <a:t> u </a:t>
            </a:r>
            <a:r>
              <a:rPr lang="en-US" sz="2200" dirty="0" err="1"/>
              <a:t>odnosima</a:t>
            </a:r>
            <a:r>
              <a:rPr lang="en-US" sz="2200" dirty="0"/>
              <a:t> </a:t>
            </a:r>
            <a:r>
              <a:rPr lang="en-US" sz="2200" dirty="0" err="1"/>
              <a:t>sa</a:t>
            </a:r>
            <a:r>
              <a:rPr lang="en-US" sz="2200" dirty="0"/>
              <a:t> </a:t>
            </a:r>
            <a:r>
              <a:rPr lang="en-US" sz="2200" dirty="0" err="1"/>
              <a:t>drugim</a:t>
            </a:r>
            <a:r>
              <a:rPr lang="en-US" sz="2200" dirty="0"/>
              <a:t> </a:t>
            </a:r>
            <a:r>
              <a:rPr lang="en-US" sz="2200" dirty="0" err="1"/>
              <a:t>racionalnim</a:t>
            </a:r>
            <a:r>
              <a:rPr lang="en-US" sz="2200" dirty="0"/>
              <a:t> </a:t>
            </a:r>
            <a:r>
              <a:rPr lang="en-US" sz="2200" dirty="0" err="1"/>
              <a:t>agentima</a:t>
            </a:r>
            <a:r>
              <a:rPr lang="en-US" sz="2200" dirty="0"/>
              <a:t>;</a:t>
            </a:r>
            <a:endParaRPr lang="sr-Latn-RS" sz="2200" dirty="0"/>
          </a:p>
          <a:p>
            <a:pPr algn="just"/>
            <a:r>
              <a:rPr lang="en-US" sz="2200" dirty="0" err="1"/>
              <a:t>Teorija</a:t>
            </a:r>
            <a:r>
              <a:rPr lang="en-US" sz="2200" dirty="0"/>
              <a:t> </a:t>
            </a:r>
            <a:r>
              <a:rPr lang="en-US" sz="2200" dirty="0" err="1"/>
              <a:t>igara</a:t>
            </a:r>
            <a:r>
              <a:rPr lang="en-US" sz="2200" dirty="0"/>
              <a:t> je </a:t>
            </a:r>
            <a:r>
              <a:rPr lang="en-US" sz="2200" dirty="0" err="1"/>
              <a:t>matematička</a:t>
            </a:r>
            <a:r>
              <a:rPr lang="en-US" sz="2200" dirty="0"/>
              <a:t> </a:t>
            </a:r>
            <a:r>
              <a:rPr lang="en-US" sz="2200" dirty="0" err="1"/>
              <a:t>disciplina</a:t>
            </a:r>
            <a:r>
              <a:rPr lang="en-US" sz="2200" dirty="0"/>
              <a:t> </a:t>
            </a:r>
            <a:r>
              <a:rPr lang="en-US" sz="2200" dirty="0" err="1"/>
              <a:t>koja</a:t>
            </a:r>
            <a:r>
              <a:rPr lang="en-US" sz="2200" dirty="0"/>
              <a:t> se </a:t>
            </a:r>
            <a:r>
              <a:rPr lang="en-US" sz="2200" dirty="0" err="1"/>
              <a:t>bavi</a:t>
            </a:r>
            <a:r>
              <a:rPr lang="en-US" sz="2200" dirty="0"/>
              <a:t> </a:t>
            </a:r>
            <a:r>
              <a:rPr lang="en-US" sz="2200" dirty="0" err="1"/>
              <a:t>formalizacijom</a:t>
            </a:r>
            <a:r>
              <a:rPr lang="en-US" sz="2200" dirty="0"/>
              <a:t> </a:t>
            </a:r>
            <a:r>
              <a:rPr lang="en-US" sz="2200" dirty="0" err="1"/>
              <a:t>određivanja</a:t>
            </a:r>
            <a:r>
              <a:rPr lang="en-US" sz="2200" dirty="0"/>
              <a:t> </a:t>
            </a:r>
            <a:r>
              <a:rPr lang="en-US" sz="2200" dirty="0" err="1"/>
              <a:t>optimalnih</a:t>
            </a:r>
            <a:r>
              <a:rPr lang="en-US" sz="2200" dirty="0"/>
              <a:t> </a:t>
            </a:r>
            <a:r>
              <a:rPr lang="en-US" sz="2200" dirty="0" err="1"/>
              <a:t>odluka</a:t>
            </a:r>
            <a:r>
              <a:rPr lang="en-US" sz="2200" dirty="0"/>
              <a:t> u </a:t>
            </a:r>
            <a:r>
              <a:rPr lang="en-US" sz="2200" b="1" dirty="0" err="1">
                <a:solidFill>
                  <a:srgbClr val="0000FF"/>
                </a:solidFill>
              </a:rPr>
              <a:t>uslovima</a:t>
            </a:r>
            <a:r>
              <a:rPr lang="en-US" sz="2200" b="1" dirty="0">
                <a:solidFill>
                  <a:srgbClr val="0000FF"/>
                </a:solidFill>
              </a:rPr>
              <a:t> </a:t>
            </a:r>
            <a:r>
              <a:rPr lang="en-US" sz="2200" b="1" dirty="0" err="1">
                <a:solidFill>
                  <a:srgbClr val="0000FF"/>
                </a:solidFill>
              </a:rPr>
              <a:t>konflikta</a:t>
            </a:r>
            <a:r>
              <a:rPr lang="en-US" sz="2200" b="1" dirty="0">
                <a:solidFill>
                  <a:srgbClr val="0000FF"/>
                </a:solidFill>
              </a:rPr>
              <a:t>, </a:t>
            </a:r>
            <a:r>
              <a:rPr lang="en-US" sz="2200" b="1" dirty="0" err="1">
                <a:solidFill>
                  <a:srgbClr val="0000FF"/>
                </a:solidFill>
              </a:rPr>
              <a:t>delimičnih</a:t>
            </a:r>
            <a:r>
              <a:rPr lang="en-US" sz="2200" b="1" dirty="0">
                <a:solidFill>
                  <a:srgbClr val="0000FF"/>
                </a:solidFill>
              </a:rPr>
              <a:t> </a:t>
            </a:r>
            <a:r>
              <a:rPr lang="en-US" sz="2200" b="1" dirty="0" err="1">
                <a:solidFill>
                  <a:srgbClr val="0000FF"/>
                </a:solidFill>
              </a:rPr>
              <a:t>konflikata</a:t>
            </a:r>
            <a:r>
              <a:rPr lang="en-US" sz="2200" b="1" dirty="0">
                <a:solidFill>
                  <a:srgbClr val="0000FF"/>
                </a:solidFill>
              </a:rPr>
              <a:t> </a:t>
            </a:r>
            <a:r>
              <a:rPr lang="en-US" sz="2200" b="1" dirty="0" err="1">
                <a:solidFill>
                  <a:srgbClr val="0000FF"/>
                </a:solidFill>
              </a:rPr>
              <a:t>ili</a:t>
            </a:r>
            <a:r>
              <a:rPr lang="en-US" sz="2200" b="1" dirty="0">
                <a:solidFill>
                  <a:srgbClr val="0000FF"/>
                </a:solidFill>
              </a:rPr>
              <a:t> u </a:t>
            </a:r>
            <a:r>
              <a:rPr lang="en-US" sz="2200" b="1" dirty="0" err="1">
                <a:solidFill>
                  <a:srgbClr val="0000FF"/>
                </a:solidFill>
              </a:rPr>
              <a:t>uslovima</a:t>
            </a:r>
            <a:r>
              <a:rPr lang="en-US" sz="2200" b="1" dirty="0">
                <a:solidFill>
                  <a:srgbClr val="0000FF"/>
                </a:solidFill>
              </a:rPr>
              <a:t> </a:t>
            </a:r>
            <a:r>
              <a:rPr lang="en-US" sz="2200" b="1" dirty="0" err="1">
                <a:solidFill>
                  <a:srgbClr val="0000FF"/>
                </a:solidFill>
              </a:rPr>
              <a:t>neizvesnosti</a:t>
            </a:r>
            <a:r>
              <a:rPr lang="en-US" sz="2200" dirty="0"/>
              <a:t>.</a:t>
            </a:r>
          </a:p>
        </p:txBody>
      </p:sp>
      <p:sp>
        <p:nvSpPr>
          <p:cNvPr id="2057"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Education, Economics, Game Theory, Investment, Investing Note Pte Ltd,  Cooperative Game Theory, Oligopoly, Cooperation transparent background PNG  clipart | HiClipart">
            <a:extLst>
              <a:ext uri="{FF2B5EF4-FFF2-40B4-BE49-F238E27FC236}">
                <a16:creationId xmlns:a16="http://schemas.microsoft.com/office/drawing/2014/main" id="{44F3EF00-0ED6-EBAF-FB80-6850C92C29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06975" y="1798685"/>
            <a:ext cx="3127897" cy="329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4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1852C7-533F-502E-0B06-9FB146A1BE0C}"/>
              </a:ext>
            </a:extLst>
          </p:cNvPr>
          <p:cNvSpPr>
            <a:spLocks noGrp="1"/>
          </p:cNvSpPr>
          <p:nvPr>
            <p:ph idx="1"/>
          </p:nvPr>
        </p:nvSpPr>
        <p:spPr>
          <a:xfrm>
            <a:off x="533400" y="932259"/>
            <a:ext cx="3843440" cy="4993482"/>
          </a:xfrm>
        </p:spPr>
        <p:txBody>
          <a:bodyPr>
            <a:noAutofit/>
          </a:bodyPr>
          <a:lstStyle/>
          <a:p>
            <a:pPr algn="just">
              <a:lnSpc>
                <a:spcPct val="90000"/>
              </a:lnSpc>
            </a:pPr>
            <a:r>
              <a:rPr lang="en-US" sz="1700" dirty="0"/>
              <a:t>Na </a:t>
            </a:r>
            <a:r>
              <a:rPr lang="en-US" sz="1700" dirty="0" err="1"/>
              <a:t>osnovu</a:t>
            </a:r>
            <a:r>
              <a:rPr lang="en-US" sz="1700" dirty="0"/>
              <a:t> </a:t>
            </a:r>
            <a:r>
              <a:rPr lang="en-US" sz="1700" dirty="0" err="1"/>
              <a:t>navedenih</a:t>
            </a:r>
            <a:r>
              <a:rPr lang="en-US" sz="1700" dirty="0"/>
              <a:t> </a:t>
            </a:r>
            <a:r>
              <a:rPr lang="en-US" sz="1700" dirty="0" err="1"/>
              <a:t>definicija</a:t>
            </a:r>
            <a:r>
              <a:rPr lang="en-US" sz="1700" dirty="0"/>
              <a:t>, </a:t>
            </a:r>
            <a:r>
              <a:rPr lang="en-US" sz="1700" dirty="0" err="1"/>
              <a:t>može</a:t>
            </a:r>
            <a:r>
              <a:rPr lang="en-US" sz="1700" dirty="0"/>
              <a:t> se </a:t>
            </a:r>
            <a:r>
              <a:rPr lang="en-US" sz="1700" dirty="0" err="1"/>
              <a:t>uočiti</a:t>
            </a:r>
            <a:r>
              <a:rPr lang="en-US" sz="1700" dirty="0"/>
              <a:t> da </a:t>
            </a:r>
            <a:r>
              <a:rPr lang="en-US" sz="1700" dirty="0" err="1"/>
              <a:t>teoriji</a:t>
            </a:r>
            <a:r>
              <a:rPr lang="en-US" sz="1700" dirty="0"/>
              <a:t> </a:t>
            </a:r>
            <a:r>
              <a:rPr lang="en-US" sz="1700" dirty="0" err="1"/>
              <a:t>igara</a:t>
            </a:r>
            <a:r>
              <a:rPr lang="en-US" sz="1700" dirty="0"/>
              <a:t> </a:t>
            </a:r>
            <a:r>
              <a:rPr lang="en-US" sz="1700" dirty="0" err="1"/>
              <a:t>nije</a:t>
            </a:r>
            <a:r>
              <a:rPr lang="en-US" sz="1700" dirty="0"/>
              <a:t> </a:t>
            </a:r>
            <a:r>
              <a:rPr lang="en-US" sz="1700" dirty="0" err="1"/>
              <a:t>jedna</a:t>
            </a:r>
            <a:r>
              <a:rPr lang="en-US" sz="1700" dirty="0"/>
              <a:t> </a:t>
            </a:r>
            <a:r>
              <a:rPr lang="en-US" sz="1700" dirty="0" err="1"/>
              <a:t>jedina</a:t>
            </a:r>
            <a:r>
              <a:rPr lang="en-US" sz="1700" dirty="0"/>
              <a:t> </a:t>
            </a:r>
            <a:r>
              <a:rPr lang="en-US" sz="1700" dirty="0" err="1"/>
              <a:t>i</a:t>
            </a:r>
            <a:r>
              <a:rPr lang="en-US" sz="1700" dirty="0"/>
              <a:t> </a:t>
            </a:r>
            <a:r>
              <a:rPr lang="en-US" sz="1700" dirty="0" err="1"/>
              <a:t>jedinstvena</a:t>
            </a:r>
            <a:r>
              <a:rPr lang="en-US" sz="1700" dirty="0"/>
              <a:t> </a:t>
            </a:r>
            <a:r>
              <a:rPr lang="en-US" sz="1700" dirty="0" err="1"/>
              <a:t>teorija</a:t>
            </a:r>
            <a:r>
              <a:rPr lang="en-US" sz="1700" dirty="0"/>
              <a:t>, </a:t>
            </a:r>
            <a:r>
              <a:rPr lang="en-US" sz="1700" dirty="0" err="1"/>
              <a:t>već</a:t>
            </a:r>
            <a:r>
              <a:rPr lang="en-US" sz="1700" dirty="0"/>
              <a:t> bi se pre </a:t>
            </a:r>
            <a:r>
              <a:rPr lang="en-US" sz="1700" dirty="0" err="1"/>
              <a:t>moglo</a:t>
            </a:r>
            <a:r>
              <a:rPr lang="en-US" sz="1700" dirty="0"/>
              <a:t> </a:t>
            </a:r>
            <a:r>
              <a:rPr lang="en-US" sz="1700" dirty="0" err="1"/>
              <a:t>govoriti</a:t>
            </a:r>
            <a:r>
              <a:rPr lang="en-US" sz="1700" dirty="0"/>
              <a:t> </a:t>
            </a:r>
            <a:r>
              <a:rPr lang="en-US" sz="1700" b="1" u="sng" dirty="0">
                <a:solidFill>
                  <a:srgbClr val="0000FF"/>
                </a:solidFill>
              </a:rPr>
              <a:t>o </a:t>
            </a:r>
            <a:r>
              <a:rPr lang="en-US" sz="1700" b="1" u="sng" dirty="0" err="1">
                <a:solidFill>
                  <a:srgbClr val="0000FF"/>
                </a:solidFill>
              </a:rPr>
              <a:t>skupu</a:t>
            </a:r>
            <a:r>
              <a:rPr lang="en-US" sz="1700" b="1" u="sng" dirty="0">
                <a:solidFill>
                  <a:srgbClr val="0000FF"/>
                </a:solidFill>
              </a:rPr>
              <a:t> </a:t>
            </a:r>
            <a:r>
              <a:rPr lang="en-US" sz="1700" b="1" u="sng" dirty="0" err="1">
                <a:solidFill>
                  <a:srgbClr val="0000FF"/>
                </a:solidFill>
              </a:rPr>
              <a:t>teorija</a:t>
            </a:r>
            <a:r>
              <a:rPr lang="en-US" sz="1700" b="1" u="sng" dirty="0">
                <a:solidFill>
                  <a:srgbClr val="0000FF"/>
                </a:solidFill>
              </a:rPr>
              <a:t> </a:t>
            </a:r>
            <a:r>
              <a:rPr lang="en-US" sz="1700" b="1" u="sng" dirty="0" err="1">
                <a:solidFill>
                  <a:srgbClr val="0000FF"/>
                </a:solidFill>
              </a:rPr>
              <a:t>iz</a:t>
            </a:r>
            <a:r>
              <a:rPr lang="en-US" sz="1700" b="1" u="sng" dirty="0">
                <a:solidFill>
                  <a:srgbClr val="0000FF"/>
                </a:solidFill>
              </a:rPr>
              <a:t> </a:t>
            </a:r>
            <a:r>
              <a:rPr lang="en-US" sz="1700" b="1" u="sng" dirty="0" err="1">
                <a:solidFill>
                  <a:srgbClr val="0000FF"/>
                </a:solidFill>
              </a:rPr>
              <a:t>širokog</a:t>
            </a:r>
            <a:r>
              <a:rPr lang="en-US" sz="1700" b="1" u="sng" dirty="0">
                <a:solidFill>
                  <a:srgbClr val="0000FF"/>
                </a:solidFill>
              </a:rPr>
              <a:t> </a:t>
            </a:r>
            <a:r>
              <a:rPr lang="en-US" sz="1700" b="1" u="sng" dirty="0" err="1">
                <a:solidFill>
                  <a:srgbClr val="0000FF"/>
                </a:solidFill>
              </a:rPr>
              <a:t>spektra</a:t>
            </a:r>
            <a:r>
              <a:rPr lang="en-US" sz="1700" b="1" u="sng" dirty="0">
                <a:solidFill>
                  <a:srgbClr val="0000FF"/>
                </a:solidFill>
              </a:rPr>
              <a:t> ’’</a:t>
            </a:r>
            <a:r>
              <a:rPr lang="en-US" sz="1700" b="1" u="sng" dirty="0" err="1">
                <a:solidFill>
                  <a:srgbClr val="0000FF"/>
                </a:solidFill>
              </a:rPr>
              <a:t>igara</a:t>
            </a:r>
            <a:r>
              <a:rPr lang="en-US" sz="1700" b="1" u="sng" dirty="0">
                <a:solidFill>
                  <a:srgbClr val="0000FF"/>
                </a:solidFill>
              </a:rPr>
              <a:t>’’. </a:t>
            </a:r>
            <a:endParaRPr lang="sr-Latn-RS" sz="1700" b="1" u="sng" dirty="0">
              <a:solidFill>
                <a:srgbClr val="0000FF"/>
              </a:solidFill>
            </a:endParaRPr>
          </a:p>
          <a:p>
            <a:pPr algn="just">
              <a:lnSpc>
                <a:spcPct val="90000"/>
              </a:lnSpc>
            </a:pPr>
            <a:r>
              <a:rPr lang="en-US" sz="1700" dirty="0" err="1"/>
              <a:t>ove</a:t>
            </a:r>
            <a:r>
              <a:rPr lang="en-US" sz="1700" dirty="0"/>
              <a:t> ’’</a:t>
            </a:r>
            <a:r>
              <a:rPr lang="en-US" sz="1700" dirty="0" err="1"/>
              <a:t>igre</a:t>
            </a:r>
            <a:r>
              <a:rPr lang="en-US" sz="1700" dirty="0"/>
              <a:t>’’ (</a:t>
            </a:r>
            <a:r>
              <a:rPr lang="en-US" sz="1700" dirty="0" err="1"/>
              <a:t>termin</a:t>
            </a:r>
            <a:r>
              <a:rPr lang="en-US" sz="1700" dirty="0"/>
              <a:t> </a:t>
            </a:r>
            <a:r>
              <a:rPr lang="en-US" sz="1700" dirty="0" err="1"/>
              <a:t>igre</a:t>
            </a:r>
            <a:r>
              <a:rPr lang="en-US" sz="1700" dirty="0"/>
              <a:t> </a:t>
            </a:r>
            <a:r>
              <a:rPr lang="en-US" sz="1700" dirty="0" err="1"/>
              <a:t>treba</a:t>
            </a:r>
            <a:r>
              <a:rPr lang="en-US" sz="1700" dirty="0"/>
              <a:t> </a:t>
            </a:r>
            <a:r>
              <a:rPr lang="en-US" sz="1700" dirty="0" err="1"/>
              <a:t>uslovno</a:t>
            </a:r>
            <a:r>
              <a:rPr lang="en-US" sz="1700" dirty="0"/>
              <a:t> </a:t>
            </a:r>
            <a:r>
              <a:rPr lang="en-US" sz="1700" dirty="0" err="1"/>
              <a:t>shvatiti</a:t>
            </a:r>
            <a:r>
              <a:rPr lang="en-US" sz="1700" dirty="0"/>
              <a:t>, o </a:t>
            </a:r>
            <a:r>
              <a:rPr lang="en-US" sz="1700" dirty="0" err="1"/>
              <a:t>čemu</a:t>
            </a:r>
            <a:r>
              <a:rPr lang="en-US" sz="1700" dirty="0"/>
              <a:t> </a:t>
            </a:r>
            <a:r>
              <a:rPr lang="en-US" sz="1700" dirty="0" err="1"/>
              <a:t>će</a:t>
            </a:r>
            <a:r>
              <a:rPr lang="en-US" sz="1700" dirty="0"/>
              <a:t> </a:t>
            </a:r>
            <a:r>
              <a:rPr lang="en-US" sz="1700" dirty="0" err="1"/>
              <a:t>kasnije</a:t>
            </a:r>
            <a:r>
              <a:rPr lang="en-US" sz="1700" dirty="0"/>
              <a:t> </a:t>
            </a:r>
            <a:r>
              <a:rPr lang="en-US" sz="1700" dirty="0" err="1"/>
              <a:t>biti</a:t>
            </a:r>
            <a:r>
              <a:rPr lang="en-US" sz="1700" dirty="0"/>
              <a:t> </a:t>
            </a:r>
            <a:r>
              <a:rPr lang="en-US" sz="1700" dirty="0" err="1"/>
              <a:t>reči</a:t>
            </a:r>
            <a:r>
              <a:rPr lang="en-US" sz="1700" dirty="0"/>
              <a:t>) </a:t>
            </a:r>
            <a:r>
              <a:rPr lang="en-US" sz="1700" dirty="0" err="1"/>
              <a:t>su</a:t>
            </a:r>
            <a:r>
              <a:rPr lang="en-US" sz="1700" dirty="0"/>
              <a:t> </a:t>
            </a:r>
            <a:r>
              <a:rPr lang="en-US" sz="1700" dirty="0" err="1"/>
              <a:t>iz</a:t>
            </a:r>
            <a:r>
              <a:rPr lang="en-US" sz="1700" dirty="0"/>
              <a:t> </a:t>
            </a:r>
            <a:r>
              <a:rPr lang="en-US" sz="1700" dirty="0" err="1"/>
              <a:t>raznih</a:t>
            </a:r>
            <a:r>
              <a:rPr lang="en-US" sz="1700" dirty="0"/>
              <a:t> </a:t>
            </a:r>
            <a:r>
              <a:rPr lang="en-US" sz="1700" dirty="0" err="1"/>
              <a:t>oblasti</a:t>
            </a:r>
            <a:r>
              <a:rPr lang="en-US" sz="1700" dirty="0"/>
              <a:t>, ne </a:t>
            </a:r>
            <a:r>
              <a:rPr lang="en-US" sz="1700" dirty="0" err="1"/>
              <a:t>samo</a:t>
            </a:r>
            <a:r>
              <a:rPr lang="en-US" sz="1700" dirty="0"/>
              <a:t> </a:t>
            </a:r>
            <a:r>
              <a:rPr lang="en-US" sz="1700" dirty="0" err="1"/>
              <a:t>matematike</a:t>
            </a:r>
            <a:r>
              <a:rPr lang="en-US" sz="1700" dirty="0"/>
              <a:t> (</a:t>
            </a:r>
            <a:r>
              <a:rPr lang="en-US" sz="1700" dirty="0" err="1"/>
              <a:t>koja</a:t>
            </a:r>
            <a:r>
              <a:rPr lang="en-US" sz="1700" dirty="0"/>
              <a:t> se </a:t>
            </a:r>
            <a:r>
              <a:rPr lang="en-US" sz="1700" dirty="0" err="1"/>
              <a:t>obično</a:t>
            </a:r>
            <a:r>
              <a:rPr lang="en-US" sz="1700" dirty="0"/>
              <a:t> </a:t>
            </a:r>
            <a:r>
              <a:rPr lang="en-US" sz="1700" dirty="0" err="1"/>
              <a:t>ističe</a:t>
            </a:r>
            <a:r>
              <a:rPr lang="en-US" sz="1700" dirty="0"/>
              <a:t> u </a:t>
            </a:r>
            <a:r>
              <a:rPr lang="en-US" sz="1700" dirty="0" err="1"/>
              <a:t>prvi</a:t>
            </a:r>
            <a:r>
              <a:rPr lang="en-US" sz="1700" dirty="0"/>
              <a:t> plan), </a:t>
            </a:r>
            <a:r>
              <a:rPr lang="en-US" sz="1700" dirty="0" err="1"/>
              <a:t>već</a:t>
            </a:r>
            <a:r>
              <a:rPr lang="en-US" sz="1700" dirty="0"/>
              <a:t> </a:t>
            </a:r>
            <a:r>
              <a:rPr lang="en-US" sz="1700" dirty="0" err="1"/>
              <a:t>i</a:t>
            </a:r>
            <a:r>
              <a:rPr lang="en-US" sz="1700" dirty="0"/>
              <a:t> </a:t>
            </a:r>
            <a:r>
              <a:rPr lang="en-US" sz="1700" dirty="0" err="1"/>
              <a:t>iz</a:t>
            </a:r>
            <a:r>
              <a:rPr lang="en-US" sz="1700" dirty="0"/>
              <a:t> </a:t>
            </a:r>
            <a:r>
              <a:rPr lang="en-US" sz="1700" dirty="0" err="1"/>
              <a:t>brojnih</a:t>
            </a:r>
            <a:r>
              <a:rPr lang="en-US" sz="1700" dirty="0"/>
              <a:t> </a:t>
            </a:r>
            <a:r>
              <a:rPr lang="en-US" sz="1700" dirty="0" err="1"/>
              <a:t>društvenenih</a:t>
            </a:r>
            <a:r>
              <a:rPr lang="en-US" sz="1700" dirty="0"/>
              <a:t> </a:t>
            </a:r>
            <a:r>
              <a:rPr lang="en-US" sz="1700" dirty="0" err="1"/>
              <a:t>nauka</a:t>
            </a:r>
            <a:r>
              <a:rPr lang="en-US" sz="1700" dirty="0"/>
              <a:t> (</a:t>
            </a:r>
            <a:r>
              <a:rPr lang="en-US" sz="1700" dirty="0" err="1"/>
              <a:t>ekonomije</a:t>
            </a:r>
            <a:r>
              <a:rPr lang="en-US" sz="1700" dirty="0"/>
              <a:t>, </a:t>
            </a:r>
            <a:r>
              <a:rPr lang="en-US" sz="1700" dirty="0" err="1"/>
              <a:t>logike</a:t>
            </a:r>
            <a:r>
              <a:rPr lang="en-US" sz="1700" dirty="0"/>
              <a:t>, </a:t>
            </a:r>
            <a:r>
              <a:rPr lang="en-US" sz="1700" dirty="0" err="1"/>
              <a:t>političkih</a:t>
            </a:r>
            <a:r>
              <a:rPr lang="en-US" sz="1700" dirty="0"/>
              <a:t> </a:t>
            </a:r>
            <a:r>
              <a:rPr lang="en-US" sz="1700" dirty="0" err="1"/>
              <a:t>nauka</a:t>
            </a:r>
            <a:r>
              <a:rPr lang="en-US" sz="1700" dirty="0"/>
              <a:t>, </a:t>
            </a:r>
            <a:r>
              <a:rPr lang="en-US" sz="1700" dirty="0" err="1"/>
              <a:t>prava</a:t>
            </a:r>
            <a:r>
              <a:rPr lang="en-US" sz="1700" dirty="0"/>
              <a:t>, </a:t>
            </a:r>
            <a:r>
              <a:rPr lang="en-US" sz="1700" dirty="0" err="1"/>
              <a:t>sociologije</a:t>
            </a:r>
            <a:r>
              <a:rPr lang="en-US" sz="1700" dirty="0"/>
              <a:t>, </a:t>
            </a:r>
            <a:r>
              <a:rPr lang="en-US" sz="1700" dirty="0" err="1"/>
              <a:t>vojne</a:t>
            </a:r>
            <a:r>
              <a:rPr lang="en-US" sz="1700" dirty="0"/>
              <a:t> </a:t>
            </a:r>
            <a:r>
              <a:rPr lang="en-US" sz="1700" dirty="0" err="1"/>
              <a:t>doktrine</a:t>
            </a:r>
            <a:r>
              <a:rPr lang="en-US" sz="1700" dirty="0"/>
              <a:t>...), </a:t>
            </a:r>
            <a:r>
              <a:rPr lang="en-US" sz="1700" dirty="0" err="1"/>
              <a:t>ali</a:t>
            </a:r>
            <a:r>
              <a:rPr lang="en-US" sz="1700" dirty="0"/>
              <a:t> </a:t>
            </a:r>
            <a:r>
              <a:rPr lang="en-US" sz="1700" dirty="0" err="1"/>
              <a:t>i</a:t>
            </a:r>
            <a:r>
              <a:rPr lang="en-US" sz="1700" dirty="0"/>
              <a:t> </a:t>
            </a:r>
            <a:r>
              <a:rPr lang="en-US" sz="1700" dirty="0" err="1"/>
              <a:t>nekih</a:t>
            </a:r>
            <a:r>
              <a:rPr lang="en-US" sz="1700" dirty="0"/>
              <a:t> </a:t>
            </a:r>
            <a:r>
              <a:rPr lang="en-US" sz="1700" dirty="0" err="1"/>
              <a:t>iz</a:t>
            </a:r>
            <a:r>
              <a:rPr lang="en-US" sz="1700" dirty="0"/>
              <a:t> </a:t>
            </a:r>
            <a:r>
              <a:rPr lang="en-US" sz="1700" dirty="0" err="1"/>
              <a:t>oblasti</a:t>
            </a:r>
            <a:r>
              <a:rPr lang="en-US" sz="1700" dirty="0"/>
              <a:t> ’’</a:t>
            </a:r>
            <a:r>
              <a:rPr lang="en-US" sz="1700" dirty="0" err="1"/>
              <a:t>nematematičkih</a:t>
            </a:r>
            <a:r>
              <a:rPr lang="en-US" sz="1700" dirty="0"/>
              <a:t>’’ </a:t>
            </a:r>
            <a:r>
              <a:rPr lang="en-US" sz="1700" dirty="0" err="1"/>
              <a:t>prirodnih</a:t>
            </a:r>
            <a:r>
              <a:rPr lang="en-US" sz="1700" dirty="0"/>
              <a:t> </a:t>
            </a:r>
            <a:r>
              <a:rPr lang="en-US" sz="1700" dirty="0" err="1"/>
              <a:t>nauka</a:t>
            </a:r>
            <a:r>
              <a:rPr lang="en-US" sz="1700" dirty="0"/>
              <a:t> (</a:t>
            </a:r>
            <a:r>
              <a:rPr lang="en-US" sz="1700" dirty="0" err="1"/>
              <a:t>kao</a:t>
            </a:r>
            <a:r>
              <a:rPr lang="en-US" sz="1700" dirty="0"/>
              <a:t> </a:t>
            </a:r>
            <a:r>
              <a:rPr lang="en-US" sz="1700" dirty="0" err="1"/>
              <a:t>što</a:t>
            </a:r>
            <a:r>
              <a:rPr lang="en-US" sz="1700" dirty="0"/>
              <a:t> je, </a:t>
            </a:r>
            <a:r>
              <a:rPr lang="en-US" sz="1700" dirty="0" err="1"/>
              <a:t>na</a:t>
            </a:r>
            <a:r>
              <a:rPr lang="en-US" sz="1700" dirty="0"/>
              <a:t> primer, </a:t>
            </a:r>
            <a:r>
              <a:rPr lang="en-US" sz="1700" dirty="0" err="1"/>
              <a:t>evolutivna</a:t>
            </a:r>
            <a:r>
              <a:rPr lang="en-US" sz="1700" dirty="0"/>
              <a:t> </a:t>
            </a:r>
            <a:r>
              <a:rPr lang="en-US" sz="1700" dirty="0" err="1"/>
              <a:t>biologija</a:t>
            </a:r>
            <a:r>
              <a:rPr lang="en-US" sz="1700" dirty="0"/>
              <a:t>), a u </a:t>
            </a:r>
            <a:r>
              <a:rPr lang="en-US" sz="1700" dirty="0" err="1"/>
              <a:t>poslednje</a:t>
            </a:r>
            <a:r>
              <a:rPr lang="en-US" sz="1700" dirty="0"/>
              <a:t> </a:t>
            </a:r>
            <a:r>
              <a:rPr lang="en-US" sz="1700" dirty="0" err="1"/>
              <a:t>vreme</a:t>
            </a:r>
            <a:r>
              <a:rPr lang="en-US" sz="1700" dirty="0"/>
              <a:t> </a:t>
            </a:r>
            <a:r>
              <a:rPr lang="en-US" sz="1700" dirty="0" err="1"/>
              <a:t>i</a:t>
            </a:r>
            <a:r>
              <a:rPr lang="en-US" sz="1700" dirty="0"/>
              <a:t> </a:t>
            </a:r>
            <a:r>
              <a:rPr lang="en-US" sz="1700" dirty="0" err="1"/>
              <a:t>kompjuterskih</a:t>
            </a:r>
            <a:r>
              <a:rPr lang="en-US" sz="1700" dirty="0"/>
              <a:t> </a:t>
            </a:r>
            <a:r>
              <a:rPr lang="en-US" sz="1700" dirty="0" err="1"/>
              <a:t>i</a:t>
            </a:r>
            <a:r>
              <a:rPr lang="en-US" sz="1700" dirty="0"/>
              <a:t> </a:t>
            </a:r>
            <a:r>
              <a:rPr lang="en-US" sz="1700" dirty="0" err="1"/>
              <a:t>informatičkih</a:t>
            </a:r>
            <a:r>
              <a:rPr lang="en-US" sz="1700" dirty="0"/>
              <a:t> </a:t>
            </a:r>
            <a:r>
              <a:rPr lang="en-US" sz="1700" dirty="0" err="1"/>
              <a:t>nauka</a:t>
            </a:r>
            <a:r>
              <a:rPr lang="en-US" sz="1700" dirty="0"/>
              <a:t>. </a:t>
            </a:r>
            <a:endParaRPr lang="sr-Latn-RS" sz="1700" dirty="0"/>
          </a:p>
          <a:p>
            <a:pPr algn="just">
              <a:lnSpc>
                <a:spcPct val="90000"/>
              </a:lnSpc>
            </a:pPr>
            <a:r>
              <a:rPr lang="en-US" sz="1700" dirty="0" err="1"/>
              <a:t>Među</a:t>
            </a:r>
            <a:r>
              <a:rPr lang="en-US" sz="1700" dirty="0"/>
              <a:t> </a:t>
            </a:r>
            <a:r>
              <a:rPr lang="en-US" sz="1700" dirty="0" err="1"/>
              <a:t>ovim</a:t>
            </a:r>
            <a:r>
              <a:rPr lang="en-US" sz="1700" dirty="0"/>
              <a:t> </a:t>
            </a:r>
            <a:r>
              <a:rPr lang="en-US" sz="1700" dirty="0" err="1"/>
              <a:t>teorijama</a:t>
            </a:r>
            <a:r>
              <a:rPr lang="en-US" sz="1700" dirty="0"/>
              <a:t> </a:t>
            </a:r>
            <a:r>
              <a:rPr lang="en-US" sz="1700" dirty="0" err="1"/>
              <a:t>ima</a:t>
            </a:r>
            <a:r>
              <a:rPr lang="en-US" sz="1700" dirty="0"/>
              <a:t> </a:t>
            </a:r>
            <a:r>
              <a:rPr lang="en-US" sz="1700" dirty="0" err="1"/>
              <a:t>sličnosti</a:t>
            </a:r>
            <a:r>
              <a:rPr lang="en-US" sz="1700" dirty="0"/>
              <a:t>, </a:t>
            </a:r>
            <a:r>
              <a:rPr lang="en-US" sz="1700" dirty="0" err="1"/>
              <a:t>ali</a:t>
            </a:r>
            <a:r>
              <a:rPr lang="en-US" sz="1700" dirty="0"/>
              <a:t> </a:t>
            </a:r>
            <a:r>
              <a:rPr lang="en-US" sz="1700" dirty="0" err="1"/>
              <a:t>i</a:t>
            </a:r>
            <a:r>
              <a:rPr lang="en-US" sz="1700" dirty="0"/>
              <a:t> </a:t>
            </a:r>
            <a:r>
              <a:rPr lang="en-US" sz="1700" dirty="0" err="1"/>
              <a:t>dosta</a:t>
            </a:r>
            <a:r>
              <a:rPr lang="en-US" sz="1700" dirty="0"/>
              <a:t> </a:t>
            </a:r>
            <a:r>
              <a:rPr lang="en-US" sz="1700" dirty="0" err="1"/>
              <a:t>razlike</a:t>
            </a:r>
            <a:r>
              <a:rPr lang="en-US" sz="1700" dirty="0"/>
              <a:t>, </a:t>
            </a:r>
            <a:r>
              <a:rPr lang="en-US" sz="1700" dirty="0" err="1"/>
              <a:t>iako</a:t>
            </a:r>
            <a:r>
              <a:rPr lang="en-US" sz="1700" dirty="0"/>
              <a:t> </a:t>
            </a:r>
            <a:r>
              <a:rPr lang="en-US" sz="1700" dirty="0" err="1"/>
              <a:t>imaju</a:t>
            </a:r>
            <a:r>
              <a:rPr lang="en-US" sz="1700" dirty="0"/>
              <a:t>, u </a:t>
            </a:r>
            <a:r>
              <a:rPr lang="en-US" sz="1700" dirty="0" err="1"/>
              <a:t>dobroj</a:t>
            </a:r>
            <a:r>
              <a:rPr lang="en-US" sz="1700" dirty="0"/>
              <a:t> meri, </a:t>
            </a:r>
            <a:r>
              <a:rPr lang="en-US" sz="1700" dirty="0" err="1"/>
              <a:t>slične</a:t>
            </a:r>
            <a:r>
              <a:rPr lang="en-US" sz="1700" dirty="0"/>
              <a:t> </a:t>
            </a:r>
            <a:r>
              <a:rPr lang="en-US" sz="1700" dirty="0" err="1"/>
              <a:t>polazne</a:t>
            </a:r>
            <a:r>
              <a:rPr lang="en-US" sz="1700" dirty="0"/>
              <a:t> </a:t>
            </a:r>
            <a:r>
              <a:rPr lang="en-US" sz="1700" dirty="0" err="1"/>
              <a:t>osnove</a:t>
            </a:r>
            <a:r>
              <a:rPr lang="sr-Latn-RS" sz="1700" dirty="0"/>
              <a:t>.</a:t>
            </a:r>
            <a:endParaRPr lang="en-US" sz="1700" dirty="0"/>
          </a:p>
        </p:txBody>
      </p:sp>
      <p:pic>
        <p:nvPicPr>
          <p:cNvPr id="3074" name="Picture 2" descr="Jane Austen, Game Theorist and Strategic Thinker”: A Freakonomics Radio  Podcast with Michael Chwe | Jane Austen's World">
            <a:extLst>
              <a:ext uri="{FF2B5EF4-FFF2-40B4-BE49-F238E27FC236}">
                <a16:creationId xmlns:a16="http://schemas.microsoft.com/office/drawing/2014/main" id="{8377FDD8-098F-7B2C-960B-46A9632E7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97"/>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7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ut its a game, a game theory : r/memes">
            <a:extLst>
              <a:ext uri="{FF2B5EF4-FFF2-40B4-BE49-F238E27FC236}">
                <a16:creationId xmlns:a16="http://schemas.microsoft.com/office/drawing/2014/main" id="{46EFCF12-6AB8-AAEA-26BE-E554D57CA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45" r="10758"/>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000BAA-357C-2D97-F912-0810C8BE8D69}"/>
              </a:ext>
            </a:extLst>
          </p:cNvPr>
          <p:cNvSpPr>
            <a:spLocks noGrp="1"/>
          </p:cNvSpPr>
          <p:nvPr>
            <p:ph idx="1"/>
          </p:nvPr>
        </p:nvSpPr>
        <p:spPr>
          <a:xfrm>
            <a:off x="4800600" y="1371600"/>
            <a:ext cx="3630007" cy="4114800"/>
          </a:xfrm>
        </p:spPr>
        <p:txBody>
          <a:bodyPr>
            <a:noAutofit/>
          </a:bodyPr>
          <a:lstStyle/>
          <a:p>
            <a:pPr algn="just">
              <a:lnSpc>
                <a:spcPct val="90000"/>
              </a:lnSpc>
            </a:pPr>
            <a:r>
              <a:rPr lang="en-US" sz="2000" dirty="0" err="1">
                <a:solidFill>
                  <a:srgbClr val="0000FF"/>
                </a:solidFill>
              </a:rPr>
              <a:t>Treba</a:t>
            </a:r>
            <a:r>
              <a:rPr lang="en-US" sz="2000" dirty="0">
                <a:solidFill>
                  <a:srgbClr val="0000FF"/>
                </a:solidFill>
              </a:rPr>
              <a:t> </a:t>
            </a:r>
            <a:r>
              <a:rPr lang="en-US" sz="2000" dirty="0" err="1">
                <a:solidFill>
                  <a:srgbClr val="0000FF"/>
                </a:solidFill>
              </a:rPr>
              <a:t>ipak</a:t>
            </a:r>
            <a:r>
              <a:rPr lang="en-US" sz="2000" dirty="0">
                <a:solidFill>
                  <a:srgbClr val="0000FF"/>
                </a:solidFill>
              </a:rPr>
              <a:t> </a:t>
            </a:r>
            <a:r>
              <a:rPr lang="en-US" sz="2000" dirty="0" err="1">
                <a:solidFill>
                  <a:srgbClr val="0000FF"/>
                </a:solidFill>
              </a:rPr>
              <a:t>imati</a:t>
            </a:r>
            <a:r>
              <a:rPr lang="en-US" sz="2000" dirty="0">
                <a:solidFill>
                  <a:srgbClr val="0000FF"/>
                </a:solidFill>
              </a:rPr>
              <a:t> u </a:t>
            </a:r>
            <a:r>
              <a:rPr lang="en-US" sz="2000" dirty="0" err="1">
                <a:solidFill>
                  <a:srgbClr val="0000FF"/>
                </a:solidFill>
              </a:rPr>
              <a:t>vidu</a:t>
            </a:r>
            <a:r>
              <a:rPr lang="en-US" sz="2000" dirty="0">
                <a:solidFill>
                  <a:srgbClr val="0000FF"/>
                </a:solidFill>
              </a:rPr>
              <a:t> da je ova oblast </a:t>
            </a:r>
            <a:r>
              <a:rPr lang="en-US" sz="2000" dirty="0" err="1">
                <a:solidFill>
                  <a:srgbClr val="0000FF"/>
                </a:solidFill>
              </a:rPr>
              <a:t>stekla</a:t>
            </a:r>
            <a:r>
              <a:rPr lang="en-US" sz="2000" dirty="0">
                <a:solidFill>
                  <a:srgbClr val="0000FF"/>
                </a:solidFill>
              </a:rPr>
              <a:t> </a:t>
            </a:r>
            <a:r>
              <a:rPr lang="en-US" sz="2000" dirty="0" err="1">
                <a:solidFill>
                  <a:srgbClr val="0000FF"/>
                </a:solidFill>
              </a:rPr>
              <a:t>širu</a:t>
            </a:r>
            <a:r>
              <a:rPr lang="en-US" sz="2000" dirty="0">
                <a:solidFill>
                  <a:srgbClr val="0000FF"/>
                </a:solidFill>
              </a:rPr>
              <a:t> </a:t>
            </a:r>
            <a:r>
              <a:rPr lang="en-US" sz="2000" dirty="0" err="1">
                <a:solidFill>
                  <a:srgbClr val="0000FF"/>
                </a:solidFill>
              </a:rPr>
              <a:t>afirmaciju</a:t>
            </a:r>
            <a:r>
              <a:rPr lang="en-US" sz="2000" dirty="0">
                <a:solidFill>
                  <a:srgbClr val="0000FF"/>
                </a:solidFill>
              </a:rPr>
              <a:t> </a:t>
            </a:r>
            <a:r>
              <a:rPr lang="en-US" sz="2000" dirty="0" err="1">
                <a:solidFill>
                  <a:srgbClr val="0000FF"/>
                </a:solidFill>
              </a:rPr>
              <a:t>tek</a:t>
            </a:r>
            <a:r>
              <a:rPr lang="en-US" sz="2000" dirty="0">
                <a:solidFill>
                  <a:srgbClr val="0000FF"/>
                </a:solidFill>
              </a:rPr>
              <a:t> </a:t>
            </a:r>
            <a:r>
              <a:rPr lang="en-US" sz="2000" dirty="0" err="1">
                <a:solidFill>
                  <a:srgbClr val="0000FF"/>
                </a:solidFill>
              </a:rPr>
              <a:t>sa</a:t>
            </a:r>
            <a:r>
              <a:rPr lang="en-US" sz="2000" dirty="0">
                <a:solidFill>
                  <a:srgbClr val="0000FF"/>
                </a:solidFill>
              </a:rPr>
              <a:t> </a:t>
            </a:r>
            <a:r>
              <a:rPr lang="en-US" sz="2000" dirty="0" err="1">
                <a:solidFill>
                  <a:srgbClr val="0000FF"/>
                </a:solidFill>
              </a:rPr>
              <a:t>kapitalnim</a:t>
            </a:r>
            <a:r>
              <a:rPr lang="en-US" sz="2000" dirty="0">
                <a:solidFill>
                  <a:srgbClr val="0000FF"/>
                </a:solidFill>
              </a:rPr>
              <a:t> </a:t>
            </a:r>
            <a:r>
              <a:rPr lang="en-US" sz="2000" dirty="0" err="1">
                <a:solidFill>
                  <a:srgbClr val="0000FF"/>
                </a:solidFill>
              </a:rPr>
              <a:t>delom</a:t>
            </a:r>
            <a:r>
              <a:rPr lang="en-US" sz="2000" dirty="0">
                <a:solidFill>
                  <a:srgbClr val="0000FF"/>
                </a:solidFill>
              </a:rPr>
              <a:t> </a:t>
            </a:r>
            <a:r>
              <a:rPr lang="en-US" sz="2000" dirty="0" err="1">
                <a:solidFill>
                  <a:srgbClr val="0000FF"/>
                </a:solidFill>
              </a:rPr>
              <a:t>Džona</a:t>
            </a:r>
            <a:r>
              <a:rPr lang="en-US" sz="2000" dirty="0">
                <a:solidFill>
                  <a:srgbClr val="0000FF"/>
                </a:solidFill>
              </a:rPr>
              <a:t> </a:t>
            </a:r>
            <a:r>
              <a:rPr lang="en-US" sz="2000" dirty="0" err="1">
                <a:solidFill>
                  <a:srgbClr val="0000FF"/>
                </a:solidFill>
              </a:rPr>
              <a:t>fon</a:t>
            </a:r>
            <a:r>
              <a:rPr lang="en-US" sz="2000" dirty="0">
                <a:solidFill>
                  <a:srgbClr val="0000FF"/>
                </a:solidFill>
              </a:rPr>
              <a:t> </a:t>
            </a:r>
            <a:r>
              <a:rPr lang="en-US" sz="2000" dirty="0" err="1">
                <a:solidFill>
                  <a:srgbClr val="0000FF"/>
                </a:solidFill>
              </a:rPr>
              <a:t>Nojmana</a:t>
            </a:r>
            <a:r>
              <a:rPr lang="en-US" sz="2000" dirty="0">
                <a:solidFill>
                  <a:srgbClr val="0000FF"/>
                </a:solidFill>
              </a:rPr>
              <a:t> (John von Neumann) </a:t>
            </a:r>
            <a:r>
              <a:rPr lang="en-US" sz="2000" dirty="0" err="1">
                <a:solidFill>
                  <a:srgbClr val="0000FF"/>
                </a:solidFill>
              </a:rPr>
              <a:t>i</a:t>
            </a:r>
            <a:r>
              <a:rPr lang="en-US" sz="2000" dirty="0">
                <a:solidFill>
                  <a:srgbClr val="0000FF"/>
                </a:solidFill>
              </a:rPr>
              <a:t> </a:t>
            </a:r>
            <a:r>
              <a:rPr lang="sr-Latn-RS" sz="2000" dirty="0">
                <a:solidFill>
                  <a:srgbClr val="0000FF"/>
                </a:solidFill>
              </a:rPr>
              <a:t>O</a:t>
            </a:r>
            <a:r>
              <a:rPr lang="en-US" sz="2000" dirty="0" err="1">
                <a:solidFill>
                  <a:srgbClr val="0000FF"/>
                </a:solidFill>
              </a:rPr>
              <a:t>skara</a:t>
            </a:r>
            <a:r>
              <a:rPr lang="en-US" sz="2000" dirty="0">
                <a:solidFill>
                  <a:srgbClr val="0000FF"/>
                </a:solidFill>
              </a:rPr>
              <a:t> </a:t>
            </a:r>
            <a:r>
              <a:rPr lang="en-US" sz="2000" dirty="0" err="1">
                <a:solidFill>
                  <a:srgbClr val="0000FF"/>
                </a:solidFill>
              </a:rPr>
              <a:t>Morgenšterna</a:t>
            </a:r>
            <a:r>
              <a:rPr lang="en-US" sz="2000" dirty="0">
                <a:solidFill>
                  <a:srgbClr val="0000FF"/>
                </a:solidFill>
              </a:rPr>
              <a:t> (Oscar Morgenstern) </a:t>
            </a:r>
            <a:r>
              <a:rPr lang="en-US" sz="2000" i="1" dirty="0" err="1">
                <a:solidFill>
                  <a:srgbClr val="0000FF"/>
                </a:solidFill>
              </a:rPr>
              <a:t>Teorija</a:t>
            </a:r>
            <a:r>
              <a:rPr lang="en-US" sz="2000" i="1" dirty="0">
                <a:solidFill>
                  <a:srgbClr val="0000FF"/>
                </a:solidFill>
              </a:rPr>
              <a:t> </a:t>
            </a:r>
            <a:r>
              <a:rPr lang="en-US" sz="2000" i="1" dirty="0" err="1">
                <a:solidFill>
                  <a:srgbClr val="0000FF"/>
                </a:solidFill>
              </a:rPr>
              <a:t>igara</a:t>
            </a:r>
            <a:r>
              <a:rPr lang="en-US" sz="2000" i="1" dirty="0">
                <a:solidFill>
                  <a:srgbClr val="0000FF"/>
                </a:solidFill>
              </a:rPr>
              <a:t> </a:t>
            </a:r>
            <a:r>
              <a:rPr lang="en-US" sz="2000" i="1" dirty="0" err="1">
                <a:solidFill>
                  <a:srgbClr val="0000FF"/>
                </a:solidFill>
              </a:rPr>
              <a:t>i</a:t>
            </a:r>
            <a:r>
              <a:rPr lang="en-US" sz="2000" i="1" dirty="0">
                <a:solidFill>
                  <a:srgbClr val="0000FF"/>
                </a:solidFill>
              </a:rPr>
              <a:t> </a:t>
            </a:r>
            <a:r>
              <a:rPr lang="en-US" sz="2000" i="1" dirty="0" err="1">
                <a:solidFill>
                  <a:srgbClr val="0000FF"/>
                </a:solidFill>
              </a:rPr>
              <a:t>ekonomsko</a:t>
            </a:r>
            <a:r>
              <a:rPr lang="en-US" sz="2000" i="1" dirty="0">
                <a:solidFill>
                  <a:srgbClr val="0000FF"/>
                </a:solidFill>
              </a:rPr>
              <a:t> </a:t>
            </a:r>
            <a:r>
              <a:rPr lang="en-US" sz="2000" i="1" dirty="0" err="1">
                <a:solidFill>
                  <a:srgbClr val="0000FF"/>
                </a:solidFill>
              </a:rPr>
              <a:t>ponašanje</a:t>
            </a:r>
            <a:r>
              <a:rPr lang="en-US" sz="2000" i="1" dirty="0">
                <a:solidFill>
                  <a:srgbClr val="0000FF"/>
                </a:solidFill>
              </a:rPr>
              <a:t> </a:t>
            </a:r>
            <a:r>
              <a:rPr lang="en-US" sz="2000" dirty="0">
                <a:solidFill>
                  <a:srgbClr val="0000FF"/>
                </a:solidFill>
              </a:rPr>
              <a:t>(Theory of Games and Economic Behavior) </a:t>
            </a:r>
            <a:r>
              <a:rPr lang="en-US" sz="2000" dirty="0" err="1">
                <a:solidFill>
                  <a:srgbClr val="0000FF"/>
                </a:solidFill>
              </a:rPr>
              <a:t>iz</a:t>
            </a:r>
            <a:r>
              <a:rPr lang="en-US" sz="2000" dirty="0">
                <a:solidFill>
                  <a:srgbClr val="0000FF"/>
                </a:solidFill>
              </a:rPr>
              <a:t> 1944. g., </a:t>
            </a:r>
            <a:r>
              <a:rPr lang="en-US" sz="2000" dirty="0" err="1">
                <a:solidFill>
                  <a:srgbClr val="0000FF"/>
                </a:solidFill>
              </a:rPr>
              <a:t>čiji</a:t>
            </a:r>
            <a:r>
              <a:rPr lang="en-US" sz="2000" dirty="0">
                <a:solidFill>
                  <a:srgbClr val="0000FF"/>
                </a:solidFill>
              </a:rPr>
              <a:t> je </a:t>
            </a:r>
            <a:r>
              <a:rPr lang="en-US" sz="2000" dirty="0" err="1">
                <a:solidFill>
                  <a:srgbClr val="0000FF"/>
                </a:solidFill>
              </a:rPr>
              <a:t>dobar</a:t>
            </a:r>
            <a:r>
              <a:rPr lang="en-US" sz="2000" dirty="0">
                <a:solidFill>
                  <a:srgbClr val="0000FF"/>
                </a:solidFill>
              </a:rPr>
              <a:t> deo bio </a:t>
            </a:r>
            <a:r>
              <a:rPr lang="en-US" sz="2000" dirty="0" err="1">
                <a:solidFill>
                  <a:srgbClr val="0000FF"/>
                </a:solidFill>
              </a:rPr>
              <a:t>matematički</a:t>
            </a:r>
            <a:r>
              <a:rPr lang="en-US" sz="2000" dirty="0">
                <a:solidFill>
                  <a:srgbClr val="0000FF"/>
                </a:solidFill>
              </a:rPr>
              <a:t> </a:t>
            </a:r>
            <a:r>
              <a:rPr lang="en-US" sz="2000" dirty="0" err="1">
                <a:solidFill>
                  <a:srgbClr val="0000FF"/>
                </a:solidFill>
              </a:rPr>
              <a:t>formalizovan</a:t>
            </a:r>
            <a:r>
              <a:rPr lang="sr-Latn-RS" sz="2000" dirty="0">
                <a:solidFill>
                  <a:srgbClr val="0000FF"/>
                </a:solidFill>
              </a:rPr>
              <a:t>, </a:t>
            </a:r>
            <a:r>
              <a:rPr lang="en-US" sz="2000" dirty="0" err="1">
                <a:solidFill>
                  <a:srgbClr val="0000FF"/>
                </a:solidFill>
              </a:rPr>
              <a:t>teorija</a:t>
            </a:r>
            <a:r>
              <a:rPr lang="en-US" sz="2000" dirty="0">
                <a:solidFill>
                  <a:srgbClr val="0000FF"/>
                </a:solidFill>
              </a:rPr>
              <a:t> </a:t>
            </a:r>
            <a:r>
              <a:rPr lang="en-US" sz="2000" dirty="0" err="1">
                <a:solidFill>
                  <a:srgbClr val="0000FF"/>
                </a:solidFill>
              </a:rPr>
              <a:t>sa</a:t>
            </a:r>
            <a:r>
              <a:rPr lang="en-US" sz="2000" dirty="0">
                <a:solidFill>
                  <a:srgbClr val="0000FF"/>
                </a:solidFill>
              </a:rPr>
              <a:t> </a:t>
            </a:r>
            <a:r>
              <a:rPr lang="en-US" sz="2000" dirty="0" err="1">
                <a:solidFill>
                  <a:srgbClr val="0000FF"/>
                </a:solidFill>
              </a:rPr>
              <a:t>njenim</a:t>
            </a:r>
            <a:r>
              <a:rPr lang="en-US" sz="2000" dirty="0">
                <a:solidFill>
                  <a:srgbClr val="0000FF"/>
                </a:solidFill>
              </a:rPr>
              <a:t> </a:t>
            </a:r>
            <a:r>
              <a:rPr lang="en-US" sz="2000" dirty="0" err="1">
                <a:solidFill>
                  <a:srgbClr val="0000FF"/>
                </a:solidFill>
              </a:rPr>
              <a:t>dokazivanjem</a:t>
            </a:r>
            <a:r>
              <a:rPr lang="en-US" sz="2000" dirty="0">
                <a:solidFill>
                  <a:srgbClr val="0000FF"/>
                </a:solidFill>
              </a:rPr>
              <a:t>. </a:t>
            </a:r>
            <a:endParaRPr lang="sr-Latn-RS" sz="2000" dirty="0">
              <a:solidFill>
                <a:srgbClr val="0000FF"/>
              </a:solidFill>
            </a:endParaRPr>
          </a:p>
        </p:txBody>
      </p:sp>
    </p:spTree>
    <p:extLst>
      <p:ext uri="{BB962C8B-B14F-4D97-AF65-F5344CB8AC3E}">
        <p14:creationId xmlns:p14="http://schemas.microsoft.com/office/powerpoint/2010/main" val="223975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95BBE-8AF0-204D-8172-F009A1FD83C2}"/>
              </a:ext>
            </a:extLst>
          </p:cNvPr>
          <p:cNvSpPr>
            <a:spLocks noGrp="1"/>
          </p:cNvSpPr>
          <p:nvPr>
            <p:ph type="title"/>
          </p:nvPr>
        </p:nvSpPr>
        <p:spPr>
          <a:xfrm>
            <a:off x="515125" y="1153572"/>
            <a:ext cx="2400300" cy="4461163"/>
          </a:xfrm>
        </p:spPr>
        <p:txBody>
          <a:bodyPr>
            <a:normAutofit/>
          </a:bodyPr>
          <a:lstStyle/>
          <a:p>
            <a:r>
              <a:rPr lang="sr-Latn-RS">
                <a:solidFill>
                  <a:srgbClr val="FFFFFF"/>
                </a:solidFill>
              </a:rPr>
              <a:t>DOBRO DOŠLI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8DA7B74-BEE0-3849-81B3-DFCEAC664DEC}"/>
              </a:ext>
            </a:extLst>
          </p:cNvPr>
          <p:cNvSpPr>
            <a:spLocks noGrp="1"/>
          </p:cNvSpPr>
          <p:nvPr>
            <p:ph idx="1"/>
          </p:nvPr>
        </p:nvSpPr>
        <p:spPr>
          <a:xfrm>
            <a:off x="3335481" y="591344"/>
            <a:ext cx="5179868" cy="5585619"/>
          </a:xfrm>
        </p:spPr>
        <p:txBody>
          <a:bodyPr anchor="ctr">
            <a:normAutofit/>
          </a:bodyPr>
          <a:lstStyle/>
          <a:p>
            <a:pPr marL="0" indent="0" algn="just">
              <a:lnSpc>
                <a:spcPct val="90000"/>
              </a:lnSpc>
              <a:buNone/>
            </a:pPr>
            <a:r>
              <a:rPr lang="sr-Latn-RS" sz="2500" i="1" kern="0" dirty="0">
                <a:effectLst/>
                <a:ea typeface="Times New Roman" panose="02020603050405020304" pitchFamily="18" charset="0"/>
                <a:cs typeface="Times New Roman" panose="02020603050405020304" pitchFamily="18" charset="0"/>
              </a:rPr>
              <a:t>Verujem da ste se zapitali kakav je to predmet TEORIJA IGARA?, šta je moguće naučiti, u </a:t>
            </a:r>
            <a:r>
              <a:rPr lang="en-US" sz="2500" i="1" kern="0" dirty="0" err="1">
                <a:effectLst/>
                <a:ea typeface="Times New Roman" panose="02020603050405020304" pitchFamily="18" charset="0"/>
                <a:cs typeface="Times New Roman" panose="02020603050405020304" pitchFamily="18" charset="0"/>
              </a:rPr>
              <a:t>kojim</a:t>
            </a:r>
            <a:r>
              <a:rPr lang="en-US" sz="2500" i="1" kern="0" dirty="0">
                <a:effectLst/>
                <a:ea typeface="Times New Roman" panose="02020603050405020304" pitchFamily="18" charset="0"/>
                <a:cs typeface="Times New Roman" panose="02020603050405020304" pitchFamily="18" charset="0"/>
              </a:rPr>
              <a:t> </a:t>
            </a:r>
            <a:r>
              <a:rPr lang="en-US" sz="2500" i="1" kern="0" dirty="0" err="1">
                <a:effectLst/>
                <a:ea typeface="Times New Roman" panose="02020603050405020304" pitchFamily="18" charset="0"/>
                <a:cs typeface="Times New Roman" panose="02020603050405020304" pitchFamily="18" charset="0"/>
              </a:rPr>
              <a:t>naukama</a:t>
            </a:r>
            <a:r>
              <a:rPr lang="en-US" sz="2500" i="1" kern="0" dirty="0">
                <a:effectLst/>
                <a:ea typeface="Times New Roman" panose="02020603050405020304" pitchFamily="18" charset="0"/>
                <a:cs typeface="Times New Roman" panose="02020603050405020304" pitchFamily="18" charset="0"/>
              </a:rPr>
              <a:t> se </a:t>
            </a:r>
            <a:r>
              <a:rPr lang="en-US" sz="2500" i="1" kern="0" dirty="0" err="1">
                <a:effectLst/>
                <a:ea typeface="Times New Roman" panose="02020603050405020304" pitchFamily="18" charset="0"/>
                <a:cs typeface="Times New Roman" panose="02020603050405020304" pitchFamily="18" charset="0"/>
              </a:rPr>
              <a:t>koristi</a:t>
            </a:r>
            <a:r>
              <a:rPr lang="en-US" sz="2500" i="1" kern="0" dirty="0">
                <a:effectLst/>
                <a:ea typeface="Times New Roman" panose="02020603050405020304" pitchFamily="18" charset="0"/>
                <a:cs typeface="Times New Roman" panose="02020603050405020304" pitchFamily="18" charset="0"/>
              </a:rPr>
              <a:t> </a:t>
            </a:r>
            <a:r>
              <a:rPr lang="en-US" sz="2500" i="1" kern="0" dirty="0" err="1">
                <a:effectLst/>
                <a:ea typeface="Times New Roman" panose="02020603050405020304" pitchFamily="18" charset="0"/>
                <a:cs typeface="Times New Roman" panose="02020603050405020304" pitchFamily="18" charset="0"/>
              </a:rPr>
              <a:t>teorija</a:t>
            </a:r>
            <a:r>
              <a:rPr lang="en-US" sz="2500" i="1" kern="0" dirty="0">
                <a:effectLst/>
                <a:ea typeface="Times New Roman" panose="02020603050405020304" pitchFamily="18" charset="0"/>
                <a:cs typeface="Times New Roman" panose="02020603050405020304" pitchFamily="18" charset="0"/>
              </a:rPr>
              <a:t> </a:t>
            </a:r>
            <a:r>
              <a:rPr lang="en-US" sz="2500" i="1" kern="0" dirty="0" err="1">
                <a:effectLst/>
                <a:ea typeface="Times New Roman" panose="02020603050405020304" pitchFamily="18" charset="0"/>
                <a:cs typeface="Times New Roman" panose="02020603050405020304" pitchFamily="18" charset="0"/>
              </a:rPr>
              <a:t>igara</a:t>
            </a:r>
            <a:r>
              <a:rPr lang="sr-Latn-RS" sz="2500" i="1" kern="0" dirty="0">
                <a:ea typeface="Times New Roman" panose="02020603050405020304" pitchFamily="18" charset="0"/>
                <a:cs typeface="Times New Roman" panose="02020603050405020304" pitchFamily="18" charset="0"/>
              </a:rPr>
              <a:t>, a gde u svakodnevnom životu?</a:t>
            </a:r>
          </a:p>
          <a:p>
            <a:pPr marL="0" indent="0" algn="just">
              <a:lnSpc>
                <a:spcPct val="90000"/>
              </a:lnSpc>
              <a:buNone/>
            </a:pPr>
            <a:r>
              <a:rPr lang="sr-Latn-RS" sz="2500" i="1" kern="0" dirty="0">
                <a:effectLst/>
                <a:ea typeface="Times New Roman" panose="02020603050405020304" pitchFamily="18" charset="0"/>
                <a:cs typeface="Times New Roman" panose="02020603050405020304" pitchFamily="18" charset="0"/>
              </a:rPr>
              <a:t>Ko je bio Džon Neš? šta se uopšte podrazumeva pod terminom „igra“?</a:t>
            </a:r>
          </a:p>
          <a:p>
            <a:pPr marL="0" indent="0" algn="just">
              <a:lnSpc>
                <a:spcPct val="90000"/>
              </a:lnSpc>
              <a:buNone/>
            </a:pPr>
            <a:r>
              <a:rPr lang="sr-Latn-RS" sz="2500" i="1" kern="0" dirty="0">
                <a:ea typeface="Times New Roman" panose="02020603050405020304" pitchFamily="18" charset="0"/>
                <a:cs typeface="Times New Roman" panose="02020603050405020304" pitchFamily="18" charset="0"/>
              </a:rPr>
              <a:t>Z</a:t>
            </a:r>
            <a:r>
              <a:rPr lang="sr-Latn-RS" sz="2500" i="1" kern="0" dirty="0">
                <a:effectLst/>
                <a:ea typeface="Times New Roman" panose="02020603050405020304" pitchFamily="18" charset="0"/>
                <a:cs typeface="Times New Roman" panose="02020603050405020304" pitchFamily="18" charset="0"/>
              </a:rPr>
              <a:t>ašto je ekonomistima ova teorija toliko važna?</a:t>
            </a:r>
          </a:p>
          <a:p>
            <a:pPr marL="0" indent="0" algn="just">
              <a:lnSpc>
                <a:spcPct val="90000"/>
              </a:lnSpc>
              <a:buNone/>
            </a:pPr>
            <a:r>
              <a:rPr lang="sr-Latn-RS" sz="2500" b="1" i="1" kern="0" dirty="0">
                <a:ea typeface="Times New Roman" panose="02020603050405020304" pitchFamily="18" charset="0"/>
                <a:cs typeface="Times New Roman" panose="02020603050405020304" pitchFamily="18" charset="0"/>
              </a:rPr>
              <a:t>Poštovane studentkinje i studenti, sve ćete to saznati slušajući predmet TEORIJA IGARA, u ovom semestru.</a:t>
            </a:r>
          </a:p>
          <a:p>
            <a:pPr marL="0" indent="0" algn="just">
              <a:lnSpc>
                <a:spcPct val="90000"/>
              </a:lnSpc>
              <a:buNone/>
            </a:pPr>
            <a:r>
              <a:rPr lang="sr-Latn-RS" sz="2500" b="1" i="1" kern="0" dirty="0">
                <a:effectLst/>
                <a:ea typeface="Times New Roman" panose="02020603050405020304" pitchFamily="18" charset="0"/>
                <a:cs typeface="Times New Roman" panose="02020603050405020304" pitchFamily="18" charset="0"/>
              </a:rPr>
              <a:t>Želi</a:t>
            </a:r>
            <a:r>
              <a:rPr lang="sr-Latn-RS" sz="2500" b="1" i="1" kern="0" dirty="0">
                <a:ea typeface="Times New Roman" panose="02020603050405020304" pitchFamily="18" charset="0"/>
                <a:cs typeface="Times New Roman" panose="02020603050405020304" pitchFamily="18" charset="0"/>
              </a:rPr>
              <a:t>m vam sreću, dobro razumevanje i sticanje znanja.</a:t>
            </a:r>
            <a:endParaRPr lang="sr-Latn-RS" sz="2500" b="1" i="1" kern="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09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Arc 512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31" name="Freeform: Shape 513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Game Theory | What is Game Theory? - Fincash">
            <a:extLst>
              <a:ext uri="{FF2B5EF4-FFF2-40B4-BE49-F238E27FC236}">
                <a16:creationId xmlns:a16="http://schemas.microsoft.com/office/drawing/2014/main" id="{86DA6ACD-8138-BCFF-60B2-AFBCED7E53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386" y="1542488"/>
            <a:ext cx="3583036" cy="360327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6F2CC9-EE48-03FE-35AC-28B274B949B2}"/>
              </a:ext>
            </a:extLst>
          </p:cNvPr>
          <p:cNvSpPr>
            <a:spLocks noGrp="1"/>
          </p:cNvSpPr>
          <p:nvPr>
            <p:ph idx="1"/>
          </p:nvPr>
        </p:nvSpPr>
        <p:spPr>
          <a:xfrm>
            <a:off x="4343400" y="990600"/>
            <a:ext cx="4019551" cy="5334000"/>
          </a:xfrm>
        </p:spPr>
        <p:txBody>
          <a:bodyPr>
            <a:noAutofit/>
          </a:bodyPr>
          <a:lstStyle/>
          <a:p>
            <a:pPr algn="just">
              <a:lnSpc>
                <a:spcPct val="90000"/>
              </a:lnSpc>
            </a:pPr>
            <a:r>
              <a:rPr lang="sr-Latn-RS" sz="1800" dirty="0"/>
              <a:t>M</a:t>
            </a:r>
            <a:r>
              <a:rPr lang="en-US" sz="1800" dirty="0" err="1"/>
              <a:t>ože</a:t>
            </a:r>
            <a:r>
              <a:rPr lang="en-US" sz="1800" dirty="0"/>
              <a:t> </a:t>
            </a:r>
            <a:r>
              <a:rPr lang="sr-Latn-RS" sz="1800" dirty="0"/>
              <a:t>se </a:t>
            </a:r>
            <a:r>
              <a:rPr lang="en-US" sz="1800" dirty="0" err="1"/>
              <a:t>govoriti</a:t>
            </a:r>
            <a:r>
              <a:rPr lang="en-US" sz="1800" dirty="0"/>
              <a:t> o </a:t>
            </a:r>
            <a:r>
              <a:rPr lang="en-US" sz="1800" b="1" dirty="0" err="1"/>
              <a:t>skupu</a:t>
            </a:r>
            <a:r>
              <a:rPr lang="en-US" sz="1800" b="1" dirty="0"/>
              <a:t> </a:t>
            </a:r>
            <a:r>
              <a:rPr lang="en-US" sz="1800" b="1" dirty="0" err="1"/>
              <a:t>znanja</a:t>
            </a:r>
            <a:r>
              <a:rPr lang="en-US" sz="1800" b="1" dirty="0"/>
              <a:t> o </a:t>
            </a:r>
            <a:r>
              <a:rPr lang="en-US" sz="1800" b="1" dirty="0" err="1"/>
              <a:t>logičkom</a:t>
            </a:r>
            <a:r>
              <a:rPr lang="en-US" sz="1800" b="1" dirty="0"/>
              <a:t> </a:t>
            </a:r>
            <a:r>
              <a:rPr lang="en-US" sz="1800" b="1" dirty="0" err="1"/>
              <a:t>i</a:t>
            </a:r>
            <a:r>
              <a:rPr lang="en-US" sz="1800" b="1" dirty="0"/>
              <a:t> </a:t>
            </a:r>
            <a:r>
              <a:rPr lang="en-US" sz="1800" b="1" dirty="0" err="1"/>
              <a:t>matematičkom</a:t>
            </a:r>
            <a:r>
              <a:rPr lang="en-US" sz="1800" b="1" dirty="0"/>
              <a:t> </a:t>
            </a:r>
            <a:r>
              <a:rPr lang="en-US" sz="1800" b="1" dirty="0" err="1"/>
              <a:t>promišljanju</a:t>
            </a:r>
            <a:r>
              <a:rPr lang="en-US" sz="1800" b="1" dirty="0"/>
              <a:t> </a:t>
            </a:r>
            <a:r>
              <a:rPr lang="en-US" sz="1800" b="1" dirty="0" err="1"/>
              <a:t>akcije</a:t>
            </a:r>
            <a:r>
              <a:rPr lang="en-US" sz="1800" b="1" dirty="0"/>
              <a:t> </a:t>
            </a:r>
            <a:r>
              <a:rPr lang="en-US" sz="1800" b="1" dirty="0" err="1"/>
              <a:t>i</a:t>
            </a:r>
            <a:r>
              <a:rPr lang="en-US" sz="1800" b="1" dirty="0"/>
              <a:t> </a:t>
            </a:r>
            <a:r>
              <a:rPr lang="en-US" sz="1800" b="1" dirty="0" err="1"/>
              <a:t>strategije</a:t>
            </a:r>
            <a:r>
              <a:rPr lang="en-US" sz="1800" dirty="0"/>
              <a:t>, </a:t>
            </a:r>
            <a:r>
              <a:rPr lang="en-US" sz="1800" dirty="0" err="1"/>
              <a:t>na</a:t>
            </a:r>
            <a:r>
              <a:rPr lang="en-US" sz="1800" dirty="0"/>
              <a:t> </a:t>
            </a:r>
            <a:r>
              <a:rPr lang="en-US" sz="1800" dirty="0" err="1"/>
              <a:t>osnovu</a:t>
            </a:r>
            <a:r>
              <a:rPr lang="en-US" sz="1800" dirty="0"/>
              <a:t> </a:t>
            </a:r>
            <a:r>
              <a:rPr lang="en-US" sz="1800" dirty="0" err="1"/>
              <a:t>određenih</a:t>
            </a:r>
            <a:r>
              <a:rPr lang="en-US" sz="1800" dirty="0"/>
              <a:t> </a:t>
            </a:r>
            <a:r>
              <a:rPr lang="en-US" sz="1800" dirty="0" err="1"/>
              <a:t>kriterijuma</a:t>
            </a:r>
            <a:r>
              <a:rPr lang="en-US" sz="1800" dirty="0"/>
              <a:t>, koji bi </a:t>
            </a:r>
            <a:r>
              <a:rPr lang="en-US" sz="1800" dirty="0" err="1"/>
              <a:t>trebalo</a:t>
            </a:r>
            <a:r>
              <a:rPr lang="en-US" sz="1800" dirty="0"/>
              <a:t> da </a:t>
            </a:r>
            <a:r>
              <a:rPr lang="en-US" sz="1800" dirty="0" err="1"/>
              <a:t>pomognu</a:t>
            </a:r>
            <a:r>
              <a:rPr lang="en-US" sz="1800" dirty="0"/>
              <a:t> </a:t>
            </a:r>
            <a:r>
              <a:rPr lang="en-US" sz="1800" dirty="0" err="1"/>
              <a:t>donosiocu</a:t>
            </a:r>
            <a:r>
              <a:rPr lang="en-US" sz="1800" dirty="0"/>
              <a:t> </a:t>
            </a:r>
            <a:r>
              <a:rPr lang="en-US" sz="1800" dirty="0" err="1"/>
              <a:t>odluka</a:t>
            </a:r>
            <a:r>
              <a:rPr lang="en-US" sz="1800" dirty="0"/>
              <a:t> da </a:t>
            </a:r>
            <a:r>
              <a:rPr lang="en-US" sz="1800" dirty="0" err="1"/>
              <a:t>donese</a:t>
            </a:r>
            <a:r>
              <a:rPr lang="en-US" sz="1800" dirty="0"/>
              <a:t> ’’</a:t>
            </a:r>
            <a:r>
              <a:rPr lang="en-US" sz="1800" dirty="0" err="1"/>
              <a:t>dobre</a:t>
            </a:r>
            <a:r>
              <a:rPr lang="en-US" sz="1800" dirty="0"/>
              <a:t>’’ (</a:t>
            </a:r>
            <a:r>
              <a:rPr lang="en-US" sz="1800" dirty="0" err="1"/>
              <a:t>optimalne</a:t>
            </a:r>
            <a:r>
              <a:rPr lang="en-US" sz="1800" dirty="0"/>
              <a:t>) </a:t>
            </a:r>
            <a:r>
              <a:rPr lang="en-US" sz="1800" dirty="0" err="1"/>
              <a:t>odluke</a:t>
            </a:r>
            <a:r>
              <a:rPr lang="en-US" sz="1800" dirty="0"/>
              <a:t>, </a:t>
            </a:r>
            <a:r>
              <a:rPr lang="en-US" sz="1800" dirty="0" err="1"/>
              <a:t>već</a:t>
            </a:r>
            <a:r>
              <a:rPr lang="en-US" sz="1800" dirty="0"/>
              <a:t> </a:t>
            </a:r>
            <a:r>
              <a:rPr lang="en-US" sz="1800" dirty="0" err="1"/>
              <a:t>prema</a:t>
            </a:r>
            <a:r>
              <a:rPr lang="en-US" sz="1800" dirty="0"/>
              <a:t> </a:t>
            </a:r>
            <a:r>
              <a:rPr lang="en-US" sz="1800" dirty="0" err="1"/>
              <a:t>datoj</a:t>
            </a:r>
            <a:r>
              <a:rPr lang="en-US" sz="1800" dirty="0"/>
              <a:t> </a:t>
            </a:r>
            <a:r>
              <a:rPr lang="sr-Latn-RS" sz="1800" dirty="0"/>
              <a:t>situaciji. </a:t>
            </a:r>
          </a:p>
          <a:p>
            <a:pPr algn="just">
              <a:lnSpc>
                <a:spcPct val="90000"/>
              </a:lnSpc>
            </a:pPr>
            <a:r>
              <a:rPr lang="sr-Latn-RS" sz="1800" dirty="0"/>
              <a:t>izraz ’’teorija’’ opšte prihvaćen, ostaće se pri njemu. </a:t>
            </a:r>
          </a:p>
          <a:p>
            <a:pPr algn="just">
              <a:lnSpc>
                <a:spcPct val="90000"/>
              </a:lnSpc>
            </a:pPr>
            <a:r>
              <a:rPr lang="sr-Latn-RS" sz="1800" dirty="0"/>
              <a:t>Evidentno je da je </a:t>
            </a:r>
            <a:r>
              <a:rPr lang="sr-Latn-RS" sz="1800" b="1" u="sng" dirty="0"/>
              <a:t>u fokusu teorije igara donošenje odluka (odlučivanje) </a:t>
            </a:r>
            <a:r>
              <a:rPr lang="sr-Latn-RS" sz="1800" dirty="0"/>
              <a:t>za koje se pokušavaju, sa manje ili više uspeha, utvrditi određena ’’pravila’’ (kriterijumi) koja će donosiocu odluke (’’igraču’’) omogućiti da ostvari određeni željeni cilj (ishod, korisnost, vrednost, dobitak, itd.), prema njegovom ’’sistemu vrednosti’’ (preferencijama i sl.)</a:t>
            </a:r>
            <a:endParaRPr lang="en-US" sz="1800" dirty="0"/>
          </a:p>
        </p:txBody>
      </p:sp>
    </p:spTree>
    <p:extLst>
      <p:ext uri="{BB962C8B-B14F-4D97-AF65-F5344CB8AC3E}">
        <p14:creationId xmlns:p14="http://schemas.microsoft.com/office/powerpoint/2010/main" val="78325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mark">
            <a:extLst>
              <a:ext uri="{FF2B5EF4-FFF2-40B4-BE49-F238E27FC236}">
                <a16:creationId xmlns:a16="http://schemas.microsoft.com/office/drawing/2014/main" id="{2539E499-B21E-19C9-DBAF-6BCDF4861B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386" y="1552610"/>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0837DAE-8EE4-EDBC-1FED-22C936DF2AAF}"/>
              </a:ext>
            </a:extLst>
          </p:cNvPr>
          <p:cNvSpPr>
            <a:spLocks noGrp="1"/>
          </p:cNvSpPr>
          <p:nvPr>
            <p:ph idx="1"/>
          </p:nvPr>
        </p:nvSpPr>
        <p:spPr>
          <a:xfrm>
            <a:off x="3858868" y="1447800"/>
            <a:ext cx="4656482" cy="4834885"/>
          </a:xfrm>
        </p:spPr>
        <p:txBody>
          <a:bodyPr>
            <a:noAutofit/>
          </a:bodyPr>
          <a:lstStyle/>
          <a:p>
            <a:pPr algn="just">
              <a:lnSpc>
                <a:spcPct val="90000"/>
              </a:lnSpc>
            </a:pPr>
            <a:r>
              <a:rPr lang="en-US" sz="1800" dirty="0"/>
              <a:t>po </a:t>
            </a:r>
            <a:r>
              <a:rPr lang="en-US" sz="1800" dirty="0" err="1"/>
              <a:t>pravilu</a:t>
            </a:r>
            <a:r>
              <a:rPr lang="en-US" sz="1800" dirty="0"/>
              <a:t>, ne </a:t>
            </a:r>
            <a:r>
              <a:rPr lang="en-US" sz="1800" dirty="0" err="1"/>
              <a:t>radi</a:t>
            </a:r>
            <a:r>
              <a:rPr lang="en-US" sz="1800" dirty="0"/>
              <a:t> se o </a:t>
            </a:r>
            <a:r>
              <a:rPr lang="en-US" sz="1800" dirty="0" err="1"/>
              <a:t>jednokratnom</a:t>
            </a:r>
            <a:r>
              <a:rPr lang="en-US" sz="1800" dirty="0"/>
              <a:t> </a:t>
            </a:r>
            <a:r>
              <a:rPr lang="en-US" sz="1800" dirty="0" err="1"/>
              <a:t>odlučivanju</a:t>
            </a:r>
            <a:r>
              <a:rPr lang="en-US" sz="1800" dirty="0"/>
              <a:t>, </a:t>
            </a:r>
            <a:r>
              <a:rPr lang="en-US" sz="1800" dirty="0" err="1"/>
              <a:t>nego</a:t>
            </a:r>
            <a:r>
              <a:rPr lang="en-US" sz="1800" dirty="0"/>
              <a:t> o </a:t>
            </a:r>
            <a:r>
              <a:rPr lang="en-US" sz="1800" dirty="0" err="1"/>
              <a:t>nizu</a:t>
            </a:r>
            <a:r>
              <a:rPr lang="en-US" sz="1800" dirty="0"/>
              <a:t> </a:t>
            </a:r>
            <a:r>
              <a:rPr lang="en-US" sz="1800" dirty="0" err="1"/>
              <a:t>međusobno</a:t>
            </a:r>
            <a:r>
              <a:rPr lang="en-US" sz="1800" dirty="0"/>
              <a:t> </a:t>
            </a:r>
            <a:r>
              <a:rPr lang="en-US" sz="1800" dirty="0" err="1"/>
              <a:t>povezanih</a:t>
            </a:r>
            <a:r>
              <a:rPr lang="en-US" sz="1800" dirty="0"/>
              <a:t> </a:t>
            </a:r>
            <a:r>
              <a:rPr lang="en-US" sz="1800" dirty="0" err="1"/>
              <a:t>i</a:t>
            </a:r>
            <a:r>
              <a:rPr lang="en-US" sz="1800" dirty="0"/>
              <a:t> </a:t>
            </a:r>
            <a:r>
              <a:rPr lang="en-US" sz="1800" dirty="0" err="1"/>
              <a:t>uslovljenih</a:t>
            </a:r>
            <a:r>
              <a:rPr lang="en-US" sz="1800" dirty="0"/>
              <a:t> </a:t>
            </a:r>
            <a:r>
              <a:rPr lang="en-US" sz="1800" dirty="0" err="1"/>
              <a:t>odluka</a:t>
            </a:r>
            <a:r>
              <a:rPr lang="en-US" sz="1800" dirty="0"/>
              <a:t> (</a:t>
            </a:r>
            <a:r>
              <a:rPr lang="en-US" sz="1800" dirty="0" err="1"/>
              <a:t>poteza</a:t>
            </a:r>
            <a:r>
              <a:rPr lang="en-US" sz="1800" dirty="0"/>
              <a:t>), </a:t>
            </a:r>
            <a:r>
              <a:rPr lang="en-US" sz="1800" dirty="0" err="1"/>
              <a:t>dva</a:t>
            </a:r>
            <a:r>
              <a:rPr lang="en-US" sz="1800" dirty="0"/>
              <a:t> </a:t>
            </a:r>
            <a:r>
              <a:rPr lang="en-US" sz="1800" dirty="0" err="1"/>
              <a:t>ili</a:t>
            </a:r>
            <a:r>
              <a:rPr lang="en-US" sz="1800" dirty="0"/>
              <a:t> </a:t>
            </a:r>
            <a:r>
              <a:rPr lang="en-US" sz="1800" dirty="0" err="1"/>
              <a:t>više</a:t>
            </a:r>
            <a:r>
              <a:rPr lang="en-US" sz="1800" dirty="0"/>
              <a:t> </a:t>
            </a:r>
            <a:r>
              <a:rPr lang="en-US" sz="1800" dirty="0" err="1"/>
              <a:t>učesnika</a:t>
            </a:r>
            <a:r>
              <a:rPr lang="en-US" sz="1800" dirty="0"/>
              <a:t> u </a:t>
            </a:r>
            <a:r>
              <a:rPr lang="en-US" sz="1800" dirty="0" err="1"/>
              <a:t>procesu</a:t>
            </a:r>
            <a:r>
              <a:rPr lang="en-US" sz="1800" dirty="0"/>
              <a:t> </a:t>
            </a:r>
            <a:r>
              <a:rPr lang="en-US" sz="1800" dirty="0" err="1"/>
              <a:t>odlučivanja</a:t>
            </a:r>
            <a:r>
              <a:rPr lang="en-US" sz="1800" dirty="0"/>
              <a:t>, pa se pre </a:t>
            </a:r>
            <a:r>
              <a:rPr lang="en-US" sz="1800" dirty="0" err="1"/>
              <a:t>može</a:t>
            </a:r>
            <a:r>
              <a:rPr lang="en-US" sz="1800" dirty="0"/>
              <a:t> </a:t>
            </a:r>
            <a:r>
              <a:rPr lang="en-US" sz="1800" dirty="0" err="1"/>
              <a:t>govoriti</a:t>
            </a:r>
            <a:r>
              <a:rPr lang="en-US" sz="1800" dirty="0"/>
              <a:t> </a:t>
            </a:r>
            <a:r>
              <a:rPr lang="en-US" sz="1800" b="1" u="sng" dirty="0"/>
              <a:t>o </a:t>
            </a:r>
            <a:r>
              <a:rPr lang="en-US" sz="1800" b="1" u="sng" dirty="0" err="1"/>
              <a:t>strategiji</a:t>
            </a:r>
            <a:r>
              <a:rPr lang="en-US" sz="1800" b="1" u="sng" dirty="0"/>
              <a:t> (</a:t>
            </a:r>
            <a:r>
              <a:rPr lang="en-US" sz="1800" b="1" u="sng" dirty="0" err="1"/>
              <a:t>strateškom</a:t>
            </a:r>
            <a:r>
              <a:rPr lang="en-US" sz="1800" b="1" u="sng" dirty="0"/>
              <a:t> </a:t>
            </a:r>
            <a:r>
              <a:rPr lang="en-US" sz="1800" b="1" u="sng" dirty="0" err="1"/>
              <a:t>odlučivanju</a:t>
            </a:r>
            <a:r>
              <a:rPr lang="en-US" sz="1800" b="1" u="sng" dirty="0"/>
              <a:t>). </a:t>
            </a:r>
            <a:endParaRPr lang="sr-Latn-RS" sz="1800" b="1" u="sng" dirty="0"/>
          </a:p>
          <a:p>
            <a:pPr algn="just">
              <a:lnSpc>
                <a:spcPct val="90000"/>
              </a:lnSpc>
            </a:pPr>
            <a:r>
              <a:rPr lang="en-US" sz="1800" dirty="0" err="1"/>
              <a:t>donosilac</a:t>
            </a:r>
            <a:r>
              <a:rPr lang="en-US" sz="1800" dirty="0"/>
              <a:t> </a:t>
            </a:r>
            <a:r>
              <a:rPr lang="en-US" sz="1800" dirty="0" err="1"/>
              <a:t>odluka</a:t>
            </a:r>
            <a:r>
              <a:rPr lang="en-US" sz="1800" dirty="0"/>
              <a:t> </a:t>
            </a:r>
            <a:r>
              <a:rPr lang="en-US" sz="1800" dirty="0" err="1"/>
              <a:t>kod</a:t>
            </a:r>
            <a:r>
              <a:rPr lang="en-US" sz="1800" dirty="0"/>
              <a:t> </a:t>
            </a:r>
            <a:r>
              <a:rPr lang="en-US" sz="1800" dirty="0" err="1"/>
              <a:t>odlučivanja</a:t>
            </a:r>
            <a:r>
              <a:rPr lang="en-US" sz="1800" dirty="0"/>
              <a:t> mora </a:t>
            </a:r>
            <a:r>
              <a:rPr lang="en-US" sz="1800" dirty="0" err="1"/>
              <a:t>voditi</a:t>
            </a:r>
            <a:r>
              <a:rPr lang="en-US" sz="1800" dirty="0"/>
              <a:t> </a:t>
            </a:r>
            <a:r>
              <a:rPr lang="en-US" sz="1800" dirty="0" err="1"/>
              <a:t>računa</a:t>
            </a:r>
            <a:r>
              <a:rPr lang="en-US" sz="1800" dirty="0"/>
              <a:t> </a:t>
            </a:r>
            <a:r>
              <a:rPr lang="en-US" sz="1800" dirty="0" err="1"/>
              <a:t>kako</a:t>
            </a:r>
            <a:r>
              <a:rPr lang="en-US" sz="1800" dirty="0"/>
              <a:t> o </a:t>
            </a:r>
            <a:r>
              <a:rPr lang="en-US" sz="1800" dirty="0" err="1"/>
              <a:t>svojim</a:t>
            </a:r>
            <a:r>
              <a:rPr lang="en-US" sz="1800" dirty="0"/>
              <a:t> </a:t>
            </a:r>
            <a:r>
              <a:rPr lang="en-US" sz="1800" dirty="0" err="1"/>
              <a:t>interesima</a:t>
            </a:r>
            <a:r>
              <a:rPr lang="en-US" sz="1800" dirty="0"/>
              <a:t> (</a:t>
            </a:r>
            <a:r>
              <a:rPr lang="en-US" sz="1800" dirty="0" err="1"/>
              <a:t>ciljevima</a:t>
            </a:r>
            <a:r>
              <a:rPr lang="en-US" sz="1800" dirty="0"/>
              <a:t>), </a:t>
            </a:r>
            <a:r>
              <a:rPr lang="en-US" sz="1800" dirty="0" err="1"/>
              <a:t>tako</a:t>
            </a:r>
            <a:r>
              <a:rPr lang="en-US" sz="1800" dirty="0"/>
              <a:t> </a:t>
            </a:r>
            <a:r>
              <a:rPr lang="en-US" sz="1800" dirty="0" err="1"/>
              <a:t>i</a:t>
            </a:r>
            <a:r>
              <a:rPr lang="en-US" sz="1800" dirty="0"/>
              <a:t> o </a:t>
            </a:r>
            <a:r>
              <a:rPr lang="en-US" sz="1800" dirty="0" err="1"/>
              <a:t>interesima</a:t>
            </a:r>
            <a:r>
              <a:rPr lang="en-US" sz="1800" dirty="0"/>
              <a:t> (</a:t>
            </a:r>
            <a:r>
              <a:rPr lang="en-US" sz="1800" dirty="0" err="1"/>
              <a:t>ciljevima</a:t>
            </a:r>
            <a:r>
              <a:rPr lang="en-US" sz="1800" dirty="0"/>
              <a:t>) </a:t>
            </a:r>
            <a:r>
              <a:rPr lang="en-US" sz="1800" dirty="0" err="1"/>
              <a:t>drugih</a:t>
            </a:r>
            <a:r>
              <a:rPr lang="en-US" sz="1800" dirty="0"/>
              <a:t> </a:t>
            </a:r>
            <a:r>
              <a:rPr lang="en-US" sz="1800" dirty="0" err="1"/>
              <a:t>učesnika</a:t>
            </a:r>
            <a:r>
              <a:rPr lang="en-US" sz="1800" dirty="0"/>
              <a:t>, </a:t>
            </a:r>
            <a:r>
              <a:rPr lang="en-US" sz="1800" dirty="0" err="1"/>
              <a:t>i</a:t>
            </a:r>
            <a:r>
              <a:rPr lang="en-US" sz="1800" dirty="0"/>
              <a:t> </a:t>
            </a:r>
            <a:r>
              <a:rPr lang="en-US" sz="1800" dirty="0" err="1"/>
              <a:t>njihovim</a:t>
            </a:r>
            <a:r>
              <a:rPr lang="en-US" sz="1800" dirty="0"/>
              <a:t> </a:t>
            </a:r>
            <a:r>
              <a:rPr lang="en-US" sz="1800" dirty="0" err="1"/>
              <a:t>mogućim</a:t>
            </a:r>
            <a:r>
              <a:rPr lang="en-US" sz="1800" dirty="0"/>
              <a:t> </a:t>
            </a:r>
            <a:r>
              <a:rPr lang="en-US" sz="1800" dirty="0" err="1"/>
              <a:t>odlukama</a:t>
            </a:r>
            <a:r>
              <a:rPr lang="en-US" sz="1800" dirty="0"/>
              <a:t> (</a:t>
            </a:r>
            <a:r>
              <a:rPr lang="en-US" sz="1800" dirty="0" err="1"/>
              <a:t>potezima</a:t>
            </a:r>
            <a:r>
              <a:rPr lang="en-US" sz="1800" dirty="0"/>
              <a:t>, </a:t>
            </a:r>
            <a:r>
              <a:rPr lang="en-US" sz="1800" dirty="0" err="1"/>
              <a:t>reakcijama</a:t>
            </a:r>
            <a:r>
              <a:rPr lang="en-US" sz="1800" dirty="0"/>
              <a:t>), </a:t>
            </a:r>
            <a:r>
              <a:rPr lang="en-US" sz="1800" dirty="0" err="1"/>
              <a:t>i</a:t>
            </a:r>
            <a:r>
              <a:rPr lang="en-US" sz="1800" dirty="0"/>
              <a:t> </a:t>
            </a:r>
            <a:r>
              <a:rPr lang="en-US" sz="1800" dirty="0" err="1"/>
              <a:t>donositi</a:t>
            </a:r>
            <a:r>
              <a:rPr lang="en-US" sz="1800" dirty="0"/>
              <a:t> </a:t>
            </a:r>
            <a:r>
              <a:rPr lang="en-US" sz="1800" dirty="0" err="1"/>
              <a:t>takve</a:t>
            </a:r>
            <a:r>
              <a:rPr lang="en-US" sz="1800" dirty="0"/>
              <a:t> </a:t>
            </a:r>
            <a:r>
              <a:rPr lang="en-US" sz="1800" dirty="0" err="1"/>
              <a:t>odluke</a:t>
            </a:r>
            <a:r>
              <a:rPr lang="en-US" sz="1800" dirty="0"/>
              <a:t> </a:t>
            </a:r>
            <a:r>
              <a:rPr lang="en-US" sz="1800" dirty="0" err="1"/>
              <a:t>koje</a:t>
            </a:r>
            <a:r>
              <a:rPr lang="en-US" sz="1800" dirty="0"/>
              <a:t> </a:t>
            </a:r>
            <a:r>
              <a:rPr lang="en-US" sz="1800" dirty="0" err="1"/>
              <a:t>imaju</a:t>
            </a:r>
            <a:r>
              <a:rPr lang="en-US" sz="1800" dirty="0"/>
              <a:t> za </a:t>
            </a:r>
            <a:r>
              <a:rPr lang="en-US" sz="1800" dirty="0" err="1"/>
              <a:t>krajnji</a:t>
            </a:r>
            <a:r>
              <a:rPr lang="en-US" sz="1800" dirty="0"/>
              <a:t> </a:t>
            </a:r>
            <a:r>
              <a:rPr lang="en-US" sz="1800" dirty="0" err="1"/>
              <a:t>cilj</a:t>
            </a:r>
            <a:r>
              <a:rPr lang="en-US" sz="1800" dirty="0"/>
              <a:t> (</a:t>
            </a:r>
            <a:r>
              <a:rPr lang="en-US" sz="1800" dirty="0" err="1"/>
              <a:t>ishod</a:t>
            </a:r>
            <a:r>
              <a:rPr lang="en-US" sz="1800" dirty="0"/>
              <a:t> </a:t>
            </a:r>
            <a:r>
              <a:rPr lang="en-US" sz="1800" dirty="0" err="1"/>
              <a:t>igre</a:t>
            </a:r>
            <a:r>
              <a:rPr lang="en-US" sz="1800" dirty="0"/>
              <a:t>) da se u </a:t>
            </a:r>
            <a:r>
              <a:rPr lang="en-US" sz="1800" dirty="0" err="1"/>
              <a:t>što</a:t>
            </a:r>
            <a:r>
              <a:rPr lang="en-US" sz="1800" dirty="0"/>
              <a:t> </a:t>
            </a:r>
            <a:r>
              <a:rPr lang="en-US" sz="1800" dirty="0" err="1"/>
              <a:t>većoj</a:t>
            </a:r>
            <a:r>
              <a:rPr lang="en-US" sz="1800" dirty="0"/>
              <a:t> meri </a:t>
            </a:r>
            <a:r>
              <a:rPr lang="en-US" sz="1800" dirty="0" err="1"/>
              <a:t>ostvare</a:t>
            </a:r>
            <a:r>
              <a:rPr lang="en-US" sz="1800" dirty="0"/>
              <a:t> </a:t>
            </a:r>
            <a:r>
              <a:rPr lang="en-US" sz="1800" dirty="0" err="1"/>
              <a:t>njegovi</a:t>
            </a:r>
            <a:r>
              <a:rPr lang="en-US" sz="1800" dirty="0"/>
              <a:t> </a:t>
            </a:r>
            <a:r>
              <a:rPr lang="en-US" sz="1800" dirty="0" err="1"/>
              <a:t>interesi</a:t>
            </a:r>
            <a:r>
              <a:rPr lang="en-US" sz="1800" dirty="0"/>
              <a:t>, </a:t>
            </a:r>
            <a:endParaRPr lang="sr-Latn-RS" sz="1800" dirty="0"/>
          </a:p>
          <a:p>
            <a:pPr algn="just">
              <a:lnSpc>
                <a:spcPct val="90000"/>
              </a:lnSpc>
            </a:pPr>
            <a:r>
              <a:rPr lang="en-US" sz="1800" dirty="0" err="1"/>
              <a:t>čak</a:t>
            </a:r>
            <a:r>
              <a:rPr lang="en-US" sz="1800" dirty="0"/>
              <a:t> </a:t>
            </a:r>
            <a:r>
              <a:rPr lang="en-US" sz="1800" dirty="0" err="1"/>
              <a:t>i</a:t>
            </a:r>
            <a:r>
              <a:rPr lang="en-US" sz="1800" dirty="0"/>
              <a:t> </a:t>
            </a:r>
            <a:r>
              <a:rPr lang="en-US" sz="1800" dirty="0" err="1"/>
              <a:t>ako</a:t>
            </a:r>
            <a:r>
              <a:rPr lang="en-US" sz="1800" dirty="0"/>
              <a:t> to </a:t>
            </a:r>
            <a:r>
              <a:rPr lang="en-US" sz="1800" dirty="0" err="1"/>
              <a:t>zahteva</a:t>
            </a:r>
            <a:r>
              <a:rPr lang="en-US" sz="1800" dirty="0"/>
              <a:t> </a:t>
            </a:r>
            <a:r>
              <a:rPr lang="en-US" sz="1800" dirty="0" err="1"/>
              <a:t>određeno</a:t>
            </a:r>
            <a:r>
              <a:rPr lang="en-US" sz="1800" dirty="0"/>
              <a:t> ’’</a:t>
            </a:r>
            <a:r>
              <a:rPr lang="en-US" sz="1800" dirty="0" err="1"/>
              <a:t>žrtvovanje</a:t>
            </a:r>
            <a:r>
              <a:rPr lang="en-US" sz="1800" dirty="0"/>
              <a:t>’’ u </a:t>
            </a:r>
            <a:r>
              <a:rPr lang="en-US" sz="1800" dirty="0" err="1"/>
              <a:t>određenoj</a:t>
            </a:r>
            <a:r>
              <a:rPr lang="en-US" sz="1800" dirty="0"/>
              <a:t> </a:t>
            </a:r>
            <a:r>
              <a:rPr lang="en-US" sz="1800" dirty="0" err="1"/>
              <a:t>fazi</a:t>
            </a:r>
            <a:r>
              <a:rPr lang="en-US" sz="1800" dirty="0"/>
              <a:t> </a:t>
            </a:r>
            <a:r>
              <a:rPr lang="en-US" sz="1800" dirty="0" err="1"/>
              <a:t>igre</a:t>
            </a:r>
            <a:r>
              <a:rPr lang="en-US" sz="1800" dirty="0"/>
              <a:t>, </a:t>
            </a:r>
            <a:r>
              <a:rPr lang="en-US" sz="1800" dirty="0" err="1"/>
              <a:t>uključujući</a:t>
            </a:r>
            <a:r>
              <a:rPr lang="en-US" sz="1800" dirty="0"/>
              <a:t> </a:t>
            </a:r>
            <a:r>
              <a:rPr lang="en-US" sz="1800" dirty="0" err="1"/>
              <a:t>i</a:t>
            </a:r>
            <a:r>
              <a:rPr lang="en-US" sz="1800" dirty="0"/>
              <a:t> </a:t>
            </a:r>
            <a:r>
              <a:rPr lang="en-US" sz="1800" dirty="0" err="1"/>
              <a:t>situacije</a:t>
            </a:r>
            <a:r>
              <a:rPr lang="en-US" sz="1800" dirty="0"/>
              <a:t> </a:t>
            </a:r>
            <a:r>
              <a:rPr lang="en-US" sz="1800" dirty="0" err="1"/>
              <a:t>obostranog</a:t>
            </a:r>
            <a:r>
              <a:rPr lang="en-US" sz="1800" dirty="0"/>
              <a:t> </a:t>
            </a:r>
            <a:r>
              <a:rPr lang="en-US" sz="1800" dirty="0" err="1"/>
              <a:t>dobitka</a:t>
            </a:r>
            <a:r>
              <a:rPr lang="en-US" sz="1800" dirty="0"/>
              <a:t> (’’win-win’’ </a:t>
            </a:r>
            <a:r>
              <a:rPr lang="en-US" sz="1800" dirty="0" err="1"/>
              <a:t>ili</a:t>
            </a:r>
            <a:r>
              <a:rPr lang="en-US" sz="1800" dirty="0"/>
              <a:t> </a:t>
            </a:r>
            <a:r>
              <a:rPr lang="en-US" sz="1800" dirty="0" err="1"/>
              <a:t>ravnoteže</a:t>
            </a:r>
            <a:r>
              <a:rPr lang="en-US" sz="1800" dirty="0"/>
              <a:t>), </a:t>
            </a:r>
            <a:r>
              <a:rPr lang="en-US" sz="1800" dirty="0" err="1"/>
              <a:t>ili</a:t>
            </a:r>
            <a:r>
              <a:rPr lang="en-US" sz="1800" dirty="0"/>
              <a:t> </a:t>
            </a:r>
            <a:r>
              <a:rPr lang="en-US" sz="1800" dirty="0" err="1"/>
              <a:t>minimalnog</a:t>
            </a:r>
            <a:r>
              <a:rPr lang="en-US" sz="1800" dirty="0"/>
              <a:t> </a:t>
            </a:r>
            <a:r>
              <a:rPr lang="en-US" sz="1800" dirty="0" err="1"/>
              <a:t>gubitka</a:t>
            </a:r>
            <a:r>
              <a:rPr lang="en-US" sz="1800" dirty="0"/>
              <a:t>, </a:t>
            </a:r>
          </a:p>
        </p:txBody>
      </p:sp>
    </p:spTree>
    <p:extLst>
      <p:ext uri="{BB962C8B-B14F-4D97-AF65-F5344CB8AC3E}">
        <p14:creationId xmlns:p14="http://schemas.microsoft.com/office/powerpoint/2010/main" val="243324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 role-playing video games can teach us about monetary policy |  Enterprise">
            <a:extLst>
              <a:ext uri="{FF2B5EF4-FFF2-40B4-BE49-F238E27FC236}">
                <a16:creationId xmlns:a16="http://schemas.microsoft.com/office/drawing/2014/main" id="{A34097A4-945F-A9D7-51D4-D08773B543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15" r="1" b="4519"/>
          <a:stretch/>
        </p:blipFill>
        <p:spPr bwMode="auto">
          <a:xfrm>
            <a:off x="20" y="10"/>
            <a:ext cx="9171076"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6153" name="Group 615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987478"/>
            <a:ext cx="9171095" cy="1828800"/>
            <a:chOff x="-305" y="2987478"/>
            <a:chExt cx="12188952" cy="1828800"/>
          </a:xfrm>
        </p:grpSpPr>
        <p:sp>
          <p:nvSpPr>
            <p:cNvPr id="6154" name="Freeform: Shape 615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6155" name="Freeform: Shape 6154">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6156" name="Freeform: Shape 6155">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6157" name="Freeform: Shape 6156">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B3B37FD8-3E46-F29E-353C-3FD3B7BE7E09}"/>
              </a:ext>
            </a:extLst>
          </p:cNvPr>
          <p:cNvSpPr>
            <a:spLocks noGrp="1"/>
          </p:cNvSpPr>
          <p:nvPr>
            <p:ph idx="1"/>
          </p:nvPr>
        </p:nvSpPr>
        <p:spPr>
          <a:xfrm>
            <a:off x="685800" y="4551037"/>
            <a:ext cx="7861693" cy="1509935"/>
          </a:xfrm>
        </p:spPr>
        <p:txBody>
          <a:bodyPr anchor="ctr">
            <a:normAutofit/>
          </a:bodyPr>
          <a:lstStyle/>
          <a:p>
            <a:pPr marL="0" indent="0" algn="just">
              <a:lnSpc>
                <a:spcPct val="90000"/>
              </a:lnSpc>
              <a:buNone/>
            </a:pPr>
            <a:r>
              <a:rPr lang="en-US" sz="2000" dirty="0" err="1">
                <a:solidFill>
                  <a:srgbClr val="006600"/>
                </a:solidFill>
              </a:rPr>
              <a:t>Imajući</a:t>
            </a:r>
            <a:r>
              <a:rPr lang="en-US" sz="2000" dirty="0">
                <a:solidFill>
                  <a:srgbClr val="006600"/>
                </a:solidFill>
              </a:rPr>
              <a:t> </a:t>
            </a:r>
            <a:r>
              <a:rPr lang="en-US" sz="2000" dirty="0" err="1">
                <a:solidFill>
                  <a:srgbClr val="006600"/>
                </a:solidFill>
              </a:rPr>
              <a:t>ovo</a:t>
            </a:r>
            <a:r>
              <a:rPr lang="en-US" sz="2000" dirty="0">
                <a:solidFill>
                  <a:srgbClr val="006600"/>
                </a:solidFill>
              </a:rPr>
              <a:t> u </a:t>
            </a:r>
            <a:r>
              <a:rPr lang="en-US" sz="2000" dirty="0" err="1">
                <a:solidFill>
                  <a:srgbClr val="006600"/>
                </a:solidFill>
              </a:rPr>
              <a:t>vidu</a:t>
            </a:r>
            <a:r>
              <a:rPr lang="en-US" sz="2000" dirty="0">
                <a:solidFill>
                  <a:srgbClr val="006600"/>
                </a:solidFill>
              </a:rPr>
              <a:t> </a:t>
            </a:r>
            <a:r>
              <a:rPr lang="en-US" sz="2000" dirty="0" err="1">
                <a:solidFill>
                  <a:srgbClr val="006600"/>
                </a:solidFill>
              </a:rPr>
              <a:t>verovatno</a:t>
            </a:r>
            <a:r>
              <a:rPr lang="en-US" sz="2000" dirty="0">
                <a:solidFill>
                  <a:srgbClr val="006600"/>
                </a:solidFill>
              </a:rPr>
              <a:t> </a:t>
            </a:r>
            <a:r>
              <a:rPr lang="en-US" sz="2000" dirty="0" err="1">
                <a:solidFill>
                  <a:srgbClr val="006600"/>
                </a:solidFill>
              </a:rPr>
              <a:t>će</a:t>
            </a:r>
            <a:r>
              <a:rPr lang="en-US" sz="2000" dirty="0">
                <a:solidFill>
                  <a:srgbClr val="006600"/>
                </a:solidFill>
              </a:rPr>
              <a:t> se </a:t>
            </a:r>
            <a:r>
              <a:rPr lang="en-US" sz="2000" dirty="0" err="1">
                <a:solidFill>
                  <a:srgbClr val="006600"/>
                </a:solidFill>
              </a:rPr>
              <a:t>najmanje</a:t>
            </a:r>
            <a:r>
              <a:rPr lang="en-US" sz="2000" dirty="0">
                <a:solidFill>
                  <a:srgbClr val="006600"/>
                </a:solidFill>
              </a:rPr>
              <a:t> </a:t>
            </a:r>
            <a:r>
              <a:rPr lang="en-US" sz="2000" dirty="0" err="1">
                <a:solidFill>
                  <a:srgbClr val="006600"/>
                </a:solidFill>
              </a:rPr>
              <a:t>pogrešiti</a:t>
            </a:r>
            <a:r>
              <a:rPr lang="en-US" sz="2000" dirty="0">
                <a:solidFill>
                  <a:srgbClr val="006600"/>
                </a:solidFill>
              </a:rPr>
              <a:t> </a:t>
            </a:r>
            <a:r>
              <a:rPr lang="en-US" sz="2000" dirty="0" err="1">
                <a:solidFill>
                  <a:srgbClr val="006600"/>
                </a:solidFill>
              </a:rPr>
              <a:t>ako</a:t>
            </a:r>
            <a:r>
              <a:rPr lang="en-US" sz="2000" dirty="0">
                <a:solidFill>
                  <a:srgbClr val="006600"/>
                </a:solidFill>
              </a:rPr>
              <a:t> se </a:t>
            </a:r>
            <a:r>
              <a:rPr lang="en-US" sz="2000" dirty="0" err="1">
                <a:solidFill>
                  <a:srgbClr val="006600"/>
                </a:solidFill>
              </a:rPr>
              <a:t>kaže</a:t>
            </a:r>
            <a:r>
              <a:rPr lang="en-US" sz="2000" dirty="0">
                <a:solidFill>
                  <a:srgbClr val="006600"/>
                </a:solidFill>
              </a:rPr>
              <a:t> da je </a:t>
            </a:r>
            <a:r>
              <a:rPr lang="en-US" sz="2000" b="1" u="sng" dirty="0" err="1">
                <a:solidFill>
                  <a:srgbClr val="006600"/>
                </a:solidFill>
              </a:rPr>
              <a:t>teorija</a:t>
            </a:r>
            <a:r>
              <a:rPr lang="en-US" sz="2000" b="1" u="sng" dirty="0">
                <a:solidFill>
                  <a:srgbClr val="006600"/>
                </a:solidFill>
              </a:rPr>
              <a:t> </a:t>
            </a:r>
            <a:r>
              <a:rPr lang="en-US" sz="2000" b="1" u="sng" dirty="0" err="1">
                <a:solidFill>
                  <a:srgbClr val="006600"/>
                </a:solidFill>
              </a:rPr>
              <a:t>igara</a:t>
            </a:r>
            <a:r>
              <a:rPr lang="en-US" sz="2000" b="1" u="sng" dirty="0">
                <a:solidFill>
                  <a:srgbClr val="006600"/>
                </a:solidFill>
              </a:rPr>
              <a:t>  </a:t>
            </a:r>
            <a:r>
              <a:rPr lang="en-US" sz="2000" b="1" u="sng" dirty="0" err="1">
                <a:solidFill>
                  <a:srgbClr val="006600"/>
                </a:solidFill>
              </a:rPr>
              <a:t>naučna</a:t>
            </a:r>
            <a:r>
              <a:rPr lang="en-US" sz="2000" b="1" u="sng" dirty="0">
                <a:solidFill>
                  <a:srgbClr val="006600"/>
                </a:solidFill>
              </a:rPr>
              <a:t> oblast </a:t>
            </a:r>
            <a:r>
              <a:rPr lang="en-US" sz="2000" b="1" u="sng" dirty="0" err="1">
                <a:solidFill>
                  <a:srgbClr val="006600"/>
                </a:solidFill>
              </a:rPr>
              <a:t>koja</a:t>
            </a:r>
            <a:r>
              <a:rPr lang="en-US" sz="2000" b="1" u="sng" dirty="0">
                <a:solidFill>
                  <a:srgbClr val="006600"/>
                </a:solidFill>
              </a:rPr>
              <a:t> se </a:t>
            </a:r>
            <a:r>
              <a:rPr lang="en-US" sz="2000" b="1" u="sng" dirty="0" err="1">
                <a:solidFill>
                  <a:srgbClr val="006600"/>
                </a:solidFill>
              </a:rPr>
              <a:t>bavi</a:t>
            </a:r>
            <a:r>
              <a:rPr lang="en-US" sz="2000" b="1" u="sng" dirty="0">
                <a:solidFill>
                  <a:srgbClr val="006600"/>
                </a:solidFill>
              </a:rPr>
              <a:t> </a:t>
            </a:r>
            <a:r>
              <a:rPr lang="en-US" sz="2000" b="1" u="sng" dirty="0" err="1">
                <a:solidFill>
                  <a:srgbClr val="006600"/>
                </a:solidFill>
              </a:rPr>
              <a:t>strateškim</a:t>
            </a:r>
            <a:r>
              <a:rPr lang="en-US" sz="2000" b="1" u="sng" dirty="0">
                <a:solidFill>
                  <a:srgbClr val="006600"/>
                </a:solidFill>
              </a:rPr>
              <a:t> </a:t>
            </a:r>
            <a:r>
              <a:rPr lang="en-US" sz="2000" b="1" u="sng" dirty="0" err="1">
                <a:solidFill>
                  <a:srgbClr val="006600"/>
                </a:solidFill>
              </a:rPr>
              <a:t>odlučivanjem</a:t>
            </a:r>
            <a:r>
              <a:rPr lang="en-US" sz="2000" dirty="0">
                <a:solidFill>
                  <a:srgbClr val="006600"/>
                </a:solidFill>
              </a:rPr>
              <a:t>, u </a:t>
            </a:r>
            <a:r>
              <a:rPr lang="en-US" sz="2000" dirty="0" err="1">
                <a:solidFill>
                  <a:srgbClr val="006600"/>
                </a:solidFill>
              </a:rPr>
              <a:t>različitim</a:t>
            </a:r>
            <a:r>
              <a:rPr lang="en-US" sz="2000" dirty="0">
                <a:solidFill>
                  <a:srgbClr val="006600"/>
                </a:solidFill>
              </a:rPr>
              <a:t> </a:t>
            </a:r>
            <a:r>
              <a:rPr lang="en-US" sz="2000" dirty="0" err="1">
                <a:solidFill>
                  <a:srgbClr val="006600"/>
                </a:solidFill>
              </a:rPr>
              <a:t>situacijama</a:t>
            </a:r>
            <a:r>
              <a:rPr lang="en-US" sz="2000" dirty="0">
                <a:solidFill>
                  <a:srgbClr val="006600"/>
                </a:solidFill>
              </a:rPr>
              <a:t>, u </a:t>
            </a:r>
            <a:r>
              <a:rPr lang="en-US" sz="2000" dirty="0" err="1">
                <a:solidFill>
                  <a:srgbClr val="006600"/>
                </a:solidFill>
              </a:rPr>
              <a:t>kome</a:t>
            </a:r>
            <a:r>
              <a:rPr lang="en-US" sz="2000" dirty="0">
                <a:solidFill>
                  <a:srgbClr val="006600"/>
                </a:solidFill>
              </a:rPr>
              <a:t> </a:t>
            </a:r>
            <a:r>
              <a:rPr lang="en-US" sz="2000" dirty="0" err="1">
                <a:solidFill>
                  <a:srgbClr val="006600"/>
                </a:solidFill>
              </a:rPr>
              <a:t>učestvuje</a:t>
            </a:r>
            <a:r>
              <a:rPr lang="en-US" sz="2000" dirty="0">
                <a:solidFill>
                  <a:srgbClr val="006600"/>
                </a:solidFill>
              </a:rPr>
              <a:t> </a:t>
            </a:r>
            <a:r>
              <a:rPr lang="en-US" sz="2000" dirty="0" err="1">
                <a:solidFill>
                  <a:srgbClr val="006600"/>
                </a:solidFill>
              </a:rPr>
              <a:t>više</a:t>
            </a:r>
            <a:r>
              <a:rPr lang="en-US" sz="2000" dirty="0">
                <a:solidFill>
                  <a:srgbClr val="006600"/>
                </a:solidFill>
              </a:rPr>
              <a:t> </a:t>
            </a:r>
            <a:r>
              <a:rPr lang="en-US" sz="2000" dirty="0" err="1">
                <a:solidFill>
                  <a:srgbClr val="006600"/>
                </a:solidFill>
              </a:rPr>
              <a:t>donosilaca</a:t>
            </a:r>
            <a:r>
              <a:rPr lang="en-US" sz="2000" dirty="0">
                <a:solidFill>
                  <a:srgbClr val="006600"/>
                </a:solidFill>
              </a:rPr>
              <a:t> </a:t>
            </a:r>
            <a:r>
              <a:rPr lang="en-US" sz="2000" dirty="0" err="1">
                <a:solidFill>
                  <a:srgbClr val="006600"/>
                </a:solidFill>
              </a:rPr>
              <a:t>odluka</a:t>
            </a:r>
            <a:r>
              <a:rPr lang="en-US" sz="2000" dirty="0">
                <a:solidFill>
                  <a:srgbClr val="006600"/>
                </a:solidFill>
              </a:rPr>
              <a:t>, </a:t>
            </a:r>
            <a:r>
              <a:rPr lang="en-US" sz="2000" dirty="0" err="1">
                <a:solidFill>
                  <a:srgbClr val="006600"/>
                </a:solidFill>
              </a:rPr>
              <a:t>sa</a:t>
            </a:r>
            <a:r>
              <a:rPr lang="en-US" sz="2000" dirty="0">
                <a:solidFill>
                  <a:srgbClr val="006600"/>
                </a:solidFill>
              </a:rPr>
              <a:t> </a:t>
            </a:r>
            <a:r>
              <a:rPr lang="en-US" sz="2000" dirty="0" err="1">
                <a:solidFill>
                  <a:srgbClr val="006600"/>
                </a:solidFill>
              </a:rPr>
              <a:t>različitim</a:t>
            </a:r>
            <a:r>
              <a:rPr lang="en-US" sz="2000" dirty="0">
                <a:solidFill>
                  <a:srgbClr val="006600"/>
                </a:solidFill>
              </a:rPr>
              <a:t> </a:t>
            </a:r>
            <a:r>
              <a:rPr lang="en-US" sz="2000" dirty="0" err="1">
                <a:solidFill>
                  <a:srgbClr val="006600"/>
                </a:solidFill>
              </a:rPr>
              <a:t>interesima</a:t>
            </a:r>
            <a:r>
              <a:rPr lang="en-US" sz="2000" dirty="0">
                <a:solidFill>
                  <a:srgbClr val="006600"/>
                </a:solidFill>
              </a:rPr>
              <a:t>, </a:t>
            </a:r>
            <a:r>
              <a:rPr lang="en-US" sz="2000" dirty="0" err="1">
                <a:solidFill>
                  <a:srgbClr val="006600"/>
                </a:solidFill>
              </a:rPr>
              <a:t>što</a:t>
            </a:r>
            <a:r>
              <a:rPr lang="en-US" sz="2000" dirty="0">
                <a:solidFill>
                  <a:srgbClr val="006600"/>
                </a:solidFill>
              </a:rPr>
              <a:t> je </a:t>
            </a:r>
            <a:r>
              <a:rPr lang="en-US" sz="2000" dirty="0" err="1">
                <a:solidFill>
                  <a:srgbClr val="006600"/>
                </a:solidFill>
              </a:rPr>
              <a:t>odrednica</a:t>
            </a:r>
            <a:r>
              <a:rPr lang="en-US" sz="2000" dirty="0">
                <a:solidFill>
                  <a:srgbClr val="006600"/>
                </a:solidFill>
              </a:rPr>
              <a:t> </a:t>
            </a:r>
            <a:r>
              <a:rPr lang="en-US" sz="2000" dirty="0" err="1">
                <a:solidFill>
                  <a:srgbClr val="006600"/>
                </a:solidFill>
              </a:rPr>
              <a:t>koja</a:t>
            </a:r>
            <a:r>
              <a:rPr lang="en-US" sz="2000" dirty="0">
                <a:solidFill>
                  <a:srgbClr val="006600"/>
                </a:solidFill>
              </a:rPr>
              <a:t> je </a:t>
            </a:r>
            <a:r>
              <a:rPr lang="en-US" sz="2000" dirty="0" err="1">
                <a:solidFill>
                  <a:srgbClr val="006600"/>
                </a:solidFill>
              </a:rPr>
              <a:t>približno</a:t>
            </a:r>
            <a:r>
              <a:rPr lang="en-US" sz="2000" dirty="0">
                <a:solidFill>
                  <a:srgbClr val="006600"/>
                </a:solidFill>
              </a:rPr>
              <a:t> </a:t>
            </a:r>
            <a:r>
              <a:rPr lang="en-US" sz="2000" dirty="0" err="1">
                <a:solidFill>
                  <a:srgbClr val="006600"/>
                </a:solidFill>
              </a:rPr>
              <a:t>zajednička</a:t>
            </a:r>
            <a:r>
              <a:rPr lang="en-US" sz="2000" dirty="0">
                <a:solidFill>
                  <a:srgbClr val="006600"/>
                </a:solidFill>
              </a:rPr>
              <a:t> </a:t>
            </a:r>
            <a:r>
              <a:rPr lang="en-US" sz="2000" dirty="0" err="1">
                <a:solidFill>
                  <a:srgbClr val="006600"/>
                </a:solidFill>
              </a:rPr>
              <a:t>kraćim</a:t>
            </a:r>
            <a:r>
              <a:rPr lang="en-US" sz="2000" dirty="0">
                <a:solidFill>
                  <a:srgbClr val="006600"/>
                </a:solidFill>
              </a:rPr>
              <a:t> </a:t>
            </a:r>
            <a:r>
              <a:rPr lang="en-US" sz="2000" dirty="0" err="1">
                <a:solidFill>
                  <a:srgbClr val="006600"/>
                </a:solidFill>
              </a:rPr>
              <a:t>definicijama</a:t>
            </a:r>
            <a:r>
              <a:rPr lang="en-US" sz="2000" dirty="0">
                <a:solidFill>
                  <a:srgbClr val="006600"/>
                </a:solidFill>
              </a:rPr>
              <a:t> </a:t>
            </a:r>
            <a:r>
              <a:rPr lang="en-US" sz="2000" dirty="0" err="1">
                <a:solidFill>
                  <a:srgbClr val="006600"/>
                </a:solidFill>
              </a:rPr>
              <a:t>iz</a:t>
            </a:r>
            <a:r>
              <a:rPr lang="en-US" sz="2000" dirty="0">
                <a:solidFill>
                  <a:srgbClr val="006600"/>
                </a:solidFill>
              </a:rPr>
              <a:t> </a:t>
            </a:r>
            <a:r>
              <a:rPr lang="en-US" sz="2000" dirty="0" err="1">
                <a:solidFill>
                  <a:srgbClr val="006600"/>
                </a:solidFill>
              </a:rPr>
              <a:t>ove</a:t>
            </a:r>
            <a:r>
              <a:rPr lang="en-US" sz="2000" dirty="0">
                <a:solidFill>
                  <a:srgbClr val="006600"/>
                </a:solidFill>
              </a:rPr>
              <a:t> </a:t>
            </a:r>
            <a:r>
              <a:rPr lang="en-US" sz="2000" dirty="0" err="1">
                <a:solidFill>
                  <a:srgbClr val="006600"/>
                </a:solidFill>
              </a:rPr>
              <a:t>oblasti</a:t>
            </a:r>
            <a:r>
              <a:rPr lang="en-US" sz="2000" dirty="0">
                <a:solidFill>
                  <a:srgbClr val="006600"/>
                </a:solidFill>
              </a:rPr>
              <a:t>.</a:t>
            </a:r>
          </a:p>
        </p:txBody>
      </p:sp>
    </p:spTree>
    <p:extLst>
      <p:ext uri="{BB962C8B-B14F-4D97-AF65-F5344CB8AC3E}">
        <p14:creationId xmlns:p14="http://schemas.microsoft.com/office/powerpoint/2010/main" val="247962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6AFB18-2718-F9A8-4839-2FDDCD18E085}"/>
              </a:ext>
            </a:extLst>
          </p:cNvPr>
          <p:cNvSpPr>
            <a:spLocks noGrp="1"/>
          </p:cNvSpPr>
          <p:nvPr>
            <p:ph idx="1"/>
          </p:nvPr>
        </p:nvSpPr>
        <p:spPr>
          <a:xfrm>
            <a:off x="685800" y="2209800"/>
            <a:ext cx="4550133" cy="3648909"/>
          </a:xfrm>
        </p:spPr>
        <p:txBody>
          <a:bodyPr anchor="t">
            <a:normAutofit/>
          </a:bodyPr>
          <a:lstStyle/>
          <a:p>
            <a:pPr algn="just"/>
            <a:r>
              <a:rPr lang="en-US" sz="2000" dirty="0" err="1"/>
              <a:t>treba</a:t>
            </a:r>
            <a:r>
              <a:rPr lang="en-US" sz="2000" dirty="0"/>
              <a:t> </a:t>
            </a:r>
            <a:r>
              <a:rPr lang="en-US" sz="2000" dirty="0" err="1"/>
              <a:t>stalno</a:t>
            </a:r>
            <a:r>
              <a:rPr lang="en-US" sz="2000" dirty="0"/>
              <a:t> </a:t>
            </a:r>
            <a:r>
              <a:rPr lang="en-US" sz="2000" dirty="0" err="1"/>
              <a:t>imati</a:t>
            </a:r>
            <a:r>
              <a:rPr lang="en-US" sz="2000" dirty="0"/>
              <a:t> u </a:t>
            </a:r>
            <a:r>
              <a:rPr lang="en-US" sz="2000" dirty="0" err="1"/>
              <a:t>vidu</a:t>
            </a:r>
            <a:r>
              <a:rPr lang="en-US" sz="2000" dirty="0"/>
              <a:t> da </a:t>
            </a:r>
            <a:r>
              <a:rPr lang="en-US" sz="2000" dirty="0" err="1"/>
              <a:t>teorija</a:t>
            </a:r>
            <a:r>
              <a:rPr lang="en-US" sz="2000" dirty="0"/>
              <a:t> </a:t>
            </a:r>
            <a:r>
              <a:rPr lang="en-US" sz="2000" dirty="0" err="1"/>
              <a:t>igara</a:t>
            </a:r>
            <a:r>
              <a:rPr lang="en-US" sz="2000" dirty="0"/>
              <a:t> </a:t>
            </a:r>
            <a:r>
              <a:rPr lang="en-US" sz="2000" dirty="0" err="1"/>
              <a:t>predstavlja</a:t>
            </a:r>
            <a:r>
              <a:rPr lang="en-US" sz="2000" dirty="0"/>
              <a:t> </a:t>
            </a:r>
            <a:r>
              <a:rPr lang="en-US" sz="2000" b="1" dirty="0" err="1"/>
              <a:t>apstraktan</a:t>
            </a:r>
            <a:r>
              <a:rPr lang="en-US" sz="2000" b="1" dirty="0"/>
              <a:t> model </a:t>
            </a:r>
            <a:r>
              <a:rPr lang="en-US" sz="2000" b="1" dirty="0" err="1"/>
              <a:t>donošenja</a:t>
            </a:r>
            <a:r>
              <a:rPr lang="en-US" sz="2000" b="1" dirty="0"/>
              <a:t> </a:t>
            </a:r>
            <a:r>
              <a:rPr lang="en-US" sz="2000" b="1" dirty="0" err="1"/>
              <a:t>odluka</a:t>
            </a:r>
            <a:r>
              <a:rPr lang="en-US" sz="2000" dirty="0"/>
              <a:t>, a ne </a:t>
            </a:r>
            <a:r>
              <a:rPr lang="en-US" sz="2000" dirty="0" err="1"/>
              <a:t>društvenu</a:t>
            </a:r>
            <a:r>
              <a:rPr lang="en-US" sz="2000" dirty="0"/>
              <a:t> </a:t>
            </a:r>
            <a:r>
              <a:rPr lang="en-US" sz="2000" dirty="0" err="1"/>
              <a:t>realnost</a:t>
            </a:r>
            <a:r>
              <a:rPr lang="en-US" sz="2000" dirty="0"/>
              <a:t> </a:t>
            </a:r>
            <a:r>
              <a:rPr lang="en-US" sz="2000" dirty="0" err="1"/>
              <a:t>samog</a:t>
            </a:r>
            <a:r>
              <a:rPr lang="en-US" sz="2000" dirty="0"/>
              <a:t> </a:t>
            </a:r>
            <a:r>
              <a:rPr lang="en-US" sz="2000" dirty="0" err="1"/>
              <a:t>donošenja</a:t>
            </a:r>
            <a:r>
              <a:rPr lang="en-US" sz="2000" dirty="0"/>
              <a:t> </a:t>
            </a:r>
            <a:r>
              <a:rPr lang="en-US" sz="2000" dirty="0" err="1"/>
              <a:t>odluka</a:t>
            </a:r>
            <a:r>
              <a:rPr lang="en-US" sz="2000" dirty="0"/>
              <a:t>.</a:t>
            </a:r>
            <a:endParaRPr lang="sr-Latn-RS" sz="2000" dirty="0"/>
          </a:p>
          <a:p>
            <a:pPr algn="just"/>
            <a:r>
              <a:rPr lang="en-US" sz="2000" dirty="0"/>
              <a:t>„</a:t>
            </a:r>
            <a:r>
              <a:rPr lang="en-US" sz="2000" dirty="0" err="1"/>
              <a:t>Cilj</a:t>
            </a:r>
            <a:r>
              <a:rPr lang="en-US" sz="2000" dirty="0"/>
              <a:t>’’ </a:t>
            </a:r>
            <a:r>
              <a:rPr lang="en-US" sz="2000" dirty="0" err="1"/>
              <a:t>teorije</a:t>
            </a:r>
            <a:r>
              <a:rPr lang="en-US" sz="2000" dirty="0"/>
              <a:t> </a:t>
            </a:r>
            <a:r>
              <a:rPr lang="en-US" sz="2000" dirty="0" err="1"/>
              <a:t>igara</a:t>
            </a:r>
            <a:r>
              <a:rPr lang="en-US" sz="2000" dirty="0"/>
              <a:t> </a:t>
            </a:r>
            <a:r>
              <a:rPr lang="en-US" sz="2000" dirty="0" err="1"/>
              <a:t>jeste</a:t>
            </a:r>
            <a:r>
              <a:rPr lang="en-US" sz="2000" dirty="0"/>
              <a:t>, u </a:t>
            </a:r>
            <a:r>
              <a:rPr lang="en-US" sz="2000" dirty="0" err="1"/>
              <a:t>principu</a:t>
            </a:r>
            <a:r>
              <a:rPr lang="en-US" sz="2000" dirty="0"/>
              <a:t>, da se </a:t>
            </a:r>
            <a:r>
              <a:rPr lang="en-US" sz="2000" dirty="0" err="1"/>
              <a:t>odrede</a:t>
            </a:r>
            <a:r>
              <a:rPr lang="en-US" sz="2000" dirty="0"/>
              <a:t> </a:t>
            </a:r>
            <a:r>
              <a:rPr lang="en-US" sz="2000" dirty="0" err="1"/>
              <a:t>optimalne</a:t>
            </a:r>
            <a:r>
              <a:rPr lang="en-US" sz="2000" dirty="0"/>
              <a:t> </a:t>
            </a:r>
            <a:r>
              <a:rPr lang="en-US" sz="2000" dirty="0" err="1"/>
              <a:t>strategije</a:t>
            </a:r>
            <a:r>
              <a:rPr lang="en-US" sz="2000" dirty="0"/>
              <a:t> za </a:t>
            </a:r>
            <a:r>
              <a:rPr lang="en-US" sz="2000" dirty="0" err="1"/>
              <a:t>svakog</a:t>
            </a:r>
            <a:r>
              <a:rPr lang="en-US" sz="2000" dirty="0"/>
              <a:t> </a:t>
            </a:r>
            <a:r>
              <a:rPr lang="en-US" sz="2000" dirty="0" err="1"/>
              <a:t>učesnika</a:t>
            </a:r>
            <a:r>
              <a:rPr lang="en-US" sz="2000" dirty="0"/>
              <a:t> u </a:t>
            </a:r>
            <a:r>
              <a:rPr lang="en-US" sz="2000" dirty="0" err="1"/>
              <a:t>igri</a:t>
            </a:r>
            <a:r>
              <a:rPr lang="en-US" sz="2000" dirty="0"/>
              <a:t> (</a:t>
            </a:r>
            <a:r>
              <a:rPr lang="en-US" sz="2000" dirty="0" err="1"/>
              <a:t>situaciji</a:t>
            </a:r>
            <a:r>
              <a:rPr lang="en-US" sz="2000" dirty="0"/>
              <a:t>) , </a:t>
            </a:r>
            <a:r>
              <a:rPr lang="en-US" sz="2000" dirty="0" err="1"/>
              <a:t>odnosno</a:t>
            </a:r>
            <a:r>
              <a:rPr lang="en-US" sz="2000" dirty="0"/>
              <a:t>, da se </a:t>
            </a:r>
            <a:r>
              <a:rPr lang="en-US" sz="2000" dirty="0" err="1"/>
              <a:t>detaljno</a:t>
            </a:r>
            <a:r>
              <a:rPr lang="en-US" sz="2000" dirty="0"/>
              <a:t> </a:t>
            </a:r>
            <a:r>
              <a:rPr lang="en-US" sz="2000" dirty="0" err="1"/>
              <a:t>preispita</a:t>
            </a:r>
            <a:r>
              <a:rPr lang="en-US" sz="2000" dirty="0"/>
              <a:t> </a:t>
            </a:r>
            <a:r>
              <a:rPr lang="en-US" sz="2000" dirty="0" err="1"/>
              <a:t>konfliktna</a:t>
            </a:r>
            <a:r>
              <a:rPr lang="en-US" sz="2000" dirty="0"/>
              <a:t> </a:t>
            </a:r>
            <a:r>
              <a:rPr lang="en-US" sz="2000" dirty="0" err="1"/>
              <a:t>situacija</a:t>
            </a:r>
            <a:r>
              <a:rPr lang="en-US" sz="2000" dirty="0"/>
              <a:t> </a:t>
            </a:r>
            <a:r>
              <a:rPr lang="en-US" sz="2000" dirty="0" err="1"/>
              <a:t>i</a:t>
            </a:r>
            <a:r>
              <a:rPr lang="en-US" sz="2000" dirty="0"/>
              <a:t> </a:t>
            </a:r>
            <a:r>
              <a:rPr lang="en-US" sz="2000" dirty="0" err="1"/>
              <a:t>odredi</a:t>
            </a:r>
            <a:r>
              <a:rPr lang="en-US" sz="2000" dirty="0"/>
              <a:t> </a:t>
            </a:r>
            <a:r>
              <a:rPr lang="en-US" sz="2000" dirty="0" err="1"/>
              <a:t>razumno</a:t>
            </a:r>
            <a:r>
              <a:rPr lang="en-US" sz="2000" dirty="0"/>
              <a:t> </a:t>
            </a:r>
            <a:r>
              <a:rPr lang="en-US" sz="2000" dirty="0" err="1"/>
              <a:t>ponašanje</a:t>
            </a:r>
            <a:r>
              <a:rPr lang="en-US" sz="2000" dirty="0"/>
              <a:t> </a:t>
            </a:r>
            <a:r>
              <a:rPr lang="en-US" sz="2000" dirty="0" err="1"/>
              <a:t>igrača</a:t>
            </a:r>
            <a:r>
              <a:rPr lang="en-US" sz="2000" dirty="0"/>
              <a:t> u </a:t>
            </a:r>
            <a:r>
              <a:rPr lang="en-US" sz="2000" dirty="0" err="1"/>
              <a:t>toku</a:t>
            </a:r>
            <a:r>
              <a:rPr lang="en-US" sz="2000" dirty="0"/>
              <a:t> </a:t>
            </a:r>
            <a:r>
              <a:rPr lang="en-US" sz="2000" dirty="0" err="1"/>
              <a:t>konflikta</a:t>
            </a:r>
            <a:r>
              <a:rPr lang="en-US" sz="2000" dirty="0"/>
              <a:t>.</a:t>
            </a:r>
          </a:p>
        </p:txBody>
      </p:sp>
      <p:pic>
        <p:nvPicPr>
          <p:cNvPr id="7170" name="Picture 2" descr="game theory: Latest News &amp; Videos, Photos about game theory | The Economic  Times - Page 1">
            <a:extLst>
              <a:ext uri="{FF2B5EF4-FFF2-40B4-BE49-F238E27FC236}">
                <a16:creationId xmlns:a16="http://schemas.microsoft.com/office/drawing/2014/main" id="{E6775D06-269B-4BE9-100D-392AFE4BAA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24" r="28660"/>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95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Game Theory In Artificial Intelligence | Nash Equilibrium">
            <a:extLst>
              <a:ext uri="{FF2B5EF4-FFF2-40B4-BE49-F238E27FC236}">
                <a16:creationId xmlns:a16="http://schemas.microsoft.com/office/drawing/2014/main" id="{D0ECCCCC-8531-D4E5-E944-68D850969E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91" r="4126" b="1"/>
          <a:stretch/>
        </p:blipFill>
        <p:spPr bwMode="auto">
          <a:xfrm>
            <a:off x="-2284" y="4572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45" name="Rectangle 143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7795B1-5A8B-963E-C81B-46CD944EA867}"/>
              </a:ext>
            </a:extLst>
          </p:cNvPr>
          <p:cNvSpPr>
            <a:spLocks noGrp="1"/>
          </p:cNvSpPr>
          <p:nvPr>
            <p:ph idx="1"/>
          </p:nvPr>
        </p:nvSpPr>
        <p:spPr>
          <a:xfrm>
            <a:off x="5334000" y="381000"/>
            <a:ext cx="3733799" cy="6096000"/>
          </a:xfrm>
        </p:spPr>
        <p:txBody>
          <a:bodyPr>
            <a:noAutofit/>
          </a:bodyPr>
          <a:lstStyle/>
          <a:p>
            <a:pPr>
              <a:lnSpc>
                <a:spcPct val="90000"/>
              </a:lnSpc>
            </a:pP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Teorija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igara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je </a:t>
            </a:r>
            <a:r>
              <a:rPr lang="en-US" sz="1800" b="1" u="sng"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teorija</a:t>
            </a:r>
            <a:r>
              <a:rPr lang="en-US" sz="1800" b="1" u="sng"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u="sng"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odlučivanja</a:t>
            </a:r>
            <a:r>
              <a:rPr lang="en-US" sz="1800" b="1" u="sng"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koristi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se </a:t>
            </a:r>
            <a:endParaRPr lang="sr-Latn-R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pP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pri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rešavanju</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problema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konfliktnih</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situacija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r-Latn-R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pP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stvaranju</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predikcija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kako</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će</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druga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strana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rezonovati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sr-Latn-R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r>
              <a:rPr lang="sr-Latn-R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ovezana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mnogim</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naučnim</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disciplinama</a:t>
            </a:r>
            <a:r>
              <a:rPr lang="sr-Latn-R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ekonomija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međunarodni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odnosi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evoluciona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biologija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političke</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nauke</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vojna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strategija</a:t>
            </a:r>
            <a:r>
              <a:rPr lang="sr-Latn-RS" sz="1800" kern="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saradnje I bezbednosti</a:t>
            </a:r>
            <a:endParaRPr lang="sr-Latn-R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r>
              <a:rPr lang="sr-Latn-RS" sz="1800" kern="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Shvatićemo mogućnosti teorije igara u njenoj </a:t>
            </a:r>
            <a:r>
              <a:rPr lang="sr-Latn-RS" sz="1800" b="1" kern="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primeni kod analize konflikata i mogućnosti donošenja odluka </a:t>
            </a:r>
          </a:p>
          <a:p>
            <a:pPr>
              <a:lnSpc>
                <a:spcPct val="90000"/>
              </a:lnSpc>
            </a:pP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Osnovni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pojam</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u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teoriji</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igara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je </a:t>
            </a:r>
            <a:r>
              <a:rPr lang="sr-Latn-RS" sz="1800" b="1" u="sng"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STRATEGIJA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pa je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cilj</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ovog</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predmeta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ovladati</a:t>
            </a:r>
            <a:r>
              <a:rPr lang="en-US" sz="1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veštinom</a:t>
            </a:r>
            <a:r>
              <a:rPr lang="en-US" sz="1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strateškog</a:t>
            </a:r>
            <a:r>
              <a:rPr lang="en-US" sz="1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razmišljanja</a:t>
            </a:r>
            <a:r>
              <a:rPr lang="en-US" sz="1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US" sz="1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donošenja</a:t>
            </a:r>
            <a:r>
              <a:rPr lang="en-US" sz="1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odluka</a:t>
            </a:r>
            <a:r>
              <a:rPr lang="en-US" sz="18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800" dirty="0">
              <a:solidFill>
                <a:srgbClr val="C00000"/>
              </a:solidFill>
            </a:endParaRPr>
          </a:p>
        </p:txBody>
      </p:sp>
    </p:spTree>
    <p:extLst>
      <p:ext uri="{BB962C8B-B14F-4D97-AF65-F5344CB8AC3E}">
        <p14:creationId xmlns:p14="http://schemas.microsoft.com/office/powerpoint/2010/main" val="91736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3721" y="304800"/>
            <a:ext cx="4185879" cy="6051549"/>
          </a:xfrm>
        </p:spPr>
        <p:txBody>
          <a:bodyPr anchor="ctr">
            <a:noAutofit/>
          </a:bodyPr>
          <a:lstStyle/>
          <a:p>
            <a:pPr algn="just">
              <a:lnSpc>
                <a:spcPct val="90000"/>
              </a:lnSpc>
            </a:pPr>
            <a:r>
              <a:rPr lang="en-US" sz="2000" b="0" i="0" dirty="0" err="1">
                <a:effectLst/>
                <a:latin typeface="Arial" panose="020B0604020202020204" pitchFamily="34" charset="0"/>
              </a:rPr>
              <a:t>Najopštije</a:t>
            </a:r>
            <a:r>
              <a:rPr lang="en-US" sz="2000" b="0" i="0" dirty="0">
                <a:effectLst/>
                <a:latin typeface="Arial" panose="020B0604020202020204" pitchFamily="34" charset="0"/>
              </a:rPr>
              <a:t>, </a:t>
            </a:r>
            <a:r>
              <a:rPr lang="en-US" sz="2000" b="0" i="0" dirty="0" err="1">
                <a:effectLst/>
                <a:latin typeface="Arial" panose="020B0604020202020204" pitchFamily="34" charset="0"/>
              </a:rPr>
              <a:t>igru</a:t>
            </a:r>
            <a:r>
              <a:rPr lang="en-US" sz="2000" b="0" i="0" dirty="0">
                <a:effectLst/>
                <a:latin typeface="Arial" panose="020B0604020202020204" pitchFamily="34" charset="0"/>
              </a:rPr>
              <a:t> </a:t>
            </a:r>
            <a:r>
              <a:rPr lang="en-US" sz="2000" b="0" i="0" dirty="0" err="1">
                <a:effectLst/>
                <a:latin typeface="Arial" panose="020B0604020202020204" pitchFamily="34" charset="0"/>
              </a:rPr>
              <a:t>može</a:t>
            </a:r>
            <a:r>
              <a:rPr lang="en-US" sz="2000" b="0" i="0" dirty="0">
                <a:effectLst/>
                <a:latin typeface="Arial" panose="020B0604020202020204" pitchFamily="34" charset="0"/>
              </a:rPr>
              <a:t> da </a:t>
            </a:r>
            <a:r>
              <a:rPr lang="en-US" sz="2000" b="0" i="0" dirty="0" err="1">
                <a:effectLst/>
                <a:latin typeface="Arial" panose="020B0604020202020204" pitchFamily="34" charset="0"/>
              </a:rPr>
              <a:t>igra</a:t>
            </a:r>
            <a:r>
              <a:rPr lang="en-US" sz="2000" b="0" i="0" dirty="0">
                <a:effectLst/>
                <a:latin typeface="Arial" panose="020B0604020202020204" pitchFamily="34" charset="0"/>
              </a:rPr>
              <a:t> </a:t>
            </a:r>
            <a:r>
              <a:rPr lang="en-US" sz="2000" b="0" i="0" dirty="0" err="1">
                <a:effectLst/>
                <a:latin typeface="Arial" panose="020B0604020202020204" pitchFamily="34" charset="0"/>
              </a:rPr>
              <a:t>i</a:t>
            </a:r>
            <a:r>
              <a:rPr lang="en-US" sz="2000" b="0" i="0" dirty="0">
                <a:effectLst/>
                <a:latin typeface="Arial" panose="020B0604020202020204" pitchFamily="34" charset="0"/>
              </a:rPr>
              <a:t> </a:t>
            </a:r>
            <a:r>
              <a:rPr lang="en-US" sz="2000" b="0" i="0" dirty="0" err="1">
                <a:effectLst/>
                <a:latin typeface="Arial" panose="020B0604020202020204" pitchFamily="34" charset="0"/>
              </a:rPr>
              <a:t>jedan</a:t>
            </a:r>
            <a:r>
              <a:rPr lang="en-US" sz="2000" b="0" i="0" dirty="0">
                <a:effectLst/>
                <a:latin typeface="Arial" panose="020B0604020202020204" pitchFamily="34" charset="0"/>
              </a:rPr>
              <a:t> </a:t>
            </a:r>
            <a:r>
              <a:rPr lang="en-US" sz="2000" b="0" i="0" dirty="0" err="1">
                <a:effectLst/>
                <a:latin typeface="Arial" panose="020B0604020202020204" pitchFamily="34" charset="0"/>
              </a:rPr>
              <a:t>igrač</a:t>
            </a:r>
            <a:r>
              <a:rPr lang="en-US" sz="2000" b="0" i="0" dirty="0">
                <a:effectLst/>
                <a:latin typeface="Arial" panose="020B0604020202020204" pitchFamily="34" charset="0"/>
              </a:rPr>
              <a:t> (</a:t>
            </a:r>
            <a:r>
              <a:rPr lang="en-US" sz="2000" b="0" i="0" dirty="0" err="1">
                <a:effectLst/>
                <a:latin typeface="Arial" panose="020B0604020202020204" pitchFamily="34" charset="0"/>
              </a:rPr>
              <a:t>poput</a:t>
            </a:r>
            <a:r>
              <a:rPr lang="en-US" sz="2000" b="0" i="0" dirty="0">
                <a:effectLst/>
                <a:latin typeface="Arial" panose="020B0604020202020204" pitchFamily="34" charset="0"/>
              </a:rPr>
              <a:t> </a:t>
            </a:r>
            <a:r>
              <a:rPr lang="en-US" sz="2000" b="0" i="0" dirty="0" err="1">
                <a:effectLst/>
                <a:latin typeface="Arial" panose="020B0604020202020204" pitchFamily="34" charset="0"/>
              </a:rPr>
              <a:t>slagalice</a:t>
            </a:r>
            <a:r>
              <a:rPr lang="en-US" sz="2000" b="0" i="0" dirty="0">
                <a:effectLst/>
                <a:latin typeface="Arial" panose="020B0604020202020204" pitchFamily="34" charset="0"/>
              </a:rPr>
              <a:t>), </a:t>
            </a:r>
            <a:r>
              <a:rPr lang="en-US" sz="2000" b="0" i="0" dirty="0" err="1">
                <a:effectLst/>
                <a:latin typeface="Arial" panose="020B0604020202020204" pitchFamily="34" charset="0"/>
              </a:rPr>
              <a:t>ali</a:t>
            </a:r>
            <a:r>
              <a:rPr lang="en-US" sz="2000" b="0" i="0" dirty="0">
                <a:effectLst/>
                <a:latin typeface="Arial" panose="020B0604020202020204" pitchFamily="34" charset="0"/>
              </a:rPr>
              <a:t> </a:t>
            </a:r>
            <a:r>
              <a:rPr lang="en-US" sz="2000" b="0" i="0" dirty="0" err="1">
                <a:effectLst/>
                <a:latin typeface="Arial" panose="020B0604020202020204" pitchFamily="34" charset="0"/>
              </a:rPr>
              <a:t>njena</a:t>
            </a:r>
            <a:r>
              <a:rPr lang="en-US" sz="2000" b="0" i="0" dirty="0">
                <a:effectLst/>
                <a:latin typeface="Arial" panose="020B0604020202020204" pitchFamily="34" charset="0"/>
              </a:rPr>
              <a:t> </a:t>
            </a:r>
            <a:r>
              <a:rPr lang="en-US" sz="2000" b="0" i="0" dirty="0" err="1">
                <a:effectLst/>
                <a:latin typeface="Arial" panose="020B0604020202020204" pitchFamily="34" charset="0"/>
              </a:rPr>
              <a:t>veza</a:t>
            </a:r>
            <a:r>
              <a:rPr lang="en-US" sz="2000" b="0" i="0" dirty="0">
                <a:effectLst/>
                <a:latin typeface="Arial" panose="020B0604020202020204" pitchFamily="34" charset="0"/>
              </a:rPr>
              <a:t> </a:t>
            </a:r>
            <a:r>
              <a:rPr lang="en-US" sz="2000" b="0" i="0" dirty="0" err="1">
                <a:effectLst/>
                <a:latin typeface="Arial" panose="020B0604020202020204" pitchFamily="34" charset="0"/>
              </a:rPr>
              <a:t>sa</a:t>
            </a:r>
            <a:r>
              <a:rPr lang="en-US" sz="2000" b="0" i="0" dirty="0">
                <a:effectLst/>
                <a:latin typeface="Arial" panose="020B0604020202020204" pitchFamily="34" charset="0"/>
              </a:rPr>
              <a:t> </a:t>
            </a:r>
            <a:r>
              <a:rPr lang="en-US" sz="2000" b="0" i="0" dirty="0" err="1">
                <a:effectLst/>
                <a:latin typeface="Arial" panose="020B0604020202020204" pitchFamily="34" charset="0"/>
              </a:rPr>
              <a:t>matematičkom</a:t>
            </a:r>
            <a:r>
              <a:rPr lang="en-US" sz="2000" b="0" i="0" dirty="0">
                <a:effectLst/>
                <a:latin typeface="Arial" panose="020B0604020202020204" pitchFamily="34" charset="0"/>
              </a:rPr>
              <a:t> </a:t>
            </a:r>
            <a:r>
              <a:rPr lang="en-US" sz="2000" b="0" i="0" dirty="0" err="1">
                <a:effectLst/>
                <a:latin typeface="Arial" panose="020B0604020202020204" pitchFamily="34" charset="0"/>
              </a:rPr>
              <a:t>teorijom</a:t>
            </a:r>
            <a:r>
              <a:rPr lang="en-US" sz="2000" b="0" i="0" dirty="0">
                <a:effectLst/>
                <a:latin typeface="Arial" panose="020B0604020202020204" pitchFamily="34" charset="0"/>
              </a:rPr>
              <a:t> </a:t>
            </a:r>
            <a:r>
              <a:rPr lang="en-US" sz="2000" b="0" i="0" dirty="0" err="1">
                <a:effectLst/>
                <a:latin typeface="Arial" panose="020B0604020202020204" pitchFamily="34" charset="0"/>
              </a:rPr>
              <a:t>nastupa</a:t>
            </a:r>
            <a:r>
              <a:rPr lang="en-US" sz="2000" b="0" i="0" dirty="0">
                <a:effectLst/>
                <a:latin typeface="Arial" panose="020B0604020202020204" pitchFamily="34" charset="0"/>
              </a:rPr>
              <a:t> </a:t>
            </a:r>
            <a:r>
              <a:rPr lang="en-US" sz="2000" b="0" i="0" dirty="0" err="1">
                <a:effectLst/>
                <a:latin typeface="Arial" panose="020B0604020202020204" pitchFamily="34" charset="0"/>
              </a:rPr>
              <a:t>kada</a:t>
            </a:r>
            <a:r>
              <a:rPr lang="en-US" sz="2000" b="0" i="0" dirty="0">
                <a:effectLst/>
                <a:latin typeface="Arial" panose="020B0604020202020204" pitchFamily="34" charset="0"/>
              </a:rPr>
              <a:t> </a:t>
            </a:r>
            <a:r>
              <a:rPr lang="en-US" sz="2000" b="0" i="0" dirty="0" err="1">
                <a:effectLst/>
                <a:latin typeface="Arial" panose="020B0604020202020204" pitchFamily="34" charset="0"/>
              </a:rPr>
              <a:t>su</a:t>
            </a:r>
            <a:r>
              <a:rPr lang="en-US" sz="2000" b="0" i="0" dirty="0">
                <a:effectLst/>
                <a:latin typeface="Arial" panose="020B0604020202020204" pitchFamily="34" charset="0"/>
              </a:rPr>
              <a:t> u </a:t>
            </a:r>
            <a:r>
              <a:rPr lang="en-US" sz="2000" b="0" i="0" dirty="0" err="1">
                <a:effectLst/>
                <a:latin typeface="Arial" panose="020B0604020202020204" pitchFamily="34" charset="0"/>
              </a:rPr>
              <a:t>igru</a:t>
            </a:r>
            <a:r>
              <a:rPr lang="en-US" sz="2000" b="0" i="0" dirty="0">
                <a:effectLst/>
                <a:latin typeface="Arial" panose="020B0604020202020204" pitchFamily="34" charset="0"/>
              </a:rPr>
              <a:t> </a:t>
            </a:r>
            <a:r>
              <a:rPr lang="en-US" sz="2000" b="0" i="0" dirty="0" err="1">
                <a:effectLst/>
                <a:latin typeface="Arial" panose="020B0604020202020204" pitchFamily="34" charset="0"/>
              </a:rPr>
              <a:t>uključena</a:t>
            </a:r>
            <a:r>
              <a:rPr lang="en-US" sz="2000" b="0" i="0" dirty="0">
                <a:effectLst/>
                <a:latin typeface="Arial" panose="020B0604020202020204" pitchFamily="34" charset="0"/>
              </a:rPr>
              <a:t> </a:t>
            </a:r>
            <a:r>
              <a:rPr lang="en-US" sz="2000" b="0" i="0" dirty="0" err="1">
                <a:effectLst/>
                <a:latin typeface="Arial" panose="020B0604020202020204" pitchFamily="34" charset="0"/>
              </a:rPr>
              <a:t>najmanje</a:t>
            </a:r>
            <a:r>
              <a:rPr lang="en-US" sz="2000" b="0" i="0" dirty="0">
                <a:effectLst/>
                <a:latin typeface="Arial" panose="020B0604020202020204" pitchFamily="34" charset="0"/>
              </a:rPr>
              <a:t> </a:t>
            </a:r>
            <a:r>
              <a:rPr lang="en-US" sz="2000" b="0" i="0" dirty="0" err="1">
                <a:effectLst/>
                <a:latin typeface="Arial" panose="020B0604020202020204" pitchFamily="34" charset="0"/>
              </a:rPr>
              <a:t>dva</a:t>
            </a:r>
            <a:r>
              <a:rPr lang="en-US" sz="2000" b="0" i="0" dirty="0">
                <a:effectLst/>
                <a:latin typeface="Arial" panose="020B0604020202020204" pitchFamily="34" charset="0"/>
              </a:rPr>
              <a:t> </a:t>
            </a:r>
            <a:r>
              <a:rPr lang="en-US" sz="2000" b="0" i="0" dirty="0" err="1">
                <a:effectLst/>
                <a:latin typeface="Arial" panose="020B0604020202020204" pitchFamily="34" charset="0"/>
              </a:rPr>
              <a:t>igrača</a:t>
            </a:r>
            <a:r>
              <a:rPr lang="en-US" sz="2000" b="0" i="0" dirty="0">
                <a:effectLst/>
                <a:latin typeface="Arial" panose="020B0604020202020204" pitchFamily="34" charset="0"/>
              </a:rPr>
              <a:t>, </a:t>
            </a:r>
            <a:r>
              <a:rPr lang="en-US" sz="2000" b="0" i="0" dirty="0" err="1">
                <a:effectLst/>
                <a:latin typeface="Arial" panose="020B0604020202020204" pitchFamily="34" charset="0"/>
              </a:rPr>
              <a:t>i</a:t>
            </a:r>
            <a:r>
              <a:rPr lang="en-US" sz="2000" b="0" i="0" dirty="0">
                <a:effectLst/>
                <a:latin typeface="Arial" panose="020B0604020202020204" pitchFamily="34" charset="0"/>
              </a:rPr>
              <a:t> </a:t>
            </a:r>
            <a:r>
              <a:rPr lang="en-US" sz="2000" b="0" i="0" dirty="0" err="1">
                <a:effectLst/>
                <a:latin typeface="Arial" panose="020B0604020202020204" pitchFamily="34" charset="0"/>
              </a:rPr>
              <a:t>kada</a:t>
            </a:r>
            <a:r>
              <a:rPr lang="en-US" sz="2000" b="0" i="0" dirty="0">
                <a:effectLst/>
                <a:latin typeface="Arial" panose="020B0604020202020204" pitchFamily="34" charset="0"/>
              </a:rPr>
              <a:t> </a:t>
            </a:r>
            <a:r>
              <a:rPr lang="en-US" sz="2000" b="0" i="0" dirty="0" err="1">
                <a:effectLst/>
                <a:latin typeface="Arial" panose="020B0604020202020204" pitchFamily="34" charset="0"/>
              </a:rPr>
              <a:t>su</a:t>
            </a:r>
            <a:r>
              <a:rPr lang="en-US" sz="2000" b="0" i="0" dirty="0">
                <a:effectLst/>
                <a:latin typeface="Arial" panose="020B0604020202020204" pitchFamily="34" charset="0"/>
              </a:rPr>
              <a:t> </a:t>
            </a:r>
            <a:r>
              <a:rPr lang="en-US" sz="2000" b="0" i="0" dirty="0" err="1">
                <a:effectLst/>
                <a:latin typeface="Arial" panose="020B0604020202020204" pitchFamily="34" charset="0"/>
              </a:rPr>
              <a:t>oni</a:t>
            </a:r>
            <a:r>
              <a:rPr lang="en-US" sz="2000" b="0" i="0" dirty="0">
                <a:effectLst/>
                <a:latin typeface="Arial" panose="020B0604020202020204" pitchFamily="34" charset="0"/>
              </a:rPr>
              <a:t> </a:t>
            </a:r>
            <a:r>
              <a:rPr lang="en-US" sz="2000" b="0" i="0" dirty="0" err="1">
                <a:effectLst/>
                <a:latin typeface="Arial" panose="020B0604020202020204" pitchFamily="34" charset="0"/>
              </a:rPr>
              <a:t>sukobljeni</a:t>
            </a:r>
            <a:r>
              <a:rPr lang="en-US" sz="2000" b="0" i="0" dirty="0">
                <a:effectLst/>
                <a:latin typeface="Arial" panose="020B0604020202020204" pitchFamily="34" charset="0"/>
              </a:rPr>
              <a:t>. </a:t>
            </a:r>
            <a:endParaRPr lang="sr-Latn-RS" sz="2000" b="0" i="0" dirty="0">
              <a:effectLst/>
              <a:latin typeface="Arial" panose="020B0604020202020204" pitchFamily="34" charset="0"/>
            </a:endParaRPr>
          </a:p>
          <a:p>
            <a:pPr algn="just">
              <a:lnSpc>
                <a:spcPct val="90000"/>
              </a:lnSpc>
            </a:pPr>
            <a:r>
              <a:rPr lang="en-US" sz="2000" b="0" i="0" dirty="0" err="1">
                <a:solidFill>
                  <a:srgbClr val="0000FF"/>
                </a:solidFill>
                <a:effectLst/>
                <a:latin typeface="Arial" panose="020B0604020202020204" pitchFamily="34" charset="0"/>
              </a:rPr>
              <a:t>Svaki</a:t>
            </a:r>
            <a:r>
              <a:rPr lang="en-US" sz="2000" b="0" i="0" dirty="0">
                <a:solidFill>
                  <a:srgbClr val="0000FF"/>
                </a:solidFill>
                <a:effectLst/>
                <a:latin typeface="Arial" panose="020B0604020202020204" pitchFamily="34" charset="0"/>
              </a:rPr>
              <a:t> od </a:t>
            </a:r>
            <a:r>
              <a:rPr lang="en-US" sz="2000" b="0" i="0" dirty="0" err="1">
                <a:solidFill>
                  <a:srgbClr val="0000FF"/>
                </a:solidFill>
                <a:effectLst/>
                <a:latin typeface="Arial" panose="020B0604020202020204" pitchFamily="34" charset="0"/>
              </a:rPr>
              <a:t>igrača</a:t>
            </a:r>
            <a:r>
              <a:rPr lang="en-US" sz="2000" b="0" i="0" dirty="0">
                <a:solidFill>
                  <a:srgbClr val="0000FF"/>
                </a:solidFill>
                <a:effectLst/>
                <a:latin typeface="Arial" panose="020B0604020202020204" pitchFamily="34" charset="0"/>
              </a:rPr>
              <a:t> </a:t>
            </a:r>
            <a:r>
              <a:rPr lang="sr-Latn-RS" sz="2000" b="0" i="0" dirty="0">
                <a:solidFill>
                  <a:srgbClr val="0000FF"/>
                </a:solidFill>
                <a:effectLst/>
                <a:latin typeface="Arial" panose="020B0604020202020204" pitchFamily="34" charset="0"/>
              </a:rPr>
              <a:t>bira svoju strategiju</a:t>
            </a:r>
            <a:r>
              <a:rPr lang="sr-Latn-RS" sz="2000" b="0" i="0" dirty="0">
                <a:effectLst/>
                <a:latin typeface="Arial" panose="020B0604020202020204" pitchFamily="34" charset="0"/>
              </a:rPr>
              <a:t>, kroz koju očekuje najveću dobit, kojom će nadigrati </a:t>
            </a:r>
            <a:r>
              <a:rPr lang="en-US" sz="2000" b="0" i="0" dirty="0" err="1">
                <a:effectLst/>
                <a:latin typeface="Arial" panose="020B0604020202020204" pitchFamily="34" charset="0"/>
              </a:rPr>
              <a:t>drugog</a:t>
            </a:r>
            <a:r>
              <a:rPr lang="en-US" sz="2000" b="0" i="0" dirty="0">
                <a:effectLst/>
                <a:latin typeface="Arial" panose="020B0604020202020204" pitchFamily="34" charset="0"/>
              </a:rPr>
              <a:t> </a:t>
            </a:r>
            <a:r>
              <a:rPr lang="en-US" sz="2000" b="0" i="0" dirty="0" err="1">
                <a:effectLst/>
                <a:latin typeface="Arial" panose="020B0604020202020204" pitchFamily="34" charset="0"/>
              </a:rPr>
              <a:t>igrača</a:t>
            </a:r>
            <a:r>
              <a:rPr lang="en-US" sz="2000" b="0" i="0" dirty="0">
                <a:effectLst/>
                <a:latin typeface="Arial" panose="020B0604020202020204" pitchFamily="34" charset="0"/>
              </a:rPr>
              <a:t>.</a:t>
            </a:r>
          </a:p>
          <a:p>
            <a:pPr algn="just">
              <a:lnSpc>
                <a:spcPct val="90000"/>
              </a:lnSpc>
            </a:pPr>
            <a:r>
              <a:rPr lang="en-US" sz="2000" b="0" i="0" dirty="0">
                <a:effectLst/>
                <a:latin typeface="Arial" panose="020B0604020202020204" pitchFamily="34" charset="0"/>
              </a:rPr>
              <a:t>Ono </a:t>
            </a:r>
            <a:r>
              <a:rPr lang="en-US" sz="2000" b="0" i="0" dirty="0" err="1">
                <a:effectLst/>
                <a:latin typeface="Arial" panose="020B0604020202020204" pitchFamily="34" charset="0"/>
              </a:rPr>
              <a:t>što</a:t>
            </a:r>
            <a:r>
              <a:rPr lang="en-US" sz="2000" b="0" i="0" dirty="0">
                <a:effectLst/>
                <a:latin typeface="Arial" panose="020B0604020202020204" pitchFamily="34" charset="0"/>
              </a:rPr>
              <a:t> </a:t>
            </a:r>
            <a:r>
              <a:rPr lang="en-US" sz="2000" b="0" i="0" dirty="0" err="1">
                <a:effectLst/>
                <a:latin typeface="Arial" panose="020B0604020202020204" pitchFamily="34" charset="0"/>
              </a:rPr>
              <a:t>povezuje</a:t>
            </a:r>
            <a:r>
              <a:rPr lang="en-US" sz="2000" b="0" i="0" dirty="0">
                <a:effectLst/>
                <a:latin typeface="Arial" panose="020B0604020202020204" pitchFamily="34" charset="0"/>
              </a:rPr>
              <a:t> </a:t>
            </a:r>
            <a:r>
              <a:rPr lang="en-US" sz="2000" b="0" i="0" dirty="0" err="1">
                <a:effectLst/>
                <a:latin typeface="Arial" panose="020B0604020202020204" pitchFamily="34" charset="0"/>
              </a:rPr>
              <a:t>ovu</a:t>
            </a:r>
            <a:r>
              <a:rPr lang="en-US" sz="2000" b="0" i="0" dirty="0">
                <a:effectLst/>
                <a:latin typeface="Arial" panose="020B0604020202020204" pitchFamily="34" charset="0"/>
              </a:rPr>
              <a:t> </a:t>
            </a:r>
            <a:r>
              <a:rPr lang="en-US" sz="2000" b="0" i="0" dirty="0" err="1">
                <a:effectLst/>
                <a:latin typeface="Arial" panose="020B0604020202020204" pitchFamily="34" charset="0"/>
              </a:rPr>
              <a:t>matematičku</a:t>
            </a:r>
            <a:r>
              <a:rPr lang="en-US" sz="2000" b="0" i="0" dirty="0">
                <a:effectLst/>
                <a:latin typeface="Arial" panose="020B0604020202020204" pitchFamily="34" charset="0"/>
              </a:rPr>
              <a:t> </a:t>
            </a:r>
            <a:r>
              <a:rPr lang="en-US" sz="2000" b="0" i="0" dirty="0" err="1">
                <a:effectLst/>
                <a:latin typeface="Arial" panose="020B0604020202020204" pitchFamily="34" charset="0"/>
              </a:rPr>
              <a:t>teoriju</a:t>
            </a:r>
            <a:r>
              <a:rPr lang="en-US" sz="2000" b="0" i="0" dirty="0">
                <a:effectLst/>
                <a:latin typeface="Arial" panose="020B0604020202020204" pitchFamily="34" charset="0"/>
              </a:rPr>
              <a:t> </a:t>
            </a:r>
            <a:r>
              <a:rPr lang="en-US" sz="2000" b="0" i="0" dirty="0" err="1">
                <a:effectLst/>
                <a:latin typeface="Arial" panose="020B0604020202020204" pitchFamily="34" charset="0"/>
              </a:rPr>
              <a:t>sa</a:t>
            </a:r>
            <a:r>
              <a:rPr lang="en-US" sz="2000" b="0" i="0" dirty="0">
                <a:effectLst/>
                <a:latin typeface="Arial" panose="020B0604020202020204" pitchFamily="34" charset="0"/>
              </a:rPr>
              <a:t> </a:t>
            </a:r>
            <a:r>
              <a:rPr lang="en-US" sz="2000" b="0" i="0" dirty="0" err="1">
                <a:effectLst/>
                <a:latin typeface="Arial" panose="020B0604020202020204" pitchFamily="34" charset="0"/>
              </a:rPr>
              <a:t>drugim</a:t>
            </a:r>
            <a:r>
              <a:rPr lang="en-US" sz="2000" b="0" i="0" dirty="0">
                <a:effectLst/>
                <a:latin typeface="Arial" panose="020B0604020202020204" pitchFamily="34" charset="0"/>
              </a:rPr>
              <a:t> </a:t>
            </a:r>
            <a:r>
              <a:rPr lang="en-US" sz="2000" b="0" i="0" dirty="0" err="1">
                <a:effectLst/>
                <a:latin typeface="Arial" panose="020B0604020202020204" pitchFamily="34" charset="0"/>
              </a:rPr>
              <a:t>oblastima</a:t>
            </a:r>
            <a:r>
              <a:rPr lang="en-US" sz="2000" b="0" i="0" dirty="0">
                <a:effectLst/>
                <a:latin typeface="Arial" panose="020B0604020202020204" pitchFamily="34" charset="0"/>
              </a:rPr>
              <a:t>, </a:t>
            </a:r>
            <a:r>
              <a:rPr lang="en-US" sz="2000" b="0" i="0" dirty="0" err="1">
                <a:effectLst/>
                <a:latin typeface="Arial" panose="020B0604020202020204" pitchFamily="34" charset="0"/>
              </a:rPr>
              <a:t>posebno</a:t>
            </a:r>
            <a:r>
              <a:rPr lang="en-US" sz="2000" b="0" i="0" dirty="0">
                <a:effectLst/>
                <a:latin typeface="Arial" panose="020B0604020202020204" pitchFamily="34" charset="0"/>
              </a:rPr>
              <a:t> </a:t>
            </a:r>
            <a:r>
              <a:rPr lang="en-US" sz="2000" b="0" i="0" dirty="0" err="1">
                <a:effectLst/>
                <a:latin typeface="Arial" panose="020B0604020202020204" pitchFamily="34" charset="0"/>
              </a:rPr>
              <a:t>politikom</a:t>
            </a:r>
            <a:r>
              <a:rPr lang="en-US" sz="2000" b="0" i="0" dirty="0">
                <a:effectLst/>
                <a:latin typeface="Arial" panose="020B0604020202020204" pitchFamily="34" charset="0"/>
              </a:rPr>
              <a:t>, </a:t>
            </a:r>
            <a:r>
              <a:rPr lang="en-US" sz="2000" b="0" i="0" dirty="0" err="1">
                <a:effectLst/>
                <a:latin typeface="Arial" panose="020B0604020202020204" pitchFamily="34" charset="0"/>
              </a:rPr>
              <a:t>jeste</a:t>
            </a:r>
            <a:r>
              <a:rPr lang="en-US" sz="2000" b="0" i="0" dirty="0">
                <a:effectLst/>
                <a:latin typeface="Arial" panose="020B0604020202020204" pitchFamily="34" charset="0"/>
              </a:rPr>
              <a:t> </a:t>
            </a:r>
            <a:r>
              <a:rPr lang="en-US" sz="2000" b="1" i="0" dirty="0" err="1">
                <a:solidFill>
                  <a:srgbClr val="0000FF"/>
                </a:solidFill>
                <a:effectLst/>
                <a:latin typeface="Arial" panose="020B0604020202020204" pitchFamily="34" charset="0"/>
              </a:rPr>
              <a:t>priroda</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čoveka</a:t>
            </a:r>
            <a:r>
              <a:rPr lang="en-US" sz="2000" b="1" i="0" dirty="0">
                <a:solidFill>
                  <a:srgbClr val="0000FF"/>
                </a:solidFill>
                <a:effectLst/>
                <a:latin typeface="Arial" panose="020B0604020202020204" pitchFamily="34" charset="0"/>
              </a:rPr>
              <a:t> da </a:t>
            </a:r>
            <a:r>
              <a:rPr lang="en-US" sz="2000" b="1" i="0" dirty="0" err="1">
                <a:solidFill>
                  <a:srgbClr val="0000FF"/>
                </a:solidFill>
                <a:effectLst/>
                <a:latin typeface="Arial" panose="020B0604020202020204" pitchFamily="34" charset="0"/>
              </a:rPr>
              <a:t>najradije</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projektuje</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i</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planira</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svoju</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dobit</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kroz</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gubitak</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drugog</a:t>
            </a:r>
            <a:r>
              <a:rPr lang="en-US" sz="2000" b="1" i="0" dirty="0">
                <a:solidFill>
                  <a:srgbClr val="0000FF"/>
                </a:solidFill>
                <a:effectLst/>
                <a:latin typeface="Arial" panose="020B0604020202020204" pitchFamily="34" charset="0"/>
              </a:rPr>
              <a:t> </a:t>
            </a:r>
            <a:r>
              <a:rPr lang="en-US" sz="2000" b="1" i="0" dirty="0" err="1">
                <a:solidFill>
                  <a:srgbClr val="0000FF"/>
                </a:solidFill>
                <a:effectLst/>
                <a:latin typeface="Arial" panose="020B0604020202020204" pitchFamily="34" charset="0"/>
              </a:rPr>
              <a:t>igrača</a:t>
            </a:r>
            <a:r>
              <a:rPr lang="en-US" sz="2000" b="1" i="0" dirty="0">
                <a:solidFill>
                  <a:srgbClr val="0000FF"/>
                </a:solidFill>
                <a:effectLst/>
                <a:latin typeface="Arial" panose="020B0604020202020204" pitchFamily="34" charset="0"/>
              </a:rPr>
              <a:t> </a:t>
            </a:r>
            <a:endParaRPr lang="sr-Latn-RS" sz="2000" b="1" i="0" dirty="0">
              <a:solidFill>
                <a:srgbClr val="0000FF"/>
              </a:solidFill>
              <a:effectLst/>
              <a:latin typeface="Arial" panose="020B0604020202020204" pitchFamily="34" charset="0"/>
            </a:endParaRPr>
          </a:p>
          <a:p>
            <a:pPr algn="just">
              <a:lnSpc>
                <a:spcPct val="90000"/>
              </a:lnSpc>
            </a:pPr>
            <a:r>
              <a:rPr lang="sr-Latn-RS" sz="2000" b="0" i="0" dirty="0">
                <a:effectLst/>
                <a:latin typeface="Arial" panose="020B0604020202020204" pitchFamily="34" charset="0"/>
              </a:rPr>
              <a:t>N</a:t>
            </a:r>
            <a:r>
              <a:rPr lang="en-US" sz="2000" b="0" i="0" dirty="0" err="1">
                <a:effectLst/>
                <a:latin typeface="Arial" panose="020B0604020202020204" pitchFamily="34" charset="0"/>
              </a:rPr>
              <a:t>aočigled</a:t>
            </a:r>
            <a:r>
              <a:rPr lang="en-US" sz="2000" b="0" i="0" dirty="0">
                <a:effectLst/>
                <a:latin typeface="Arial" panose="020B0604020202020204" pitchFamily="34" charset="0"/>
              </a:rPr>
              <a:t> </a:t>
            </a:r>
            <a:r>
              <a:rPr lang="en-US" sz="2000" b="0" i="0" dirty="0" err="1">
                <a:effectLst/>
                <a:latin typeface="Arial" panose="020B0604020202020204" pitchFamily="34" charset="0"/>
              </a:rPr>
              <a:t>različiti</a:t>
            </a:r>
            <a:r>
              <a:rPr lang="en-US" sz="2000" b="0" i="0" dirty="0">
                <a:effectLst/>
                <a:latin typeface="Arial" panose="020B0604020202020204" pitchFamily="34" charset="0"/>
              </a:rPr>
              <a:t> </a:t>
            </a:r>
            <a:r>
              <a:rPr lang="en-US" sz="2000" b="0" i="0" dirty="0" err="1">
                <a:effectLst/>
                <a:latin typeface="Arial" panose="020B0604020202020204" pitchFamily="34" charset="0"/>
              </a:rPr>
              <a:t>pristupi</a:t>
            </a:r>
            <a:r>
              <a:rPr lang="en-US" sz="2000" b="0" i="0" dirty="0">
                <a:effectLst/>
                <a:latin typeface="Arial" panose="020B0604020202020204" pitchFamily="34" charset="0"/>
              </a:rPr>
              <a:t> </a:t>
            </a:r>
            <a:r>
              <a:rPr lang="en-US" sz="2000" b="0" i="0" dirty="0" err="1">
                <a:effectLst/>
                <a:latin typeface="Arial" panose="020B0604020202020204" pitchFamily="34" charset="0"/>
              </a:rPr>
              <a:t>igri</a:t>
            </a:r>
            <a:r>
              <a:rPr lang="en-US" sz="2000" b="0" i="0" dirty="0">
                <a:effectLst/>
                <a:latin typeface="Arial" panose="020B0604020202020204" pitchFamily="34" charset="0"/>
              </a:rPr>
              <a:t> </a:t>
            </a:r>
            <a:r>
              <a:rPr lang="en-US" sz="2000" b="0" i="0" dirty="0" err="1">
                <a:effectLst/>
                <a:latin typeface="Arial" panose="020B0604020202020204" pitchFamily="34" charset="0"/>
              </a:rPr>
              <a:t>mogu</a:t>
            </a:r>
            <a:r>
              <a:rPr lang="en-US" sz="2000" b="0" i="0" dirty="0">
                <a:effectLst/>
                <a:latin typeface="Arial" panose="020B0604020202020204" pitchFamily="34" charset="0"/>
              </a:rPr>
              <a:t> </a:t>
            </a:r>
            <a:r>
              <a:rPr lang="en-US" sz="2000" b="0" i="0" dirty="0" err="1">
                <a:effectLst/>
                <a:latin typeface="Arial" panose="020B0604020202020204" pitchFamily="34" charset="0"/>
              </a:rPr>
              <a:t>proizvesti</a:t>
            </a:r>
            <a:r>
              <a:rPr lang="en-US" sz="2000" b="0" i="0" dirty="0">
                <a:effectLst/>
                <a:latin typeface="Arial" panose="020B0604020202020204" pitchFamily="34" charset="0"/>
              </a:rPr>
              <a:t> </a:t>
            </a:r>
            <a:r>
              <a:rPr lang="en-US" sz="2000" b="0" i="0" dirty="0" err="1">
                <a:effectLst/>
                <a:latin typeface="Arial" panose="020B0604020202020204" pitchFamily="34" charset="0"/>
              </a:rPr>
              <a:t>slične</a:t>
            </a:r>
            <a:r>
              <a:rPr lang="en-US" sz="2000" b="0" i="0" dirty="0">
                <a:effectLst/>
                <a:latin typeface="Arial" panose="020B0604020202020204" pitchFamily="34" charset="0"/>
              </a:rPr>
              <a:t> </a:t>
            </a:r>
            <a:r>
              <a:rPr lang="en-US" sz="2000" b="0" i="0" dirty="0" err="1">
                <a:effectLst/>
                <a:latin typeface="Arial" panose="020B0604020202020204" pitchFamily="34" charset="0"/>
              </a:rPr>
              <a:t>događaje</a:t>
            </a:r>
            <a:r>
              <a:rPr lang="en-US" sz="2000" b="0" i="0" dirty="0">
                <a:effectLst/>
                <a:latin typeface="Arial" panose="020B0604020202020204" pitchFamily="34" charset="0"/>
              </a:rPr>
              <a:t> </a:t>
            </a:r>
            <a:r>
              <a:rPr lang="en-US" sz="2000" b="0" i="0" dirty="0" err="1">
                <a:effectLst/>
                <a:latin typeface="Arial" panose="020B0604020202020204" pitchFamily="34" charset="0"/>
              </a:rPr>
              <a:t>i</a:t>
            </a:r>
            <a:r>
              <a:rPr lang="en-US" sz="2000" b="0" i="0" dirty="0">
                <a:effectLst/>
                <a:latin typeface="Arial" panose="020B0604020202020204" pitchFamily="34" charset="0"/>
              </a:rPr>
              <a:t> </a:t>
            </a:r>
            <a:r>
              <a:rPr lang="en-US" sz="2000" b="0" i="0" dirty="0" err="1">
                <a:effectLst/>
                <a:latin typeface="Arial" panose="020B0604020202020204" pitchFamily="34" charset="0"/>
              </a:rPr>
              <a:t>rezultate</a:t>
            </a:r>
            <a:r>
              <a:rPr lang="en-US" sz="2000" b="0" i="0" dirty="0">
                <a:effectLst/>
                <a:latin typeface="Arial" panose="020B0604020202020204" pitchFamily="34" charset="0"/>
              </a:rPr>
              <a:t> u </a:t>
            </a:r>
            <a:r>
              <a:rPr lang="en-US" sz="2000" b="0" i="0" dirty="0" err="1">
                <a:effectLst/>
                <a:latin typeface="Arial" panose="020B0604020202020204" pitchFamily="34" charset="0"/>
              </a:rPr>
              <a:t>okviru</a:t>
            </a:r>
            <a:r>
              <a:rPr lang="en-US" sz="2000" b="0" i="0" dirty="0">
                <a:effectLst/>
                <a:latin typeface="Arial" panose="020B0604020202020204" pitchFamily="34" charset="0"/>
              </a:rPr>
              <a:t> </a:t>
            </a:r>
            <a:r>
              <a:rPr lang="en-US" sz="2000" b="0" i="0" dirty="0" err="1">
                <a:effectLst/>
                <a:latin typeface="Arial" panose="020B0604020202020204" pitchFamily="34" charset="0"/>
              </a:rPr>
              <a:t>jedne</a:t>
            </a:r>
            <a:r>
              <a:rPr lang="en-US" sz="2000" b="0" i="0" dirty="0">
                <a:effectLst/>
                <a:latin typeface="Arial" panose="020B0604020202020204" pitchFamily="34" charset="0"/>
              </a:rPr>
              <a:t> </a:t>
            </a:r>
            <a:r>
              <a:rPr lang="en-US" sz="2000" b="0" i="0" dirty="0" err="1">
                <a:effectLst/>
                <a:latin typeface="Arial" panose="020B0604020202020204" pitchFamily="34" charset="0"/>
              </a:rPr>
              <a:t>igre</a:t>
            </a:r>
            <a:endParaRPr lang="en-US" sz="2000" b="0" i="0" dirty="0">
              <a:effectLst/>
              <a:latin typeface="Arial" panose="020B0604020202020204" pitchFamily="34" charset="0"/>
            </a:endParaRPr>
          </a:p>
        </p:txBody>
      </p:sp>
      <p:pic>
        <p:nvPicPr>
          <p:cNvPr id="7" name="Picture 6" descr="An arrow pointing right">
            <a:extLst>
              <a:ext uri="{FF2B5EF4-FFF2-40B4-BE49-F238E27FC236}">
                <a16:creationId xmlns:a16="http://schemas.microsoft.com/office/drawing/2014/main" id="{34465958-6C48-B959-8910-C087E703205E}"/>
              </a:ext>
            </a:extLst>
          </p:cNvPr>
          <p:cNvPicPr>
            <a:picLocks noChangeAspect="1"/>
          </p:cNvPicPr>
          <p:nvPr/>
        </p:nvPicPr>
        <p:blipFill rotWithShape="1">
          <a:blip r:embed="rId2"/>
          <a:srcRect l="9468" r="46315" b="-1"/>
          <a:stretch/>
        </p:blipFill>
        <p:spPr>
          <a:xfrm>
            <a:off x="4572000" y="1"/>
            <a:ext cx="4577118" cy="6858000"/>
          </a:xfrm>
          <a:prstGeom prst="rect">
            <a:avLst/>
          </a:prstGeom>
        </p:spPr>
      </p:pic>
      <p:sp>
        <p:nvSpPr>
          <p:cNvPr id="5" name="Title 4">
            <a:extLst>
              <a:ext uri="{FF2B5EF4-FFF2-40B4-BE49-F238E27FC236}">
                <a16:creationId xmlns:a16="http://schemas.microsoft.com/office/drawing/2014/main" id="{481A7E86-2BD8-4F7A-1936-92F8862A2BE8}"/>
              </a:ext>
            </a:extLst>
          </p:cNvPr>
          <p:cNvSpPr>
            <a:spLocks noGrp="1"/>
          </p:cNvSpPr>
          <p:nvPr>
            <p:ph type="title"/>
          </p:nvPr>
        </p:nvSpPr>
        <p:spPr>
          <a:xfrm>
            <a:off x="4566880" y="457200"/>
            <a:ext cx="4343400" cy="2057400"/>
          </a:xfrm>
        </p:spPr>
        <p:txBody>
          <a:bodyPr anchor="ctr">
            <a:noAutofit/>
          </a:bodyPr>
          <a:lstStyle/>
          <a:p>
            <a:pPr>
              <a:lnSpc>
                <a:spcPct val="90000"/>
              </a:lnSpc>
            </a:pPr>
            <a:r>
              <a:rPr lang="sr-Latn-RS" sz="1800" b="1" dirty="0">
                <a:solidFill>
                  <a:schemeClr val="bg1"/>
                </a:solidFill>
              </a:rPr>
              <a:t>grana PRIMENJENE MATEMATIKE, KOJA SE SLUŽI MODELIMA</a:t>
            </a:r>
            <a:br>
              <a:rPr lang="sr-Latn-RS" sz="1800" b="1" dirty="0">
                <a:solidFill>
                  <a:schemeClr val="bg1"/>
                </a:solidFill>
              </a:rPr>
            </a:br>
            <a:r>
              <a:rPr lang="sr-Latn-RS" sz="1800" b="1" dirty="0">
                <a:solidFill>
                  <a:schemeClr val="bg1"/>
                </a:solidFill>
              </a:rPr>
              <a:t> </a:t>
            </a:r>
            <a:br>
              <a:rPr lang="sr-Latn-RS" sz="1800" b="1" dirty="0">
                <a:solidFill>
                  <a:schemeClr val="bg1"/>
                </a:solidFill>
              </a:rPr>
            </a:br>
            <a:r>
              <a:rPr lang="sr-Latn-RS" sz="1800" b="1" dirty="0">
                <a:solidFill>
                  <a:schemeClr val="bg1"/>
                </a:solidFill>
              </a:rPr>
              <a:t>grana EKONOMSKE TEORIJE KOJA SE BAVI ANALIZOM PROCESA ODLUČIVANJA MANJEG BROJA KATERA</a:t>
            </a:r>
            <a:endParaRPr lang="en-US" sz="1800" b="1" dirty="0">
              <a:solidFill>
                <a:schemeClr val="bg1"/>
              </a:solidFill>
            </a:endParaRPr>
          </a:p>
        </p:txBody>
      </p:sp>
    </p:spTree>
    <p:extLst>
      <p:ext uri="{BB962C8B-B14F-4D97-AF65-F5344CB8AC3E}">
        <p14:creationId xmlns:p14="http://schemas.microsoft.com/office/powerpoint/2010/main" val="197246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ame Theory | Economics | MIT OpenCourseWare">
            <a:extLst>
              <a:ext uri="{FF2B5EF4-FFF2-40B4-BE49-F238E27FC236}">
                <a16:creationId xmlns:a16="http://schemas.microsoft.com/office/drawing/2014/main" id="{17D314F0-1FAC-494D-C89C-5699F343D0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59" r="13663" b="-1"/>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81643C-233F-DE16-F8FC-6E50E7D51F6D}"/>
              </a:ext>
            </a:extLst>
          </p:cNvPr>
          <p:cNvSpPr>
            <a:spLocks noGrp="1"/>
          </p:cNvSpPr>
          <p:nvPr>
            <p:ph idx="1"/>
          </p:nvPr>
        </p:nvSpPr>
        <p:spPr>
          <a:xfrm>
            <a:off x="4876800" y="533400"/>
            <a:ext cx="3630007" cy="5486400"/>
          </a:xfrm>
        </p:spPr>
        <p:txBody>
          <a:bodyPr>
            <a:noAutofit/>
          </a:bodyPr>
          <a:lstStyle/>
          <a:p>
            <a:pPr algn="just"/>
            <a:r>
              <a:rPr lang="sr-Latn-RS" sz="2000" b="1" u="sng" dirty="0"/>
              <a:t>Strateške igre </a:t>
            </a:r>
            <a:r>
              <a:rPr lang="sr-Latn-RS" sz="2000" dirty="0"/>
              <a:t>su svuda oko nas – u poslovnom životu, privatnom, u funkcionisanju privrede, društva, u sportskim i drugim zabavnim aktivnostima, u ratu, u miru.</a:t>
            </a:r>
          </a:p>
          <a:p>
            <a:pPr algn="just"/>
            <a:r>
              <a:rPr lang="sr-Latn-RS" sz="2000" dirty="0"/>
              <a:t>Bilo da su  u pitanju lične, ili poslovne interakcije, </a:t>
            </a:r>
            <a:r>
              <a:rPr lang="sr-Latn-RS" sz="2000" b="1" u="sng" dirty="0"/>
              <a:t>poznavanje koncepta teorije igara </a:t>
            </a:r>
            <a:r>
              <a:rPr lang="sr-Latn-RS" sz="2000" dirty="0"/>
              <a:t>budi osnove za:</a:t>
            </a:r>
          </a:p>
          <a:p>
            <a:pPr marL="457200" indent="-457200" algn="just">
              <a:buAutoNum type="arabicPeriod"/>
            </a:pPr>
            <a:r>
              <a:rPr lang="sr-Latn-RS" sz="2000" b="1" dirty="0">
                <a:solidFill>
                  <a:srgbClr val="0000FF"/>
                </a:solidFill>
              </a:rPr>
              <a:t>strateško promišljanje i</a:t>
            </a:r>
          </a:p>
          <a:p>
            <a:pPr marL="457200" indent="-457200" algn="just">
              <a:buAutoNum type="arabicPeriod"/>
            </a:pPr>
            <a:r>
              <a:rPr lang="sr-Latn-RS" sz="2000" b="1" dirty="0">
                <a:solidFill>
                  <a:srgbClr val="0000FF"/>
                </a:solidFill>
              </a:rPr>
              <a:t>racionalno odličivanje</a:t>
            </a:r>
            <a:r>
              <a:rPr lang="sr-Latn-RS" sz="2000" dirty="0"/>
              <a:t>.</a:t>
            </a:r>
          </a:p>
          <a:p>
            <a:pPr algn="just"/>
            <a:r>
              <a:rPr lang="sr-Latn-RS" sz="2000" dirty="0"/>
              <a:t>U svakodnevnom životu, pojedinci i grupe ljudi izražavaju niz aktivnosti kojima ponekad i nesvesno utiču na druge.</a:t>
            </a:r>
          </a:p>
          <a:p>
            <a:pPr algn="just"/>
            <a:endParaRPr lang="sr-Latn-RS" sz="2000" dirty="0"/>
          </a:p>
          <a:p>
            <a:pPr algn="just"/>
            <a:endParaRPr lang="en-US" sz="2000" dirty="0"/>
          </a:p>
        </p:txBody>
      </p:sp>
    </p:spTree>
    <p:extLst>
      <p:ext uri="{BB962C8B-B14F-4D97-AF65-F5344CB8AC3E}">
        <p14:creationId xmlns:p14="http://schemas.microsoft.com/office/powerpoint/2010/main" val="134807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D91094-AA1E-2C33-3D9E-26355ECED9C4}"/>
              </a:ext>
            </a:extLst>
          </p:cNvPr>
          <p:cNvSpPr>
            <a:spLocks noGrp="1"/>
          </p:cNvSpPr>
          <p:nvPr>
            <p:ph idx="1"/>
          </p:nvPr>
        </p:nvSpPr>
        <p:spPr>
          <a:xfrm>
            <a:off x="360790" y="1981200"/>
            <a:ext cx="5035164" cy="4343400"/>
          </a:xfrm>
        </p:spPr>
        <p:txBody>
          <a:bodyPr anchor="t">
            <a:noAutofit/>
          </a:bodyPr>
          <a:lstStyle/>
          <a:p>
            <a:pPr marL="0" indent="0" algn="just">
              <a:buNone/>
            </a:pPr>
            <a:r>
              <a:rPr lang="sr-Latn-RS" sz="2200" dirty="0">
                <a:solidFill>
                  <a:srgbClr val="FF0000"/>
                </a:solidFill>
              </a:rPr>
              <a:t>Donošenjem različitih odluka vezanih za sopstvene aktivnosti, ljudi utiču na odluke drugih pojedinaca, i tako ostvaruju </a:t>
            </a:r>
            <a:r>
              <a:rPr lang="sr-Latn-RS" sz="2200" b="1" u="sng" dirty="0">
                <a:solidFill>
                  <a:srgbClr val="FF0000"/>
                </a:solidFill>
              </a:rPr>
              <a:t>međusobne interakcije</a:t>
            </a:r>
            <a:r>
              <a:rPr lang="sr-Latn-RS" sz="2200" dirty="0">
                <a:solidFill>
                  <a:srgbClr val="FF0000"/>
                </a:solidFill>
              </a:rPr>
              <a:t>. </a:t>
            </a:r>
          </a:p>
          <a:p>
            <a:pPr marL="0" indent="0" algn="just">
              <a:buNone/>
            </a:pPr>
            <a:r>
              <a:rPr lang="sr-Latn-RS" sz="2200" dirty="0">
                <a:solidFill>
                  <a:srgbClr val="FF0000"/>
                </a:solidFill>
              </a:rPr>
              <a:t>Uticaji koje pojedinci ostvaruju jedni na druge, mogu se zasnivati na:</a:t>
            </a:r>
          </a:p>
          <a:p>
            <a:pPr marL="457200" indent="-457200" algn="just">
              <a:buAutoNum type="arabicPeriod"/>
            </a:pPr>
            <a:r>
              <a:rPr lang="sr-Latn-RS" sz="2200" dirty="0">
                <a:solidFill>
                  <a:srgbClr val="FF0000"/>
                </a:solidFill>
              </a:rPr>
              <a:t>saglasnim interesima i dobroj volji, </a:t>
            </a:r>
          </a:p>
          <a:p>
            <a:pPr marL="457200" indent="-457200" algn="just">
              <a:buAutoNum type="arabicPeriod"/>
            </a:pPr>
            <a:r>
              <a:rPr lang="sr-Latn-RS" sz="2200" dirty="0">
                <a:solidFill>
                  <a:srgbClr val="FF0000"/>
                </a:solidFill>
              </a:rPr>
              <a:t>na konfliktnim interesima, ili neprijateljstvu.</a:t>
            </a:r>
          </a:p>
          <a:p>
            <a:pPr marL="0" indent="0" algn="just">
              <a:buNone/>
            </a:pPr>
            <a:r>
              <a:rPr lang="sr-Latn-RS" sz="2200" dirty="0">
                <a:solidFill>
                  <a:srgbClr val="FF0000"/>
                </a:solidFill>
              </a:rPr>
              <a:t>Ovakva neizvesnost u odlučivanju naziva se igra, a nauka čiji je zadatak proučavanje ovakvih problema teorija igara.</a:t>
            </a:r>
            <a:endParaRPr lang="en-US" sz="2200" dirty="0">
              <a:solidFill>
                <a:srgbClr val="FF0000"/>
              </a:solidFill>
            </a:endParaRPr>
          </a:p>
        </p:txBody>
      </p:sp>
      <p:pic>
        <p:nvPicPr>
          <p:cNvPr id="2050" name="Picture 2" descr="Behavioral Economics from Nuts to 'Nudges' | Chicago Booth Review">
            <a:extLst>
              <a:ext uri="{FF2B5EF4-FFF2-40B4-BE49-F238E27FC236}">
                <a16:creationId xmlns:a16="http://schemas.microsoft.com/office/drawing/2014/main" id="{A64CEF9B-2A66-711D-CF39-877589BAF1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574" r="29301"/>
          <a:stretch/>
        </p:blipFill>
        <p:spPr bwMode="auto">
          <a:xfrm>
            <a:off x="6044845" y="2093976"/>
            <a:ext cx="2667696" cy="36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5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Content Placeholder 2">
            <a:extLst>
              <a:ext uri="{FF2B5EF4-FFF2-40B4-BE49-F238E27FC236}">
                <a16:creationId xmlns:a16="http://schemas.microsoft.com/office/drawing/2014/main" id="{AC7E6233-8832-4531-3AF1-DFF465AD8537}"/>
              </a:ext>
            </a:extLst>
          </p:cNvPr>
          <p:cNvSpPr>
            <a:spLocks noGrp="1"/>
          </p:cNvSpPr>
          <p:nvPr>
            <p:ph idx="1"/>
          </p:nvPr>
        </p:nvSpPr>
        <p:spPr>
          <a:xfrm>
            <a:off x="838200" y="731429"/>
            <a:ext cx="4070645" cy="4885692"/>
          </a:xfrm>
          <a:solidFill>
            <a:srgbClr val="002060"/>
          </a:solidFill>
        </p:spPr>
        <p:txBody>
          <a:bodyPr anchor="t">
            <a:noAutofit/>
          </a:bodyPr>
          <a:lstStyle/>
          <a:p>
            <a:pPr algn="just" eaLnBrk="1" hangingPunct="1">
              <a:lnSpc>
                <a:spcPct val="90000"/>
              </a:lnSpc>
            </a:pPr>
            <a:r>
              <a:rPr lang="sr-Latn-RS" altLang="en-US" sz="2000" dirty="0">
                <a:solidFill>
                  <a:schemeClr val="bg1"/>
                </a:solidFill>
              </a:rPr>
              <a:t>Na početku potrebno je da shvatite štateorija igara </a:t>
            </a:r>
            <a:r>
              <a:rPr lang="sr-Latn-RS" altLang="en-US" sz="2000" b="1" u="sng" dirty="0">
                <a:solidFill>
                  <a:schemeClr val="bg1"/>
                </a:solidFill>
              </a:rPr>
              <a:t>ne izučava</a:t>
            </a:r>
            <a:r>
              <a:rPr lang="sr-Latn-RS" altLang="en-US" sz="2000" dirty="0">
                <a:solidFill>
                  <a:schemeClr val="bg1"/>
                </a:solidFill>
              </a:rPr>
              <a:t>. </a:t>
            </a:r>
          </a:p>
          <a:p>
            <a:pPr algn="just" eaLnBrk="1" hangingPunct="1">
              <a:lnSpc>
                <a:spcPct val="90000"/>
              </a:lnSpc>
            </a:pPr>
            <a:r>
              <a:rPr lang="en-US" altLang="en-US" sz="2000" dirty="0" err="1">
                <a:solidFill>
                  <a:schemeClr val="bg1"/>
                </a:solidFill>
              </a:rPr>
              <a:t>Teorija</a:t>
            </a:r>
            <a:r>
              <a:rPr lang="en-US" altLang="en-US" sz="2000" dirty="0">
                <a:solidFill>
                  <a:schemeClr val="bg1"/>
                </a:solidFill>
              </a:rPr>
              <a:t> </a:t>
            </a:r>
            <a:r>
              <a:rPr lang="en-US" altLang="en-US" sz="2000" dirty="0" err="1">
                <a:solidFill>
                  <a:schemeClr val="bg1"/>
                </a:solidFill>
              </a:rPr>
              <a:t>igara</a:t>
            </a:r>
            <a:r>
              <a:rPr lang="sr-Latn-RS" altLang="en-US" sz="2000" dirty="0">
                <a:solidFill>
                  <a:schemeClr val="bg1"/>
                </a:solidFill>
              </a:rPr>
              <a:t> - </a:t>
            </a:r>
            <a:r>
              <a:rPr lang="en-US" altLang="en-US" sz="2000" dirty="0" err="1">
                <a:solidFill>
                  <a:schemeClr val="bg1"/>
                </a:solidFill>
              </a:rPr>
              <a:t>sam</a:t>
            </a:r>
            <a:r>
              <a:rPr lang="en-US" altLang="en-US" sz="2000" dirty="0">
                <a:solidFill>
                  <a:schemeClr val="bg1"/>
                </a:solidFill>
              </a:rPr>
              <a:t> </a:t>
            </a:r>
            <a:r>
              <a:rPr lang="en-US" altLang="en-US" sz="2000" dirty="0" err="1">
                <a:solidFill>
                  <a:schemeClr val="bg1"/>
                </a:solidFill>
              </a:rPr>
              <a:t>naziv</a:t>
            </a:r>
            <a:r>
              <a:rPr lang="en-US" altLang="en-US" sz="2000" dirty="0">
                <a:solidFill>
                  <a:schemeClr val="bg1"/>
                </a:solidFill>
              </a:rPr>
              <a:t> </a:t>
            </a:r>
            <a:r>
              <a:rPr lang="en-US" altLang="en-US" sz="2000" dirty="0" err="1">
                <a:solidFill>
                  <a:schemeClr val="bg1"/>
                </a:solidFill>
              </a:rPr>
              <a:t>ovog</a:t>
            </a:r>
            <a:r>
              <a:rPr lang="en-US" altLang="en-US" sz="2000" dirty="0">
                <a:solidFill>
                  <a:schemeClr val="bg1"/>
                </a:solidFill>
              </a:rPr>
              <a:t> </a:t>
            </a:r>
            <a:r>
              <a:rPr lang="en-US" altLang="en-US" sz="2000" dirty="0" err="1">
                <a:solidFill>
                  <a:schemeClr val="bg1"/>
                </a:solidFill>
              </a:rPr>
              <a:t>predmeta</a:t>
            </a:r>
            <a:r>
              <a:rPr lang="en-US" altLang="en-US" sz="2000" dirty="0">
                <a:solidFill>
                  <a:schemeClr val="bg1"/>
                </a:solidFill>
              </a:rPr>
              <a:t> </a:t>
            </a:r>
            <a:r>
              <a:rPr lang="en-US" altLang="en-US" sz="2000" dirty="0" err="1">
                <a:solidFill>
                  <a:schemeClr val="bg1"/>
                </a:solidFill>
              </a:rPr>
              <a:t>mo</a:t>
            </a:r>
            <a:r>
              <a:rPr lang="sr-Latn-RS" altLang="en-US" sz="2000" dirty="0">
                <a:solidFill>
                  <a:schemeClr val="bg1"/>
                </a:solidFill>
              </a:rPr>
              <a:t>že da Vas zavara i da pomislite da se radi o nekakvoj igrici (Mortal Combat, FIFA).</a:t>
            </a:r>
            <a:r>
              <a:rPr lang="en-US" altLang="en-US" sz="2000" dirty="0">
                <a:solidFill>
                  <a:schemeClr val="bg1"/>
                </a:solidFill>
              </a:rPr>
              <a:t> </a:t>
            </a:r>
            <a:r>
              <a:rPr lang="sr-Latn-RS" altLang="en-US" sz="2000" dirty="0">
                <a:solidFill>
                  <a:schemeClr val="bg1"/>
                </a:solidFill>
              </a:rPr>
              <a:t>NE.</a:t>
            </a:r>
          </a:p>
          <a:p>
            <a:pPr algn="just" eaLnBrk="1" hangingPunct="1">
              <a:lnSpc>
                <a:spcPct val="90000"/>
              </a:lnSpc>
            </a:pPr>
            <a:r>
              <a:rPr lang="sr-Latn-RS" altLang="en-US" sz="2000" b="1" dirty="0">
                <a:solidFill>
                  <a:schemeClr val="bg1"/>
                </a:solidFill>
              </a:rPr>
              <a:t>Teorija igara  objašnjava strategiju interakcije između pojedinaca koji imaju lične interese </a:t>
            </a:r>
            <a:r>
              <a:rPr lang="sr-Latn-RS" altLang="en-US" sz="2000" dirty="0">
                <a:solidFill>
                  <a:schemeClr val="bg1"/>
                </a:solidFill>
              </a:rPr>
              <a:t>(</a:t>
            </a:r>
            <a:r>
              <a:rPr lang="en-US" altLang="en-US" sz="2000" dirty="0">
                <a:solidFill>
                  <a:schemeClr val="bg1"/>
                </a:solidFill>
              </a:rPr>
              <a:t>self</a:t>
            </a:r>
            <a:r>
              <a:rPr lang="sr-Latn-RS" altLang="en-US" sz="2000" dirty="0">
                <a:solidFill>
                  <a:schemeClr val="bg1"/>
                </a:solidFill>
              </a:rPr>
              <a:t>-</a:t>
            </a:r>
            <a:r>
              <a:rPr lang="en-US" altLang="en-US" sz="2000" dirty="0">
                <a:solidFill>
                  <a:schemeClr val="bg1"/>
                </a:solidFill>
              </a:rPr>
              <a:t>interested agents</a:t>
            </a:r>
            <a:r>
              <a:rPr lang="sr-Latn-RS" altLang="en-US" sz="2000" dirty="0">
                <a:solidFill>
                  <a:schemeClr val="bg1"/>
                </a:solidFill>
              </a:rPr>
              <a:t>) bez obzira ne to koliko su značajne odluke koje oni donose. </a:t>
            </a:r>
          </a:p>
          <a:p>
            <a:pPr algn="just" eaLnBrk="1" hangingPunct="1">
              <a:lnSpc>
                <a:spcPct val="90000"/>
              </a:lnSpc>
            </a:pPr>
            <a:r>
              <a:rPr lang="sr-Latn-RS" altLang="en-US" sz="2000" dirty="0">
                <a:solidFill>
                  <a:schemeClr val="bg1"/>
                </a:solidFill>
              </a:rPr>
              <a:t>Svakodnevica bilo koje individue obiluje situacijama u kojima je ona primorana da donosi odluke</a:t>
            </a:r>
            <a:r>
              <a:rPr lang="en-US" altLang="en-US" sz="2000" dirty="0">
                <a:solidFill>
                  <a:schemeClr val="bg1"/>
                </a:solidFill>
              </a:rPr>
              <a:t>.</a:t>
            </a:r>
            <a:endParaRPr lang="sr-Latn-RS" altLang="en-US" sz="2000" dirty="0">
              <a:solidFill>
                <a:schemeClr val="bg1"/>
              </a:solidFill>
            </a:endParaRPr>
          </a:p>
          <a:p>
            <a:pPr eaLnBrk="1" hangingPunct="1">
              <a:lnSpc>
                <a:spcPct val="90000"/>
              </a:lnSpc>
            </a:pPr>
            <a:endParaRPr lang="sr-Latn-RS" altLang="en-US" sz="2000" dirty="0">
              <a:solidFill>
                <a:schemeClr val="bg1"/>
              </a:solidFill>
            </a:endParaRPr>
          </a:p>
        </p:txBody>
      </p:sp>
      <p:pic>
        <p:nvPicPr>
          <p:cNvPr id="13314" name="Picture 2" descr="Game Theory — Tom Humberstone">
            <a:extLst>
              <a:ext uri="{FF2B5EF4-FFF2-40B4-BE49-F238E27FC236}">
                <a16:creationId xmlns:a16="http://schemas.microsoft.com/office/drawing/2014/main" id="{348CC1A4-DFF9-6075-5343-08AAFD6950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98" r="16088" b="-3"/>
          <a:stretch/>
        </p:blipFill>
        <p:spPr bwMode="auto">
          <a:xfrm>
            <a:off x="5285634" y="975645"/>
            <a:ext cx="3332586"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13321" name="Rectangle 133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Nash Equilibrium &amp; Game Theory - Video &amp; Lesson Transcript | Study.com">
            <a:extLst>
              <a:ext uri="{FF2B5EF4-FFF2-40B4-BE49-F238E27FC236}">
                <a16:creationId xmlns:a16="http://schemas.microsoft.com/office/drawing/2014/main" id="{92E3C164-4DCC-3048-9BA4-F45119EAE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858"/>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C2EB8F-DF28-6446-15CA-DA35B8415729}"/>
              </a:ext>
            </a:extLst>
          </p:cNvPr>
          <p:cNvSpPr>
            <a:spLocks noGrp="1"/>
          </p:cNvSpPr>
          <p:nvPr>
            <p:ph idx="1"/>
          </p:nvPr>
        </p:nvSpPr>
        <p:spPr>
          <a:xfrm>
            <a:off x="990600" y="3752850"/>
            <a:ext cx="7791446" cy="2452687"/>
          </a:xfrm>
        </p:spPr>
        <p:txBody>
          <a:bodyPr anchor="ctr">
            <a:noAutofit/>
          </a:bodyPr>
          <a:lstStyle/>
          <a:p>
            <a:pPr algn="just"/>
            <a:r>
              <a:rPr lang="sr-Latn-RS" sz="2400" dirty="0">
                <a:solidFill>
                  <a:srgbClr val="C00000"/>
                </a:solidFill>
              </a:rPr>
              <a:t>Teorija igara je </a:t>
            </a:r>
            <a:r>
              <a:rPr lang="sr-Latn-RS" sz="2400" u="sng" dirty="0">
                <a:solidFill>
                  <a:srgbClr val="C00000"/>
                </a:solidFill>
              </a:rPr>
              <a:t>matematička disciplina, </a:t>
            </a:r>
            <a:r>
              <a:rPr lang="sr-Latn-RS" sz="2400" dirty="0">
                <a:solidFill>
                  <a:srgbClr val="C00000"/>
                </a:solidFill>
              </a:rPr>
              <a:t>koja se bavi analizom društvenih pojava i procesa u situacijama  kada postoji konflikt ili delimični konflikt, između dva i više učesnika, donosioca odluka, odnosno igrača</a:t>
            </a:r>
          </a:p>
          <a:p>
            <a:pPr algn="just"/>
            <a:r>
              <a:rPr lang="sr-Latn-RS" sz="2400" dirty="0">
                <a:solidFill>
                  <a:srgbClr val="0000FF"/>
                </a:solidFill>
              </a:rPr>
              <a:t>CILJ teorije igara je da odredi ponašanje učesnika koji je za njih najpovoljnije</a:t>
            </a:r>
            <a:r>
              <a:rPr lang="sr-Latn-RS" sz="2400" dirty="0">
                <a:solidFill>
                  <a:srgbClr val="C00000"/>
                </a:solidFill>
              </a:rPr>
              <a:t>, pod pretpostavkom da su racionlani i razmišljaju strateški.</a:t>
            </a:r>
            <a:endParaRPr lang="en-US" sz="2400" dirty="0">
              <a:solidFill>
                <a:srgbClr val="C00000"/>
              </a:solidFill>
            </a:endParaRPr>
          </a:p>
        </p:txBody>
      </p:sp>
    </p:spTree>
    <p:extLst>
      <p:ext uri="{BB962C8B-B14F-4D97-AF65-F5344CB8AC3E}">
        <p14:creationId xmlns:p14="http://schemas.microsoft.com/office/powerpoint/2010/main" val="203561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6CB6B1-FA0B-92C2-4154-5AE702DFDA61}"/>
              </a:ext>
            </a:extLst>
          </p:cNvPr>
          <p:cNvSpPr>
            <a:spLocks noGrp="1"/>
          </p:cNvSpPr>
          <p:nvPr>
            <p:ph idx="1"/>
          </p:nvPr>
        </p:nvSpPr>
        <p:spPr>
          <a:xfrm>
            <a:off x="77170" y="228600"/>
            <a:ext cx="4495800" cy="6433457"/>
          </a:xfrm>
        </p:spPr>
        <p:txBody>
          <a:bodyPr>
            <a:noAutofit/>
          </a:bodyPr>
          <a:lstStyle/>
          <a:p>
            <a:pPr marL="0" indent="0" algn="just">
              <a:lnSpc>
                <a:spcPct val="90000"/>
              </a:lnSpc>
              <a:buNone/>
            </a:pPr>
            <a:r>
              <a:rPr lang="sr-Latn-RS" sz="2200" dirty="0"/>
              <a:t>ISTORIJSKI začeci teorije igara mogu se pronaći u Vavilonskom Talmudu , sa početka naše ere, a intenzivni razvoj u 20.veku. </a:t>
            </a:r>
          </a:p>
          <a:p>
            <a:pPr marL="0" indent="0" algn="just">
              <a:lnSpc>
                <a:spcPct val="90000"/>
              </a:lnSpc>
              <a:buNone/>
            </a:pPr>
            <a:r>
              <a:rPr lang="sr-Latn-RS" sz="2200" dirty="0"/>
              <a:t>Prvi pisani spisi vezani za strategiju razmišljanja, značaj infomisanja i strateških poteza mogu se naći u jednom od najstarijih spisa iz oblasti vojne misli </a:t>
            </a:r>
            <a:r>
              <a:rPr lang="sr-Latn-RS" sz="2200" b="1" u="sng" dirty="0"/>
              <a:t>„Umeće ratovanja“ The Art of War</a:t>
            </a:r>
          </a:p>
          <a:p>
            <a:pPr marL="0" indent="0">
              <a:lnSpc>
                <a:spcPct val="90000"/>
              </a:lnSpc>
              <a:buNone/>
            </a:pPr>
            <a:r>
              <a:rPr lang="sr-Latn-RS" sz="2200" dirty="0"/>
              <a:t>- delo filozfa ratnika Sun Cua (Sun Tzu)</a:t>
            </a:r>
          </a:p>
          <a:p>
            <a:pPr marL="0" indent="0">
              <a:lnSpc>
                <a:spcPct val="90000"/>
              </a:lnSpc>
              <a:buNone/>
            </a:pPr>
            <a:r>
              <a:rPr lang="sr-Latn-RS" sz="2200" dirty="0"/>
              <a:t>- vojni spis</a:t>
            </a:r>
          </a:p>
          <a:p>
            <a:pPr marL="0" indent="0" algn="just">
              <a:lnSpc>
                <a:spcPct val="90000"/>
              </a:lnSpc>
              <a:buNone/>
            </a:pPr>
            <a:r>
              <a:rPr lang="sr-Latn-RS" sz="2200" dirty="0"/>
              <a:t>Do danas predstavlja najcenjeniji i najpoznatije delo o strategiji – koje u celom svetu proučavaju biznismeni, političar, vladari, kao što su to činili prethodnih 2000 godina</a:t>
            </a:r>
          </a:p>
          <a:p>
            <a:pPr marL="0" indent="0" algn="just">
              <a:lnSpc>
                <a:spcPct val="90000"/>
              </a:lnSpc>
              <a:buNone/>
            </a:pPr>
            <a:r>
              <a:rPr lang="sr-Latn-RS" sz="2200" dirty="0"/>
              <a:t>Delo sa teorijama, filozofskim stavovima, lekcijama i pravilima</a:t>
            </a:r>
          </a:p>
          <a:p>
            <a:pPr marL="0" indent="0">
              <a:lnSpc>
                <a:spcPct val="90000"/>
              </a:lnSpc>
              <a:buNone/>
            </a:pPr>
            <a:endParaRPr lang="en-US" sz="2200" dirty="0"/>
          </a:p>
        </p:txBody>
      </p:sp>
      <p:pic>
        <p:nvPicPr>
          <p:cNvPr id="4098" name="Picture 2" descr="The Art Of War by Tsai Chih Chung | Goodreads">
            <a:extLst>
              <a:ext uri="{FF2B5EF4-FFF2-40B4-BE49-F238E27FC236}">
                <a16:creationId xmlns:a16="http://schemas.microsoft.com/office/drawing/2014/main" id="{964A1F25-C164-3277-2E28-88AF2A972F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6" r="8565"/>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04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2742F1-7D30-D775-D850-696E6F8D815F}"/>
              </a:ext>
            </a:extLst>
          </p:cNvPr>
          <p:cNvSpPr>
            <a:spLocks noGrp="1"/>
          </p:cNvSpPr>
          <p:nvPr>
            <p:ph idx="1"/>
          </p:nvPr>
        </p:nvSpPr>
        <p:spPr>
          <a:xfrm>
            <a:off x="609600" y="685800"/>
            <a:ext cx="3886200" cy="5486400"/>
          </a:xfrm>
        </p:spPr>
        <p:txBody>
          <a:bodyPr>
            <a:noAutofit/>
          </a:bodyPr>
          <a:lstStyle/>
          <a:p>
            <a:pPr marL="0" indent="0" algn="just">
              <a:lnSpc>
                <a:spcPct val="90000"/>
              </a:lnSpc>
              <a:buNone/>
            </a:pPr>
            <a:r>
              <a:rPr lang="sr-Latn-RS" sz="2100" b="1" dirty="0"/>
              <a:t>Vavilon Talmud </a:t>
            </a:r>
            <a:r>
              <a:rPr lang="sr-Latn-RS" sz="2100" dirty="0"/>
              <a:t>(0 – 500 godine naše ere)</a:t>
            </a:r>
          </a:p>
          <a:p>
            <a:pPr algn="just">
              <a:lnSpc>
                <a:spcPct val="90000"/>
              </a:lnSpc>
            </a:pPr>
            <a:r>
              <a:rPr lang="sr-Latn-RS" sz="2100" dirty="0"/>
              <a:t>spoj zakona i tradicije</a:t>
            </a:r>
          </a:p>
          <a:p>
            <a:pPr algn="just">
              <a:lnSpc>
                <a:spcPct val="90000"/>
              </a:lnSpc>
            </a:pPr>
            <a:r>
              <a:rPr lang="sr-Latn-RS" sz="2100" dirty="0"/>
              <a:t>služio kao osnova jevrejskog religijskog kaznenog i građanskog prava</a:t>
            </a:r>
          </a:p>
          <a:p>
            <a:pPr marL="0" indent="0" algn="just">
              <a:lnSpc>
                <a:spcPct val="90000"/>
              </a:lnSpc>
              <a:buNone/>
            </a:pPr>
            <a:r>
              <a:rPr lang="sr-Latn-RS" sz="2100" b="1" dirty="0"/>
              <a:t>Blaise Pascal</a:t>
            </a:r>
          </a:p>
          <a:p>
            <a:pPr marL="0" indent="0" algn="just">
              <a:lnSpc>
                <a:spcPct val="90000"/>
              </a:lnSpc>
              <a:buNone/>
            </a:pPr>
            <a:r>
              <a:rPr lang="sr-Latn-RS" sz="2100" dirty="0"/>
              <a:t>- jedna od najznačajnijih autora klasičnog perioda, dao je svoju teoriju igara verovanja u Boga, pod nazivom </a:t>
            </a:r>
            <a:r>
              <a:rPr lang="sr-Latn-RS" sz="2100" b="1" u="sng" dirty="0">
                <a:solidFill>
                  <a:srgbClr val="0000FF"/>
                </a:solidFill>
              </a:rPr>
              <a:t>Paskalova opklada</a:t>
            </a:r>
          </a:p>
          <a:p>
            <a:pPr marL="0" indent="0" algn="just">
              <a:lnSpc>
                <a:spcPct val="90000"/>
              </a:lnSpc>
              <a:buNone/>
            </a:pPr>
            <a:r>
              <a:rPr lang="sr-Latn-RS" sz="2100" dirty="0"/>
              <a:t>- govori da je bolje verovati u Boga - verovati u nešto, nego ne verovati u ništa</a:t>
            </a:r>
          </a:p>
          <a:p>
            <a:pPr marL="0" indent="0" algn="just">
              <a:lnSpc>
                <a:spcPct val="90000"/>
              </a:lnSpc>
              <a:buNone/>
            </a:pPr>
            <a:r>
              <a:rPr lang="sr-Latn-RS" sz="2100" dirty="0"/>
              <a:t>- objašnjava proces teorije igara, i pravi četiri mogućnosti:</a:t>
            </a:r>
            <a:endParaRPr lang="en-US" sz="2100" dirty="0"/>
          </a:p>
        </p:txBody>
      </p:sp>
      <p:pic>
        <p:nvPicPr>
          <p:cNvPr id="5122" name="Picture 2" descr="Discover the Four Exiles of the Jewish People - The history of galut -  Chabad.org">
            <a:extLst>
              <a:ext uri="{FF2B5EF4-FFF2-40B4-BE49-F238E27FC236}">
                <a16:creationId xmlns:a16="http://schemas.microsoft.com/office/drawing/2014/main" id="{CD335709-FE5C-B9F6-3DC1-7C8002A4D3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15" r="31559"/>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7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laise Pascal | Stivers Cartoons">
            <a:extLst>
              <a:ext uri="{FF2B5EF4-FFF2-40B4-BE49-F238E27FC236}">
                <a16:creationId xmlns:a16="http://schemas.microsoft.com/office/drawing/2014/main" id="{747D25DA-CDDA-C1EB-5183-042EAC7BC3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2"/>
          <a:stretch/>
        </p:blipFill>
        <p:spPr bwMode="auto">
          <a:xfrm>
            <a:off x="20" y="10"/>
            <a:ext cx="9143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9CBDB1-86A0-3A3A-3239-07CF72887B0B}"/>
              </a:ext>
            </a:extLst>
          </p:cNvPr>
          <p:cNvSpPr>
            <a:spLocks noGrp="1"/>
          </p:cNvSpPr>
          <p:nvPr>
            <p:ph idx="1"/>
          </p:nvPr>
        </p:nvSpPr>
        <p:spPr>
          <a:xfrm>
            <a:off x="4267201" y="3200400"/>
            <a:ext cx="4248148" cy="3352800"/>
          </a:xfrm>
        </p:spPr>
        <p:txBody>
          <a:bodyPr>
            <a:noAutofit/>
          </a:bodyPr>
          <a:lstStyle/>
          <a:p>
            <a:pPr marL="457200" indent="-457200" algn="just">
              <a:lnSpc>
                <a:spcPct val="90000"/>
              </a:lnSpc>
              <a:buAutoNum type="arabicPeriod"/>
            </a:pPr>
            <a:r>
              <a:rPr lang="sr-Latn-RS" sz="1800" dirty="0">
                <a:solidFill>
                  <a:srgbClr val="C00000"/>
                </a:solidFill>
              </a:rPr>
              <a:t>ONAJ KO VERUJE U BOGA, AKO BOG POSTOJI – ide u raj, posle smrti, a rezultat je beskrajna dobit za njeega</a:t>
            </a:r>
          </a:p>
          <a:p>
            <a:pPr marL="457200" indent="-457200" algn="just">
              <a:lnSpc>
                <a:spcPct val="90000"/>
              </a:lnSpc>
              <a:buAutoNum type="arabicPeriod"/>
            </a:pPr>
            <a:r>
              <a:rPr lang="sr-Latn-RS" sz="1800" dirty="0">
                <a:solidFill>
                  <a:srgbClr val="C00000"/>
                </a:solidFill>
              </a:rPr>
              <a:t>ONAJ KO VERUJE U BOGA, A BOG NE POSTOJI – gubi, ali je taj gubitak konačan, i saim tim zanemarljiv</a:t>
            </a:r>
          </a:p>
          <a:p>
            <a:pPr marL="457200" indent="-457200" algn="just">
              <a:lnSpc>
                <a:spcPct val="90000"/>
              </a:lnSpc>
              <a:buAutoNum type="arabicPeriod"/>
            </a:pPr>
            <a:r>
              <a:rPr lang="sr-Latn-RS" sz="1800" dirty="0">
                <a:solidFill>
                  <a:srgbClr val="C00000"/>
                </a:solidFill>
              </a:rPr>
              <a:t>ONAJ KO NE VERUJE U BOGA, A BOG POSTOJI – ide u pakao nakon smrti, i rezultat je gubitak koji je beskrajan</a:t>
            </a:r>
          </a:p>
          <a:p>
            <a:pPr marL="457200" indent="-457200" algn="just">
              <a:lnSpc>
                <a:spcPct val="90000"/>
              </a:lnSpc>
              <a:buAutoNum type="arabicPeriod"/>
            </a:pPr>
            <a:r>
              <a:rPr lang="sr-Latn-RS" sz="1800" dirty="0">
                <a:solidFill>
                  <a:srgbClr val="C00000"/>
                </a:solidFill>
              </a:rPr>
              <a:t>ONAJ KO NE VERUJE U BOGA, A BOG NE POSTOJI – dobit je konačna i zanemarljiva</a:t>
            </a:r>
            <a:endParaRPr lang="en-US" sz="1800" dirty="0">
              <a:solidFill>
                <a:srgbClr val="C00000"/>
              </a:solidFill>
            </a:endParaRPr>
          </a:p>
        </p:txBody>
      </p:sp>
    </p:spTree>
    <p:extLst>
      <p:ext uri="{BB962C8B-B14F-4D97-AF65-F5344CB8AC3E}">
        <p14:creationId xmlns:p14="http://schemas.microsoft.com/office/powerpoint/2010/main" val="1725797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2012</Words>
  <Application>Microsoft Office PowerPoint</Application>
  <PresentationFormat>On-screen Show (4:3)</PresentationFormat>
  <Paragraphs>91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Meiryo</vt:lpstr>
      <vt:lpstr>Arial</vt:lpstr>
      <vt:lpstr>Calibri</vt:lpstr>
      <vt:lpstr>Office Theme</vt:lpstr>
      <vt:lpstr>TEORIJA IGARA  Prof dr Zorana Z. Mihajlović </vt:lpstr>
      <vt:lpstr>DOBRO DOŠLI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Teorija igara je kompleksna naučna oblast koja se bavi strateškim odlučivanjem u različitim situacijama, u kome učestvuje više donosilaca odluka, sa različitim interesima,   Postoji više teorija u ovoj oblasti, koje imaju određene sličnosti i razlike, od kojih je najpoznatija klasična verzija teorije igara.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grana PRIMENJENE MATEMATIKE, KOJA SE SLUŽI MODELIMA   grana EKONOMSKE TEORIJE KOJA SE BAVI ANALIZOM PROCESA ODLUČIVANJA MANJEG BROJA KATERA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TEORIJA IGARA</dc:title>
  <dc:creator>Korisnik</dc:creator>
  <cp:lastModifiedBy>Zorana Mihajlovic</cp:lastModifiedBy>
  <cp:revision>34</cp:revision>
  <dcterms:created xsi:type="dcterms:W3CDTF">2006-08-16T00:00:00Z</dcterms:created>
  <dcterms:modified xsi:type="dcterms:W3CDTF">2023-10-22T07:04:53Z</dcterms:modified>
</cp:coreProperties>
</file>