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7" r:id="rId7"/>
    <p:sldId id="260" r:id="rId8"/>
    <p:sldId id="261" r:id="rId9"/>
    <p:sldId id="263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418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6328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4255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80815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259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96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387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222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3370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990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9834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9840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2D6D41-0CFE-4EAD-9EF0-71C6FAD33AF0}" type="datetimeFigureOut">
              <a:rPr lang="sr-Latn-RS" smtClean="0"/>
              <a:t>22.10.2023.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A2CF1-3A16-4C8D-B951-E837A8A7C36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69479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14831"/>
          </a:xfrm>
        </p:spPr>
        <p:txBody>
          <a:bodyPr>
            <a:normAutofit/>
          </a:bodyPr>
          <a:lstStyle/>
          <a:p>
            <a:r>
              <a:rPr lang="en-US" sz="3000" dirty="0" err="1">
                <a:solidFill>
                  <a:srgbClr val="FF0000"/>
                </a:solidFill>
              </a:rPr>
              <a:t>Bajesove</a:t>
            </a:r>
            <a:r>
              <a:rPr lang="en-US" sz="3000" dirty="0">
                <a:solidFill>
                  <a:srgbClr val="FF0000"/>
                </a:solidFill>
              </a:rPr>
              <a:t> </a:t>
            </a:r>
            <a:r>
              <a:rPr lang="en-US" sz="3000" dirty="0" err="1">
                <a:solidFill>
                  <a:srgbClr val="FF0000"/>
                </a:solidFill>
              </a:rPr>
              <a:t>igre</a:t>
            </a:r>
            <a:endParaRPr lang="sr-Latn-R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56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0CBD3-4A4E-4751-7D51-8DB201FF2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270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sz="2200" dirty="0"/>
              <a:t>Ako se hoće pouzdana procena, pre bilo koje aktivnosti predviđanja postavljaju se „verovatnoće“ – jedna vrsta subjektivnog procesa tokom kojeg analitičar dodeljuje verovatnoću događaju, koji tek treba da se desi – ne na osnovu istorijskog zapisa – već preko procene</a:t>
            </a:r>
          </a:p>
          <a:p>
            <a:pPr marL="0" indent="0" algn="just">
              <a:buNone/>
            </a:pPr>
            <a:r>
              <a:rPr lang="sr-Latn-RS" sz="2200" dirty="0"/>
              <a:t>To stvara početne verovatnoće, da će se događaj dogoditi ili da će relevantna priverda nadmašiti neke referentne vrednosti</a:t>
            </a:r>
          </a:p>
          <a:p>
            <a:pPr marL="0" indent="0" algn="just">
              <a:buNone/>
            </a:pPr>
            <a:r>
              <a:rPr lang="sr-Latn-RS" sz="2200" dirty="0"/>
              <a:t>Npr: verovatnoće koje su se postavljale kada je se odigravao Bregzit – oni koji su ispravno ustanovili da su šanse za Bregzit veće nego što je tržište pretpostavilo</a:t>
            </a:r>
          </a:p>
          <a:p>
            <a:pPr marL="0" indent="0" algn="just">
              <a:buNone/>
            </a:pPr>
            <a:endParaRPr lang="sr-Latn-RS" sz="2200" dirty="0"/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8294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4513F69C-3D6D-4E72-9289-5BC3584D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7223" y="557189"/>
            <a:ext cx="3826577" cy="5971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Aukcija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064"/>
          <a:stretch/>
        </p:blipFill>
        <p:spPr>
          <a:xfrm>
            <a:off x="20" y="-1"/>
            <a:ext cx="3997732" cy="4469126"/>
          </a:xfrm>
          <a:prstGeom prst="rect">
            <a:avLst/>
          </a:prstGeom>
        </p:spPr>
      </p:pic>
      <p:pic>
        <p:nvPicPr>
          <p:cNvPr id="2054" name="Picture 6" descr="Image result for aukcij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" r="-1" b="-1"/>
          <a:stretch/>
        </p:blipFill>
        <p:spPr bwMode="auto">
          <a:xfrm>
            <a:off x="4184069" y="-2"/>
            <a:ext cx="3027239" cy="22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kcij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5" r="10142" b="-3"/>
          <a:stretch/>
        </p:blipFill>
        <p:spPr bwMode="auto">
          <a:xfrm>
            <a:off x="4184069" y="2406570"/>
            <a:ext cx="3027239" cy="205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limund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r="15099"/>
          <a:stretch/>
        </p:blipFill>
        <p:spPr bwMode="auto">
          <a:xfrm>
            <a:off x="-3717" y="4638290"/>
            <a:ext cx="3020892" cy="221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aukcija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r="16560" b="2"/>
          <a:stretch/>
        </p:blipFill>
        <p:spPr bwMode="auto">
          <a:xfrm>
            <a:off x="3184628" y="4629236"/>
            <a:ext cx="4026679" cy="222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27223" y="1381944"/>
            <a:ext cx="3826578" cy="4795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F0000"/>
                </a:solidFill>
              </a:rPr>
              <a:t>Vrednost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koju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imaju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stvari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aukcijama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često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nisu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pouzdane</a:t>
            </a:r>
            <a:r>
              <a:rPr lang="en-US" sz="2200" dirty="0">
                <a:solidFill>
                  <a:srgbClr val="FF0000"/>
                </a:solidFill>
              </a:rPr>
              <a:t>, </a:t>
            </a:r>
            <a:r>
              <a:rPr lang="en-US" sz="2200" dirty="0" err="1">
                <a:solidFill>
                  <a:srgbClr val="FF0000"/>
                </a:solidFill>
              </a:rPr>
              <a:t>npr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r>
              <a:rPr lang="en-US" sz="2200" dirty="0" err="1">
                <a:solidFill>
                  <a:srgbClr val="FF0000"/>
                </a:solidFill>
              </a:rPr>
              <a:t>kod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prodaje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žive</a:t>
            </a:r>
            <a:r>
              <a:rPr lang="en-US" sz="2200" dirty="0">
                <a:solidFill>
                  <a:srgbClr val="FF0000"/>
                </a:solidFill>
              </a:rPr>
              <a:t> stoke, </a:t>
            </a:r>
            <a:r>
              <a:rPr lang="en-US" sz="2200" dirty="0" err="1">
                <a:solidFill>
                  <a:srgbClr val="FF0000"/>
                </a:solidFill>
              </a:rPr>
              <a:t>automobila</a:t>
            </a:r>
            <a:r>
              <a:rPr lang="en-US" sz="2200" dirty="0">
                <a:solidFill>
                  <a:srgbClr val="FF0000"/>
                </a:solidFill>
              </a:rPr>
              <a:t>. </a:t>
            </a:r>
            <a:endParaRPr lang="sr-Latn-RS" sz="2200" dirty="0">
              <a:solidFill>
                <a:srgbClr val="FF0000"/>
              </a:solidFill>
            </a:endParaRP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 err="1">
                <a:solidFill>
                  <a:srgbClr val="FF0000"/>
                </a:solidFill>
              </a:rPr>
              <a:t>Način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prodaje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može</a:t>
            </a:r>
            <a:r>
              <a:rPr lang="en-US" sz="2200" dirty="0">
                <a:solidFill>
                  <a:srgbClr val="FF0000"/>
                </a:solidFill>
              </a:rPr>
              <a:t> da </a:t>
            </a:r>
            <a:r>
              <a:rPr lang="en-US" sz="2200" dirty="0" err="1">
                <a:solidFill>
                  <a:srgbClr val="FF0000"/>
                </a:solidFill>
              </a:rPr>
              <a:t>bude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takav</a:t>
            </a:r>
            <a:r>
              <a:rPr lang="en-US" sz="2200" dirty="0">
                <a:solidFill>
                  <a:srgbClr val="FF0000"/>
                </a:solidFill>
              </a:rPr>
              <a:t> da se </a:t>
            </a:r>
            <a:r>
              <a:rPr lang="en-US" sz="2200" dirty="0" err="1">
                <a:solidFill>
                  <a:srgbClr val="FF0000"/>
                </a:solidFill>
              </a:rPr>
              <a:t>bukvalno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prodaje</a:t>
            </a:r>
            <a:r>
              <a:rPr lang="en-US" sz="2200" dirty="0">
                <a:solidFill>
                  <a:srgbClr val="FF0000"/>
                </a:solidFill>
              </a:rPr>
              <a:t> „</a:t>
            </a:r>
            <a:r>
              <a:rPr lang="en-US" sz="2200" dirty="0" err="1">
                <a:solidFill>
                  <a:srgbClr val="FF0000"/>
                </a:solidFill>
              </a:rPr>
              <a:t>mačka</a:t>
            </a:r>
            <a:r>
              <a:rPr lang="en-US" sz="2200" dirty="0">
                <a:solidFill>
                  <a:srgbClr val="FF0000"/>
                </a:solidFill>
              </a:rPr>
              <a:t> u </a:t>
            </a:r>
            <a:r>
              <a:rPr lang="en-US" sz="2200" dirty="0" err="1">
                <a:solidFill>
                  <a:srgbClr val="FF0000"/>
                </a:solidFill>
              </a:rPr>
              <a:t>džaku</a:t>
            </a:r>
            <a:r>
              <a:rPr lang="en-US" sz="2200" dirty="0">
                <a:solidFill>
                  <a:srgbClr val="FF0000"/>
                </a:solidFill>
              </a:rPr>
              <a:t>“.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Cena </a:t>
            </a:r>
            <a:r>
              <a:rPr lang="en-US" sz="2200" b="1" dirty="0" err="1">
                <a:solidFill>
                  <a:srgbClr val="FF0000"/>
                </a:solidFill>
              </a:rPr>
              <a:t>koju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roba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na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aukciji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dostiže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zavisi</a:t>
            </a:r>
            <a:r>
              <a:rPr lang="en-US" sz="2200" b="1" dirty="0">
                <a:solidFill>
                  <a:srgbClr val="FF0000"/>
                </a:solidFill>
              </a:rPr>
              <a:t> od </a:t>
            </a:r>
            <a:r>
              <a:rPr lang="en-US" sz="2200" b="1" dirty="0" err="1">
                <a:solidFill>
                  <a:srgbClr val="FF0000"/>
                </a:solidFill>
              </a:rPr>
              <a:t>ponude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tražnje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0000"/>
                </a:solidFill>
              </a:rPr>
              <a:t>Internet </a:t>
            </a:r>
            <a:r>
              <a:rPr lang="en-US" sz="2200" dirty="0" err="1">
                <a:solidFill>
                  <a:srgbClr val="FF0000"/>
                </a:solidFill>
              </a:rPr>
              <a:t>omogućava</a:t>
            </a:r>
            <a:r>
              <a:rPr lang="en-US" sz="2200" dirty="0">
                <a:solidFill>
                  <a:srgbClr val="FF0000"/>
                </a:solidFill>
              </a:rPr>
              <a:t> da se </a:t>
            </a:r>
            <a:r>
              <a:rPr lang="en-US" sz="2200" dirty="0" err="1">
                <a:solidFill>
                  <a:srgbClr val="FF0000"/>
                </a:solidFill>
              </a:rPr>
              <a:t>stvari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tržište</a:t>
            </a:r>
            <a:r>
              <a:rPr lang="en-US" sz="2200" dirty="0">
                <a:solidFill>
                  <a:srgbClr val="FF0000"/>
                </a:solidFill>
              </a:rPr>
              <a:t> za </a:t>
            </a:r>
            <a:r>
              <a:rPr lang="en-US" sz="2200" dirty="0" err="1">
                <a:solidFill>
                  <a:srgbClr val="FF0000"/>
                </a:solidFill>
              </a:rPr>
              <a:t>mnoge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stvari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koje</a:t>
            </a:r>
            <a:r>
              <a:rPr lang="en-US" sz="2200" dirty="0">
                <a:solidFill>
                  <a:srgbClr val="FF0000"/>
                </a:solidFill>
              </a:rPr>
              <a:t> bi </a:t>
            </a:r>
            <a:r>
              <a:rPr lang="en-US" sz="2200" dirty="0" err="1">
                <a:solidFill>
                  <a:srgbClr val="FF0000"/>
                </a:solidFill>
              </a:rPr>
              <a:t>bilo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nemoguće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prodati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na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drugi</a:t>
            </a:r>
            <a:r>
              <a:rPr lang="en-US" sz="2200" dirty="0">
                <a:solidFill>
                  <a:srgbClr val="FF0000"/>
                </a:solidFill>
              </a:rPr>
              <a:t> </a:t>
            </a:r>
            <a:r>
              <a:rPr lang="en-US" sz="2200" dirty="0" err="1">
                <a:solidFill>
                  <a:srgbClr val="FF0000"/>
                </a:solidFill>
              </a:rPr>
              <a:t>način</a:t>
            </a:r>
            <a:r>
              <a:rPr lang="en-US" sz="22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2628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7762" y="1485383"/>
            <a:ext cx="4243589" cy="626880"/>
          </a:xfrm>
        </p:spPr>
        <p:txBody>
          <a:bodyPr anchor="b">
            <a:normAutofit/>
          </a:bodyPr>
          <a:lstStyle/>
          <a:p>
            <a:pPr algn="ctr"/>
            <a:r>
              <a:rPr lang="sr-Latn-RS" sz="3000" dirty="0"/>
              <a:t>Nema aukcija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44" r="36994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algn="just"/>
            <a:r>
              <a:rPr lang="sr-Latn-RS" sz="2200" dirty="0"/>
              <a:t>Ovo su često dobrotvorne aukcije.</a:t>
            </a:r>
          </a:p>
          <a:p>
            <a:pPr algn="just"/>
            <a:r>
              <a:rPr lang="sr-Latn-RS" sz="2200" dirty="0"/>
              <a:t>Recimo aukcija ovih korpi gde učesnici mogu da pogledaju korpe i napišu na papiru koju bi sumu oni ponudili za njih.</a:t>
            </a:r>
          </a:p>
          <a:p>
            <a:pPr algn="just"/>
            <a:r>
              <a:rPr lang="sr-Latn-RS" sz="2200" dirty="0"/>
              <a:t>Naročito su interesantne zato što možete samo da predpostavite po pogretima pogledima koliko su drugi ponudili.</a:t>
            </a:r>
          </a:p>
          <a:p>
            <a:pPr algn="just"/>
            <a:r>
              <a:rPr lang="sr-Latn-RS" sz="2200" dirty="0"/>
              <a:t>Na kraju ponudite onoliko novca koliko po Vama korpa vredi, kolika je njena korisnost.</a:t>
            </a:r>
          </a:p>
          <a:p>
            <a:pPr algn="just"/>
            <a:endParaRPr lang="sr-Latn-RS" sz="2200" dirty="0"/>
          </a:p>
        </p:txBody>
      </p:sp>
    </p:spTree>
    <p:extLst>
      <p:ext uri="{BB962C8B-B14F-4D97-AF65-F5344CB8AC3E}">
        <p14:creationId xmlns:p14="http://schemas.microsoft.com/office/powerpoint/2010/main" val="219814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29988"/>
            <a:ext cx="5312284" cy="6078788"/>
          </a:xfrm>
        </p:spPr>
        <p:txBody>
          <a:bodyPr anchor="t">
            <a:noAutofit/>
          </a:bodyPr>
          <a:lstStyle/>
          <a:p>
            <a:pPr algn="just"/>
            <a:r>
              <a:rPr lang="sr-Latn-RS" sz="2000" dirty="0"/>
              <a:t>Ono što razlikuje neme aukcije od svih prethodnih igara.</a:t>
            </a:r>
          </a:p>
          <a:p>
            <a:pPr algn="just"/>
            <a:r>
              <a:rPr lang="sr-Latn-RS" sz="2000" dirty="0"/>
              <a:t>Kad želimo da razumemo šta će drugi ljudi učiniti u ovoj igri, moramo razmisliti o tome koliko misle da im je vredna korpa. </a:t>
            </a:r>
          </a:p>
          <a:p>
            <a:pPr algn="just"/>
            <a:r>
              <a:rPr lang="sr-Latn-RS" sz="2000" dirty="0"/>
              <a:t>To će biti nešto veoma važno za način na koji oni odluče da se ponašati u igri, i to što uticati na njihovu korisnost, a to nije nešto što znamo. </a:t>
            </a:r>
          </a:p>
          <a:p>
            <a:pPr algn="just"/>
            <a:r>
              <a:rPr lang="sr-Latn-RS" sz="2000" dirty="0"/>
              <a:t>U ovom slučaju možemo samo da zamislimo kakvi će sve biti potezi drugih u igri. </a:t>
            </a:r>
          </a:p>
          <a:p>
            <a:pPr algn="just"/>
            <a:r>
              <a:rPr lang="sr-Latn-RS" sz="2000" dirty="0"/>
              <a:t>I nadamo se da možete videti da je zaista potrebno modelirati slučaj aukcije.</a:t>
            </a:r>
          </a:p>
          <a:p>
            <a:pPr algn="just"/>
            <a:r>
              <a:rPr lang="sr-Latn-RS" sz="2000" dirty="0"/>
              <a:t>Na našu strategiju utiče to što nismo sigurni koliko je dobro vredno za druge učesnike aukcije, a ta činjenica je zaista ključna za strateško razmišljanje na aukciji. </a:t>
            </a:r>
          </a:p>
          <a:p>
            <a:pPr algn="just"/>
            <a:r>
              <a:rPr lang="sr-Latn-RS" sz="2000" b="1" dirty="0"/>
              <a:t>Dakle, Bajesove igre su formalizam koji nam dozvoljava modelovanje ove vrste neizvesnosti.</a:t>
            </a:r>
          </a:p>
        </p:txBody>
      </p:sp>
      <p:pic>
        <p:nvPicPr>
          <p:cNvPr id="1026" name="Picture 2" descr="Auction sold icon cartoon style Royalty Free Vector Image">
            <a:extLst>
              <a:ext uri="{FF2B5EF4-FFF2-40B4-BE49-F238E27FC236}">
                <a16:creationId xmlns:a16="http://schemas.microsoft.com/office/drawing/2014/main" id="{7974CD1C-F695-B4D8-EA37-62F63DF2C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781" y="640080"/>
            <a:ext cx="515950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07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sr-Latn-RS" sz="4600"/>
              <a:t>Postoji nekoliko načina da se formulišu Bajesove igre</a:t>
            </a: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sr-Latn-RS" sz="2200" dirty="0"/>
              <a:t>Osnovna pretpostavka je da su svi igrači upoznati sa tim koja igra se igra. Poznati su im:</a:t>
            </a:r>
          </a:p>
          <a:p>
            <a:pPr lvl="1"/>
            <a:r>
              <a:rPr lang="sr-Latn-RS" sz="2200" dirty="0"/>
              <a:t>Broj igrača</a:t>
            </a:r>
          </a:p>
          <a:p>
            <a:pPr lvl="1"/>
            <a:r>
              <a:rPr lang="sr-Latn-RS" sz="2200" dirty="0"/>
              <a:t>Koji su poteze može da odigra svaki igrač</a:t>
            </a:r>
          </a:p>
          <a:p>
            <a:pPr lvl="1"/>
            <a:r>
              <a:rPr lang="sr-Latn-RS" sz="2200" dirty="0"/>
              <a:t>Isplate koje može da donese svaka od mogućih strategija.</a:t>
            </a:r>
          </a:p>
          <a:p>
            <a:r>
              <a:rPr lang="sr-Latn-RS" sz="2200" dirty="0"/>
              <a:t>Zašto je ovo igra sa nesavršenim informacijama?</a:t>
            </a:r>
          </a:p>
          <a:p>
            <a:pPr lvl="1"/>
            <a:r>
              <a:rPr lang="sr-Latn-RS" sz="2200" dirty="0"/>
              <a:t>Ono što je čini tako jesto što nam nije poznato koje su poteze odigrali ostali igračači (koliko su ponudili novca za korpu i šta oni misle o njoj)</a:t>
            </a:r>
          </a:p>
          <a:p>
            <a:pPr lvl="1"/>
            <a:endParaRPr lang="sr-Latn-RS" sz="2200" dirty="0"/>
          </a:p>
        </p:txBody>
      </p:sp>
      <p:pic>
        <p:nvPicPr>
          <p:cNvPr id="2050" name="Picture 2" descr="Photo libre de droit de Classification banque d'images et plus d'images  libres de droit de Cartoon - Cartoon, Corps humain, Orange - Couleur -  iStock">
            <a:extLst>
              <a:ext uri="{FF2B5EF4-FFF2-40B4-BE49-F238E27FC236}">
                <a16:creationId xmlns:a16="http://schemas.microsoft.com/office/drawing/2014/main" id="{58662F48-D46D-F977-0ED6-D4B7FBED8C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61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40823"/>
            <a:ext cx="3419856" cy="5583148"/>
          </a:xfrm>
        </p:spPr>
        <p:txBody>
          <a:bodyPr anchor="ctr">
            <a:normAutofit/>
          </a:bodyPr>
          <a:lstStyle/>
          <a:p>
            <a:r>
              <a:rPr lang="sr-Latn-RS" sz="3000" dirty="0"/>
              <a:t>Postoji nekoliko načina da formulišemo Bajesove igre</a:t>
            </a:r>
          </a:p>
        </p:txBody>
      </p:sp>
      <p:sp>
        <p:nvSpPr>
          <p:cNvPr id="1035" name="sketch line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267200" y="630936"/>
            <a:ext cx="18288" cy="5590381"/>
          </a:xfrm>
          <a:custGeom>
            <a:avLst/>
            <a:gdLst>
              <a:gd name="connsiteX0" fmla="*/ 0 w 18288"/>
              <a:gd name="connsiteY0" fmla="*/ 0 h 5590381"/>
              <a:gd name="connsiteX1" fmla="*/ 18288 w 18288"/>
              <a:gd name="connsiteY1" fmla="*/ 0 h 5590381"/>
              <a:gd name="connsiteX2" fmla="*/ 18288 w 18288"/>
              <a:gd name="connsiteY2" fmla="*/ 754701 h 5590381"/>
              <a:gd name="connsiteX3" fmla="*/ 18288 w 18288"/>
              <a:gd name="connsiteY3" fmla="*/ 1565307 h 5590381"/>
              <a:gd name="connsiteX4" fmla="*/ 18288 w 18288"/>
              <a:gd name="connsiteY4" fmla="*/ 2152297 h 5590381"/>
              <a:gd name="connsiteX5" fmla="*/ 18288 w 18288"/>
              <a:gd name="connsiteY5" fmla="*/ 2906998 h 5590381"/>
              <a:gd name="connsiteX6" fmla="*/ 18288 w 18288"/>
              <a:gd name="connsiteY6" fmla="*/ 3549892 h 5590381"/>
              <a:gd name="connsiteX7" fmla="*/ 18288 w 18288"/>
              <a:gd name="connsiteY7" fmla="*/ 4080978 h 5590381"/>
              <a:gd name="connsiteX8" fmla="*/ 18288 w 18288"/>
              <a:gd name="connsiteY8" fmla="*/ 4835680 h 5590381"/>
              <a:gd name="connsiteX9" fmla="*/ 18288 w 18288"/>
              <a:gd name="connsiteY9" fmla="*/ 5590381 h 5590381"/>
              <a:gd name="connsiteX10" fmla="*/ 0 w 18288"/>
              <a:gd name="connsiteY10" fmla="*/ 5590381 h 5590381"/>
              <a:gd name="connsiteX11" fmla="*/ 0 w 18288"/>
              <a:gd name="connsiteY11" fmla="*/ 4835680 h 5590381"/>
              <a:gd name="connsiteX12" fmla="*/ 0 w 18288"/>
              <a:gd name="connsiteY12" fmla="*/ 4304593 h 5590381"/>
              <a:gd name="connsiteX13" fmla="*/ 0 w 18288"/>
              <a:gd name="connsiteY13" fmla="*/ 3773507 h 5590381"/>
              <a:gd name="connsiteX14" fmla="*/ 0 w 18288"/>
              <a:gd name="connsiteY14" fmla="*/ 3186517 h 5590381"/>
              <a:gd name="connsiteX15" fmla="*/ 0 w 18288"/>
              <a:gd name="connsiteY15" fmla="*/ 2487720 h 5590381"/>
              <a:gd name="connsiteX16" fmla="*/ 0 w 18288"/>
              <a:gd name="connsiteY16" fmla="*/ 1956633 h 5590381"/>
              <a:gd name="connsiteX17" fmla="*/ 0 w 18288"/>
              <a:gd name="connsiteY17" fmla="*/ 1425547 h 5590381"/>
              <a:gd name="connsiteX18" fmla="*/ 0 w 18288"/>
              <a:gd name="connsiteY18" fmla="*/ 614942 h 5590381"/>
              <a:gd name="connsiteX19" fmla="*/ 0 w 18288"/>
              <a:gd name="connsiteY19" fmla="*/ 0 h 559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" h="5590381" fill="none" extrusionOk="0">
                <a:moveTo>
                  <a:pt x="0" y="0"/>
                </a:moveTo>
                <a:cubicBezTo>
                  <a:pt x="7726" y="-435"/>
                  <a:pt x="14198" y="437"/>
                  <a:pt x="18288" y="0"/>
                </a:cubicBezTo>
                <a:cubicBezTo>
                  <a:pt x="-5226" y="225076"/>
                  <a:pt x="46275" y="562283"/>
                  <a:pt x="18288" y="754701"/>
                </a:cubicBezTo>
                <a:cubicBezTo>
                  <a:pt x="-9699" y="947119"/>
                  <a:pt x="30081" y="1239251"/>
                  <a:pt x="18288" y="1565307"/>
                </a:cubicBezTo>
                <a:cubicBezTo>
                  <a:pt x="6495" y="1891363"/>
                  <a:pt x="7160" y="1999140"/>
                  <a:pt x="18288" y="2152297"/>
                </a:cubicBezTo>
                <a:cubicBezTo>
                  <a:pt x="29417" y="2305454"/>
                  <a:pt x="28705" y="2598333"/>
                  <a:pt x="18288" y="2906998"/>
                </a:cubicBezTo>
                <a:cubicBezTo>
                  <a:pt x="7871" y="3215663"/>
                  <a:pt x="35263" y="3327412"/>
                  <a:pt x="18288" y="3549892"/>
                </a:cubicBezTo>
                <a:cubicBezTo>
                  <a:pt x="1313" y="3772372"/>
                  <a:pt x="38561" y="3843836"/>
                  <a:pt x="18288" y="4080978"/>
                </a:cubicBezTo>
                <a:cubicBezTo>
                  <a:pt x="-1985" y="4318120"/>
                  <a:pt x="-3806" y="4511166"/>
                  <a:pt x="18288" y="4835680"/>
                </a:cubicBezTo>
                <a:cubicBezTo>
                  <a:pt x="40382" y="5160194"/>
                  <a:pt x="-13070" y="5401748"/>
                  <a:pt x="18288" y="5590381"/>
                </a:cubicBezTo>
                <a:cubicBezTo>
                  <a:pt x="12010" y="5589863"/>
                  <a:pt x="6799" y="5589982"/>
                  <a:pt x="0" y="5590381"/>
                </a:cubicBezTo>
                <a:cubicBezTo>
                  <a:pt x="-6480" y="5250523"/>
                  <a:pt x="-32148" y="5052531"/>
                  <a:pt x="0" y="4835680"/>
                </a:cubicBezTo>
                <a:cubicBezTo>
                  <a:pt x="32148" y="4618829"/>
                  <a:pt x="5352" y="4496374"/>
                  <a:pt x="0" y="4304593"/>
                </a:cubicBezTo>
                <a:cubicBezTo>
                  <a:pt x="-5352" y="4112812"/>
                  <a:pt x="9645" y="3919423"/>
                  <a:pt x="0" y="3773507"/>
                </a:cubicBezTo>
                <a:cubicBezTo>
                  <a:pt x="-9645" y="3627591"/>
                  <a:pt x="-10654" y="3330687"/>
                  <a:pt x="0" y="3186517"/>
                </a:cubicBezTo>
                <a:cubicBezTo>
                  <a:pt x="10654" y="3042347"/>
                  <a:pt x="18181" y="2635923"/>
                  <a:pt x="0" y="2487720"/>
                </a:cubicBezTo>
                <a:cubicBezTo>
                  <a:pt x="-18181" y="2339517"/>
                  <a:pt x="-7947" y="2113537"/>
                  <a:pt x="0" y="1956633"/>
                </a:cubicBezTo>
                <a:cubicBezTo>
                  <a:pt x="7947" y="1799729"/>
                  <a:pt x="-15145" y="1657735"/>
                  <a:pt x="0" y="1425547"/>
                </a:cubicBezTo>
                <a:cubicBezTo>
                  <a:pt x="15145" y="1193359"/>
                  <a:pt x="-23832" y="948054"/>
                  <a:pt x="0" y="614942"/>
                </a:cubicBezTo>
                <a:cubicBezTo>
                  <a:pt x="23832" y="281831"/>
                  <a:pt x="2816" y="129878"/>
                  <a:pt x="0" y="0"/>
                </a:cubicBezTo>
                <a:close/>
              </a:path>
              <a:path w="18288" h="5590381" stroke="0" extrusionOk="0">
                <a:moveTo>
                  <a:pt x="0" y="0"/>
                </a:moveTo>
                <a:cubicBezTo>
                  <a:pt x="5871" y="848"/>
                  <a:pt x="11713" y="-200"/>
                  <a:pt x="18288" y="0"/>
                </a:cubicBezTo>
                <a:cubicBezTo>
                  <a:pt x="41141" y="165299"/>
                  <a:pt x="3613" y="427555"/>
                  <a:pt x="18288" y="698798"/>
                </a:cubicBezTo>
                <a:cubicBezTo>
                  <a:pt x="32963" y="970041"/>
                  <a:pt x="19680" y="1226199"/>
                  <a:pt x="18288" y="1397595"/>
                </a:cubicBezTo>
                <a:cubicBezTo>
                  <a:pt x="16896" y="1568991"/>
                  <a:pt x="38798" y="1794517"/>
                  <a:pt x="18288" y="2152297"/>
                </a:cubicBezTo>
                <a:cubicBezTo>
                  <a:pt x="-2222" y="2510077"/>
                  <a:pt x="40846" y="2594424"/>
                  <a:pt x="18288" y="2739287"/>
                </a:cubicBezTo>
                <a:cubicBezTo>
                  <a:pt x="-4270" y="2884150"/>
                  <a:pt x="27117" y="3129706"/>
                  <a:pt x="18288" y="3493988"/>
                </a:cubicBezTo>
                <a:cubicBezTo>
                  <a:pt x="9459" y="3858270"/>
                  <a:pt x="54201" y="4041447"/>
                  <a:pt x="18288" y="4304593"/>
                </a:cubicBezTo>
                <a:cubicBezTo>
                  <a:pt x="-17625" y="4567740"/>
                  <a:pt x="49627" y="5149125"/>
                  <a:pt x="18288" y="5590381"/>
                </a:cubicBezTo>
                <a:cubicBezTo>
                  <a:pt x="10860" y="5590744"/>
                  <a:pt x="7568" y="5590157"/>
                  <a:pt x="0" y="5590381"/>
                </a:cubicBezTo>
                <a:cubicBezTo>
                  <a:pt x="36767" y="5266821"/>
                  <a:pt x="-16223" y="5116146"/>
                  <a:pt x="0" y="4835680"/>
                </a:cubicBezTo>
                <a:cubicBezTo>
                  <a:pt x="16223" y="4555214"/>
                  <a:pt x="-16316" y="4356490"/>
                  <a:pt x="0" y="4136882"/>
                </a:cubicBezTo>
                <a:cubicBezTo>
                  <a:pt x="16316" y="3917274"/>
                  <a:pt x="8005" y="3773465"/>
                  <a:pt x="0" y="3549892"/>
                </a:cubicBezTo>
                <a:cubicBezTo>
                  <a:pt x="-8005" y="3326319"/>
                  <a:pt x="27623" y="3052456"/>
                  <a:pt x="0" y="2851094"/>
                </a:cubicBezTo>
                <a:cubicBezTo>
                  <a:pt x="-27623" y="2649732"/>
                  <a:pt x="5614" y="2455815"/>
                  <a:pt x="0" y="2264104"/>
                </a:cubicBezTo>
                <a:cubicBezTo>
                  <a:pt x="-5614" y="2072393"/>
                  <a:pt x="22598" y="1990723"/>
                  <a:pt x="0" y="1733018"/>
                </a:cubicBezTo>
                <a:cubicBezTo>
                  <a:pt x="-22598" y="1475313"/>
                  <a:pt x="-6965" y="1369123"/>
                  <a:pt x="0" y="1090124"/>
                </a:cubicBezTo>
                <a:cubicBezTo>
                  <a:pt x="6965" y="811125"/>
                  <a:pt x="-19273" y="5070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311409761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Comparing things: The Bayesian approach | by Michał Oleszak | Towards Data  Science">
            <a:extLst>
              <a:ext uri="{FF2B5EF4-FFF2-40B4-BE49-F238E27FC236}">
                <a16:creationId xmlns:a16="http://schemas.microsoft.com/office/drawing/2014/main" id="{81B59BEF-B786-77A3-03AE-545E0B646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59226" y="321441"/>
            <a:ext cx="6894576" cy="387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4437529"/>
            <a:ext cx="7673430" cy="2290483"/>
          </a:xfrm>
        </p:spPr>
        <p:txBody>
          <a:bodyPr anchor="t">
            <a:noAutofit/>
          </a:bodyPr>
          <a:lstStyle/>
          <a:p>
            <a:r>
              <a:rPr lang="sr-Latn-RS" sz="1700" b="1" dirty="0"/>
              <a:t>U teoriji igara, Bajesova igra je igra u kojoj igrači imaju nepotpunu informaciju o drugim igračima, ali imaju verovanja sa poznatom raspodelom verovatnoće.</a:t>
            </a:r>
          </a:p>
          <a:p>
            <a:r>
              <a:rPr lang="sr-Latn-RS" sz="1700" b="1" dirty="0"/>
              <a:t>Bajesove igre određuju 4 elementa:</a:t>
            </a:r>
          </a:p>
          <a:p>
            <a:pPr lvl="1"/>
            <a:r>
              <a:rPr lang="sr-Latn-RS" sz="1700" b="1" dirty="0"/>
              <a:t>N – broj agenata</a:t>
            </a:r>
          </a:p>
          <a:p>
            <a:pPr lvl="1"/>
            <a:r>
              <a:rPr lang="sr-Latn-RS" sz="1700" b="1" dirty="0"/>
              <a:t>G - su igre koje su moguće</a:t>
            </a:r>
          </a:p>
          <a:p>
            <a:pPr lvl="1"/>
            <a:r>
              <a:rPr lang="sr-Latn-RS" sz="1700" b="1" dirty="0"/>
              <a:t>P – verovatnoća koja je data za svaku igru</a:t>
            </a:r>
          </a:p>
          <a:p>
            <a:pPr lvl="1"/>
            <a:r>
              <a:rPr lang="sr-Latn-RS" sz="1700" b="1" dirty="0"/>
              <a:t>I – skup delova G.  </a:t>
            </a:r>
          </a:p>
        </p:txBody>
      </p:sp>
    </p:spTree>
    <p:extLst>
      <p:ext uri="{BB962C8B-B14F-4D97-AF65-F5344CB8AC3E}">
        <p14:creationId xmlns:p14="http://schemas.microsoft.com/office/powerpoint/2010/main" val="53822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sr-Latn-RS" dirty="0"/>
              <a:t>PRIMER – ŠERIFOVA DILEMA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824" y="1644779"/>
            <a:ext cx="5535706" cy="4666374"/>
          </a:xfrm>
        </p:spPr>
        <p:txBody>
          <a:bodyPr>
            <a:noAutofit/>
          </a:bodyPr>
          <a:lstStyle/>
          <a:p>
            <a:r>
              <a:rPr lang="sr-Latn-RS" sz="2000" dirty="0"/>
              <a:t>Šerif se suočava sa naoružanim osumnjičenim. I jedni i drugi moraju istovremeno da odluče hoće li pucati ili ne</a:t>
            </a:r>
            <a:r>
              <a:rPr lang="en-US" sz="2000" dirty="0"/>
              <a:t>.</a:t>
            </a:r>
          </a:p>
          <a:p>
            <a:r>
              <a:rPr lang="sr-Latn-RS" sz="2000" dirty="0"/>
              <a:t>Osumnjičeni može da bude „kriminalac“ ili običan „civil“</a:t>
            </a:r>
            <a:r>
              <a:rPr lang="en-US" sz="2000" dirty="0"/>
              <a:t>. </a:t>
            </a:r>
            <a:r>
              <a:rPr lang="sr-Latn-RS" sz="2000" dirty="0"/>
              <a:t>Šerif ne zna kakav je osumnjičeni? Dakle u pitanju su nepotpune informacije i ovo je Bajesova igra.</a:t>
            </a:r>
          </a:p>
          <a:p>
            <a:r>
              <a:rPr lang="sr-Latn-RS" sz="2000" dirty="0"/>
              <a:t>Postoji verovatnoća P da je osumnjičeni krimilac i verovatnoća da je osumnjičeni civil, oba igrača su svesni toga.</a:t>
            </a:r>
          </a:p>
          <a:p>
            <a:r>
              <a:rPr lang="sr-Latn-RS" sz="2000" dirty="0"/>
              <a:t>Šerif bi radije pucao ako je protivnik kriminalac i radije ne bi ako nije. Protivnik ako je kriminalac će pucati, a ako je civil radije ne bi pucao.</a:t>
            </a:r>
          </a:p>
          <a:p>
            <a:r>
              <a:rPr lang="sr-Latn-RS" sz="2000" dirty="0"/>
              <a:t>Dakle isplata za oba ograča ovde zavisi od toga ko je drugi agent, razbojnik ili civil.</a:t>
            </a:r>
          </a:p>
          <a:p>
            <a:endParaRPr lang="sr-Latn-RS" sz="2000" dirty="0"/>
          </a:p>
        </p:txBody>
      </p:sp>
      <p:pic>
        <p:nvPicPr>
          <p:cNvPr id="2050" name="Picture 2" descr="Bayesian Inference and Decision Theory">
            <a:extLst>
              <a:ext uri="{FF2B5EF4-FFF2-40B4-BE49-F238E27FC236}">
                <a16:creationId xmlns:a16="http://schemas.microsoft.com/office/drawing/2014/main" id="{144793B2-C085-EDA2-2312-D9AB34B04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367" y="2276391"/>
            <a:ext cx="4788505" cy="357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7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D1BDED99-B35B-4FEE-A274-8E8DB6FEE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2473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obscure maths theorem that governs the reliability of Covid testing |  Coronavirus | The Guardian">
            <a:extLst>
              <a:ext uri="{FF2B5EF4-FFF2-40B4-BE49-F238E27FC236}">
                <a16:creationId xmlns:a16="http://schemas.microsoft.com/office/drawing/2014/main" id="{86E24092-090B-EE4E-5694-12BB3ABC99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2" r="18519"/>
          <a:stretch/>
        </p:blipFill>
        <p:spPr bwMode="auto">
          <a:xfrm>
            <a:off x="7968222" y="10"/>
            <a:ext cx="4223778" cy="6857990"/>
          </a:xfrm>
          <a:custGeom>
            <a:avLst/>
            <a:gdLst/>
            <a:ahLst/>
            <a:cxnLst/>
            <a:rect l="l" t="t" r="r" b="b"/>
            <a:pathLst>
              <a:path w="4223778" h="6865951">
                <a:moveTo>
                  <a:pt x="478794" y="0"/>
                </a:moveTo>
                <a:lnTo>
                  <a:pt x="4223778" y="0"/>
                </a:lnTo>
                <a:lnTo>
                  <a:pt x="4223778" y="6865951"/>
                </a:lnTo>
                <a:lnTo>
                  <a:pt x="52221" y="6865951"/>
                </a:lnTo>
                <a:lnTo>
                  <a:pt x="49989" y="6844695"/>
                </a:lnTo>
                <a:cubicBezTo>
                  <a:pt x="46440" y="6810509"/>
                  <a:pt x="42891" y="6776323"/>
                  <a:pt x="41304" y="6765443"/>
                </a:cubicBezTo>
                <a:cubicBezTo>
                  <a:pt x="35681" y="6732842"/>
                  <a:pt x="13533" y="6716945"/>
                  <a:pt x="11182" y="6694817"/>
                </a:cubicBezTo>
                <a:cubicBezTo>
                  <a:pt x="16764" y="6697663"/>
                  <a:pt x="14835" y="6635151"/>
                  <a:pt x="10913" y="6627127"/>
                </a:cubicBezTo>
                <a:cubicBezTo>
                  <a:pt x="19564" y="6579282"/>
                  <a:pt x="-12861" y="6585665"/>
                  <a:pt x="5999" y="6527525"/>
                </a:cubicBezTo>
                <a:cubicBezTo>
                  <a:pt x="12287" y="6468687"/>
                  <a:pt x="19003" y="6409739"/>
                  <a:pt x="7685" y="6346547"/>
                </a:cubicBezTo>
                <a:cubicBezTo>
                  <a:pt x="31149" y="6240430"/>
                  <a:pt x="5895" y="6134229"/>
                  <a:pt x="12535" y="6084924"/>
                </a:cubicBezTo>
                <a:cubicBezTo>
                  <a:pt x="14696" y="6024961"/>
                  <a:pt x="53867" y="6020785"/>
                  <a:pt x="45320" y="5989742"/>
                </a:cubicBezTo>
                <a:cubicBezTo>
                  <a:pt x="41264" y="5940899"/>
                  <a:pt x="43258" y="5932095"/>
                  <a:pt x="40418" y="5889597"/>
                </a:cubicBezTo>
                <a:cubicBezTo>
                  <a:pt x="20860" y="5848611"/>
                  <a:pt x="51187" y="5792775"/>
                  <a:pt x="49796" y="5755774"/>
                </a:cubicBezTo>
                <a:cubicBezTo>
                  <a:pt x="43522" y="5734342"/>
                  <a:pt x="37368" y="5692606"/>
                  <a:pt x="49956" y="5684909"/>
                </a:cubicBezTo>
                <a:cubicBezTo>
                  <a:pt x="52825" y="5660429"/>
                  <a:pt x="62553" y="5623499"/>
                  <a:pt x="67011" y="5608897"/>
                </a:cubicBezTo>
                <a:lnTo>
                  <a:pt x="76701" y="5597290"/>
                </a:lnTo>
                <a:cubicBezTo>
                  <a:pt x="87717" y="5587442"/>
                  <a:pt x="82431" y="5550877"/>
                  <a:pt x="89120" y="5529641"/>
                </a:cubicBezTo>
                <a:cubicBezTo>
                  <a:pt x="69291" y="5496375"/>
                  <a:pt x="118554" y="5526326"/>
                  <a:pt x="94330" y="5470852"/>
                </a:cubicBezTo>
                <a:cubicBezTo>
                  <a:pt x="95483" y="5449506"/>
                  <a:pt x="114690" y="5429653"/>
                  <a:pt x="116139" y="5390946"/>
                </a:cubicBezTo>
                <a:cubicBezTo>
                  <a:pt x="127589" y="5337323"/>
                  <a:pt x="132794" y="5338384"/>
                  <a:pt x="135560" y="5284344"/>
                </a:cubicBezTo>
                <a:cubicBezTo>
                  <a:pt x="143629" y="5226223"/>
                  <a:pt x="148113" y="5192743"/>
                  <a:pt x="158141" y="5143920"/>
                </a:cubicBezTo>
                <a:cubicBezTo>
                  <a:pt x="170128" y="5118849"/>
                  <a:pt x="159838" y="5102006"/>
                  <a:pt x="174950" y="5088188"/>
                </a:cubicBezTo>
                <a:cubicBezTo>
                  <a:pt x="197620" y="5107654"/>
                  <a:pt x="181875" y="4983257"/>
                  <a:pt x="203603" y="5010764"/>
                </a:cubicBezTo>
                <a:lnTo>
                  <a:pt x="258582" y="4919969"/>
                </a:lnTo>
                <a:cubicBezTo>
                  <a:pt x="238838" y="4883087"/>
                  <a:pt x="271098" y="4853332"/>
                  <a:pt x="287910" y="4849612"/>
                </a:cubicBezTo>
                <a:cubicBezTo>
                  <a:pt x="294156" y="4811643"/>
                  <a:pt x="286101" y="4834074"/>
                  <a:pt x="305439" y="4799017"/>
                </a:cubicBezTo>
                <a:cubicBezTo>
                  <a:pt x="322572" y="4758926"/>
                  <a:pt x="352642" y="4705848"/>
                  <a:pt x="373456" y="4667754"/>
                </a:cubicBezTo>
                <a:cubicBezTo>
                  <a:pt x="384080" y="4649919"/>
                  <a:pt x="401158" y="4670663"/>
                  <a:pt x="407944" y="4574050"/>
                </a:cubicBezTo>
                <a:cubicBezTo>
                  <a:pt x="408098" y="4548109"/>
                  <a:pt x="427782" y="4503327"/>
                  <a:pt x="425133" y="4462469"/>
                </a:cubicBezTo>
                <a:lnTo>
                  <a:pt x="433890" y="4364681"/>
                </a:lnTo>
                <a:cubicBezTo>
                  <a:pt x="430018" y="4339230"/>
                  <a:pt x="435361" y="4287915"/>
                  <a:pt x="440691" y="4222147"/>
                </a:cubicBezTo>
                <a:cubicBezTo>
                  <a:pt x="451463" y="4164562"/>
                  <a:pt x="497377" y="4067298"/>
                  <a:pt x="503057" y="3977136"/>
                </a:cubicBezTo>
                <a:cubicBezTo>
                  <a:pt x="519229" y="3939837"/>
                  <a:pt x="472839" y="3875689"/>
                  <a:pt x="507582" y="3776020"/>
                </a:cubicBezTo>
                <a:cubicBezTo>
                  <a:pt x="497716" y="3757477"/>
                  <a:pt x="518006" y="3707185"/>
                  <a:pt x="521577" y="3692206"/>
                </a:cubicBezTo>
                <a:cubicBezTo>
                  <a:pt x="525148" y="3677227"/>
                  <a:pt x="526352" y="3687655"/>
                  <a:pt x="529009" y="3686147"/>
                </a:cubicBezTo>
                <a:cubicBezTo>
                  <a:pt x="531848" y="3650325"/>
                  <a:pt x="545504" y="3563351"/>
                  <a:pt x="551870" y="3514534"/>
                </a:cubicBezTo>
                <a:cubicBezTo>
                  <a:pt x="561331" y="3487751"/>
                  <a:pt x="581973" y="3426419"/>
                  <a:pt x="567205" y="3393248"/>
                </a:cubicBezTo>
                <a:cubicBezTo>
                  <a:pt x="585208" y="3400657"/>
                  <a:pt x="563566" y="3353906"/>
                  <a:pt x="579630" y="3344723"/>
                </a:cubicBezTo>
                <a:cubicBezTo>
                  <a:pt x="592861" y="3339338"/>
                  <a:pt x="589379" y="3323900"/>
                  <a:pt x="592672" y="3310978"/>
                </a:cubicBezTo>
                <a:cubicBezTo>
                  <a:pt x="605351" y="3299735"/>
                  <a:pt x="594296" y="3237176"/>
                  <a:pt x="589270" y="3216655"/>
                </a:cubicBezTo>
                <a:cubicBezTo>
                  <a:pt x="566909" y="3160431"/>
                  <a:pt x="626099" y="3142203"/>
                  <a:pt x="609663" y="3096973"/>
                </a:cubicBezTo>
                <a:cubicBezTo>
                  <a:pt x="609191" y="3084373"/>
                  <a:pt x="615889" y="3033331"/>
                  <a:pt x="618886" y="3023628"/>
                </a:cubicBezTo>
                <a:lnTo>
                  <a:pt x="630425" y="2998646"/>
                </a:lnTo>
                <a:lnTo>
                  <a:pt x="640017" y="2995914"/>
                </a:lnTo>
                <a:lnTo>
                  <a:pt x="643600" y="2978244"/>
                </a:lnTo>
                <a:lnTo>
                  <a:pt x="659520" y="2950805"/>
                </a:lnTo>
                <a:cubicBezTo>
                  <a:pt x="620152" y="2937671"/>
                  <a:pt x="687598" y="2860550"/>
                  <a:pt x="650890" y="2864933"/>
                </a:cubicBezTo>
                <a:cubicBezTo>
                  <a:pt x="663707" y="2817056"/>
                  <a:pt x="662078" y="2779813"/>
                  <a:pt x="640210" y="2741864"/>
                </a:cubicBezTo>
                <a:cubicBezTo>
                  <a:pt x="634452" y="2649732"/>
                  <a:pt x="665268" y="2597914"/>
                  <a:pt x="639387" y="2510931"/>
                </a:cubicBezTo>
                <a:cubicBezTo>
                  <a:pt x="645574" y="2407642"/>
                  <a:pt x="671719" y="2317589"/>
                  <a:pt x="680438" y="2227415"/>
                </a:cubicBezTo>
                <a:cubicBezTo>
                  <a:pt x="664175" y="2189847"/>
                  <a:pt x="704423" y="2141655"/>
                  <a:pt x="688135" y="2054289"/>
                </a:cubicBezTo>
                <a:cubicBezTo>
                  <a:pt x="683239" y="2048201"/>
                  <a:pt x="684029" y="1979567"/>
                  <a:pt x="681480" y="1972202"/>
                </a:cubicBezTo>
                <a:lnTo>
                  <a:pt x="686247" y="1917474"/>
                </a:lnTo>
                <a:lnTo>
                  <a:pt x="679783" y="1862721"/>
                </a:lnTo>
                <a:cubicBezTo>
                  <a:pt x="683677" y="1851209"/>
                  <a:pt x="688980" y="1824057"/>
                  <a:pt x="686639" y="1818227"/>
                </a:cubicBezTo>
                <a:lnTo>
                  <a:pt x="658235" y="1742488"/>
                </a:lnTo>
                <a:cubicBezTo>
                  <a:pt x="645662" y="1715201"/>
                  <a:pt x="661423" y="1719638"/>
                  <a:pt x="636990" y="1638389"/>
                </a:cubicBezTo>
                <a:cubicBezTo>
                  <a:pt x="626351" y="1601441"/>
                  <a:pt x="629414" y="1617134"/>
                  <a:pt x="602059" y="1570807"/>
                </a:cubicBezTo>
                <a:lnTo>
                  <a:pt x="570903" y="1513173"/>
                </a:lnTo>
                <a:cubicBezTo>
                  <a:pt x="570781" y="1503175"/>
                  <a:pt x="550561" y="1468055"/>
                  <a:pt x="550438" y="1458058"/>
                </a:cubicBezTo>
                <a:cubicBezTo>
                  <a:pt x="556848" y="1428101"/>
                  <a:pt x="546263" y="1422712"/>
                  <a:pt x="531416" y="1385478"/>
                </a:cubicBezTo>
                <a:cubicBezTo>
                  <a:pt x="527790" y="1370753"/>
                  <a:pt x="490725" y="1304050"/>
                  <a:pt x="501981" y="1265452"/>
                </a:cubicBezTo>
                <a:cubicBezTo>
                  <a:pt x="501825" y="1234781"/>
                  <a:pt x="490462" y="1187660"/>
                  <a:pt x="487370" y="1141743"/>
                </a:cubicBezTo>
                <a:cubicBezTo>
                  <a:pt x="484278" y="1095826"/>
                  <a:pt x="483852" y="1028118"/>
                  <a:pt x="483427" y="989948"/>
                </a:cubicBezTo>
                <a:cubicBezTo>
                  <a:pt x="483001" y="951779"/>
                  <a:pt x="494678" y="945984"/>
                  <a:pt x="484820" y="912725"/>
                </a:cubicBezTo>
                <a:cubicBezTo>
                  <a:pt x="467566" y="854951"/>
                  <a:pt x="510777" y="860797"/>
                  <a:pt x="475093" y="812798"/>
                </a:cubicBezTo>
                <a:cubicBezTo>
                  <a:pt x="461960" y="787034"/>
                  <a:pt x="498505" y="551948"/>
                  <a:pt x="461972" y="450605"/>
                </a:cubicBezTo>
                <a:cubicBezTo>
                  <a:pt x="470167" y="357604"/>
                  <a:pt x="458694" y="431306"/>
                  <a:pt x="465015" y="372906"/>
                </a:cubicBezTo>
                <a:cubicBezTo>
                  <a:pt x="503427" y="364177"/>
                  <a:pt x="489736" y="290341"/>
                  <a:pt x="490377" y="246134"/>
                </a:cubicBezTo>
                <a:cubicBezTo>
                  <a:pt x="491019" y="201927"/>
                  <a:pt x="449725" y="138160"/>
                  <a:pt x="468864" y="107666"/>
                </a:cubicBezTo>
                <a:cubicBezTo>
                  <a:pt x="468282" y="89794"/>
                  <a:pt x="477749" y="76947"/>
                  <a:pt x="477167" y="59075"/>
                </a:cubicBezTo>
                <a:lnTo>
                  <a:pt x="472992" y="1456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034" y="609600"/>
            <a:ext cx="6831188" cy="1322887"/>
          </a:xfrm>
        </p:spPr>
        <p:txBody>
          <a:bodyPr>
            <a:normAutofit/>
          </a:bodyPr>
          <a:lstStyle/>
          <a:p>
            <a:r>
              <a:rPr lang="sr-Latn-RS" dirty="0"/>
              <a:t>PRIMER – ŠERIFOVA DILEMA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35" y="2194102"/>
            <a:ext cx="6516216" cy="39085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/>
              <a:t>Ako su oba igrača racionalna i oba igrača znaju da su oba igrača racionalna igra će biti perfektan Bajesov ekvilibrijum:</a:t>
            </a:r>
          </a:p>
          <a:p>
            <a:pPr algn="just"/>
            <a:r>
              <a:rPr lang="sr-Latn-RS" dirty="0"/>
              <a:t>Ako je drugi agent civil njegova dominantna strategija biće „ne pucaj“, a ako je kriminalac njegova dominanstna strategija će biti „pucaj“. Podređene strategije možemo da eliminišemo.</a:t>
            </a:r>
          </a:p>
          <a:p>
            <a:pPr marL="0" indent="0" algn="just">
              <a:buNone/>
            </a:pP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51458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695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Aukcija</vt:lpstr>
      <vt:lpstr>Nema aukcija</vt:lpstr>
      <vt:lpstr>PowerPoint Presentation</vt:lpstr>
      <vt:lpstr>Postoji nekoliko načina da se formulišu Bajesove igre</vt:lpstr>
      <vt:lpstr>Postoji nekoliko načina da formulišemo Bajesove igre</vt:lpstr>
      <vt:lpstr>PRIMER – ŠERIFOVA DILEMA</vt:lpstr>
      <vt:lpstr>PRIMER – ŠERIFOVA DILEMA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Teorija igara</dc:title>
  <dc:creator>Sanja</dc:creator>
  <cp:lastModifiedBy>Zorana Mihajlovic</cp:lastModifiedBy>
  <cp:revision>15</cp:revision>
  <dcterms:created xsi:type="dcterms:W3CDTF">2017-07-02T10:01:50Z</dcterms:created>
  <dcterms:modified xsi:type="dcterms:W3CDTF">2023-10-22T06:47:09Z</dcterms:modified>
</cp:coreProperties>
</file>