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23" r:id="rId5"/>
    <p:sldId id="324" r:id="rId6"/>
    <p:sldId id="337" r:id="rId7"/>
    <p:sldId id="338" r:id="rId8"/>
    <p:sldId id="339" r:id="rId9"/>
    <p:sldId id="340" r:id="rId10"/>
    <p:sldId id="343" r:id="rId11"/>
    <p:sldId id="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41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8A8F0-33EE-41C4-9C8F-C3B650263B54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CC982C-1777-4A84-A493-BDCF89E8B71E}">
      <dgm:prSet custT="1"/>
      <dgm:spPr/>
      <dgm:t>
        <a:bodyPr/>
        <a:lstStyle/>
        <a:p>
          <a:r>
            <a:rPr lang="sr-Latn-RS" sz="2600"/>
            <a:t>Videli ste u tabelu da</a:t>
          </a:r>
          <a:r>
            <a:rPr lang="fi-FI" sz="2600"/>
            <a:t> u igri uveravanja takođe postoje suboptimalni ishodi</a:t>
          </a:r>
          <a:r>
            <a:rPr lang="sr-Latn-RS" sz="2600"/>
            <a:t> (0,0)</a:t>
          </a:r>
          <a:r>
            <a:rPr lang="fi-FI" sz="2600"/>
            <a:t>.</a:t>
          </a:r>
          <a:endParaRPr lang="en-US" sz="2600"/>
        </a:p>
      </dgm:t>
    </dgm:pt>
    <dgm:pt modelId="{67AE335E-78B2-44CA-8EE7-AA749883C567}" type="parTrans" cxnId="{0FDFEC78-FA0D-44D8-9088-FA810FAFD782}">
      <dgm:prSet/>
      <dgm:spPr/>
      <dgm:t>
        <a:bodyPr/>
        <a:lstStyle/>
        <a:p>
          <a:endParaRPr lang="en-US" sz="2600"/>
        </a:p>
      </dgm:t>
    </dgm:pt>
    <dgm:pt modelId="{D5E8D315-D009-4A41-9911-05171C76DF72}" type="sibTrans" cxnId="{0FDFEC78-FA0D-44D8-9088-FA810FAFD782}">
      <dgm:prSet/>
      <dgm:spPr/>
      <dgm:t>
        <a:bodyPr/>
        <a:lstStyle/>
        <a:p>
          <a:endParaRPr lang="en-US" sz="2600"/>
        </a:p>
      </dgm:t>
    </dgm:pt>
    <dgm:pt modelId="{59CD0645-9163-4255-AD06-78C1061D4A3A}">
      <dgm:prSet custT="1"/>
      <dgm:spPr/>
      <dgm:t>
        <a:bodyPr/>
        <a:lstStyle/>
        <a:p>
          <a:r>
            <a:rPr lang="sr-Latn-RS" sz="2600" b="1" u="sng"/>
            <a:t>To što oba igrača imaju interes da sarađuju ne znači da će do saradnje zaista i doći</a:t>
          </a:r>
          <a:r>
            <a:rPr lang="sr-Latn-RS" sz="2600"/>
            <a:t>. U igri uveravanja je veoma važna komunikacija.</a:t>
          </a:r>
          <a:endParaRPr lang="en-US" sz="2600"/>
        </a:p>
      </dgm:t>
    </dgm:pt>
    <dgm:pt modelId="{1D13E97D-A91C-44DF-AE0F-456F75B9BB1B}" type="parTrans" cxnId="{BD4D3B40-D938-4691-B38D-D315B140D90F}">
      <dgm:prSet/>
      <dgm:spPr/>
      <dgm:t>
        <a:bodyPr/>
        <a:lstStyle/>
        <a:p>
          <a:endParaRPr lang="en-US" sz="2600"/>
        </a:p>
      </dgm:t>
    </dgm:pt>
    <dgm:pt modelId="{F3F377DE-9616-4D12-840F-AC2F821764E7}" type="sibTrans" cxnId="{BD4D3B40-D938-4691-B38D-D315B140D90F}">
      <dgm:prSet/>
      <dgm:spPr/>
      <dgm:t>
        <a:bodyPr/>
        <a:lstStyle/>
        <a:p>
          <a:endParaRPr lang="en-US" sz="2600"/>
        </a:p>
      </dgm:t>
    </dgm:pt>
    <dgm:pt modelId="{D0532778-379A-44CC-B4EF-2B8CCAD5CC72}">
      <dgm:prSet custT="1"/>
      <dgm:spPr/>
      <dgm:t>
        <a:bodyPr/>
        <a:lstStyle/>
        <a:p>
          <a:r>
            <a:rPr lang="sr-Latn-RS" sz="2600"/>
            <a:t>Da bismo bolje razumeli značaj uveravanja za rešenje igre počnimo sa ilustracijom igre </a:t>
          </a:r>
          <a:r>
            <a:rPr lang="sr-Latn-RS" sz="2600" b="1"/>
            <a:t>čiste koordinacije. </a:t>
          </a:r>
          <a:endParaRPr lang="en-US" sz="2600"/>
        </a:p>
      </dgm:t>
    </dgm:pt>
    <dgm:pt modelId="{585CB43F-3B13-4EAC-9731-25A999169FC9}" type="parTrans" cxnId="{368607AC-C0FA-4F2B-AA18-7397456CE2FA}">
      <dgm:prSet/>
      <dgm:spPr/>
      <dgm:t>
        <a:bodyPr/>
        <a:lstStyle/>
        <a:p>
          <a:endParaRPr lang="en-US" sz="2600"/>
        </a:p>
      </dgm:t>
    </dgm:pt>
    <dgm:pt modelId="{78D15C35-896C-4C8B-9F99-B4223B4F3C38}" type="sibTrans" cxnId="{368607AC-C0FA-4F2B-AA18-7397456CE2FA}">
      <dgm:prSet/>
      <dgm:spPr/>
      <dgm:t>
        <a:bodyPr/>
        <a:lstStyle/>
        <a:p>
          <a:endParaRPr lang="en-US" sz="2600"/>
        </a:p>
      </dgm:t>
    </dgm:pt>
    <dgm:pt modelId="{98C3EA52-4DB5-45C7-8D40-7510A35CCA2A}">
      <dgm:prSet custT="1"/>
      <dgm:spPr/>
      <dgm:t>
        <a:bodyPr/>
        <a:lstStyle/>
        <a:p>
          <a:r>
            <a:rPr lang="sr-Latn-RS" sz="2600"/>
            <a:t>Igra koordinacije je igra koja ima više od jednog ravnotežnog ishoda.</a:t>
          </a:r>
          <a:endParaRPr lang="en-US" sz="2600"/>
        </a:p>
      </dgm:t>
    </dgm:pt>
    <dgm:pt modelId="{E13B577D-1703-4E55-ADB0-1251CA3EC497}" type="parTrans" cxnId="{208C6944-E610-4B34-A3B2-55F5608F78FA}">
      <dgm:prSet/>
      <dgm:spPr/>
      <dgm:t>
        <a:bodyPr/>
        <a:lstStyle/>
        <a:p>
          <a:endParaRPr lang="en-US" sz="2600"/>
        </a:p>
      </dgm:t>
    </dgm:pt>
    <dgm:pt modelId="{AB0BDDDF-07DE-4BC0-92CE-9DB806238EBD}" type="sibTrans" cxnId="{208C6944-E610-4B34-A3B2-55F5608F78FA}">
      <dgm:prSet/>
      <dgm:spPr/>
      <dgm:t>
        <a:bodyPr/>
        <a:lstStyle/>
        <a:p>
          <a:endParaRPr lang="en-US" sz="2600"/>
        </a:p>
      </dgm:t>
    </dgm:pt>
    <dgm:pt modelId="{1B714E9C-A3E6-4139-960D-4C777C5AE1E9}" type="pres">
      <dgm:prSet presAssocID="{5218A8F0-33EE-41C4-9C8F-C3B650263B54}" presName="vert0" presStyleCnt="0">
        <dgm:presLayoutVars>
          <dgm:dir/>
          <dgm:animOne val="branch"/>
          <dgm:animLvl val="lvl"/>
        </dgm:presLayoutVars>
      </dgm:prSet>
      <dgm:spPr/>
    </dgm:pt>
    <dgm:pt modelId="{A0B808D7-8A5B-4393-B797-08F8DF0ED168}" type="pres">
      <dgm:prSet presAssocID="{B1CC982C-1777-4A84-A493-BDCF89E8B71E}" presName="thickLine" presStyleLbl="alignNode1" presStyleIdx="0" presStyleCnt="4"/>
      <dgm:spPr/>
    </dgm:pt>
    <dgm:pt modelId="{642E9B01-8806-400D-BCF5-7AAE0A538BA4}" type="pres">
      <dgm:prSet presAssocID="{B1CC982C-1777-4A84-A493-BDCF89E8B71E}" presName="horz1" presStyleCnt="0"/>
      <dgm:spPr/>
    </dgm:pt>
    <dgm:pt modelId="{F65F8BB9-D97A-46B6-BBAF-588AFA6935E9}" type="pres">
      <dgm:prSet presAssocID="{B1CC982C-1777-4A84-A493-BDCF89E8B71E}" presName="tx1" presStyleLbl="revTx" presStyleIdx="0" presStyleCnt="4"/>
      <dgm:spPr/>
    </dgm:pt>
    <dgm:pt modelId="{19A50407-5F90-4C90-AA86-F6B9CFCB1EBF}" type="pres">
      <dgm:prSet presAssocID="{B1CC982C-1777-4A84-A493-BDCF89E8B71E}" presName="vert1" presStyleCnt="0"/>
      <dgm:spPr/>
    </dgm:pt>
    <dgm:pt modelId="{02FA2E2C-EC33-45D9-8835-8B5384395CE4}" type="pres">
      <dgm:prSet presAssocID="{59CD0645-9163-4255-AD06-78C1061D4A3A}" presName="thickLine" presStyleLbl="alignNode1" presStyleIdx="1" presStyleCnt="4"/>
      <dgm:spPr/>
    </dgm:pt>
    <dgm:pt modelId="{57DFF478-C6FA-4F99-86E2-389803603F8C}" type="pres">
      <dgm:prSet presAssocID="{59CD0645-9163-4255-AD06-78C1061D4A3A}" presName="horz1" presStyleCnt="0"/>
      <dgm:spPr/>
    </dgm:pt>
    <dgm:pt modelId="{1AD8EC24-E404-44A0-BB3D-B670D210C28A}" type="pres">
      <dgm:prSet presAssocID="{59CD0645-9163-4255-AD06-78C1061D4A3A}" presName="tx1" presStyleLbl="revTx" presStyleIdx="1" presStyleCnt="4"/>
      <dgm:spPr/>
    </dgm:pt>
    <dgm:pt modelId="{E1EBDF54-677B-48F4-9F8B-70FB482229B3}" type="pres">
      <dgm:prSet presAssocID="{59CD0645-9163-4255-AD06-78C1061D4A3A}" presName="vert1" presStyleCnt="0"/>
      <dgm:spPr/>
    </dgm:pt>
    <dgm:pt modelId="{33A54606-F830-4867-A560-CE05733469BC}" type="pres">
      <dgm:prSet presAssocID="{D0532778-379A-44CC-B4EF-2B8CCAD5CC72}" presName="thickLine" presStyleLbl="alignNode1" presStyleIdx="2" presStyleCnt="4"/>
      <dgm:spPr/>
    </dgm:pt>
    <dgm:pt modelId="{7668F71A-E128-4340-AE9A-EDD09E845155}" type="pres">
      <dgm:prSet presAssocID="{D0532778-379A-44CC-B4EF-2B8CCAD5CC72}" presName="horz1" presStyleCnt="0"/>
      <dgm:spPr/>
    </dgm:pt>
    <dgm:pt modelId="{E8F389D1-C17B-47D0-B816-81BD5E1505B4}" type="pres">
      <dgm:prSet presAssocID="{D0532778-379A-44CC-B4EF-2B8CCAD5CC72}" presName="tx1" presStyleLbl="revTx" presStyleIdx="2" presStyleCnt="4"/>
      <dgm:spPr/>
    </dgm:pt>
    <dgm:pt modelId="{C4D17D1F-166C-4CF7-9046-DC31427960F5}" type="pres">
      <dgm:prSet presAssocID="{D0532778-379A-44CC-B4EF-2B8CCAD5CC72}" presName="vert1" presStyleCnt="0"/>
      <dgm:spPr/>
    </dgm:pt>
    <dgm:pt modelId="{C49E51C9-30CA-4CEB-A2FE-E57078BE2CC0}" type="pres">
      <dgm:prSet presAssocID="{98C3EA52-4DB5-45C7-8D40-7510A35CCA2A}" presName="thickLine" presStyleLbl="alignNode1" presStyleIdx="3" presStyleCnt="4"/>
      <dgm:spPr/>
    </dgm:pt>
    <dgm:pt modelId="{1E528EB5-CA9A-4B9F-B680-46E85748A8F0}" type="pres">
      <dgm:prSet presAssocID="{98C3EA52-4DB5-45C7-8D40-7510A35CCA2A}" presName="horz1" presStyleCnt="0"/>
      <dgm:spPr/>
    </dgm:pt>
    <dgm:pt modelId="{16D1B138-707A-4E23-8D20-168D5FEC1917}" type="pres">
      <dgm:prSet presAssocID="{98C3EA52-4DB5-45C7-8D40-7510A35CCA2A}" presName="tx1" presStyleLbl="revTx" presStyleIdx="3" presStyleCnt="4"/>
      <dgm:spPr/>
    </dgm:pt>
    <dgm:pt modelId="{27315A9A-C417-480C-8AB3-FF7D0C9D66EB}" type="pres">
      <dgm:prSet presAssocID="{98C3EA52-4DB5-45C7-8D40-7510A35CCA2A}" presName="vert1" presStyleCnt="0"/>
      <dgm:spPr/>
    </dgm:pt>
  </dgm:ptLst>
  <dgm:cxnLst>
    <dgm:cxn modelId="{BD4D3B40-D938-4691-B38D-D315B140D90F}" srcId="{5218A8F0-33EE-41C4-9C8F-C3B650263B54}" destId="{59CD0645-9163-4255-AD06-78C1061D4A3A}" srcOrd="1" destOrd="0" parTransId="{1D13E97D-A91C-44DF-AE0F-456F75B9BB1B}" sibTransId="{F3F377DE-9616-4D12-840F-AC2F821764E7}"/>
    <dgm:cxn modelId="{208C6944-E610-4B34-A3B2-55F5608F78FA}" srcId="{5218A8F0-33EE-41C4-9C8F-C3B650263B54}" destId="{98C3EA52-4DB5-45C7-8D40-7510A35CCA2A}" srcOrd="3" destOrd="0" parTransId="{E13B577D-1703-4E55-ADB0-1251CA3EC497}" sibTransId="{AB0BDDDF-07DE-4BC0-92CE-9DB806238EBD}"/>
    <dgm:cxn modelId="{C662BB68-BD99-44AB-B6AB-39106D906DEE}" type="presOf" srcId="{B1CC982C-1777-4A84-A493-BDCF89E8B71E}" destId="{F65F8BB9-D97A-46B6-BBAF-588AFA6935E9}" srcOrd="0" destOrd="0" presId="urn:microsoft.com/office/officeart/2008/layout/LinedList"/>
    <dgm:cxn modelId="{10713877-C223-4B6A-8799-A2EC8E6AC0D8}" type="presOf" srcId="{59CD0645-9163-4255-AD06-78C1061D4A3A}" destId="{1AD8EC24-E404-44A0-BB3D-B670D210C28A}" srcOrd="0" destOrd="0" presId="urn:microsoft.com/office/officeart/2008/layout/LinedList"/>
    <dgm:cxn modelId="{0FDFEC78-FA0D-44D8-9088-FA810FAFD782}" srcId="{5218A8F0-33EE-41C4-9C8F-C3B650263B54}" destId="{B1CC982C-1777-4A84-A493-BDCF89E8B71E}" srcOrd="0" destOrd="0" parTransId="{67AE335E-78B2-44CA-8EE7-AA749883C567}" sibTransId="{D5E8D315-D009-4A41-9911-05171C76DF72}"/>
    <dgm:cxn modelId="{5720DB8C-9F1D-4FB1-8B81-2FB95787B824}" type="presOf" srcId="{5218A8F0-33EE-41C4-9C8F-C3B650263B54}" destId="{1B714E9C-A3E6-4139-960D-4C777C5AE1E9}" srcOrd="0" destOrd="0" presId="urn:microsoft.com/office/officeart/2008/layout/LinedList"/>
    <dgm:cxn modelId="{368607AC-C0FA-4F2B-AA18-7397456CE2FA}" srcId="{5218A8F0-33EE-41C4-9C8F-C3B650263B54}" destId="{D0532778-379A-44CC-B4EF-2B8CCAD5CC72}" srcOrd="2" destOrd="0" parTransId="{585CB43F-3B13-4EAC-9731-25A999169FC9}" sibTransId="{78D15C35-896C-4C8B-9F99-B4223B4F3C38}"/>
    <dgm:cxn modelId="{E8F360AC-B8ED-4403-96FF-0C95AD1CFE96}" type="presOf" srcId="{98C3EA52-4DB5-45C7-8D40-7510A35CCA2A}" destId="{16D1B138-707A-4E23-8D20-168D5FEC1917}" srcOrd="0" destOrd="0" presId="urn:microsoft.com/office/officeart/2008/layout/LinedList"/>
    <dgm:cxn modelId="{31B002DC-11B7-452C-86AF-96B03825A576}" type="presOf" srcId="{D0532778-379A-44CC-B4EF-2B8CCAD5CC72}" destId="{E8F389D1-C17B-47D0-B816-81BD5E1505B4}" srcOrd="0" destOrd="0" presId="urn:microsoft.com/office/officeart/2008/layout/LinedList"/>
    <dgm:cxn modelId="{3C4B5B60-D3FA-44B2-AE93-260A9F78706E}" type="presParOf" srcId="{1B714E9C-A3E6-4139-960D-4C777C5AE1E9}" destId="{A0B808D7-8A5B-4393-B797-08F8DF0ED168}" srcOrd="0" destOrd="0" presId="urn:microsoft.com/office/officeart/2008/layout/LinedList"/>
    <dgm:cxn modelId="{DC1DA4E4-CA7D-43B7-9AC7-2C7929A543F4}" type="presParOf" srcId="{1B714E9C-A3E6-4139-960D-4C777C5AE1E9}" destId="{642E9B01-8806-400D-BCF5-7AAE0A538BA4}" srcOrd="1" destOrd="0" presId="urn:microsoft.com/office/officeart/2008/layout/LinedList"/>
    <dgm:cxn modelId="{F6B3039D-E137-4866-A7B6-FF7C22857417}" type="presParOf" srcId="{642E9B01-8806-400D-BCF5-7AAE0A538BA4}" destId="{F65F8BB9-D97A-46B6-BBAF-588AFA6935E9}" srcOrd="0" destOrd="0" presId="urn:microsoft.com/office/officeart/2008/layout/LinedList"/>
    <dgm:cxn modelId="{640F4830-FE65-4B67-920E-C59F30D26316}" type="presParOf" srcId="{642E9B01-8806-400D-BCF5-7AAE0A538BA4}" destId="{19A50407-5F90-4C90-AA86-F6B9CFCB1EBF}" srcOrd="1" destOrd="0" presId="urn:microsoft.com/office/officeart/2008/layout/LinedList"/>
    <dgm:cxn modelId="{ECE9A997-E200-4D4D-BD5B-E7781B13D280}" type="presParOf" srcId="{1B714E9C-A3E6-4139-960D-4C777C5AE1E9}" destId="{02FA2E2C-EC33-45D9-8835-8B5384395CE4}" srcOrd="2" destOrd="0" presId="urn:microsoft.com/office/officeart/2008/layout/LinedList"/>
    <dgm:cxn modelId="{F908BD58-674D-4A19-8DFC-D955130BA66D}" type="presParOf" srcId="{1B714E9C-A3E6-4139-960D-4C777C5AE1E9}" destId="{57DFF478-C6FA-4F99-86E2-389803603F8C}" srcOrd="3" destOrd="0" presId="urn:microsoft.com/office/officeart/2008/layout/LinedList"/>
    <dgm:cxn modelId="{A1FCB25D-FEB8-4BB9-805D-5FB7904E122C}" type="presParOf" srcId="{57DFF478-C6FA-4F99-86E2-389803603F8C}" destId="{1AD8EC24-E404-44A0-BB3D-B670D210C28A}" srcOrd="0" destOrd="0" presId="urn:microsoft.com/office/officeart/2008/layout/LinedList"/>
    <dgm:cxn modelId="{E091B1AF-46D3-4CD6-9E59-EE3576A8DDFD}" type="presParOf" srcId="{57DFF478-C6FA-4F99-86E2-389803603F8C}" destId="{E1EBDF54-677B-48F4-9F8B-70FB482229B3}" srcOrd="1" destOrd="0" presId="urn:microsoft.com/office/officeart/2008/layout/LinedList"/>
    <dgm:cxn modelId="{542E99D1-48EC-4416-944B-2E82CEEB6D23}" type="presParOf" srcId="{1B714E9C-A3E6-4139-960D-4C777C5AE1E9}" destId="{33A54606-F830-4867-A560-CE05733469BC}" srcOrd="4" destOrd="0" presId="urn:microsoft.com/office/officeart/2008/layout/LinedList"/>
    <dgm:cxn modelId="{281665B1-FFB0-4DE7-80C7-CB095AE92DBA}" type="presParOf" srcId="{1B714E9C-A3E6-4139-960D-4C777C5AE1E9}" destId="{7668F71A-E128-4340-AE9A-EDD09E845155}" srcOrd="5" destOrd="0" presId="urn:microsoft.com/office/officeart/2008/layout/LinedList"/>
    <dgm:cxn modelId="{023D4F07-4BDD-43B4-B1BB-2E9B8A0CA8E9}" type="presParOf" srcId="{7668F71A-E128-4340-AE9A-EDD09E845155}" destId="{E8F389D1-C17B-47D0-B816-81BD5E1505B4}" srcOrd="0" destOrd="0" presId="urn:microsoft.com/office/officeart/2008/layout/LinedList"/>
    <dgm:cxn modelId="{B508FCCD-95C8-4EB3-833C-D11E6691D02D}" type="presParOf" srcId="{7668F71A-E128-4340-AE9A-EDD09E845155}" destId="{C4D17D1F-166C-4CF7-9046-DC31427960F5}" srcOrd="1" destOrd="0" presId="urn:microsoft.com/office/officeart/2008/layout/LinedList"/>
    <dgm:cxn modelId="{063E8DBE-0503-4D4F-ACC8-58DC6725FA9E}" type="presParOf" srcId="{1B714E9C-A3E6-4139-960D-4C777C5AE1E9}" destId="{C49E51C9-30CA-4CEB-A2FE-E57078BE2CC0}" srcOrd="6" destOrd="0" presId="urn:microsoft.com/office/officeart/2008/layout/LinedList"/>
    <dgm:cxn modelId="{9C7FFBA8-71D5-4937-9A79-17B22B42C2AE}" type="presParOf" srcId="{1B714E9C-A3E6-4139-960D-4C777C5AE1E9}" destId="{1E528EB5-CA9A-4B9F-B680-46E85748A8F0}" srcOrd="7" destOrd="0" presId="urn:microsoft.com/office/officeart/2008/layout/LinedList"/>
    <dgm:cxn modelId="{7E71FC83-822E-49EA-BDE6-D4162B80AD9B}" type="presParOf" srcId="{1E528EB5-CA9A-4B9F-B680-46E85748A8F0}" destId="{16D1B138-707A-4E23-8D20-168D5FEC1917}" srcOrd="0" destOrd="0" presId="urn:microsoft.com/office/officeart/2008/layout/LinedList"/>
    <dgm:cxn modelId="{83F6F617-0C0E-41A3-9423-7AB38AA3ACBC}" type="presParOf" srcId="{1E528EB5-CA9A-4B9F-B680-46E85748A8F0}" destId="{27315A9A-C417-480C-8AB3-FF7D0C9D66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808D7-8A5B-4393-B797-08F8DF0ED168}">
      <dsp:nvSpPr>
        <dsp:cNvPr id="0" name=""/>
        <dsp:cNvSpPr/>
      </dsp:nvSpPr>
      <dsp:spPr>
        <a:xfrm>
          <a:off x="0" y="0"/>
          <a:ext cx="53292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5F8BB9-D97A-46B6-BBAF-588AFA6935E9}">
      <dsp:nvSpPr>
        <dsp:cNvPr id="0" name=""/>
        <dsp:cNvSpPr/>
      </dsp:nvSpPr>
      <dsp:spPr>
        <a:xfrm>
          <a:off x="0" y="0"/>
          <a:ext cx="5329236" cy="152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Videli ste u tabelu da</a:t>
          </a:r>
          <a:r>
            <a:rPr lang="fi-FI" sz="2600" kern="1200"/>
            <a:t> u igri uveravanja takođe postoje suboptimalni ishodi</a:t>
          </a:r>
          <a:r>
            <a:rPr lang="sr-Latn-RS" sz="2600" kern="1200"/>
            <a:t> (0,0)</a:t>
          </a:r>
          <a:r>
            <a:rPr lang="fi-FI" sz="2600" kern="1200"/>
            <a:t>.</a:t>
          </a:r>
          <a:endParaRPr lang="en-US" sz="2600" kern="1200"/>
        </a:p>
      </dsp:txBody>
      <dsp:txXfrm>
        <a:off x="0" y="0"/>
        <a:ext cx="5329236" cy="1521758"/>
      </dsp:txXfrm>
    </dsp:sp>
    <dsp:sp modelId="{02FA2E2C-EC33-45D9-8835-8B5384395CE4}">
      <dsp:nvSpPr>
        <dsp:cNvPr id="0" name=""/>
        <dsp:cNvSpPr/>
      </dsp:nvSpPr>
      <dsp:spPr>
        <a:xfrm>
          <a:off x="0" y="1521758"/>
          <a:ext cx="532923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D8EC24-E404-44A0-BB3D-B670D210C28A}">
      <dsp:nvSpPr>
        <dsp:cNvPr id="0" name=""/>
        <dsp:cNvSpPr/>
      </dsp:nvSpPr>
      <dsp:spPr>
        <a:xfrm>
          <a:off x="0" y="1521758"/>
          <a:ext cx="5329236" cy="152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b="1" u="sng" kern="1200"/>
            <a:t>To što oba igrača imaju interes da sarađuju ne znači da će do saradnje zaista i doći</a:t>
          </a:r>
          <a:r>
            <a:rPr lang="sr-Latn-RS" sz="2600" kern="1200"/>
            <a:t>. U igri uveravanja je veoma važna komunikacija.</a:t>
          </a:r>
          <a:endParaRPr lang="en-US" sz="2600" kern="1200"/>
        </a:p>
      </dsp:txBody>
      <dsp:txXfrm>
        <a:off x="0" y="1521758"/>
        <a:ext cx="5329236" cy="1521758"/>
      </dsp:txXfrm>
    </dsp:sp>
    <dsp:sp modelId="{33A54606-F830-4867-A560-CE05733469BC}">
      <dsp:nvSpPr>
        <dsp:cNvPr id="0" name=""/>
        <dsp:cNvSpPr/>
      </dsp:nvSpPr>
      <dsp:spPr>
        <a:xfrm>
          <a:off x="0" y="3043517"/>
          <a:ext cx="532923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F389D1-C17B-47D0-B816-81BD5E1505B4}">
      <dsp:nvSpPr>
        <dsp:cNvPr id="0" name=""/>
        <dsp:cNvSpPr/>
      </dsp:nvSpPr>
      <dsp:spPr>
        <a:xfrm>
          <a:off x="0" y="3043517"/>
          <a:ext cx="5329236" cy="152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Da bismo bolje razumeli značaj uveravanja za rešenje igre počnimo sa ilustracijom igre </a:t>
          </a:r>
          <a:r>
            <a:rPr lang="sr-Latn-RS" sz="2600" b="1" kern="1200"/>
            <a:t>čiste koordinacije. </a:t>
          </a:r>
          <a:endParaRPr lang="en-US" sz="2600" kern="1200"/>
        </a:p>
      </dsp:txBody>
      <dsp:txXfrm>
        <a:off x="0" y="3043517"/>
        <a:ext cx="5329236" cy="1521758"/>
      </dsp:txXfrm>
    </dsp:sp>
    <dsp:sp modelId="{C49E51C9-30CA-4CEB-A2FE-E57078BE2CC0}">
      <dsp:nvSpPr>
        <dsp:cNvPr id="0" name=""/>
        <dsp:cNvSpPr/>
      </dsp:nvSpPr>
      <dsp:spPr>
        <a:xfrm>
          <a:off x="0" y="4565276"/>
          <a:ext cx="532923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D1B138-707A-4E23-8D20-168D5FEC1917}">
      <dsp:nvSpPr>
        <dsp:cNvPr id="0" name=""/>
        <dsp:cNvSpPr/>
      </dsp:nvSpPr>
      <dsp:spPr>
        <a:xfrm>
          <a:off x="0" y="4565276"/>
          <a:ext cx="5329236" cy="152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Igra koordinacije je igra koja ima više od jednog ravnotežnog ishoda.</a:t>
          </a:r>
          <a:endParaRPr lang="en-US" sz="2600" kern="1200"/>
        </a:p>
      </dsp:txBody>
      <dsp:txXfrm>
        <a:off x="0" y="4565276"/>
        <a:ext cx="5329236" cy="1521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2932-A014-71F2-5A06-5C048945A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43035-0AB0-D187-4933-B2309F0AF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FDD5-032A-8504-736D-8A0173E6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011C4-47FB-1896-1208-A2A5C3A1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BE9C7-5D49-6125-3F71-7F2C5F93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136C-A04E-9A84-7928-2E05E473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FEE36-3D1D-C6FF-4F0D-763A35CC2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20677-4A18-BBCE-5667-AD11033C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7953-8C3C-FA36-663C-A27C53AA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2AD47-8FBE-8C92-F8A7-B0F47DD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8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6874C-99F2-8156-AB4D-38D9A0713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50E5F-E621-CF3E-5AAE-FB8E3325B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F16D-F6CC-1C9B-3479-07B939DD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5014F-6C1A-BB33-F45D-C41D23F5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02AC8-4FDF-0526-4752-99A85311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4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6976-FB04-C0DB-DF90-0E966D5A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6257D-C06B-8C15-F041-7A4CAA0A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8DA60-D0A1-06B0-9727-FD4F8A7D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3B53-35C5-9776-B0FA-56C9988C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E7ECA-50E3-0EEF-D8B0-233D70F4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8F98-D5AB-21FF-2052-7D74CCE9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E6EF-F062-3C02-FE07-E6DD0FF7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5F521-E6AC-4013-6AF0-EAD1C1AE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37AD-4CDA-A75F-4329-4D1AB038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2028C-C15B-DE2F-4F32-4732D015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1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9A54-B5F1-97CC-1991-45917A3C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4388-AB7A-A91D-A467-45C997140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33816-1CBE-E85B-D3EB-56CAC9E5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D81E9-5BF7-8691-3227-365B7723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9DE9B-9B71-894B-2388-0090F95C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A3419-7057-35E0-50C4-330AE8DC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6479-5C8E-FDC6-0CE1-28B214B5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84D76-13E0-1E06-BEE5-6668F5DB0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9891A-C26E-DAEA-33E4-4190C5DCF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51AD5-8C84-21BE-F636-D417003EE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3DFA7-BAB0-3264-2599-603B3C622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322D1-5B51-DB6D-8356-0C8327E9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58257-9FF6-E649-BE59-B541F097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B727A-074E-838E-6811-ED4219F9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7A8F-0EB9-D0A0-C7AE-2CF0CB2F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89395-E9E4-8746-450A-4BDA7153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AFC2B-C994-BA34-3CB3-7DE2BF8F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152A-7008-2178-D778-7E1224F0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2AEE5-A14F-1FDA-9803-613A18EE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6024A-5058-F7C0-297B-E6C8BA92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7D57-9247-A46E-2A22-F9B4B3F7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9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9EC3-0E9B-E9AA-5868-C2A2C0B0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2E73-1FEA-7DF6-973B-650FB6DF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BA07-9938-1EDF-616C-AF3E21D1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DB48-568D-F281-A400-252DE72C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1B85-9DEC-A653-DF04-CE6E3F97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99AE5-EC82-2E53-C5D4-9FF337EE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6D9D-AB0C-A284-E860-E5A91384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B96B4-577B-4DC8-CEA6-24095C321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4DDAC-C865-1F0D-71B1-635109F5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BC253-0949-B457-A645-465E5C54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88BCA-6E53-FD78-30C1-23BFDB6F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B0563-BF33-8CE1-2DD3-67768510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ECF6E-5C63-6CE9-B137-AA9034E5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011E-20C0-962A-DD04-AC4C67808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9951-59A7-BF8B-B0DC-4233BC38F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2F1F-91A4-42DB-BA81-598120870F43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5C877-8F1E-A8BC-BD85-8DDDAD69C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BFED5-CE6D-FFA6-AD3A-E0F6B388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4A24-EA81-4B76-8518-1DF2AFBE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D332D9-3A76-A264-695A-09CE2E83E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altLang="en-US" dirty="0">
                <a:solidFill>
                  <a:srgbClr val="FF0000"/>
                </a:solidFill>
              </a:rPr>
              <a:t>K</a:t>
            </a:r>
            <a:r>
              <a:rPr lang="en-US" altLang="en-US" dirty="0" err="1">
                <a:solidFill>
                  <a:srgbClr val="FF0000"/>
                </a:solidFill>
              </a:rPr>
              <a:t>oncept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alternativnog</a:t>
            </a:r>
            <a:r>
              <a:rPr lang="en-US" altLang="en-US" dirty="0">
                <a:solidFill>
                  <a:srgbClr val="FF0000"/>
                </a:solidFill>
              </a:rPr>
              <a:t> re</a:t>
            </a:r>
            <a:r>
              <a:rPr lang="sr-Latn-RS" altLang="en-US" dirty="0">
                <a:solidFill>
                  <a:srgbClr val="FF0000"/>
                </a:solidFill>
              </a:rPr>
              <a:t>šenja</a:t>
            </a:r>
          </a:p>
          <a:p>
            <a:endParaRPr lang="sr-Latn-RS" sz="1800" dirty="0"/>
          </a:p>
          <a:p>
            <a:r>
              <a:rPr lang="sr-Latn-RS" sz="1800" dirty="0"/>
              <a:t>Prof dr Zorana Z. MIhajlović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229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AAF3FCFD-F5D1-1BE8-B338-1513F609B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45" y="1362240"/>
            <a:ext cx="6250063" cy="407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F8DF3ED-5870-FB6B-5155-34FA0B20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783940"/>
          </a:xfrm>
        </p:spPr>
        <p:txBody>
          <a:bodyPr>
            <a:noAutofit/>
          </a:bodyPr>
          <a:lstStyle/>
          <a:p>
            <a:r>
              <a:rPr lang="sr-Latn-RS" altLang="en-US" sz="1800" dirty="0"/>
              <a:t>Igra uveravanja ima nekoliko varijanti. Ako malo promenimo isplate, dobijamo drugačiju varijantu igre uveravanja. Pretpostavite istu situaciju kao i malopre, s tim što oba partnera preferiraju odlazak u SKC </a:t>
            </a:r>
            <a:r>
              <a:rPr lang="pl-PL" altLang="en-US" sz="1800" dirty="0"/>
              <a:t>vredi više nego odlazak u Akademiju.</a:t>
            </a:r>
          </a:p>
          <a:p>
            <a:r>
              <a:rPr lang="sr-Latn-RS" altLang="en-US" sz="1800" dirty="0"/>
              <a:t>Činjenica da sada oboje imaju mesto na kome biste više voleli da se sastanu ne menja suštinski dilemu s kojom su suočeni: ukoliko nema fokalne tačke, to jest ukoliko nema osnova da očekuju da će se pojaviti na istom mestu, postoji šansa da će </a:t>
            </a:r>
            <a:r>
              <a:rPr lang="pl-PL" altLang="en-US" sz="1800" dirty="0"/>
              <a:t>otići na različita mesta i </a:t>
            </a:r>
            <a:r>
              <a:rPr lang="sr-Latn-RS" altLang="en-US" sz="1800" dirty="0"/>
              <a:t>oboje završiti u suboptimalnom ishodu (0, 0).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2" name="Rectangle 1230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C915A06-2E95-4CE7-B261-640EEDDA1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74263"/>
            <a:ext cx="4243589" cy="5709473"/>
          </a:xfrm>
        </p:spPr>
        <p:txBody>
          <a:bodyPr>
            <a:noAutofit/>
          </a:bodyPr>
          <a:lstStyle/>
          <a:p>
            <a:pPr algn="just"/>
            <a:r>
              <a:rPr lang="sr-Latn-RS" altLang="en-US" sz="2200" dirty="0"/>
              <a:t>Informacija koja bi im bila uveravanje da će druga strana postupiti očekivano i koja omogućava donošenje odluke, naziva se </a:t>
            </a:r>
            <a:r>
              <a:rPr lang="sr-Latn-RS" altLang="en-US" sz="2200" b="1" dirty="0"/>
              <a:t>fokalnom tačkom.</a:t>
            </a:r>
          </a:p>
          <a:p>
            <a:pPr algn="just"/>
            <a:r>
              <a:rPr lang="sr-Latn-RS" altLang="en-US" sz="2200" dirty="0"/>
              <a:t>Oba ograča moraju da znaju šta je fokalna tačka (dogovor). </a:t>
            </a:r>
          </a:p>
          <a:p>
            <a:pPr algn="just"/>
            <a:r>
              <a:rPr lang="sr-Latn-RS" altLang="en-US" sz="2200" dirty="0"/>
              <a:t>Tek tada  očekivanja mogu da konvergiraju ka fokalnoj tački, nakon čega završavaju u </a:t>
            </a:r>
            <a:r>
              <a:rPr lang="pl-PL" altLang="en-US" sz="2200" dirty="0"/>
              <a:t>optimalnom ishodu, to jest u Nešovoj ravnoteži. </a:t>
            </a:r>
          </a:p>
          <a:p>
            <a:pPr algn="just"/>
            <a:r>
              <a:rPr lang="pl-PL" altLang="en-US" sz="2200" dirty="0"/>
              <a:t>Takvo znanje – u </a:t>
            </a:r>
            <a:r>
              <a:rPr lang="sr-Latn-RS" altLang="en-US" sz="2200" dirty="0"/>
              <a:t>kome oba igrača znaju da je poznata strategija u igri – naziva se </a:t>
            </a:r>
            <a:r>
              <a:rPr lang="sr-Latn-RS" altLang="en-US" sz="2200" b="1" dirty="0"/>
              <a:t>zajedničko znanje</a:t>
            </a:r>
            <a:r>
              <a:rPr lang="sr-Latn-RS" altLang="en-US" sz="2200" dirty="0"/>
              <a:t>.</a:t>
            </a:r>
          </a:p>
        </p:txBody>
      </p:sp>
      <p:pic>
        <p:nvPicPr>
          <p:cNvPr id="8194" name="Picture 2" descr="Why imagining what could have happened matters for children's social  cognition - Gautam - WIREs Cognitive Science - Wiley Online Library">
            <a:extLst>
              <a:ext uri="{FF2B5EF4-FFF2-40B4-BE49-F238E27FC236}">
                <a16:creationId xmlns:a16="http://schemas.microsoft.com/office/drawing/2014/main" id="{2EC5F7B1-1831-4862-D4F8-9D0DB2D08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2F9859D-B3C7-249D-3E32-8CF58C8A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Van </a:t>
            </a:r>
            <a:r>
              <a:rPr lang="sr-Latn-RS" altLang="en-US"/>
              <a:t>Nešovog ekvilibrijuma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99B57534-4004-575C-1924-E36AA5BE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/>
              <a:t>Evo nekoliko primera dodatnog načina rešavanja problema, osim Nešovog ekvilibrijuma.</a:t>
            </a:r>
          </a:p>
          <a:p>
            <a:endParaRPr lang="sr-Latn-RS" altLang="en-US"/>
          </a:p>
          <a:p>
            <a:r>
              <a:rPr lang="sr-Latn-RS" altLang="en-US"/>
              <a:t>Dakle, ovo su različiti načini da govorimo o tome koji ishodi igre imaju smisla iz teorijske perspektive igre.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4C847B4E-2BAC-D21D-2DE6-C7239006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r-Latn-RS" altLang="en-US" sz="5400"/>
              <a:t>PRIMER 1. SKOK PADOBRANOM</a:t>
            </a:r>
          </a:p>
        </p:txBody>
      </p:sp>
      <p:sp>
        <p:nvSpPr>
          <p:cNvPr id="1639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45F21BB-5EA7-724B-A872-D25F1FD9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r-Latn-RS" altLang="en-US" sz="2200"/>
              <a:t>Sada ćemo dati nekoliko primera u kojima ćete se sresti sa konceptom uklanjanja viška i podređena strategijama.</a:t>
            </a:r>
          </a:p>
          <a:p>
            <a:r>
              <a:rPr lang="sr-Latn-RS" altLang="en-US" sz="2200"/>
              <a:t>Uzmimo na primer  deku, recimo da se zove Živko koji želi da za svoj 101. rođendan skoči s padobranom.</a:t>
            </a:r>
          </a:p>
          <a:p>
            <a:r>
              <a:rPr lang="sr-Latn-RS" altLang="en-US" sz="2200"/>
              <a:t>Razmislimo o igri između Živka i instruktora sa kojim će skočiti.</a:t>
            </a:r>
          </a:p>
          <a:p>
            <a:r>
              <a:rPr lang="sr-Latn-RS" altLang="en-US" sz="2200"/>
              <a:t>Instruktor donosi odluku da li da dobro spakuje padobran ili ne, a Živko donosi odluku da li da skoči s njim ili ne.</a:t>
            </a:r>
          </a:p>
          <a:p>
            <a:r>
              <a:rPr lang="sr-Latn-RS" altLang="en-US" sz="2200"/>
              <a:t>U principu, moguće je da instruktor odluči da ne spakuje dobro padobran, Živko da skoči.</a:t>
            </a:r>
          </a:p>
        </p:txBody>
      </p:sp>
      <p:pic>
        <p:nvPicPr>
          <p:cNvPr id="16386" name="Picture 2" descr="Meet 103-year-old who holds the record for world's oldest tandem parachute  jump | Trending - Hindustan Times">
            <a:extLst>
              <a:ext uri="{FF2B5EF4-FFF2-40B4-BE49-F238E27FC236}">
                <a16:creationId xmlns:a16="http://schemas.microsoft.com/office/drawing/2014/main" id="{A17C5058-DF74-5BB4-EC59-93538A0B3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21504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546079E-2946-EAA0-B7E5-0BDDC0A5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200531"/>
            <a:ext cx="5791199" cy="591922"/>
          </a:xfrm>
        </p:spPr>
        <p:txBody>
          <a:bodyPr anchor="t">
            <a:normAutofit fontScale="90000"/>
          </a:bodyPr>
          <a:lstStyle/>
          <a:p>
            <a:r>
              <a:rPr lang="sr-Latn-RS" altLang="en-US" sz="3200" dirty="0"/>
              <a:t>PRIMER 1. SKOK SA PADOBRANOM</a:t>
            </a:r>
          </a:p>
        </p:txBody>
      </p:sp>
      <p:cxnSp>
        <p:nvCxnSpPr>
          <p:cNvPr id="15367" name="Straight Connector 1536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F177531-4EBC-F7D4-0ABD-EA73C606A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1" y="949839"/>
            <a:ext cx="6745941" cy="5707625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 </a:t>
            </a:r>
            <a:r>
              <a:rPr lang="sr-Latn-RS" altLang="en-US" sz="3000" dirty="0"/>
              <a:t>Tada on ne bi proslavio svoj 101 rođendan!</a:t>
            </a:r>
          </a:p>
          <a:p>
            <a:r>
              <a:rPr lang="sr-Latn-RS" altLang="en-US" sz="3000" dirty="0"/>
              <a:t>Ipak skočio je postavio Ginisov rekord </a:t>
            </a:r>
          </a:p>
          <a:p>
            <a:r>
              <a:rPr lang="sr-Latn-RS" altLang="en-US" sz="3000" dirty="0"/>
              <a:t>Da je razmišljao o isplati igre uvideo bi da nije u interesu instrktora da ne spakuje dobro padobran, jer bi to donelo negativnu isplatu za obojicu.</a:t>
            </a:r>
          </a:p>
          <a:p>
            <a:r>
              <a:rPr lang="sr-Latn-RS" altLang="en-US" sz="3000" dirty="0"/>
              <a:t>To je podređena strategija.</a:t>
            </a:r>
            <a:r>
              <a:rPr lang="en-US" altLang="en-US" sz="3000" dirty="0"/>
              <a:t> </a:t>
            </a:r>
            <a:r>
              <a:rPr lang="sr-Latn-RS" altLang="en-US" sz="3000" dirty="0"/>
              <a:t>Znajući da je instruktor racionalan, Živko nije ni razmišljao o podređenoj strategiji.</a:t>
            </a:r>
          </a:p>
          <a:p>
            <a:r>
              <a:rPr lang="sr-Latn-RS" altLang="en-US" sz="3000" dirty="0"/>
              <a:t>Koncept uklanjanja viška tj. podređene strategije je nešto sa čime ćemo se bliže upoznati ovog časa.</a:t>
            </a:r>
            <a:r>
              <a:rPr lang="en-US" altLang="en-US" sz="3000" dirty="0"/>
              <a:t> </a:t>
            </a:r>
            <a:endParaRPr lang="sr-Latn-RS" altLang="en-US" sz="3000" dirty="0"/>
          </a:p>
          <a:p>
            <a:endParaRPr lang="sr-Latn-RS" altLang="en-US" sz="3000" dirty="0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Parachute Jumping Cartoons and Comics - funny pictures from CartoonStock">
            <a:extLst>
              <a:ext uri="{FF2B5EF4-FFF2-40B4-BE49-F238E27FC236}">
                <a16:creationId xmlns:a16="http://schemas.microsoft.com/office/drawing/2014/main" id="{B55D21C7-BE25-D003-BC14-A12D8AE0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191" y="1117184"/>
            <a:ext cx="3452192" cy="46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0CC28C62-59CE-60F6-A3A7-175029D4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864059"/>
          </a:xfrm>
        </p:spPr>
        <p:txBody>
          <a:bodyPr anchor="ctr">
            <a:normAutofit/>
          </a:bodyPr>
          <a:lstStyle/>
          <a:p>
            <a:r>
              <a:rPr lang="sr-Latn-RS" altLang="en-US" sz="4000" dirty="0"/>
              <a:t>primer PENAL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81688FE-F258-AF6F-ECDC-72AC2740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sr-Latn-RS" altLang="en-US" sz="2200" dirty="0"/>
              <a:t>Dugi primer je pucanje penala. </a:t>
            </a:r>
          </a:p>
          <a:p>
            <a:pPr algn="just"/>
            <a:r>
              <a:rPr lang="sr-Latn-RS" altLang="en-US" sz="2200" dirty="0"/>
              <a:t>Da li igrač koji puca penal zaista razmišlja o Nešovom ekvilibrijumu? </a:t>
            </a:r>
          </a:p>
          <a:p>
            <a:pPr algn="just"/>
            <a:r>
              <a:rPr lang="sr-Latn-RS" altLang="en-US" sz="2200" dirty="0"/>
              <a:t>Ne baš! </a:t>
            </a:r>
          </a:p>
          <a:p>
            <a:pPr algn="just"/>
            <a:r>
              <a:rPr lang="sr-Latn-RS" altLang="en-US" sz="2200" dirty="0"/>
              <a:t>Igrač razmišlja kako da što bolje šutne loptu, povredi suparničkog igrača što više, da postigne gol.  </a:t>
            </a:r>
          </a:p>
          <a:p>
            <a:pPr algn="just"/>
            <a:r>
              <a:rPr lang="sr-Latn-RS" altLang="en-US" sz="2200" dirty="0"/>
              <a:t>Ovo je slučaj igre sa nultom sumom (zero sum game) i sve tri strategije su međusobno povezane i slede jedna za drugom.</a:t>
            </a:r>
          </a:p>
        </p:txBody>
      </p:sp>
      <p:pic>
        <p:nvPicPr>
          <p:cNvPr id="14338" name="Picture 2" descr="Are players getting better at scoring in penalty shootouts?">
            <a:extLst>
              <a:ext uri="{FF2B5EF4-FFF2-40B4-BE49-F238E27FC236}">
                <a16:creationId xmlns:a16="http://schemas.microsoft.com/office/drawing/2014/main" id="{350BCD68-5CD2-87B4-A09C-3A355BBFF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30536" b="2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7172" descr="Close-up of a cheetah on black background">
            <a:extLst>
              <a:ext uri="{FF2B5EF4-FFF2-40B4-BE49-F238E27FC236}">
                <a16:creationId xmlns:a16="http://schemas.microsoft.com/office/drawing/2014/main" id="{78EAC576-95C3-6EFF-A639-2E612436C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2ADF929E-2203-4579-97F3-9998AB6D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30" y="622554"/>
            <a:ext cx="3438144" cy="4419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r-Latn-RS" altLang="en-US" sz="2800" dirty="0">
                <a:solidFill>
                  <a:srgbClr val="00B050"/>
                </a:solidFill>
              </a:rPr>
              <a:t>Igre uveravanja</a:t>
            </a: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A042F55-9803-4B3F-673F-54A409D8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555177" cy="3790322"/>
          </a:xfrm>
        </p:spPr>
        <p:txBody>
          <a:bodyPr anchor="t">
            <a:noAutofit/>
          </a:bodyPr>
          <a:lstStyle/>
          <a:p>
            <a:r>
              <a:rPr lang="sr-Latn-RS" altLang="en-US" sz="2000" dirty="0"/>
              <a:t>Iako igra uveravanja liči na zatvorenikovu dilemu, to je sasvim </a:t>
            </a:r>
            <a:r>
              <a:rPr lang="pt-BR" altLang="en-US" sz="2000" dirty="0"/>
              <a:t>drugačija vrsta igre. </a:t>
            </a:r>
            <a:endParaRPr lang="sr-Latn-RS" altLang="en-US" sz="2000" dirty="0"/>
          </a:p>
          <a:p>
            <a:r>
              <a:rPr lang="pt-BR" altLang="en-US" sz="2000" dirty="0"/>
              <a:t>Zatvorenikova dilema nagrađuje nesaradnju</a:t>
            </a:r>
          </a:p>
          <a:p>
            <a:r>
              <a:rPr lang="sr-Latn-RS" altLang="en-US" sz="2000" b="1" dirty="0"/>
              <a:t>U igri uveravanja se, suprotno tome, nagrađuje saradnja</a:t>
            </a:r>
            <a:r>
              <a:rPr lang="sr-Latn-RS" altLang="en-US" sz="2000" dirty="0"/>
              <a:t>.</a:t>
            </a:r>
          </a:p>
          <a:p>
            <a:r>
              <a:rPr lang="pt-BR" altLang="en-US" sz="2000" dirty="0"/>
              <a:t>Zamislite da igrači 1 i 2 igraju igru</a:t>
            </a:r>
            <a:r>
              <a:rPr lang="sr-Latn-RS" altLang="en-US" sz="2000" dirty="0"/>
              <a:t> </a:t>
            </a:r>
            <a:r>
              <a:rPr lang="pl-PL" altLang="en-US" sz="2000" dirty="0"/>
              <a:t>u kojoj moraju da biraju između strategija A i B. </a:t>
            </a:r>
          </a:p>
          <a:p>
            <a:r>
              <a:rPr lang="pl-PL" altLang="en-US" sz="2000" dirty="0"/>
              <a:t>Ako oboje odigraju A, oboje dobijaju isplatu </a:t>
            </a:r>
            <a:r>
              <a:rPr lang="pl-PL" altLang="en-US" sz="2000" i="1" dirty="0"/>
              <a:t>a</a:t>
            </a:r>
            <a:r>
              <a:rPr lang="pl-PL" altLang="en-US" sz="2000" dirty="0"/>
              <a:t>; </a:t>
            </a:r>
          </a:p>
          <a:p>
            <a:r>
              <a:rPr lang="pl-PL" altLang="en-US" sz="2000" dirty="0"/>
              <a:t>ako oboje odigraju B, oboje dobijaju </a:t>
            </a:r>
            <a:r>
              <a:rPr lang="sr-Latn-RS" altLang="en-US" sz="2000" dirty="0"/>
              <a:t>isplatu </a:t>
            </a:r>
            <a:r>
              <a:rPr lang="sr-Latn-RS" altLang="en-US" sz="2000" i="1" dirty="0"/>
              <a:t>b</a:t>
            </a:r>
            <a:r>
              <a:rPr lang="sr-Latn-RS" altLang="en-US" sz="2000" dirty="0"/>
              <a:t>, pri čemu {</a:t>
            </a:r>
            <a:r>
              <a:rPr lang="sr-Latn-RS" altLang="en-US" sz="2000" i="1" dirty="0"/>
              <a:t>a</a:t>
            </a:r>
            <a:r>
              <a:rPr lang="sr-Latn-RS" altLang="en-US" sz="2000" dirty="0"/>
              <a:t>, </a:t>
            </a:r>
            <a:r>
              <a:rPr lang="sr-Latn-RS" altLang="en-US" sz="2000" i="1" dirty="0"/>
              <a:t>b</a:t>
            </a:r>
            <a:r>
              <a:rPr lang="sr-Latn-RS" altLang="en-US" sz="2000" dirty="0"/>
              <a:t>}&gt; 0 </a:t>
            </a:r>
          </a:p>
          <a:p>
            <a:r>
              <a:rPr lang="sr-Latn-RS" altLang="en-US" sz="2000" dirty="0"/>
              <a:t>U svakom drugom slučaju </a:t>
            </a:r>
            <a:r>
              <a:rPr lang="pl-PL" altLang="en-US" sz="2000" dirty="0"/>
              <a:t>(ako odigraju drugačije strategije) dobijaju isplatu (0, 0). </a:t>
            </a:r>
            <a:endParaRPr lang="sr-Latn-RS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03" name="Arc 820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CEA8603-2785-32B9-3893-B914361E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85508"/>
            <a:ext cx="4777381" cy="311724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901BABCC-64FD-F7BB-64E2-3115C09F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pl-PL" altLang="en-US" dirty="0"/>
              <a:t>Pretpostavite </a:t>
            </a:r>
            <a:r>
              <a:rPr lang="sr-Latn-RS" altLang="en-US" dirty="0"/>
              <a:t>sada da su isplate poznate igračima, i da svaki od njih mora da izabere strategiju A ili B pri čemu ne zna kakav je izbor načinila druga strana. </a:t>
            </a:r>
            <a:endParaRPr lang="sr-Latn-RS" altLang="en-US"/>
          </a:p>
          <a:p>
            <a:r>
              <a:rPr lang="pl-PL" altLang="en-US" dirty="0"/>
              <a:t>Šta će racionalna osoba izabrati? </a:t>
            </a:r>
          </a:p>
          <a:p>
            <a:r>
              <a:rPr lang="pl-PL" altLang="en-US" dirty="0"/>
              <a:t>Oboje znaju da im više odgovara da izaberu isto, ali ako ne znaju šta će uraditi druga strana, to znanje im </a:t>
            </a:r>
            <a:r>
              <a:rPr lang="sr-Latn-RS" altLang="en-US" dirty="0"/>
              <a:t>nije od velike pomoći.</a:t>
            </a:r>
          </a:p>
          <a:p>
            <a:endParaRPr lang="sr-Latn-R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221">
            <a:extLst>
              <a:ext uri="{FF2B5EF4-FFF2-40B4-BE49-F238E27FC236}">
                <a16:creationId xmlns:a16="http://schemas.microsoft.com/office/drawing/2014/main" id="{06FDCDA6-6B18-DF4C-5BCE-69E6A1ABD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6" r="2" b="2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graphicFrame>
        <p:nvGraphicFramePr>
          <p:cNvPr id="9221" name="Content Placeholder 2">
            <a:extLst>
              <a:ext uri="{FF2B5EF4-FFF2-40B4-BE49-F238E27FC236}">
                <a16:creationId xmlns:a16="http://schemas.microsoft.com/office/drawing/2014/main" id="{2B34264B-726E-54E9-62A2-57E5893E0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077446"/>
              </p:ext>
            </p:extLst>
          </p:nvPr>
        </p:nvGraphicFramePr>
        <p:xfrm>
          <a:off x="6381750" y="640976"/>
          <a:ext cx="5329236" cy="608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How to Hug Your Boyfriend: 10 Steps (with Pictures) - wikiHow">
            <a:extLst>
              <a:ext uri="{FF2B5EF4-FFF2-40B4-BE49-F238E27FC236}">
                <a16:creationId xmlns:a16="http://schemas.microsoft.com/office/drawing/2014/main" id="{BB47496C-A500-2E56-D5A8-E377B03A5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36EC278-06B9-A8E8-6CB9-9FD7BF14F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030941"/>
            <a:ext cx="3680953" cy="5410200"/>
          </a:xfrm>
        </p:spPr>
        <p:txBody>
          <a:bodyPr anchor="t">
            <a:noAutofit/>
          </a:bodyPr>
          <a:lstStyle/>
          <a:p>
            <a:r>
              <a:rPr lang="sr-Latn-RS" altLang="en-US" sz="1600" dirty="0"/>
              <a:t>Zamislite jedan par, dečka i devojku i pretpostavite da večeras žele da izađu i da su se pre dogovorili da će se naći u 22:30, ali su zaboravili da se dogovorite gde. </a:t>
            </a:r>
          </a:p>
          <a:p>
            <a:r>
              <a:rPr lang="sr-Latn-RS" altLang="en-US" sz="1600" dirty="0"/>
              <a:t>Na nasreću, oboje su bez telefona i više nije moguće da s čuju dogovore oko mesta izlaska.</a:t>
            </a:r>
          </a:p>
          <a:p>
            <a:r>
              <a:rPr lang="sr-Latn-RS" altLang="en-US" sz="1600" dirty="0"/>
              <a:t>Postoje dva mesta na koja obično izlaze uveče – Akademija i SKC.</a:t>
            </a:r>
          </a:p>
          <a:p>
            <a:r>
              <a:rPr lang="pl-PL" altLang="en-US" sz="1600" dirty="0"/>
              <a:t>Opet na nesreću, jedno od drugog su udaljeni nekoliko kilometara, </a:t>
            </a:r>
            <a:r>
              <a:rPr lang="sr-Latn-RS" altLang="en-US" sz="1600" dirty="0"/>
              <a:t>tako da nije moguće da provere oba mesta, a da se ne mimoiđu.</a:t>
            </a:r>
          </a:p>
          <a:p>
            <a:r>
              <a:rPr lang="pl-PL" altLang="en-US" sz="1600" dirty="0"/>
              <a:t>Matrica nam pokazuje kako je moguće prikazati ovaj odnos</a:t>
            </a:r>
            <a:r>
              <a:rPr lang="sr-Latn-RS" altLang="en-US" sz="1600" dirty="0"/>
              <a:t>. </a:t>
            </a:r>
          </a:p>
          <a:p>
            <a:r>
              <a:rPr lang="sr-Latn-RS" altLang="en-US" sz="1600" dirty="0"/>
              <a:t>Vrednosti u matrici su ordinalne: </a:t>
            </a:r>
          </a:p>
          <a:p>
            <a:r>
              <a:rPr lang="sr-Latn-RS" altLang="en-US" sz="1600" dirty="0"/>
              <a:t>1 označava isplatu za susret; </a:t>
            </a:r>
          </a:p>
          <a:p>
            <a:r>
              <a:rPr lang="sr-Latn-RS" altLang="en-US" sz="1600" dirty="0"/>
              <a:t>0 označava činjenicu da su otišli na različita </a:t>
            </a:r>
            <a:r>
              <a:rPr lang="sv-SE" altLang="en-US" sz="1600" dirty="0"/>
              <a:t>mesta i nis</a:t>
            </a:r>
            <a:r>
              <a:rPr lang="sr-Latn-RS" altLang="en-US" sz="1600" dirty="0"/>
              <a:t>u</a:t>
            </a:r>
            <a:r>
              <a:rPr lang="sv-SE" altLang="en-US" sz="1600" dirty="0"/>
              <a:t> se sreli.</a:t>
            </a:r>
            <a:endParaRPr lang="sr-Latn-RS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842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Van Nešovog ekvilibrijuma</vt:lpstr>
      <vt:lpstr>PRIMER 1. SKOK PADOBRANOM</vt:lpstr>
      <vt:lpstr>PRIMER 1. SKOK SA PADOBRANOM</vt:lpstr>
      <vt:lpstr>primer PENAL</vt:lpstr>
      <vt:lpstr>Igre uveravanja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Zorana Mihajlovic</dc:creator>
  <cp:lastModifiedBy>Zorana Mihajlovic</cp:lastModifiedBy>
  <cp:revision>2</cp:revision>
  <dcterms:created xsi:type="dcterms:W3CDTF">2023-10-14T08:09:24Z</dcterms:created>
  <dcterms:modified xsi:type="dcterms:W3CDTF">2023-10-14T08:32:06Z</dcterms:modified>
</cp:coreProperties>
</file>