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5" r:id="rId4"/>
    <p:sldId id="268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86" y="5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1D5F66-1844-42C6-8AE2-6C1415A3BC73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057DA0B-B1E8-4D33-9A04-388FBE462CF9}">
      <dgm:prSet/>
      <dgm:spPr/>
      <dgm:t>
        <a:bodyPr/>
        <a:lstStyle/>
        <a:p>
          <a:r>
            <a:rPr lang="vi-VN"/>
            <a:t>Nema samo dva poteza ili strategije, nego svaka nenegativna količina, od nula do beskonačnosti je moguća strategija. </a:t>
          </a:r>
          <a:endParaRPr lang="en-US"/>
        </a:p>
      </dgm:t>
    </dgm:pt>
    <dgm:pt modelId="{98A2ACA4-D8C7-4E07-BE4F-0B20980AFF9D}" type="parTrans" cxnId="{EFE0083A-850C-49CE-AE01-7699020AD290}">
      <dgm:prSet/>
      <dgm:spPr/>
      <dgm:t>
        <a:bodyPr/>
        <a:lstStyle/>
        <a:p>
          <a:endParaRPr lang="en-US"/>
        </a:p>
      </dgm:t>
    </dgm:pt>
    <dgm:pt modelId="{9FD8A72A-6623-4DFF-A3D3-CB3256667884}" type="sibTrans" cxnId="{EFE0083A-850C-49CE-AE01-7699020AD290}">
      <dgm:prSet/>
      <dgm:spPr/>
      <dgm:t>
        <a:bodyPr/>
        <a:lstStyle/>
        <a:p>
          <a:endParaRPr lang="en-US"/>
        </a:p>
      </dgm:t>
    </dgm:pt>
    <dgm:pt modelId="{ACB65A2E-3191-4596-882F-753EB6CD3359}">
      <dgm:prSet/>
      <dgm:spPr/>
      <dgm:t>
        <a:bodyPr/>
        <a:lstStyle/>
        <a:p>
          <a:r>
            <a:rPr lang="vi-VN"/>
            <a:t>da bi se došlo do najboljih reakcija, potrebno je izvršiti optimizaciju </a:t>
          </a:r>
          <a:endParaRPr lang="en-US"/>
        </a:p>
      </dgm:t>
    </dgm:pt>
    <dgm:pt modelId="{1DB33EAA-5BE2-424D-9A6A-BA4CD4DB4900}" type="parTrans" cxnId="{CE59EB86-F5F9-490B-8DBC-5A3CD36A5210}">
      <dgm:prSet/>
      <dgm:spPr/>
      <dgm:t>
        <a:bodyPr/>
        <a:lstStyle/>
        <a:p>
          <a:endParaRPr lang="en-US"/>
        </a:p>
      </dgm:t>
    </dgm:pt>
    <dgm:pt modelId="{C38EBEE7-27B8-4DC4-904C-9DBB4C519A98}" type="sibTrans" cxnId="{CE59EB86-F5F9-490B-8DBC-5A3CD36A5210}">
      <dgm:prSet/>
      <dgm:spPr/>
      <dgm:t>
        <a:bodyPr/>
        <a:lstStyle/>
        <a:p>
          <a:endParaRPr lang="en-US"/>
        </a:p>
      </dgm:t>
    </dgm:pt>
    <dgm:pt modelId="{7C078F3E-B608-4B73-B314-3E78CC95E32E}">
      <dgm:prSet/>
      <dgm:spPr/>
      <dgm:t>
        <a:bodyPr/>
        <a:lstStyle/>
        <a:p>
          <a:r>
            <a:rPr lang="en-US"/>
            <a:t>D</a:t>
          </a:r>
          <a:r>
            <a:rPr lang="sr-Latn-RS"/>
            <a:t>onošenje optimalnog izbora monopoliste  je odličan i možda nezaobilazan uvod u problem oligopola, jer nas uvodi u strukturu problema, koja je slična.</a:t>
          </a:r>
          <a:endParaRPr lang="en-US"/>
        </a:p>
      </dgm:t>
    </dgm:pt>
    <dgm:pt modelId="{83182507-4ADA-480E-BB26-9D664D163BEC}" type="parTrans" cxnId="{DC78C63F-B121-4A42-92BE-E1C19A74D912}">
      <dgm:prSet/>
      <dgm:spPr/>
      <dgm:t>
        <a:bodyPr/>
        <a:lstStyle/>
        <a:p>
          <a:endParaRPr lang="en-US"/>
        </a:p>
      </dgm:t>
    </dgm:pt>
    <dgm:pt modelId="{5289E14A-DBD0-4E37-883C-DFA8B45E8379}" type="sibTrans" cxnId="{DC78C63F-B121-4A42-92BE-E1C19A74D912}">
      <dgm:prSet/>
      <dgm:spPr/>
      <dgm:t>
        <a:bodyPr/>
        <a:lstStyle/>
        <a:p>
          <a:endParaRPr lang="en-US"/>
        </a:p>
      </dgm:t>
    </dgm:pt>
    <dgm:pt modelId="{09D9A22B-C87E-4D01-A098-D57323235E48}" type="pres">
      <dgm:prSet presAssocID="{251D5F66-1844-42C6-8AE2-6C1415A3BC73}" presName="outerComposite" presStyleCnt="0">
        <dgm:presLayoutVars>
          <dgm:chMax val="5"/>
          <dgm:dir/>
          <dgm:resizeHandles val="exact"/>
        </dgm:presLayoutVars>
      </dgm:prSet>
      <dgm:spPr/>
    </dgm:pt>
    <dgm:pt modelId="{6EFDDCB3-EB73-4BF0-977C-AF8DC5C3A502}" type="pres">
      <dgm:prSet presAssocID="{251D5F66-1844-42C6-8AE2-6C1415A3BC73}" presName="dummyMaxCanvas" presStyleCnt="0">
        <dgm:presLayoutVars/>
      </dgm:prSet>
      <dgm:spPr/>
    </dgm:pt>
    <dgm:pt modelId="{62C87FFB-9B10-493A-963D-9DBD57FFD9DF}" type="pres">
      <dgm:prSet presAssocID="{251D5F66-1844-42C6-8AE2-6C1415A3BC73}" presName="ThreeNodes_1" presStyleLbl="node1" presStyleIdx="0" presStyleCnt="3">
        <dgm:presLayoutVars>
          <dgm:bulletEnabled val="1"/>
        </dgm:presLayoutVars>
      </dgm:prSet>
      <dgm:spPr/>
    </dgm:pt>
    <dgm:pt modelId="{578A87C7-4B77-44DE-B016-4FE02A016F03}" type="pres">
      <dgm:prSet presAssocID="{251D5F66-1844-42C6-8AE2-6C1415A3BC73}" presName="ThreeNodes_2" presStyleLbl="node1" presStyleIdx="1" presStyleCnt="3">
        <dgm:presLayoutVars>
          <dgm:bulletEnabled val="1"/>
        </dgm:presLayoutVars>
      </dgm:prSet>
      <dgm:spPr/>
    </dgm:pt>
    <dgm:pt modelId="{2A065D07-6B51-4871-AE93-16BA49332228}" type="pres">
      <dgm:prSet presAssocID="{251D5F66-1844-42C6-8AE2-6C1415A3BC73}" presName="ThreeNodes_3" presStyleLbl="node1" presStyleIdx="2" presStyleCnt="3">
        <dgm:presLayoutVars>
          <dgm:bulletEnabled val="1"/>
        </dgm:presLayoutVars>
      </dgm:prSet>
      <dgm:spPr/>
    </dgm:pt>
    <dgm:pt modelId="{959512BB-4A6D-4636-BF7E-11EC32CA4FE5}" type="pres">
      <dgm:prSet presAssocID="{251D5F66-1844-42C6-8AE2-6C1415A3BC73}" presName="ThreeConn_1-2" presStyleLbl="fgAccFollowNode1" presStyleIdx="0" presStyleCnt="2">
        <dgm:presLayoutVars>
          <dgm:bulletEnabled val="1"/>
        </dgm:presLayoutVars>
      </dgm:prSet>
      <dgm:spPr/>
    </dgm:pt>
    <dgm:pt modelId="{54AB3627-2DA1-4129-B2AD-87DB1EA33066}" type="pres">
      <dgm:prSet presAssocID="{251D5F66-1844-42C6-8AE2-6C1415A3BC73}" presName="ThreeConn_2-3" presStyleLbl="fgAccFollowNode1" presStyleIdx="1" presStyleCnt="2">
        <dgm:presLayoutVars>
          <dgm:bulletEnabled val="1"/>
        </dgm:presLayoutVars>
      </dgm:prSet>
      <dgm:spPr/>
    </dgm:pt>
    <dgm:pt modelId="{E96B80A7-B687-4D10-8D57-47263358A2A4}" type="pres">
      <dgm:prSet presAssocID="{251D5F66-1844-42C6-8AE2-6C1415A3BC73}" presName="ThreeNodes_1_text" presStyleLbl="node1" presStyleIdx="2" presStyleCnt="3">
        <dgm:presLayoutVars>
          <dgm:bulletEnabled val="1"/>
        </dgm:presLayoutVars>
      </dgm:prSet>
      <dgm:spPr/>
    </dgm:pt>
    <dgm:pt modelId="{72F56934-1F48-4900-8623-4E018AB83DF3}" type="pres">
      <dgm:prSet presAssocID="{251D5F66-1844-42C6-8AE2-6C1415A3BC73}" presName="ThreeNodes_2_text" presStyleLbl="node1" presStyleIdx="2" presStyleCnt="3">
        <dgm:presLayoutVars>
          <dgm:bulletEnabled val="1"/>
        </dgm:presLayoutVars>
      </dgm:prSet>
      <dgm:spPr/>
    </dgm:pt>
    <dgm:pt modelId="{B7973BC6-DD73-4415-96D3-FCDCBF2D6B74}" type="pres">
      <dgm:prSet presAssocID="{251D5F66-1844-42C6-8AE2-6C1415A3BC73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7FA25D01-4547-44AE-AF2C-DBEFBE7D66B5}" type="presOf" srcId="{7C078F3E-B608-4B73-B314-3E78CC95E32E}" destId="{B7973BC6-DD73-4415-96D3-FCDCBF2D6B74}" srcOrd="1" destOrd="0" presId="urn:microsoft.com/office/officeart/2005/8/layout/vProcess5"/>
    <dgm:cxn modelId="{75A96F0B-5DD3-44A1-B888-B6097B3ED4AE}" type="presOf" srcId="{251D5F66-1844-42C6-8AE2-6C1415A3BC73}" destId="{09D9A22B-C87E-4D01-A098-D57323235E48}" srcOrd="0" destOrd="0" presId="urn:microsoft.com/office/officeart/2005/8/layout/vProcess5"/>
    <dgm:cxn modelId="{DA51E01E-C615-4BF2-B641-3C8AAE34AC52}" type="presOf" srcId="{4057DA0B-B1E8-4D33-9A04-388FBE462CF9}" destId="{E96B80A7-B687-4D10-8D57-47263358A2A4}" srcOrd="1" destOrd="0" presId="urn:microsoft.com/office/officeart/2005/8/layout/vProcess5"/>
    <dgm:cxn modelId="{53A1B734-B028-4341-B8A2-D7A628641F68}" type="presOf" srcId="{ACB65A2E-3191-4596-882F-753EB6CD3359}" destId="{72F56934-1F48-4900-8623-4E018AB83DF3}" srcOrd="1" destOrd="0" presId="urn:microsoft.com/office/officeart/2005/8/layout/vProcess5"/>
    <dgm:cxn modelId="{EFE0083A-850C-49CE-AE01-7699020AD290}" srcId="{251D5F66-1844-42C6-8AE2-6C1415A3BC73}" destId="{4057DA0B-B1E8-4D33-9A04-388FBE462CF9}" srcOrd="0" destOrd="0" parTransId="{98A2ACA4-D8C7-4E07-BE4F-0B20980AFF9D}" sibTransId="{9FD8A72A-6623-4DFF-A3D3-CB3256667884}"/>
    <dgm:cxn modelId="{DC78C63F-B121-4A42-92BE-E1C19A74D912}" srcId="{251D5F66-1844-42C6-8AE2-6C1415A3BC73}" destId="{7C078F3E-B608-4B73-B314-3E78CC95E32E}" srcOrd="2" destOrd="0" parTransId="{83182507-4ADA-480E-BB26-9D664D163BEC}" sibTransId="{5289E14A-DBD0-4E37-883C-DFA8B45E8379}"/>
    <dgm:cxn modelId="{CE59EB86-F5F9-490B-8DBC-5A3CD36A5210}" srcId="{251D5F66-1844-42C6-8AE2-6C1415A3BC73}" destId="{ACB65A2E-3191-4596-882F-753EB6CD3359}" srcOrd="1" destOrd="0" parTransId="{1DB33EAA-5BE2-424D-9A6A-BA4CD4DB4900}" sibTransId="{C38EBEE7-27B8-4DC4-904C-9DBB4C519A98}"/>
    <dgm:cxn modelId="{412C7FD3-3CBB-468C-8962-0FBA0F7F5C17}" type="presOf" srcId="{4057DA0B-B1E8-4D33-9A04-388FBE462CF9}" destId="{62C87FFB-9B10-493A-963D-9DBD57FFD9DF}" srcOrd="0" destOrd="0" presId="urn:microsoft.com/office/officeart/2005/8/layout/vProcess5"/>
    <dgm:cxn modelId="{224265E2-9D76-455B-9F2B-2ED68AEC34F1}" type="presOf" srcId="{7C078F3E-B608-4B73-B314-3E78CC95E32E}" destId="{2A065D07-6B51-4871-AE93-16BA49332228}" srcOrd="0" destOrd="0" presId="urn:microsoft.com/office/officeart/2005/8/layout/vProcess5"/>
    <dgm:cxn modelId="{4C3D03EC-9995-4219-8A32-F72C7D20AA50}" type="presOf" srcId="{ACB65A2E-3191-4596-882F-753EB6CD3359}" destId="{578A87C7-4B77-44DE-B016-4FE02A016F03}" srcOrd="0" destOrd="0" presId="urn:microsoft.com/office/officeart/2005/8/layout/vProcess5"/>
    <dgm:cxn modelId="{F34433F1-2609-4F73-A903-0351348C20DD}" type="presOf" srcId="{9FD8A72A-6623-4DFF-A3D3-CB3256667884}" destId="{959512BB-4A6D-4636-BF7E-11EC32CA4FE5}" srcOrd="0" destOrd="0" presId="urn:microsoft.com/office/officeart/2005/8/layout/vProcess5"/>
    <dgm:cxn modelId="{7F7C92FD-E260-4C6A-8783-6EB4FE6D8CB9}" type="presOf" srcId="{C38EBEE7-27B8-4DC4-904C-9DBB4C519A98}" destId="{54AB3627-2DA1-4129-B2AD-87DB1EA33066}" srcOrd="0" destOrd="0" presId="urn:microsoft.com/office/officeart/2005/8/layout/vProcess5"/>
    <dgm:cxn modelId="{CD9D5326-1293-45B2-9AB9-0A2A5CDD1806}" type="presParOf" srcId="{09D9A22B-C87E-4D01-A098-D57323235E48}" destId="{6EFDDCB3-EB73-4BF0-977C-AF8DC5C3A502}" srcOrd="0" destOrd="0" presId="urn:microsoft.com/office/officeart/2005/8/layout/vProcess5"/>
    <dgm:cxn modelId="{58BB435F-CE97-42C3-A657-CAB76E98D26A}" type="presParOf" srcId="{09D9A22B-C87E-4D01-A098-D57323235E48}" destId="{62C87FFB-9B10-493A-963D-9DBD57FFD9DF}" srcOrd="1" destOrd="0" presId="urn:microsoft.com/office/officeart/2005/8/layout/vProcess5"/>
    <dgm:cxn modelId="{AE8942D3-F15C-447B-8947-6CFF7BDBE8ED}" type="presParOf" srcId="{09D9A22B-C87E-4D01-A098-D57323235E48}" destId="{578A87C7-4B77-44DE-B016-4FE02A016F03}" srcOrd="2" destOrd="0" presId="urn:microsoft.com/office/officeart/2005/8/layout/vProcess5"/>
    <dgm:cxn modelId="{07B00E37-61B9-4FEB-A37A-9A6980EE075D}" type="presParOf" srcId="{09D9A22B-C87E-4D01-A098-D57323235E48}" destId="{2A065D07-6B51-4871-AE93-16BA49332228}" srcOrd="3" destOrd="0" presId="urn:microsoft.com/office/officeart/2005/8/layout/vProcess5"/>
    <dgm:cxn modelId="{C1C7DCC9-6E5E-4D6F-95B0-4DD91045ADF8}" type="presParOf" srcId="{09D9A22B-C87E-4D01-A098-D57323235E48}" destId="{959512BB-4A6D-4636-BF7E-11EC32CA4FE5}" srcOrd="4" destOrd="0" presId="urn:microsoft.com/office/officeart/2005/8/layout/vProcess5"/>
    <dgm:cxn modelId="{0E42B87E-AB06-4742-926A-6CDAA4B2FB0E}" type="presParOf" srcId="{09D9A22B-C87E-4D01-A098-D57323235E48}" destId="{54AB3627-2DA1-4129-B2AD-87DB1EA33066}" srcOrd="5" destOrd="0" presId="urn:microsoft.com/office/officeart/2005/8/layout/vProcess5"/>
    <dgm:cxn modelId="{06CB1553-2A4F-4B2D-92F6-6BF3B5C126E6}" type="presParOf" srcId="{09D9A22B-C87E-4D01-A098-D57323235E48}" destId="{E96B80A7-B687-4D10-8D57-47263358A2A4}" srcOrd="6" destOrd="0" presId="urn:microsoft.com/office/officeart/2005/8/layout/vProcess5"/>
    <dgm:cxn modelId="{F4A708C2-440B-4197-879B-E4026E11EBA5}" type="presParOf" srcId="{09D9A22B-C87E-4D01-A098-D57323235E48}" destId="{72F56934-1F48-4900-8623-4E018AB83DF3}" srcOrd="7" destOrd="0" presId="urn:microsoft.com/office/officeart/2005/8/layout/vProcess5"/>
    <dgm:cxn modelId="{C82A9F10-0234-4E8D-9A31-CBDD6A5E4491}" type="presParOf" srcId="{09D9A22B-C87E-4D01-A098-D57323235E48}" destId="{B7973BC6-DD73-4415-96D3-FCDCBF2D6B7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C87FFB-9B10-493A-963D-9DBD57FFD9DF}">
      <dsp:nvSpPr>
        <dsp:cNvPr id="0" name=""/>
        <dsp:cNvSpPr/>
      </dsp:nvSpPr>
      <dsp:spPr>
        <a:xfrm>
          <a:off x="0" y="0"/>
          <a:ext cx="6703695" cy="13054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1900" kern="1200"/>
            <a:t>Nema samo dva poteza ili strategije, nego svaka nenegativna količina, od nula do beskonačnosti je moguća strategija. </a:t>
          </a:r>
          <a:endParaRPr lang="en-US" sz="1900" kern="1200"/>
        </a:p>
      </dsp:txBody>
      <dsp:txXfrm>
        <a:off x="38234" y="38234"/>
        <a:ext cx="5295064" cy="1228933"/>
      </dsp:txXfrm>
    </dsp:sp>
    <dsp:sp modelId="{578A87C7-4B77-44DE-B016-4FE02A016F03}">
      <dsp:nvSpPr>
        <dsp:cNvPr id="0" name=""/>
        <dsp:cNvSpPr/>
      </dsp:nvSpPr>
      <dsp:spPr>
        <a:xfrm>
          <a:off x="591502" y="1522968"/>
          <a:ext cx="6703695" cy="1305401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vi-VN" sz="1900" kern="1200"/>
            <a:t>da bi se došlo do najboljih reakcija, potrebno je izvršiti optimizaciju </a:t>
          </a:r>
          <a:endParaRPr lang="en-US" sz="1900" kern="1200"/>
        </a:p>
      </dsp:txBody>
      <dsp:txXfrm>
        <a:off x="629736" y="1561202"/>
        <a:ext cx="5187213" cy="1228933"/>
      </dsp:txXfrm>
    </dsp:sp>
    <dsp:sp modelId="{2A065D07-6B51-4871-AE93-16BA49332228}">
      <dsp:nvSpPr>
        <dsp:cNvPr id="0" name=""/>
        <dsp:cNvSpPr/>
      </dsp:nvSpPr>
      <dsp:spPr>
        <a:xfrm>
          <a:off x="1183004" y="3045936"/>
          <a:ext cx="6703695" cy="1305401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</a:t>
          </a:r>
          <a:r>
            <a:rPr lang="sr-Latn-RS" sz="1900" kern="1200"/>
            <a:t>onošenje optimalnog izbora monopoliste  je odličan i možda nezaobilazan uvod u problem oligopola, jer nas uvodi u strukturu problema, koja je slična.</a:t>
          </a:r>
          <a:endParaRPr lang="en-US" sz="1900" kern="1200"/>
        </a:p>
      </dsp:txBody>
      <dsp:txXfrm>
        <a:off x="1221238" y="3084170"/>
        <a:ext cx="5187213" cy="1228933"/>
      </dsp:txXfrm>
    </dsp:sp>
    <dsp:sp modelId="{959512BB-4A6D-4636-BF7E-11EC32CA4FE5}">
      <dsp:nvSpPr>
        <dsp:cNvPr id="0" name=""/>
        <dsp:cNvSpPr/>
      </dsp:nvSpPr>
      <dsp:spPr>
        <a:xfrm>
          <a:off x="5855184" y="989929"/>
          <a:ext cx="848510" cy="84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046099" y="989929"/>
        <a:ext cx="466680" cy="638504"/>
      </dsp:txXfrm>
    </dsp:sp>
    <dsp:sp modelId="{54AB3627-2DA1-4129-B2AD-87DB1EA33066}">
      <dsp:nvSpPr>
        <dsp:cNvPr id="0" name=""/>
        <dsp:cNvSpPr/>
      </dsp:nvSpPr>
      <dsp:spPr>
        <a:xfrm>
          <a:off x="6446686" y="2504195"/>
          <a:ext cx="848510" cy="84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637601" y="2504195"/>
        <a:ext cx="466680" cy="6385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What is an Oligopoly? - Definition &amp; Impact on Consumers - Video &amp; Lesson  Transcript | Study.com">
            <a:extLst>
              <a:ext uri="{FF2B5EF4-FFF2-40B4-BE49-F238E27FC236}">
                <a16:creationId xmlns:a16="http://schemas.microsoft.com/office/drawing/2014/main" id="{8E66836C-9D8E-702B-7190-054A3C005A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00"/>
          <a:stretch/>
        </p:blipFill>
        <p:spPr bwMode="auto">
          <a:xfrm>
            <a:off x="20" y="1"/>
            <a:ext cx="9143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2"/>
            <a:ext cx="6858000" cy="2900518"/>
          </a:xfrm>
        </p:spPr>
        <p:txBody>
          <a:bodyPr>
            <a:normAutofit/>
          </a:bodyPr>
          <a:lstStyle/>
          <a:p>
            <a:r>
              <a:rPr lang="sr-Latn-RS" b="1">
                <a:solidFill>
                  <a:srgbClr val="FFFFFF"/>
                </a:solidFill>
                <a:ea typeface="SimSun"/>
                <a:cs typeface="Arial"/>
              </a:rPr>
              <a:t>Tržišne strukture: </a:t>
            </a:r>
            <a:r>
              <a:rPr lang="en-US" b="1">
                <a:solidFill>
                  <a:srgbClr val="FFFFFF"/>
                </a:solidFill>
                <a:ea typeface="SimSun"/>
                <a:cs typeface="Arial"/>
              </a:rPr>
              <a:t>O</a:t>
            </a:r>
            <a:r>
              <a:rPr lang="sr-Latn-RS" b="1">
                <a:solidFill>
                  <a:srgbClr val="FFFFFF"/>
                </a:solidFill>
                <a:ea typeface="SimSun"/>
                <a:cs typeface="Arial"/>
              </a:rPr>
              <a:t>ligopol </a:t>
            </a:r>
            <a:br>
              <a:rPr lang="sr-Latn-RS" b="1">
                <a:solidFill>
                  <a:srgbClr val="FFFFFF"/>
                </a:solidFill>
                <a:ea typeface="SimSun"/>
                <a:cs typeface="Arial"/>
              </a:rPr>
            </a:br>
            <a:r>
              <a:rPr lang="sr-Latn-RS" b="1">
                <a:solidFill>
                  <a:srgbClr val="FFFFFF"/>
                </a:solidFill>
                <a:ea typeface="SimSun"/>
                <a:cs typeface="Arial"/>
              </a:rPr>
              <a:t>polje primene teorije igara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9404"/>
            <a:ext cx="6858000" cy="1098395"/>
          </a:xfrm>
        </p:spPr>
        <p:txBody>
          <a:bodyPr>
            <a:normAutofit/>
          </a:bodyPr>
          <a:lstStyle/>
          <a:p>
            <a:r>
              <a:rPr lang="sr-Latn-RS">
                <a:solidFill>
                  <a:srgbClr val="FFFFFF"/>
                </a:solidFill>
                <a:ea typeface="SimSun"/>
                <a:cs typeface="Arial"/>
              </a:rPr>
              <a:t>Prof dr Zorana Z. Mihajlović</a:t>
            </a: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0523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Oligopoly | PPT">
            <a:extLst>
              <a:ext uri="{FF2B5EF4-FFF2-40B4-BE49-F238E27FC236}">
                <a16:creationId xmlns:a16="http://schemas.microsoft.com/office/drawing/2014/main" id="{0E81FDF6-EB22-CF49-157F-D7E616ED5A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0" t="6757" r="24933" b="-2"/>
          <a:stretch/>
        </p:blipFill>
        <p:spPr bwMode="auto">
          <a:xfrm>
            <a:off x="4015132" y="10"/>
            <a:ext cx="5128868" cy="5410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Rectangle 2056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731745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9" name="Rectangle 2058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87775" y="674370"/>
            <a:ext cx="73152" cy="4114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61" name="Rectangle 2060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183" y="2443480"/>
            <a:ext cx="2475738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320" y="2443480"/>
            <a:ext cx="3607880" cy="4262120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sr-Latn-RS" sz="2000" dirty="0">
                <a:ea typeface="SimSun"/>
                <a:cs typeface="Arial"/>
              </a:rPr>
              <a:t>Pošto, za razliku od monopola i savršene ili potpune konkurencije, u slučaju oligopola imamo stratešku interakciju više aktera</a:t>
            </a:r>
            <a:r>
              <a:rPr lang="en-US" sz="2000" dirty="0">
                <a:ea typeface="SimSun"/>
                <a:cs typeface="Arial"/>
              </a:rPr>
              <a:t>-</a:t>
            </a:r>
            <a:r>
              <a:rPr lang="sr-Latn-RS" sz="2000" dirty="0">
                <a:ea typeface="SimSun"/>
                <a:cs typeface="Arial"/>
              </a:rPr>
              <a:t>igrača, za rešavanje problema oligopola potrebna je teorija igara. </a:t>
            </a:r>
            <a:endParaRPr lang="en-US" sz="2000" dirty="0">
              <a:ea typeface="SimSun"/>
              <a:cs typeface="Arial"/>
            </a:endParaRPr>
          </a:p>
          <a:p>
            <a:pPr>
              <a:lnSpc>
                <a:spcPct val="90000"/>
              </a:lnSpc>
            </a:pPr>
            <a:r>
              <a:rPr lang="sr-Latn-RS" sz="2000" dirty="0">
                <a:ea typeface="SimSun"/>
                <a:cs typeface="Arial"/>
              </a:rPr>
              <a:t>Štaviše, oligopol predstavlja oblast u kojoj su igre relativno teže i komplikovanije za analizu, jer je prostor strategija beskonačan.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34507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2362C93-EC70-827F-40CD-0A418A1E70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0999" b="-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57363FD-7E77-4145-9483-331A807A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7601" cy="6858000"/>
          </a:xfrm>
          <a:prstGeom prst="rect">
            <a:avLst/>
          </a:prstGeom>
          <a:gradFill flip="none" rotWithShape="1">
            <a:gsLst>
              <a:gs pos="28000">
                <a:schemeClr val="bg2">
                  <a:alpha val="84000"/>
                </a:schemeClr>
              </a:gs>
              <a:gs pos="74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1B2B86A-22FE-9025-3EFA-F754C59B5D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95379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50028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794" y="3795087"/>
            <a:ext cx="2037806" cy="2452687"/>
          </a:xfrm>
        </p:spPr>
        <p:txBody>
          <a:bodyPr anchor="ctr">
            <a:normAutofit/>
          </a:bodyPr>
          <a:lstStyle/>
          <a:p>
            <a:r>
              <a:rPr lang="sr-Latn-RS" sz="3100" dirty="0"/>
              <a:t>Bertrandov model duopola</a:t>
            </a:r>
          </a:p>
        </p:txBody>
      </p:sp>
      <p:pic>
        <p:nvPicPr>
          <p:cNvPr id="5" name="Picture 4" descr="A drawing of a game&#10;&#10;Description automatically generated">
            <a:extLst>
              <a:ext uri="{FF2B5EF4-FFF2-40B4-BE49-F238E27FC236}">
                <a16:creationId xmlns:a16="http://schemas.microsoft.com/office/drawing/2014/main" id="{481D850A-2C96-2737-D675-8213BB2B83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950" b="10891"/>
          <a:stretch/>
        </p:blipFill>
        <p:spPr>
          <a:xfrm>
            <a:off x="20" y="10"/>
            <a:ext cx="9143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3752850"/>
            <a:ext cx="6934200" cy="2952750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sr-Latn-RS" sz="2000" dirty="0">
                <a:solidFill>
                  <a:srgbClr val="002060"/>
                </a:solidFill>
              </a:rPr>
              <a:t>Bertrandov model duopola i Nashova ravnoteža</a:t>
            </a:r>
          </a:p>
          <a:p>
            <a:pPr>
              <a:lnSpc>
                <a:spcPct val="90000"/>
              </a:lnSpc>
            </a:pPr>
            <a:r>
              <a:rPr lang="sr-Latn-RS" sz="2000" dirty="0">
                <a:solidFill>
                  <a:srgbClr val="002060"/>
                </a:solidFill>
              </a:rPr>
              <a:t> Analiziraćemo dva preduzeća koja proizvode diferenciran proizvod. </a:t>
            </a:r>
          </a:p>
          <a:p>
            <a:pPr>
              <a:lnSpc>
                <a:spcPct val="90000"/>
              </a:lnSpc>
            </a:pPr>
            <a:r>
              <a:rPr lang="sr-Latn-RS" sz="2000" dirty="0">
                <a:solidFill>
                  <a:srgbClr val="002060"/>
                </a:solidFill>
              </a:rPr>
              <a:t>Tražnja svakog preduzeća zavisi od vlastite cene kao i od cene konkurenta. </a:t>
            </a:r>
          </a:p>
          <a:p>
            <a:pPr>
              <a:lnSpc>
                <a:spcPct val="90000"/>
              </a:lnSpc>
            </a:pPr>
            <a:r>
              <a:rPr lang="sr-Latn-RS" sz="2000" dirty="0">
                <a:solidFill>
                  <a:srgbClr val="002060"/>
                </a:solidFill>
              </a:rPr>
              <a:t>Preduzeća određuju cenu istovremeno i svako preduzeće uzima cenu konkurenta kao zadatu veličinu. </a:t>
            </a:r>
          </a:p>
          <a:p>
            <a:pPr>
              <a:lnSpc>
                <a:spcPct val="90000"/>
              </a:lnSpc>
            </a:pPr>
            <a:r>
              <a:rPr lang="sr-Latn-RS" sz="2000" dirty="0">
                <a:solidFill>
                  <a:srgbClr val="002060"/>
                </a:solidFill>
              </a:rPr>
              <a:t>Preduzeća konkurišu jedno drugom odabirom različite cene. </a:t>
            </a:r>
          </a:p>
          <a:p>
            <a:pPr>
              <a:lnSpc>
                <a:spcPct val="90000"/>
              </a:lnSpc>
            </a:pPr>
            <a:r>
              <a:rPr lang="sr-Latn-RS" sz="2000" dirty="0">
                <a:solidFill>
                  <a:srgbClr val="002060"/>
                </a:solidFill>
              </a:rPr>
              <a:t>Svakom preduzeću stoji na raspolaganju mogućnost da igra sa visokom ili niskom cenom.</a:t>
            </a:r>
          </a:p>
        </p:txBody>
      </p:sp>
    </p:spTree>
    <p:extLst>
      <p:ext uri="{BB962C8B-B14F-4D97-AF65-F5344CB8AC3E}">
        <p14:creationId xmlns:p14="http://schemas.microsoft.com/office/powerpoint/2010/main" val="738587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94AA2BD-2E3F-4B1D-8127-5744B8115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D02261-2DC8-4AA8-9E16-7751AE8924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77773" y="456519"/>
            <a:ext cx="73152" cy="4114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D752CF2-2291-40B5-B462-C17B174C1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8610" y="2286000"/>
            <a:ext cx="32918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609" y="2688336"/>
            <a:ext cx="3374136" cy="3584448"/>
          </a:xfrm>
        </p:spPr>
        <p:txBody>
          <a:bodyPr anchor="t">
            <a:normAutofit/>
          </a:bodyPr>
          <a:lstStyle/>
          <a:p>
            <a:r>
              <a:rPr lang="sr-Latn-RS" sz="2600" dirty="0"/>
              <a:t>Profit koji zarađuje svako preduzeće veći je nego kod savršene konkurencije </a:t>
            </a:r>
            <a:r>
              <a:rPr lang="el-GR" sz="2600" dirty="0"/>
              <a:t> </a:t>
            </a:r>
            <a:r>
              <a:rPr lang="sr-Latn-RS" sz="2600" dirty="0"/>
              <a:t>ali je niži nego u slučaju kada bi se preduzeća sporazumela.</a:t>
            </a:r>
          </a:p>
        </p:txBody>
      </p:sp>
      <p:pic>
        <p:nvPicPr>
          <p:cNvPr id="5" name="Picture 4" descr="Graph on document with pen">
            <a:extLst>
              <a:ext uri="{FF2B5EF4-FFF2-40B4-BE49-F238E27FC236}">
                <a16:creationId xmlns:a16="http://schemas.microsoft.com/office/drawing/2014/main" id="{74098B19-325D-49E7-FFE9-F307205093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735" r="18012" b="-1"/>
          <a:stretch/>
        </p:blipFill>
        <p:spPr>
          <a:xfrm>
            <a:off x="3981039" y="10"/>
            <a:ext cx="5162961" cy="685799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86618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218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Tržišne strukture: Oligopol  polje primene teorije igara</vt:lpstr>
      <vt:lpstr>PowerPoint Presentation</vt:lpstr>
      <vt:lpstr>PowerPoint Presentation</vt:lpstr>
      <vt:lpstr>Bertrandov model duopola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Mešovite strategije</dc:title>
  <dc:creator>Korisnik</dc:creator>
  <cp:lastModifiedBy>Zorana Mihajlovic</cp:lastModifiedBy>
  <cp:revision>14</cp:revision>
  <dcterms:created xsi:type="dcterms:W3CDTF">2006-08-16T00:00:00Z</dcterms:created>
  <dcterms:modified xsi:type="dcterms:W3CDTF">2023-10-14T09:18:36Z</dcterms:modified>
</cp:coreProperties>
</file>