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92" r:id="rId2"/>
    <p:sldId id="291" r:id="rId3"/>
    <p:sldId id="293" r:id="rId4"/>
    <p:sldId id="283" r:id="rId5"/>
    <p:sldId id="284" r:id="rId6"/>
    <p:sldId id="285" r:id="rId7"/>
    <p:sldId id="286" r:id="rId8"/>
    <p:sldId id="287" r:id="rId9"/>
    <p:sldId id="257" r:id="rId10"/>
    <p:sldId id="288"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2" r:id="rId25"/>
    <p:sldId id="273" r:id="rId26"/>
    <p:sldId id="277" r:id="rId27"/>
    <p:sldId id="278" r:id="rId28"/>
    <p:sldId id="279" r:id="rId29"/>
    <p:sldId id="280" r:id="rId30"/>
    <p:sldId id="274" r:id="rId31"/>
    <p:sldId id="276" r:id="rId32"/>
    <p:sldId id="282" r:id="rId33"/>
    <p:sldId id="289" r:id="rId34"/>
    <p:sldId id="290" r:id="rId35"/>
    <p:sldId id="294" r:id="rId36"/>
    <p:sldId id="295"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p:cViewPr varScale="1">
        <p:scale>
          <a:sx n="136" d="100"/>
          <a:sy n="136" d="100"/>
        </p:scale>
        <p:origin x="261"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E613E4-D46D-4705-961D-DE4515DFC7DC}" type="doc">
      <dgm:prSet loTypeId="urn:microsoft.com/office/officeart/2005/8/layout/vProcess5" loCatId="process" qsTypeId="urn:microsoft.com/office/officeart/2005/8/quickstyle/simple4" qsCatId="simple" csTypeId="urn:microsoft.com/office/officeart/2005/8/colors/colorful2" csCatId="colorful"/>
      <dgm:spPr/>
      <dgm:t>
        <a:bodyPr/>
        <a:lstStyle/>
        <a:p>
          <a:endParaRPr lang="en-US"/>
        </a:p>
      </dgm:t>
    </dgm:pt>
    <dgm:pt modelId="{97A4273F-36FB-44F0-A153-2FE378F01B75}">
      <dgm:prSet/>
      <dgm:spPr/>
      <dgm:t>
        <a:bodyPr/>
        <a:lstStyle/>
        <a:p>
          <a:r>
            <a:rPr lang="sr-Latn-RS" b="1" baseline="0"/>
            <a:t>UMETNOST EKONOMIJE </a:t>
          </a:r>
          <a:endParaRPr lang="en-US"/>
        </a:p>
      </dgm:t>
    </dgm:pt>
    <dgm:pt modelId="{F7690C59-355D-475E-8AC3-E44D8525DC2C}" type="parTrans" cxnId="{FAD10A69-B600-4C6E-8274-99A72205EC06}">
      <dgm:prSet/>
      <dgm:spPr/>
      <dgm:t>
        <a:bodyPr/>
        <a:lstStyle/>
        <a:p>
          <a:endParaRPr lang="en-US"/>
        </a:p>
      </dgm:t>
    </dgm:pt>
    <dgm:pt modelId="{C9423B37-A865-4778-8C5D-65BA9390A55E}" type="sibTrans" cxnId="{FAD10A69-B600-4C6E-8274-99A72205EC06}">
      <dgm:prSet/>
      <dgm:spPr/>
      <dgm:t>
        <a:bodyPr/>
        <a:lstStyle/>
        <a:p>
          <a:endParaRPr lang="en-US"/>
        </a:p>
      </dgm:t>
    </dgm:pt>
    <dgm:pt modelId="{E2206866-C90A-401A-9AC3-1231EA182E30}">
      <dgm:prSet/>
      <dgm:spPr/>
      <dgm:t>
        <a:bodyPr/>
        <a:lstStyle/>
        <a:p>
          <a:r>
            <a:rPr lang="sr-Latn-RS" b="0" baseline="0"/>
            <a:t>SAGLEDAVANJe TRENUTNIH </a:t>
          </a:r>
          <a:endParaRPr lang="en-US"/>
        </a:p>
      </dgm:t>
    </dgm:pt>
    <dgm:pt modelId="{335E14DB-388C-40E7-AAD7-51B8352987A8}" type="parTrans" cxnId="{824AD04B-EBC6-40C4-85B4-597E2971DD56}">
      <dgm:prSet/>
      <dgm:spPr/>
      <dgm:t>
        <a:bodyPr/>
        <a:lstStyle/>
        <a:p>
          <a:endParaRPr lang="en-US"/>
        </a:p>
      </dgm:t>
    </dgm:pt>
    <dgm:pt modelId="{08F9509E-BADB-4315-AAA5-1221B71C4405}" type="sibTrans" cxnId="{824AD04B-EBC6-40C4-85B4-597E2971DD56}">
      <dgm:prSet/>
      <dgm:spPr/>
      <dgm:t>
        <a:bodyPr/>
        <a:lstStyle/>
        <a:p>
          <a:endParaRPr lang="en-US"/>
        </a:p>
      </dgm:t>
    </dgm:pt>
    <dgm:pt modelId="{17941B92-C646-4889-B02A-99C7E9A8EC94}">
      <dgm:prSet/>
      <dgm:spPr/>
      <dgm:t>
        <a:bodyPr/>
        <a:lstStyle/>
        <a:p>
          <a:pPr algn="just"/>
          <a:r>
            <a:rPr lang="sr-Latn-RS" b="0" baseline="0" dirty="0"/>
            <a:t>Sagledavanje I DUGOROČNIH EFEKATA SVAKE POLITIKE I DElOVANJA,</a:t>
          </a:r>
          <a:endParaRPr lang="en-US" dirty="0"/>
        </a:p>
      </dgm:t>
    </dgm:pt>
    <dgm:pt modelId="{91B751D1-81BD-40E3-A81B-6AE0009F1F15}" type="parTrans" cxnId="{ADA4F406-D742-4B69-97A3-FF103B3C4C75}">
      <dgm:prSet/>
      <dgm:spPr/>
      <dgm:t>
        <a:bodyPr/>
        <a:lstStyle/>
        <a:p>
          <a:endParaRPr lang="en-US"/>
        </a:p>
      </dgm:t>
    </dgm:pt>
    <dgm:pt modelId="{CC626776-74BD-4DBE-8A0E-95ADDD54FB32}" type="sibTrans" cxnId="{ADA4F406-D742-4B69-97A3-FF103B3C4C75}">
      <dgm:prSet/>
      <dgm:spPr/>
      <dgm:t>
        <a:bodyPr/>
        <a:lstStyle/>
        <a:p>
          <a:endParaRPr lang="en-US"/>
        </a:p>
      </dgm:t>
    </dgm:pt>
    <dgm:pt modelId="{0EBEBBE3-BF01-45D5-B885-D564458AC1E5}">
      <dgm:prSet/>
      <dgm:spPr/>
      <dgm:t>
        <a:bodyPr/>
        <a:lstStyle/>
        <a:p>
          <a:pPr algn="just"/>
          <a:r>
            <a:rPr lang="sr-Latn-RS" b="0" baseline="0" dirty="0"/>
            <a:t>PRAĆENJe POSLEDICA, KOJE TAKVA POLITIKA IMA (NE SAMO NA JEDNU GRUPU, I JEDNU GENERACIJU, VEĆ NA SVE GRUPE I SVE GENERACIJE)  </a:t>
          </a:r>
          <a:endParaRPr lang="en-US" dirty="0"/>
        </a:p>
      </dgm:t>
    </dgm:pt>
    <dgm:pt modelId="{6FD78AC4-AF55-4565-BCB8-FEC9557A80F6}" type="parTrans" cxnId="{ED0A6D87-F45A-4C2C-8210-40C9499A5083}">
      <dgm:prSet/>
      <dgm:spPr/>
      <dgm:t>
        <a:bodyPr/>
        <a:lstStyle/>
        <a:p>
          <a:endParaRPr lang="en-US"/>
        </a:p>
      </dgm:t>
    </dgm:pt>
    <dgm:pt modelId="{091F92AF-6F84-4005-8CE8-2F0F86716DE6}" type="sibTrans" cxnId="{ED0A6D87-F45A-4C2C-8210-40C9499A5083}">
      <dgm:prSet/>
      <dgm:spPr/>
      <dgm:t>
        <a:bodyPr/>
        <a:lstStyle/>
        <a:p>
          <a:endParaRPr lang="en-US"/>
        </a:p>
      </dgm:t>
    </dgm:pt>
    <dgm:pt modelId="{D54933C1-FC27-425D-80BE-A5ED70030D22}" type="pres">
      <dgm:prSet presAssocID="{A2E613E4-D46D-4705-961D-DE4515DFC7DC}" presName="outerComposite" presStyleCnt="0">
        <dgm:presLayoutVars>
          <dgm:chMax val="5"/>
          <dgm:dir/>
          <dgm:resizeHandles val="exact"/>
        </dgm:presLayoutVars>
      </dgm:prSet>
      <dgm:spPr/>
    </dgm:pt>
    <dgm:pt modelId="{18B3C2BC-0A17-44C6-99BF-B6DD6CD7976E}" type="pres">
      <dgm:prSet presAssocID="{A2E613E4-D46D-4705-961D-DE4515DFC7DC}" presName="dummyMaxCanvas" presStyleCnt="0">
        <dgm:presLayoutVars/>
      </dgm:prSet>
      <dgm:spPr/>
    </dgm:pt>
    <dgm:pt modelId="{98D002FE-1851-4A64-89B0-DF9C9086B1E6}" type="pres">
      <dgm:prSet presAssocID="{A2E613E4-D46D-4705-961D-DE4515DFC7DC}" presName="FourNodes_1" presStyleLbl="node1" presStyleIdx="0" presStyleCnt="4">
        <dgm:presLayoutVars>
          <dgm:bulletEnabled val="1"/>
        </dgm:presLayoutVars>
      </dgm:prSet>
      <dgm:spPr/>
    </dgm:pt>
    <dgm:pt modelId="{F7763BDC-37B3-44D6-8AD2-3B6F8B11EC19}" type="pres">
      <dgm:prSet presAssocID="{A2E613E4-D46D-4705-961D-DE4515DFC7DC}" presName="FourNodes_2" presStyleLbl="node1" presStyleIdx="1" presStyleCnt="4">
        <dgm:presLayoutVars>
          <dgm:bulletEnabled val="1"/>
        </dgm:presLayoutVars>
      </dgm:prSet>
      <dgm:spPr/>
    </dgm:pt>
    <dgm:pt modelId="{60E7DA28-48FC-411B-8114-C06985A0EE27}" type="pres">
      <dgm:prSet presAssocID="{A2E613E4-D46D-4705-961D-DE4515DFC7DC}" presName="FourNodes_3" presStyleLbl="node1" presStyleIdx="2" presStyleCnt="4">
        <dgm:presLayoutVars>
          <dgm:bulletEnabled val="1"/>
        </dgm:presLayoutVars>
      </dgm:prSet>
      <dgm:spPr/>
    </dgm:pt>
    <dgm:pt modelId="{7CFD90B0-293D-48E7-9926-610848B1B10F}" type="pres">
      <dgm:prSet presAssocID="{A2E613E4-D46D-4705-961D-DE4515DFC7DC}" presName="FourNodes_4" presStyleLbl="node1" presStyleIdx="3" presStyleCnt="4">
        <dgm:presLayoutVars>
          <dgm:bulletEnabled val="1"/>
        </dgm:presLayoutVars>
      </dgm:prSet>
      <dgm:spPr/>
    </dgm:pt>
    <dgm:pt modelId="{E93569C7-0A91-42BC-A5B7-D2EA1ADCEB27}" type="pres">
      <dgm:prSet presAssocID="{A2E613E4-D46D-4705-961D-DE4515DFC7DC}" presName="FourConn_1-2" presStyleLbl="fgAccFollowNode1" presStyleIdx="0" presStyleCnt="3">
        <dgm:presLayoutVars>
          <dgm:bulletEnabled val="1"/>
        </dgm:presLayoutVars>
      </dgm:prSet>
      <dgm:spPr/>
    </dgm:pt>
    <dgm:pt modelId="{F2BE10BE-1BB0-441E-81CE-383E041BF0C5}" type="pres">
      <dgm:prSet presAssocID="{A2E613E4-D46D-4705-961D-DE4515DFC7DC}" presName="FourConn_2-3" presStyleLbl="fgAccFollowNode1" presStyleIdx="1" presStyleCnt="3">
        <dgm:presLayoutVars>
          <dgm:bulletEnabled val="1"/>
        </dgm:presLayoutVars>
      </dgm:prSet>
      <dgm:spPr/>
    </dgm:pt>
    <dgm:pt modelId="{0158371E-19B1-4881-999B-0DB7D16E7EBF}" type="pres">
      <dgm:prSet presAssocID="{A2E613E4-D46D-4705-961D-DE4515DFC7DC}" presName="FourConn_3-4" presStyleLbl="fgAccFollowNode1" presStyleIdx="2" presStyleCnt="3">
        <dgm:presLayoutVars>
          <dgm:bulletEnabled val="1"/>
        </dgm:presLayoutVars>
      </dgm:prSet>
      <dgm:spPr/>
    </dgm:pt>
    <dgm:pt modelId="{93375F2D-E3E4-473C-A413-CB7FCF3C55A2}" type="pres">
      <dgm:prSet presAssocID="{A2E613E4-D46D-4705-961D-DE4515DFC7DC}" presName="FourNodes_1_text" presStyleLbl="node1" presStyleIdx="3" presStyleCnt="4">
        <dgm:presLayoutVars>
          <dgm:bulletEnabled val="1"/>
        </dgm:presLayoutVars>
      </dgm:prSet>
      <dgm:spPr/>
    </dgm:pt>
    <dgm:pt modelId="{76BAA84D-A926-4526-92BF-565F24098C27}" type="pres">
      <dgm:prSet presAssocID="{A2E613E4-D46D-4705-961D-DE4515DFC7DC}" presName="FourNodes_2_text" presStyleLbl="node1" presStyleIdx="3" presStyleCnt="4">
        <dgm:presLayoutVars>
          <dgm:bulletEnabled val="1"/>
        </dgm:presLayoutVars>
      </dgm:prSet>
      <dgm:spPr/>
    </dgm:pt>
    <dgm:pt modelId="{544050E6-2C44-4828-8420-24E4E9D98B33}" type="pres">
      <dgm:prSet presAssocID="{A2E613E4-D46D-4705-961D-DE4515DFC7DC}" presName="FourNodes_3_text" presStyleLbl="node1" presStyleIdx="3" presStyleCnt="4">
        <dgm:presLayoutVars>
          <dgm:bulletEnabled val="1"/>
        </dgm:presLayoutVars>
      </dgm:prSet>
      <dgm:spPr/>
    </dgm:pt>
    <dgm:pt modelId="{145BD8AF-0767-44A1-BC13-494664DFA916}" type="pres">
      <dgm:prSet presAssocID="{A2E613E4-D46D-4705-961D-DE4515DFC7DC}" presName="FourNodes_4_text" presStyleLbl="node1" presStyleIdx="3" presStyleCnt="4">
        <dgm:presLayoutVars>
          <dgm:bulletEnabled val="1"/>
        </dgm:presLayoutVars>
      </dgm:prSet>
      <dgm:spPr/>
    </dgm:pt>
  </dgm:ptLst>
  <dgm:cxnLst>
    <dgm:cxn modelId="{ADA4F406-D742-4B69-97A3-FF103B3C4C75}" srcId="{A2E613E4-D46D-4705-961D-DE4515DFC7DC}" destId="{17941B92-C646-4889-B02A-99C7E9A8EC94}" srcOrd="2" destOrd="0" parTransId="{91B751D1-81BD-40E3-A81B-6AE0009F1F15}" sibTransId="{CC626776-74BD-4DBE-8A0E-95ADDD54FB32}"/>
    <dgm:cxn modelId="{51FC250A-F77F-48EC-9C8C-9472EA13E548}" type="presOf" srcId="{0EBEBBE3-BF01-45D5-B885-D564458AC1E5}" destId="{7CFD90B0-293D-48E7-9926-610848B1B10F}" srcOrd="0" destOrd="0" presId="urn:microsoft.com/office/officeart/2005/8/layout/vProcess5"/>
    <dgm:cxn modelId="{6151020E-E34E-4273-A8C0-962CD72FEEED}" type="presOf" srcId="{08F9509E-BADB-4315-AAA5-1221B71C4405}" destId="{F2BE10BE-1BB0-441E-81CE-383E041BF0C5}" srcOrd="0" destOrd="0" presId="urn:microsoft.com/office/officeart/2005/8/layout/vProcess5"/>
    <dgm:cxn modelId="{FAD10A69-B600-4C6E-8274-99A72205EC06}" srcId="{A2E613E4-D46D-4705-961D-DE4515DFC7DC}" destId="{97A4273F-36FB-44F0-A153-2FE378F01B75}" srcOrd="0" destOrd="0" parTransId="{F7690C59-355D-475E-8AC3-E44D8525DC2C}" sibTransId="{C9423B37-A865-4778-8C5D-65BA9390A55E}"/>
    <dgm:cxn modelId="{824AD04B-EBC6-40C4-85B4-597E2971DD56}" srcId="{A2E613E4-D46D-4705-961D-DE4515DFC7DC}" destId="{E2206866-C90A-401A-9AC3-1231EA182E30}" srcOrd="1" destOrd="0" parTransId="{335E14DB-388C-40E7-AAD7-51B8352987A8}" sibTransId="{08F9509E-BADB-4315-AAA5-1221B71C4405}"/>
    <dgm:cxn modelId="{1B387152-C803-4AE8-ACF0-8BFDDDF57B2C}" type="presOf" srcId="{0EBEBBE3-BF01-45D5-B885-D564458AC1E5}" destId="{145BD8AF-0767-44A1-BC13-494664DFA916}" srcOrd="1" destOrd="0" presId="urn:microsoft.com/office/officeart/2005/8/layout/vProcess5"/>
    <dgm:cxn modelId="{9A436153-DDB0-45A4-B8B4-3DDCF690773B}" type="presOf" srcId="{C9423B37-A865-4778-8C5D-65BA9390A55E}" destId="{E93569C7-0A91-42BC-A5B7-D2EA1ADCEB27}" srcOrd="0" destOrd="0" presId="urn:microsoft.com/office/officeart/2005/8/layout/vProcess5"/>
    <dgm:cxn modelId="{C14A0C83-4D53-46F4-BAF3-F309E46E5F87}" type="presOf" srcId="{E2206866-C90A-401A-9AC3-1231EA182E30}" destId="{F7763BDC-37B3-44D6-8AD2-3B6F8B11EC19}" srcOrd="0" destOrd="0" presId="urn:microsoft.com/office/officeart/2005/8/layout/vProcess5"/>
    <dgm:cxn modelId="{B4B1F684-F721-4320-9BB4-325E603C2AEC}" type="presOf" srcId="{97A4273F-36FB-44F0-A153-2FE378F01B75}" destId="{93375F2D-E3E4-473C-A413-CB7FCF3C55A2}" srcOrd="1" destOrd="0" presId="urn:microsoft.com/office/officeart/2005/8/layout/vProcess5"/>
    <dgm:cxn modelId="{ED0A6D87-F45A-4C2C-8210-40C9499A5083}" srcId="{A2E613E4-D46D-4705-961D-DE4515DFC7DC}" destId="{0EBEBBE3-BF01-45D5-B885-D564458AC1E5}" srcOrd="3" destOrd="0" parTransId="{6FD78AC4-AF55-4565-BCB8-FEC9557A80F6}" sibTransId="{091F92AF-6F84-4005-8CE8-2F0F86716DE6}"/>
    <dgm:cxn modelId="{2C5724A0-F274-4007-B902-21AC2AC006BB}" type="presOf" srcId="{97A4273F-36FB-44F0-A153-2FE378F01B75}" destId="{98D002FE-1851-4A64-89B0-DF9C9086B1E6}" srcOrd="0" destOrd="0" presId="urn:microsoft.com/office/officeart/2005/8/layout/vProcess5"/>
    <dgm:cxn modelId="{25CFC4AF-F88D-4015-A40A-95348CC27C2E}" type="presOf" srcId="{E2206866-C90A-401A-9AC3-1231EA182E30}" destId="{76BAA84D-A926-4526-92BF-565F24098C27}" srcOrd="1" destOrd="0" presId="urn:microsoft.com/office/officeart/2005/8/layout/vProcess5"/>
    <dgm:cxn modelId="{12683FB7-499C-44AB-85FD-E95C671B6C0D}" type="presOf" srcId="{CC626776-74BD-4DBE-8A0E-95ADDD54FB32}" destId="{0158371E-19B1-4881-999B-0DB7D16E7EBF}" srcOrd="0" destOrd="0" presId="urn:microsoft.com/office/officeart/2005/8/layout/vProcess5"/>
    <dgm:cxn modelId="{5CBBE6CA-7E65-4EE9-8304-D2F550907B6F}" type="presOf" srcId="{17941B92-C646-4889-B02A-99C7E9A8EC94}" destId="{544050E6-2C44-4828-8420-24E4E9D98B33}" srcOrd="1" destOrd="0" presId="urn:microsoft.com/office/officeart/2005/8/layout/vProcess5"/>
    <dgm:cxn modelId="{88A50EE8-6792-40AA-AE9B-30C1B039B237}" type="presOf" srcId="{17941B92-C646-4889-B02A-99C7E9A8EC94}" destId="{60E7DA28-48FC-411B-8114-C06985A0EE27}" srcOrd="0" destOrd="0" presId="urn:microsoft.com/office/officeart/2005/8/layout/vProcess5"/>
    <dgm:cxn modelId="{6CE6F0FA-3654-45EB-BCAD-99D7E8C45D6C}" type="presOf" srcId="{A2E613E4-D46D-4705-961D-DE4515DFC7DC}" destId="{D54933C1-FC27-425D-80BE-A5ED70030D22}" srcOrd="0" destOrd="0" presId="urn:microsoft.com/office/officeart/2005/8/layout/vProcess5"/>
    <dgm:cxn modelId="{329AE874-19C0-47D2-9BAE-E0A16E0476E1}" type="presParOf" srcId="{D54933C1-FC27-425D-80BE-A5ED70030D22}" destId="{18B3C2BC-0A17-44C6-99BF-B6DD6CD7976E}" srcOrd="0" destOrd="0" presId="urn:microsoft.com/office/officeart/2005/8/layout/vProcess5"/>
    <dgm:cxn modelId="{19EB51BA-34CA-4C3C-AC45-ACD30F004D89}" type="presParOf" srcId="{D54933C1-FC27-425D-80BE-A5ED70030D22}" destId="{98D002FE-1851-4A64-89B0-DF9C9086B1E6}" srcOrd="1" destOrd="0" presId="urn:microsoft.com/office/officeart/2005/8/layout/vProcess5"/>
    <dgm:cxn modelId="{52C55B7E-DE36-4267-8DBB-EA0F9085DF49}" type="presParOf" srcId="{D54933C1-FC27-425D-80BE-A5ED70030D22}" destId="{F7763BDC-37B3-44D6-8AD2-3B6F8B11EC19}" srcOrd="2" destOrd="0" presId="urn:microsoft.com/office/officeart/2005/8/layout/vProcess5"/>
    <dgm:cxn modelId="{DE020581-C099-4787-AF49-E1047059491B}" type="presParOf" srcId="{D54933C1-FC27-425D-80BE-A5ED70030D22}" destId="{60E7DA28-48FC-411B-8114-C06985A0EE27}" srcOrd="3" destOrd="0" presId="urn:microsoft.com/office/officeart/2005/8/layout/vProcess5"/>
    <dgm:cxn modelId="{5D1E555F-03E5-41D8-8316-3AA477CE7D50}" type="presParOf" srcId="{D54933C1-FC27-425D-80BE-A5ED70030D22}" destId="{7CFD90B0-293D-48E7-9926-610848B1B10F}" srcOrd="4" destOrd="0" presId="urn:microsoft.com/office/officeart/2005/8/layout/vProcess5"/>
    <dgm:cxn modelId="{2657BE4A-8159-4D99-98C5-135BEA96553E}" type="presParOf" srcId="{D54933C1-FC27-425D-80BE-A5ED70030D22}" destId="{E93569C7-0A91-42BC-A5B7-D2EA1ADCEB27}" srcOrd="5" destOrd="0" presId="urn:microsoft.com/office/officeart/2005/8/layout/vProcess5"/>
    <dgm:cxn modelId="{40C42EE7-0455-4957-A250-6F51BE608F69}" type="presParOf" srcId="{D54933C1-FC27-425D-80BE-A5ED70030D22}" destId="{F2BE10BE-1BB0-441E-81CE-383E041BF0C5}" srcOrd="6" destOrd="0" presId="urn:microsoft.com/office/officeart/2005/8/layout/vProcess5"/>
    <dgm:cxn modelId="{2E96A57E-E3D5-482F-8A99-B11C1967BB12}" type="presParOf" srcId="{D54933C1-FC27-425D-80BE-A5ED70030D22}" destId="{0158371E-19B1-4881-999B-0DB7D16E7EBF}" srcOrd="7" destOrd="0" presId="urn:microsoft.com/office/officeart/2005/8/layout/vProcess5"/>
    <dgm:cxn modelId="{2E482C42-154C-4F80-8625-D9FB8B92A997}" type="presParOf" srcId="{D54933C1-FC27-425D-80BE-A5ED70030D22}" destId="{93375F2D-E3E4-473C-A413-CB7FCF3C55A2}" srcOrd="8" destOrd="0" presId="urn:microsoft.com/office/officeart/2005/8/layout/vProcess5"/>
    <dgm:cxn modelId="{89E96424-368E-4CC0-9D5A-CA3150DCB7D2}" type="presParOf" srcId="{D54933C1-FC27-425D-80BE-A5ED70030D22}" destId="{76BAA84D-A926-4526-92BF-565F24098C27}" srcOrd="9" destOrd="0" presId="urn:microsoft.com/office/officeart/2005/8/layout/vProcess5"/>
    <dgm:cxn modelId="{12DA5713-2F6A-4013-AE08-1B601A8DB98C}" type="presParOf" srcId="{D54933C1-FC27-425D-80BE-A5ED70030D22}" destId="{544050E6-2C44-4828-8420-24E4E9D98B33}" srcOrd="10" destOrd="0" presId="urn:microsoft.com/office/officeart/2005/8/layout/vProcess5"/>
    <dgm:cxn modelId="{FC97F08C-BD21-4418-BC04-28E404B15FEF}" type="presParOf" srcId="{D54933C1-FC27-425D-80BE-A5ED70030D22}" destId="{145BD8AF-0767-44A1-BC13-494664DFA916}"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9D452F-C7B5-4BBC-A179-2B829E003CB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2D3A954-A46D-4777-A670-CD1DF532536A}">
      <dgm:prSet/>
      <dgm:spPr/>
      <dgm:t>
        <a:bodyPr/>
        <a:lstStyle/>
        <a:p>
          <a:r>
            <a:rPr lang="en-US" i="0" dirty="0" err="1"/>
            <a:t>Ukoliko</a:t>
          </a:r>
          <a:r>
            <a:rPr lang="en-US" i="0" dirty="0"/>
            <a:t> </a:t>
          </a:r>
          <a:r>
            <a:rPr lang="en-US" i="0" dirty="0" err="1"/>
            <a:t>građani</a:t>
          </a:r>
          <a:r>
            <a:rPr lang="en-US" i="0" dirty="0"/>
            <a:t> </a:t>
          </a:r>
          <a:r>
            <a:rPr lang="en-US" i="0" dirty="0" err="1"/>
            <a:t>nisu</a:t>
          </a:r>
          <a:r>
            <a:rPr lang="en-US" i="0" dirty="0"/>
            <a:t> </a:t>
          </a:r>
          <a:r>
            <a:rPr lang="en-US" i="0" dirty="0" err="1"/>
            <a:t>upoznati</a:t>
          </a:r>
          <a:r>
            <a:rPr lang="en-US" i="0" dirty="0"/>
            <a:t> </a:t>
          </a:r>
          <a:r>
            <a:rPr lang="en-US" i="0" dirty="0" err="1"/>
            <a:t>sa</a:t>
          </a:r>
          <a:r>
            <a:rPr lang="en-US" i="0" dirty="0"/>
            <a:t> </a:t>
          </a:r>
          <a:r>
            <a:rPr lang="en-US" i="0" dirty="0" err="1"/>
            <a:t>osnovnim</a:t>
          </a:r>
          <a:r>
            <a:rPr lang="en-US" i="0" dirty="0"/>
            <a:t> </a:t>
          </a:r>
          <a:r>
            <a:rPr lang="en-US" i="0" dirty="0" err="1"/>
            <a:t>ekonomskim</a:t>
          </a:r>
          <a:r>
            <a:rPr lang="en-US" i="0" dirty="0"/>
            <a:t> </a:t>
          </a:r>
          <a:r>
            <a:rPr lang="en-US" i="0" dirty="0" err="1"/>
            <a:t>teorijama</a:t>
          </a:r>
          <a:r>
            <a:rPr lang="en-US" i="0" dirty="0"/>
            <a:t> </a:t>
          </a:r>
          <a:r>
            <a:rPr lang="en-US" i="0" dirty="0" err="1"/>
            <a:t>i</a:t>
          </a:r>
          <a:r>
            <a:rPr lang="en-US" i="0" dirty="0"/>
            <a:t> </a:t>
          </a:r>
          <a:r>
            <a:rPr lang="en-US" i="0" dirty="0" err="1"/>
            <a:t>ključnim</a:t>
          </a:r>
          <a:r>
            <a:rPr lang="en-US" i="0" dirty="0"/>
            <a:t> </a:t>
          </a:r>
          <a:r>
            <a:rPr lang="en-US" i="0" dirty="0" err="1"/>
            <a:t>ekonomskim</a:t>
          </a:r>
          <a:r>
            <a:rPr lang="en-US" i="0" dirty="0"/>
            <a:t> </a:t>
          </a:r>
          <a:r>
            <a:rPr lang="en-US" i="0" dirty="0" err="1"/>
            <a:t>činjenicama</a:t>
          </a:r>
          <a:r>
            <a:rPr lang="en-US" i="0" dirty="0"/>
            <a:t>, </a:t>
          </a:r>
          <a:r>
            <a:rPr lang="en-US" i="0" dirty="0" err="1"/>
            <a:t>donosiće</a:t>
          </a:r>
          <a:r>
            <a:rPr lang="en-US" i="0" dirty="0"/>
            <a:t> </a:t>
          </a:r>
          <a:r>
            <a:rPr lang="en-US" i="0" dirty="0" err="1"/>
            <a:t>pogrešne</a:t>
          </a:r>
          <a:r>
            <a:rPr lang="en-US" i="0" dirty="0"/>
            <a:t> </a:t>
          </a:r>
          <a:r>
            <a:rPr lang="en-US" i="0" dirty="0" err="1"/>
            <a:t>odluke</a:t>
          </a:r>
          <a:r>
            <a:rPr lang="en-US" b="0" i="0" dirty="0"/>
            <a:t>. </a:t>
          </a:r>
          <a:r>
            <a:rPr lang="en-US" b="0" i="0" dirty="0" err="1"/>
            <a:t>Građani</a:t>
          </a:r>
          <a:r>
            <a:rPr lang="en-US" b="0" i="0" dirty="0"/>
            <a:t> </a:t>
          </a:r>
          <a:r>
            <a:rPr lang="en-US" b="0" i="0" dirty="0" err="1"/>
            <a:t>su</a:t>
          </a:r>
          <a:r>
            <a:rPr lang="en-US" b="0" i="0" dirty="0"/>
            <a:t> </a:t>
          </a:r>
          <a:r>
            <a:rPr lang="en-US" b="0" i="0" dirty="0" err="1"/>
            <a:t>dužni</a:t>
          </a:r>
          <a:r>
            <a:rPr lang="en-US" b="0" i="0" dirty="0"/>
            <a:t> da se </a:t>
          </a:r>
          <a:r>
            <a:rPr lang="en-US" b="0" i="0" dirty="0" err="1"/>
            <a:t>informišu</a:t>
          </a:r>
          <a:r>
            <a:rPr lang="en-US" b="0" i="0" dirty="0"/>
            <a:t> o </a:t>
          </a:r>
          <a:r>
            <a:rPr lang="en-US" b="0" i="0" dirty="0" err="1"/>
            <a:t>ekonomiji</a:t>
          </a:r>
          <a:r>
            <a:rPr lang="en-US" b="0" i="0" dirty="0"/>
            <a:t> </a:t>
          </a:r>
          <a:r>
            <a:rPr lang="en-US" b="0" i="0" dirty="0" err="1"/>
            <a:t>kako</a:t>
          </a:r>
          <a:r>
            <a:rPr lang="en-US" b="0" i="0" dirty="0"/>
            <a:t> bi </a:t>
          </a:r>
          <a:r>
            <a:rPr lang="en-US" b="0" i="0" dirty="0" err="1"/>
            <a:t>donosili</a:t>
          </a:r>
          <a:r>
            <a:rPr lang="en-US" b="0" i="0" dirty="0"/>
            <a:t> </a:t>
          </a:r>
          <a:r>
            <a:rPr lang="en-US" b="0" i="0" dirty="0" err="1"/>
            <a:t>racionalne</a:t>
          </a:r>
          <a:r>
            <a:rPr lang="en-US" b="0" i="0" dirty="0"/>
            <a:t> </a:t>
          </a:r>
          <a:r>
            <a:rPr lang="en-US" b="0" i="0" dirty="0" err="1"/>
            <a:t>odluke</a:t>
          </a:r>
          <a:r>
            <a:rPr lang="en-US" b="0" i="0" dirty="0"/>
            <a:t>. </a:t>
          </a:r>
          <a:endParaRPr lang="sr-Latn-RS" b="0" i="0" dirty="0"/>
        </a:p>
        <a:p>
          <a:r>
            <a:rPr lang="en-US" b="0" i="0" dirty="0" err="1"/>
            <a:t>Posle</a:t>
          </a:r>
          <a:r>
            <a:rPr lang="en-US" b="0" i="0" dirty="0"/>
            <a:t> </a:t>
          </a:r>
          <a:r>
            <a:rPr lang="en-US" b="0" i="0" dirty="0" err="1"/>
            <a:t>stručnjaci</a:t>
          </a:r>
          <a:r>
            <a:rPr lang="en-US" b="0" i="0" dirty="0"/>
            <a:t> </a:t>
          </a:r>
          <a:r>
            <a:rPr lang="en-US" b="0" i="0" dirty="0" err="1"/>
            <a:t>mogu</a:t>
          </a:r>
          <a:r>
            <a:rPr lang="en-US" b="0" i="0" dirty="0"/>
            <a:t> da se </a:t>
          </a:r>
          <a:r>
            <a:rPr lang="en-US" b="0" i="0" dirty="0" err="1"/>
            <a:t>bave</a:t>
          </a:r>
          <a:r>
            <a:rPr lang="en-US" b="0" i="0" dirty="0"/>
            <a:t> </a:t>
          </a:r>
          <a:r>
            <a:rPr lang="en-US" b="0" i="0" dirty="0" err="1"/>
            <a:t>detaljima</a:t>
          </a:r>
          <a:r>
            <a:rPr lang="en-US" b="0" i="0" dirty="0"/>
            <a:t>. </a:t>
          </a:r>
          <a:r>
            <a:rPr lang="en-US" b="0" i="0" dirty="0" err="1"/>
            <a:t>Ljudi</a:t>
          </a:r>
          <a:r>
            <a:rPr lang="en-US" b="0" i="0" dirty="0"/>
            <a:t> </a:t>
          </a:r>
          <a:r>
            <a:rPr lang="en-US" b="0" i="0" dirty="0" err="1"/>
            <a:t>imaju</a:t>
          </a:r>
          <a:r>
            <a:rPr lang="en-US" b="0" i="0" dirty="0"/>
            <a:t> </a:t>
          </a:r>
          <a:r>
            <a:rPr lang="sr-Latn-RS" b="0" i="0" dirty="0"/>
            <a:t>vrlo jake</a:t>
          </a:r>
          <a:r>
            <a:rPr lang="en-US" b="0" i="0" dirty="0"/>
            <a:t> </a:t>
          </a:r>
          <a:r>
            <a:rPr lang="sr-Latn-RS" b="0" i="0" dirty="0"/>
            <a:t>STAVOVE O MNOGIM PITANJIMA</a:t>
          </a:r>
          <a:r>
            <a:rPr lang="en-US" b="0" i="0" dirty="0"/>
            <a:t>– </a:t>
          </a:r>
          <a:r>
            <a:rPr lang="en-US" b="0" i="0" dirty="0" err="1"/>
            <a:t>gej</a:t>
          </a:r>
          <a:r>
            <a:rPr lang="en-US" b="0" i="0" dirty="0"/>
            <a:t> </a:t>
          </a:r>
          <a:r>
            <a:rPr lang="en-US" b="0" i="0" dirty="0" err="1"/>
            <a:t>brakovima</a:t>
          </a:r>
          <a:r>
            <a:rPr lang="en-US" b="0" i="0" dirty="0"/>
            <a:t>, </a:t>
          </a:r>
          <a:r>
            <a:rPr lang="en-US" b="0" i="0" dirty="0" err="1"/>
            <a:t>Iraku</a:t>
          </a:r>
          <a:r>
            <a:rPr lang="en-US" b="0" i="0" dirty="0"/>
            <a:t>, </a:t>
          </a:r>
          <a:r>
            <a:rPr lang="en-US" b="0" i="0" dirty="0" err="1"/>
            <a:t>abortusu</a:t>
          </a:r>
          <a:r>
            <a:rPr lang="en-US" b="0" i="0" dirty="0"/>
            <a:t>, </a:t>
          </a:r>
          <a:r>
            <a:rPr lang="en-US" b="0" i="0" dirty="0" err="1"/>
            <a:t>globalnom</a:t>
          </a:r>
          <a:r>
            <a:rPr lang="en-US" b="0" i="0" dirty="0"/>
            <a:t> </a:t>
          </a:r>
          <a:r>
            <a:rPr lang="en-US" b="0" i="0" dirty="0" err="1"/>
            <a:t>zagrevanju</a:t>
          </a:r>
          <a:r>
            <a:rPr lang="sr-Latn-RS" b="0" i="0" dirty="0"/>
            <a:t>, Avganistanu, Hamasu</a:t>
          </a:r>
          <a:r>
            <a:rPr lang="en-US" b="0" i="0" dirty="0"/>
            <a:t> – bez </a:t>
          </a:r>
          <a:r>
            <a:rPr lang="en-US" b="0" i="0" dirty="0" err="1"/>
            <a:t>ikakvih</a:t>
          </a:r>
          <a:r>
            <a:rPr lang="en-US" b="0" i="0" dirty="0"/>
            <a:t> </a:t>
          </a:r>
          <a:r>
            <a:rPr lang="en-US" b="0" i="0" dirty="0" err="1"/>
            <a:t>kvalifikacija</a:t>
          </a:r>
          <a:r>
            <a:rPr lang="sr-Latn-RS" b="0" i="0" dirty="0"/>
            <a:t>,</a:t>
          </a:r>
          <a:r>
            <a:rPr lang="en-US" b="0" i="0" dirty="0"/>
            <a:t> da </a:t>
          </a:r>
          <a:r>
            <a:rPr lang="en-US" b="0" i="0" dirty="0" err="1"/>
            <a:t>donose</a:t>
          </a:r>
          <a:r>
            <a:rPr lang="en-US" b="0" i="0" dirty="0"/>
            <a:t> </a:t>
          </a:r>
          <a:r>
            <a:rPr lang="en-US" b="0" i="0" dirty="0" err="1"/>
            <a:t>informisane</a:t>
          </a:r>
          <a:r>
            <a:rPr lang="en-US" b="0" i="0" dirty="0"/>
            <a:t> </a:t>
          </a:r>
          <a:r>
            <a:rPr lang="en-US" b="0" i="0" dirty="0" err="1"/>
            <a:t>odluke</a:t>
          </a:r>
          <a:r>
            <a:rPr lang="en-US" b="0" i="0" dirty="0"/>
            <a:t>. </a:t>
          </a:r>
          <a:r>
            <a:rPr lang="en-US" b="0" i="0" dirty="0" err="1"/>
            <a:t>Zašto</a:t>
          </a:r>
          <a:r>
            <a:rPr lang="en-US" b="0" i="0" dirty="0"/>
            <a:t> </a:t>
          </a:r>
          <a:r>
            <a:rPr lang="en-US" b="0" i="0" dirty="0" err="1"/>
            <a:t>onda</a:t>
          </a:r>
          <a:r>
            <a:rPr lang="en-US" b="0" i="0" dirty="0"/>
            <a:t> </a:t>
          </a:r>
          <a:r>
            <a:rPr lang="en-US" b="0" i="0" dirty="0" err="1"/>
            <a:t>svi</a:t>
          </a:r>
          <a:r>
            <a:rPr lang="en-US" b="0" i="0" dirty="0"/>
            <a:t> </a:t>
          </a:r>
          <a:r>
            <a:rPr lang="en-US" b="0" i="0" dirty="0" err="1"/>
            <a:t>misle</a:t>
          </a:r>
          <a:r>
            <a:rPr lang="en-US" b="0" i="0" dirty="0"/>
            <a:t> da je </a:t>
          </a:r>
          <a:r>
            <a:rPr lang="en-US" b="0" i="0" dirty="0" err="1"/>
            <a:t>ekonomija</a:t>
          </a:r>
          <a:r>
            <a:rPr lang="en-US" b="0" i="0" dirty="0"/>
            <a:t> </a:t>
          </a:r>
          <a:r>
            <a:rPr lang="en-US" b="0" i="0" dirty="0" err="1"/>
            <a:t>previše</a:t>
          </a:r>
          <a:r>
            <a:rPr lang="en-US" b="0" i="0" dirty="0"/>
            <a:t> </a:t>
          </a:r>
          <a:r>
            <a:rPr lang="en-US" b="0" i="0" dirty="0" err="1"/>
            <a:t>komplikovana</a:t>
          </a:r>
          <a:r>
            <a:rPr lang="en-US" b="0" i="0" dirty="0"/>
            <a:t>, </a:t>
          </a:r>
          <a:r>
            <a:rPr lang="en-US" b="0" i="0" dirty="0" err="1"/>
            <a:t>previše</a:t>
          </a:r>
          <a:r>
            <a:rPr lang="en-US" b="0" i="0" dirty="0"/>
            <a:t> </a:t>
          </a:r>
          <a:r>
            <a:rPr lang="en-US" b="0" i="0" dirty="0" err="1"/>
            <a:t>tehnička</a:t>
          </a:r>
          <a:r>
            <a:rPr lang="en-US" b="0" i="0" dirty="0"/>
            <a:t>? </a:t>
          </a:r>
          <a:r>
            <a:rPr lang="en-US" b="0" i="0" dirty="0" err="1"/>
            <a:t>Ljudi</a:t>
          </a:r>
          <a:r>
            <a:rPr lang="en-US" b="0" i="0" dirty="0"/>
            <a:t> </a:t>
          </a:r>
          <a:r>
            <a:rPr lang="en-US" b="0" i="0" dirty="0" err="1"/>
            <a:t>formiraju</a:t>
          </a:r>
          <a:r>
            <a:rPr lang="en-US" b="0" i="0" dirty="0"/>
            <a:t> </a:t>
          </a:r>
          <a:r>
            <a:rPr lang="sr-Latn-RS" b="0" i="0" dirty="0"/>
            <a:t>JASNO MIŠLJENJE </a:t>
          </a:r>
          <a:r>
            <a:rPr lang="en-US" b="0" i="0" dirty="0" err="1"/>
            <a:t>na</a:t>
          </a:r>
          <a:r>
            <a:rPr lang="en-US" b="0" i="0" dirty="0"/>
            <a:t> </a:t>
          </a:r>
          <a:r>
            <a:rPr lang="en-US" b="0" i="0" dirty="0" err="1"/>
            <a:t>temelju</a:t>
          </a:r>
          <a:r>
            <a:rPr lang="en-US" b="0" i="0" dirty="0"/>
            <a:t> </a:t>
          </a:r>
          <a:r>
            <a:rPr lang="en-US" b="0" i="0" dirty="0" err="1"/>
            <a:t>nekog</a:t>
          </a:r>
          <a:r>
            <a:rPr lang="en-US" b="0" i="0" dirty="0"/>
            <a:t> </a:t>
          </a:r>
          <a:r>
            <a:rPr lang="en-US" b="0" i="0" dirty="0" err="1"/>
            <a:t>osnovnog</a:t>
          </a:r>
          <a:r>
            <a:rPr lang="en-US" b="0" i="0" dirty="0"/>
            <a:t> </a:t>
          </a:r>
          <a:r>
            <a:rPr lang="en-US" b="0" i="0" dirty="0" err="1"/>
            <a:t>znanja</a:t>
          </a:r>
          <a:r>
            <a:rPr lang="en-US" b="0" i="0" dirty="0"/>
            <a:t> o </a:t>
          </a:r>
          <a:r>
            <a:rPr lang="en-US" b="0" i="0" dirty="0" err="1"/>
            <a:t>međunarodnoj</a:t>
          </a:r>
          <a:r>
            <a:rPr lang="en-US" b="0" i="0" dirty="0"/>
            <a:t> </a:t>
          </a:r>
          <a:r>
            <a:rPr lang="en-US" b="0" i="0" dirty="0" err="1"/>
            <a:t>politici</a:t>
          </a:r>
          <a:r>
            <a:rPr lang="en-US" b="0" i="0" dirty="0"/>
            <a:t> </a:t>
          </a:r>
          <a:r>
            <a:rPr lang="en-US" b="0" i="0" dirty="0" err="1"/>
            <a:t>ili</a:t>
          </a:r>
          <a:r>
            <a:rPr lang="en-US" b="0" i="0" dirty="0"/>
            <a:t> </a:t>
          </a:r>
          <a:r>
            <a:rPr lang="en-US" b="0" i="0" dirty="0" err="1"/>
            <a:t>klimatskim</a:t>
          </a:r>
          <a:r>
            <a:rPr lang="en-US" b="0" i="0" dirty="0"/>
            <a:t> </a:t>
          </a:r>
          <a:r>
            <a:rPr lang="en-US" b="0" i="0" dirty="0" err="1"/>
            <a:t>promenama</a:t>
          </a:r>
          <a:r>
            <a:rPr lang="en-US" b="0" i="0" dirty="0"/>
            <a:t>, a ne </a:t>
          </a:r>
          <a:r>
            <a:rPr lang="en-US" b="0" i="0" dirty="0" err="1"/>
            <a:t>na</a:t>
          </a:r>
          <a:r>
            <a:rPr lang="en-US" b="0" i="0" dirty="0"/>
            <a:t> </a:t>
          </a:r>
          <a:r>
            <a:rPr lang="en-US" b="0" i="0" dirty="0" err="1"/>
            <a:t>osnovu</a:t>
          </a:r>
          <a:r>
            <a:rPr lang="en-US" b="0" i="0" dirty="0"/>
            <a:t> </a:t>
          </a:r>
          <a:r>
            <a:rPr lang="en-US" b="0" i="0" dirty="0" err="1"/>
            <a:t>komplikovanog</a:t>
          </a:r>
          <a:r>
            <a:rPr lang="en-US" b="0" i="0" dirty="0"/>
            <a:t> </a:t>
          </a:r>
          <a:r>
            <a:rPr lang="en-US" b="0" i="0" dirty="0" err="1"/>
            <a:t>ekspertskog</a:t>
          </a:r>
          <a:r>
            <a:rPr lang="en-US" b="0" i="0" dirty="0"/>
            <a:t> </a:t>
          </a:r>
          <a:r>
            <a:rPr lang="en-US" b="0" i="0" dirty="0" err="1"/>
            <a:t>znanja</a:t>
          </a:r>
          <a:r>
            <a:rPr lang="sr-Latn-RS" b="0" i="0" dirty="0"/>
            <a:t>. </a:t>
          </a:r>
          <a:endParaRPr lang="en-US" dirty="0"/>
        </a:p>
      </dgm:t>
    </dgm:pt>
    <dgm:pt modelId="{EC273A69-42C1-4A84-B53D-A70C5D8680F4}" type="parTrans" cxnId="{B7AF39FA-FF02-4449-9852-7C05AE1D3D34}">
      <dgm:prSet/>
      <dgm:spPr/>
      <dgm:t>
        <a:bodyPr/>
        <a:lstStyle/>
        <a:p>
          <a:endParaRPr lang="en-US"/>
        </a:p>
      </dgm:t>
    </dgm:pt>
    <dgm:pt modelId="{D98F4B1C-0AB5-4707-B35B-C68145C051C7}" type="sibTrans" cxnId="{B7AF39FA-FF02-4449-9852-7C05AE1D3D34}">
      <dgm:prSet/>
      <dgm:spPr/>
      <dgm:t>
        <a:bodyPr/>
        <a:lstStyle/>
        <a:p>
          <a:endParaRPr lang="en-US"/>
        </a:p>
      </dgm:t>
    </dgm:pt>
    <dgm:pt modelId="{236091F9-A30B-4AA6-885D-93819E3BC840}">
      <dgm:prSet/>
      <dgm:spPr/>
      <dgm:t>
        <a:bodyPr/>
        <a:lstStyle/>
        <a:p>
          <a:r>
            <a:rPr lang="en-US" b="0" i="0" dirty="0" err="1"/>
            <a:t>Postoji</a:t>
          </a:r>
          <a:r>
            <a:rPr lang="en-US" b="0" i="0" dirty="0"/>
            <a:t> </a:t>
          </a:r>
          <a:r>
            <a:rPr lang="sr-Latn-RS" b="0" i="0" dirty="0"/>
            <a:t>često POLITIČKI INTERES </a:t>
          </a:r>
          <a:r>
            <a:rPr lang="en-US" b="0" i="0" dirty="0"/>
            <a:t>da se </a:t>
          </a:r>
          <a:r>
            <a:rPr lang="en-US" b="0" i="0" dirty="0" err="1"/>
            <a:t>ekonomija</a:t>
          </a:r>
          <a:r>
            <a:rPr lang="en-US" b="0" i="0" dirty="0"/>
            <a:t> </a:t>
          </a:r>
          <a:r>
            <a:rPr lang="en-US" b="0" i="0" dirty="0" err="1"/>
            <a:t>drži</a:t>
          </a:r>
          <a:r>
            <a:rPr lang="en-US" b="0" i="0" dirty="0"/>
            <a:t> </a:t>
          </a:r>
          <a:r>
            <a:rPr lang="en-US" b="0" i="0" dirty="0" err="1"/>
            <a:t>podalje</a:t>
          </a:r>
          <a:r>
            <a:rPr lang="en-US" b="0" i="0" dirty="0"/>
            <a:t> od </a:t>
          </a:r>
          <a:r>
            <a:rPr lang="en-US" b="0" i="0" dirty="0" err="1"/>
            <a:t>demokratske</a:t>
          </a:r>
          <a:r>
            <a:rPr lang="en-US" b="0" i="0" dirty="0"/>
            <a:t> </a:t>
          </a:r>
          <a:r>
            <a:rPr lang="en-US" b="0" i="0" dirty="0" err="1"/>
            <a:t>rasprave</a:t>
          </a:r>
          <a:r>
            <a:rPr lang="en-US" b="0" i="0" dirty="0"/>
            <a:t>, od </a:t>
          </a:r>
          <a:r>
            <a:rPr lang="en-US" b="0" i="0" dirty="0" err="1"/>
            <a:t>najšire</a:t>
          </a:r>
          <a:r>
            <a:rPr lang="en-US" b="0" i="0" dirty="0"/>
            <a:t> </a:t>
          </a:r>
          <a:r>
            <a:rPr lang="en-US" b="0" i="0" dirty="0" err="1"/>
            <a:t>javnosti</a:t>
          </a:r>
          <a:r>
            <a:rPr lang="en-US" b="0" i="0" dirty="0"/>
            <a:t>, </a:t>
          </a:r>
          <a:r>
            <a:rPr lang="en-US" b="0" i="0" dirty="0" err="1"/>
            <a:t>tako</a:t>
          </a:r>
          <a:r>
            <a:rPr lang="en-US" b="0" i="0" dirty="0"/>
            <a:t> </a:t>
          </a:r>
          <a:r>
            <a:rPr lang="en-US" b="0" i="0" dirty="0" err="1"/>
            <a:t>što</a:t>
          </a:r>
          <a:r>
            <a:rPr lang="en-US" b="0" i="0" dirty="0"/>
            <a:t> </a:t>
          </a:r>
          <a:r>
            <a:rPr lang="sr-Latn-RS" b="0" i="0" dirty="0"/>
            <a:t>se ljudi ubeđuju </a:t>
          </a:r>
          <a:r>
            <a:rPr lang="en-US" b="0" i="0" dirty="0"/>
            <a:t>da je </a:t>
          </a:r>
          <a:r>
            <a:rPr lang="en-US" b="0" i="0" dirty="0" err="1"/>
            <a:t>vrlo</a:t>
          </a:r>
          <a:r>
            <a:rPr lang="en-US" b="0" i="0" dirty="0"/>
            <a:t> </a:t>
          </a:r>
          <a:r>
            <a:rPr lang="en-US" b="0" i="0" dirty="0" err="1"/>
            <a:t>komplikovana</a:t>
          </a:r>
          <a:r>
            <a:rPr lang="en-US" b="0" i="0" dirty="0"/>
            <a:t>. </a:t>
          </a:r>
          <a:r>
            <a:rPr lang="sr-Latn-RS" b="0" i="0" dirty="0"/>
            <a:t>Npr, kad nema rasprave, pa </a:t>
          </a:r>
          <a:r>
            <a:rPr lang="en-US" b="0" i="0" dirty="0"/>
            <a:t> </a:t>
          </a:r>
          <a:r>
            <a:rPr lang="en-US" b="0" i="0" dirty="0" err="1"/>
            <a:t>monetarnu</a:t>
          </a:r>
          <a:r>
            <a:rPr lang="en-US" b="0" i="0" dirty="0"/>
            <a:t> </a:t>
          </a:r>
          <a:r>
            <a:rPr lang="en-US" b="0" i="0" dirty="0" err="1"/>
            <a:t>politiku</a:t>
          </a:r>
          <a:r>
            <a:rPr lang="en-US" b="0" i="0" dirty="0"/>
            <a:t> </a:t>
          </a:r>
          <a:r>
            <a:rPr lang="en-US" b="0" i="0" dirty="0" err="1"/>
            <a:t>treba</a:t>
          </a:r>
          <a:r>
            <a:rPr lang="en-US" b="0" i="0" dirty="0"/>
            <a:t> da </a:t>
          </a:r>
          <a:r>
            <a:rPr lang="en-US" b="0" i="0" dirty="0" err="1"/>
            <a:t>vodi</a:t>
          </a:r>
          <a:r>
            <a:rPr lang="en-US" b="0" i="0" dirty="0"/>
            <a:t> Banka </a:t>
          </a:r>
          <a:r>
            <a:rPr lang="en-US" b="0" i="0" dirty="0" err="1"/>
            <a:t>Engleske</a:t>
          </a:r>
          <a:r>
            <a:rPr lang="en-US" b="0" i="0" dirty="0"/>
            <a:t> </a:t>
          </a:r>
          <a:r>
            <a:rPr lang="en-US" b="0" i="0" dirty="0" err="1"/>
            <a:t>ili</a:t>
          </a:r>
          <a:r>
            <a:rPr lang="en-US" b="0" i="0" dirty="0"/>
            <a:t> </a:t>
          </a:r>
          <a:r>
            <a:rPr lang="en-US" b="0" i="0" dirty="0" err="1"/>
            <a:t>Upravni</a:t>
          </a:r>
          <a:r>
            <a:rPr lang="en-US" b="0" i="0" dirty="0"/>
            <a:t> </a:t>
          </a:r>
          <a:r>
            <a:rPr lang="en-US" b="0" i="0" dirty="0" err="1"/>
            <a:t>odbor</a:t>
          </a:r>
          <a:r>
            <a:rPr lang="en-US" b="0" i="0" dirty="0"/>
            <a:t> </a:t>
          </a:r>
          <a:r>
            <a:rPr lang="en-US" b="0" i="0" dirty="0" err="1"/>
            <a:t>Federalnih</a:t>
          </a:r>
          <a:r>
            <a:rPr lang="en-US" b="0" i="0" dirty="0"/>
            <a:t> </a:t>
          </a:r>
          <a:r>
            <a:rPr lang="en-US" b="0" i="0" dirty="0" err="1"/>
            <a:t>rezervi</a:t>
          </a:r>
          <a:r>
            <a:rPr lang="en-US" b="0" i="0" dirty="0"/>
            <a:t>, </a:t>
          </a:r>
          <a:r>
            <a:rPr lang="en-US" b="0" i="0" dirty="0" err="1"/>
            <a:t>ili</a:t>
          </a:r>
          <a:r>
            <a:rPr lang="en-US" b="0" i="0" dirty="0"/>
            <a:t> </a:t>
          </a:r>
          <a:r>
            <a:rPr lang="en-US" b="0" i="0" dirty="0" err="1"/>
            <a:t>cene</a:t>
          </a:r>
          <a:r>
            <a:rPr lang="en-US" b="0" i="0" dirty="0"/>
            <a:t> </a:t>
          </a:r>
          <a:r>
            <a:rPr lang="en-US" b="0" i="0" dirty="0" err="1"/>
            <a:t>komunalija</a:t>
          </a:r>
          <a:r>
            <a:rPr lang="en-US" b="0" i="0" dirty="0"/>
            <a:t> </a:t>
          </a:r>
          <a:r>
            <a:rPr lang="en-US" b="0" i="0" dirty="0" err="1"/>
            <a:t>treba</a:t>
          </a:r>
          <a:r>
            <a:rPr lang="en-US" b="0" i="0" dirty="0"/>
            <a:t> da </a:t>
          </a:r>
          <a:r>
            <a:rPr lang="en-US" b="0" i="0" dirty="0" err="1"/>
            <a:t>reguliše</a:t>
          </a:r>
          <a:r>
            <a:rPr lang="en-US" b="0" i="0" dirty="0"/>
            <a:t> </a:t>
          </a:r>
          <a:r>
            <a:rPr lang="en-US" b="0" i="0" dirty="0" err="1"/>
            <a:t>neka</a:t>
          </a:r>
          <a:r>
            <a:rPr lang="en-US" b="0" i="0" dirty="0"/>
            <a:t> </a:t>
          </a:r>
          <a:r>
            <a:rPr lang="en-US" b="0" i="0" dirty="0" err="1"/>
            <a:t>posebna</a:t>
          </a:r>
          <a:r>
            <a:rPr lang="en-US" b="0" i="0" dirty="0"/>
            <a:t> </a:t>
          </a:r>
          <a:r>
            <a:rPr lang="en-US" b="0" i="0" dirty="0" err="1"/>
            <a:t>komisija</a:t>
          </a:r>
          <a:r>
            <a:rPr lang="sr-Latn-RS" b="0" i="0" dirty="0"/>
            <a:t>, ili NBS, ili Vlada Srbije</a:t>
          </a:r>
          <a:r>
            <a:rPr lang="en-US" b="0" i="0" dirty="0"/>
            <a:t>. </a:t>
          </a:r>
          <a:endParaRPr lang="sr-Latn-RS" b="0" i="0" dirty="0"/>
        </a:p>
        <a:p>
          <a:r>
            <a:rPr lang="sr-Latn-RS" b="0" i="0" dirty="0"/>
            <a:t>To dovodi i do urušavanja demokratije, jer posle nekog vremena ljudi misle da je </a:t>
          </a:r>
          <a:r>
            <a:rPr lang="en-US" b="0" i="0" dirty="0" err="1"/>
            <a:t>demokratija</a:t>
          </a:r>
          <a:r>
            <a:rPr lang="en-US" b="0" i="0" dirty="0"/>
            <a:t> </a:t>
          </a:r>
          <a:r>
            <a:rPr lang="en-US" b="0" i="0" dirty="0" err="1"/>
            <a:t>isprazna</a:t>
          </a:r>
          <a:r>
            <a:rPr lang="en-US" b="0" i="0" dirty="0"/>
            <a:t> </a:t>
          </a:r>
          <a:r>
            <a:rPr lang="en-US" b="0" i="0" dirty="0" err="1"/>
            <a:t>jer</a:t>
          </a:r>
          <a:r>
            <a:rPr lang="en-US" b="0" i="0" dirty="0"/>
            <a:t> </a:t>
          </a:r>
          <a:r>
            <a:rPr lang="en-US" b="0" i="0" dirty="0" err="1"/>
            <a:t>su</a:t>
          </a:r>
          <a:r>
            <a:rPr lang="en-US" b="0" i="0" dirty="0"/>
            <a:t> </a:t>
          </a:r>
          <a:r>
            <a:rPr lang="en-US" b="0" i="0" dirty="0" err="1"/>
            <a:t>sve</a:t>
          </a:r>
          <a:r>
            <a:rPr lang="en-US" b="0" i="0" dirty="0"/>
            <a:t> </a:t>
          </a:r>
          <a:r>
            <a:rPr lang="en-US" b="0" i="0" dirty="0" err="1"/>
            <a:t>važne</a:t>
          </a:r>
          <a:r>
            <a:rPr lang="en-US" b="0" i="0" dirty="0"/>
            <a:t> </a:t>
          </a:r>
          <a:r>
            <a:rPr lang="en-US" b="0" i="0" dirty="0" err="1"/>
            <a:t>odluke</a:t>
          </a:r>
          <a:r>
            <a:rPr lang="en-US" b="0" i="0" dirty="0"/>
            <a:t> </a:t>
          </a:r>
          <a:r>
            <a:rPr lang="en-US" b="0" i="0" dirty="0" err="1"/>
            <a:t>prepuštene</a:t>
          </a:r>
          <a:r>
            <a:rPr lang="en-US" b="0" i="0" dirty="0"/>
            <a:t> </a:t>
          </a:r>
          <a:r>
            <a:rPr lang="sr-Latn-RS" b="0" i="0" dirty="0"/>
            <a:t>nekim drugim </a:t>
          </a:r>
          <a:r>
            <a:rPr lang="en-US" b="0" i="0" dirty="0" err="1"/>
            <a:t>grupama</a:t>
          </a:r>
          <a:r>
            <a:rPr lang="en-US" b="0" i="0" dirty="0"/>
            <a:t>. </a:t>
          </a:r>
          <a:r>
            <a:rPr lang="sr-Latn-RS" b="0" i="0" dirty="0"/>
            <a:t>  </a:t>
          </a:r>
          <a:endParaRPr lang="en-US" dirty="0"/>
        </a:p>
      </dgm:t>
    </dgm:pt>
    <dgm:pt modelId="{2F3DD167-CADB-4BC7-A472-A2996D50387D}" type="parTrans" cxnId="{716932EF-BBCD-40BE-ADA3-DF17A0C84643}">
      <dgm:prSet/>
      <dgm:spPr/>
      <dgm:t>
        <a:bodyPr/>
        <a:lstStyle/>
        <a:p>
          <a:endParaRPr lang="en-US"/>
        </a:p>
      </dgm:t>
    </dgm:pt>
    <dgm:pt modelId="{E3CC0EF5-5421-4A14-B480-868E0500D8EA}" type="sibTrans" cxnId="{716932EF-BBCD-40BE-ADA3-DF17A0C84643}">
      <dgm:prSet/>
      <dgm:spPr/>
      <dgm:t>
        <a:bodyPr/>
        <a:lstStyle/>
        <a:p>
          <a:endParaRPr lang="en-US"/>
        </a:p>
      </dgm:t>
    </dgm:pt>
    <dgm:pt modelId="{7EFCA9F1-96E0-4DA7-9CE2-85B182971341}">
      <dgm:prSet/>
      <dgm:spPr/>
      <dgm:t>
        <a:bodyPr/>
        <a:lstStyle/>
        <a:p>
          <a:r>
            <a:rPr lang="sr-Latn-RS" b="0" i="0"/>
            <a:t>Može se </a:t>
          </a:r>
          <a:r>
            <a:rPr lang="en-US" b="0" i="0"/>
            <a:t>ekonomsk</a:t>
          </a:r>
          <a:r>
            <a:rPr lang="sr-Latn-RS" b="0" i="0"/>
            <a:t>a</a:t>
          </a:r>
          <a:r>
            <a:rPr lang="en-US" b="0" i="0"/>
            <a:t> profesij</a:t>
          </a:r>
          <a:r>
            <a:rPr lang="sr-Latn-RS" b="0" i="0"/>
            <a:t>a</a:t>
          </a:r>
          <a:r>
            <a:rPr lang="en-US" b="0" i="0"/>
            <a:t> poredi</a:t>
          </a:r>
          <a:r>
            <a:rPr lang="sr-Latn-RS" b="0" i="0"/>
            <a:t>ti</a:t>
          </a:r>
          <a:r>
            <a:rPr lang="en-US" b="0" i="0"/>
            <a:t> sa sveštenstvom u srednjem veku. Ako niste znali latinski niste mogli ni da čitate Bibliju, jer papa nije dozvoljavao da se Biblija prevodi na lokalne jezike. Morali ste ili da naučite latinski ili da im verujete na reč. </a:t>
          </a:r>
          <a:r>
            <a:rPr lang="sr-Latn-RS" b="0" i="0"/>
            <a:t>Zato je za svakoga važno, i za vas studente da razumete ekonomiju, dovoljno da možete da se opredelite i donosite odluke.</a:t>
          </a:r>
          <a:endParaRPr lang="en-US"/>
        </a:p>
      </dgm:t>
    </dgm:pt>
    <dgm:pt modelId="{8948FDA7-406A-4E3C-ACCE-19287715DE70}" type="parTrans" cxnId="{20B84BF9-14CD-4584-8BCA-B19726095CA0}">
      <dgm:prSet/>
      <dgm:spPr/>
      <dgm:t>
        <a:bodyPr/>
        <a:lstStyle/>
        <a:p>
          <a:endParaRPr lang="en-US"/>
        </a:p>
      </dgm:t>
    </dgm:pt>
    <dgm:pt modelId="{2F2B5C20-424E-437F-8847-28840C699F65}" type="sibTrans" cxnId="{20B84BF9-14CD-4584-8BCA-B19726095CA0}">
      <dgm:prSet/>
      <dgm:spPr/>
      <dgm:t>
        <a:bodyPr/>
        <a:lstStyle/>
        <a:p>
          <a:endParaRPr lang="en-US"/>
        </a:p>
      </dgm:t>
    </dgm:pt>
    <dgm:pt modelId="{3586B4C9-CCDF-41B2-AE51-82211033989D}" type="pres">
      <dgm:prSet presAssocID="{479D452F-C7B5-4BBC-A179-2B829E003CBF}" presName="root" presStyleCnt="0">
        <dgm:presLayoutVars>
          <dgm:dir/>
          <dgm:resizeHandles val="exact"/>
        </dgm:presLayoutVars>
      </dgm:prSet>
      <dgm:spPr/>
    </dgm:pt>
    <dgm:pt modelId="{CAD40545-B8CA-4C32-8101-CEFBBF81AE3B}" type="pres">
      <dgm:prSet presAssocID="{92D3A954-A46D-4777-A670-CD1DF532536A}" presName="compNode" presStyleCnt="0"/>
      <dgm:spPr/>
    </dgm:pt>
    <dgm:pt modelId="{5042B237-B571-4B69-A363-6BF0361D7FC3}" type="pres">
      <dgm:prSet presAssocID="{92D3A954-A46D-4777-A670-CD1DF532536A}" presName="bgRect" presStyleLbl="bgShp" presStyleIdx="0" presStyleCnt="3"/>
      <dgm:spPr/>
    </dgm:pt>
    <dgm:pt modelId="{113E7EE2-3495-49F3-97FE-166413FE1C31}" type="pres">
      <dgm:prSet presAssocID="{92D3A954-A46D-4777-A670-CD1DF532536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56AFFA93-F488-44BA-B03A-030D797D8949}" type="pres">
      <dgm:prSet presAssocID="{92D3A954-A46D-4777-A670-CD1DF532536A}" presName="spaceRect" presStyleCnt="0"/>
      <dgm:spPr/>
    </dgm:pt>
    <dgm:pt modelId="{9F6AB1B1-0ACD-4DFD-9324-5D732DF68A78}" type="pres">
      <dgm:prSet presAssocID="{92D3A954-A46D-4777-A670-CD1DF532536A}" presName="parTx" presStyleLbl="revTx" presStyleIdx="0" presStyleCnt="3">
        <dgm:presLayoutVars>
          <dgm:chMax val="0"/>
          <dgm:chPref val="0"/>
        </dgm:presLayoutVars>
      </dgm:prSet>
      <dgm:spPr/>
    </dgm:pt>
    <dgm:pt modelId="{323BD1DD-1A21-43BE-B196-E12F2A875AE4}" type="pres">
      <dgm:prSet presAssocID="{D98F4B1C-0AB5-4707-B35B-C68145C051C7}" presName="sibTrans" presStyleCnt="0"/>
      <dgm:spPr/>
    </dgm:pt>
    <dgm:pt modelId="{E6C1A8D4-2A95-43BC-B904-21E1E6881B4E}" type="pres">
      <dgm:prSet presAssocID="{236091F9-A30B-4AA6-885D-93819E3BC840}" presName="compNode" presStyleCnt="0"/>
      <dgm:spPr/>
    </dgm:pt>
    <dgm:pt modelId="{3D639627-DCF7-490E-908E-EF694377DB27}" type="pres">
      <dgm:prSet presAssocID="{236091F9-A30B-4AA6-885D-93819E3BC840}" presName="bgRect" presStyleLbl="bgShp" presStyleIdx="1" presStyleCnt="3"/>
      <dgm:spPr/>
    </dgm:pt>
    <dgm:pt modelId="{173A6BA2-DE01-42DB-A613-760FAA194668}" type="pres">
      <dgm:prSet presAssocID="{236091F9-A30B-4AA6-885D-93819E3BC84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3AF8F0F5-ACE3-4DE5-B6EA-DC435F510EE2}" type="pres">
      <dgm:prSet presAssocID="{236091F9-A30B-4AA6-885D-93819E3BC840}" presName="spaceRect" presStyleCnt="0"/>
      <dgm:spPr/>
    </dgm:pt>
    <dgm:pt modelId="{FEC6C24D-FA66-4823-8834-ED8A4A0E9E28}" type="pres">
      <dgm:prSet presAssocID="{236091F9-A30B-4AA6-885D-93819E3BC840}" presName="parTx" presStyleLbl="revTx" presStyleIdx="1" presStyleCnt="3">
        <dgm:presLayoutVars>
          <dgm:chMax val="0"/>
          <dgm:chPref val="0"/>
        </dgm:presLayoutVars>
      </dgm:prSet>
      <dgm:spPr/>
    </dgm:pt>
    <dgm:pt modelId="{EE8E5C15-B829-4A90-965F-44D535832B8D}" type="pres">
      <dgm:prSet presAssocID="{E3CC0EF5-5421-4A14-B480-868E0500D8EA}" presName="sibTrans" presStyleCnt="0"/>
      <dgm:spPr/>
    </dgm:pt>
    <dgm:pt modelId="{39F08CB1-84DC-4A96-9C0A-63E90BB02E01}" type="pres">
      <dgm:prSet presAssocID="{7EFCA9F1-96E0-4DA7-9CE2-85B182971341}" presName="compNode" presStyleCnt="0"/>
      <dgm:spPr/>
    </dgm:pt>
    <dgm:pt modelId="{A473EC9F-0B89-485E-BFA0-5EF414FD78F7}" type="pres">
      <dgm:prSet presAssocID="{7EFCA9F1-96E0-4DA7-9CE2-85B182971341}" presName="bgRect" presStyleLbl="bgShp" presStyleIdx="2" presStyleCnt="3"/>
      <dgm:spPr/>
    </dgm:pt>
    <dgm:pt modelId="{B26932C6-5A3D-4EC9-956F-86E9273CD096}" type="pres">
      <dgm:prSet presAssocID="{7EFCA9F1-96E0-4DA7-9CE2-85B18297134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eprechaun Hat"/>
        </a:ext>
      </dgm:extLst>
    </dgm:pt>
    <dgm:pt modelId="{9B679C74-FC17-4285-AB61-668C4143A448}" type="pres">
      <dgm:prSet presAssocID="{7EFCA9F1-96E0-4DA7-9CE2-85B182971341}" presName="spaceRect" presStyleCnt="0"/>
      <dgm:spPr/>
    </dgm:pt>
    <dgm:pt modelId="{E3562CDF-64B0-4AB9-B7D1-14A53613FD81}" type="pres">
      <dgm:prSet presAssocID="{7EFCA9F1-96E0-4DA7-9CE2-85B182971341}" presName="parTx" presStyleLbl="revTx" presStyleIdx="2" presStyleCnt="3">
        <dgm:presLayoutVars>
          <dgm:chMax val="0"/>
          <dgm:chPref val="0"/>
        </dgm:presLayoutVars>
      </dgm:prSet>
      <dgm:spPr/>
    </dgm:pt>
  </dgm:ptLst>
  <dgm:cxnLst>
    <dgm:cxn modelId="{72BB2054-F7AD-44AE-8596-9DF1CFB0A2D8}" type="presOf" srcId="{92D3A954-A46D-4777-A670-CD1DF532536A}" destId="{9F6AB1B1-0ACD-4DFD-9324-5D732DF68A78}" srcOrd="0" destOrd="0" presId="urn:microsoft.com/office/officeart/2018/2/layout/IconVerticalSolidList"/>
    <dgm:cxn modelId="{93026F89-7FDF-4AF8-A41E-E76C97E1698D}" type="presOf" srcId="{479D452F-C7B5-4BBC-A179-2B829E003CBF}" destId="{3586B4C9-CCDF-41B2-AE51-82211033989D}" srcOrd="0" destOrd="0" presId="urn:microsoft.com/office/officeart/2018/2/layout/IconVerticalSolidList"/>
    <dgm:cxn modelId="{6265F296-259C-4402-A3D2-49E02C7FC87F}" type="presOf" srcId="{236091F9-A30B-4AA6-885D-93819E3BC840}" destId="{FEC6C24D-FA66-4823-8834-ED8A4A0E9E28}" srcOrd="0" destOrd="0" presId="urn:microsoft.com/office/officeart/2018/2/layout/IconVerticalSolidList"/>
    <dgm:cxn modelId="{8B2559EE-4C2A-4708-94E3-83E0CDF24173}" type="presOf" srcId="{7EFCA9F1-96E0-4DA7-9CE2-85B182971341}" destId="{E3562CDF-64B0-4AB9-B7D1-14A53613FD81}" srcOrd="0" destOrd="0" presId="urn:microsoft.com/office/officeart/2018/2/layout/IconVerticalSolidList"/>
    <dgm:cxn modelId="{716932EF-BBCD-40BE-ADA3-DF17A0C84643}" srcId="{479D452F-C7B5-4BBC-A179-2B829E003CBF}" destId="{236091F9-A30B-4AA6-885D-93819E3BC840}" srcOrd="1" destOrd="0" parTransId="{2F3DD167-CADB-4BC7-A472-A2996D50387D}" sibTransId="{E3CC0EF5-5421-4A14-B480-868E0500D8EA}"/>
    <dgm:cxn modelId="{20B84BF9-14CD-4584-8BCA-B19726095CA0}" srcId="{479D452F-C7B5-4BBC-A179-2B829E003CBF}" destId="{7EFCA9F1-96E0-4DA7-9CE2-85B182971341}" srcOrd="2" destOrd="0" parTransId="{8948FDA7-406A-4E3C-ACCE-19287715DE70}" sibTransId="{2F2B5C20-424E-437F-8847-28840C699F65}"/>
    <dgm:cxn modelId="{B7AF39FA-FF02-4449-9852-7C05AE1D3D34}" srcId="{479D452F-C7B5-4BBC-A179-2B829E003CBF}" destId="{92D3A954-A46D-4777-A670-CD1DF532536A}" srcOrd="0" destOrd="0" parTransId="{EC273A69-42C1-4A84-B53D-A70C5D8680F4}" sibTransId="{D98F4B1C-0AB5-4707-B35B-C68145C051C7}"/>
    <dgm:cxn modelId="{0E9069BB-509D-4D5D-8F68-0AC6A5801AA9}" type="presParOf" srcId="{3586B4C9-CCDF-41B2-AE51-82211033989D}" destId="{CAD40545-B8CA-4C32-8101-CEFBBF81AE3B}" srcOrd="0" destOrd="0" presId="urn:microsoft.com/office/officeart/2018/2/layout/IconVerticalSolidList"/>
    <dgm:cxn modelId="{36A99931-8C42-40C5-857B-EC0AEAF3AFB5}" type="presParOf" srcId="{CAD40545-B8CA-4C32-8101-CEFBBF81AE3B}" destId="{5042B237-B571-4B69-A363-6BF0361D7FC3}" srcOrd="0" destOrd="0" presId="urn:microsoft.com/office/officeart/2018/2/layout/IconVerticalSolidList"/>
    <dgm:cxn modelId="{4E5C9020-E227-42D6-A9D6-B224D8AF400F}" type="presParOf" srcId="{CAD40545-B8CA-4C32-8101-CEFBBF81AE3B}" destId="{113E7EE2-3495-49F3-97FE-166413FE1C31}" srcOrd="1" destOrd="0" presId="urn:microsoft.com/office/officeart/2018/2/layout/IconVerticalSolidList"/>
    <dgm:cxn modelId="{83137E50-9E71-431D-8E3B-514357BB07CA}" type="presParOf" srcId="{CAD40545-B8CA-4C32-8101-CEFBBF81AE3B}" destId="{56AFFA93-F488-44BA-B03A-030D797D8949}" srcOrd="2" destOrd="0" presId="urn:microsoft.com/office/officeart/2018/2/layout/IconVerticalSolidList"/>
    <dgm:cxn modelId="{A4F30841-29DE-4B82-AA72-E18855F824B9}" type="presParOf" srcId="{CAD40545-B8CA-4C32-8101-CEFBBF81AE3B}" destId="{9F6AB1B1-0ACD-4DFD-9324-5D732DF68A78}" srcOrd="3" destOrd="0" presId="urn:microsoft.com/office/officeart/2018/2/layout/IconVerticalSolidList"/>
    <dgm:cxn modelId="{72F40ABB-7D55-442E-89D8-38D25CA32D1F}" type="presParOf" srcId="{3586B4C9-CCDF-41B2-AE51-82211033989D}" destId="{323BD1DD-1A21-43BE-B196-E12F2A875AE4}" srcOrd="1" destOrd="0" presId="urn:microsoft.com/office/officeart/2018/2/layout/IconVerticalSolidList"/>
    <dgm:cxn modelId="{91CD1DCA-923F-4418-9CD0-12AFFF05EE85}" type="presParOf" srcId="{3586B4C9-CCDF-41B2-AE51-82211033989D}" destId="{E6C1A8D4-2A95-43BC-B904-21E1E6881B4E}" srcOrd="2" destOrd="0" presId="urn:microsoft.com/office/officeart/2018/2/layout/IconVerticalSolidList"/>
    <dgm:cxn modelId="{C95F44A4-A0F9-43E8-BFE7-A3796499C7D8}" type="presParOf" srcId="{E6C1A8D4-2A95-43BC-B904-21E1E6881B4E}" destId="{3D639627-DCF7-490E-908E-EF694377DB27}" srcOrd="0" destOrd="0" presId="urn:microsoft.com/office/officeart/2018/2/layout/IconVerticalSolidList"/>
    <dgm:cxn modelId="{5B3D02A7-AF1D-4702-BA48-21BA67FD002F}" type="presParOf" srcId="{E6C1A8D4-2A95-43BC-B904-21E1E6881B4E}" destId="{173A6BA2-DE01-42DB-A613-760FAA194668}" srcOrd="1" destOrd="0" presId="urn:microsoft.com/office/officeart/2018/2/layout/IconVerticalSolidList"/>
    <dgm:cxn modelId="{07E9BA56-013F-4975-AD6C-912E54FD9FD4}" type="presParOf" srcId="{E6C1A8D4-2A95-43BC-B904-21E1E6881B4E}" destId="{3AF8F0F5-ACE3-4DE5-B6EA-DC435F510EE2}" srcOrd="2" destOrd="0" presId="urn:microsoft.com/office/officeart/2018/2/layout/IconVerticalSolidList"/>
    <dgm:cxn modelId="{91CE9CD4-180B-4087-8DFF-A6C9BC523C45}" type="presParOf" srcId="{E6C1A8D4-2A95-43BC-B904-21E1E6881B4E}" destId="{FEC6C24D-FA66-4823-8834-ED8A4A0E9E28}" srcOrd="3" destOrd="0" presId="urn:microsoft.com/office/officeart/2018/2/layout/IconVerticalSolidList"/>
    <dgm:cxn modelId="{27036B10-4542-4082-91F0-3C1A7F8522FD}" type="presParOf" srcId="{3586B4C9-CCDF-41B2-AE51-82211033989D}" destId="{EE8E5C15-B829-4A90-965F-44D535832B8D}" srcOrd="3" destOrd="0" presId="urn:microsoft.com/office/officeart/2018/2/layout/IconVerticalSolidList"/>
    <dgm:cxn modelId="{9F0FC6D2-E4EC-4578-B14B-ECCE6D4E0757}" type="presParOf" srcId="{3586B4C9-CCDF-41B2-AE51-82211033989D}" destId="{39F08CB1-84DC-4A96-9C0A-63E90BB02E01}" srcOrd="4" destOrd="0" presId="urn:microsoft.com/office/officeart/2018/2/layout/IconVerticalSolidList"/>
    <dgm:cxn modelId="{980F3C82-A6BD-4F8D-BEBD-CE52A0791F05}" type="presParOf" srcId="{39F08CB1-84DC-4A96-9C0A-63E90BB02E01}" destId="{A473EC9F-0B89-485E-BFA0-5EF414FD78F7}" srcOrd="0" destOrd="0" presId="urn:microsoft.com/office/officeart/2018/2/layout/IconVerticalSolidList"/>
    <dgm:cxn modelId="{93409015-104F-4C92-A832-964AA358ECE4}" type="presParOf" srcId="{39F08CB1-84DC-4A96-9C0A-63E90BB02E01}" destId="{B26932C6-5A3D-4EC9-956F-86E9273CD096}" srcOrd="1" destOrd="0" presId="urn:microsoft.com/office/officeart/2018/2/layout/IconVerticalSolidList"/>
    <dgm:cxn modelId="{1159F14A-73B4-4692-ADAB-270E6F83F4B0}" type="presParOf" srcId="{39F08CB1-84DC-4A96-9C0A-63E90BB02E01}" destId="{9B679C74-FC17-4285-AB61-668C4143A448}" srcOrd="2" destOrd="0" presId="urn:microsoft.com/office/officeart/2018/2/layout/IconVerticalSolidList"/>
    <dgm:cxn modelId="{B05876E2-509F-43AE-9C9F-C94D17EE7889}" type="presParOf" srcId="{39F08CB1-84DC-4A96-9C0A-63E90BB02E01}" destId="{E3562CDF-64B0-4AB9-B7D1-14A53613FD8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56D4AA-C2E7-4EEB-8156-D40462B20184}"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521A181E-4AF1-461C-9B6C-8E29833B2B73}">
      <dgm:prSet/>
      <dgm:spPr/>
      <dgm:t>
        <a:bodyPr/>
        <a:lstStyle/>
        <a:p>
          <a:r>
            <a:rPr lang="sr-Latn-RS"/>
            <a:t>U ekonomiji nećete učiti ŠTA DA MISLITE, već </a:t>
          </a:r>
          <a:r>
            <a:rPr lang="sr-Latn-RS" b="1"/>
            <a:t>KAKO DA MISLITE</a:t>
          </a:r>
          <a:r>
            <a:rPr lang="sr-Latn-RS"/>
            <a:t>; naučićete koja sredstava i oruđa postoje da bi ekonomiju razumeli, kako da čitate informacije o ekonomskoj politici.</a:t>
          </a:r>
          <a:endParaRPr lang="en-US"/>
        </a:p>
      </dgm:t>
    </dgm:pt>
    <dgm:pt modelId="{F5C2E9AE-C5FA-4D8E-BFFE-7F200306E73C}" type="parTrans" cxnId="{9DD3CFA6-64F6-4557-87F0-8CF3F664D8BD}">
      <dgm:prSet/>
      <dgm:spPr/>
      <dgm:t>
        <a:bodyPr/>
        <a:lstStyle/>
        <a:p>
          <a:endParaRPr lang="en-US"/>
        </a:p>
      </dgm:t>
    </dgm:pt>
    <dgm:pt modelId="{63E194B9-52EB-444E-909A-7326284403B6}" type="sibTrans" cxnId="{9DD3CFA6-64F6-4557-87F0-8CF3F664D8BD}">
      <dgm:prSet/>
      <dgm:spPr/>
      <dgm:t>
        <a:bodyPr/>
        <a:lstStyle/>
        <a:p>
          <a:endParaRPr lang="en-US"/>
        </a:p>
      </dgm:t>
    </dgm:pt>
    <dgm:pt modelId="{0F918550-80C9-4072-9D4B-F63DC3C8CB31}">
      <dgm:prSet/>
      <dgm:spPr/>
      <dgm:t>
        <a:bodyPr/>
        <a:lstStyle/>
        <a:p>
          <a:r>
            <a:rPr lang="sr-Latn-RS"/>
            <a:t>Evo primera </a:t>
          </a:r>
          <a:r>
            <a:rPr lang="en-US" b="0" i="0"/>
            <a:t>Singapur</a:t>
          </a:r>
          <a:r>
            <a:rPr lang="sr-Latn-RS" b="0" i="0"/>
            <a:t>a</a:t>
          </a:r>
          <a:r>
            <a:rPr lang="en-US" b="0" i="0"/>
            <a:t>. </a:t>
          </a:r>
          <a:endParaRPr lang="en-US"/>
        </a:p>
      </dgm:t>
    </dgm:pt>
    <dgm:pt modelId="{0E218B08-6AF9-4E7C-B897-392F27EABFE0}" type="parTrans" cxnId="{41A18AE2-279A-459D-BD4B-ED4A17E15774}">
      <dgm:prSet/>
      <dgm:spPr/>
      <dgm:t>
        <a:bodyPr/>
        <a:lstStyle/>
        <a:p>
          <a:endParaRPr lang="en-US"/>
        </a:p>
      </dgm:t>
    </dgm:pt>
    <dgm:pt modelId="{EF54E5CF-A817-4E48-A090-14040D8D9B96}" type="sibTrans" cxnId="{41A18AE2-279A-459D-BD4B-ED4A17E15774}">
      <dgm:prSet/>
      <dgm:spPr/>
      <dgm:t>
        <a:bodyPr/>
        <a:lstStyle/>
        <a:p>
          <a:endParaRPr lang="en-US"/>
        </a:p>
      </dgm:t>
    </dgm:pt>
    <dgm:pt modelId="{C92D4BBC-13A4-4184-9B97-85D24F15B01B}">
      <dgm:prSet/>
      <dgm:spPr/>
      <dgm:t>
        <a:bodyPr/>
        <a:lstStyle/>
        <a:p>
          <a:r>
            <a:rPr lang="en-US" b="0" i="0"/>
            <a:t>Ako čitate isključivo </a:t>
          </a:r>
          <a:r>
            <a:rPr lang="en-US" b="0" i="1"/>
            <a:t>Economist</a:t>
          </a:r>
          <a:r>
            <a:rPr lang="en-US" b="0" i="0"/>
            <a:t> ili </a:t>
          </a:r>
          <a:r>
            <a:rPr lang="en-US" b="0" i="1"/>
            <a:t>Wall Street Journal</a:t>
          </a:r>
          <a:r>
            <a:rPr lang="en-US" b="0" i="0"/>
            <a:t>, o toj zemlji ćete znati samo da vodi tržišnu politiku i da je otvorena za strane investicije.</a:t>
          </a:r>
          <a:endParaRPr lang="en-US"/>
        </a:p>
      </dgm:t>
    </dgm:pt>
    <dgm:pt modelId="{AA3AEEA0-CBD1-4506-B1E1-B9BC6954FEF3}" type="parTrans" cxnId="{2D668694-A52C-4648-BA37-3BB774006B9F}">
      <dgm:prSet/>
      <dgm:spPr/>
      <dgm:t>
        <a:bodyPr/>
        <a:lstStyle/>
        <a:p>
          <a:endParaRPr lang="en-US"/>
        </a:p>
      </dgm:t>
    </dgm:pt>
    <dgm:pt modelId="{AAFE90EF-C8AF-435B-8458-1B4F911FA123}" type="sibTrans" cxnId="{2D668694-A52C-4648-BA37-3BB774006B9F}">
      <dgm:prSet/>
      <dgm:spPr/>
      <dgm:t>
        <a:bodyPr/>
        <a:lstStyle/>
        <a:p>
          <a:endParaRPr lang="en-US"/>
        </a:p>
      </dgm:t>
    </dgm:pt>
    <dgm:pt modelId="{495F2B92-3EF4-45D9-888B-91C3BBB68E2E}" type="pres">
      <dgm:prSet presAssocID="{5E56D4AA-C2E7-4EEB-8156-D40462B20184}" presName="hierChild1" presStyleCnt="0">
        <dgm:presLayoutVars>
          <dgm:chPref val="1"/>
          <dgm:dir/>
          <dgm:animOne val="branch"/>
          <dgm:animLvl val="lvl"/>
          <dgm:resizeHandles/>
        </dgm:presLayoutVars>
      </dgm:prSet>
      <dgm:spPr/>
    </dgm:pt>
    <dgm:pt modelId="{D6BDF554-22CB-4624-85C5-228575B4D010}" type="pres">
      <dgm:prSet presAssocID="{521A181E-4AF1-461C-9B6C-8E29833B2B73}" presName="hierRoot1" presStyleCnt="0"/>
      <dgm:spPr/>
    </dgm:pt>
    <dgm:pt modelId="{0105FDC3-F87C-466B-B319-C9B3FA31C815}" type="pres">
      <dgm:prSet presAssocID="{521A181E-4AF1-461C-9B6C-8E29833B2B73}" presName="composite" presStyleCnt="0"/>
      <dgm:spPr/>
    </dgm:pt>
    <dgm:pt modelId="{818251AA-FAFF-4670-860C-8BBD1E71EB48}" type="pres">
      <dgm:prSet presAssocID="{521A181E-4AF1-461C-9B6C-8E29833B2B73}" presName="background" presStyleLbl="node0" presStyleIdx="0" presStyleCnt="3"/>
      <dgm:spPr/>
    </dgm:pt>
    <dgm:pt modelId="{0903CF9C-510F-4780-A05D-00973D02844C}" type="pres">
      <dgm:prSet presAssocID="{521A181E-4AF1-461C-9B6C-8E29833B2B73}" presName="text" presStyleLbl="fgAcc0" presStyleIdx="0" presStyleCnt="3">
        <dgm:presLayoutVars>
          <dgm:chPref val="3"/>
        </dgm:presLayoutVars>
      </dgm:prSet>
      <dgm:spPr/>
    </dgm:pt>
    <dgm:pt modelId="{6022064E-CD46-40E3-87DB-D55842EF0D7D}" type="pres">
      <dgm:prSet presAssocID="{521A181E-4AF1-461C-9B6C-8E29833B2B73}" presName="hierChild2" presStyleCnt="0"/>
      <dgm:spPr/>
    </dgm:pt>
    <dgm:pt modelId="{EC8562A3-E420-4B4F-B803-1B46B7B560FE}" type="pres">
      <dgm:prSet presAssocID="{0F918550-80C9-4072-9D4B-F63DC3C8CB31}" presName="hierRoot1" presStyleCnt="0"/>
      <dgm:spPr/>
    </dgm:pt>
    <dgm:pt modelId="{B8CE60C1-A23B-4878-A43B-3F35B7616E5D}" type="pres">
      <dgm:prSet presAssocID="{0F918550-80C9-4072-9D4B-F63DC3C8CB31}" presName="composite" presStyleCnt="0"/>
      <dgm:spPr/>
    </dgm:pt>
    <dgm:pt modelId="{25E5A7DD-1341-47D8-BA56-30841ABA36C7}" type="pres">
      <dgm:prSet presAssocID="{0F918550-80C9-4072-9D4B-F63DC3C8CB31}" presName="background" presStyleLbl="node0" presStyleIdx="1" presStyleCnt="3"/>
      <dgm:spPr/>
    </dgm:pt>
    <dgm:pt modelId="{20972B16-4135-4C66-85E8-3E1D845DC1BC}" type="pres">
      <dgm:prSet presAssocID="{0F918550-80C9-4072-9D4B-F63DC3C8CB31}" presName="text" presStyleLbl="fgAcc0" presStyleIdx="1" presStyleCnt="3">
        <dgm:presLayoutVars>
          <dgm:chPref val="3"/>
        </dgm:presLayoutVars>
      </dgm:prSet>
      <dgm:spPr/>
    </dgm:pt>
    <dgm:pt modelId="{CDA958DD-A42B-414B-A6C3-9594F596611A}" type="pres">
      <dgm:prSet presAssocID="{0F918550-80C9-4072-9D4B-F63DC3C8CB31}" presName="hierChild2" presStyleCnt="0"/>
      <dgm:spPr/>
    </dgm:pt>
    <dgm:pt modelId="{3EFE481D-5403-454B-BE29-11C0DF9AA17D}" type="pres">
      <dgm:prSet presAssocID="{C92D4BBC-13A4-4184-9B97-85D24F15B01B}" presName="hierRoot1" presStyleCnt="0"/>
      <dgm:spPr/>
    </dgm:pt>
    <dgm:pt modelId="{E1DD1005-9E99-4034-994C-F7B2C0046E65}" type="pres">
      <dgm:prSet presAssocID="{C92D4BBC-13A4-4184-9B97-85D24F15B01B}" presName="composite" presStyleCnt="0"/>
      <dgm:spPr/>
    </dgm:pt>
    <dgm:pt modelId="{8B95BCE1-AD9A-4505-9EA2-1D0362E752DC}" type="pres">
      <dgm:prSet presAssocID="{C92D4BBC-13A4-4184-9B97-85D24F15B01B}" presName="background" presStyleLbl="node0" presStyleIdx="2" presStyleCnt="3"/>
      <dgm:spPr/>
    </dgm:pt>
    <dgm:pt modelId="{DC6A389E-314F-44D6-B162-41DB025106E1}" type="pres">
      <dgm:prSet presAssocID="{C92D4BBC-13A4-4184-9B97-85D24F15B01B}" presName="text" presStyleLbl="fgAcc0" presStyleIdx="2" presStyleCnt="3">
        <dgm:presLayoutVars>
          <dgm:chPref val="3"/>
        </dgm:presLayoutVars>
      </dgm:prSet>
      <dgm:spPr/>
    </dgm:pt>
    <dgm:pt modelId="{6EAE906A-973C-43F2-8098-291071A80CE9}" type="pres">
      <dgm:prSet presAssocID="{C92D4BBC-13A4-4184-9B97-85D24F15B01B}" presName="hierChild2" presStyleCnt="0"/>
      <dgm:spPr/>
    </dgm:pt>
  </dgm:ptLst>
  <dgm:cxnLst>
    <dgm:cxn modelId="{DDDBCD5D-B439-4A78-B86F-2157ED390E96}" type="presOf" srcId="{5E56D4AA-C2E7-4EEB-8156-D40462B20184}" destId="{495F2B92-3EF4-45D9-888B-91C3BBB68E2E}" srcOrd="0" destOrd="0" presId="urn:microsoft.com/office/officeart/2005/8/layout/hierarchy1"/>
    <dgm:cxn modelId="{3EA30049-7192-4695-B74B-1011CEE92916}" type="presOf" srcId="{521A181E-4AF1-461C-9B6C-8E29833B2B73}" destId="{0903CF9C-510F-4780-A05D-00973D02844C}" srcOrd="0" destOrd="0" presId="urn:microsoft.com/office/officeart/2005/8/layout/hierarchy1"/>
    <dgm:cxn modelId="{7BA5826B-9242-4248-B171-6CF85B7DA3C6}" type="presOf" srcId="{0F918550-80C9-4072-9D4B-F63DC3C8CB31}" destId="{20972B16-4135-4C66-85E8-3E1D845DC1BC}" srcOrd="0" destOrd="0" presId="urn:microsoft.com/office/officeart/2005/8/layout/hierarchy1"/>
    <dgm:cxn modelId="{2D668694-A52C-4648-BA37-3BB774006B9F}" srcId="{5E56D4AA-C2E7-4EEB-8156-D40462B20184}" destId="{C92D4BBC-13A4-4184-9B97-85D24F15B01B}" srcOrd="2" destOrd="0" parTransId="{AA3AEEA0-CBD1-4506-B1E1-B9BC6954FEF3}" sibTransId="{AAFE90EF-C8AF-435B-8458-1B4F911FA123}"/>
    <dgm:cxn modelId="{9DD3CFA6-64F6-4557-87F0-8CF3F664D8BD}" srcId="{5E56D4AA-C2E7-4EEB-8156-D40462B20184}" destId="{521A181E-4AF1-461C-9B6C-8E29833B2B73}" srcOrd="0" destOrd="0" parTransId="{F5C2E9AE-C5FA-4D8E-BFFE-7F200306E73C}" sibTransId="{63E194B9-52EB-444E-909A-7326284403B6}"/>
    <dgm:cxn modelId="{41A18AE2-279A-459D-BD4B-ED4A17E15774}" srcId="{5E56D4AA-C2E7-4EEB-8156-D40462B20184}" destId="{0F918550-80C9-4072-9D4B-F63DC3C8CB31}" srcOrd="1" destOrd="0" parTransId="{0E218B08-6AF9-4E7C-B897-392F27EABFE0}" sibTransId="{EF54E5CF-A817-4E48-A090-14040D8D9B96}"/>
    <dgm:cxn modelId="{2DCAA1FB-2042-4DC8-9A68-4A474942DF5F}" type="presOf" srcId="{C92D4BBC-13A4-4184-9B97-85D24F15B01B}" destId="{DC6A389E-314F-44D6-B162-41DB025106E1}" srcOrd="0" destOrd="0" presId="urn:microsoft.com/office/officeart/2005/8/layout/hierarchy1"/>
    <dgm:cxn modelId="{3D7DEC0A-104A-4012-A956-8D4F8D7196D6}" type="presParOf" srcId="{495F2B92-3EF4-45D9-888B-91C3BBB68E2E}" destId="{D6BDF554-22CB-4624-85C5-228575B4D010}" srcOrd="0" destOrd="0" presId="urn:microsoft.com/office/officeart/2005/8/layout/hierarchy1"/>
    <dgm:cxn modelId="{501C00E1-B4A5-4384-A494-C2B895B2E36C}" type="presParOf" srcId="{D6BDF554-22CB-4624-85C5-228575B4D010}" destId="{0105FDC3-F87C-466B-B319-C9B3FA31C815}" srcOrd="0" destOrd="0" presId="urn:microsoft.com/office/officeart/2005/8/layout/hierarchy1"/>
    <dgm:cxn modelId="{AE1795C7-A7B0-4901-815D-AB0EBE669195}" type="presParOf" srcId="{0105FDC3-F87C-466B-B319-C9B3FA31C815}" destId="{818251AA-FAFF-4670-860C-8BBD1E71EB48}" srcOrd="0" destOrd="0" presId="urn:microsoft.com/office/officeart/2005/8/layout/hierarchy1"/>
    <dgm:cxn modelId="{70570314-C035-4256-9556-883C6ACAFCBF}" type="presParOf" srcId="{0105FDC3-F87C-466B-B319-C9B3FA31C815}" destId="{0903CF9C-510F-4780-A05D-00973D02844C}" srcOrd="1" destOrd="0" presId="urn:microsoft.com/office/officeart/2005/8/layout/hierarchy1"/>
    <dgm:cxn modelId="{1D029641-DB87-417E-A06A-32C80FDF724F}" type="presParOf" srcId="{D6BDF554-22CB-4624-85C5-228575B4D010}" destId="{6022064E-CD46-40E3-87DB-D55842EF0D7D}" srcOrd="1" destOrd="0" presId="urn:microsoft.com/office/officeart/2005/8/layout/hierarchy1"/>
    <dgm:cxn modelId="{58332E38-B9A2-40AD-A144-62F797897320}" type="presParOf" srcId="{495F2B92-3EF4-45D9-888B-91C3BBB68E2E}" destId="{EC8562A3-E420-4B4F-B803-1B46B7B560FE}" srcOrd="1" destOrd="0" presId="urn:microsoft.com/office/officeart/2005/8/layout/hierarchy1"/>
    <dgm:cxn modelId="{E327284A-56EA-4FE0-B3A5-237C01A300B6}" type="presParOf" srcId="{EC8562A3-E420-4B4F-B803-1B46B7B560FE}" destId="{B8CE60C1-A23B-4878-A43B-3F35B7616E5D}" srcOrd="0" destOrd="0" presId="urn:microsoft.com/office/officeart/2005/8/layout/hierarchy1"/>
    <dgm:cxn modelId="{B481AD3B-EEE4-4F7C-9747-05C3E850ED4B}" type="presParOf" srcId="{B8CE60C1-A23B-4878-A43B-3F35B7616E5D}" destId="{25E5A7DD-1341-47D8-BA56-30841ABA36C7}" srcOrd="0" destOrd="0" presId="urn:microsoft.com/office/officeart/2005/8/layout/hierarchy1"/>
    <dgm:cxn modelId="{6AE75C73-AE2C-492E-99AB-E640832F6B73}" type="presParOf" srcId="{B8CE60C1-A23B-4878-A43B-3F35B7616E5D}" destId="{20972B16-4135-4C66-85E8-3E1D845DC1BC}" srcOrd="1" destOrd="0" presId="urn:microsoft.com/office/officeart/2005/8/layout/hierarchy1"/>
    <dgm:cxn modelId="{6345BD22-9FDC-482B-BB35-4E05DE2425D5}" type="presParOf" srcId="{EC8562A3-E420-4B4F-B803-1B46B7B560FE}" destId="{CDA958DD-A42B-414B-A6C3-9594F596611A}" srcOrd="1" destOrd="0" presId="urn:microsoft.com/office/officeart/2005/8/layout/hierarchy1"/>
    <dgm:cxn modelId="{68B1396D-E371-4179-9CDA-DC7A13F8BD09}" type="presParOf" srcId="{495F2B92-3EF4-45D9-888B-91C3BBB68E2E}" destId="{3EFE481D-5403-454B-BE29-11C0DF9AA17D}" srcOrd="2" destOrd="0" presId="urn:microsoft.com/office/officeart/2005/8/layout/hierarchy1"/>
    <dgm:cxn modelId="{7F32ECFC-3BB1-48C3-A700-0D243892237F}" type="presParOf" srcId="{3EFE481D-5403-454B-BE29-11C0DF9AA17D}" destId="{E1DD1005-9E99-4034-994C-F7B2C0046E65}" srcOrd="0" destOrd="0" presId="urn:microsoft.com/office/officeart/2005/8/layout/hierarchy1"/>
    <dgm:cxn modelId="{DFC56A9D-27A0-4698-A25A-7D1DB1830578}" type="presParOf" srcId="{E1DD1005-9E99-4034-994C-F7B2C0046E65}" destId="{8B95BCE1-AD9A-4505-9EA2-1D0362E752DC}" srcOrd="0" destOrd="0" presId="urn:microsoft.com/office/officeart/2005/8/layout/hierarchy1"/>
    <dgm:cxn modelId="{477AC1AE-28BC-4DC8-B1A8-C063A4610A64}" type="presParOf" srcId="{E1DD1005-9E99-4034-994C-F7B2C0046E65}" destId="{DC6A389E-314F-44D6-B162-41DB025106E1}" srcOrd="1" destOrd="0" presId="urn:microsoft.com/office/officeart/2005/8/layout/hierarchy1"/>
    <dgm:cxn modelId="{0170F925-EB24-48FD-8F56-52B71EA9076E}" type="presParOf" srcId="{3EFE481D-5403-454B-BE29-11C0DF9AA17D}" destId="{6EAE906A-973C-43F2-8098-291071A80CE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7D39C6-BF1D-4A79-98D3-EF3D19816DE8}" type="doc">
      <dgm:prSet loTypeId="urn:microsoft.com/office/officeart/2005/8/layout/process5" loCatId="process" qsTypeId="urn:microsoft.com/office/officeart/2005/8/quickstyle/simple4" qsCatId="simple" csTypeId="urn:microsoft.com/office/officeart/2005/8/colors/colorful2" csCatId="colorful" phldr="1"/>
      <dgm:spPr/>
      <dgm:t>
        <a:bodyPr/>
        <a:lstStyle/>
        <a:p>
          <a:endParaRPr lang="en-US"/>
        </a:p>
      </dgm:t>
    </dgm:pt>
    <dgm:pt modelId="{ED198E25-B7DD-4034-89C8-650B99AFCE90}">
      <dgm:prSet custT="1"/>
      <dgm:spPr/>
      <dgm:t>
        <a:bodyPr/>
        <a:lstStyle/>
        <a:p>
          <a:r>
            <a:rPr lang="sr-Latn-RS" sz="1400" dirty="0"/>
            <a:t>Još na </a:t>
          </a:r>
          <a:r>
            <a:rPr lang="sr-Latn-RS" sz="1400" b="1" dirty="0"/>
            <a:t>Istoku, 4 vek pre n.e., KINESKI MISLIOCI</a:t>
          </a:r>
          <a:r>
            <a:rPr lang="sr-Latn-RS" sz="1400" dirty="0"/>
            <a:t>, Mencia (naslednik čuvenog Konfučija) se bavi ekonomskim problemima društva, podelom rada, korist bogatih u odnosu na „prost“ narod. Delili su ljude na one koji se bave umnim i fizičkim radom. Smatrali su da se zdrav društveni sistem ostvaruje vaspitanjem, i periodičnim smenama vlasti</a:t>
          </a:r>
          <a:endParaRPr lang="en-US" sz="1400" dirty="0"/>
        </a:p>
      </dgm:t>
    </dgm:pt>
    <dgm:pt modelId="{8164EAAA-4E6A-4DB4-8185-058F5E9C170B}" type="parTrans" cxnId="{607EF659-69CD-4060-AD08-46426D46C89C}">
      <dgm:prSet/>
      <dgm:spPr/>
      <dgm:t>
        <a:bodyPr/>
        <a:lstStyle/>
        <a:p>
          <a:endParaRPr lang="en-US"/>
        </a:p>
      </dgm:t>
    </dgm:pt>
    <dgm:pt modelId="{ED3D9009-708D-432B-8314-4179EEEEC3DB}" type="sibTrans" cxnId="{607EF659-69CD-4060-AD08-46426D46C89C}">
      <dgm:prSet/>
      <dgm:spPr/>
      <dgm:t>
        <a:bodyPr/>
        <a:lstStyle/>
        <a:p>
          <a:endParaRPr lang="en-US"/>
        </a:p>
      </dgm:t>
    </dgm:pt>
    <dgm:pt modelId="{7F23DDF6-0020-40E6-8470-4025968F0218}">
      <dgm:prSet custT="1"/>
      <dgm:spPr/>
      <dgm:t>
        <a:bodyPr/>
        <a:lstStyle/>
        <a:p>
          <a:r>
            <a:rPr lang="sr-Latn-RS" sz="1500" b="1" dirty="0"/>
            <a:t>HOMER</a:t>
          </a:r>
          <a:r>
            <a:rPr lang="sr-Latn-RS" sz="1500" dirty="0"/>
            <a:t> (8 vek pre n.e.), koji upavo u Ilijadi i Odiseji opisuje ekonomske probleme tog vremena, bazu predstavlja naturalna proizvodnja uz privatno posedovanje zemljišta, stoke, robova, zlata.. On ulogu kralja poredi sa čuvarem domaćinstva, „čuvarem svoga stada“</a:t>
          </a:r>
          <a:endParaRPr lang="en-US" sz="1500" dirty="0"/>
        </a:p>
      </dgm:t>
    </dgm:pt>
    <dgm:pt modelId="{76FCC986-F911-4B3B-8A10-382F796B4007}" type="parTrans" cxnId="{787C52FF-D808-41B8-81F1-272020EF419C}">
      <dgm:prSet/>
      <dgm:spPr/>
      <dgm:t>
        <a:bodyPr/>
        <a:lstStyle/>
        <a:p>
          <a:endParaRPr lang="en-US"/>
        </a:p>
      </dgm:t>
    </dgm:pt>
    <dgm:pt modelId="{DC4E880F-3207-4961-B85D-6CCE9E6360DB}" type="sibTrans" cxnId="{787C52FF-D808-41B8-81F1-272020EF419C}">
      <dgm:prSet/>
      <dgm:spPr/>
      <dgm:t>
        <a:bodyPr/>
        <a:lstStyle/>
        <a:p>
          <a:endParaRPr lang="en-US"/>
        </a:p>
      </dgm:t>
    </dgm:pt>
    <dgm:pt modelId="{B331E193-0826-4138-B872-648428CD3088}">
      <dgm:prSet custT="1"/>
      <dgm:spPr/>
      <dgm:t>
        <a:bodyPr/>
        <a:lstStyle/>
        <a:p>
          <a:pPr algn="just"/>
          <a:r>
            <a:rPr lang="sr-Latn-RS" sz="1300" b="1" dirty="0"/>
            <a:t>KSENOFONT </a:t>
          </a:r>
          <a:r>
            <a:rPr lang="sr-Latn-RS" sz="1300" dirty="0"/>
            <a:t>(Sokratov učenik) zastupa naturalnu privredu, i tezu da svako domaćinstvao treba da proizvodi ono što mu je potrebno. Smatra da je ekonomija znanje o upravljanju domaćinstvom i imanjem. Ekonomija nužna</a:t>
          </a:r>
          <a:endParaRPr lang="en-US" sz="1300" dirty="0"/>
        </a:p>
      </dgm:t>
    </dgm:pt>
    <dgm:pt modelId="{5C48E485-8D10-49D5-9EE9-39DF1CBDF553}" type="parTrans" cxnId="{797CD061-8ABD-4749-BAFC-6D39D5967E9E}">
      <dgm:prSet/>
      <dgm:spPr/>
      <dgm:t>
        <a:bodyPr/>
        <a:lstStyle/>
        <a:p>
          <a:endParaRPr lang="en-US"/>
        </a:p>
      </dgm:t>
    </dgm:pt>
    <dgm:pt modelId="{4FC5BE42-1B76-4DBE-A552-B5CB0FE1E9EA}" type="sibTrans" cxnId="{797CD061-8ABD-4749-BAFC-6D39D5967E9E}">
      <dgm:prSet/>
      <dgm:spPr/>
      <dgm:t>
        <a:bodyPr/>
        <a:lstStyle/>
        <a:p>
          <a:endParaRPr lang="en-US"/>
        </a:p>
      </dgm:t>
    </dgm:pt>
    <dgm:pt modelId="{D2F6F735-4B0B-419C-83BF-6FF308665860}">
      <dgm:prSet custT="1"/>
      <dgm:spPr/>
      <dgm:t>
        <a:bodyPr/>
        <a:lstStyle/>
        <a:p>
          <a:pPr algn="l"/>
          <a:r>
            <a:rPr lang="sr-Latn-RS" sz="1300" dirty="0"/>
            <a:t>Za ljudski opstanak</a:t>
          </a:r>
          <a:endParaRPr lang="en-US" sz="1300" dirty="0"/>
        </a:p>
      </dgm:t>
    </dgm:pt>
    <dgm:pt modelId="{CCCCA5F2-6317-409E-925E-C57229E16F0F}" type="parTrans" cxnId="{B02BDDFB-21E8-4E3E-B1CD-995697ED14D5}">
      <dgm:prSet/>
      <dgm:spPr/>
      <dgm:t>
        <a:bodyPr/>
        <a:lstStyle/>
        <a:p>
          <a:endParaRPr lang="en-US"/>
        </a:p>
      </dgm:t>
    </dgm:pt>
    <dgm:pt modelId="{C41652DF-D118-4AF5-9D88-A7CC1E5F03E8}" type="sibTrans" cxnId="{B02BDDFB-21E8-4E3E-B1CD-995697ED14D5}">
      <dgm:prSet/>
      <dgm:spPr/>
      <dgm:t>
        <a:bodyPr/>
        <a:lstStyle/>
        <a:p>
          <a:endParaRPr lang="en-US"/>
        </a:p>
      </dgm:t>
    </dgm:pt>
    <dgm:pt modelId="{D77CCB04-D377-4D32-8AD0-E61BD64FB2BF}">
      <dgm:prSet custT="1"/>
      <dgm:spPr/>
      <dgm:t>
        <a:bodyPr/>
        <a:lstStyle/>
        <a:p>
          <a:pPr algn="just"/>
          <a:r>
            <a:rPr lang="sr-Latn-RS" sz="1300" dirty="0"/>
            <a:t>Donosi dobrobit  i veliku korist – koja se ne ostvaruje ako neko samo poseduje imovinu i imetak, već ako poseduje </a:t>
          </a:r>
          <a:r>
            <a:rPr lang="sr-Latn-RS" sz="1300" b="1" u="sng" dirty="0"/>
            <a:t>znanje o upravljanju</a:t>
          </a:r>
          <a:endParaRPr lang="en-US" sz="1300" b="1" u="sng" dirty="0"/>
        </a:p>
      </dgm:t>
    </dgm:pt>
    <dgm:pt modelId="{663B8D6F-BC90-45ED-8D80-6C0C60CEC80A}" type="parTrans" cxnId="{5896E469-BD33-4AD0-ADCE-C2B0BAC83823}">
      <dgm:prSet/>
      <dgm:spPr/>
      <dgm:t>
        <a:bodyPr/>
        <a:lstStyle/>
        <a:p>
          <a:endParaRPr lang="en-US"/>
        </a:p>
      </dgm:t>
    </dgm:pt>
    <dgm:pt modelId="{A1210FBD-B5C7-4920-A8B6-6776FBF10D7A}" type="sibTrans" cxnId="{5896E469-BD33-4AD0-ADCE-C2B0BAC83823}">
      <dgm:prSet/>
      <dgm:spPr/>
      <dgm:t>
        <a:bodyPr/>
        <a:lstStyle/>
        <a:p>
          <a:endParaRPr lang="en-US"/>
        </a:p>
      </dgm:t>
    </dgm:pt>
    <dgm:pt modelId="{4AA681F0-D610-4AA4-A408-513C73CA26E2}">
      <dgm:prSet custT="1"/>
      <dgm:spPr/>
      <dgm:t>
        <a:bodyPr/>
        <a:lstStyle/>
        <a:p>
          <a:pPr algn="l"/>
          <a:r>
            <a:rPr lang="sr-Latn-RS" sz="1300" dirty="0"/>
            <a:t>povezana sa politikom i vojnim umećem</a:t>
          </a:r>
          <a:endParaRPr lang="en-US" sz="1300" dirty="0"/>
        </a:p>
      </dgm:t>
    </dgm:pt>
    <dgm:pt modelId="{EB8FEABC-023B-42B0-AA2C-089F4C1FAA9B}" type="parTrans" cxnId="{7D98C38E-AD5C-4CAA-A13B-B06C69150A3B}">
      <dgm:prSet/>
      <dgm:spPr/>
      <dgm:t>
        <a:bodyPr/>
        <a:lstStyle/>
        <a:p>
          <a:endParaRPr lang="en-US"/>
        </a:p>
      </dgm:t>
    </dgm:pt>
    <dgm:pt modelId="{2BAE3BD0-7AEF-4899-80AA-862BC1FB02BA}" type="sibTrans" cxnId="{7D98C38E-AD5C-4CAA-A13B-B06C69150A3B}">
      <dgm:prSet/>
      <dgm:spPr/>
      <dgm:t>
        <a:bodyPr/>
        <a:lstStyle/>
        <a:p>
          <a:endParaRPr lang="en-US"/>
        </a:p>
      </dgm:t>
    </dgm:pt>
    <dgm:pt modelId="{4F051F08-B1B9-46DE-81A0-EDF422C6A163}">
      <dgm:prSet custT="1"/>
      <dgm:spPr/>
      <dgm:t>
        <a:bodyPr/>
        <a:lstStyle/>
        <a:p>
          <a:pPr algn="l"/>
          <a:r>
            <a:rPr lang="sr-Latn-RS" sz="1300" dirty="0"/>
            <a:t>Domaćinstva su sastavni deo političke zajednice (pa se privatni i javni plan međusobno prepliću – kućna ekonomija utiče i na blagajnu države, na uspešnost vođenja ratova = ekonomija i politika ne mogu jedna bez druge</a:t>
          </a:r>
          <a:endParaRPr lang="en-US" sz="1300" dirty="0"/>
        </a:p>
      </dgm:t>
    </dgm:pt>
    <dgm:pt modelId="{B7B68D4A-7DCF-464B-BF75-4BE5FB8580C7}" type="parTrans" cxnId="{73BFD40A-CD98-4413-8861-CD18E803AD15}">
      <dgm:prSet/>
      <dgm:spPr/>
      <dgm:t>
        <a:bodyPr/>
        <a:lstStyle/>
        <a:p>
          <a:endParaRPr lang="en-US"/>
        </a:p>
      </dgm:t>
    </dgm:pt>
    <dgm:pt modelId="{A3554046-37CD-4B39-B119-324FE5EF06DA}" type="sibTrans" cxnId="{73BFD40A-CD98-4413-8861-CD18E803AD15}">
      <dgm:prSet/>
      <dgm:spPr/>
      <dgm:t>
        <a:bodyPr/>
        <a:lstStyle/>
        <a:p>
          <a:endParaRPr lang="en-US"/>
        </a:p>
      </dgm:t>
    </dgm:pt>
    <dgm:pt modelId="{2EA54D99-4515-46E9-BC43-E2DE8CFDF224}" type="pres">
      <dgm:prSet presAssocID="{B37D39C6-BF1D-4A79-98D3-EF3D19816DE8}" presName="diagram" presStyleCnt="0">
        <dgm:presLayoutVars>
          <dgm:dir/>
          <dgm:resizeHandles val="exact"/>
        </dgm:presLayoutVars>
      </dgm:prSet>
      <dgm:spPr/>
    </dgm:pt>
    <dgm:pt modelId="{DEC0AF31-DBD2-4298-85AB-F9780519F694}" type="pres">
      <dgm:prSet presAssocID="{ED198E25-B7DD-4034-89C8-650B99AFCE90}" presName="node" presStyleLbl="node1" presStyleIdx="0" presStyleCnt="3" custScaleY="171136">
        <dgm:presLayoutVars>
          <dgm:bulletEnabled val="1"/>
        </dgm:presLayoutVars>
      </dgm:prSet>
      <dgm:spPr/>
    </dgm:pt>
    <dgm:pt modelId="{DE84264F-8E8C-474C-A7CB-D52BB868EC1A}" type="pres">
      <dgm:prSet presAssocID="{ED3D9009-708D-432B-8314-4179EEEEC3DB}" presName="sibTrans" presStyleLbl="sibTrans2D1" presStyleIdx="0" presStyleCnt="2"/>
      <dgm:spPr/>
    </dgm:pt>
    <dgm:pt modelId="{7963574E-A3CE-422B-8330-CE0C92ABBC0B}" type="pres">
      <dgm:prSet presAssocID="{ED3D9009-708D-432B-8314-4179EEEEC3DB}" presName="connectorText" presStyleLbl="sibTrans2D1" presStyleIdx="0" presStyleCnt="2"/>
      <dgm:spPr/>
    </dgm:pt>
    <dgm:pt modelId="{B88E0782-4342-46AD-9922-8C32FF7EC307}" type="pres">
      <dgm:prSet presAssocID="{7F23DDF6-0020-40E6-8470-4025968F0218}" presName="node" presStyleLbl="node1" presStyleIdx="1" presStyleCnt="3" custScaleY="175951">
        <dgm:presLayoutVars>
          <dgm:bulletEnabled val="1"/>
        </dgm:presLayoutVars>
      </dgm:prSet>
      <dgm:spPr/>
    </dgm:pt>
    <dgm:pt modelId="{01E4354F-FD0B-439F-BBA1-E9507EA699D2}" type="pres">
      <dgm:prSet presAssocID="{DC4E880F-3207-4961-B85D-6CCE9E6360DB}" presName="sibTrans" presStyleLbl="sibTrans2D1" presStyleIdx="1" presStyleCnt="2"/>
      <dgm:spPr/>
    </dgm:pt>
    <dgm:pt modelId="{1593C49B-4C38-4CEE-A567-6E5AEE6D363F}" type="pres">
      <dgm:prSet presAssocID="{DC4E880F-3207-4961-B85D-6CCE9E6360DB}" presName="connectorText" presStyleLbl="sibTrans2D1" presStyleIdx="1" presStyleCnt="2"/>
      <dgm:spPr/>
    </dgm:pt>
    <dgm:pt modelId="{1B3F51CE-4DB5-4D52-906E-7D56F62D4938}" type="pres">
      <dgm:prSet presAssocID="{B331E193-0826-4138-B872-648428CD3088}" presName="node" presStyleLbl="node1" presStyleIdx="2" presStyleCnt="3" custScaleX="131594" custScaleY="204284">
        <dgm:presLayoutVars>
          <dgm:bulletEnabled val="1"/>
        </dgm:presLayoutVars>
      </dgm:prSet>
      <dgm:spPr/>
    </dgm:pt>
  </dgm:ptLst>
  <dgm:cxnLst>
    <dgm:cxn modelId="{E30FD102-CEBC-4037-A5ED-3FE65843986C}" type="presOf" srcId="{4AA681F0-D610-4AA4-A408-513C73CA26E2}" destId="{1B3F51CE-4DB5-4D52-906E-7D56F62D4938}" srcOrd="0" destOrd="3" presId="urn:microsoft.com/office/officeart/2005/8/layout/process5"/>
    <dgm:cxn modelId="{73BFD40A-CD98-4413-8861-CD18E803AD15}" srcId="{B331E193-0826-4138-B872-648428CD3088}" destId="{4F051F08-B1B9-46DE-81A0-EDF422C6A163}" srcOrd="3" destOrd="0" parTransId="{B7B68D4A-7DCF-464B-BF75-4BE5FB8580C7}" sibTransId="{A3554046-37CD-4B39-B119-324FE5EF06DA}"/>
    <dgm:cxn modelId="{B7F34721-5E1E-4C92-A70D-9785296B62B1}" type="presOf" srcId="{DC4E880F-3207-4961-B85D-6CCE9E6360DB}" destId="{01E4354F-FD0B-439F-BBA1-E9507EA699D2}" srcOrd="0" destOrd="0" presId="urn:microsoft.com/office/officeart/2005/8/layout/process5"/>
    <dgm:cxn modelId="{779BA338-E518-4144-AC76-ABFD142D0B99}" type="presOf" srcId="{B37D39C6-BF1D-4A79-98D3-EF3D19816DE8}" destId="{2EA54D99-4515-46E9-BC43-E2DE8CFDF224}" srcOrd="0" destOrd="0" presId="urn:microsoft.com/office/officeart/2005/8/layout/process5"/>
    <dgm:cxn modelId="{797CD061-8ABD-4749-BAFC-6D39D5967E9E}" srcId="{B37D39C6-BF1D-4A79-98D3-EF3D19816DE8}" destId="{B331E193-0826-4138-B872-648428CD3088}" srcOrd="2" destOrd="0" parTransId="{5C48E485-8D10-49D5-9EE9-39DF1CBDF553}" sibTransId="{4FC5BE42-1B76-4DBE-A552-B5CB0FE1E9EA}"/>
    <dgm:cxn modelId="{5896E469-BD33-4AD0-ADCE-C2B0BAC83823}" srcId="{B331E193-0826-4138-B872-648428CD3088}" destId="{D77CCB04-D377-4D32-8AD0-E61BD64FB2BF}" srcOrd="1" destOrd="0" parTransId="{663B8D6F-BC90-45ED-8D80-6C0C60CEC80A}" sibTransId="{A1210FBD-B5C7-4920-A8B6-6776FBF10D7A}"/>
    <dgm:cxn modelId="{7EC17A4B-BB70-447F-949C-6F987462054A}" type="presOf" srcId="{7F23DDF6-0020-40E6-8470-4025968F0218}" destId="{B88E0782-4342-46AD-9922-8C32FF7EC307}" srcOrd="0" destOrd="0" presId="urn:microsoft.com/office/officeart/2005/8/layout/process5"/>
    <dgm:cxn modelId="{F194634F-3865-41AE-9F0B-4695CE90E16D}" type="presOf" srcId="{D2F6F735-4B0B-419C-83BF-6FF308665860}" destId="{1B3F51CE-4DB5-4D52-906E-7D56F62D4938}" srcOrd="0" destOrd="1" presId="urn:microsoft.com/office/officeart/2005/8/layout/process5"/>
    <dgm:cxn modelId="{607EF659-69CD-4060-AD08-46426D46C89C}" srcId="{B37D39C6-BF1D-4A79-98D3-EF3D19816DE8}" destId="{ED198E25-B7DD-4034-89C8-650B99AFCE90}" srcOrd="0" destOrd="0" parTransId="{8164EAAA-4E6A-4DB4-8185-058F5E9C170B}" sibTransId="{ED3D9009-708D-432B-8314-4179EEEEC3DB}"/>
    <dgm:cxn modelId="{7FBC757D-B8AB-4C3E-B94D-7113F12EC905}" type="presOf" srcId="{4F051F08-B1B9-46DE-81A0-EDF422C6A163}" destId="{1B3F51CE-4DB5-4D52-906E-7D56F62D4938}" srcOrd="0" destOrd="4" presId="urn:microsoft.com/office/officeart/2005/8/layout/process5"/>
    <dgm:cxn modelId="{861DB283-99D7-4AC5-BEA4-099CCC9D7F01}" type="presOf" srcId="{ED3D9009-708D-432B-8314-4179EEEEC3DB}" destId="{DE84264F-8E8C-474C-A7CB-D52BB868EC1A}" srcOrd="0" destOrd="0" presId="urn:microsoft.com/office/officeart/2005/8/layout/process5"/>
    <dgm:cxn modelId="{C41D6D8E-C650-4907-8B78-F351516BB8F6}" type="presOf" srcId="{ED3D9009-708D-432B-8314-4179EEEEC3DB}" destId="{7963574E-A3CE-422B-8330-CE0C92ABBC0B}" srcOrd="1" destOrd="0" presId="urn:microsoft.com/office/officeart/2005/8/layout/process5"/>
    <dgm:cxn modelId="{7D98C38E-AD5C-4CAA-A13B-B06C69150A3B}" srcId="{B331E193-0826-4138-B872-648428CD3088}" destId="{4AA681F0-D610-4AA4-A408-513C73CA26E2}" srcOrd="2" destOrd="0" parTransId="{EB8FEABC-023B-42B0-AA2C-089F4C1FAA9B}" sibTransId="{2BAE3BD0-7AEF-4899-80AA-862BC1FB02BA}"/>
    <dgm:cxn modelId="{9194F795-4F5B-40BC-9273-349442D3AD77}" type="presOf" srcId="{D77CCB04-D377-4D32-8AD0-E61BD64FB2BF}" destId="{1B3F51CE-4DB5-4D52-906E-7D56F62D4938}" srcOrd="0" destOrd="2" presId="urn:microsoft.com/office/officeart/2005/8/layout/process5"/>
    <dgm:cxn modelId="{E345B99C-B6C2-4618-84E8-BB40F1AFCDD4}" type="presOf" srcId="{DC4E880F-3207-4961-B85D-6CCE9E6360DB}" destId="{1593C49B-4C38-4CEE-A567-6E5AEE6D363F}" srcOrd="1" destOrd="0" presId="urn:microsoft.com/office/officeart/2005/8/layout/process5"/>
    <dgm:cxn modelId="{574FF0D5-FE6A-4B0C-8F86-53B2E393FD55}" type="presOf" srcId="{B331E193-0826-4138-B872-648428CD3088}" destId="{1B3F51CE-4DB5-4D52-906E-7D56F62D4938}" srcOrd="0" destOrd="0" presId="urn:microsoft.com/office/officeart/2005/8/layout/process5"/>
    <dgm:cxn modelId="{C26316DB-C193-4FC1-AA19-CA8B4C770175}" type="presOf" srcId="{ED198E25-B7DD-4034-89C8-650B99AFCE90}" destId="{DEC0AF31-DBD2-4298-85AB-F9780519F694}" srcOrd="0" destOrd="0" presId="urn:microsoft.com/office/officeart/2005/8/layout/process5"/>
    <dgm:cxn modelId="{B02BDDFB-21E8-4E3E-B1CD-995697ED14D5}" srcId="{B331E193-0826-4138-B872-648428CD3088}" destId="{D2F6F735-4B0B-419C-83BF-6FF308665860}" srcOrd="0" destOrd="0" parTransId="{CCCCA5F2-6317-409E-925E-C57229E16F0F}" sibTransId="{C41652DF-D118-4AF5-9D88-A7CC1E5F03E8}"/>
    <dgm:cxn modelId="{787C52FF-D808-41B8-81F1-272020EF419C}" srcId="{B37D39C6-BF1D-4A79-98D3-EF3D19816DE8}" destId="{7F23DDF6-0020-40E6-8470-4025968F0218}" srcOrd="1" destOrd="0" parTransId="{76FCC986-F911-4B3B-8A10-382F796B4007}" sibTransId="{DC4E880F-3207-4961-B85D-6CCE9E6360DB}"/>
    <dgm:cxn modelId="{31AA9F36-D433-43DB-85C5-DA928525C205}" type="presParOf" srcId="{2EA54D99-4515-46E9-BC43-E2DE8CFDF224}" destId="{DEC0AF31-DBD2-4298-85AB-F9780519F694}" srcOrd="0" destOrd="0" presId="urn:microsoft.com/office/officeart/2005/8/layout/process5"/>
    <dgm:cxn modelId="{BC785FBE-1BB9-4CD0-9D87-B86C2913B3E5}" type="presParOf" srcId="{2EA54D99-4515-46E9-BC43-E2DE8CFDF224}" destId="{DE84264F-8E8C-474C-A7CB-D52BB868EC1A}" srcOrd="1" destOrd="0" presId="urn:microsoft.com/office/officeart/2005/8/layout/process5"/>
    <dgm:cxn modelId="{3209A4F4-71D9-4B2B-ABB6-847139BEB063}" type="presParOf" srcId="{DE84264F-8E8C-474C-A7CB-D52BB868EC1A}" destId="{7963574E-A3CE-422B-8330-CE0C92ABBC0B}" srcOrd="0" destOrd="0" presId="urn:microsoft.com/office/officeart/2005/8/layout/process5"/>
    <dgm:cxn modelId="{959A6D84-C00A-400B-8BA5-5B541C121D1E}" type="presParOf" srcId="{2EA54D99-4515-46E9-BC43-E2DE8CFDF224}" destId="{B88E0782-4342-46AD-9922-8C32FF7EC307}" srcOrd="2" destOrd="0" presId="urn:microsoft.com/office/officeart/2005/8/layout/process5"/>
    <dgm:cxn modelId="{204717F5-9428-46FF-B1D7-CA5318C28A9D}" type="presParOf" srcId="{2EA54D99-4515-46E9-BC43-E2DE8CFDF224}" destId="{01E4354F-FD0B-439F-BBA1-E9507EA699D2}" srcOrd="3" destOrd="0" presId="urn:microsoft.com/office/officeart/2005/8/layout/process5"/>
    <dgm:cxn modelId="{DC60C8BA-C316-4DAB-9406-70C8CC8A2A13}" type="presParOf" srcId="{01E4354F-FD0B-439F-BBA1-E9507EA699D2}" destId="{1593C49B-4C38-4CEE-A567-6E5AEE6D363F}" srcOrd="0" destOrd="0" presId="urn:microsoft.com/office/officeart/2005/8/layout/process5"/>
    <dgm:cxn modelId="{92578362-8B4E-4701-8A08-1E42D5581C12}" type="presParOf" srcId="{2EA54D99-4515-46E9-BC43-E2DE8CFDF224}" destId="{1B3F51CE-4DB5-4D52-906E-7D56F62D4938}" srcOrd="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D10820-4D96-48B2-B5EB-9AE14CA5697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899FD2F-6607-4C6C-9562-E7305C3278F4}">
      <dgm:prSet custT="1"/>
      <dgm:spPr/>
      <dgm:t>
        <a:bodyPr/>
        <a:lstStyle/>
        <a:p>
          <a:r>
            <a:rPr lang="sr-Latn-RS" sz="2000" b="1" dirty="0"/>
            <a:t>NIKOLO MAKIJAVELI</a:t>
          </a:r>
          <a:endParaRPr lang="en-US" sz="1700" dirty="0"/>
        </a:p>
      </dgm:t>
    </dgm:pt>
    <dgm:pt modelId="{253423CB-09DF-460E-9C8A-AFD774BB73C9}" type="parTrans" cxnId="{2E21288A-7376-4493-8644-CC9842BE5889}">
      <dgm:prSet/>
      <dgm:spPr/>
      <dgm:t>
        <a:bodyPr/>
        <a:lstStyle/>
        <a:p>
          <a:endParaRPr lang="en-US"/>
        </a:p>
      </dgm:t>
    </dgm:pt>
    <dgm:pt modelId="{E72E6626-94F3-4C6A-BD6C-7E7C73EDAA8B}" type="sibTrans" cxnId="{2E21288A-7376-4493-8644-CC9842BE5889}">
      <dgm:prSet/>
      <dgm:spPr/>
      <dgm:t>
        <a:bodyPr/>
        <a:lstStyle/>
        <a:p>
          <a:endParaRPr lang="en-US"/>
        </a:p>
      </dgm:t>
    </dgm:pt>
    <dgm:pt modelId="{C1D8BF78-53F4-4E64-8E8A-AF368A04D2F8}">
      <dgm:prSet/>
      <dgm:spPr/>
      <dgm:t>
        <a:bodyPr/>
        <a:lstStyle/>
        <a:p>
          <a:r>
            <a:rPr lang="en-US"/>
            <a:t>Borio se za ujedinjenje Italije, </a:t>
          </a:r>
          <a:r>
            <a:rPr lang="sr-Latn-RS"/>
            <a:t>stvaranje </a:t>
          </a:r>
          <a:r>
            <a:rPr lang="en-US"/>
            <a:t>nacionalna država nasuprot pojedinačnim interesima gradova i feudalaca </a:t>
          </a:r>
        </a:p>
      </dgm:t>
    </dgm:pt>
    <dgm:pt modelId="{DCADF4F7-F1DC-4595-BD85-CD3DA2AB236F}" type="parTrans" cxnId="{FE872776-3369-4EE6-AD50-D16CFFB7A87E}">
      <dgm:prSet/>
      <dgm:spPr/>
      <dgm:t>
        <a:bodyPr/>
        <a:lstStyle/>
        <a:p>
          <a:endParaRPr lang="en-US"/>
        </a:p>
      </dgm:t>
    </dgm:pt>
    <dgm:pt modelId="{C5343534-2085-4CCE-9911-B8D3558E92A7}" type="sibTrans" cxnId="{FE872776-3369-4EE6-AD50-D16CFFB7A87E}">
      <dgm:prSet/>
      <dgm:spPr/>
      <dgm:t>
        <a:bodyPr/>
        <a:lstStyle/>
        <a:p>
          <a:endParaRPr lang="en-US"/>
        </a:p>
      </dgm:t>
    </dgm:pt>
    <dgm:pt modelId="{F5CF979E-86AD-4A27-9AA8-2338E2D003BB}">
      <dgm:prSet/>
      <dgm:spPr/>
      <dgm:t>
        <a:bodyPr/>
        <a:lstStyle/>
        <a:p>
          <a:pPr algn="just"/>
          <a:r>
            <a:rPr lang="en-US" baseline="0" dirty="0"/>
            <a:t>„</a:t>
          </a:r>
          <a:r>
            <a:rPr lang="en-US" b="1" baseline="0" dirty="0" err="1"/>
            <a:t>Ljudi</a:t>
          </a:r>
          <a:r>
            <a:rPr lang="en-US" b="1" baseline="0" dirty="0"/>
            <a:t> </a:t>
          </a:r>
          <a:r>
            <a:rPr lang="en-US" b="1" baseline="0" dirty="0" err="1"/>
            <a:t>će</a:t>
          </a:r>
          <a:r>
            <a:rPr lang="en-US" b="1" baseline="0" dirty="0"/>
            <a:t> pre </a:t>
          </a:r>
          <a:r>
            <a:rPr lang="en-US" b="1" baseline="0" dirty="0" err="1"/>
            <a:t>zaboraviti</a:t>
          </a:r>
          <a:r>
            <a:rPr lang="en-US" b="1" baseline="0" dirty="0"/>
            <a:t> </a:t>
          </a:r>
          <a:r>
            <a:rPr lang="en-US" b="1" baseline="0" dirty="0" err="1"/>
            <a:t>očevu</a:t>
          </a:r>
          <a:r>
            <a:rPr lang="en-US" b="1" baseline="0" dirty="0"/>
            <a:t> </a:t>
          </a:r>
          <a:r>
            <a:rPr lang="en-US" b="1" baseline="0" dirty="0" err="1"/>
            <a:t>smrt</a:t>
          </a:r>
          <a:r>
            <a:rPr lang="en-US" b="1" baseline="0" dirty="0"/>
            <a:t> </a:t>
          </a:r>
          <a:r>
            <a:rPr lang="en-US" b="1" baseline="0" dirty="0" err="1"/>
            <a:t>nego</a:t>
          </a:r>
          <a:r>
            <a:rPr lang="en-US" b="1" baseline="0" dirty="0"/>
            <a:t> </a:t>
          </a:r>
          <a:r>
            <a:rPr lang="en-US" b="1" baseline="0" dirty="0" err="1"/>
            <a:t>gubitak</a:t>
          </a:r>
          <a:r>
            <a:rPr lang="en-US" b="1" baseline="0" dirty="0"/>
            <a:t> </a:t>
          </a:r>
          <a:r>
            <a:rPr lang="en-US" b="1" baseline="0" dirty="0" err="1"/>
            <a:t>imovine</a:t>
          </a:r>
          <a:r>
            <a:rPr lang="en-US" b="1" baseline="0" dirty="0"/>
            <a:t>...</a:t>
          </a:r>
          <a:r>
            <a:rPr lang="en-US" b="1" baseline="0" dirty="0" err="1"/>
            <a:t>ljudi</a:t>
          </a:r>
          <a:r>
            <a:rPr lang="en-US" b="1" baseline="0" dirty="0"/>
            <a:t> </a:t>
          </a:r>
          <a:r>
            <a:rPr lang="en-US" b="1" baseline="0" dirty="0" err="1"/>
            <a:t>više</a:t>
          </a:r>
          <a:r>
            <a:rPr lang="en-US" b="1" baseline="0" dirty="0"/>
            <a:t> </a:t>
          </a:r>
          <a:r>
            <a:rPr lang="en-US" b="1" baseline="0" dirty="0" err="1"/>
            <a:t>cene</a:t>
          </a:r>
          <a:r>
            <a:rPr lang="en-US" b="1" baseline="0" dirty="0"/>
            <a:t> </a:t>
          </a:r>
          <a:r>
            <a:rPr lang="en-US" b="1" baseline="0" dirty="0" err="1"/>
            <a:t>bogatstvo</a:t>
          </a:r>
          <a:r>
            <a:rPr lang="en-US" b="1" baseline="0" dirty="0"/>
            <a:t> </a:t>
          </a:r>
          <a:r>
            <a:rPr lang="en-US" b="1" baseline="0" dirty="0" err="1"/>
            <a:t>nego</a:t>
          </a:r>
          <a:r>
            <a:rPr lang="en-US" b="1" baseline="0" dirty="0"/>
            <a:t> </a:t>
          </a:r>
          <a:r>
            <a:rPr lang="en-US" b="1" baseline="0" dirty="0" err="1"/>
            <a:t>poštovanje</a:t>
          </a:r>
          <a:r>
            <a:rPr lang="en-US" b="1" baseline="0" dirty="0"/>
            <a:t>“</a:t>
          </a:r>
          <a:endParaRPr lang="en-US" b="1" dirty="0"/>
        </a:p>
      </dgm:t>
    </dgm:pt>
    <dgm:pt modelId="{4E9C1828-C3C1-4972-BECE-0C161FD62BD8}" type="parTrans" cxnId="{B7CAFFA8-528F-4483-9C7E-AE5CAFCB0F9E}">
      <dgm:prSet/>
      <dgm:spPr/>
      <dgm:t>
        <a:bodyPr/>
        <a:lstStyle/>
        <a:p>
          <a:endParaRPr lang="en-US"/>
        </a:p>
      </dgm:t>
    </dgm:pt>
    <dgm:pt modelId="{F94B4EC5-C83A-4599-85F2-56411689808E}" type="sibTrans" cxnId="{B7CAFFA8-528F-4483-9C7E-AE5CAFCB0F9E}">
      <dgm:prSet/>
      <dgm:spPr/>
      <dgm:t>
        <a:bodyPr/>
        <a:lstStyle/>
        <a:p>
          <a:endParaRPr lang="en-US"/>
        </a:p>
      </dgm:t>
    </dgm:pt>
    <dgm:pt modelId="{CA9AA242-C5CF-457A-92DD-DF69EAE0A1E2}">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aseline="0" dirty="0" err="1"/>
            <a:t>Čuvanje</a:t>
          </a:r>
          <a:r>
            <a:rPr lang="en-US" baseline="0" dirty="0"/>
            <a:t> </a:t>
          </a:r>
          <a:r>
            <a:rPr lang="en-US" baseline="0" dirty="0" err="1"/>
            <a:t>privatne</a:t>
          </a:r>
          <a:r>
            <a:rPr lang="en-US" baseline="0" dirty="0"/>
            <a:t> </a:t>
          </a:r>
          <a:r>
            <a:rPr lang="en-US" baseline="0" dirty="0" err="1"/>
            <a:t>svojine</a:t>
          </a:r>
          <a:r>
            <a:rPr lang="en-US" baseline="0" dirty="0"/>
            <a:t> je </a:t>
          </a:r>
          <a:r>
            <a:rPr lang="en-US" baseline="0" dirty="0" err="1"/>
            <a:t>najmoćniji</a:t>
          </a:r>
          <a:r>
            <a:rPr lang="en-US" baseline="0" dirty="0"/>
            <a:t> od </a:t>
          </a:r>
          <a:r>
            <a:rPr lang="en-US" baseline="0" dirty="0" err="1"/>
            <a:t>svih</a:t>
          </a:r>
          <a:r>
            <a:rPr lang="en-US" baseline="0" dirty="0"/>
            <a:t> </a:t>
          </a:r>
          <a:r>
            <a:rPr lang="en-US" baseline="0" dirty="0" err="1"/>
            <a:t>čovekovih</a:t>
          </a:r>
          <a:r>
            <a:rPr lang="en-US" baseline="0" dirty="0"/>
            <a:t> </a:t>
          </a:r>
          <a:r>
            <a:rPr lang="en-US" baseline="0" dirty="0" err="1"/>
            <a:t>interesa</a:t>
          </a:r>
          <a:r>
            <a:rPr lang="en-US" baseline="0" dirty="0"/>
            <a:t> </a:t>
          </a:r>
          <a:endParaRPr lang="en-US" dirty="0"/>
        </a:p>
        <a:p>
          <a:pPr marL="0" lvl="0" defTabSz="755650">
            <a:lnSpc>
              <a:spcPct val="90000"/>
            </a:lnSpc>
            <a:spcBef>
              <a:spcPct val="0"/>
            </a:spcBef>
            <a:spcAft>
              <a:spcPct val="35000"/>
            </a:spcAft>
            <a:buNone/>
          </a:pPr>
          <a:endParaRPr lang="en-US" dirty="0"/>
        </a:p>
      </dgm:t>
    </dgm:pt>
    <dgm:pt modelId="{892B31FD-81A3-434C-B209-9C6F1566D473}" type="parTrans" cxnId="{79E34BAC-333F-40DA-BD6E-0C9863E40A08}">
      <dgm:prSet/>
      <dgm:spPr/>
      <dgm:t>
        <a:bodyPr/>
        <a:lstStyle/>
        <a:p>
          <a:endParaRPr lang="en-US"/>
        </a:p>
      </dgm:t>
    </dgm:pt>
    <dgm:pt modelId="{9DDDE0CD-1F29-4D84-8119-865638217B8A}" type="sibTrans" cxnId="{79E34BAC-333F-40DA-BD6E-0C9863E40A08}">
      <dgm:prSet/>
      <dgm:spPr/>
      <dgm:t>
        <a:bodyPr/>
        <a:lstStyle/>
        <a:p>
          <a:endParaRPr lang="en-US"/>
        </a:p>
      </dgm:t>
    </dgm:pt>
    <dgm:pt modelId="{B156D34F-C071-4C92-9A73-5E2CEAB6A230}">
      <dgm:prSet/>
      <dgm:spPr/>
      <dgm:t>
        <a:bodyPr/>
        <a:lstStyle/>
        <a:p>
          <a:r>
            <a:rPr lang="sr-Latn-RS" dirty="0"/>
            <a:t>ideolog italijanske buržoazije, koja se bori za svoje interese </a:t>
          </a:r>
          <a:endParaRPr lang="en-US" dirty="0"/>
        </a:p>
      </dgm:t>
    </dgm:pt>
    <dgm:pt modelId="{4A288579-EDF7-4444-87D9-E2F1BF146E23}" type="parTrans" cxnId="{458A8DD0-5848-4710-AF1F-632BE61B6ED5}">
      <dgm:prSet/>
      <dgm:spPr/>
      <dgm:t>
        <a:bodyPr/>
        <a:lstStyle/>
        <a:p>
          <a:endParaRPr lang="en-US"/>
        </a:p>
      </dgm:t>
    </dgm:pt>
    <dgm:pt modelId="{6E3F1DCA-44F9-4085-912C-68DB2AD8CBB3}" type="sibTrans" cxnId="{458A8DD0-5848-4710-AF1F-632BE61B6ED5}">
      <dgm:prSet/>
      <dgm:spPr/>
      <dgm:t>
        <a:bodyPr/>
        <a:lstStyle/>
        <a:p>
          <a:endParaRPr lang="en-US"/>
        </a:p>
      </dgm:t>
    </dgm:pt>
    <dgm:pt modelId="{1582F6C9-AFA6-4754-8A90-94CFD928E665}">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sr-Latn-RS" dirty="0"/>
            <a:t>Smatra da je interes jedina pokretačka sila istorije, a najmoćniji vid čovekovih interesa jeste sticanje i čuvanje privatne svojine</a:t>
          </a:r>
          <a:endParaRPr lang="en-US" dirty="0"/>
        </a:p>
        <a:p>
          <a:pPr marL="171450" lvl="1" indent="0" defTabSz="711200">
            <a:lnSpc>
              <a:spcPct val="90000"/>
            </a:lnSpc>
            <a:spcBef>
              <a:spcPct val="0"/>
            </a:spcBef>
            <a:spcAft>
              <a:spcPct val="15000"/>
            </a:spcAft>
          </a:pPr>
          <a:endParaRPr lang="en-US" dirty="0"/>
        </a:p>
      </dgm:t>
    </dgm:pt>
    <dgm:pt modelId="{2B5E93FB-7DB9-46A8-A5BE-166F12F8F69C}" type="parTrans" cxnId="{0BA18C90-1752-4918-BB84-ACBEC7B8EEA2}">
      <dgm:prSet/>
      <dgm:spPr/>
      <dgm:t>
        <a:bodyPr/>
        <a:lstStyle/>
        <a:p>
          <a:endParaRPr lang="en-US"/>
        </a:p>
      </dgm:t>
    </dgm:pt>
    <dgm:pt modelId="{C66CF391-DA2A-4908-B0AC-8F52DE811FDC}" type="sibTrans" cxnId="{0BA18C90-1752-4918-BB84-ACBEC7B8EEA2}">
      <dgm:prSet/>
      <dgm:spPr/>
      <dgm:t>
        <a:bodyPr/>
        <a:lstStyle/>
        <a:p>
          <a:endParaRPr lang="en-US"/>
        </a:p>
      </dgm:t>
    </dgm:pt>
    <dgm:pt modelId="{780298ED-05AF-4A8D-A4CA-518F544BAF83}">
      <dgm:prSet/>
      <dgm:spPr/>
      <dgm:t>
        <a:bodyPr/>
        <a:lstStyle/>
        <a:p>
          <a:pPr algn="l"/>
          <a:endParaRPr lang="en-US" dirty="0"/>
        </a:p>
      </dgm:t>
    </dgm:pt>
    <dgm:pt modelId="{83BFBF2B-B439-479C-A292-FED3BAC82731}" type="parTrans" cxnId="{7FAEE771-F821-4F87-8574-B86249441E21}">
      <dgm:prSet/>
      <dgm:spPr/>
      <dgm:t>
        <a:bodyPr/>
        <a:lstStyle/>
        <a:p>
          <a:endParaRPr lang="en-US"/>
        </a:p>
      </dgm:t>
    </dgm:pt>
    <dgm:pt modelId="{F663BAC6-5109-4420-8D5C-3980887E9849}" type="sibTrans" cxnId="{7FAEE771-F821-4F87-8574-B86249441E21}">
      <dgm:prSet/>
      <dgm:spPr/>
      <dgm:t>
        <a:bodyPr/>
        <a:lstStyle/>
        <a:p>
          <a:endParaRPr lang="en-US"/>
        </a:p>
      </dgm:t>
    </dgm:pt>
    <dgm:pt modelId="{146A188F-82EC-4BCB-B24E-0FDB84BAD332}" type="pres">
      <dgm:prSet presAssocID="{86D10820-4D96-48B2-B5EB-9AE14CA56974}" presName="Name0" presStyleCnt="0">
        <dgm:presLayoutVars>
          <dgm:dir/>
          <dgm:animLvl val="lvl"/>
          <dgm:resizeHandles val="exact"/>
        </dgm:presLayoutVars>
      </dgm:prSet>
      <dgm:spPr/>
    </dgm:pt>
    <dgm:pt modelId="{5E4D3856-7103-4617-9974-7F15F61C6912}" type="pres">
      <dgm:prSet presAssocID="{2899FD2F-6607-4C6C-9562-E7305C3278F4}" presName="composite" presStyleCnt="0"/>
      <dgm:spPr/>
    </dgm:pt>
    <dgm:pt modelId="{58EF2D17-3D02-422C-BDC4-017BBE151970}" type="pres">
      <dgm:prSet presAssocID="{2899FD2F-6607-4C6C-9562-E7305C3278F4}" presName="parTx" presStyleLbl="alignNode1" presStyleIdx="0" presStyleCnt="3">
        <dgm:presLayoutVars>
          <dgm:chMax val="0"/>
          <dgm:chPref val="0"/>
          <dgm:bulletEnabled val="1"/>
        </dgm:presLayoutVars>
      </dgm:prSet>
      <dgm:spPr/>
    </dgm:pt>
    <dgm:pt modelId="{DFDEC93C-A318-44C5-A1A7-8539967D4BA2}" type="pres">
      <dgm:prSet presAssocID="{2899FD2F-6607-4C6C-9562-E7305C3278F4}" presName="desTx" presStyleLbl="alignAccFollowNode1" presStyleIdx="0" presStyleCnt="3">
        <dgm:presLayoutVars>
          <dgm:bulletEnabled val="1"/>
        </dgm:presLayoutVars>
      </dgm:prSet>
      <dgm:spPr/>
    </dgm:pt>
    <dgm:pt modelId="{9BA8776E-5528-46C9-8AB2-87EBEFF0BE33}" type="pres">
      <dgm:prSet presAssocID="{E72E6626-94F3-4C6A-BD6C-7E7C73EDAA8B}" presName="space" presStyleCnt="0"/>
      <dgm:spPr/>
    </dgm:pt>
    <dgm:pt modelId="{EF01E308-7ED6-4C19-881A-BDA9F455F706}" type="pres">
      <dgm:prSet presAssocID="{C1D8BF78-53F4-4E64-8E8A-AF368A04D2F8}" presName="composite" presStyleCnt="0"/>
      <dgm:spPr/>
    </dgm:pt>
    <dgm:pt modelId="{7CE17ACB-F9BB-494C-85EB-3D8CBD241B20}" type="pres">
      <dgm:prSet presAssocID="{C1D8BF78-53F4-4E64-8E8A-AF368A04D2F8}" presName="parTx" presStyleLbl="alignNode1" presStyleIdx="1" presStyleCnt="3">
        <dgm:presLayoutVars>
          <dgm:chMax val="0"/>
          <dgm:chPref val="0"/>
          <dgm:bulletEnabled val="1"/>
        </dgm:presLayoutVars>
      </dgm:prSet>
      <dgm:spPr/>
    </dgm:pt>
    <dgm:pt modelId="{DAF39A98-DE82-47BE-9A24-B10B965C44E0}" type="pres">
      <dgm:prSet presAssocID="{C1D8BF78-53F4-4E64-8E8A-AF368A04D2F8}" presName="desTx" presStyleLbl="alignAccFollowNode1" presStyleIdx="1" presStyleCnt="3">
        <dgm:presLayoutVars>
          <dgm:bulletEnabled val="1"/>
        </dgm:presLayoutVars>
      </dgm:prSet>
      <dgm:spPr/>
    </dgm:pt>
    <dgm:pt modelId="{CBD6E87B-6D13-4E67-B100-01B419B584AF}" type="pres">
      <dgm:prSet presAssocID="{C5343534-2085-4CCE-9911-B8D3558E92A7}" presName="space" presStyleCnt="0"/>
      <dgm:spPr/>
    </dgm:pt>
    <dgm:pt modelId="{E5BEACC3-7BF4-4F8B-9A6F-C5E669B214F9}" type="pres">
      <dgm:prSet presAssocID="{CA9AA242-C5CF-457A-92DD-DF69EAE0A1E2}" presName="composite" presStyleCnt="0"/>
      <dgm:spPr/>
    </dgm:pt>
    <dgm:pt modelId="{69C9B78D-9E29-42BC-A5C2-46E4A5614FFB}" type="pres">
      <dgm:prSet presAssocID="{CA9AA242-C5CF-457A-92DD-DF69EAE0A1E2}" presName="parTx" presStyleLbl="alignNode1" presStyleIdx="2" presStyleCnt="3">
        <dgm:presLayoutVars>
          <dgm:chMax val="0"/>
          <dgm:chPref val="0"/>
          <dgm:bulletEnabled val="1"/>
        </dgm:presLayoutVars>
      </dgm:prSet>
      <dgm:spPr/>
    </dgm:pt>
    <dgm:pt modelId="{93858149-174F-4D7D-AE48-44E33118DA4E}" type="pres">
      <dgm:prSet presAssocID="{CA9AA242-C5CF-457A-92DD-DF69EAE0A1E2}" presName="desTx" presStyleLbl="alignAccFollowNode1" presStyleIdx="2" presStyleCnt="3">
        <dgm:presLayoutVars>
          <dgm:bulletEnabled val="1"/>
        </dgm:presLayoutVars>
      </dgm:prSet>
      <dgm:spPr/>
    </dgm:pt>
  </dgm:ptLst>
  <dgm:cxnLst>
    <dgm:cxn modelId="{4A39641E-E5E5-404B-BBDE-EF438A842792}" type="presOf" srcId="{2899FD2F-6607-4C6C-9562-E7305C3278F4}" destId="{58EF2D17-3D02-422C-BDC4-017BBE151970}" srcOrd="0" destOrd="0" presId="urn:microsoft.com/office/officeart/2005/8/layout/hList1"/>
    <dgm:cxn modelId="{259F1028-C99E-43CB-879E-4B263B1F7D59}" type="presOf" srcId="{C1D8BF78-53F4-4E64-8E8A-AF368A04D2F8}" destId="{7CE17ACB-F9BB-494C-85EB-3D8CBD241B20}" srcOrd="0" destOrd="0" presId="urn:microsoft.com/office/officeart/2005/8/layout/hList1"/>
    <dgm:cxn modelId="{47CB8146-D808-43F6-BF7A-BAADE4C3DFFD}" type="presOf" srcId="{F5CF979E-86AD-4A27-9AA8-2338E2D003BB}" destId="{DAF39A98-DE82-47BE-9A24-B10B965C44E0}" srcOrd="0" destOrd="1" presId="urn:microsoft.com/office/officeart/2005/8/layout/hList1"/>
    <dgm:cxn modelId="{7FAEE771-F821-4F87-8574-B86249441E21}" srcId="{C1D8BF78-53F4-4E64-8E8A-AF368A04D2F8}" destId="{780298ED-05AF-4A8D-A4CA-518F544BAF83}" srcOrd="0" destOrd="0" parTransId="{83BFBF2B-B439-479C-A292-FED3BAC82731}" sibTransId="{F663BAC6-5109-4420-8D5C-3980887E9849}"/>
    <dgm:cxn modelId="{16B2AA75-7952-4792-8EC2-D1E5516401CE}" type="presOf" srcId="{1582F6C9-AFA6-4754-8A90-94CFD928E665}" destId="{93858149-174F-4D7D-AE48-44E33118DA4E}" srcOrd="0" destOrd="0" presId="urn:microsoft.com/office/officeart/2005/8/layout/hList1"/>
    <dgm:cxn modelId="{FE872776-3369-4EE6-AD50-D16CFFB7A87E}" srcId="{86D10820-4D96-48B2-B5EB-9AE14CA56974}" destId="{C1D8BF78-53F4-4E64-8E8A-AF368A04D2F8}" srcOrd="1" destOrd="0" parTransId="{DCADF4F7-F1DC-4595-BD85-CD3DA2AB236F}" sibTransId="{C5343534-2085-4CCE-9911-B8D3558E92A7}"/>
    <dgm:cxn modelId="{DB0A3278-625D-4671-A5A7-861B90008992}" type="presOf" srcId="{CA9AA242-C5CF-457A-92DD-DF69EAE0A1E2}" destId="{69C9B78D-9E29-42BC-A5C2-46E4A5614FFB}" srcOrd="0" destOrd="0" presId="urn:microsoft.com/office/officeart/2005/8/layout/hList1"/>
    <dgm:cxn modelId="{2E21288A-7376-4493-8644-CC9842BE5889}" srcId="{86D10820-4D96-48B2-B5EB-9AE14CA56974}" destId="{2899FD2F-6607-4C6C-9562-E7305C3278F4}" srcOrd="0" destOrd="0" parTransId="{253423CB-09DF-460E-9C8A-AFD774BB73C9}" sibTransId="{E72E6626-94F3-4C6A-BD6C-7E7C73EDAA8B}"/>
    <dgm:cxn modelId="{D09BD58A-CF40-47F2-A5B7-EE605D4222A1}" type="presOf" srcId="{86D10820-4D96-48B2-B5EB-9AE14CA56974}" destId="{146A188F-82EC-4BCB-B24E-0FDB84BAD332}" srcOrd="0" destOrd="0" presId="urn:microsoft.com/office/officeart/2005/8/layout/hList1"/>
    <dgm:cxn modelId="{0BA18C90-1752-4918-BB84-ACBEC7B8EEA2}" srcId="{CA9AA242-C5CF-457A-92DD-DF69EAE0A1E2}" destId="{1582F6C9-AFA6-4754-8A90-94CFD928E665}" srcOrd="0" destOrd="0" parTransId="{2B5E93FB-7DB9-46A8-A5BE-166F12F8F69C}" sibTransId="{C66CF391-DA2A-4908-B0AC-8F52DE811FDC}"/>
    <dgm:cxn modelId="{B7CAFFA8-528F-4483-9C7E-AE5CAFCB0F9E}" srcId="{C1D8BF78-53F4-4E64-8E8A-AF368A04D2F8}" destId="{F5CF979E-86AD-4A27-9AA8-2338E2D003BB}" srcOrd="1" destOrd="0" parTransId="{4E9C1828-C3C1-4972-BECE-0C161FD62BD8}" sibTransId="{F94B4EC5-C83A-4599-85F2-56411689808E}"/>
    <dgm:cxn modelId="{79E34BAC-333F-40DA-BD6E-0C9863E40A08}" srcId="{86D10820-4D96-48B2-B5EB-9AE14CA56974}" destId="{CA9AA242-C5CF-457A-92DD-DF69EAE0A1E2}" srcOrd="2" destOrd="0" parTransId="{892B31FD-81A3-434C-B209-9C6F1566D473}" sibTransId="{9DDDE0CD-1F29-4D84-8119-865638217B8A}"/>
    <dgm:cxn modelId="{458A8DD0-5848-4710-AF1F-632BE61B6ED5}" srcId="{2899FD2F-6607-4C6C-9562-E7305C3278F4}" destId="{B156D34F-C071-4C92-9A73-5E2CEAB6A230}" srcOrd="0" destOrd="0" parTransId="{4A288579-EDF7-4444-87D9-E2F1BF146E23}" sibTransId="{6E3F1DCA-44F9-4085-912C-68DB2AD8CBB3}"/>
    <dgm:cxn modelId="{EEB0CDE5-03B0-4844-92DF-644592F02FC0}" type="presOf" srcId="{B156D34F-C071-4C92-9A73-5E2CEAB6A230}" destId="{DFDEC93C-A318-44C5-A1A7-8539967D4BA2}" srcOrd="0" destOrd="0" presId="urn:microsoft.com/office/officeart/2005/8/layout/hList1"/>
    <dgm:cxn modelId="{E8438AFC-CA52-46B3-AE37-3B98D3796E7A}" type="presOf" srcId="{780298ED-05AF-4A8D-A4CA-518F544BAF83}" destId="{DAF39A98-DE82-47BE-9A24-B10B965C44E0}" srcOrd="0" destOrd="0" presId="urn:microsoft.com/office/officeart/2005/8/layout/hList1"/>
    <dgm:cxn modelId="{F7761F77-8C62-469F-9D60-41825B378507}" type="presParOf" srcId="{146A188F-82EC-4BCB-B24E-0FDB84BAD332}" destId="{5E4D3856-7103-4617-9974-7F15F61C6912}" srcOrd="0" destOrd="0" presId="urn:microsoft.com/office/officeart/2005/8/layout/hList1"/>
    <dgm:cxn modelId="{98EE46B4-390B-4578-BA5D-67BEC8A412AC}" type="presParOf" srcId="{5E4D3856-7103-4617-9974-7F15F61C6912}" destId="{58EF2D17-3D02-422C-BDC4-017BBE151970}" srcOrd="0" destOrd="0" presId="urn:microsoft.com/office/officeart/2005/8/layout/hList1"/>
    <dgm:cxn modelId="{60F461F3-F170-405E-A4E0-958DD40E4147}" type="presParOf" srcId="{5E4D3856-7103-4617-9974-7F15F61C6912}" destId="{DFDEC93C-A318-44C5-A1A7-8539967D4BA2}" srcOrd="1" destOrd="0" presId="urn:microsoft.com/office/officeart/2005/8/layout/hList1"/>
    <dgm:cxn modelId="{2A0D7893-C6AC-4C19-B2AB-564EF9869414}" type="presParOf" srcId="{146A188F-82EC-4BCB-B24E-0FDB84BAD332}" destId="{9BA8776E-5528-46C9-8AB2-87EBEFF0BE33}" srcOrd="1" destOrd="0" presId="urn:microsoft.com/office/officeart/2005/8/layout/hList1"/>
    <dgm:cxn modelId="{CFE2EABF-CE11-4673-9A3F-808E6916DBCF}" type="presParOf" srcId="{146A188F-82EC-4BCB-B24E-0FDB84BAD332}" destId="{EF01E308-7ED6-4C19-881A-BDA9F455F706}" srcOrd="2" destOrd="0" presId="urn:microsoft.com/office/officeart/2005/8/layout/hList1"/>
    <dgm:cxn modelId="{CB68FCA3-7985-4256-8DF9-D924C624983B}" type="presParOf" srcId="{EF01E308-7ED6-4C19-881A-BDA9F455F706}" destId="{7CE17ACB-F9BB-494C-85EB-3D8CBD241B20}" srcOrd="0" destOrd="0" presId="urn:microsoft.com/office/officeart/2005/8/layout/hList1"/>
    <dgm:cxn modelId="{F6603FFA-DC4A-4B9A-9AFC-3C454BD46243}" type="presParOf" srcId="{EF01E308-7ED6-4C19-881A-BDA9F455F706}" destId="{DAF39A98-DE82-47BE-9A24-B10B965C44E0}" srcOrd="1" destOrd="0" presId="urn:microsoft.com/office/officeart/2005/8/layout/hList1"/>
    <dgm:cxn modelId="{BA27254E-DB29-4B85-987D-7AB419D4978E}" type="presParOf" srcId="{146A188F-82EC-4BCB-B24E-0FDB84BAD332}" destId="{CBD6E87B-6D13-4E67-B100-01B419B584AF}" srcOrd="3" destOrd="0" presId="urn:microsoft.com/office/officeart/2005/8/layout/hList1"/>
    <dgm:cxn modelId="{5B8DBF8B-4083-431E-A916-0FF7FCA023B7}" type="presParOf" srcId="{146A188F-82EC-4BCB-B24E-0FDB84BAD332}" destId="{E5BEACC3-7BF4-4F8B-9A6F-C5E669B214F9}" srcOrd="4" destOrd="0" presId="urn:microsoft.com/office/officeart/2005/8/layout/hList1"/>
    <dgm:cxn modelId="{BB4A1013-1FB4-4EBB-B352-9B552588F6AD}" type="presParOf" srcId="{E5BEACC3-7BF4-4F8B-9A6F-C5E669B214F9}" destId="{69C9B78D-9E29-42BC-A5C2-46E4A5614FFB}" srcOrd="0" destOrd="0" presId="urn:microsoft.com/office/officeart/2005/8/layout/hList1"/>
    <dgm:cxn modelId="{9931BD92-A033-4C2B-94B3-3AD0BD8FEB3E}" type="presParOf" srcId="{E5BEACC3-7BF4-4F8B-9A6F-C5E669B214F9}" destId="{93858149-174F-4D7D-AE48-44E33118DA4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5E18A4-D5ED-491A-85E2-3850B0B6F08A}"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1A2FF66D-37B5-4AC8-87B1-C500FCEABF5B}">
      <dgm:prSet/>
      <dgm:spPr/>
      <dgm:t>
        <a:bodyPr/>
        <a:lstStyle/>
        <a:p>
          <a:r>
            <a:rPr lang="en-US"/>
            <a:t>Adam SMIT rođen je 1723. go u Škotsk</a:t>
          </a:r>
          <a:r>
            <a:rPr lang="sr-Latn-RS"/>
            <a:t>oj</a:t>
          </a:r>
          <a:endParaRPr lang="en-US"/>
        </a:p>
      </dgm:t>
    </dgm:pt>
    <dgm:pt modelId="{9397BE06-4635-40C0-889F-D8121A1B9F7A}" type="parTrans" cxnId="{98A87734-1C0C-4ECF-A01C-E6A300E35736}">
      <dgm:prSet/>
      <dgm:spPr/>
      <dgm:t>
        <a:bodyPr/>
        <a:lstStyle/>
        <a:p>
          <a:endParaRPr lang="en-US"/>
        </a:p>
      </dgm:t>
    </dgm:pt>
    <dgm:pt modelId="{D9AE868F-8D33-442E-AC12-6A24DD4C3EA5}" type="sibTrans" cxnId="{98A87734-1C0C-4ECF-A01C-E6A300E35736}">
      <dgm:prSet/>
      <dgm:spPr/>
      <dgm:t>
        <a:bodyPr/>
        <a:lstStyle/>
        <a:p>
          <a:endParaRPr lang="en-US"/>
        </a:p>
      </dgm:t>
    </dgm:pt>
    <dgm:pt modelId="{B5E1AAEE-A7F9-46ED-8DEC-B6E8C6CC6CE2}">
      <dgm:prSet/>
      <dgm:spPr/>
      <dgm:t>
        <a:bodyPr/>
        <a:lstStyle/>
        <a:p>
          <a:r>
            <a:rPr lang="en-US"/>
            <a:t>Obrazovanje na univerzitetima u Glazgovu i Oksfordu </a:t>
          </a:r>
        </a:p>
      </dgm:t>
    </dgm:pt>
    <dgm:pt modelId="{E9E25A3C-288B-4145-9C3F-C54C9180E167}" type="parTrans" cxnId="{3302289B-0A2B-4275-9F5E-9C05465D994D}">
      <dgm:prSet/>
      <dgm:spPr/>
      <dgm:t>
        <a:bodyPr/>
        <a:lstStyle/>
        <a:p>
          <a:endParaRPr lang="en-US"/>
        </a:p>
      </dgm:t>
    </dgm:pt>
    <dgm:pt modelId="{354C38E1-1682-44E2-ADB0-0C18729CA6E0}" type="sibTrans" cxnId="{3302289B-0A2B-4275-9F5E-9C05465D994D}">
      <dgm:prSet/>
      <dgm:spPr/>
      <dgm:t>
        <a:bodyPr/>
        <a:lstStyle/>
        <a:p>
          <a:endParaRPr lang="en-US"/>
        </a:p>
      </dgm:t>
    </dgm:pt>
    <dgm:pt modelId="{5D79BD06-5A45-4734-A3D5-42719EB19BEF}">
      <dgm:prSet/>
      <dgm:spPr/>
      <dgm:t>
        <a:bodyPr/>
        <a:lstStyle/>
        <a:p>
          <a:r>
            <a:rPr lang="en-US"/>
            <a:t>Profesor logike i moralne filozofije </a:t>
          </a:r>
        </a:p>
      </dgm:t>
    </dgm:pt>
    <dgm:pt modelId="{9C566031-ED96-4422-A270-C818D9C016B7}" type="parTrans" cxnId="{EB0DAADE-E8BE-4036-813E-1FD2D43A1FFC}">
      <dgm:prSet/>
      <dgm:spPr/>
      <dgm:t>
        <a:bodyPr/>
        <a:lstStyle/>
        <a:p>
          <a:endParaRPr lang="en-US"/>
        </a:p>
      </dgm:t>
    </dgm:pt>
    <dgm:pt modelId="{C95B5FE3-20C8-4C54-8F00-50CF851AB475}" type="sibTrans" cxnId="{EB0DAADE-E8BE-4036-813E-1FD2D43A1FFC}">
      <dgm:prSet/>
      <dgm:spPr/>
      <dgm:t>
        <a:bodyPr/>
        <a:lstStyle/>
        <a:p>
          <a:endParaRPr lang="en-US"/>
        </a:p>
      </dgm:t>
    </dgm:pt>
    <dgm:pt modelId="{154C29B4-2310-48F7-AD88-5FA35EC7717D}">
      <dgm:prSet/>
      <dgm:spPr/>
      <dgm:t>
        <a:bodyPr/>
        <a:lstStyle/>
        <a:p>
          <a:r>
            <a:rPr lang="en-US"/>
            <a:t>1759. godine objavljuje knjigu Teorija moralnih osjećanja </a:t>
          </a:r>
        </a:p>
      </dgm:t>
    </dgm:pt>
    <dgm:pt modelId="{48E33688-FD45-4556-853C-5C9426643036}" type="parTrans" cxnId="{9FD411F5-DFFD-479B-AB3B-1EFBE2934A25}">
      <dgm:prSet/>
      <dgm:spPr/>
      <dgm:t>
        <a:bodyPr/>
        <a:lstStyle/>
        <a:p>
          <a:endParaRPr lang="en-US"/>
        </a:p>
      </dgm:t>
    </dgm:pt>
    <dgm:pt modelId="{4C3EDE4C-917A-4F41-B399-BE6DEDBC821B}" type="sibTrans" cxnId="{9FD411F5-DFFD-479B-AB3B-1EFBE2934A25}">
      <dgm:prSet/>
      <dgm:spPr/>
      <dgm:t>
        <a:bodyPr/>
        <a:lstStyle/>
        <a:p>
          <a:endParaRPr lang="en-US"/>
        </a:p>
      </dgm:t>
    </dgm:pt>
    <dgm:pt modelId="{54B6BDF0-05C4-4243-B30A-6F5FD4C0659F}">
      <dgm:prSet/>
      <dgm:spPr/>
      <dgm:t>
        <a:bodyPr/>
        <a:lstStyle/>
        <a:p>
          <a:r>
            <a:rPr lang="en-US"/>
            <a:t>1763. godine napušta profesorski poziv i d</a:t>
          </a:r>
          <a:r>
            <a:rPr lang="sr-Latn-RS"/>
            <a:t>v</a:t>
          </a:r>
          <a:r>
            <a:rPr lang="en-US"/>
            <a:t>e godine putuje Kontinentom (upoznaje Kenea, Tirgoa, Voltera) </a:t>
          </a:r>
        </a:p>
      </dgm:t>
    </dgm:pt>
    <dgm:pt modelId="{0E375257-4E49-4D72-A13F-251AFBDFCA66}" type="parTrans" cxnId="{38FBF91A-9B01-4683-924E-27F7AC5F3056}">
      <dgm:prSet/>
      <dgm:spPr/>
      <dgm:t>
        <a:bodyPr/>
        <a:lstStyle/>
        <a:p>
          <a:endParaRPr lang="en-US"/>
        </a:p>
      </dgm:t>
    </dgm:pt>
    <dgm:pt modelId="{12C57911-A771-4B48-B7A3-4FA63E14E180}" type="sibTrans" cxnId="{38FBF91A-9B01-4683-924E-27F7AC5F3056}">
      <dgm:prSet/>
      <dgm:spPr/>
      <dgm:t>
        <a:bodyPr/>
        <a:lstStyle/>
        <a:p>
          <a:endParaRPr lang="en-US"/>
        </a:p>
      </dgm:t>
    </dgm:pt>
    <dgm:pt modelId="{F67C36A6-538B-4265-998A-55FDFDEE6BDC}">
      <dgm:prSet/>
      <dgm:spPr/>
      <dgm:t>
        <a:bodyPr/>
        <a:lstStyle/>
        <a:p>
          <a:r>
            <a:rPr lang="en-US"/>
            <a:t>Po povratku u Škotsku posvećuje se pisanju kapitalnog dela Istraživanje prirode i uzroka bogatstva naroda </a:t>
          </a:r>
        </a:p>
      </dgm:t>
    </dgm:pt>
    <dgm:pt modelId="{8FC4507E-3BAC-48A8-917F-62F51724B890}" type="parTrans" cxnId="{F32F5760-84A0-4D20-9415-E2B22AE58B23}">
      <dgm:prSet/>
      <dgm:spPr/>
      <dgm:t>
        <a:bodyPr/>
        <a:lstStyle/>
        <a:p>
          <a:endParaRPr lang="en-US"/>
        </a:p>
      </dgm:t>
    </dgm:pt>
    <dgm:pt modelId="{727016D2-6C3F-4A39-A9CB-D02E4DF77EDC}" type="sibTrans" cxnId="{F32F5760-84A0-4D20-9415-E2B22AE58B23}">
      <dgm:prSet/>
      <dgm:spPr/>
      <dgm:t>
        <a:bodyPr/>
        <a:lstStyle/>
        <a:p>
          <a:endParaRPr lang="en-US"/>
        </a:p>
      </dgm:t>
    </dgm:pt>
    <dgm:pt modelId="{E8BBD256-4BAE-40A6-BEE2-6C1525951C28}">
      <dgm:prSet/>
      <dgm:spPr/>
      <dgm:t>
        <a:bodyPr/>
        <a:lstStyle/>
        <a:p>
          <a:r>
            <a:rPr lang="en-US" b="1"/>
            <a:t>1776. godina, kada je delo prvi put objavljeno, uzima se kao godina nastanka moderne ekonomije </a:t>
          </a:r>
          <a:endParaRPr lang="en-US"/>
        </a:p>
      </dgm:t>
    </dgm:pt>
    <dgm:pt modelId="{0F4807D1-24EB-4985-8790-4B0A606F752A}" type="parTrans" cxnId="{379D7475-8981-4F4F-9CD0-9C23920CAA1B}">
      <dgm:prSet/>
      <dgm:spPr/>
      <dgm:t>
        <a:bodyPr/>
        <a:lstStyle/>
        <a:p>
          <a:endParaRPr lang="en-US"/>
        </a:p>
      </dgm:t>
    </dgm:pt>
    <dgm:pt modelId="{13F2339B-912B-4088-9B5D-CE44D9FB768C}" type="sibTrans" cxnId="{379D7475-8981-4F4F-9CD0-9C23920CAA1B}">
      <dgm:prSet/>
      <dgm:spPr/>
      <dgm:t>
        <a:bodyPr/>
        <a:lstStyle/>
        <a:p>
          <a:endParaRPr lang="en-US"/>
        </a:p>
      </dgm:t>
    </dgm:pt>
    <dgm:pt modelId="{99FF9940-62DB-4223-8851-E8E1DC70DD0A}">
      <dgm:prSet/>
      <dgm:spPr/>
      <dgm:t>
        <a:bodyPr/>
        <a:lstStyle/>
        <a:p>
          <a:r>
            <a:rPr lang="en-US"/>
            <a:t>Nakon objavljivanja knjige imenovan je za carinskog službenika u Edinburgu gdje umire 1790. godine </a:t>
          </a:r>
        </a:p>
      </dgm:t>
    </dgm:pt>
    <dgm:pt modelId="{AF121355-19CD-4230-88C4-D18C52FA96C2}" type="parTrans" cxnId="{33B75132-EA50-4205-A139-71187740D3CF}">
      <dgm:prSet/>
      <dgm:spPr/>
      <dgm:t>
        <a:bodyPr/>
        <a:lstStyle/>
        <a:p>
          <a:endParaRPr lang="en-US"/>
        </a:p>
      </dgm:t>
    </dgm:pt>
    <dgm:pt modelId="{9B74273C-D4D4-4124-8BCA-7EDB387BDDF8}" type="sibTrans" cxnId="{33B75132-EA50-4205-A139-71187740D3CF}">
      <dgm:prSet/>
      <dgm:spPr/>
      <dgm:t>
        <a:bodyPr/>
        <a:lstStyle/>
        <a:p>
          <a:endParaRPr lang="en-US"/>
        </a:p>
      </dgm:t>
    </dgm:pt>
    <dgm:pt modelId="{E651B4F8-3690-44EA-B0D0-09EB9EF02306}" type="pres">
      <dgm:prSet presAssocID="{AC5E18A4-D5ED-491A-85E2-3850B0B6F08A}" presName="vert0" presStyleCnt="0">
        <dgm:presLayoutVars>
          <dgm:dir/>
          <dgm:animOne val="branch"/>
          <dgm:animLvl val="lvl"/>
        </dgm:presLayoutVars>
      </dgm:prSet>
      <dgm:spPr/>
    </dgm:pt>
    <dgm:pt modelId="{2B622B98-805E-4898-9845-10663DC99FC2}" type="pres">
      <dgm:prSet presAssocID="{1A2FF66D-37B5-4AC8-87B1-C500FCEABF5B}" presName="thickLine" presStyleLbl="alignNode1" presStyleIdx="0" presStyleCnt="8"/>
      <dgm:spPr/>
    </dgm:pt>
    <dgm:pt modelId="{DB0BFDD4-2139-407B-B7BE-09B88B51C68A}" type="pres">
      <dgm:prSet presAssocID="{1A2FF66D-37B5-4AC8-87B1-C500FCEABF5B}" presName="horz1" presStyleCnt="0"/>
      <dgm:spPr/>
    </dgm:pt>
    <dgm:pt modelId="{B2F0CCFF-FA69-4122-AB69-024267B750E2}" type="pres">
      <dgm:prSet presAssocID="{1A2FF66D-37B5-4AC8-87B1-C500FCEABF5B}" presName="tx1" presStyleLbl="revTx" presStyleIdx="0" presStyleCnt="8"/>
      <dgm:spPr/>
    </dgm:pt>
    <dgm:pt modelId="{0C10F5A5-1C28-40AD-B80D-08D1B152B573}" type="pres">
      <dgm:prSet presAssocID="{1A2FF66D-37B5-4AC8-87B1-C500FCEABF5B}" presName="vert1" presStyleCnt="0"/>
      <dgm:spPr/>
    </dgm:pt>
    <dgm:pt modelId="{97BDF0C8-A7A8-44CE-B1E5-F6EAA6891C62}" type="pres">
      <dgm:prSet presAssocID="{B5E1AAEE-A7F9-46ED-8DEC-B6E8C6CC6CE2}" presName="thickLine" presStyleLbl="alignNode1" presStyleIdx="1" presStyleCnt="8"/>
      <dgm:spPr/>
    </dgm:pt>
    <dgm:pt modelId="{51910DCD-173F-452C-8037-28D6A76FB13D}" type="pres">
      <dgm:prSet presAssocID="{B5E1AAEE-A7F9-46ED-8DEC-B6E8C6CC6CE2}" presName="horz1" presStyleCnt="0"/>
      <dgm:spPr/>
    </dgm:pt>
    <dgm:pt modelId="{408F0413-2CB4-4629-AC2A-23BAD11BC1F0}" type="pres">
      <dgm:prSet presAssocID="{B5E1AAEE-A7F9-46ED-8DEC-B6E8C6CC6CE2}" presName="tx1" presStyleLbl="revTx" presStyleIdx="1" presStyleCnt="8"/>
      <dgm:spPr/>
    </dgm:pt>
    <dgm:pt modelId="{8B921FCF-05F9-406A-A4B0-785D0AE2854F}" type="pres">
      <dgm:prSet presAssocID="{B5E1AAEE-A7F9-46ED-8DEC-B6E8C6CC6CE2}" presName="vert1" presStyleCnt="0"/>
      <dgm:spPr/>
    </dgm:pt>
    <dgm:pt modelId="{6B3EBCF6-32F6-4654-B85B-3D0DD8B29242}" type="pres">
      <dgm:prSet presAssocID="{5D79BD06-5A45-4734-A3D5-42719EB19BEF}" presName="thickLine" presStyleLbl="alignNode1" presStyleIdx="2" presStyleCnt="8"/>
      <dgm:spPr/>
    </dgm:pt>
    <dgm:pt modelId="{83BA1C95-A820-4582-89DA-32328A95499B}" type="pres">
      <dgm:prSet presAssocID="{5D79BD06-5A45-4734-A3D5-42719EB19BEF}" presName="horz1" presStyleCnt="0"/>
      <dgm:spPr/>
    </dgm:pt>
    <dgm:pt modelId="{AD3EE171-8EA3-4E9A-8198-239515981353}" type="pres">
      <dgm:prSet presAssocID="{5D79BD06-5A45-4734-A3D5-42719EB19BEF}" presName="tx1" presStyleLbl="revTx" presStyleIdx="2" presStyleCnt="8"/>
      <dgm:spPr/>
    </dgm:pt>
    <dgm:pt modelId="{8EA32E50-CDFF-4E96-A176-B8DA7DF2219F}" type="pres">
      <dgm:prSet presAssocID="{5D79BD06-5A45-4734-A3D5-42719EB19BEF}" presName="vert1" presStyleCnt="0"/>
      <dgm:spPr/>
    </dgm:pt>
    <dgm:pt modelId="{3243E829-2CE7-4C3D-8C66-8D7CDABBBCBC}" type="pres">
      <dgm:prSet presAssocID="{154C29B4-2310-48F7-AD88-5FA35EC7717D}" presName="thickLine" presStyleLbl="alignNode1" presStyleIdx="3" presStyleCnt="8"/>
      <dgm:spPr/>
    </dgm:pt>
    <dgm:pt modelId="{3DF6BFF4-5021-4957-B517-6A86365D61CF}" type="pres">
      <dgm:prSet presAssocID="{154C29B4-2310-48F7-AD88-5FA35EC7717D}" presName="horz1" presStyleCnt="0"/>
      <dgm:spPr/>
    </dgm:pt>
    <dgm:pt modelId="{12BB253E-8859-4B5F-8641-660B807315FC}" type="pres">
      <dgm:prSet presAssocID="{154C29B4-2310-48F7-AD88-5FA35EC7717D}" presName="tx1" presStyleLbl="revTx" presStyleIdx="3" presStyleCnt="8"/>
      <dgm:spPr/>
    </dgm:pt>
    <dgm:pt modelId="{AB1FD266-B562-4EAC-ACAC-B227E15DD23A}" type="pres">
      <dgm:prSet presAssocID="{154C29B4-2310-48F7-AD88-5FA35EC7717D}" presName="vert1" presStyleCnt="0"/>
      <dgm:spPr/>
    </dgm:pt>
    <dgm:pt modelId="{E5469391-EFFD-438F-A581-BD8D4B6CE9C5}" type="pres">
      <dgm:prSet presAssocID="{54B6BDF0-05C4-4243-B30A-6F5FD4C0659F}" presName="thickLine" presStyleLbl="alignNode1" presStyleIdx="4" presStyleCnt="8"/>
      <dgm:spPr/>
    </dgm:pt>
    <dgm:pt modelId="{7DCD9F3A-FBB0-459D-A88E-87ECC901D8AC}" type="pres">
      <dgm:prSet presAssocID="{54B6BDF0-05C4-4243-B30A-6F5FD4C0659F}" presName="horz1" presStyleCnt="0"/>
      <dgm:spPr/>
    </dgm:pt>
    <dgm:pt modelId="{8DA9DC25-9027-4A2F-8F8B-C274750F2023}" type="pres">
      <dgm:prSet presAssocID="{54B6BDF0-05C4-4243-B30A-6F5FD4C0659F}" presName="tx1" presStyleLbl="revTx" presStyleIdx="4" presStyleCnt="8"/>
      <dgm:spPr/>
    </dgm:pt>
    <dgm:pt modelId="{E2FE10E0-AA85-4423-A008-40697D0E04C6}" type="pres">
      <dgm:prSet presAssocID="{54B6BDF0-05C4-4243-B30A-6F5FD4C0659F}" presName="vert1" presStyleCnt="0"/>
      <dgm:spPr/>
    </dgm:pt>
    <dgm:pt modelId="{9A63E215-CCC2-4552-A5E2-34AE7035A596}" type="pres">
      <dgm:prSet presAssocID="{F67C36A6-538B-4265-998A-55FDFDEE6BDC}" presName="thickLine" presStyleLbl="alignNode1" presStyleIdx="5" presStyleCnt="8"/>
      <dgm:spPr/>
    </dgm:pt>
    <dgm:pt modelId="{055519CA-4459-4CCE-9864-50E439624073}" type="pres">
      <dgm:prSet presAssocID="{F67C36A6-538B-4265-998A-55FDFDEE6BDC}" presName="horz1" presStyleCnt="0"/>
      <dgm:spPr/>
    </dgm:pt>
    <dgm:pt modelId="{9A7DC2C0-73DB-4816-B17E-FEC6D8D0C87C}" type="pres">
      <dgm:prSet presAssocID="{F67C36A6-538B-4265-998A-55FDFDEE6BDC}" presName="tx1" presStyleLbl="revTx" presStyleIdx="5" presStyleCnt="8"/>
      <dgm:spPr/>
    </dgm:pt>
    <dgm:pt modelId="{81542EAF-8C49-44E1-AF87-C34BB25C1EE5}" type="pres">
      <dgm:prSet presAssocID="{F67C36A6-538B-4265-998A-55FDFDEE6BDC}" presName="vert1" presStyleCnt="0"/>
      <dgm:spPr/>
    </dgm:pt>
    <dgm:pt modelId="{9D103592-38CD-4E1C-8C9F-4A92E6B90D34}" type="pres">
      <dgm:prSet presAssocID="{E8BBD256-4BAE-40A6-BEE2-6C1525951C28}" presName="thickLine" presStyleLbl="alignNode1" presStyleIdx="6" presStyleCnt="8"/>
      <dgm:spPr/>
    </dgm:pt>
    <dgm:pt modelId="{CFB98A43-60BD-4101-B94C-5540614B0348}" type="pres">
      <dgm:prSet presAssocID="{E8BBD256-4BAE-40A6-BEE2-6C1525951C28}" presName="horz1" presStyleCnt="0"/>
      <dgm:spPr/>
    </dgm:pt>
    <dgm:pt modelId="{4F17E2D4-339D-4BD5-870B-919B124142C1}" type="pres">
      <dgm:prSet presAssocID="{E8BBD256-4BAE-40A6-BEE2-6C1525951C28}" presName="tx1" presStyleLbl="revTx" presStyleIdx="6" presStyleCnt="8"/>
      <dgm:spPr/>
    </dgm:pt>
    <dgm:pt modelId="{EA2DAC42-7E73-4D9A-A473-A20104216219}" type="pres">
      <dgm:prSet presAssocID="{E8BBD256-4BAE-40A6-BEE2-6C1525951C28}" presName="vert1" presStyleCnt="0"/>
      <dgm:spPr/>
    </dgm:pt>
    <dgm:pt modelId="{B9A56D74-1C51-4A2B-8F79-525E6FDB261B}" type="pres">
      <dgm:prSet presAssocID="{99FF9940-62DB-4223-8851-E8E1DC70DD0A}" presName="thickLine" presStyleLbl="alignNode1" presStyleIdx="7" presStyleCnt="8"/>
      <dgm:spPr/>
    </dgm:pt>
    <dgm:pt modelId="{5B28D6E9-D213-4FAC-92EB-06F407E76FE7}" type="pres">
      <dgm:prSet presAssocID="{99FF9940-62DB-4223-8851-E8E1DC70DD0A}" presName="horz1" presStyleCnt="0"/>
      <dgm:spPr/>
    </dgm:pt>
    <dgm:pt modelId="{DFB2BC94-EDCB-43E5-8112-57C7451F333B}" type="pres">
      <dgm:prSet presAssocID="{99FF9940-62DB-4223-8851-E8E1DC70DD0A}" presName="tx1" presStyleLbl="revTx" presStyleIdx="7" presStyleCnt="8"/>
      <dgm:spPr/>
    </dgm:pt>
    <dgm:pt modelId="{3AAC504C-2493-4890-8F75-0E46CE2973B6}" type="pres">
      <dgm:prSet presAssocID="{99FF9940-62DB-4223-8851-E8E1DC70DD0A}" presName="vert1" presStyleCnt="0"/>
      <dgm:spPr/>
    </dgm:pt>
  </dgm:ptLst>
  <dgm:cxnLst>
    <dgm:cxn modelId="{DDEC3A08-1618-4A78-A9EB-C85C7132E539}" type="presOf" srcId="{E8BBD256-4BAE-40A6-BEE2-6C1525951C28}" destId="{4F17E2D4-339D-4BD5-870B-919B124142C1}" srcOrd="0" destOrd="0" presId="urn:microsoft.com/office/officeart/2008/layout/LinedList"/>
    <dgm:cxn modelId="{53E58510-E139-4843-A3C0-D855DF327414}" type="presOf" srcId="{1A2FF66D-37B5-4AC8-87B1-C500FCEABF5B}" destId="{B2F0CCFF-FA69-4122-AB69-024267B750E2}" srcOrd="0" destOrd="0" presId="urn:microsoft.com/office/officeart/2008/layout/LinedList"/>
    <dgm:cxn modelId="{F8D71014-9DF7-44EB-A185-B83D72717601}" type="presOf" srcId="{F67C36A6-538B-4265-998A-55FDFDEE6BDC}" destId="{9A7DC2C0-73DB-4816-B17E-FEC6D8D0C87C}" srcOrd="0" destOrd="0" presId="urn:microsoft.com/office/officeart/2008/layout/LinedList"/>
    <dgm:cxn modelId="{38FBF91A-9B01-4683-924E-27F7AC5F3056}" srcId="{AC5E18A4-D5ED-491A-85E2-3850B0B6F08A}" destId="{54B6BDF0-05C4-4243-B30A-6F5FD4C0659F}" srcOrd="4" destOrd="0" parTransId="{0E375257-4E49-4D72-A13F-251AFBDFCA66}" sibTransId="{12C57911-A771-4B48-B7A3-4FA63E14E180}"/>
    <dgm:cxn modelId="{33B75132-EA50-4205-A139-71187740D3CF}" srcId="{AC5E18A4-D5ED-491A-85E2-3850B0B6F08A}" destId="{99FF9940-62DB-4223-8851-E8E1DC70DD0A}" srcOrd="7" destOrd="0" parTransId="{AF121355-19CD-4230-88C4-D18C52FA96C2}" sibTransId="{9B74273C-D4D4-4124-8BCA-7EDB387BDDF8}"/>
    <dgm:cxn modelId="{98A87734-1C0C-4ECF-A01C-E6A300E35736}" srcId="{AC5E18A4-D5ED-491A-85E2-3850B0B6F08A}" destId="{1A2FF66D-37B5-4AC8-87B1-C500FCEABF5B}" srcOrd="0" destOrd="0" parTransId="{9397BE06-4635-40C0-889F-D8121A1B9F7A}" sibTransId="{D9AE868F-8D33-442E-AC12-6A24DD4C3EA5}"/>
    <dgm:cxn modelId="{50BBBD34-3536-40E2-82E6-7DC472C14309}" type="presOf" srcId="{B5E1AAEE-A7F9-46ED-8DEC-B6E8C6CC6CE2}" destId="{408F0413-2CB4-4629-AC2A-23BAD11BC1F0}" srcOrd="0" destOrd="0" presId="urn:microsoft.com/office/officeart/2008/layout/LinedList"/>
    <dgm:cxn modelId="{14E1F839-79B3-4F7E-B7DE-C7154187CB23}" type="presOf" srcId="{154C29B4-2310-48F7-AD88-5FA35EC7717D}" destId="{12BB253E-8859-4B5F-8641-660B807315FC}" srcOrd="0" destOrd="0" presId="urn:microsoft.com/office/officeart/2008/layout/LinedList"/>
    <dgm:cxn modelId="{F32F5760-84A0-4D20-9415-E2B22AE58B23}" srcId="{AC5E18A4-D5ED-491A-85E2-3850B0B6F08A}" destId="{F67C36A6-538B-4265-998A-55FDFDEE6BDC}" srcOrd="5" destOrd="0" parTransId="{8FC4507E-3BAC-48A8-917F-62F51724B890}" sibTransId="{727016D2-6C3F-4A39-A9CB-D02E4DF77EDC}"/>
    <dgm:cxn modelId="{D503BD70-5CE6-4597-811B-2E095209C71E}" type="presOf" srcId="{99FF9940-62DB-4223-8851-E8E1DC70DD0A}" destId="{DFB2BC94-EDCB-43E5-8112-57C7451F333B}" srcOrd="0" destOrd="0" presId="urn:microsoft.com/office/officeart/2008/layout/LinedList"/>
    <dgm:cxn modelId="{379D7475-8981-4F4F-9CD0-9C23920CAA1B}" srcId="{AC5E18A4-D5ED-491A-85E2-3850B0B6F08A}" destId="{E8BBD256-4BAE-40A6-BEE2-6C1525951C28}" srcOrd="6" destOrd="0" parTransId="{0F4807D1-24EB-4985-8790-4B0A606F752A}" sibTransId="{13F2339B-912B-4088-9B5D-CE44D9FB768C}"/>
    <dgm:cxn modelId="{3302289B-0A2B-4275-9F5E-9C05465D994D}" srcId="{AC5E18A4-D5ED-491A-85E2-3850B0B6F08A}" destId="{B5E1AAEE-A7F9-46ED-8DEC-B6E8C6CC6CE2}" srcOrd="1" destOrd="0" parTransId="{E9E25A3C-288B-4145-9C3F-C54C9180E167}" sibTransId="{354C38E1-1682-44E2-ADB0-0C18729CA6E0}"/>
    <dgm:cxn modelId="{6B1A8BB0-7BB4-4F36-B64E-89653C35FAC5}" type="presOf" srcId="{AC5E18A4-D5ED-491A-85E2-3850B0B6F08A}" destId="{E651B4F8-3690-44EA-B0D0-09EB9EF02306}" srcOrd="0" destOrd="0" presId="urn:microsoft.com/office/officeart/2008/layout/LinedList"/>
    <dgm:cxn modelId="{EB0DAADE-E8BE-4036-813E-1FD2D43A1FFC}" srcId="{AC5E18A4-D5ED-491A-85E2-3850B0B6F08A}" destId="{5D79BD06-5A45-4734-A3D5-42719EB19BEF}" srcOrd="2" destOrd="0" parTransId="{9C566031-ED96-4422-A270-C818D9C016B7}" sibTransId="{C95B5FE3-20C8-4C54-8F00-50CF851AB475}"/>
    <dgm:cxn modelId="{9FD411F5-DFFD-479B-AB3B-1EFBE2934A25}" srcId="{AC5E18A4-D5ED-491A-85E2-3850B0B6F08A}" destId="{154C29B4-2310-48F7-AD88-5FA35EC7717D}" srcOrd="3" destOrd="0" parTransId="{48E33688-FD45-4556-853C-5C9426643036}" sibTransId="{4C3EDE4C-917A-4F41-B399-BE6DEDBC821B}"/>
    <dgm:cxn modelId="{EA6817F5-4241-4FF6-8D5F-76213A836244}" type="presOf" srcId="{54B6BDF0-05C4-4243-B30A-6F5FD4C0659F}" destId="{8DA9DC25-9027-4A2F-8F8B-C274750F2023}" srcOrd="0" destOrd="0" presId="urn:microsoft.com/office/officeart/2008/layout/LinedList"/>
    <dgm:cxn modelId="{B1536EFE-D6C3-4C4C-AF53-C9D7792FCFDF}" type="presOf" srcId="{5D79BD06-5A45-4734-A3D5-42719EB19BEF}" destId="{AD3EE171-8EA3-4E9A-8198-239515981353}" srcOrd="0" destOrd="0" presId="urn:microsoft.com/office/officeart/2008/layout/LinedList"/>
    <dgm:cxn modelId="{D113C8FC-CF56-4F49-8899-10131B65FAF0}" type="presParOf" srcId="{E651B4F8-3690-44EA-B0D0-09EB9EF02306}" destId="{2B622B98-805E-4898-9845-10663DC99FC2}" srcOrd="0" destOrd="0" presId="urn:microsoft.com/office/officeart/2008/layout/LinedList"/>
    <dgm:cxn modelId="{66950D90-469D-466A-89E4-3C86FEE3980F}" type="presParOf" srcId="{E651B4F8-3690-44EA-B0D0-09EB9EF02306}" destId="{DB0BFDD4-2139-407B-B7BE-09B88B51C68A}" srcOrd="1" destOrd="0" presId="urn:microsoft.com/office/officeart/2008/layout/LinedList"/>
    <dgm:cxn modelId="{DD5F0B29-6C5F-413A-B3F6-F8B1CDAF303A}" type="presParOf" srcId="{DB0BFDD4-2139-407B-B7BE-09B88B51C68A}" destId="{B2F0CCFF-FA69-4122-AB69-024267B750E2}" srcOrd="0" destOrd="0" presId="urn:microsoft.com/office/officeart/2008/layout/LinedList"/>
    <dgm:cxn modelId="{4EF731E8-ECE2-452C-9FE3-B590D0F1EA81}" type="presParOf" srcId="{DB0BFDD4-2139-407B-B7BE-09B88B51C68A}" destId="{0C10F5A5-1C28-40AD-B80D-08D1B152B573}" srcOrd="1" destOrd="0" presId="urn:microsoft.com/office/officeart/2008/layout/LinedList"/>
    <dgm:cxn modelId="{FE88CF3E-17BF-48A5-9D70-A5C941B3FABB}" type="presParOf" srcId="{E651B4F8-3690-44EA-B0D0-09EB9EF02306}" destId="{97BDF0C8-A7A8-44CE-B1E5-F6EAA6891C62}" srcOrd="2" destOrd="0" presId="urn:microsoft.com/office/officeart/2008/layout/LinedList"/>
    <dgm:cxn modelId="{5F7DD78F-974C-4080-B01D-E17FA9A4C1A0}" type="presParOf" srcId="{E651B4F8-3690-44EA-B0D0-09EB9EF02306}" destId="{51910DCD-173F-452C-8037-28D6A76FB13D}" srcOrd="3" destOrd="0" presId="urn:microsoft.com/office/officeart/2008/layout/LinedList"/>
    <dgm:cxn modelId="{5C5D4F02-C4CC-4B55-AAB1-84696BEF88DD}" type="presParOf" srcId="{51910DCD-173F-452C-8037-28D6A76FB13D}" destId="{408F0413-2CB4-4629-AC2A-23BAD11BC1F0}" srcOrd="0" destOrd="0" presId="urn:microsoft.com/office/officeart/2008/layout/LinedList"/>
    <dgm:cxn modelId="{E434A6B1-FFE3-40BF-BF79-03404414555D}" type="presParOf" srcId="{51910DCD-173F-452C-8037-28D6A76FB13D}" destId="{8B921FCF-05F9-406A-A4B0-785D0AE2854F}" srcOrd="1" destOrd="0" presId="urn:microsoft.com/office/officeart/2008/layout/LinedList"/>
    <dgm:cxn modelId="{CD229FFE-9712-49FC-BB13-195E6D804852}" type="presParOf" srcId="{E651B4F8-3690-44EA-B0D0-09EB9EF02306}" destId="{6B3EBCF6-32F6-4654-B85B-3D0DD8B29242}" srcOrd="4" destOrd="0" presId="urn:microsoft.com/office/officeart/2008/layout/LinedList"/>
    <dgm:cxn modelId="{2E43828A-B4D1-43CA-A003-E3D7E2933959}" type="presParOf" srcId="{E651B4F8-3690-44EA-B0D0-09EB9EF02306}" destId="{83BA1C95-A820-4582-89DA-32328A95499B}" srcOrd="5" destOrd="0" presId="urn:microsoft.com/office/officeart/2008/layout/LinedList"/>
    <dgm:cxn modelId="{1F1AC54F-18D0-41D2-A69B-CAAF94FB3C2A}" type="presParOf" srcId="{83BA1C95-A820-4582-89DA-32328A95499B}" destId="{AD3EE171-8EA3-4E9A-8198-239515981353}" srcOrd="0" destOrd="0" presId="urn:microsoft.com/office/officeart/2008/layout/LinedList"/>
    <dgm:cxn modelId="{C50821A9-6092-467F-BE4A-3429896D2716}" type="presParOf" srcId="{83BA1C95-A820-4582-89DA-32328A95499B}" destId="{8EA32E50-CDFF-4E96-A176-B8DA7DF2219F}" srcOrd="1" destOrd="0" presId="urn:microsoft.com/office/officeart/2008/layout/LinedList"/>
    <dgm:cxn modelId="{8EAABE43-FB37-4C4C-A1E7-190DBA0998AD}" type="presParOf" srcId="{E651B4F8-3690-44EA-B0D0-09EB9EF02306}" destId="{3243E829-2CE7-4C3D-8C66-8D7CDABBBCBC}" srcOrd="6" destOrd="0" presId="urn:microsoft.com/office/officeart/2008/layout/LinedList"/>
    <dgm:cxn modelId="{3169B53A-1ED0-4549-9CD3-907C8B040EF4}" type="presParOf" srcId="{E651B4F8-3690-44EA-B0D0-09EB9EF02306}" destId="{3DF6BFF4-5021-4957-B517-6A86365D61CF}" srcOrd="7" destOrd="0" presId="urn:microsoft.com/office/officeart/2008/layout/LinedList"/>
    <dgm:cxn modelId="{EC458FFB-C648-43CB-B627-FFDCCF79741C}" type="presParOf" srcId="{3DF6BFF4-5021-4957-B517-6A86365D61CF}" destId="{12BB253E-8859-4B5F-8641-660B807315FC}" srcOrd="0" destOrd="0" presId="urn:microsoft.com/office/officeart/2008/layout/LinedList"/>
    <dgm:cxn modelId="{0CDB5A70-9D4F-452F-8A60-7B81D67FAA36}" type="presParOf" srcId="{3DF6BFF4-5021-4957-B517-6A86365D61CF}" destId="{AB1FD266-B562-4EAC-ACAC-B227E15DD23A}" srcOrd="1" destOrd="0" presId="urn:microsoft.com/office/officeart/2008/layout/LinedList"/>
    <dgm:cxn modelId="{8125594D-8713-476F-8AE3-4DADF2BEDAD9}" type="presParOf" srcId="{E651B4F8-3690-44EA-B0D0-09EB9EF02306}" destId="{E5469391-EFFD-438F-A581-BD8D4B6CE9C5}" srcOrd="8" destOrd="0" presId="urn:microsoft.com/office/officeart/2008/layout/LinedList"/>
    <dgm:cxn modelId="{59254497-A31E-4079-90A2-AFD18DFC4F6B}" type="presParOf" srcId="{E651B4F8-3690-44EA-B0D0-09EB9EF02306}" destId="{7DCD9F3A-FBB0-459D-A88E-87ECC901D8AC}" srcOrd="9" destOrd="0" presId="urn:microsoft.com/office/officeart/2008/layout/LinedList"/>
    <dgm:cxn modelId="{9C6CE6B8-C0F1-4692-9187-CA13FE2730D2}" type="presParOf" srcId="{7DCD9F3A-FBB0-459D-A88E-87ECC901D8AC}" destId="{8DA9DC25-9027-4A2F-8F8B-C274750F2023}" srcOrd="0" destOrd="0" presId="urn:microsoft.com/office/officeart/2008/layout/LinedList"/>
    <dgm:cxn modelId="{15F31B7A-9733-4813-9B85-EBDC53C1674C}" type="presParOf" srcId="{7DCD9F3A-FBB0-459D-A88E-87ECC901D8AC}" destId="{E2FE10E0-AA85-4423-A008-40697D0E04C6}" srcOrd="1" destOrd="0" presId="urn:microsoft.com/office/officeart/2008/layout/LinedList"/>
    <dgm:cxn modelId="{91AC3E27-FDF0-4289-98D5-2D61219D058F}" type="presParOf" srcId="{E651B4F8-3690-44EA-B0D0-09EB9EF02306}" destId="{9A63E215-CCC2-4552-A5E2-34AE7035A596}" srcOrd="10" destOrd="0" presId="urn:microsoft.com/office/officeart/2008/layout/LinedList"/>
    <dgm:cxn modelId="{666DF96A-014E-4C94-90B5-EFD169073043}" type="presParOf" srcId="{E651B4F8-3690-44EA-B0D0-09EB9EF02306}" destId="{055519CA-4459-4CCE-9864-50E439624073}" srcOrd="11" destOrd="0" presId="urn:microsoft.com/office/officeart/2008/layout/LinedList"/>
    <dgm:cxn modelId="{9B965C28-5485-40B0-BB43-DFEC75446D08}" type="presParOf" srcId="{055519CA-4459-4CCE-9864-50E439624073}" destId="{9A7DC2C0-73DB-4816-B17E-FEC6D8D0C87C}" srcOrd="0" destOrd="0" presId="urn:microsoft.com/office/officeart/2008/layout/LinedList"/>
    <dgm:cxn modelId="{486F6672-71D8-4B11-92C9-C8DF0E11BF37}" type="presParOf" srcId="{055519CA-4459-4CCE-9864-50E439624073}" destId="{81542EAF-8C49-44E1-AF87-C34BB25C1EE5}" srcOrd="1" destOrd="0" presId="urn:microsoft.com/office/officeart/2008/layout/LinedList"/>
    <dgm:cxn modelId="{0EB365F4-4B0B-4891-B920-B09A83DE5889}" type="presParOf" srcId="{E651B4F8-3690-44EA-B0D0-09EB9EF02306}" destId="{9D103592-38CD-4E1C-8C9F-4A92E6B90D34}" srcOrd="12" destOrd="0" presId="urn:microsoft.com/office/officeart/2008/layout/LinedList"/>
    <dgm:cxn modelId="{4C079008-6CC7-4B6C-9634-E480B36DBE16}" type="presParOf" srcId="{E651B4F8-3690-44EA-B0D0-09EB9EF02306}" destId="{CFB98A43-60BD-4101-B94C-5540614B0348}" srcOrd="13" destOrd="0" presId="urn:microsoft.com/office/officeart/2008/layout/LinedList"/>
    <dgm:cxn modelId="{123164A3-4365-4CF5-AA52-E237AB57F4FD}" type="presParOf" srcId="{CFB98A43-60BD-4101-B94C-5540614B0348}" destId="{4F17E2D4-339D-4BD5-870B-919B124142C1}" srcOrd="0" destOrd="0" presId="urn:microsoft.com/office/officeart/2008/layout/LinedList"/>
    <dgm:cxn modelId="{2518034E-6451-435F-A9E4-204F5B17343F}" type="presParOf" srcId="{CFB98A43-60BD-4101-B94C-5540614B0348}" destId="{EA2DAC42-7E73-4D9A-A473-A20104216219}" srcOrd="1" destOrd="0" presId="urn:microsoft.com/office/officeart/2008/layout/LinedList"/>
    <dgm:cxn modelId="{CB4A15FE-8D1F-4F9E-9EAE-3AFE1B805C3C}" type="presParOf" srcId="{E651B4F8-3690-44EA-B0D0-09EB9EF02306}" destId="{B9A56D74-1C51-4A2B-8F79-525E6FDB261B}" srcOrd="14" destOrd="0" presId="urn:microsoft.com/office/officeart/2008/layout/LinedList"/>
    <dgm:cxn modelId="{C3090962-02B5-402E-91BB-C0248DE1BB95}" type="presParOf" srcId="{E651B4F8-3690-44EA-B0D0-09EB9EF02306}" destId="{5B28D6E9-D213-4FAC-92EB-06F407E76FE7}" srcOrd="15" destOrd="0" presId="urn:microsoft.com/office/officeart/2008/layout/LinedList"/>
    <dgm:cxn modelId="{3D278D48-F4E9-4AE3-9AFD-47AF2909B486}" type="presParOf" srcId="{5B28D6E9-D213-4FAC-92EB-06F407E76FE7}" destId="{DFB2BC94-EDCB-43E5-8112-57C7451F333B}" srcOrd="0" destOrd="0" presId="urn:microsoft.com/office/officeart/2008/layout/LinedList"/>
    <dgm:cxn modelId="{97F464A5-9C00-4A07-9D21-A597366CD363}" type="presParOf" srcId="{5B28D6E9-D213-4FAC-92EB-06F407E76FE7}" destId="{3AAC504C-2493-4890-8F75-0E46CE2973B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D68963B-8CD3-4CC6-8BE6-A6AB95711DA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C01F120-54AF-43A7-9941-5619BB2E471D}">
      <dgm:prSet custT="1"/>
      <dgm:spPr/>
      <dgm:t>
        <a:bodyPr/>
        <a:lstStyle/>
        <a:p>
          <a:r>
            <a:rPr lang="sr-Latn-RS" sz="1200" b="1"/>
            <a:t>Adam Smit se smatra ocem ekonomije</a:t>
          </a:r>
          <a:endParaRPr lang="en-US" sz="1200"/>
        </a:p>
      </dgm:t>
    </dgm:pt>
    <dgm:pt modelId="{170AB2D1-1294-45DF-A969-62B25A36F660}" type="parTrans" cxnId="{50E0EEC4-2D98-478A-904D-B74FBCFCF2DD}">
      <dgm:prSet/>
      <dgm:spPr/>
      <dgm:t>
        <a:bodyPr/>
        <a:lstStyle/>
        <a:p>
          <a:endParaRPr lang="en-US"/>
        </a:p>
      </dgm:t>
    </dgm:pt>
    <dgm:pt modelId="{5E25AE3C-00B5-40F3-9BC1-9C84CF38BF36}" type="sibTrans" cxnId="{50E0EEC4-2D98-478A-904D-B74FBCFCF2DD}">
      <dgm:prSet/>
      <dgm:spPr/>
      <dgm:t>
        <a:bodyPr/>
        <a:lstStyle/>
        <a:p>
          <a:endParaRPr lang="en-US"/>
        </a:p>
      </dgm:t>
    </dgm:pt>
    <dgm:pt modelId="{08DFF3FA-C252-45E4-A707-A235AEAFF52B}">
      <dgm:prSet custT="1"/>
      <dgm:spPr/>
      <dgm:t>
        <a:bodyPr/>
        <a:lstStyle/>
        <a:p>
          <a:r>
            <a:rPr lang="sr-Latn-RS" sz="1200" dirty="0"/>
            <a:t>Njegova o</a:t>
          </a:r>
          <a:r>
            <a:rPr lang="en-US" sz="1200" dirty="0" err="1"/>
            <a:t>pšta</a:t>
          </a:r>
          <a:r>
            <a:rPr lang="en-US" sz="1200" dirty="0"/>
            <a:t> </a:t>
          </a:r>
          <a:r>
            <a:rPr lang="en-US" sz="1200" dirty="0" err="1"/>
            <a:t>ideja</a:t>
          </a:r>
          <a:r>
            <a:rPr lang="en-US" sz="1200" dirty="0"/>
            <a:t> </a:t>
          </a:r>
          <a:r>
            <a:rPr lang="en-US" sz="1200" dirty="0" err="1"/>
            <a:t>su</a:t>
          </a:r>
          <a:r>
            <a:rPr lang="en-US" sz="1200" dirty="0"/>
            <a:t> </a:t>
          </a:r>
          <a:r>
            <a:rPr lang="sr-Latn-RS" sz="1200" dirty="0"/>
            <a:t>EKONOMSKE SLOBODE</a:t>
          </a:r>
          <a:endParaRPr lang="en-US" sz="1200" dirty="0"/>
        </a:p>
      </dgm:t>
    </dgm:pt>
    <dgm:pt modelId="{3F148C6C-2045-4303-9653-EF470FE0BEF0}" type="parTrans" cxnId="{ED813F70-77DC-4CA3-964E-08B5FB32149A}">
      <dgm:prSet/>
      <dgm:spPr/>
      <dgm:t>
        <a:bodyPr/>
        <a:lstStyle/>
        <a:p>
          <a:endParaRPr lang="en-US"/>
        </a:p>
      </dgm:t>
    </dgm:pt>
    <dgm:pt modelId="{466E5CE8-8A9F-4FB7-8FA9-FAB2177CB49F}" type="sibTrans" cxnId="{ED813F70-77DC-4CA3-964E-08B5FB32149A}">
      <dgm:prSet/>
      <dgm:spPr/>
      <dgm:t>
        <a:bodyPr/>
        <a:lstStyle/>
        <a:p>
          <a:endParaRPr lang="en-US"/>
        </a:p>
      </dgm:t>
    </dgm:pt>
    <dgm:pt modelId="{933A0B49-AB68-47FE-907D-2EBB58750D61}">
      <dgm:prSet custT="1"/>
      <dgm:spPr/>
      <dgm:t>
        <a:bodyPr/>
        <a:lstStyle/>
        <a:p>
          <a:r>
            <a:rPr lang="sr-Latn-RS" sz="1000" dirty="0"/>
            <a:t>Teme kojima se bavio su </a:t>
          </a:r>
          <a:r>
            <a:rPr lang="en-US" sz="1000" dirty="0" err="1"/>
            <a:t>prirodni</a:t>
          </a:r>
          <a:r>
            <a:rPr lang="en-US" sz="1000" dirty="0"/>
            <a:t> </a:t>
          </a:r>
          <a:r>
            <a:rPr lang="en-US" sz="1000" dirty="0" err="1"/>
            <a:t>poredak</a:t>
          </a:r>
          <a:r>
            <a:rPr lang="en-US" sz="1000" dirty="0"/>
            <a:t>, </a:t>
          </a:r>
          <a:r>
            <a:rPr lang="en-US" sz="1000" dirty="0" err="1"/>
            <a:t>podela</a:t>
          </a:r>
          <a:r>
            <a:rPr lang="en-US" sz="1000" dirty="0"/>
            <a:t> </a:t>
          </a:r>
          <a:r>
            <a:rPr lang="en-US" sz="1000" dirty="0" err="1"/>
            <a:t>rada</a:t>
          </a:r>
          <a:r>
            <a:rPr lang="en-US" sz="1000" dirty="0"/>
            <a:t>, </a:t>
          </a:r>
          <a:r>
            <a:rPr lang="en-US" sz="1000" dirty="0" err="1"/>
            <a:t>teorija</a:t>
          </a:r>
          <a:r>
            <a:rPr lang="en-US" sz="1000" dirty="0"/>
            <a:t> </a:t>
          </a:r>
          <a:r>
            <a:rPr lang="en-US" sz="1000" dirty="0" err="1"/>
            <a:t>vrednosti</a:t>
          </a:r>
          <a:r>
            <a:rPr lang="en-US" sz="1000" dirty="0"/>
            <a:t>, </a:t>
          </a:r>
          <a:r>
            <a:rPr lang="en-US" sz="1000" dirty="0" err="1"/>
            <a:t>raspodela</a:t>
          </a:r>
          <a:r>
            <a:rPr lang="en-US" sz="1000" dirty="0"/>
            <a:t>, </a:t>
          </a:r>
          <a:r>
            <a:rPr lang="en-US" sz="1000" dirty="0" err="1"/>
            <a:t>uloga</a:t>
          </a:r>
          <a:r>
            <a:rPr lang="en-US" sz="1000" dirty="0"/>
            <a:t> </a:t>
          </a:r>
          <a:r>
            <a:rPr lang="en-US" sz="1000" dirty="0" err="1"/>
            <a:t>države</a:t>
          </a:r>
          <a:r>
            <a:rPr lang="en-US" sz="1000" dirty="0"/>
            <a:t> u </a:t>
          </a:r>
          <a:r>
            <a:rPr lang="en-US" sz="1000" dirty="0" err="1"/>
            <a:t>prosperitetu</a:t>
          </a:r>
          <a:r>
            <a:rPr lang="en-US" sz="1000" dirty="0"/>
            <a:t>.</a:t>
          </a:r>
        </a:p>
      </dgm:t>
    </dgm:pt>
    <dgm:pt modelId="{853CA391-7AC5-4C3E-BB92-1159EB0B5348}" type="parTrans" cxnId="{3EB66B0E-BBA8-4478-A52D-193D175F623C}">
      <dgm:prSet/>
      <dgm:spPr/>
      <dgm:t>
        <a:bodyPr/>
        <a:lstStyle/>
        <a:p>
          <a:endParaRPr lang="en-US"/>
        </a:p>
      </dgm:t>
    </dgm:pt>
    <dgm:pt modelId="{A164A2B9-B7C5-4B27-9D16-BD74D635479D}" type="sibTrans" cxnId="{3EB66B0E-BBA8-4478-A52D-193D175F623C}">
      <dgm:prSet/>
      <dgm:spPr/>
      <dgm:t>
        <a:bodyPr/>
        <a:lstStyle/>
        <a:p>
          <a:endParaRPr lang="en-US"/>
        </a:p>
      </dgm:t>
    </dgm:pt>
    <dgm:pt modelId="{36F1B720-EDE6-4A02-B559-35CD3395012C}">
      <dgm:prSet/>
      <dgm:spPr/>
      <dgm:t>
        <a:bodyPr/>
        <a:lstStyle/>
        <a:p>
          <a:r>
            <a:rPr lang="en-US" dirty="0" err="1"/>
            <a:t>PRIRODNI</a:t>
          </a:r>
          <a:r>
            <a:rPr lang="en-US" dirty="0"/>
            <a:t> </a:t>
          </a:r>
          <a:r>
            <a:rPr lang="en-US" dirty="0" err="1"/>
            <a:t>POREDAK</a:t>
          </a:r>
          <a:r>
            <a:rPr lang="en-US" dirty="0"/>
            <a:t>, </a:t>
          </a:r>
          <a:r>
            <a:rPr lang="en-US" dirty="0" err="1"/>
            <a:t>imanentan</a:t>
          </a:r>
          <a:r>
            <a:rPr lang="en-US" dirty="0"/>
            <a:t> </a:t>
          </a:r>
          <a:r>
            <a:rPr lang="en-US" dirty="0" err="1"/>
            <a:t>ljudskoj</a:t>
          </a:r>
          <a:r>
            <a:rPr lang="en-US" dirty="0"/>
            <a:t> </a:t>
          </a:r>
          <a:r>
            <a:rPr lang="en-US" dirty="0" err="1"/>
            <a:t>prirodi</a:t>
          </a:r>
          <a:r>
            <a:rPr lang="en-US" dirty="0"/>
            <a:t>, </a:t>
          </a:r>
          <a:r>
            <a:rPr lang="en-US" dirty="0" err="1"/>
            <a:t>nadmoćniji</a:t>
          </a:r>
          <a:r>
            <a:rPr lang="en-US" dirty="0"/>
            <a:t> je od </a:t>
          </a:r>
          <a:r>
            <a:rPr lang="en-US" dirty="0" err="1"/>
            <a:t>državnih</a:t>
          </a:r>
          <a:r>
            <a:rPr lang="en-US" dirty="0"/>
            <a:t> </a:t>
          </a:r>
          <a:r>
            <a:rPr lang="en-US" dirty="0" err="1"/>
            <a:t>i</a:t>
          </a:r>
          <a:r>
            <a:rPr lang="en-US" dirty="0"/>
            <a:t> </a:t>
          </a:r>
          <a:r>
            <a:rPr lang="en-US" dirty="0" err="1"/>
            <a:t>društvenih</a:t>
          </a:r>
          <a:r>
            <a:rPr lang="en-US" dirty="0"/>
            <a:t> </a:t>
          </a:r>
          <a:r>
            <a:rPr lang="en-US" dirty="0" err="1"/>
            <a:t>institucija</a:t>
          </a:r>
          <a:r>
            <a:rPr lang="en-US" dirty="0"/>
            <a:t> </a:t>
          </a:r>
        </a:p>
      </dgm:t>
    </dgm:pt>
    <dgm:pt modelId="{98857D65-6945-4F2B-8D7A-A3B0E5FAFD1E}" type="parTrans" cxnId="{9F8A7388-AB31-48CD-B132-9D3FF6281711}">
      <dgm:prSet/>
      <dgm:spPr/>
      <dgm:t>
        <a:bodyPr/>
        <a:lstStyle/>
        <a:p>
          <a:endParaRPr lang="en-US"/>
        </a:p>
      </dgm:t>
    </dgm:pt>
    <dgm:pt modelId="{A9B7DBB7-CA0B-47A2-B1D8-1990C8F70C29}" type="sibTrans" cxnId="{9F8A7388-AB31-48CD-B132-9D3FF6281711}">
      <dgm:prSet/>
      <dgm:spPr/>
      <dgm:t>
        <a:bodyPr/>
        <a:lstStyle/>
        <a:p>
          <a:endParaRPr lang="en-US"/>
        </a:p>
      </dgm:t>
    </dgm:pt>
    <dgm:pt modelId="{E201DD58-6D80-41DF-8ACE-9B4FD4E6D4B1}">
      <dgm:prSet/>
      <dgm:spPr/>
      <dgm:t>
        <a:bodyPr/>
        <a:lstStyle/>
        <a:p>
          <a:r>
            <a:rPr lang="en-US"/>
            <a:t>Prirodni poredak se stvara akcijama pojedinaca koji su vođeni nevidljivom rukom </a:t>
          </a:r>
        </a:p>
      </dgm:t>
    </dgm:pt>
    <dgm:pt modelId="{712B2B8B-52A9-4E90-8F22-379319E6A047}" type="parTrans" cxnId="{ECDA087D-1E9B-4C4D-B95B-FB276507AEAC}">
      <dgm:prSet/>
      <dgm:spPr/>
      <dgm:t>
        <a:bodyPr/>
        <a:lstStyle/>
        <a:p>
          <a:endParaRPr lang="en-US"/>
        </a:p>
      </dgm:t>
    </dgm:pt>
    <dgm:pt modelId="{17CEC4D8-835F-405C-92AD-FB8B227C772C}" type="sibTrans" cxnId="{ECDA087D-1E9B-4C4D-B95B-FB276507AEAC}">
      <dgm:prSet/>
      <dgm:spPr/>
      <dgm:t>
        <a:bodyPr/>
        <a:lstStyle/>
        <a:p>
          <a:endParaRPr lang="en-US"/>
        </a:p>
      </dgm:t>
    </dgm:pt>
    <dgm:pt modelId="{2AFD14D3-C933-46ED-89C1-E687ADABBD26}">
      <dgm:prSet custT="1"/>
      <dgm:spPr/>
      <dgm:t>
        <a:bodyPr/>
        <a:lstStyle/>
        <a:p>
          <a:r>
            <a:rPr lang="en-US" sz="1100" dirty="0" err="1"/>
            <a:t>Lični</a:t>
          </a:r>
          <a:r>
            <a:rPr lang="en-US" sz="1100" dirty="0"/>
            <a:t> vs. </a:t>
          </a:r>
          <a:r>
            <a:rPr lang="en-US" sz="1100" dirty="0" err="1"/>
            <a:t>kolektivni</a:t>
          </a:r>
          <a:r>
            <a:rPr lang="en-US" sz="1100" dirty="0"/>
            <a:t> </a:t>
          </a:r>
          <a:r>
            <a:rPr lang="en-US" sz="1100" dirty="0" err="1"/>
            <a:t>interes</a:t>
          </a:r>
          <a:endParaRPr lang="en-US" sz="1100" dirty="0"/>
        </a:p>
      </dgm:t>
    </dgm:pt>
    <dgm:pt modelId="{AC0AEEE0-E8E1-46A2-8F67-005FD98EA4A1}" type="parTrans" cxnId="{2A6D683D-5B9F-49C5-9470-AEBE18FDFA44}">
      <dgm:prSet/>
      <dgm:spPr/>
      <dgm:t>
        <a:bodyPr/>
        <a:lstStyle/>
        <a:p>
          <a:endParaRPr lang="en-US"/>
        </a:p>
      </dgm:t>
    </dgm:pt>
    <dgm:pt modelId="{C25B881E-BD16-47C3-BC93-C68186E206AE}" type="sibTrans" cxnId="{2A6D683D-5B9F-49C5-9470-AEBE18FDFA44}">
      <dgm:prSet/>
      <dgm:spPr/>
      <dgm:t>
        <a:bodyPr/>
        <a:lstStyle/>
        <a:p>
          <a:endParaRPr lang="en-US"/>
        </a:p>
      </dgm:t>
    </dgm:pt>
    <dgm:pt modelId="{88815BAC-C44D-452C-B9C8-76C031795C3E}" type="pres">
      <dgm:prSet presAssocID="{7D68963B-8CD3-4CC6-8BE6-A6AB95711DAA}" presName="hierChild1" presStyleCnt="0">
        <dgm:presLayoutVars>
          <dgm:chPref val="1"/>
          <dgm:dir/>
          <dgm:animOne val="branch"/>
          <dgm:animLvl val="lvl"/>
          <dgm:resizeHandles/>
        </dgm:presLayoutVars>
      </dgm:prSet>
      <dgm:spPr/>
    </dgm:pt>
    <dgm:pt modelId="{E4722FA3-302A-4D86-BC3D-C446656A5D4D}" type="pres">
      <dgm:prSet presAssocID="{8C01F120-54AF-43A7-9941-5619BB2E471D}" presName="hierRoot1" presStyleCnt="0"/>
      <dgm:spPr/>
    </dgm:pt>
    <dgm:pt modelId="{E75C196A-B3F3-4296-B7F1-D6ACED0884BA}" type="pres">
      <dgm:prSet presAssocID="{8C01F120-54AF-43A7-9941-5619BB2E471D}" presName="composite" presStyleCnt="0"/>
      <dgm:spPr/>
    </dgm:pt>
    <dgm:pt modelId="{CCA2617B-E973-43E3-9707-ADDC75F8E6D9}" type="pres">
      <dgm:prSet presAssocID="{8C01F120-54AF-43A7-9941-5619BB2E471D}" presName="background" presStyleLbl="node0" presStyleIdx="0" presStyleCnt="6"/>
      <dgm:spPr/>
    </dgm:pt>
    <dgm:pt modelId="{C058B45B-3A9B-4A2C-BFBD-1663AEC5B634}" type="pres">
      <dgm:prSet presAssocID="{8C01F120-54AF-43A7-9941-5619BB2E471D}" presName="text" presStyleLbl="fgAcc0" presStyleIdx="0" presStyleCnt="6">
        <dgm:presLayoutVars>
          <dgm:chPref val="3"/>
        </dgm:presLayoutVars>
      </dgm:prSet>
      <dgm:spPr/>
    </dgm:pt>
    <dgm:pt modelId="{ADB84EA2-6BCD-4457-85D5-82B59B39EFA6}" type="pres">
      <dgm:prSet presAssocID="{8C01F120-54AF-43A7-9941-5619BB2E471D}" presName="hierChild2" presStyleCnt="0"/>
      <dgm:spPr/>
    </dgm:pt>
    <dgm:pt modelId="{42A5B4C4-A49E-48C1-8C42-A0868A16BFDB}" type="pres">
      <dgm:prSet presAssocID="{08DFF3FA-C252-45E4-A707-A235AEAFF52B}" presName="hierRoot1" presStyleCnt="0"/>
      <dgm:spPr/>
    </dgm:pt>
    <dgm:pt modelId="{DDB9648E-87F5-423B-82A5-F00D1E6FCAD5}" type="pres">
      <dgm:prSet presAssocID="{08DFF3FA-C252-45E4-A707-A235AEAFF52B}" presName="composite" presStyleCnt="0"/>
      <dgm:spPr/>
    </dgm:pt>
    <dgm:pt modelId="{0553B210-4AB5-4D92-B433-F566D2DBAED7}" type="pres">
      <dgm:prSet presAssocID="{08DFF3FA-C252-45E4-A707-A235AEAFF52B}" presName="background" presStyleLbl="node0" presStyleIdx="1" presStyleCnt="6"/>
      <dgm:spPr/>
    </dgm:pt>
    <dgm:pt modelId="{C3D65AAE-10BF-424F-886F-E502AAB09D60}" type="pres">
      <dgm:prSet presAssocID="{08DFF3FA-C252-45E4-A707-A235AEAFF52B}" presName="text" presStyleLbl="fgAcc0" presStyleIdx="1" presStyleCnt="6">
        <dgm:presLayoutVars>
          <dgm:chPref val="3"/>
        </dgm:presLayoutVars>
      </dgm:prSet>
      <dgm:spPr/>
    </dgm:pt>
    <dgm:pt modelId="{F25019B2-E40F-464D-8852-0965F270CEB7}" type="pres">
      <dgm:prSet presAssocID="{08DFF3FA-C252-45E4-A707-A235AEAFF52B}" presName="hierChild2" presStyleCnt="0"/>
      <dgm:spPr/>
    </dgm:pt>
    <dgm:pt modelId="{9B501E8A-C495-4550-82C2-DDCE7EFBB219}" type="pres">
      <dgm:prSet presAssocID="{933A0B49-AB68-47FE-907D-2EBB58750D61}" presName="hierRoot1" presStyleCnt="0"/>
      <dgm:spPr/>
    </dgm:pt>
    <dgm:pt modelId="{DCBB3F94-948A-4B74-B36E-F73B843780D5}" type="pres">
      <dgm:prSet presAssocID="{933A0B49-AB68-47FE-907D-2EBB58750D61}" presName="composite" presStyleCnt="0"/>
      <dgm:spPr/>
    </dgm:pt>
    <dgm:pt modelId="{4EF0CFD7-3F07-4399-B5D4-4BBF5460D5CC}" type="pres">
      <dgm:prSet presAssocID="{933A0B49-AB68-47FE-907D-2EBB58750D61}" presName="background" presStyleLbl="node0" presStyleIdx="2" presStyleCnt="6"/>
      <dgm:spPr/>
    </dgm:pt>
    <dgm:pt modelId="{4480FA5F-5296-4A7A-BF2E-84405542FBE8}" type="pres">
      <dgm:prSet presAssocID="{933A0B49-AB68-47FE-907D-2EBB58750D61}" presName="text" presStyleLbl="fgAcc0" presStyleIdx="2" presStyleCnt="6">
        <dgm:presLayoutVars>
          <dgm:chPref val="3"/>
        </dgm:presLayoutVars>
      </dgm:prSet>
      <dgm:spPr/>
    </dgm:pt>
    <dgm:pt modelId="{F4A93511-070C-4DF7-BBCF-D59B343B8787}" type="pres">
      <dgm:prSet presAssocID="{933A0B49-AB68-47FE-907D-2EBB58750D61}" presName="hierChild2" presStyleCnt="0"/>
      <dgm:spPr/>
    </dgm:pt>
    <dgm:pt modelId="{39FF4298-6C21-4423-9B17-207E967342BD}" type="pres">
      <dgm:prSet presAssocID="{36F1B720-EDE6-4A02-B559-35CD3395012C}" presName="hierRoot1" presStyleCnt="0"/>
      <dgm:spPr/>
    </dgm:pt>
    <dgm:pt modelId="{11CD2426-BB03-4546-8312-8AC5DE7F0AA6}" type="pres">
      <dgm:prSet presAssocID="{36F1B720-EDE6-4A02-B559-35CD3395012C}" presName="composite" presStyleCnt="0"/>
      <dgm:spPr/>
    </dgm:pt>
    <dgm:pt modelId="{AA330E6A-0D56-411D-BE70-17B2A1EA0774}" type="pres">
      <dgm:prSet presAssocID="{36F1B720-EDE6-4A02-B559-35CD3395012C}" presName="background" presStyleLbl="node0" presStyleIdx="3" presStyleCnt="6"/>
      <dgm:spPr/>
    </dgm:pt>
    <dgm:pt modelId="{0CBEEBA9-63E2-4660-93F4-757B9952DEF4}" type="pres">
      <dgm:prSet presAssocID="{36F1B720-EDE6-4A02-B559-35CD3395012C}" presName="text" presStyleLbl="fgAcc0" presStyleIdx="3" presStyleCnt="6">
        <dgm:presLayoutVars>
          <dgm:chPref val="3"/>
        </dgm:presLayoutVars>
      </dgm:prSet>
      <dgm:spPr/>
    </dgm:pt>
    <dgm:pt modelId="{A00CB675-595F-4333-82FA-6FEB99A9AC1B}" type="pres">
      <dgm:prSet presAssocID="{36F1B720-EDE6-4A02-B559-35CD3395012C}" presName="hierChild2" presStyleCnt="0"/>
      <dgm:spPr/>
    </dgm:pt>
    <dgm:pt modelId="{FDC5B59E-C2B6-4FCE-BDAB-0C334505720C}" type="pres">
      <dgm:prSet presAssocID="{E201DD58-6D80-41DF-8ACE-9B4FD4E6D4B1}" presName="hierRoot1" presStyleCnt="0"/>
      <dgm:spPr/>
    </dgm:pt>
    <dgm:pt modelId="{4B2E5877-DE2C-48D0-AF6A-4D8A3E6C9A86}" type="pres">
      <dgm:prSet presAssocID="{E201DD58-6D80-41DF-8ACE-9B4FD4E6D4B1}" presName="composite" presStyleCnt="0"/>
      <dgm:spPr/>
    </dgm:pt>
    <dgm:pt modelId="{968FFD21-7313-414D-BFAD-C6F3C4601A7F}" type="pres">
      <dgm:prSet presAssocID="{E201DD58-6D80-41DF-8ACE-9B4FD4E6D4B1}" presName="background" presStyleLbl="node0" presStyleIdx="4" presStyleCnt="6"/>
      <dgm:spPr/>
    </dgm:pt>
    <dgm:pt modelId="{B2890FEE-BF85-4BE1-98A9-8B7E05E4A331}" type="pres">
      <dgm:prSet presAssocID="{E201DD58-6D80-41DF-8ACE-9B4FD4E6D4B1}" presName="text" presStyleLbl="fgAcc0" presStyleIdx="4" presStyleCnt="6">
        <dgm:presLayoutVars>
          <dgm:chPref val="3"/>
        </dgm:presLayoutVars>
      </dgm:prSet>
      <dgm:spPr/>
    </dgm:pt>
    <dgm:pt modelId="{F4376939-8A4F-4D45-BD9B-90A480948267}" type="pres">
      <dgm:prSet presAssocID="{E201DD58-6D80-41DF-8ACE-9B4FD4E6D4B1}" presName="hierChild2" presStyleCnt="0"/>
      <dgm:spPr/>
    </dgm:pt>
    <dgm:pt modelId="{7F8B6DA7-2009-4BA9-8BF0-48A1FE1257A6}" type="pres">
      <dgm:prSet presAssocID="{2AFD14D3-C933-46ED-89C1-E687ADABBD26}" presName="hierRoot1" presStyleCnt="0"/>
      <dgm:spPr/>
    </dgm:pt>
    <dgm:pt modelId="{FE78D34D-E3A4-4805-BEBC-13A026FAA14A}" type="pres">
      <dgm:prSet presAssocID="{2AFD14D3-C933-46ED-89C1-E687ADABBD26}" presName="composite" presStyleCnt="0"/>
      <dgm:spPr/>
    </dgm:pt>
    <dgm:pt modelId="{21421D1B-115D-4E01-A6C4-42030E04D6DA}" type="pres">
      <dgm:prSet presAssocID="{2AFD14D3-C933-46ED-89C1-E687ADABBD26}" presName="background" presStyleLbl="node0" presStyleIdx="5" presStyleCnt="6"/>
      <dgm:spPr/>
    </dgm:pt>
    <dgm:pt modelId="{C6F9E47F-579F-4195-8F4B-35B959F069D9}" type="pres">
      <dgm:prSet presAssocID="{2AFD14D3-C933-46ED-89C1-E687ADABBD26}" presName="text" presStyleLbl="fgAcc0" presStyleIdx="5" presStyleCnt="6" custLinFactNeighborX="972" custLinFactNeighborY="1531">
        <dgm:presLayoutVars>
          <dgm:chPref val="3"/>
        </dgm:presLayoutVars>
      </dgm:prSet>
      <dgm:spPr/>
    </dgm:pt>
    <dgm:pt modelId="{A8710FFF-E4E3-476E-AEFC-405E06190562}" type="pres">
      <dgm:prSet presAssocID="{2AFD14D3-C933-46ED-89C1-E687ADABBD26}" presName="hierChild2" presStyleCnt="0"/>
      <dgm:spPr/>
    </dgm:pt>
  </dgm:ptLst>
  <dgm:cxnLst>
    <dgm:cxn modelId="{1355DE01-59F9-43A8-A6B5-46770D84BC16}" type="presOf" srcId="{933A0B49-AB68-47FE-907D-2EBB58750D61}" destId="{4480FA5F-5296-4A7A-BF2E-84405542FBE8}" srcOrd="0" destOrd="0" presId="urn:microsoft.com/office/officeart/2005/8/layout/hierarchy1"/>
    <dgm:cxn modelId="{3EB66B0E-BBA8-4478-A52D-193D175F623C}" srcId="{7D68963B-8CD3-4CC6-8BE6-A6AB95711DAA}" destId="{933A0B49-AB68-47FE-907D-2EBB58750D61}" srcOrd="2" destOrd="0" parTransId="{853CA391-7AC5-4C3E-BB92-1159EB0B5348}" sibTransId="{A164A2B9-B7C5-4B27-9D16-BD74D635479D}"/>
    <dgm:cxn modelId="{167EF42A-3468-40F1-ABA3-77B9EACAE29F}" type="presOf" srcId="{08DFF3FA-C252-45E4-A707-A235AEAFF52B}" destId="{C3D65AAE-10BF-424F-886F-E502AAB09D60}" srcOrd="0" destOrd="0" presId="urn:microsoft.com/office/officeart/2005/8/layout/hierarchy1"/>
    <dgm:cxn modelId="{D552CB31-5D5D-4583-BBA3-0C8A7028377C}" type="presOf" srcId="{8C01F120-54AF-43A7-9941-5619BB2E471D}" destId="{C058B45B-3A9B-4A2C-BFBD-1663AEC5B634}" srcOrd="0" destOrd="0" presId="urn:microsoft.com/office/officeart/2005/8/layout/hierarchy1"/>
    <dgm:cxn modelId="{2A6D683D-5B9F-49C5-9470-AEBE18FDFA44}" srcId="{7D68963B-8CD3-4CC6-8BE6-A6AB95711DAA}" destId="{2AFD14D3-C933-46ED-89C1-E687ADABBD26}" srcOrd="5" destOrd="0" parTransId="{AC0AEEE0-E8E1-46A2-8F67-005FD98EA4A1}" sibTransId="{C25B881E-BD16-47C3-BC93-C68186E206AE}"/>
    <dgm:cxn modelId="{ED813F70-77DC-4CA3-964E-08B5FB32149A}" srcId="{7D68963B-8CD3-4CC6-8BE6-A6AB95711DAA}" destId="{08DFF3FA-C252-45E4-A707-A235AEAFF52B}" srcOrd="1" destOrd="0" parTransId="{3F148C6C-2045-4303-9653-EF470FE0BEF0}" sibTransId="{466E5CE8-8A9F-4FB7-8FA9-FAB2177CB49F}"/>
    <dgm:cxn modelId="{ECDA087D-1E9B-4C4D-B95B-FB276507AEAC}" srcId="{7D68963B-8CD3-4CC6-8BE6-A6AB95711DAA}" destId="{E201DD58-6D80-41DF-8ACE-9B4FD4E6D4B1}" srcOrd="4" destOrd="0" parTransId="{712B2B8B-52A9-4E90-8F22-379319E6A047}" sibTransId="{17CEC4D8-835F-405C-92AD-FB8B227C772C}"/>
    <dgm:cxn modelId="{9F8A7388-AB31-48CD-B132-9D3FF6281711}" srcId="{7D68963B-8CD3-4CC6-8BE6-A6AB95711DAA}" destId="{36F1B720-EDE6-4A02-B559-35CD3395012C}" srcOrd="3" destOrd="0" parTransId="{98857D65-6945-4F2B-8D7A-A3B0E5FAFD1E}" sibTransId="{A9B7DBB7-CA0B-47A2-B1D8-1990C8F70C29}"/>
    <dgm:cxn modelId="{7A628F88-F2E1-4A94-9DDB-5D9754926C58}" type="presOf" srcId="{36F1B720-EDE6-4A02-B559-35CD3395012C}" destId="{0CBEEBA9-63E2-4660-93F4-757B9952DEF4}" srcOrd="0" destOrd="0" presId="urn:microsoft.com/office/officeart/2005/8/layout/hierarchy1"/>
    <dgm:cxn modelId="{94DBFBB7-933E-4ECA-9716-F0C3A0B30F72}" type="presOf" srcId="{E201DD58-6D80-41DF-8ACE-9B4FD4E6D4B1}" destId="{B2890FEE-BF85-4BE1-98A9-8B7E05E4A331}" srcOrd="0" destOrd="0" presId="urn:microsoft.com/office/officeart/2005/8/layout/hierarchy1"/>
    <dgm:cxn modelId="{135C21C0-2F35-441A-BAA9-3D95A7FE330C}" type="presOf" srcId="{2AFD14D3-C933-46ED-89C1-E687ADABBD26}" destId="{C6F9E47F-579F-4195-8F4B-35B959F069D9}" srcOrd="0" destOrd="0" presId="urn:microsoft.com/office/officeart/2005/8/layout/hierarchy1"/>
    <dgm:cxn modelId="{50E0EEC4-2D98-478A-904D-B74FBCFCF2DD}" srcId="{7D68963B-8CD3-4CC6-8BE6-A6AB95711DAA}" destId="{8C01F120-54AF-43A7-9941-5619BB2E471D}" srcOrd="0" destOrd="0" parTransId="{170AB2D1-1294-45DF-A969-62B25A36F660}" sibTransId="{5E25AE3C-00B5-40F3-9BC1-9C84CF38BF36}"/>
    <dgm:cxn modelId="{7D6EFCDA-34F3-4C3F-AE95-7D3A563D67DC}" type="presOf" srcId="{7D68963B-8CD3-4CC6-8BE6-A6AB95711DAA}" destId="{88815BAC-C44D-452C-B9C8-76C031795C3E}" srcOrd="0" destOrd="0" presId="urn:microsoft.com/office/officeart/2005/8/layout/hierarchy1"/>
    <dgm:cxn modelId="{C8339D65-EDD0-4360-8D78-C2E0EA07979E}" type="presParOf" srcId="{88815BAC-C44D-452C-B9C8-76C031795C3E}" destId="{E4722FA3-302A-4D86-BC3D-C446656A5D4D}" srcOrd="0" destOrd="0" presId="urn:microsoft.com/office/officeart/2005/8/layout/hierarchy1"/>
    <dgm:cxn modelId="{31FBD352-E4B2-444C-8D0F-D8E7B1D38156}" type="presParOf" srcId="{E4722FA3-302A-4D86-BC3D-C446656A5D4D}" destId="{E75C196A-B3F3-4296-B7F1-D6ACED0884BA}" srcOrd="0" destOrd="0" presId="urn:microsoft.com/office/officeart/2005/8/layout/hierarchy1"/>
    <dgm:cxn modelId="{1A008C61-99D5-44C4-A9A4-1D6D000D031A}" type="presParOf" srcId="{E75C196A-B3F3-4296-B7F1-D6ACED0884BA}" destId="{CCA2617B-E973-43E3-9707-ADDC75F8E6D9}" srcOrd="0" destOrd="0" presId="urn:microsoft.com/office/officeart/2005/8/layout/hierarchy1"/>
    <dgm:cxn modelId="{ECCEF41E-DFCD-42DC-9586-F2B49A1834A8}" type="presParOf" srcId="{E75C196A-B3F3-4296-B7F1-D6ACED0884BA}" destId="{C058B45B-3A9B-4A2C-BFBD-1663AEC5B634}" srcOrd="1" destOrd="0" presId="urn:microsoft.com/office/officeart/2005/8/layout/hierarchy1"/>
    <dgm:cxn modelId="{2E2E770C-4694-468D-9312-1482B7EDB312}" type="presParOf" srcId="{E4722FA3-302A-4D86-BC3D-C446656A5D4D}" destId="{ADB84EA2-6BCD-4457-85D5-82B59B39EFA6}" srcOrd="1" destOrd="0" presId="urn:microsoft.com/office/officeart/2005/8/layout/hierarchy1"/>
    <dgm:cxn modelId="{095D267D-70EF-4864-9191-8B7CF9287D5E}" type="presParOf" srcId="{88815BAC-C44D-452C-B9C8-76C031795C3E}" destId="{42A5B4C4-A49E-48C1-8C42-A0868A16BFDB}" srcOrd="1" destOrd="0" presId="urn:microsoft.com/office/officeart/2005/8/layout/hierarchy1"/>
    <dgm:cxn modelId="{0BB23678-6F1C-4B57-9DED-CD2AF409DF26}" type="presParOf" srcId="{42A5B4C4-A49E-48C1-8C42-A0868A16BFDB}" destId="{DDB9648E-87F5-423B-82A5-F00D1E6FCAD5}" srcOrd="0" destOrd="0" presId="urn:microsoft.com/office/officeart/2005/8/layout/hierarchy1"/>
    <dgm:cxn modelId="{A9624165-057E-4639-821C-95D8EEF8B0DB}" type="presParOf" srcId="{DDB9648E-87F5-423B-82A5-F00D1E6FCAD5}" destId="{0553B210-4AB5-4D92-B433-F566D2DBAED7}" srcOrd="0" destOrd="0" presId="urn:microsoft.com/office/officeart/2005/8/layout/hierarchy1"/>
    <dgm:cxn modelId="{0B9468D5-DA35-4EBA-932A-8F052AED0AF0}" type="presParOf" srcId="{DDB9648E-87F5-423B-82A5-F00D1E6FCAD5}" destId="{C3D65AAE-10BF-424F-886F-E502AAB09D60}" srcOrd="1" destOrd="0" presId="urn:microsoft.com/office/officeart/2005/8/layout/hierarchy1"/>
    <dgm:cxn modelId="{4B2AE9AF-4241-45DD-9D99-E166C212062F}" type="presParOf" srcId="{42A5B4C4-A49E-48C1-8C42-A0868A16BFDB}" destId="{F25019B2-E40F-464D-8852-0965F270CEB7}" srcOrd="1" destOrd="0" presId="urn:microsoft.com/office/officeart/2005/8/layout/hierarchy1"/>
    <dgm:cxn modelId="{325D325D-7159-47A8-BA11-49BD555FF768}" type="presParOf" srcId="{88815BAC-C44D-452C-B9C8-76C031795C3E}" destId="{9B501E8A-C495-4550-82C2-DDCE7EFBB219}" srcOrd="2" destOrd="0" presId="urn:microsoft.com/office/officeart/2005/8/layout/hierarchy1"/>
    <dgm:cxn modelId="{17F56555-432A-43ED-9ACB-A024878E8960}" type="presParOf" srcId="{9B501E8A-C495-4550-82C2-DDCE7EFBB219}" destId="{DCBB3F94-948A-4B74-B36E-F73B843780D5}" srcOrd="0" destOrd="0" presId="urn:microsoft.com/office/officeart/2005/8/layout/hierarchy1"/>
    <dgm:cxn modelId="{29732A00-CD67-4B2A-8CCC-EC893D64C2EA}" type="presParOf" srcId="{DCBB3F94-948A-4B74-B36E-F73B843780D5}" destId="{4EF0CFD7-3F07-4399-B5D4-4BBF5460D5CC}" srcOrd="0" destOrd="0" presId="urn:microsoft.com/office/officeart/2005/8/layout/hierarchy1"/>
    <dgm:cxn modelId="{A42C3696-AEF0-4E2F-BF3E-F6F339E48DCD}" type="presParOf" srcId="{DCBB3F94-948A-4B74-B36E-F73B843780D5}" destId="{4480FA5F-5296-4A7A-BF2E-84405542FBE8}" srcOrd="1" destOrd="0" presId="urn:microsoft.com/office/officeart/2005/8/layout/hierarchy1"/>
    <dgm:cxn modelId="{03F25D33-23AF-4832-B9F0-5A88C0165C02}" type="presParOf" srcId="{9B501E8A-C495-4550-82C2-DDCE7EFBB219}" destId="{F4A93511-070C-4DF7-BBCF-D59B343B8787}" srcOrd="1" destOrd="0" presId="urn:microsoft.com/office/officeart/2005/8/layout/hierarchy1"/>
    <dgm:cxn modelId="{BD1732AA-4C41-4BDA-AE1A-B6B2CD9FB763}" type="presParOf" srcId="{88815BAC-C44D-452C-B9C8-76C031795C3E}" destId="{39FF4298-6C21-4423-9B17-207E967342BD}" srcOrd="3" destOrd="0" presId="urn:microsoft.com/office/officeart/2005/8/layout/hierarchy1"/>
    <dgm:cxn modelId="{315D0BA7-7149-48C8-8D96-069966634520}" type="presParOf" srcId="{39FF4298-6C21-4423-9B17-207E967342BD}" destId="{11CD2426-BB03-4546-8312-8AC5DE7F0AA6}" srcOrd="0" destOrd="0" presId="urn:microsoft.com/office/officeart/2005/8/layout/hierarchy1"/>
    <dgm:cxn modelId="{7BCC1AEE-691C-4C16-80FC-E356C4654DA1}" type="presParOf" srcId="{11CD2426-BB03-4546-8312-8AC5DE7F0AA6}" destId="{AA330E6A-0D56-411D-BE70-17B2A1EA0774}" srcOrd="0" destOrd="0" presId="urn:microsoft.com/office/officeart/2005/8/layout/hierarchy1"/>
    <dgm:cxn modelId="{74C0B123-147D-475F-A662-46CAA3D32F0A}" type="presParOf" srcId="{11CD2426-BB03-4546-8312-8AC5DE7F0AA6}" destId="{0CBEEBA9-63E2-4660-93F4-757B9952DEF4}" srcOrd="1" destOrd="0" presId="urn:microsoft.com/office/officeart/2005/8/layout/hierarchy1"/>
    <dgm:cxn modelId="{6EF12BAC-F6A3-4DC7-B04A-0C08AA617615}" type="presParOf" srcId="{39FF4298-6C21-4423-9B17-207E967342BD}" destId="{A00CB675-595F-4333-82FA-6FEB99A9AC1B}" srcOrd="1" destOrd="0" presId="urn:microsoft.com/office/officeart/2005/8/layout/hierarchy1"/>
    <dgm:cxn modelId="{E1F36529-4638-4551-965B-CFE0F9B5B8D5}" type="presParOf" srcId="{88815BAC-C44D-452C-B9C8-76C031795C3E}" destId="{FDC5B59E-C2B6-4FCE-BDAB-0C334505720C}" srcOrd="4" destOrd="0" presId="urn:microsoft.com/office/officeart/2005/8/layout/hierarchy1"/>
    <dgm:cxn modelId="{DD0BE6BD-460A-4546-BBDA-6871F71A216C}" type="presParOf" srcId="{FDC5B59E-C2B6-4FCE-BDAB-0C334505720C}" destId="{4B2E5877-DE2C-48D0-AF6A-4D8A3E6C9A86}" srcOrd="0" destOrd="0" presId="urn:microsoft.com/office/officeart/2005/8/layout/hierarchy1"/>
    <dgm:cxn modelId="{3CB18C22-C2BF-49B3-8280-C86566953C81}" type="presParOf" srcId="{4B2E5877-DE2C-48D0-AF6A-4D8A3E6C9A86}" destId="{968FFD21-7313-414D-BFAD-C6F3C4601A7F}" srcOrd="0" destOrd="0" presId="urn:microsoft.com/office/officeart/2005/8/layout/hierarchy1"/>
    <dgm:cxn modelId="{114D1A33-3326-4863-B73B-4F8A9B94F11C}" type="presParOf" srcId="{4B2E5877-DE2C-48D0-AF6A-4D8A3E6C9A86}" destId="{B2890FEE-BF85-4BE1-98A9-8B7E05E4A331}" srcOrd="1" destOrd="0" presId="urn:microsoft.com/office/officeart/2005/8/layout/hierarchy1"/>
    <dgm:cxn modelId="{63ADCCA2-6791-4C72-9896-B3E587757D17}" type="presParOf" srcId="{FDC5B59E-C2B6-4FCE-BDAB-0C334505720C}" destId="{F4376939-8A4F-4D45-BD9B-90A480948267}" srcOrd="1" destOrd="0" presId="urn:microsoft.com/office/officeart/2005/8/layout/hierarchy1"/>
    <dgm:cxn modelId="{0CAAABAE-DA21-47C7-98D4-D7DB1975F024}" type="presParOf" srcId="{88815BAC-C44D-452C-B9C8-76C031795C3E}" destId="{7F8B6DA7-2009-4BA9-8BF0-48A1FE1257A6}" srcOrd="5" destOrd="0" presId="urn:microsoft.com/office/officeart/2005/8/layout/hierarchy1"/>
    <dgm:cxn modelId="{05150079-59C8-4402-8F3B-4ABEF29E769E}" type="presParOf" srcId="{7F8B6DA7-2009-4BA9-8BF0-48A1FE1257A6}" destId="{FE78D34D-E3A4-4805-BEBC-13A026FAA14A}" srcOrd="0" destOrd="0" presId="urn:microsoft.com/office/officeart/2005/8/layout/hierarchy1"/>
    <dgm:cxn modelId="{4F10AE73-A3CB-4470-9368-57EDF8EAFA6F}" type="presParOf" srcId="{FE78D34D-E3A4-4805-BEBC-13A026FAA14A}" destId="{21421D1B-115D-4E01-A6C4-42030E04D6DA}" srcOrd="0" destOrd="0" presId="urn:microsoft.com/office/officeart/2005/8/layout/hierarchy1"/>
    <dgm:cxn modelId="{8CF3A0A2-602D-4C09-81D6-F6DF2791ADF8}" type="presParOf" srcId="{FE78D34D-E3A4-4805-BEBC-13A026FAA14A}" destId="{C6F9E47F-579F-4195-8F4B-35B959F069D9}" srcOrd="1" destOrd="0" presId="urn:microsoft.com/office/officeart/2005/8/layout/hierarchy1"/>
    <dgm:cxn modelId="{A4A54A34-572B-4EFF-8D9B-B096A5198D83}" type="presParOf" srcId="{7F8B6DA7-2009-4BA9-8BF0-48A1FE1257A6}" destId="{A8710FFF-E4E3-476E-AEFC-405E0619056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2335E4B-91CA-4C6E-8BA2-707D08CD34E3}" type="doc">
      <dgm:prSet loTypeId="urn:microsoft.com/office/officeart/2005/8/layout/matrix2" loCatId="matrix" qsTypeId="urn:microsoft.com/office/officeart/2005/8/quickstyle/simple1" qsCatId="simple" csTypeId="urn:microsoft.com/office/officeart/2005/8/colors/accent1_2" csCatId="accent1"/>
      <dgm:spPr/>
      <dgm:t>
        <a:bodyPr/>
        <a:lstStyle/>
        <a:p>
          <a:endParaRPr lang="en-US"/>
        </a:p>
      </dgm:t>
    </dgm:pt>
    <dgm:pt modelId="{E470387B-410D-4814-8008-EE2760469136}">
      <dgm:prSet custT="1"/>
      <dgm:spPr/>
      <dgm:t>
        <a:bodyPr/>
        <a:lstStyle/>
        <a:p>
          <a:r>
            <a:rPr lang="sr-Latn-RS" sz="1300" dirty="0"/>
            <a:t>Predmet analize Smita jeste </a:t>
          </a:r>
          <a:r>
            <a:rPr lang="sr-Latn-RS" sz="1300" b="1" dirty="0"/>
            <a:t>bogatsvo naroda</a:t>
          </a:r>
          <a:r>
            <a:rPr lang="sr-Latn-RS" sz="1300" dirty="0"/>
            <a:t>, i on kaže da je </a:t>
          </a:r>
          <a:r>
            <a:rPr lang="sr-Latn-RS" sz="1300" i="1" dirty="0"/>
            <a:t>„godišnji rad svakog naroda fond koji taj narod prvobitno opskrbljuje svim životnim potrepštinama i ugodnostima što ih godišnje troši. Taj fond se sastoji ili iz neposrednih proizvoda tog rada ili iz onoga što se tim proizvodom kupuje od drugih naroda“</a:t>
          </a:r>
          <a:endParaRPr lang="en-US" sz="1300" dirty="0"/>
        </a:p>
      </dgm:t>
    </dgm:pt>
    <dgm:pt modelId="{B17FD32B-B92A-4362-9B3F-55777CD72312}" type="parTrans" cxnId="{EB6EE019-CC34-4B9F-B106-0639E5D97BA3}">
      <dgm:prSet/>
      <dgm:spPr/>
      <dgm:t>
        <a:bodyPr/>
        <a:lstStyle/>
        <a:p>
          <a:endParaRPr lang="en-US"/>
        </a:p>
      </dgm:t>
    </dgm:pt>
    <dgm:pt modelId="{8CE14DB0-FB25-4A8F-8A69-D08394693F1A}" type="sibTrans" cxnId="{EB6EE019-CC34-4B9F-B106-0639E5D97BA3}">
      <dgm:prSet/>
      <dgm:spPr/>
      <dgm:t>
        <a:bodyPr/>
        <a:lstStyle/>
        <a:p>
          <a:endParaRPr lang="en-US"/>
        </a:p>
      </dgm:t>
    </dgm:pt>
    <dgm:pt modelId="{22A52FCA-EFAF-43C4-B533-D23121DF3E95}">
      <dgm:prSet/>
      <dgm:spPr/>
      <dgm:t>
        <a:bodyPr/>
        <a:lstStyle/>
        <a:p>
          <a:r>
            <a:rPr lang="en-US"/>
            <a:t>Faktori napretka </a:t>
          </a:r>
        </a:p>
      </dgm:t>
    </dgm:pt>
    <dgm:pt modelId="{C0C07233-ED8B-4A4E-89F9-5BF7CFFE3A34}" type="parTrans" cxnId="{47FD5933-D3ED-4F5B-8D2B-8CAFEFB23133}">
      <dgm:prSet/>
      <dgm:spPr/>
      <dgm:t>
        <a:bodyPr/>
        <a:lstStyle/>
        <a:p>
          <a:endParaRPr lang="en-US"/>
        </a:p>
      </dgm:t>
    </dgm:pt>
    <dgm:pt modelId="{2CE897F3-1E69-455C-8216-3C3A13FE7E10}" type="sibTrans" cxnId="{47FD5933-D3ED-4F5B-8D2B-8CAFEFB23133}">
      <dgm:prSet/>
      <dgm:spPr/>
      <dgm:t>
        <a:bodyPr/>
        <a:lstStyle/>
        <a:p>
          <a:endParaRPr lang="en-US"/>
        </a:p>
      </dgm:t>
    </dgm:pt>
    <dgm:pt modelId="{B9129959-3C12-4445-9112-25CA4B80A87B}">
      <dgm:prSet/>
      <dgm:spPr/>
      <dgm:t>
        <a:bodyPr/>
        <a:lstStyle/>
        <a:p>
          <a:r>
            <a:rPr lang="en-US" baseline="0"/>
            <a:t>proizvodni rad i </a:t>
          </a:r>
          <a:endParaRPr lang="en-US"/>
        </a:p>
      </dgm:t>
    </dgm:pt>
    <dgm:pt modelId="{261FC7B7-3B34-48CA-ADFB-B0FDD14C91F5}" type="parTrans" cxnId="{59D85193-449C-4D83-BE07-AB41A4BF31B0}">
      <dgm:prSet/>
      <dgm:spPr/>
      <dgm:t>
        <a:bodyPr/>
        <a:lstStyle/>
        <a:p>
          <a:endParaRPr lang="en-US"/>
        </a:p>
      </dgm:t>
    </dgm:pt>
    <dgm:pt modelId="{69CB89CF-7768-4EC7-ABC8-C0556CE915D7}" type="sibTrans" cxnId="{59D85193-449C-4D83-BE07-AB41A4BF31B0}">
      <dgm:prSet/>
      <dgm:spPr/>
      <dgm:t>
        <a:bodyPr/>
        <a:lstStyle/>
        <a:p>
          <a:endParaRPr lang="en-US"/>
        </a:p>
      </dgm:t>
    </dgm:pt>
    <dgm:pt modelId="{D2530F65-2300-450F-AE03-5857A2322BFB}">
      <dgm:prSet/>
      <dgm:spPr/>
      <dgm:t>
        <a:bodyPr/>
        <a:lstStyle/>
        <a:p>
          <a:r>
            <a:rPr lang="en-US" baseline="0"/>
            <a:t>podela rada </a:t>
          </a:r>
          <a:r>
            <a:rPr lang="sr-Latn-RS" baseline="0"/>
            <a:t>- </a:t>
          </a:r>
          <a:r>
            <a:rPr lang="en-US" baseline="0"/>
            <a:t>prednosti podele rada: </a:t>
          </a:r>
          <a:endParaRPr lang="en-US"/>
        </a:p>
      </dgm:t>
    </dgm:pt>
    <dgm:pt modelId="{0BBB9485-2456-4AC7-AC46-8369E0A8F910}" type="parTrans" cxnId="{CD72346E-E690-4332-8169-A81695257CB1}">
      <dgm:prSet/>
      <dgm:spPr/>
      <dgm:t>
        <a:bodyPr/>
        <a:lstStyle/>
        <a:p>
          <a:endParaRPr lang="en-US"/>
        </a:p>
      </dgm:t>
    </dgm:pt>
    <dgm:pt modelId="{8C67B72B-467C-4188-BF9F-8F6D2C46ED1D}" type="sibTrans" cxnId="{CD72346E-E690-4332-8169-A81695257CB1}">
      <dgm:prSet/>
      <dgm:spPr/>
      <dgm:t>
        <a:bodyPr/>
        <a:lstStyle/>
        <a:p>
          <a:endParaRPr lang="en-US"/>
        </a:p>
      </dgm:t>
    </dgm:pt>
    <dgm:pt modelId="{FD48F8C7-4444-46FF-9AA9-E13918648A82}">
      <dgm:prSet/>
      <dgm:spPr/>
      <dgm:t>
        <a:bodyPr/>
        <a:lstStyle/>
        <a:p>
          <a:r>
            <a:rPr lang="en-US" b="1"/>
            <a:t>Povećanje znanja, </a:t>
          </a:r>
          <a:endParaRPr lang="en-US"/>
        </a:p>
      </dgm:t>
    </dgm:pt>
    <dgm:pt modelId="{1C49863F-0281-4CEC-8FD8-A107399C72C2}" type="parTrans" cxnId="{D9D7FA72-B904-40C9-A5AD-F96BF737829D}">
      <dgm:prSet/>
      <dgm:spPr/>
      <dgm:t>
        <a:bodyPr/>
        <a:lstStyle/>
        <a:p>
          <a:endParaRPr lang="en-US"/>
        </a:p>
      </dgm:t>
    </dgm:pt>
    <dgm:pt modelId="{20EFEAA4-0012-4B7C-8A81-DC29FC9F3525}" type="sibTrans" cxnId="{D9D7FA72-B904-40C9-A5AD-F96BF737829D}">
      <dgm:prSet/>
      <dgm:spPr/>
      <dgm:t>
        <a:bodyPr/>
        <a:lstStyle/>
        <a:p>
          <a:endParaRPr lang="en-US"/>
        </a:p>
      </dgm:t>
    </dgm:pt>
    <dgm:pt modelId="{2E82914A-8E19-4BDD-A5BD-9DBC792926B2}">
      <dgm:prSet/>
      <dgm:spPr/>
      <dgm:t>
        <a:bodyPr/>
        <a:lstStyle/>
        <a:p>
          <a:r>
            <a:rPr lang="en-US" b="1"/>
            <a:t>Ušteda vremena, </a:t>
          </a:r>
          <a:endParaRPr lang="en-US"/>
        </a:p>
      </dgm:t>
    </dgm:pt>
    <dgm:pt modelId="{D4CD8B7A-9896-4BB9-B510-F1042051C716}" type="parTrans" cxnId="{E83425D9-B899-44E9-BA8C-5220D6A08529}">
      <dgm:prSet/>
      <dgm:spPr/>
      <dgm:t>
        <a:bodyPr/>
        <a:lstStyle/>
        <a:p>
          <a:endParaRPr lang="en-US"/>
        </a:p>
      </dgm:t>
    </dgm:pt>
    <dgm:pt modelId="{FDE81FA1-6326-4175-9F47-2F0E5856A653}" type="sibTrans" cxnId="{E83425D9-B899-44E9-BA8C-5220D6A08529}">
      <dgm:prSet/>
      <dgm:spPr/>
      <dgm:t>
        <a:bodyPr/>
        <a:lstStyle/>
        <a:p>
          <a:endParaRPr lang="en-US"/>
        </a:p>
      </dgm:t>
    </dgm:pt>
    <dgm:pt modelId="{6DF42E69-5AA1-46EA-A6BF-B13E74EF65E9}">
      <dgm:prSet/>
      <dgm:spPr/>
      <dgm:t>
        <a:bodyPr/>
        <a:lstStyle/>
        <a:p>
          <a:r>
            <a:rPr lang="en-US" b="1"/>
            <a:t>Izumi mašina.</a:t>
          </a:r>
          <a:endParaRPr lang="en-US"/>
        </a:p>
      </dgm:t>
    </dgm:pt>
    <dgm:pt modelId="{1E36C6C8-9E1C-411E-9B8A-C21296711108}" type="parTrans" cxnId="{116D2A38-42DD-42F3-AF6B-33C7DBB61EF4}">
      <dgm:prSet/>
      <dgm:spPr/>
      <dgm:t>
        <a:bodyPr/>
        <a:lstStyle/>
        <a:p>
          <a:endParaRPr lang="en-US"/>
        </a:p>
      </dgm:t>
    </dgm:pt>
    <dgm:pt modelId="{B441B151-CBB9-4D53-991D-BBCF2ABF166D}" type="sibTrans" cxnId="{116D2A38-42DD-42F3-AF6B-33C7DBB61EF4}">
      <dgm:prSet/>
      <dgm:spPr/>
      <dgm:t>
        <a:bodyPr/>
        <a:lstStyle/>
        <a:p>
          <a:endParaRPr lang="en-US"/>
        </a:p>
      </dgm:t>
    </dgm:pt>
    <dgm:pt modelId="{BBBB79FC-E294-49C8-BC56-8A7D2FADA598}">
      <dgm:prSet/>
      <dgm:spPr/>
      <dgm:t>
        <a:bodyPr/>
        <a:lstStyle/>
        <a:p>
          <a:r>
            <a:rPr lang="en-US" dirty="0" err="1"/>
            <a:t>Podela</a:t>
          </a:r>
          <a:r>
            <a:rPr lang="en-US" dirty="0"/>
            <a:t> </a:t>
          </a:r>
          <a:r>
            <a:rPr lang="en-US" dirty="0" err="1"/>
            <a:t>rada</a:t>
          </a:r>
          <a:r>
            <a:rPr lang="en-US" dirty="0"/>
            <a:t> </a:t>
          </a:r>
          <a:r>
            <a:rPr lang="sr-Latn-RS" dirty="0"/>
            <a:t>je </a:t>
          </a:r>
          <a:r>
            <a:rPr lang="en-US" dirty="0" err="1"/>
            <a:t>kao</a:t>
          </a:r>
          <a:r>
            <a:rPr lang="en-US" dirty="0"/>
            <a:t> </a:t>
          </a:r>
          <a:r>
            <a:rPr lang="en-US" dirty="0" err="1"/>
            <a:t>posledica</a:t>
          </a:r>
          <a:r>
            <a:rPr lang="en-US" dirty="0"/>
            <a:t> </a:t>
          </a:r>
          <a:r>
            <a:rPr lang="en-US" dirty="0" err="1"/>
            <a:t>ljudske</a:t>
          </a:r>
          <a:r>
            <a:rPr lang="en-US" dirty="0"/>
            <a:t> </a:t>
          </a:r>
          <a:r>
            <a:rPr lang="en-US" dirty="0" err="1"/>
            <a:t>sklonosti</a:t>
          </a:r>
          <a:r>
            <a:rPr lang="en-US" dirty="0"/>
            <a:t> </a:t>
          </a:r>
          <a:r>
            <a:rPr lang="en-US" dirty="0" err="1"/>
            <a:t>razmeni</a:t>
          </a:r>
          <a:r>
            <a:rPr lang="en-US" dirty="0"/>
            <a:t> </a:t>
          </a:r>
        </a:p>
      </dgm:t>
    </dgm:pt>
    <dgm:pt modelId="{F762A2EC-259D-49B7-B825-AFC79AE5EA19}" type="parTrans" cxnId="{08F5DEDA-E012-426F-8088-2BDFF1CE565B}">
      <dgm:prSet/>
      <dgm:spPr/>
      <dgm:t>
        <a:bodyPr/>
        <a:lstStyle/>
        <a:p>
          <a:endParaRPr lang="en-US"/>
        </a:p>
      </dgm:t>
    </dgm:pt>
    <dgm:pt modelId="{13EE2DE3-B056-4C6B-B321-3A669DF864F7}" type="sibTrans" cxnId="{08F5DEDA-E012-426F-8088-2BDFF1CE565B}">
      <dgm:prSet/>
      <dgm:spPr/>
      <dgm:t>
        <a:bodyPr/>
        <a:lstStyle/>
        <a:p>
          <a:endParaRPr lang="en-US"/>
        </a:p>
      </dgm:t>
    </dgm:pt>
    <dgm:pt modelId="{53178FF2-DFBA-4C8E-93B3-1238DC849265}">
      <dgm:prSet/>
      <dgm:spPr/>
      <dgm:t>
        <a:bodyPr/>
        <a:lstStyle/>
        <a:p>
          <a:r>
            <a:rPr lang="en-US"/>
            <a:t>Podela rada pokreće proces rada, a akumulacija kapitala je ono što ga održava u kretanju (važnost zaliha-bogatstva) </a:t>
          </a:r>
        </a:p>
      </dgm:t>
    </dgm:pt>
    <dgm:pt modelId="{856C2464-BC86-4CCC-ACC9-D22B147A3458}" type="parTrans" cxnId="{065326C6-48CB-4790-854C-58EB18C7F1B5}">
      <dgm:prSet/>
      <dgm:spPr/>
      <dgm:t>
        <a:bodyPr/>
        <a:lstStyle/>
        <a:p>
          <a:endParaRPr lang="en-US"/>
        </a:p>
      </dgm:t>
    </dgm:pt>
    <dgm:pt modelId="{677D5454-4513-4E57-809D-AE3086161769}" type="sibTrans" cxnId="{065326C6-48CB-4790-854C-58EB18C7F1B5}">
      <dgm:prSet/>
      <dgm:spPr/>
      <dgm:t>
        <a:bodyPr/>
        <a:lstStyle/>
        <a:p>
          <a:endParaRPr lang="en-US"/>
        </a:p>
      </dgm:t>
    </dgm:pt>
    <dgm:pt modelId="{BE91D1D5-E1E4-4ADA-BC44-A941B00E1F2B}" type="pres">
      <dgm:prSet presAssocID="{D2335E4B-91CA-4C6E-8BA2-707D08CD34E3}" presName="matrix" presStyleCnt="0">
        <dgm:presLayoutVars>
          <dgm:chMax val="1"/>
          <dgm:dir/>
          <dgm:resizeHandles val="exact"/>
        </dgm:presLayoutVars>
      </dgm:prSet>
      <dgm:spPr/>
    </dgm:pt>
    <dgm:pt modelId="{7D0FD5DB-2F73-487F-A6E3-D284396B60E6}" type="pres">
      <dgm:prSet presAssocID="{D2335E4B-91CA-4C6E-8BA2-707D08CD34E3}" presName="axisShape" presStyleLbl="bgShp" presStyleIdx="0" presStyleCnt="1"/>
      <dgm:spPr/>
    </dgm:pt>
    <dgm:pt modelId="{B3FC0E2F-76C7-44BD-9ABB-848136423E26}" type="pres">
      <dgm:prSet presAssocID="{D2335E4B-91CA-4C6E-8BA2-707D08CD34E3}" presName="rect1" presStyleLbl="node1" presStyleIdx="0" presStyleCnt="4">
        <dgm:presLayoutVars>
          <dgm:chMax val="0"/>
          <dgm:chPref val="0"/>
          <dgm:bulletEnabled val="1"/>
        </dgm:presLayoutVars>
      </dgm:prSet>
      <dgm:spPr/>
    </dgm:pt>
    <dgm:pt modelId="{48843FD8-11A0-4649-BFC5-2C701A550CF4}" type="pres">
      <dgm:prSet presAssocID="{D2335E4B-91CA-4C6E-8BA2-707D08CD34E3}" presName="rect2" presStyleLbl="node1" presStyleIdx="1" presStyleCnt="4">
        <dgm:presLayoutVars>
          <dgm:chMax val="0"/>
          <dgm:chPref val="0"/>
          <dgm:bulletEnabled val="1"/>
        </dgm:presLayoutVars>
      </dgm:prSet>
      <dgm:spPr/>
    </dgm:pt>
    <dgm:pt modelId="{8480199D-D3DF-4E78-A14E-364B0166D016}" type="pres">
      <dgm:prSet presAssocID="{D2335E4B-91CA-4C6E-8BA2-707D08CD34E3}" presName="rect3" presStyleLbl="node1" presStyleIdx="2" presStyleCnt="4">
        <dgm:presLayoutVars>
          <dgm:chMax val="0"/>
          <dgm:chPref val="0"/>
          <dgm:bulletEnabled val="1"/>
        </dgm:presLayoutVars>
      </dgm:prSet>
      <dgm:spPr/>
    </dgm:pt>
    <dgm:pt modelId="{9BEBC3D3-26E8-411F-AD06-62AB580CAF6B}" type="pres">
      <dgm:prSet presAssocID="{D2335E4B-91CA-4C6E-8BA2-707D08CD34E3}" presName="rect4" presStyleLbl="node1" presStyleIdx="3" presStyleCnt="4">
        <dgm:presLayoutVars>
          <dgm:chMax val="0"/>
          <dgm:chPref val="0"/>
          <dgm:bulletEnabled val="1"/>
        </dgm:presLayoutVars>
      </dgm:prSet>
      <dgm:spPr/>
    </dgm:pt>
  </dgm:ptLst>
  <dgm:cxnLst>
    <dgm:cxn modelId="{47C51C00-7DB7-4721-A6A5-5E68628B5EA8}" type="presOf" srcId="{D2530F65-2300-450F-AE03-5857A2322BFB}" destId="{48843FD8-11A0-4649-BFC5-2C701A550CF4}" srcOrd="0" destOrd="2" presId="urn:microsoft.com/office/officeart/2005/8/layout/matrix2"/>
    <dgm:cxn modelId="{C3DEAB0E-C784-45DB-9399-995347E8F6E7}" type="presOf" srcId="{BBBB79FC-E294-49C8-BC56-8A7D2FADA598}" destId="{8480199D-D3DF-4E78-A14E-364B0166D016}" srcOrd="0" destOrd="0" presId="urn:microsoft.com/office/officeart/2005/8/layout/matrix2"/>
    <dgm:cxn modelId="{EB6EE019-CC34-4B9F-B106-0639E5D97BA3}" srcId="{D2335E4B-91CA-4C6E-8BA2-707D08CD34E3}" destId="{E470387B-410D-4814-8008-EE2760469136}" srcOrd="0" destOrd="0" parTransId="{B17FD32B-B92A-4362-9B3F-55777CD72312}" sibTransId="{8CE14DB0-FB25-4A8F-8A69-D08394693F1A}"/>
    <dgm:cxn modelId="{47FD5933-D3ED-4F5B-8D2B-8CAFEFB23133}" srcId="{D2335E4B-91CA-4C6E-8BA2-707D08CD34E3}" destId="{22A52FCA-EFAF-43C4-B533-D23121DF3E95}" srcOrd="1" destOrd="0" parTransId="{C0C07233-ED8B-4A4E-89F9-5BF7CFFE3A34}" sibTransId="{2CE897F3-1E69-455C-8216-3C3A13FE7E10}"/>
    <dgm:cxn modelId="{116D2A38-42DD-42F3-AF6B-33C7DBB61EF4}" srcId="{D2530F65-2300-450F-AE03-5857A2322BFB}" destId="{6DF42E69-5AA1-46EA-A6BF-B13E74EF65E9}" srcOrd="2" destOrd="0" parTransId="{1E36C6C8-9E1C-411E-9B8A-C21296711108}" sibTransId="{B441B151-CBB9-4D53-991D-BBCF2ABF166D}"/>
    <dgm:cxn modelId="{1A69C33F-AACC-45B9-ACC3-341BA7EE2713}" type="presOf" srcId="{2E82914A-8E19-4BDD-A5BD-9DBC792926B2}" destId="{48843FD8-11A0-4649-BFC5-2C701A550CF4}" srcOrd="0" destOrd="4" presId="urn:microsoft.com/office/officeart/2005/8/layout/matrix2"/>
    <dgm:cxn modelId="{426A2E43-48AD-45E7-887B-B30F9FC9DD15}" type="presOf" srcId="{B9129959-3C12-4445-9112-25CA4B80A87B}" destId="{48843FD8-11A0-4649-BFC5-2C701A550CF4}" srcOrd="0" destOrd="1" presId="urn:microsoft.com/office/officeart/2005/8/layout/matrix2"/>
    <dgm:cxn modelId="{CD72346E-E690-4332-8169-A81695257CB1}" srcId="{22A52FCA-EFAF-43C4-B533-D23121DF3E95}" destId="{D2530F65-2300-450F-AE03-5857A2322BFB}" srcOrd="1" destOrd="0" parTransId="{0BBB9485-2456-4AC7-AC46-8369E0A8F910}" sibTransId="{8C67B72B-467C-4188-BF9F-8F6D2C46ED1D}"/>
    <dgm:cxn modelId="{D9D7FA72-B904-40C9-A5AD-F96BF737829D}" srcId="{D2530F65-2300-450F-AE03-5857A2322BFB}" destId="{FD48F8C7-4444-46FF-9AA9-E13918648A82}" srcOrd="0" destOrd="0" parTransId="{1C49863F-0281-4CEC-8FD8-A107399C72C2}" sibTransId="{20EFEAA4-0012-4B7C-8A81-DC29FC9F3525}"/>
    <dgm:cxn modelId="{E4FEEB77-46A0-44D6-9446-03BA3AB49341}" type="presOf" srcId="{6DF42E69-5AA1-46EA-A6BF-B13E74EF65E9}" destId="{48843FD8-11A0-4649-BFC5-2C701A550CF4}" srcOrd="0" destOrd="5" presId="urn:microsoft.com/office/officeart/2005/8/layout/matrix2"/>
    <dgm:cxn modelId="{4E602782-6CBF-4F14-865B-2EE6037C1D51}" type="presOf" srcId="{FD48F8C7-4444-46FF-9AA9-E13918648A82}" destId="{48843FD8-11A0-4649-BFC5-2C701A550CF4}" srcOrd="0" destOrd="3" presId="urn:microsoft.com/office/officeart/2005/8/layout/matrix2"/>
    <dgm:cxn modelId="{F2A3BD91-AA34-4B8F-AD45-60798E3AFCA5}" type="presOf" srcId="{22A52FCA-EFAF-43C4-B533-D23121DF3E95}" destId="{48843FD8-11A0-4649-BFC5-2C701A550CF4}" srcOrd="0" destOrd="0" presId="urn:microsoft.com/office/officeart/2005/8/layout/matrix2"/>
    <dgm:cxn modelId="{59D85193-449C-4D83-BE07-AB41A4BF31B0}" srcId="{22A52FCA-EFAF-43C4-B533-D23121DF3E95}" destId="{B9129959-3C12-4445-9112-25CA4B80A87B}" srcOrd="0" destOrd="0" parTransId="{261FC7B7-3B34-48CA-ADFB-B0FDD14C91F5}" sibTransId="{69CB89CF-7768-4EC7-ABC8-C0556CE915D7}"/>
    <dgm:cxn modelId="{547115C1-7B6B-44BF-9988-1C841D062760}" type="presOf" srcId="{53178FF2-DFBA-4C8E-93B3-1238DC849265}" destId="{9BEBC3D3-26E8-411F-AD06-62AB580CAF6B}" srcOrd="0" destOrd="0" presId="urn:microsoft.com/office/officeart/2005/8/layout/matrix2"/>
    <dgm:cxn modelId="{065326C6-48CB-4790-854C-58EB18C7F1B5}" srcId="{D2335E4B-91CA-4C6E-8BA2-707D08CD34E3}" destId="{53178FF2-DFBA-4C8E-93B3-1238DC849265}" srcOrd="3" destOrd="0" parTransId="{856C2464-BC86-4CCC-ACC9-D22B147A3458}" sibTransId="{677D5454-4513-4E57-809D-AE3086161769}"/>
    <dgm:cxn modelId="{E83425D9-B899-44E9-BA8C-5220D6A08529}" srcId="{D2530F65-2300-450F-AE03-5857A2322BFB}" destId="{2E82914A-8E19-4BDD-A5BD-9DBC792926B2}" srcOrd="1" destOrd="0" parTransId="{D4CD8B7A-9896-4BB9-B510-F1042051C716}" sibTransId="{FDE81FA1-6326-4175-9F47-2F0E5856A653}"/>
    <dgm:cxn modelId="{08F5DEDA-E012-426F-8088-2BDFF1CE565B}" srcId="{D2335E4B-91CA-4C6E-8BA2-707D08CD34E3}" destId="{BBBB79FC-E294-49C8-BC56-8A7D2FADA598}" srcOrd="2" destOrd="0" parTransId="{F762A2EC-259D-49B7-B825-AFC79AE5EA19}" sibTransId="{13EE2DE3-B056-4C6B-B321-3A669DF864F7}"/>
    <dgm:cxn modelId="{1285BEDC-9EC1-45F9-9CB6-9B6350F41D4B}" type="presOf" srcId="{E470387B-410D-4814-8008-EE2760469136}" destId="{B3FC0E2F-76C7-44BD-9ABB-848136423E26}" srcOrd="0" destOrd="0" presId="urn:microsoft.com/office/officeart/2005/8/layout/matrix2"/>
    <dgm:cxn modelId="{EFE86AF6-8ECC-4653-A2BE-984F3E11899D}" type="presOf" srcId="{D2335E4B-91CA-4C6E-8BA2-707D08CD34E3}" destId="{BE91D1D5-E1E4-4ADA-BC44-A941B00E1F2B}" srcOrd="0" destOrd="0" presId="urn:microsoft.com/office/officeart/2005/8/layout/matrix2"/>
    <dgm:cxn modelId="{CE2C6DD7-0C70-4062-9B39-6D2A806C752E}" type="presParOf" srcId="{BE91D1D5-E1E4-4ADA-BC44-A941B00E1F2B}" destId="{7D0FD5DB-2F73-487F-A6E3-D284396B60E6}" srcOrd="0" destOrd="0" presId="urn:microsoft.com/office/officeart/2005/8/layout/matrix2"/>
    <dgm:cxn modelId="{FD6F578B-0B78-4555-9E6D-791B52E2E63A}" type="presParOf" srcId="{BE91D1D5-E1E4-4ADA-BC44-A941B00E1F2B}" destId="{B3FC0E2F-76C7-44BD-9ABB-848136423E26}" srcOrd="1" destOrd="0" presId="urn:microsoft.com/office/officeart/2005/8/layout/matrix2"/>
    <dgm:cxn modelId="{A5B02D3F-450E-4F93-97A3-50CFE25940DA}" type="presParOf" srcId="{BE91D1D5-E1E4-4ADA-BC44-A941B00E1F2B}" destId="{48843FD8-11A0-4649-BFC5-2C701A550CF4}" srcOrd="2" destOrd="0" presId="urn:microsoft.com/office/officeart/2005/8/layout/matrix2"/>
    <dgm:cxn modelId="{B676EA67-1200-46C2-8168-996D375C54CA}" type="presParOf" srcId="{BE91D1D5-E1E4-4ADA-BC44-A941B00E1F2B}" destId="{8480199D-D3DF-4E78-A14E-364B0166D016}" srcOrd="3" destOrd="0" presId="urn:microsoft.com/office/officeart/2005/8/layout/matrix2"/>
    <dgm:cxn modelId="{0AA046DB-96BF-47F7-9791-36A430FD8F82}" type="presParOf" srcId="{BE91D1D5-E1E4-4ADA-BC44-A941B00E1F2B}" destId="{9BEBC3D3-26E8-411F-AD06-62AB580CAF6B}"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4FAD80C-4572-4E3B-8201-1CB6228AD39D}"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913B2368-8DAE-4E28-954A-36CE51D6E0B6}">
      <dgm:prSet custT="1"/>
      <dgm:spPr/>
      <dgm:t>
        <a:bodyPr/>
        <a:lstStyle/>
        <a:p>
          <a:r>
            <a:rPr lang="sr-Latn-RS" sz="1100" dirty="0"/>
            <a:t>Prvi put se govori o </a:t>
          </a:r>
          <a:r>
            <a:rPr lang="sr-Latn-RS" sz="1100" b="1" dirty="0"/>
            <a:t>EKONOMSKOM PARADOKSU</a:t>
          </a:r>
          <a:r>
            <a:rPr lang="sr-Latn-RS" sz="1100" dirty="0"/>
            <a:t>, u odnosu na upotrebnu i tržišnu vrednost.</a:t>
          </a:r>
          <a:endParaRPr lang="en-US" sz="1100" dirty="0"/>
        </a:p>
      </dgm:t>
    </dgm:pt>
    <dgm:pt modelId="{63AE334E-2011-42A6-881F-8B4987AE9DFE}" type="parTrans" cxnId="{C790D0CB-A765-44BB-802A-D175A9032D58}">
      <dgm:prSet/>
      <dgm:spPr/>
      <dgm:t>
        <a:bodyPr/>
        <a:lstStyle/>
        <a:p>
          <a:endParaRPr lang="en-US"/>
        </a:p>
      </dgm:t>
    </dgm:pt>
    <dgm:pt modelId="{A2645D41-F6F3-4FD1-A5A5-1827A745EE9E}" type="sibTrans" cxnId="{C790D0CB-A765-44BB-802A-D175A9032D58}">
      <dgm:prSet/>
      <dgm:spPr/>
      <dgm:t>
        <a:bodyPr/>
        <a:lstStyle/>
        <a:p>
          <a:endParaRPr lang="en-US"/>
        </a:p>
      </dgm:t>
    </dgm:pt>
    <dgm:pt modelId="{2B55582E-2535-46AE-B80A-8A3CDAFA412B}">
      <dgm:prSet custT="1"/>
      <dgm:spPr/>
      <dgm:t>
        <a:bodyPr/>
        <a:lstStyle/>
        <a:p>
          <a:r>
            <a:rPr lang="sr-Latn-RS" sz="1100" b="0" dirty="0"/>
            <a:t>Stvari koje imaju </a:t>
          </a:r>
          <a:r>
            <a:rPr lang="sr-Latn-RS" sz="1100" b="1" u="sng" dirty="0"/>
            <a:t>najveću upotrebnu vrednost </a:t>
          </a:r>
          <a:r>
            <a:rPr lang="sr-Latn-RS" sz="1100" b="0" dirty="0"/>
            <a:t>imaju manju ili nikakvu tržišnu vrednost –ništa nije korsnije od vode ali se teško može dobiti u razmenu za dijamante</a:t>
          </a:r>
          <a:endParaRPr lang="en-US" sz="1100" b="0" dirty="0"/>
        </a:p>
      </dgm:t>
    </dgm:pt>
    <dgm:pt modelId="{650905FE-C564-4702-A8AC-BE0F79BB7E82}" type="parTrans" cxnId="{43DFA992-1E8E-4CE8-999B-B2CCA1ACF352}">
      <dgm:prSet/>
      <dgm:spPr/>
      <dgm:t>
        <a:bodyPr/>
        <a:lstStyle/>
        <a:p>
          <a:endParaRPr lang="en-US"/>
        </a:p>
      </dgm:t>
    </dgm:pt>
    <dgm:pt modelId="{7B193DC4-6093-4042-A5DA-38C16328EF1B}" type="sibTrans" cxnId="{43DFA992-1E8E-4CE8-999B-B2CCA1ACF352}">
      <dgm:prSet/>
      <dgm:spPr/>
      <dgm:t>
        <a:bodyPr/>
        <a:lstStyle/>
        <a:p>
          <a:endParaRPr lang="en-US"/>
        </a:p>
      </dgm:t>
    </dgm:pt>
    <dgm:pt modelId="{E8DC4F7D-AFAD-4531-85CB-C4B2B5C9C767}">
      <dgm:prSet custT="1"/>
      <dgm:spPr/>
      <dgm:t>
        <a:bodyPr/>
        <a:lstStyle/>
        <a:p>
          <a:r>
            <a:rPr lang="sr-Latn-RS" sz="1100" dirty="0"/>
            <a:t>Stvari koje imaju </a:t>
          </a:r>
          <a:r>
            <a:rPr lang="sr-Latn-RS" sz="1100" b="1" u="sng" dirty="0"/>
            <a:t>ogromnu tržišnu vrednost </a:t>
          </a:r>
          <a:r>
            <a:rPr lang="sr-Latn-RS" sz="1100" dirty="0"/>
            <a:t>imaju malu ili nikakvu upotrebnu vrednost – dijamanti, ali se za njih može dobiti ogromna suma drugih dobara</a:t>
          </a:r>
          <a:endParaRPr lang="en-US" sz="1100" dirty="0"/>
        </a:p>
      </dgm:t>
    </dgm:pt>
    <dgm:pt modelId="{7F9B0C47-B392-4804-AC59-339ED13E82A8}" type="parTrans" cxnId="{FB1F34EF-F49E-4275-8A42-1D0D577B8CC9}">
      <dgm:prSet/>
      <dgm:spPr/>
      <dgm:t>
        <a:bodyPr/>
        <a:lstStyle/>
        <a:p>
          <a:endParaRPr lang="en-US"/>
        </a:p>
      </dgm:t>
    </dgm:pt>
    <dgm:pt modelId="{C3D3819D-B089-4CEE-91CC-37EB5B93069B}" type="sibTrans" cxnId="{FB1F34EF-F49E-4275-8A42-1D0D577B8CC9}">
      <dgm:prSet/>
      <dgm:spPr/>
      <dgm:t>
        <a:bodyPr/>
        <a:lstStyle/>
        <a:p>
          <a:endParaRPr lang="en-US"/>
        </a:p>
      </dgm:t>
    </dgm:pt>
    <dgm:pt modelId="{AF0F1B3B-AD82-4268-8E47-D11E0AB3E3C6}" type="pres">
      <dgm:prSet presAssocID="{E4FAD80C-4572-4E3B-8201-1CB6228AD39D}" presName="cycle" presStyleCnt="0">
        <dgm:presLayoutVars>
          <dgm:dir/>
          <dgm:resizeHandles val="exact"/>
        </dgm:presLayoutVars>
      </dgm:prSet>
      <dgm:spPr/>
    </dgm:pt>
    <dgm:pt modelId="{5E5C19DC-ECD0-4F9B-AFCB-98F97CA2E4D3}" type="pres">
      <dgm:prSet presAssocID="{913B2368-8DAE-4E28-954A-36CE51D6E0B6}" presName="dummy" presStyleCnt="0"/>
      <dgm:spPr/>
    </dgm:pt>
    <dgm:pt modelId="{7D89F0CB-766B-41B6-889F-ECD81A036FD4}" type="pres">
      <dgm:prSet presAssocID="{913B2368-8DAE-4E28-954A-36CE51D6E0B6}" presName="node" presStyleLbl="revTx" presStyleIdx="0" presStyleCnt="3">
        <dgm:presLayoutVars>
          <dgm:bulletEnabled val="1"/>
        </dgm:presLayoutVars>
      </dgm:prSet>
      <dgm:spPr/>
    </dgm:pt>
    <dgm:pt modelId="{CF1B0C7D-C197-4C5F-A941-5FAFF76A9145}" type="pres">
      <dgm:prSet presAssocID="{A2645D41-F6F3-4FD1-A5A5-1827A745EE9E}" presName="sibTrans" presStyleLbl="node1" presStyleIdx="0" presStyleCnt="3"/>
      <dgm:spPr/>
    </dgm:pt>
    <dgm:pt modelId="{CCAA4893-2D49-4A80-939C-71518B036427}" type="pres">
      <dgm:prSet presAssocID="{2B55582E-2535-46AE-B80A-8A3CDAFA412B}" presName="dummy" presStyleCnt="0"/>
      <dgm:spPr/>
    </dgm:pt>
    <dgm:pt modelId="{046273BB-BA33-40D4-9D31-E90587BDBEDD}" type="pres">
      <dgm:prSet presAssocID="{2B55582E-2535-46AE-B80A-8A3CDAFA412B}" presName="node" presStyleLbl="revTx" presStyleIdx="1" presStyleCnt="3">
        <dgm:presLayoutVars>
          <dgm:bulletEnabled val="1"/>
        </dgm:presLayoutVars>
      </dgm:prSet>
      <dgm:spPr/>
    </dgm:pt>
    <dgm:pt modelId="{FF362E36-E845-44C8-B71B-C856ED08C67D}" type="pres">
      <dgm:prSet presAssocID="{7B193DC4-6093-4042-A5DA-38C16328EF1B}" presName="sibTrans" presStyleLbl="node1" presStyleIdx="1" presStyleCnt="3"/>
      <dgm:spPr/>
    </dgm:pt>
    <dgm:pt modelId="{0B8B0AA4-6E7F-4099-8035-85E274588D6D}" type="pres">
      <dgm:prSet presAssocID="{E8DC4F7D-AFAD-4531-85CB-C4B2B5C9C767}" presName="dummy" presStyleCnt="0"/>
      <dgm:spPr/>
    </dgm:pt>
    <dgm:pt modelId="{8AA0C448-ED4D-4E26-9BF4-97C9C1BCAC0C}" type="pres">
      <dgm:prSet presAssocID="{E8DC4F7D-AFAD-4531-85CB-C4B2B5C9C767}" presName="node" presStyleLbl="revTx" presStyleIdx="2" presStyleCnt="3" custScaleX="130453">
        <dgm:presLayoutVars>
          <dgm:bulletEnabled val="1"/>
        </dgm:presLayoutVars>
      </dgm:prSet>
      <dgm:spPr/>
    </dgm:pt>
    <dgm:pt modelId="{08B84F42-2915-4750-83D7-BDA027976BEB}" type="pres">
      <dgm:prSet presAssocID="{C3D3819D-B089-4CEE-91CC-37EB5B93069B}" presName="sibTrans" presStyleLbl="node1" presStyleIdx="2" presStyleCnt="3"/>
      <dgm:spPr/>
    </dgm:pt>
  </dgm:ptLst>
  <dgm:cxnLst>
    <dgm:cxn modelId="{BF866D33-D473-4D73-BF18-F06064D4CD09}" type="presOf" srcId="{E8DC4F7D-AFAD-4531-85CB-C4B2B5C9C767}" destId="{8AA0C448-ED4D-4E26-9BF4-97C9C1BCAC0C}" srcOrd="0" destOrd="0" presId="urn:microsoft.com/office/officeart/2005/8/layout/cycle1"/>
    <dgm:cxn modelId="{7CD53938-7C60-4213-BA54-CFF3F580F30E}" type="presOf" srcId="{7B193DC4-6093-4042-A5DA-38C16328EF1B}" destId="{FF362E36-E845-44C8-B71B-C856ED08C67D}" srcOrd="0" destOrd="0" presId="urn:microsoft.com/office/officeart/2005/8/layout/cycle1"/>
    <dgm:cxn modelId="{926D6548-39AD-4C40-90F1-1E31508681BF}" type="presOf" srcId="{2B55582E-2535-46AE-B80A-8A3CDAFA412B}" destId="{046273BB-BA33-40D4-9D31-E90587BDBEDD}" srcOrd="0" destOrd="0" presId="urn:microsoft.com/office/officeart/2005/8/layout/cycle1"/>
    <dgm:cxn modelId="{3E7C0958-D742-4FC9-AE60-7A7C2D96D22D}" type="presOf" srcId="{A2645D41-F6F3-4FD1-A5A5-1827A745EE9E}" destId="{CF1B0C7D-C197-4C5F-A941-5FAFF76A9145}" srcOrd="0" destOrd="0" presId="urn:microsoft.com/office/officeart/2005/8/layout/cycle1"/>
    <dgm:cxn modelId="{43DFA992-1E8E-4CE8-999B-B2CCA1ACF352}" srcId="{E4FAD80C-4572-4E3B-8201-1CB6228AD39D}" destId="{2B55582E-2535-46AE-B80A-8A3CDAFA412B}" srcOrd="1" destOrd="0" parTransId="{650905FE-C564-4702-A8AC-BE0F79BB7E82}" sibTransId="{7B193DC4-6093-4042-A5DA-38C16328EF1B}"/>
    <dgm:cxn modelId="{A4FB4FA1-C550-4E49-B858-8EF315FC3261}" type="presOf" srcId="{E4FAD80C-4572-4E3B-8201-1CB6228AD39D}" destId="{AF0F1B3B-AD82-4268-8E47-D11E0AB3E3C6}" srcOrd="0" destOrd="0" presId="urn:microsoft.com/office/officeart/2005/8/layout/cycle1"/>
    <dgm:cxn modelId="{C790D0CB-A765-44BB-802A-D175A9032D58}" srcId="{E4FAD80C-4572-4E3B-8201-1CB6228AD39D}" destId="{913B2368-8DAE-4E28-954A-36CE51D6E0B6}" srcOrd="0" destOrd="0" parTransId="{63AE334E-2011-42A6-881F-8B4987AE9DFE}" sibTransId="{A2645D41-F6F3-4FD1-A5A5-1827A745EE9E}"/>
    <dgm:cxn modelId="{AB0D79DC-0740-4AEE-9B09-F8EA6BA7E3BF}" type="presOf" srcId="{913B2368-8DAE-4E28-954A-36CE51D6E0B6}" destId="{7D89F0CB-766B-41B6-889F-ECD81A036FD4}" srcOrd="0" destOrd="0" presId="urn:microsoft.com/office/officeart/2005/8/layout/cycle1"/>
    <dgm:cxn modelId="{FB1F34EF-F49E-4275-8A42-1D0D577B8CC9}" srcId="{E4FAD80C-4572-4E3B-8201-1CB6228AD39D}" destId="{E8DC4F7D-AFAD-4531-85CB-C4B2B5C9C767}" srcOrd="2" destOrd="0" parTransId="{7F9B0C47-B392-4804-AC59-339ED13E82A8}" sibTransId="{C3D3819D-B089-4CEE-91CC-37EB5B93069B}"/>
    <dgm:cxn modelId="{E4D44BF3-22BD-4963-B24A-3E6338A22878}" type="presOf" srcId="{C3D3819D-B089-4CEE-91CC-37EB5B93069B}" destId="{08B84F42-2915-4750-83D7-BDA027976BEB}" srcOrd="0" destOrd="0" presId="urn:microsoft.com/office/officeart/2005/8/layout/cycle1"/>
    <dgm:cxn modelId="{28637209-35F4-4994-8B18-E2855B10A087}" type="presParOf" srcId="{AF0F1B3B-AD82-4268-8E47-D11E0AB3E3C6}" destId="{5E5C19DC-ECD0-4F9B-AFCB-98F97CA2E4D3}" srcOrd="0" destOrd="0" presId="urn:microsoft.com/office/officeart/2005/8/layout/cycle1"/>
    <dgm:cxn modelId="{F9928F9D-9712-4A0A-A79E-5FBBCD16398A}" type="presParOf" srcId="{AF0F1B3B-AD82-4268-8E47-D11E0AB3E3C6}" destId="{7D89F0CB-766B-41B6-889F-ECD81A036FD4}" srcOrd="1" destOrd="0" presId="urn:microsoft.com/office/officeart/2005/8/layout/cycle1"/>
    <dgm:cxn modelId="{6FCED739-8DCB-4C0C-B85E-FA01E5C40320}" type="presParOf" srcId="{AF0F1B3B-AD82-4268-8E47-D11E0AB3E3C6}" destId="{CF1B0C7D-C197-4C5F-A941-5FAFF76A9145}" srcOrd="2" destOrd="0" presId="urn:microsoft.com/office/officeart/2005/8/layout/cycle1"/>
    <dgm:cxn modelId="{F49FB205-AF10-45ED-BAF8-34FFA3D85A64}" type="presParOf" srcId="{AF0F1B3B-AD82-4268-8E47-D11E0AB3E3C6}" destId="{CCAA4893-2D49-4A80-939C-71518B036427}" srcOrd="3" destOrd="0" presId="urn:microsoft.com/office/officeart/2005/8/layout/cycle1"/>
    <dgm:cxn modelId="{D7785762-5DCB-437E-8854-1280B6C59545}" type="presParOf" srcId="{AF0F1B3B-AD82-4268-8E47-D11E0AB3E3C6}" destId="{046273BB-BA33-40D4-9D31-E90587BDBEDD}" srcOrd="4" destOrd="0" presId="urn:microsoft.com/office/officeart/2005/8/layout/cycle1"/>
    <dgm:cxn modelId="{D8B90FA7-DD71-45F5-B144-6DC95B8FAA0A}" type="presParOf" srcId="{AF0F1B3B-AD82-4268-8E47-D11E0AB3E3C6}" destId="{FF362E36-E845-44C8-B71B-C856ED08C67D}" srcOrd="5" destOrd="0" presId="urn:microsoft.com/office/officeart/2005/8/layout/cycle1"/>
    <dgm:cxn modelId="{4DE53736-69BF-463F-9AE8-74E4B78B3D35}" type="presParOf" srcId="{AF0F1B3B-AD82-4268-8E47-D11E0AB3E3C6}" destId="{0B8B0AA4-6E7F-4099-8035-85E274588D6D}" srcOrd="6" destOrd="0" presId="urn:microsoft.com/office/officeart/2005/8/layout/cycle1"/>
    <dgm:cxn modelId="{0DA70586-AD96-4610-AF0B-AA46B564E862}" type="presParOf" srcId="{AF0F1B3B-AD82-4268-8E47-D11E0AB3E3C6}" destId="{8AA0C448-ED4D-4E26-9BF4-97C9C1BCAC0C}" srcOrd="7" destOrd="0" presId="urn:microsoft.com/office/officeart/2005/8/layout/cycle1"/>
    <dgm:cxn modelId="{7AEBAF0B-2440-4512-A59F-B6A0F542E3C0}" type="presParOf" srcId="{AF0F1B3B-AD82-4268-8E47-D11E0AB3E3C6}" destId="{08B84F42-2915-4750-83D7-BDA027976BEB}"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002FE-1851-4A64-89B0-DF9C9086B1E6}">
      <dsp:nvSpPr>
        <dsp:cNvPr id="0" name=""/>
        <dsp:cNvSpPr/>
      </dsp:nvSpPr>
      <dsp:spPr>
        <a:xfrm>
          <a:off x="0" y="0"/>
          <a:ext cx="4730749" cy="1020159"/>
        </a:xfrm>
        <a:prstGeom prst="roundRect">
          <a:avLst>
            <a:gd name="adj" fmla="val 10000"/>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sr-Latn-RS" sz="1500" b="1" kern="1200" baseline="0"/>
            <a:t>UMETNOST EKONOMIJE </a:t>
          </a:r>
          <a:endParaRPr lang="en-US" sz="1500" kern="1200"/>
        </a:p>
      </dsp:txBody>
      <dsp:txXfrm>
        <a:off x="29879" y="29879"/>
        <a:ext cx="3543715" cy="960401"/>
      </dsp:txXfrm>
    </dsp:sp>
    <dsp:sp modelId="{F7763BDC-37B3-44D6-8AD2-3B6F8B11EC19}">
      <dsp:nvSpPr>
        <dsp:cNvPr id="0" name=""/>
        <dsp:cNvSpPr/>
      </dsp:nvSpPr>
      <dsp:spPr>
        <a:xfrm>
          <a:off x="396200" y="1205642"/>
          <a:ext cx="4730749" cy="1020159"/>
        </a:xfrm>
        <a:prstGeom prst="roundRect">
          <a:avLst>
            <a:gd name="adj" fmla="val 10000"/>
          </a:avLst>
        </a:prstGeom>
        <a:gradFill rotWithShape="0">
          <a:gsLst>
            <a:gs pos="0">
              <a:schemeClr val="accent2">
                <a:hueOff val="-1130992"/>
                <a:satOff val="3728"/>
                <a:lumOff val="3987"/>
                <a:alphaOff val="0"/>
                <a:tint val="98000"/>
                <a:satMod val="110000"/>
                <a:lumMod val="104000"/>
              </a:schemeClr>
            </a:gs>
            <a:gs pos="69000">
              <a:schemeClr val="accent2">
                <a:hueOff val="-1130992"/>
                <a:satOff val="3728"/>
                <a:lumOff val="3987"/>
                <a:alphaOff val="0"/>
                <a:shade val="88000"/>
                <a:satMod val="130000"/>
                <a:lumMod val="92000"/>
              </a:schemeClr>
            </a:gs>
            <a:gs pos="100000">
              <a:schemeClr val="accent2">
                <a:hueOff val="-1130992"/>
                <a:satOff val="3728"/>
                <a:lumOff val="3987"/>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sr-Latn-RS" sz="1500" b="0" kern="1200" baseline="0"/>
            <a:t>SAGLEDAVANJe TRENUTNIH </a:t>
          </a:r>
          <a:endParaRPr lang="en-US" sz="1500" kern="1200"/>
        </a:p>
      </dsp:txBody>
      <dsp:txXfrm>
        <a:off x="426079" y="1235521"/>
        <a:ext cx="3611687" cy="960401"/>
      </dsp:txXfrm>
    </dsp:sp>
    <dsp:sp modelId="{60E7DA28-48FC-411B-8114-C06985A0EE27}">
      <dsp:nvSpPr>
        <dsp:cNvPr id="0" name=""/>
        <dsp:cNvSpPr/>
      </dsp:nvSpPr>
      <dsp:spPr>
        <a:xfrm>
          <a:off x="786487" y="2411285"/>
          <a:ext cx="4730749" cy="1020159"/>
        </a:xfrm>
        <a:prstGeom prst="roundRect">
          <a:avLst>
            <a:gd name="adj" fmla="val 10000"/>
          </a:avLst>
        </a:prstGeom>
        <a:gradFill rotWithShape="0">
          <a:gsLst>
            <a:gs pos="0">
              <a:schemeClr val="accent2">
                <a:hueOff val="-2261984"/>
                <a:satOff val="7457"/>
                <a:lumOff val="7974"/>
                <a:alphaOff val="0"/>
                <a:tint val="98000"/>
                <a:satMod val="110000"/>
                <a:lumMod val="104000"/>
              </a:schemeClr>
            </a:gs>
            <a:gs pos="69000">
              <a:schemeClr val="accent2">
                <a:hueOff val="-2261984"/>
                <a:satOff val="7457"/>
                <a:lumOff val="7974"/>
                <a:alphaOff val="0"/>
                <a:shade val="88000"/>
                <a:satMod val="130000"/>
                <a:lumMod val="92000"/>
              </a:schemeClr>
            </a:gs>
            <a:gs pos="100000">
              <a:schemeClr val="accent2">
                <a:hueOff val="-2261984"/>
                <a:satOff val="7457"/>
                <a:lumOff val="7974"/>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sr-Latn-RS" sz="1500" b="0" kern="1200" baseline="0" dirty="0"/>
            <a:t>Sagledavanje I DUGOROČNIH EFEKATA SVAKE POLITIKE I DElOVANJA,</a:t>
          </a:r>
          <a:endParaRPr lang="en-US" sz="1500" kern="1200" dirty="0"/>
        </a:p>
      </dsp:txBody>
      <dsp:txXfrm>
        <a:off x="816366" y="2441164"/>
        <a:ext cx="3617601" cy="960401"/>
      </dsp:txXfrm>
    </dsp:sp>
    <dsp:sp modelId="{7CFD90B0-293D-48E7-9926-610848B1B10F}">
      <dsp:nvSpPr>
        <dsp:cNvPr id="0" name=""/>
        <dsp:cNvSpPr/>
      </dsp:nvSpPr>
      <dsp:spPr>
        <a:xfrm>
          <a:off x="1182687" y="3616928"/>
          <a:ext cx="4730749" cy="1020159"/>
        </a:xfrm>
        <a:prstGeom prst="roundRect">
          <a:avLst>
            <a:gd name="adj" fmla="val 10000"/>
          </a:avLst>
        </a:prstGeom>
        <a:gradFill rotWithShape="0">
          <a:gsLst>
            <a:gs pos="0">
              <a:schemeClr val="accent2">
                <a:hueOff val="-3392975"/>
                <a:satOff val="11185"/>
                <a:lumOff val="11961"/>
                <a:alphaOff val="0"/>
                <a:tint val="98000"/>
                <a:satMod val="110000"/>
                <a:lumMod val="104000"/>
              </a:schemeClr>
            </a:gs>
            <a:gs pos="69000">
              <a:schemeClr val="accent2">
                <a:hueOff val="-3392975"/>
                <a:satOff val="11185"/>
                <a:lumOff val="11961"/>
                <a:alphaOff val="0"/>
                <a:shade val="88000"/>
                <a:satMod val="130000"/>
                <a:lumMod val="92000"/>
              </a:schemeClr>
            </a:gs>
            <a:gs pos="100000">
              <a:schemeClr val="accent2">
                <a:hueOff val="-3392975"/>
                <a:satOff val="11185"/>
                <a:lumOff val="1196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sr-Latn-RS" sz="1500" b="0" kern="1200" baseline="0" dirty="0"/>
            <a:t>PRAĆENJe POSLEDICA, KOJE TAKVA POLITIKA IMA (NE SAMO NA JEDNU GRUPU, I JEDNU GENERACIJU, VEĆ NA SVE GRUPE I SVE GENERACIJE)  </a:t>
          </a:r>
          <a:endParaRPr lang="en-US" sz="1500" kern="1200" dirty="0"/>
        </a:p>
      </dsp:txBody>
      <dsp:txXfrm>
        <a:off x="1212566" y="3646807"/>
        <a:ext cx="3611687" cy="960401"/>
      </dsp:txXfrm>
    </dsp:sp>
    <dsp:sp modelId="{E93569C7-0A91-42BC-A5B7-D2EA1ADCEB27}">
      <dsp:nvSpPr>
        <dsp:cNvPr id="0" name=""/>
        <dsp:cNvSpPr/>
      </dsp:nvSpPr>
      <dsp:spPr>
        <a:xfrm>
          <a:off x="4067646" y="781349"/>
          <a:ext cx="663103" cy="663103"/>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4216844" y="781349"/>
        <a:ext cx="364707" cy="498985"/>
      </dsp:txXfrm>
    </dsp:sp>
    <dsp:sp modelId="{F2BE10BE-1BB0-441E-81CE-383E041BF0C5}">
      <dsp:nvSpPr>
        <dsp:cNvPr id="0" name=""/>
        <dsp:cNvSpPr/>
      </dsp:nvSpPr>
      <dsp:spPr>
        <a:xfrm>
          <a:off x="4463846" y="1986992"/>
          <a:ext cx="663103" cy="663103"/>
        </a:xfrm>
        <a:prstGeom prst="downArrow">
          <a:avLst>
            <a:gd name="adj1" fmla="val 55000"/>
            <a:gd name="adj2" fmla="val 45000"/>
          </a:avLst>
        </a:prstGeom>
        <a:solidFill>
          <a:schemeClr val="accent2">
            <a:tint val="40000"/>
            <a:alpha val="90000"/>
            <a:hueOff val="-2096409"/>
            <a:satOff val="8402"/>
            <a:lumOff val="1248"/>
            <a:alphaOff val="0"/>
          </a:schemeClr>
        </a:solidFill>
        <a:ln w="9525" cap="flat" cmpd="sng" algn="ctr">
          <a:solidFill>
            <a:schemeClr val="accent2">
              <a:tint val="40000"/>
              <a:alpha val="90000"/>
              <a:hueOff val="-2096409"/>
              <a:satOff val="8402"/>
              <a:lumOff val="124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4613044" y="1986992"/>
        <a:ext cx="364707" cy="498985"/>
      </dsp:txXfrm>
    </dsp:sp>
    <dsp:sp modelId="{0158371E-19B1-4881-999B-0DB7D16E7EBF}">
      <dsp:nvSpPr>
        <dsp:cNvPr id="0" name=""/>
        <dsp:cNvSpPr/>
      </dsp:nvSpPr>
      <dsp:spPr>
        <a:xfrm>
          <a:off x="4854133" y="3192635"/>
          <a:ext cx="663103" cy="663103"/>
        </a:xfrm>
        <a:prstGeom prst="downArrow">
          <a:avLst>
            <a:gd name="adj1" fmla="val 55000"/>
            <a:gd name="adj2" fmla="val 45000"/>
          </a:avLst>
        </a:prstGeom>
        <a:solidFill>
          <a:schemeClr val="accent2">
            <a:tint val="40000"/>
            <a:alpha val="90000"/>
            <a:hueOff val="-4192819"/>
            <a:satOff val="16804"/>
            <a:lumOff val="2495"/>
            <a:alphaOff val="0"/>
          </a:schemeClr>
        </a:solidFill>
        <a:ln w="9525" cap="flat" cmpd="sng" algn="ctr">
          <a:solidFill>
            <a:schemeClr val="accent2">
              <a:tint val="40000"/>
              <a:alpha val="90000"/>
              <a:hueOff val="-4192819"/>
              <a:satOff val="16804"/>
              <a:lumOff val="249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5003331" y="3192635"/>
        <a:ext cx="364707" cy="4989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2B237-B571-4B69-A363-6BF0361D7FC3}">
      <dsp:nvSpPr>
        <dsp:cNvPr id="0" name=""/>
        <dsp:cNvSpPr/>
      </dsp:nvSpPr>
      <dsp:spPr>
        <a:xfrm>
          <a:off x="0" y="4031"/>
          <a:ext cx="11019583" cy="138108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3E7EE2-3495-49F3-97FE-166413FE1C31}">
      <dsp:nvSpPr>
        <dsp:cNvPr id="0" name=""/>
        <dsp:cNvSpPr/>
      </dsp:nvSpPr>
      <dsp:spPr>
        <a:xfrm>
          <a:off x="417777" y="314775"/>
          <a:ext cx="760337" cy="7595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6AB1B1-0ACD-4DFD-9324-5D732DF68A78}">
      <dsp:nvSpPr>
        <dsp:cNvPr id="0" name=""/>
        <dsp:cNvSpPr/>
      </dsp:nvSpPr>
      <dsp:spPr>
        <a:xfrm>
          <a:off x="1595892" y="4031"/>
          <a:ext cx="9339856" cy="1382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307" tIns="146307" rIns="146307" bIns="146307" numCol="1" spcCol="1270" anchor="ctr" anchorCtr="0">
          <a:noAutofit/>
        </a:bodyPr>
        <a:lstStyle/>
        <a:p>
          <a:pPr marL="0" lvl="0" indent="0" algn="l" defTabSz="622300">
            <a:lnSpc>
              <a:spcPct val="90000"/>
            </a:lnSpc>
            <a:spcBef>
              <a:spcPct val="0"/>
            </a:spcBef>
            <a:spcAft>
              <a:spcPct val="35000"/>
            </a:spcAft>
            <a:buNone/>
          </a:pPr>
          <a:r>
            <a:rPr lang="en-US" sz="1400" i="0" kern="1200" dirty="0" err="1"/>
            <a:t>Ukoliko</a:t>
          </a:r>
          <a:r>
            <a:rPr lang="en-US" sz="1400" i="0" kern="1200" dirty="0"/>
            <a:t> </a:t>
          </a:r>
          <a:r>
            <a:rPr lang="en-US" sz="1400" i="0" kern="1200" dirty="0" err="1"/>
            <a:t>građani</a:t>
          </a:r>
          <a:r>
            <a:rPr lang="en-US" sz="1400" i="0" kern="1200" dirty="0"/>
            <a:t> </a:t>
          </a:r>
          <a:r>
            <a:rPr lang="en-US" sz="1400" i="0" kern="1200" dirty="0" err="1"/>
            <a:t>nisu</a:t>
          </a:r>
          <a:r>
            <a:rPr lang="en-US" sz="1400" i="0" kern="1200" dirty="0"/>
            <a:t> </a:t>
          </a:r>
          <a:r>
            <a:rPr lang="en-US" sz="1400" i="0" kern="1200" dirty="0" err="1"/>
            <a:t>upoznati</a:t>
          </a:r>
          <a:r>
            <a:rPr lang="en-US" sz="1400" i="0" kern="1200" dirty="0"/>
            <a:t> </a:t>
          </a:r>
          <a:r>
            <a:rPr lang="en-US" sz="1400" i="0" kern="1200" dirty="0" err="1"/>
            <a:t>sa</a:t>
          </a:r>
          <a:r>
            <a:rPr lang="en-US" sz="1400" i="0" kern="1200" dirty="0"/>
            <a:t> </a:t>
          </a:r>
          <a:r>
            <a:rPr lang="en-US" sz="1400" i="0" kern="1200" dirty="0" err="1"/>
            <a:t>osnovnim</a:t>
          </a:r>
          <a:r>
            <a:rPr lang="en-US" sz="1400" i="0" kern="1200" dirty="0"/>
            <a:t> </a:t>
          </a:r>
          <a:r>
            <a:rPr lang="en-US" sz="1400" i="0" kern="1200" dirty="0" err="1"/>
            <a:t>ekonomskim</a:t>
          </a:r>
          <a:r>
            <a:rPr lang="en-US" sz="1400" i="0" kern="1200" dirty="0"/>
            <a:t> </a:t>
          </a:r>
          <a:r>
            <a:rPr lang="en-US" sz="1400" i="0" kern="1200" dirty="0" err="1"/>
            <a:t>teorijama</a:t>
          </a:r>
          <a:r>
            <a:rPr lang="en-US" sz="1400" i="0" kern="1200" dirty="0"/>
            <a:t> </a:t>
          </a:r>
          <a:r>
            <a:rPr lang="en-US" sz="1400" i="0" kern="1200" dirty="0" err="1"/>
            <a:t>i</a:t>
          </a:r>
          <a:r>
            <a:rPr lang="en-US" sz="1400" i="0" kern="1200" dirty="0"/>
            <a:t> </a:t>
          </a:r>
          <a:r>
            <a:rPr lang="en-US" sz="1400" i="0" kern="1200" dirty="0" err="1"/>
            <a:t>ključnim</a:t>
          </a:r>
          <a:r>
            <a:rPr lang="en-US" sz="1400" i="0" kern="1200" dirty="0"/>
            <a:t> </a:t>
          </a:r>
          <a:r>
            <a:rPr lang="en-US" sz="1400" i="0" kern="1200" dirty="0" err="1"/>
            <a:t>ekonomskim</a:t>
          </a:r>
          <a:r>
            <a:rPr lang="en-US" sz="1400" i="0" kern="1200" dirty="0"/>
            <a:t> </a:t>
          </a:r>
          <a:r>
            <a:rPr lang="en-US" sz="1400" i="0" kern="1200" dirty="0" err="1"/>
            <a:t>činjenicama</a:t>
          </a:r>
          <a:r>
            <a:rPr lang="en-US" sz="1400" i="0" kern="1200" dirty="0"/>
            <a:t>, </a:t>
          </a:r>
          <a:r>
            <a:rPr lang="en-US" sz="1400" i="0" kern="1200" dirty="0" err="1"/>
            <a:t>donosiće</a:t>
          </a:r>
          <a:r>
            <a:rPr lang="en-US" sz="1400" i="0" kern="1200" dirty="0"/>
            <a:t> </a:t>
          </a:r>
          <a:r>
            <a:rPr lang="en-US" sz="1400" i="0" kern="1200" dirty="0" err="1"/>
            <a:t>pogrešne</a:t>
          </a:r>
          <a:r>
            <a:rPr lang="en-US" sz="1400" i="0" kern="1200" dirty="0"/>
            <a:t> </a:t>
          </a:r>
          <a:r>
            <a:rPr lang="en-US" sz="1400" i="0" kern="1200" dirty="0" err="1"/>
            <a:t>odluke</a:t>
          </a:r>
          <a:r>
            <a:rPr lang="en-US" sz="1400" b="0" i="0" kern="1200" dirty="0"/>
            <a:t>. </a:t>
          </a:r>
          <a:r>
            <a:rPr lang="en-US" sz="1400" b="0" i="0" kern="1200" dirty="0" err="1"/>
            <a:t>Građani</a:t>
          </a:r>
          <a:r>
            <a:rPr lang="en-US" sz="1400" b="0" i="0" kern="1200" dirty="0"/>
            <a:t> </a:t>
          </a:r>
          <a:r>
            <a:rPr lang="en-US" sz="1400" b="0" i="0" kern="1200" dirty="0" err="1"/>
            <a:t>su</a:t>
          </a:r>
          <a:r>
            <a:rPr lang="en-US" sz="1400" b="0" i="0" kern="1200" dirty="0"/>
            <a:t> </a:t>
          </a:r>
          <a:r>
            <a:rPr lang="en-US" sz="1400" b="0" i="0" kern="1200" dirty="0" err="1"/>
            <a:t>dužni</a:t>
          </a:r>
          <a:r>
            <a:rPr lang="en-US" sz="1400" b="0" i="0" kern="1200" dirty="0"/>
            <a:t> da se </a:t>
          </a:r>
          <a:r>
            <a:rPr lang="en-US" sz="1400" b="0" i="0" kern="1200" dirty="0" err="1"/>
            <a:t>informišu</a:t>
          </a:r>
          <a:r>
            <a:rPr lang="en-US" sz="1400" b="0" i="0" kern="1200" dirty="0"/>
            <a:t> o </a:t>
          </a:r>
          <a:r>
            <a:rPr lang="en-US" sz="1400" b="0" i="0" kern="1200" dirty="0" err="1"/>
            <a:t>ekonomiji</a:t>
          </a:r>
          <a:r>
            <a:rPr lang="en-US" sz="1400" b="0" i="0" kern="1200" dirty="0"/>
            <a:t> </a:t>
          </a:r>
          <a:r>
            <a:rPr lang="en-US" sz="1400" b="0" i="0" kern="1200" dirty="0" err="1"/>
            <a:t>kako</a:t>
          </a:r>
          <a:r>
            <a:rPr lang="en-US" sz="1400" b="0" i="0" kern="1200" dirty="0"/>
            <a:t> bi </a:t>
          </a:r>
          <a:r>
            <a:rPr lang="en-US" sz="1400" b="0" i="0" kern="1200" dirty="0" err="1"/>
            <a:t>donosili</a:t>
          </a:r>
          <a:r>
            <a:rPr lang="en-US" sz="1400" b="0" i="0" kern="1200" dirty="0"/>
            <a:t> </a:t>
          </a:r>
          <a:r>
            <a:rPr lang="en-US" sz="1400" b="0" i="0" kern="1200" dirty="0" err="1"/>
            <a:t>racionalne</a:t>
          </a:r>
          <a:r>
            <a:rPr lang="en-US" sz="1400" b="0" i="0" kern="1200" dirty="0"/>
            <a:t> </a:t>
          </a:r>
          <a:r>
            <a:rPr lang="en-US" sz="1400" b="0" i="0" kern="1200" dirty="0" err="1"/>
            <a:t>odluke</a:t>
          </a:r>
          <a:r>
            <a:rPr lang="en-US" sz="1400" b="0" i="0" kern="1200" dirty="0"/>
            <a:t>. </a:t>
          </a:r>
          <a:endParaRPr lang="sr-Latn-RS" sz="1400" b="0" i="0" kern="1200" dirty="0"/>
        </a:p>
        <a:p>
          <a:pPr marL="0" lvl="0" indent="0" algn="l" defTabSz="622300">
            <a:lnSpc>
              <a:spcPct val="90000"/>
            </a:lnSpc>
            <a:spcBef>
              <a:spcPct val="0"/>
            </a:spcBef>
            <a:spcAft>
              <a:spcPct val="35000"/>
            </a:spcAft>
            <a:buNone/>
          </a:pPr>
          <a:r>
            <a:rPr lang="en-US" sz="1400" b="0" i="0" kern="1200" dirty="0" err="1"/>
            <a:t>Posle</a:t>
          </a:r>
          <a:r>
            <a:rPr lang="en-US" sz="1400" b="0" i="0" kern="1200" dirty="0"/>
            <a:t> </a:t>
          </a:r>
          <a:r>
            <a:rPr lang="en-US" sz="1400" b="0" i="0" kern="1200" dirty="0" err="1"/>
            <a:t>stručnjaci</a:t>
          </a:r>
          <a:r>
            <a:rPr lang="en-US" sz="1400" b="0" i="0" kern="1200" dirty="0"/>
            <a:t> </a:t>
          </a:r>
          <a:r>
            <a:rPr lang="en-US" sz="1400" b="0" i="0" kern="1200" dirty="0" err="1"/>
            <a:t>mogu</a:t>
          </a:r>
          <a:r>
            <a:rPr lang="en-US" sz="1400" b="0" i="0" kern="1200" dirty="0"/>
            <a:t> da se </a:t>
          </a:r>
          <a:r>
            <a:rPr lang="en-US" sz="1400" b="0" i="0" kern="1200" dirty="0" err="1"/>
            <a:t>bave</a:t>
          </a:r>
          <a:r>
            <a:rPr lang="en-US" sz="1400" b="0" i="0" kern="1200" dirty="0"/>
            <a:t> </a:t>
          </a:r>
          <a:r>
            <a:rPr lang="en-US" sz="1400" b="0" i="0" kern="1200" dirty="0" err="1"/>
            <a:t>detaljima</a:t>
          </a:r>
          <a:r>
            <a:rPr lang="en-US" sz="1400" b="0" i="0" kern="1200" dirty="0"/>
            <a:t>. </a:t>
          </a:r>
          <a:r>
            <a:rPr lang="en-US" sz="1400" b="0" i="0" kern="1200" dirty="0" err="1"/>
            <a:t>Ljudi</a:t>
          </a:r>
          <a:r>
            <a:rPr lang="en-US" sz="1400" b="0" i="0" kern="1200" dirty="0"/>
            <a:t> </a:t>
          </a:r>
          <a:r>
            <a:rPr lang="en-US" sz="1400" b="0" i="0" kern="1200" dirty="0" err="1"/>
            <a:t>imaju</a:t>
          </a:r>
          <a:r>
            <a:rPr lang="en-US" sz="1400" b="0" i="0" kern="1200" dirty="0"/>
            <a:t> </a:t>
          </a:r>
          <a:r>
            <a:rPr lang="sr-Latn-RS" sz="1400" b="0" i="0" kern="1200" dirty="0"/>
            <a:t>vrlo jake</a:t>
          </a:r>
          <a:r>
            <a:rPr lang="en-US" sz="1400" b="0" i="0" kern="1200" dirty="0"/>
            <a:t> </a:t>
          </a:r>
          <a:r>
            <a:rPr lang="sr-Latn-RS" sz="1400" b="0" i="0" kern="1200" dirty="0"/>
            <a:t>STAVOVE O MNOGIM PITANJIMA</a:t>
          </a:r>
          <a:r>
            <a:rPr lang="en-US" sz="1400" b="0" i="0" kern="1200" dirty="0"/>
            <a:t>– </a:t>
          </a:r>
          <a:r>
            <a:rPr lang="en-US" sz="1400" b="0" i="0" kern="1200" dirty="0" err="1"/>
            <a:t>gej</a:t>
          </a:r>
          <a:r>
            <a:rPr lang="en-US" sz="1400" b="0" i="0" kern="1200" dirty="0"/>
            <a:t> </a:t>
          </a:r>
          <a:r>
            <a:rPr lang="en-US" sz="1400" b="0" i="0" kern="1200" dirty="0" err="1"/>
            <a:t>brakovima</a:t>
          </a:r>
          <a:r>
            <a:rPr lang="en-US" sz="1400" b="0" i="0" kern="1200" dirty="0"/>
            <a:t>, </a:t>
          </a:r>
          <a:r>
            <a:rPr lang="en-US" sz="1400" b="0" i="0" kern="1200" dirty="0" err="1"/>
            <a:t>Iraku</a:t>
          </a:r>
          <a:r>
            <a:rPr lang="en-US" sz="1400" b="0" i="0" kern="1200" dirty="0"/>
            <a:t>, </a:t>
          </a:r>
          <a:r>
            <a:rPr lang="en-US" sz="1400" b="0" i="0" kern="1200" dirty="0" err="1"/>
            <a:t>abortusu</a:t>
          </a:r>
          <a:r>
            <a:rPr lang="en-US" sz="1400" b="0" i="0" kern="1200" dirty="0"/>
            <a:t>, </a:t>
          </a:r>
          <a:r>
            <a:rPr lang="en-US" sz="1400" b="0" i="0" kern="1200" dirty="0" err="1"/>
            <a:t>globalnom</a:t>
          </a:r>
          <a:r>
            <a:rPr lang="en-US" sz="1400" b="0" i="0" kern="1200" dirty="0"/>
            <a:t> </a:t>
          </a:r>
          <a:r>
            <a:rPr lang="en-US" sz="1400" b="0" i="0" kern="1200" dirty="0" err="1"/>
            <a:t>zagrevanju</a:t>
          </a:r>
          <a:r>
            <a:rPr lang="sr-Latn-RS" sz="1400" b="0" i="0" kern="1200" dirty="0"/>
            <a:t>, Avganistanu, Hamasu</a:t>
          </a:r>
          <a:r>
            <a:rPr lang="en-US" sz="1400" b="0" i="0" kern="1200" dirty="0"/>
            <a:t> – bez </a:t>
          </a:r>
          <a:r>
            <a:rPr lang="en-US" sz="1400" b="0" i="0" kern="1200" dirty="0" err="1"/>
            <a:t>ikakvih</a:t>
          </a:r>
          <a:r>
            <a:rPr lang="en-US" sz="1400" b="0" i="0" kern="1200" dirty="0"/>
            <a:t> </a:t>
          </a:r>
          <a:r>
            <a:rPr lang="en-US" sz="1400" b="0" i="0" kern="1200" dirty="0" err="1"/>
            <a:t>kvalifikacija</a:t>
          </a:r>
          <a:r>
            <a:rPr lang="sr-Latn-RS" sz="1400" b="0" i="0" kern="1200" dirty="0"/>
            <a:t>,</a:t>
          </a:r>
          <a:r>
            <a:rPr lang="en-US" sz="1400" b="0" i="0" kern="1200" dirty="0"/>
            <a:t> da </a:t>
          </a:r>
          <a:r>
            <a:rPr lang="en-US" sz="1400" b="0" i="0" kern="1200" dirty="0" err="1"/>
            <a:t>donose</a:t>
          </a:r>
          <a:r>
            <a:rPr lang="en-US" sz="1400" b="0" i="0" kern="1200" dirty="0"/>
            <a:t> </a:t>
          </a:r>
          <a:r>
            <a:rPr lang="en-US" sz="1400" b="0" i="0" kern="1200" dirty="0" err="1"/>
            <a:t>informisane</a:t>
          </a:r>
          <a:r>
            <a:rPr lang="en-US" sz="1400" b="0" i="0" kern="1200" dirty="0"/>
            <a:t> </a:t>
          </a:r>
          <a:r>
            <a:rPr lang="en-US" sz="1400" b="0" i="0" kern="1200" dirty="0" err="1"/>
            <a:t>odluke</a:t>
          </a:r>
          <a:r>
            <a:rPr lang="en-US" sz="1400" b="0" i="0" kern="1200" dirty="0"/>
            <a:t>. </a:t>
          </a:r>
          <a:r>
            <a:rPr lang="en-US" sz="1400" b="0" i="0" kern="1200" dirty="0" err="1"/>
            <a:t>Zašto</a:t>
          </a:r>
          <a:r>
            <a:rPr lang="en-US" sz="1400" b="0" i="0" kern="1200" dirty="0"/>
            <a:t> </a:t>
          </a:r>
          <a:r>
            <a:rPr lang="en-US" sz="1400" b="0" i="0" kern="1200" dirty="0" err="1"/>
            <a:t>onda</a:t>
          </a:r>
          <a:r>
            <a:rPr lang="en-US" sz="1400" b="0" i="0" kern="1200" dirty="0"/>
            <a:t> </a:t>
          </a:r>
          <a:r>
            <a:rPr lang="en-US" sz="1400" b="0" i="0" kern="1200" dirty="0" err="1"/>
            <a:t>svi</a:t>
          </a:r>
          <a:r>
            <a:rPr lang="en-US" sz="1400" b="0" i="0" kern="1200" dirty="0"/>
            <a:t> </a:t>
          </a:r>
          <a:r>
            <a:rPr lang="en-US" sz="1400" b="0" i="0" kern="1200" dirty="0" err="1"/>
            <a:t>misle</a:t>
          </a:r>
          <a:r>
            <a:rPr lang="en-US" sz="1400" b="0" i="0" kern="1200" dirty="0"/>
            <a:t> da je </a:t>
          </a:r>
          <a:r>
            <a:rPr lang="en-US" sz="1400" b="0" i="0" kern="1200" dirty="0" err="1"/>
            <a:t>ekonomija</a:t>
          </a:r>
          <a:r>
            <a:rPr lang="en-US" sz="1400" b="0" i="0" kern="1200" dirty="0"/>
            <a:t> </a:t>
          </a:r>
          <a:r>
            <a:rPr lang="en-US" sz="1400" b="0" i="0" kern="1200" dirty="0" err="1"/>
            <a:t>previše</a:t>
          </a:r>
          <a:r>
            <a:rPr lang="en-US" sz="1400" b="0" i="0" kern="1200" dirty="0"/>
            <a:t> </a:t>
          </a:r>
          <a:r>
            <a:rPr lang="en-US" sz="1400" b="0" i="0" kern="1200" dirty="0" err="1"/>
            <a:t>komplikovana</a:t>
          </a:r>
          <a:r>
            <a:rPr lang="en-US" sz="1400" b="0" i="0" kern="1200" dirty="0"/>
            <a:t>, </a:t>
          </a:r>
          <a:r>
            <a:rPr lang="en-US" sz="1400" b="0" i="0" kern="1200" dirty="0" err="1"/>
            <a:t>previše</a:t>
          </a:r>
          <a:r>
            <a:rPr lang="en-US" sz="1400" b="0" i="0" kern="1200" dirty="0"/>
            <a:t> </a:t>
          </a:r>
          <a:r>
            <a:rPr lang="en-US" sz="1400" b="0" i="0" kern="1200" dirty="0" err="1"/>
            <a:t>tehnička</a:t>
          </a:r>
          <a:r>
            <a:rPr lang="en-US" sz="1400" b="0" i="0" kern="1200" dirty="0"/>
            <a:t>? </a:t>
          </a:r>
          <a:r>
            <a:rPr lang="en-US" sz="1400" b="0" i="0" kern="1200" dirty="0" err="1"/>
            <a:t>Ljudi</a:t>
          </a:r>
          <a:r>
            <a:rPr lang="en-US" sz="1400" b="0" i="0" kern="1200" dirty="0"/>
            <a:t> </a:t>
          </a:r>
          <a:r>
            <a:rPr lang="en-US" sz="1400" b="0" i="0" kern="1200" dirty="0" err="1"/>
            <a:t>formiraju</a:t>
          </a:r>
          <a:r>
            <a:rPr lang="en-US" sz="1400" b="0" i="0" kern="1200" dirty="0"/>
            <a:t> </a:t>
          </a:r>
          <a:r>
            <a:rPr lang="sr-Latn-RS" sz="1400" b="0" i="0" kern="1200" dirty="0"/>
            <a:t>JASNO MIŠLJENJE </a:t>
          </a:r>
          <a:r>
            <a:rPr lang="en-US" sz="1400" b="0" i="0" kern="1200" dirty="0" err="1"/>
            <a:t>na</a:t>
          </a:r>
          <a:r>
            <a:rPr lang="en-US" sz="1400" b="0" i="0" kern="1200" dirty="0"/>
            <a:t> </a:t>
          </a:r>
          <a:r>
            <a:rPr lang="en-US" sz="1400" b="0" i="0" kern="1200" dirty="0" err="1"/>
            <a:t>temelju</a:t>
          </a:r>
          <a:r>
            <a:rPr lang="en-US" sz="1400" b="0" i="0" kern="1200" dirty="0"/>
            <a:t> </a:t>
          </a:r>
          <a:r>
            <a:rPr lang="en-US" sz="1400" b="0" i="0" kern="1200" dirty="0" err="1"/>
            <a:t>nekog</a:t>
          </a:r>
          <a:r>
            <a:rPr lang="en-US" sz="1400" b="0" i="0" kern="1200" dirty="0"/>
            <a:t> </a:t>
          </a:r>
          <a:r>
            <a:rPr lang="en-US" sz="1400" b="0" i="0" kern="1200" dirty="0" err="1"/>
            <a:t>osnovnog</a:t>
          </a:r>
          <a:r>
            <a:rPr lang="en-US" sz="1400" b="0" i="0" kern="1200" dirty="0"/>
            <a:t> </a:t>
          </a:r>
          <a:r>
            <a:rPr lang="en-US" sz="1400" b="0" i="0" kern="1200" dirty="0" err="1"/>
            <a:t>znanja</a:t>
          </a:r>
          <a:r>
            <a:rPr lang="en-US" sz="1400" b="0" i="0" kern="1200" dirty="0"/>
            <a:t> o </a:t>
          </a:r>
          <a:r>
            <a:rPr lang="en-US" sz="1400" b="0" i="0" kern="1200" dirty="0" err="1"/>
            <a:t>međunarodnoj</a:t>
          </a:r>
          <a:r>
            <a:rPr lang="en-US" sz="1400" b="0" i="0" kern="1200" dirty="0"/>
            <a:t> </a:t>
          </a:r>
          <a:r>
            <a:rPr lang="en-US" sz="1400" b="0" i="0" kern="1200" dirty="0" err="1"/>
            <a:t>politici</a:t>
          </a:r>
          <a:r>
            <a:rPr lang="en-US" sz="1400" b="0" i="0" kern="1200" dirty="0"/>
            <a:t> </a:t>
          </a:r>
          <a:r>
            <a:rPr lang="en-US" sz="1400" b="0" i="0" kern="1200" dirty="0" err="1"/>
            <a:t>ili</a:t>
          </a:r>
          <a:r>
            <a:rPr lang="en-US" sz="1400" b="0" i="0" kern="1200" dirty="0"/>
            <a:t> </a:t>
          </a:r>
          <a:r>
            <a:rPr lang="en-US" sz="1400" b="0" i="0" kern="1200" dirty="0" err="1"/>
            <a:t>klimatskim</a:t>
          </a:r>
          <a:r>
            <a:rPr lang="en-US" sz="1400" b="0" i="0" kern="1200" dirty="0"/>
            <a:t> </a:t>
          </a:r>
          <a:r>
            <a:rPr lang="en-US" sz="1400" b="0" i="0" kern="1200" dirty="0" err="1"/>
            <a:t>promenama</a:t>
          </a:r>
          <a:r>
            <a:rPr lang="en-US" sz="1400" b="0" i="0" kern="1200" dirty="0"/>
            <a:t>, a ne </a:t>
          </a:r>
          <a:r>
            <a:rPr lang="en-US" sz="1400" b="0" i="0" kern="1200" dirty="0" err="1"/>
            <a:t>na</a:t>
          </a:r>
          <a:r>
            <a:rPr lang="en-US" sz="1400" b="0" i="0" kern="1200" dirty="0"/>
            <a:t> </a:t>
          </a:r>
          <a:r>
            <a:rPr lang="en-US" sz="1400" b="0" i="0" kern="1200" dirty="0" err="1"/>
            <a:t>osnovu</a:t>
          </a:r>
          <a:r>
            <a:rPr lang="en-US" sz="1400" b="0" i="0" kern="1200" dirty="0"/>
            <a:t> </a:t>
          </a:r>
          <a:r>
            <a:rPr lang="en-US" sz="1400" b="0" i="0" kern="1200" dirty="0" err="1"/>
            <a:t>komplikovanog</a:t>
          </a:r>
          <a:r>
            <a:rPr lang="en-US" sz="1400" b="0" i="0" kern="1200" dirty="0"/>
            <a:t> </a:t>
          </a:r>
          <a:r>
            <a:rPr lang="en-US" sz="1400" b="0" i="0" kern="1200" dirty="0" err="1"/>
            <a:t>ekspertskog</a:t>
          </a:r>
          <a:r>
            <a:rPr lang="en-US" sz="1400" b="0" i="0" kern="1200" dirty="0"/>
            <a:t> </a:t>
          </a:r>
          <a:r>
            <a:rPr lang="en-US" sz="1400" b="0" i="0" kern="1200" dirty="0" err="1"/>
            <a:t>znanja</a:t>
          </a:r>
          <a:r>
            <a:rPr lang="sr-Latn-RS" sz="1400" b="0" i="0" kern="1200" dirty="0"/>
            <a:t>. </a:t>
          </a:r>
          <a:endParaRPr lang="en-US" sz="1400" kern="1200" dirty="0"/>
        </a:p>
      </dsp:txBody>
      <dsp:txXfrm>
        <a:off x="1595892" y="4031"/>
        <a:ext cx="9339856" cy="1382432"/>
      </dsp:txXfrm>
    </dsp:sp>
    <dsp:sp modelId="{3D639627-DCF7-490E-908E-EF694377DB27}">
      <dsp:nvSpPr>
        <dsp:cNvPr id="0" name=""/>
        <dsp:cNvSpPr/>
      </dsp:nvSpPr>
      <dsp:spPr>
        <a:xfrm>
          <a:off x="0" y="1711741"/>
          <a:ext cx="11019583" cy="138108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3A6BA2-DE01-42DB-A613-760FAA194668}">
      <dsp:nvSpPr>
        <dsp:cNvPr id="0" name=""/>
        <dsp:cNvSpPr/>
      </dsp:nvSpPr>
      <dsp:spPr>
        <a:xfrm>
          <a:off x="417777" y="2022485"/>
          <a:ext cx="760337" cy="7595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C6C24D-FA66-4823-8834-ED8A4A0E9E28}">
      <dsp:nvSpPr>
        <dsp:cNvPr id="0" name=""/>
        <dsp:cNvSpPr/>
      </dsp:nvSpPr>
      <dsp:spPr>
        <a:xfrm>
          <a:off x="1595892" y="1711741"/>
          <a:ext cx="9339856" cy="1382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307" tIns="146307" rIns="146307" bIns="146307" numCol="1" spcCol="1270" anchor="ctr" anchorCtr="0">
          <a:noAutofit/>
        </a:bodyPr>
        <a:lstStyle/>
        <a:p>
          <a:pPr marL="0" lvl="0" indent="0" algn="l" defTabSz="622300">
            <a:lnSpc>
              <a:spcPct val="90000"/>
            </a:lnSpc>
            <a:spcBef>
              <a:spcPct val="0"/>
            </a:spcBef>
            <a:spcAft>
              <a:spcPct val="35000"/>
            </a:spcAft>
            <a:buNone/>
          </a:pPr>
          <a:r>
            <a:rPr lang="en-US" sz="1400" b="0" i="0" kern="1200" dirty="0" err="1"/>
            <a:t>Postoji</a:t>
          </a:r>
          <a:r>
            <a:rPr lang="en-US" sz="1400" b="0" i="0" kern="1200" dirty="0"/>
            <a:t> </a:t>
          </a:r>
          <a:r>
            <a:rPr lang="sr-Latn-RS" sz="1400" b="0" i="0" kern="1200" dirty="0"/>
            <a:t>često POLITIČKI INTERES </a:t>
          </a:r>
          <a:r>
            <a:rPr lang="en-US" sz="1400" b="0" i="0" kern="1200" dirty="0"/>
            <a:t>da se </a:t>
          </a:r>
          <a:r>
            <a:rPr lang="en-US" sz="1400" b="0" i="0" kern="1200" dirty="0" err="1"/>
            <a:t>ekonomija</a:t>
          </a:r>
          <a:r>
            <a:rPr lang="en-US" sz="1400" b="0" i="0" kern="1200" dirty="0"/>
            <a:t> </a:t>
          </a:r>
          <a:r>
            <a:rPr lang="en-US" sz="1400" b="0" i="0" kern="1200" dirty="0" err="1"/>
            <a:t>drži</a:t>
          </a:r>
          <a:r>
            <a:rPr lang="en-US" sz="1400" b="0" i="0" kern="1200" dirty="0"/>
            <a:t> </a:t>
          </a:r>
          <a:r>
            <a:rPr lang="en-US" sz="1400" b="0" i="0" kern="1200" dirty="0" err="1"/>
            <a:t>podalje</a:t>
          </a:r>
          <a:r>
            <a:rPr lang="en-US" sz="1400" b="0" i="0" kern="1200" dirty="0"/>
            <a:t> od </a:t>
          </a:r>
          <a:r>
            <a:rPr lang="en-US" sz="1400" b="0" i="0" kern="1200" dirty="0" err="1"/>
            <a:t>demokratske</a:t>
          </a:r>
          <a:r>
            <a:rPr lang="en-US" sz="1400" b="0" i="0" kern="1200" dirty="0"/>
            <a:t> </a:t>
          </a:r>
          <a:r>
            <a:rPr lang="en-US" sz="1400" b="0" i="0" kern="1200" dirty="0" err="1"/>
            <a:t>rasprave</a:t>
          </a:r>
          <a:r>
            <a:rPr lang="en-US" sz="1400" b="0" i="0" kern="1200" dirty="0"/>
            <a:t>, od </a:t>
          </a:r>
          <a:r>
            <a:rPr lang="en-US" sz="1400" b="0" i="0" kern="1200" dirty="0" err="1"/>
            <a:t>najšire</a:t>
          </a:r>
          <a:r>
            <a:rPr lang="en-US" sz="1400" b="0" i="0" kern="1200" dirty="0"/>
            <a:t> </a:t>
          </a:r>
          <a:r>
            <a:rPr lang="en-US" sz="1400" b="0" i="0" kern="1200" dirty="0" err="1"/>
            <a:t>javnosti</a:t>
          </a:r>
          <a:r>
            <a:rPr lang="en-US" sz="1400" b="0" i="0" kern="1200" dirty="0"/>
            <a:t>, </a:t>
          </a:r>
          <a:r>
            <a:rPr lang="en-US" sz="1400" b="0" i="0" kern="1200" dirty="0" err="1"/>
            <a:t>tako</a:t>
          </a:r>
          <a:r>
            <a:rPr lang="en-US" sz="1400" b="0" i="0" kern="1200" dirty="0"/>
            <a:t> </a:t>
          </a:r>
          <a:r>
            <a:rPr lang="en-US" sz="1400" b="0" i="0" kern="1200" dirty="0" err="1"/>
            <a:t>što</a:t>
          </a:r>
          <a:r>
            <a:rPr lang="en-US" sz="1400" b="0" i="0" kern="1200" dirty="0"/>
            <a:t> </a:t>
          </a:r>
          <a:r>
            <a:rPr lang="sr-Latn-RS" sz="1400" b="0" i="0" kern="1200" dirty="0"/>
            <a:t>se ljudi ubeđuju </a:t>
          </a:r>
          <a:r>
            <a:rPr lang="en-US" sz="1400" b="0" i="0" kern="1200" dirty="0"/>
            <a:t>da je </a:t>
          </a:r>
          <a:r>
            <a:rPr lang="en-US" sz="1400" b="0" i="0" kern="1200" dirty="0" err="1"/>
            <a:t>vrlo</a:t>
          </a:r>
          <a:r>
            <a:rPr lang="en-US" sz="1400" b="0" i="0" kern="1200" dirty="0"/>
            <a:t> </a:t>
          </a:r>
          <a:r>
            <a:rPr lang="en-US" sz="1400" b="0" i="0" kern="1200" dirty="0" err="1"/>
            <a:t>komplikovana</a:t>
          </a:r>
          <a:r>
            <a:rPr lang="en-US" sz="1400" b="0" i="0" kern="1200" dirty="0"/>
            <a:t>. </a:t>
          </a:r>
          <a:r>
            <a:rPr lang="sr-Latn-RS" sz="1400" b="0" i="0" kern="1200" dirty="0"/>
            <a:t>Npr, kad nema rasprave, pa </a:t>
          </a:r>
          <a:r>
            <a:rPr lang="en-US" sz="1400" b="0" i="0" kern="1200" dirty="0"/>
            <a:t> </a:t>
          </a:r>
          <a:r>
            <a:rPr lang="en-US" sz="1400" b="0" i="0" kern="1200" dirty="0" err="1"/>
            <a:t>monetarnu</a:t>
          </a:r>
          <a:r>
            <a:rPr lang="en-US" sz="1400" b="0" i="0" kern="1200" dirty="0"/>
            <a:t> </a:t>
          </a:r>
          <a:r>
            <a:rPr lang="en-US" sz="1400" b="0" i="0" kern="1200" dirty="0" err="1"/>
            <a:t>politiku</a:t>
          </a:r>
          <a:r>
            <a:rPr lang="en-US" sz="1400" b="0" i="0" kern="1200" dirty="0"/>
            <a:t> </a:t>
          </a:r>
          <a:r>
            <a:rPr lang="en-US" sz="1400" b="0" i="0" kern="1200" dirty="0" err="1"/>
            <a:t>treba</a:t>
          </a:r>
          <a:r>
            <a:rPr lang="en-US" sz="1400" b="0" i="0" kern="1200" dirty="0"/>
            <a:t> da </a:t>
          </a:r>
          <a:r>
            <a:rPr lang="en-US" sz="1400" b="0" i="0" kern="1200" dirty="0" err="1"/>
            <a:t>vodi</a:t>
          </a:r>
          <a:r>
            <a:rPr lang="en-US" sz="1400" b="0" i="0" kern="1200" dirty="0"/>
            <a:t> Banka </a:t>
          </a:r>
          <a:r>
            <a:rPr lang="en-US" sz="1400" b="0" i="0" kern="1200" dirty="0" err="1"/>
            <a:t>Engleske</a:t>
          </a:r>
          <a:r>
            <a:rPr lang="en-US" sz="1400" b="0" i="0" kern="1200" dirty="0"/>
            <a:t> </a:t>
          </a:r>
          <a:r>
            <a:rPr lang="en-US" sz="1400" b="0" i="0" kern="1200" dirty="0" err="1"/>
            <a:t>ili</a:t>
          </a:r>
          <a:r>
            <a:rPr lang="en-US" sz="1400" b="0" i="0" kern="1200" dirty="0"/>
            <a:t> </a:t>
          </a:r>
          <a:r>
            <a:rPr lang="en-US" sz="1400" b="0" i="0" kern="1200" dirty="0" err="1"/>
            <a:t>Upravni</a:t>
          </a:r>
          <a:r>
            <a:rPr lang="en-US" sz="1400" b="0" i="0" kern="1200" dirty="0"/>
            <a:t> </a:t>
          </a:r>
          <a:r>
            <a:rPr lang="en-US" sz="1400" b="0" i="0" kern="1200" dirty="0" err="1"/>
            <a:t>odbor</a:t>
          </a:r>
          <a:r>
            <a:rPr lang="en-US" sz="1400" b="0" i="0" kern="1200" dirty="0"/>
            <a:t> </a:t>
          </a:r>
          <a:r>
            <a:rPr lang="en-US" sz="1400" b="0" i="0" kern="1200" dirty="0" err="1"/>
            <a:t>Federalnih</a:t>
          </a:r>
          <a:r>
            <a:rPr lang="en-US" sz="1400" b="0" i="0" kern="1200" dirty="0"/>
            <a:t> </a:t>
          </a:r>
          <a:r>
            <a:rPr lang="en-US" sz="1400" b="0" i="0" kern="1200" dirty="0" err="1"/>
            <a:t>rezervi</a:t>
          </a:r>
          <a:r>
            <a:rPr lang="en-US" sz="1400" b="0" i="0" kern="1200" dirty="0"/>
            <a:t>, </a:t>
          </a:r>
          <a:r>
            <a:rPr lang="en-US" sz="1400" b="0" i="0" kern="1200" dirty="0" err="1"/>
            <a:t>ili</a:t>
          </a:r>
          <a:r>
            <a:rPr lang="en-US" sz="1400" b="0" i="0" kern="1200" dirty="0"/>
            <a:t> </a:t>
          </a:r>
          <a:r>
            <a:rPr lang="en-US" sz="1400" b="0" i="0" kern="1200" dirty="0" err="1"/>
            <a:t>cene</a:t>
          </a:r>
          <a:r>
            <a:rPr lang="en-US" sz="1400" b="0" i="0" kern="1200" dirty="0"/>
            <a:t> </a:t>
          </a:r>
          <a:r>
            <a:rPr lang="en-US" sz="1400" b="0" i="0" kern="1200" dirty="0" err="1"/>
            <a:t>komunalija</a:t>
          </a:r>
          <a:r>
            <a:rPr lang="en-US" sz="1400" b="0" i="0" kern="1200" dirty="0"/>
            <a:t> </a:t>
          </a:r>
          <a:r>
            <a:rPr lang="en-US" sz="1400" b="0" i="0" kern="1200" dirty="0" err="1"/>
            <a:t>treba</a:t>
          </a:r>
          <a:r>
            <a:rPr lang="en-US" sz="1400" b="0" i="0" kern="1200" dirty="0"/>
            <a:t> da </a:t>
          </a:r>
          <a:r>
            <a:rPr lang="en-US" sz="1400" b="0" i="0" kern="1200" dirty="0" err="1"/>
            <a:t>reguliše</a:t>
          </a:r>
          <a:r>
            <a:rPr lang="en-US" sz="1400" b="0" i="0" kern="1200" dirty="0"/>
            <a:t> </a:t>
          </a:r>
          <a:r>
            <a:rPr lang="en-US" sz="1400" b="0" i="0" kern="1200" dirty="0" err="1"/>
            <a:t>neka</a:t>
          </a:r>
          <a:r>
            <a:rPr lang="en-US" sz="1400" b="0" i="0" kern="1200" dirty="0"/>
            <a:t> </a:t>
          </a:r>
          <a:r>
            <a:rPr lang="en-US" sz="1400" b="0" i="0" kern="1200" dirty="0" err="1"/>
            <a:t>posebna</a:t>
          </a:r>
          <a:r>
            <a:rPr lang="en-US" sz="1400" b="0" i="0" kern="1200" dirty="0"/>
            <a:t> </a:t>
          </a:r>
          <a:r>
            <a:rPr lang="en-US" sz="1400" b="0" i="0" kern="1200" dirty="0" err="1"/>
            <a:t>komisija</a:t>
          </a:r>
          <a:r>
            <a:rPr lang="sr-Latn-RS" sz="1400" b="0" i="0" kern="1200" dirty="0"/>
            <a:t>, ili NBS, ili Vlada Srbije</a:t>
          </a:r>
          <a:r>
            <a:rPr lang="en-US" sz="1400" b="0" i="0" kern="1200" dirty="0"/>
            <a:t>. </a:t>
          </a:r>
          <a:endParaRPr lang="sr-Latn-RS" sz="1400" b="0" i="0" kern="1200" dirty="0"/>
        </a:p>
        <a:p>
          <a:pPr marL="0" lvl="0" indent="0" algn="l" defTabSz="622300">
            <a:lnSpc>
              <a:spcPct val="90000"/>
            </a:lnSpc>
            <a:spcBef>
              <a:spcPct val="0"/>
            </a:spcBef>
            <a:spcAft>
              <a:spcPct val="35000"/>
            </a:spcAft>
            <a:buNone/>
          </a:pPr>
          <a:r>
            <a:rPr lang="sr-Latn-RS" sz="1400" b="0" i="0" kern="1200" dirty="0"/>
            <a:t>To dovodi i do urušavanja demokratije, jer posle nekog vremena ljudi misle da je </a:t>
          </a:r>
          <a:r>
            <a:rPr lang="en-US" sz="1400" b="0" i="0" kern="1200" dirty="0" err="1"/>
            <a:t>demokratija</a:t>
          </a:r>
          <a:r>
            <a:rPr lang="en-US" sz="1400" b="0" i="0" kern="1200" dirty="0"/>
            <a:t> </a:t>
          </a:r>
          <a:r>
            <a:rPr lang="en-US" sz="1400" b="0" i="0" kern="1200" dirty="0" err="1"/>
            <a:t>isprazna</a:t>
          </a:r>
          <a:r>
            <a:rPr lang="en-US" sz="1400" b="0" i="0" kern="1200" dirty="0"/>
            <a:t> </a:t>
          </a:r>
          <a:r>
            <a:rPr lang="en-US" sz="1400" b="0" i="0" kern="1200" dirty="0" err="1"/>
            <a:t>jer</a:t>
          </a:r>
          <a:r>
            <a:rPr lang="en-US" sz="1400" b="0" i="0" kern="1200" dirty="0"/>
            <a:t> </a:t>
          </a:r>
          <a:r>
            <a:rPr lang="en-US" sz="1400" b="0" i="0" kern="1200" dirty="0" err="1"/>
            <a:t>su</a:t>
          </a:r>
          <a:r>
            <a:rPr lang="en-US" sz="1400" b="0" i="0" kern="1200" dirty="0"/>
            <a:t> </a:t>
          </a:r>
          <a:r>
            <a:rPr lang="en-US" sz="1400" b="0" i="0" kern="1200" dirty="0" err="1"/>
            <a:t>sve</a:t>
          </a:r>
          <a:r>
            <a:rPr lang="en-US" sz="1400" b="0" i="0" kern="1200" dirty="0"/>
            <a:t> </a:t>
          </a:r>
          <a:r>
            <a:rPr lang="en-US" sz="1400" b="0" i="0" kern="1200" dirty="0" err="1"/>
            <a:t>važne</a:t>
          </a:r>
          <a:r>
            <a:rPr lang="en-US" sz="1400" b="0" i="0" kern="1200" dirty="0"/>
            <a:t> </a:t>
          </a:r>
          <a:r>
            <a:rPr lang="en-US" sz="1400" b="0" i="0" kern="1200" dirty="0" err="1"/>
            <a:t>odluke</a:t>
          </a:r>
          <a:r>
            <a:rPr lang="en-US" sz="1400" b="0" i="0" kern="1200" dirty="0"/>
            <a:t> </a:t>
          </a:r>
          <a:r>
            <a:rPr lang="en-US" sz="1400" b="0" i="0" kern="1200" dirty="0" err="1"/>
            <a:t>prepuštene</a:t>
          </a:r>
          <a:r>
            <a:rPr lang="en-US" sz="1400" b="0" i="0" kern="1200" dirty="0"/>
            <a:t> </a:t>
          </a:r>
          <a:r>
            <a:rPr lang="sr-Latn-RS" sz="1400" b="0" i="0" kern="1200" dirty="0"/>
            <a:t>nekim drugim </a:t>
          </a:r>
          <a:r>
            <a:rPr lang="en-US" sz="1400" b="0" i="0" kern="1200" dirty="0" err="1"/>
            <a:t>grupama</a:t>
          </a:r>
          <a:r>
            <a:rPr lang="en-US" sz="1400" b="0" i="0" kern="1200" dirty="0"/>
            <a:t>. </a:t>
          </a:r>
          <a:r>
            <a:rPr lang="sr-Latn-RS" sz="1400" b="0" i="0" kern="1200" dirty="0"/>
            <a:t>  </a:t>
          </a:r>
          <a:endParaRPr lang="en-US" sz="1400" kern="1200" dirty="0"/>
        </a:p>
      </dsp:txBody>
      <dsp:txXfrm>
        <a:off x="1595892" y="1711741"/>
        <a:ext cx="9339856" cy="1382432"/>
      </dsp:txXfrm>
    </dsp:sp>
    <dsp:sp modelId="{A473EC9F-0B89-485E-BFA0-5EF414FD78F7}">
      <dsp:nvSpPr>
        <dsp:cNvPr id="0" name=""/>
        <dsp:cNvSpPr/>
      </dsp:nvSpPr>
      <dsp:spPr>
        <a:xfrm>
          <a:off x="0" y="3419452"/>
          <a:ext cx="11019583" cy="138108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6932C6-5A3D-4EC9-956F-86E9273CD096}">
      <dsp:nvSpPr>
        <dsp:cNvPr id="0" name=""/>
        <dsp:cNvSpPr/>
      </dsp:nvSpPr>
      <dsp:spPr>
        <a:xfrm>
          <a:off x="417777" y="3730195"/>
          <a:ext cx="760337" cy="7595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3562CDF-64B0-4AB9-B7D1-14A53613FD81}">
      <dsp:nvSpPr>
        <dsp:cNvPr id="0" name=""/>
        <dsp:cNvSpPr/>
      </dsp:nvSpPr>
      <dsp:spPr>
        <a:xfrm>
          <a:off x="1595892" y="3419452"/>
          <a:ext cx="9339856" cy="1382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307" tIns="146307" rIns="146307" bIns="146307" numCol="1" spcCol="1270" anchor="ctr" anchorCtr="0">
          <a:noAutofit/>
        </a:bodyPr>
        <a:lstStyle/>
        <a:p>
          <a:pPr marL="0" lvl="0" indent="0" algn="l" defTabSz="622300">
            <a:lnSpc>
              <a:spcPct val="90000"/>
            </a:lnSpc>
            <a:spcBef>
              <a:spcPct val="0"/>
            </a:spcBef>
            <a:spcAft>
              <a:spcPct val="35000"/>
            </a:spcAft>
            <a:buNone/>
          </a:pPr>
          <a:r>
            <a:rPr lang="sr-Latn-RS" sz="1400" b="0" i="0" kern="1200"/>
            <a:t>Može se </a:t>
          </a:r>
          <a:r>
            <a:rPr lang="en-US" sz="1400" b="0" i="0" kern="1200"/>
            <a:t>ekonomsk</a:t>
          </a:r>
          <a:r>
            <a:rPr lang="sr-Latn-RS" sz="1400" b="0" i="0" kern="1200"/>
            <a:t>a</a:t>
          </a:r>
          <a:r>
            <a:rPr lang="en-US" sz="1400" b="0" i="0" kern="1200"/>
            <a:t> profesij</a:t>
          </a:r>
          <a:r>
            <a:rPr lang="sr-Latn-RS" sz="1400" b="0" i="0" kern="1200"/>
            <a:t>a</a:t>
          </a:r>
          <a:r>
            <a:rPr lang="en-US" sz="1400" b="0" i="0" kern="1200"/>
            <a:t> poredi</a:t>
          </a:r>
          <a:r>
            <a:rPr lang="sr-Latn-RS" sz="1400" b="0" i="0" kern="1200"/>
            <a:t>ti</a:t>
          </a:r>
          <a:r>
            <a:rPr lang="en-US" sz="1400" b="0" i="0" kern="1200"/>
            <a:t> sa sveštenstvom u srednjem veku. Ako niste znali latinski niste mogli ni da čitate Bibliju, jer papa nije dozvoljavao da se Biblija prevodi na lokalne jezike. Morali ste ili da naučite latinski ili da im verujete na reč. </a:t>
          </a:r>
          <a:r>
            <a:rPr lang="sr-Latn-RS" sz="1400" b="0" i="0" kern="1200"/>
            <a:t>Zato je za svakoga važno, i za vas studente da razumete ekonomiju, dovoljno da možete da se opredelite i donosite odluke.</a:t>
          </a:r>
          <a:endParaRPr lang="en-US" sz="1400" kern="1200"/>
        </a:p>
      </dsp:txBody>
      <dsp:txXfrm>
        <a:off x="1595892" y="3419452"/>
        <a:ext cx="9339856" cy="13824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251AA-FAFF-4670-860C-8BBD1E71EB48}">
      <dsp:nvSpPr>
        <dsp:cNvPr id="0" name=""/>
        <dsp:cNvSpPr/>
      </dsp:nvSpPr>
      <dsp:spPr>
        <a:xfrm>
          <a:off x="684414" y="799"/>
          <a:ext cx="2656859" cy="168710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03CF9C-510F-4780-A05D-00973D02844C}">
      <dsp:nvSpPr>
        <dsp:cNvPr id="0" name=""/>
        <dsp:cNvSpPr/>
      </dsp:nvSpPr>
      <dsp:spPr>
        <a:xfrm>
          <a:off x="979621" y="281245"/>
          <a:ext cx="2656859" cy="168710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r-Latn-RS" sz="1500" kern="1200"/>
            <a:t>U ekonomiji nećete učiti ŠTA DA MISLITE, već </a:t>
          </a:r>
          <a:r>
            <a:rPr lang="sr-Latn-RS" sz="1500" b="1" kern="1200"/>
            <a:t>KAKO DA MISLITE</a:t>
          </a:r>
          <a:r>
            <a:rPr lang="sr-Latn-RS" sz="1500" kern="1200"/>
            <a:t>; naučićete koja sredstava i oruđa postoje da bi ekonomiju razumeli, kako da čitate informacije o ekonomskoj politici.</a:t>
          </a:r>
          <a:endParaRPr lang="en-US" sz="1500" kern="1200"/>
        </a:p>
      </dsp:txBody>
      <dsp:txXfrm>
        <a:off x="1029035" y="330659"/>
        <a:ext cx="2558031" cy="1588277"/>
      </dsp:txXfrm>
    </dsp:sp>
    <dsp:sp modelId="{25E5A7DD-1341-47D8-BA56-30841ABA36C7}">
      <dsp:nvSpPr>
        <dsp:cNvPr id="0" name=""/>
        <dsp:cNvSpPr/>
      </dsp:nvSpPr>
      <dsp:spPr>
        <a:xfrm>
          <a:off x="3931687" y="799"/>
          <a:ext cx="2656859" cy="168710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972B16-4135-4C66-85E8-3E1D845DC1BC}">
      <dsp:nvSpPr>
        <dsp:cNvPr id="0" name=""/>
        <dsp:cNvSpPr/>
      </dsp:nvSpPr>
      <dsp:spPr>
        <a:xfrm>
          <a:off x="4226893" y="281245"/>
          <a:ext cx="2656859" cy="168710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r-Latn-RS" sz="1500" kern="1200"/>
            <a:t>Evo primera </a:t>
          </a:r>
          <a:r>
            <a:rPr lang="en-US" sz="1500" b="0" i="0" kern="1200"/>
            <a:t>Singapur</a:t>
          </a:r>
          <a:r>
            <a:rPr lang="sr-Latn-RS" sz="1500" b="0" i="0" kern="1200"/>
            <a:t>a</a:t>
          </a:r>
          <a:r>
            <a:rPr lang="en-US" sz="1500" b="0" i="0" kern="1200"/>
            <a:t>. </a:t>
          </a:r>
          <a:endParaRPr lang="en-US" sz="1500" kern="1200"/>
        </a:p>
      </dsp:txBody>
      <dsp:txXfrm>
        <a:off x="4276307" y="330659"/>
        <a:ext cx="2558031" cy="1588277"/>
      </dsp:txXfrm>
    </dsp:sp>
    <dsp:sp modelId="{8B95BCE1-AD9A-4505-9EA2-1D0362E752DC}">
      <dsp:nvSpPr>
        <dsp:cNvPr id="0" name=""/>
        <dsp:cNvSpPr/>
      </dsp:nvSpPr>
      <dsp:spPr>
        <a:xfrm>
          <a:off x="7178959" y="799"/>
          <a:ext cx="2656859" cy="168710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6A389E-314F-44D6-B162-41DB025106E1}">
      <dsp:nvSpPr>
        <dsp:cNvPr id="0" name=""/>
        <dsp:cNvSpPr/>
      </dsp:nvSpPr>
      <dsp:spPr>
        <a:xfrm>
          <a:off x="7474166" y="281245"/>
          <a:ext cx="2656859" cy="168710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Ako čitate isključivo </a:t>
          </a:r>
          <a:r>
            <a:rPr lang="en-US" sz="1500" b="0" i="1" kern="1200"/>
            <a:t>Economist</a:t>
          </a:r>
          <a:r>
            <a:rPr lang="en-US" sz="1500" b="0" i="0" kern="1200"/>
            <a:t> ili </a:t>
          </a:r>
          <a:r>
            <a:rPr lang="en-US" sz="1500" b="0" i="1" kern="1200"/>
            <a:t>Wall Street Journal</a:t>
          </a:r>
          <a:r>
            <a:rPr lang="en-US" sz="1500" b="0" i="0" kern="1200"/>
            <a:t>, o toj zemlji ćete znati samo da vodi tržišnu politiku i da je otvorena za strane investicije.</a:t>
          </a:r>
          <a:endParaRPr lang="en-US" sz="1500" kern="1200"/>
        </a:p>
      </dsp:txBody>
      <dsp:txXfrm>
        <a:off x="7523580" y="330659"/>
        <a:ext cx="2558031" cy="15882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C0AF31-DBD2-4298-85AB-F9780519F694}">
      <dsp:nvSpPr>
        <dsp:cNvPr id="0" name=""/>
        <dsp:cNvSpPr/>
      </dsp:nvSpPr>
      <dsp:spPr>
        <a:xfrm>
          <a:off x="34724" y="270370"/>
          <a:ext cx="2711053" cy="2783752"/>
        </a:xfrm>
        <a:prstGeom prst="roundRect">
          <a:avLst>
            <a:gd name="adj" fmla="val 10000"/>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r-Latn-RS" sz="1400" kern="1200" dirty="0"/>
            <a:t>Još na </a:t>
          </a:r>
          <a:r>
            <a:rPr lang="sr-Latn-RS" sz="1400" b="1" kern="1200" dirty="0"/>
            <a:t>Istoku, 4 vek pre n.e., KINESKI MISLIOCI</a:t>
          </a:r>
          <a:r>
            <a:rPr lang="sr-Latn-RS" sz="1400" kern="1200" dirty="0"/>
            <a:t>, Mencia (naslednik čuvenog Konfučija) se bavi ekonomskim problemima društva, podelom rada, korist bogatih u odnosu na „prost“ narod. Delili su ljude na one koji se bave umnim i fizičkim radom. Smatrali su da se zdrav društveni sistem ostvaruje vaspitanjem, i periodičnim smenama vlasti</a:t>
          </a:r>
          <a:endParaRPr lang="en-US" sz="1400" kern="1200" dirty="0"/>
        </a:p>
      </dsp:txBody>
      <dsp:txXfrm>
        <a:off x="114128" y="349774"/>
        <a:ext cx="2552245" cy="2624944"/>
      </dsp:txXfrm>
    </dsp:sp>
    <dsp:sp modelId="{DE84264F-8E8C-474C-A7CB-D52BB868EC1A}">
      <dsp:nvSpPr>
        <dsp:cNvPr id="0" name=""/>
        <dsp:cNvSpPr/>
      </dsp:nvSpPr>
      <dsp:spPr>
        <a:xfrm>
          <a:off x="2984350" y="1326076"/>
          <a:ext cx="574743" cy="672341"/>
        </a:xfrm>
        <a:prstGeom prst="rightArrow">
          <a:avLst>
            <a:gd name="adj1" fmla="val 60000"/>
            <a:gd name="adj2" fmla="val 50000"/>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2984350" y="1460544"/>
        <a:ext cx="402320" cy="403405"/>
      </dsp:txXfrm>
    </dsp:sp>
    <dsp:sp modelId="{B88E0782-4342-46AD-9922-8C32FF7EC307}">
      <dsp:nvSpPr>
        <dsp:cNvPr id="0" name=""/>
        <dsp:cNvSpPr/>
      </dsp:nvSpPr>
      <dsp:spPr>
        <a:xfrm>
          <a:off x="3830199" y="231209"/>
          <a:ext cx="2711053" cy="2862075"/>
        </a:xfrm>
        <a:prstGeom prst="roundRect">
          <a:avLst>
            <a:gd name="adj" fmla="val 10000"/>
          </a:avLst>
        </a:prstGeom>
        <a:gradFill rotWithShape="0">
          <a:gsLst>
            <a:gs pos="0">
              <a:schemeClr val="accent2">
                <a:hueOff val="-1696488"/>
                <a:satOff val="5592"/>
                <a:lumOff val="5981"/>
                <a:alphaOff val="0"/>
                <a:tint val="98000"/>
                <a:satMod val="110000"/>
                <a:lumMod val="104000"/>
              </a:schemeClr>
            </a:gs>
            <a:gs pos="69000">
              <a:schemeClr val="accent2">
                <a:hueOff val="-1696488"/>
                <a:satOff val="5592"/>
                <a:lumOff val="5981"/>
                <a:alphaOff val="0"/>
                <a:shade val="88000"/>
                <a:satMod val="130000"/>
                <a:lumMod val="92000"/>
              </a:schemeClr>
            </a:gs>
            <a:gs pos="100000">
              <a:schemeClr val="accent2">
                <a:hueOff val="-1696488"/>
                <a:satOff val="5592"/>
                <a:lumOff val="598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r-Latn-RS" sz="1500" b="1" kern="1200" dirty="0"/>
            <a:t>HOMER</a:t>
          </a:r>
          <a:r>
            <a:rPr lang="sr-Latn-RS" sz="1500" kern="1200" dirty="0"/>
            <a:t> (8 vek pre n.e.), koji upavo u Ilijadi i Odiseji opisuje ekonomske probleme tog vremena, bazu predstavlja naturalna proizvodnja uz privatno posedovanje zemljišta, stoke, robova, zlata.. On ulogu kralja poredi sa čuvarem domaćinstva, „čuvarem svoga stada“</a:t>
          </a:r>
          <a:endParaRPr lang="en-US" sz="1500" kern="1200" dirty="0"/>
        </a:p>
      </dsp:txBody>
      <dsp:txXfrm>
        <a:off x="3909603" y="310613"/>
        <a:ext cx="2552245" cy="2703267"/>
      </dsp:txXfrm>
    </dsp:sp>
    <dsp:sp modelId="{01E4354F-FD0B-439F-BBA1-E9507EA699D2}">
      <dsp:nvSpPr>
        <dsp:cNvPr id="0" name=""/>
        <dsp:cNvSpPr/>
      </dsp:nvSpPr>
      <dsp:spPr>
        <a:xfrm>
          <a:off x="6779825" y="1326076"/>
          <a:ext cx="574743" cy="672341"/>
        </a:xfrm>
        <a:prstGeom prst="rightArrow">
          <a:avLst>
            <a:gd name="adj1" fmla="val 60000"/>
            <a:gd name="adj2" fmla="val 50000"/>
          </a:avLst>
        </a:prstGeom>
        <a:gradFill rotWithShape="0">
          <a:gsLst>
            <a:gs pos="0">
              <a:schemeClr val="accent2">
                <a:hueOff val="-3392975"/>
                <a:satOff val="11185"/>
                <a:lumOff val="11961"/>
                <a:alphaOff val="0"/>
                <a:tint val="98000"/>
                <a:satMod val="110000"/>
                <a:lumMod val="104000"/>
              </a:schemeClr>
            </a:gs>
            <a:gs pos="69000">
              <a:schemeClr val="accent2">
                <a:hueOff val="-3392975"/>
                <a:satOff val="11185"/>
                <a:lumOff val="11961"/>
                <a:alphaOff val="0"/>
                <a:shade val="88000"/>
                <a:satMod val="130000"/>
                <a:lumMod val="92000"/>
              </a:schemeClr>
            </a:gs>
            <a:gs pos="100000">
              <a:schemeClr val="accent2">
                <a:hueOff val="-3392975"/>
                <a:satOff val="11185"/>
                <a:lumOff val="1196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6779825" y="1460544"/>
        <a:ext cx="402320" cy="403405"/>
      </dsp:txXfrm>
    </dsp:sp>
    <dsp:sp modelId="{1B3F51CE-4DB5-4D52-906E-7D56F62D4938}">
      <dsp:nvSpPr>
        <dsp:cNvPr id="0" name=""/>
        <dsp:cNvSpPr/>
      </dsp:nvSpPr>
      <dsp:spPr>
        <a:xfrm>
          <a:off x="7625673" y="772"/>
          <a:ext cx="3567583" cy="3322948"/>
        </a:xfrm>
        <a:prstGeom prst="roundRect">
          <a:avLst>
            <a:gd name="adj" fmla="val 10000"/>
          </a:avLst>
        </a:prstGeom>
        <a:gradFill rotWithShape="0">
          <a:gsLst>
            <a:gs pos="0">
              <a:schemeClr val="accent2">
                <a:hueOff val="-3392975"/>
                <a:satOff val="11185"/>
                <a:lumOff val="11961"/>
                <a:alphaOff val="0"/>
                <a:tint val="98000"/>
                <a:satMod val="110000"/>
                <a:lumMod val="104000"/>
              </a:schemeClr>
            </a:gs>
            <a:gs pos="69000">
              <a:schemeClr val="accent2">
                <a:hueOff val="-3392975"/>
                <a:satOff val="11185"/>
                <a:lumOff val="11961"/>
                <a:alphaOff val="0"/>
                <a:shade val="88000"/>
                <a:satMod val="130000"/>
                <a:lumMod val="92000"/>
              </a:schemeClr>
            </a:gs>
            <a:gs pos="100000">
              <a:schemeClr val="accent2">
                <a:hueOff val="-3392975"/>
                <a:satOff val="11185"/>
                <a:lumOff val="1196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t" anchorCtr="0">
          <a:noAutofit/>
        </a:bodyPr>
        <a:lstStyle/>
        <a:p>
          <a:pPr marL="0" lvl="0" indent="0" algn="just" defTabSz="577850">
            <a:lnSpc>
              <a:spcPct val="90000"/>
            </a:lnSpc>
            <a:spcBef>
              <a:spcPct val="0"/>
            </a:spcBef>
            <a:spcAft>
              <a:spcPct val="35000"/>
            </a:spcAft>
            <a:buNone/>
          </a:pPr>
          <a:r>
            <a:rPr lang="sr-Latn-RS" sz="1300" b="1" kern="1200" dirty="0"/>
            <a:t>KSENOFONT </a:t>
          </a:r>
          <a:r>
            <a:rPr lang="sr-Latn-RS" sz="1300" kern="1200" dirty="0"/>
            <a:t>(Sokratov učenik) zastupa naturalnu privredu, i tezu da svako domaćinstvao treba da proizvodi ono što mu je potrebno. Smatra da je ekonomija znanje o upravljanju domaćinstvom i imanjem. Ekonomija nužna</a:t>
          </a:r>
          <a:endParaRPr lang="en-US" sz="1300" kern="1200" dirty="0"/>
        </a:p>
        <a:p>
          <a:pPr marL="114300" lvl="1" indent="-114300" algn="l" defTabSz="577850">
            <a:lnSpc>
              <a:spcPct val="90000"/>
            </a:lnSpc>
            <a:spcBef>
              <a:spcPct val="0"/>
            </a:spcBef>
            <a:spcAft>
              <a:spcPct val="15000"/>
            </a:spcAft>
            <a:buChar char="•"/>
          </a:pPr>
          <a:r>
            <a:rPr lang="sr-Latn-RS" sz="1300" kern="1200" dirty="0"/>
            <a:t>Za ljudski opstanak</a:t>
          </a:r>
          <a:endParaRPr lang="en-US" sz="1300" kern="1200" dirty="0"/>
        </a:p>
        <a:p>
          <a:pPr marL="114300" lvl="1" indent="-114300" algn="just" defTabSz="577850">
            <a:lnSpc>
              <a:spcPct val="90000"/>
            </a:lnSpc>
            <a:spcBef>
              <a:spcPct val="0"/>
            </a:spcBef>
            <a:spcAft>
              <a:spcPct val="15000"/>
            </a:spcAft>
            <a:buChar char="•"/>
          </a:pPr>
          <a:r>
            <a:rPr lang="sr-Latn-RS" sz="1300" kern="1200" dirty="0"/>
            <a:t>Donosi dobrobit  i veliku korist – koja se ne ostvaruje ako neko samo poseduje imovinu i imetak, već ako poseduje </a:t>
          </a:r>
          <a:r>
            <a:rPr lang="sr-Latn-RS" sz="1300" b="1" u="sng" kern="1200" dirty="0"/>
            <a:t>znanje o upravljanju</a:t>
          </a:r>
          <a:endParaRPr lang="en-US" sz="1300" b="1" u="sng" kern="1200" dirty="0"/>
        </a:p>
        <a:p>
          <a:pPr marL="114300" lvl="1" indent="-114300" algn="l" defTabSz="577850">
            <a:lnSpc>
              <a:spcPct val="90000"/>
            </a:lnSpc>
            <a:spcBef>
              <a:spcPct val="0"/>
            </a:spcBef>
            <a:spcAft>
              <a:spcPct val="15000"/>
            </a:spcAft>
            <a:buChar char="•"/>
          </a:pPr>
          <a:r>
            <a:rPr lang="sr-Latn-RS" sz="1300" kern="1200" dirty="0"/>
            <a:t>povezana sa politikom i vojnim umećem</a:t>
          </a:r>
          <a:endParaRPr lang="en-US" sz="1300" kern="1200" dirty="0"/>
        </a:p>
        <a:p>
          <a:pPr marL="114300" lvl="1" indent="-114300" algn="l" defTabSz="577850">
            <a:lnSpc>
              <a:spcPct val="90000"/>
            </a:lnSpc>
            <a:spcBef>
              <a:spcPct val="0"/>
            </a:spcBef>
            <a:spcAft>
              <a:spcPct val="15000"/>
            </a:spcAft>
            <a:buChar char="•"/>
          </a:pPr>
          <a:r>
            <a:rPr lang="sr-Latn-RS" sz="1300" kern="1200" dirty="0"/>
            <a:t>Domaćinstva su sastavni deo političke zajednice (pa se privatni i javni plan međusobno prepliću – kućna ekonomija utiče i na blagajnu države, na uspešnost vođenja ratova = ekonomija i politika ne mogu jedna bez druge</a:t>
          </a:r>
          <a:endParaRPr lang="en-US" sz="1300" kern="1200" dirty="0"/>
        </a:p>
      </dsp:txBody>
      <dsp:txXfrm>
        <a:off x="7722999" y="98098"/>
        <a:ext cx="3372931" cy="31282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EF2D17-3D02-422C-BDC4-017BBE151970}">
      <dsp:nvSpPr>
        <dsp:cNvPr id="0" name=""/>
        <dsp:cNvSpPr/>
      </dsp:nvSpPr>
      <dsp:spPr>
        <a:xfrm>
          <a:off x="3291" y="82771"/>
          <a:ext cx="3209352" cy="1116226"/>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sr-Latn-RS" sz="2000" b="1" kern="1200" dirty="0"/>
            <a:t>NIKOLO MAKIJAVELI</a:t>
          </a:r>
          <a:endParaRPr lang="en-US" sz="1700" kern="1200" dirty="0"/>
        </a:p>
      </dsp:txBody>
      <dsp:txXfrm>
        <a:off x="3291" y="82771"/>
        <a:ext cx="3209352" cy="1116226"/>
      </dsp:txXfrm>
    </dsp:sp>
    <dsp:sp modelId="{DFDEC93C-A318-44C5-A1A7-8539967D4BA2}">
      <dsp:nvSpPr>
        <dsp:cNvPr id="0" name=""/>
        <dsp:cNvSpPr/>
      </dsp:nvSpPr>
      <dsp:spPr>
        <a:xfrm>
          <a:off x="3291" y="1198998"/>
          <a:ext cx="3209352" cy="170618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sr-Latn-RS" sz="1700" kern="1200" dirty="0"/>
            <a:t>ideolog italijanske buržoazije, koja se bori za svoje interese </a:t>
          </a:r>
          <a:endParaRPr lang="en-US" sz="1700" kern="1200" dirty="0"/>
        </a:p>
      </dsp:txBody>
      <dsp:txXfrm>
        <a:off x="3291" y="1198998"/>
        <a:ext cx="3209352" cy="1706189"/>
      </dsp:txXfrm>
    </dsp:sp>
    <dsp:sp modelId="{7CE17ACB-F9BB-494C-85EB-3D8CBD241B20}">
      <dsp:nvSpPr>
        <dsp:cNvPr id="0" name=""/>
        <dsp:cNvSpPr/>
      </dsp:nvSpPr>
      <dsp:spPr>
        <a:xfrm>
          <a:off x="3661953" y="82771"/>
          <a:ext cx="3209352" cy="1116226"/>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t>Borio se za ujedinjenje Italije, </a:t>
          </a:r>
          <a:r>
            <a:rPr lang="sr-Latn-RS" sz="1700" kern="1200"/>
            <a:t>stvaranje </a:t>
          </a:r>
          <a:r>
            <a:rPr lang="en-US" sz="1700" kern="1200"/>
            <a:t>nacionalna država nasuprot pojedinačnim interesima gradova i feudalaca </a:t>
          </a:r>
        </a:p>
      </dsp:txBody>
      <dsp:txXfrm>
        <a:off x="3661953" y="82771"/>
        <a:ext cx="3209352" cy="1116226"/>
      </dsp:txXfrm>
    </dsp:sp>
    <dsp:sp modelId="{DAF39A98-DE82-47BE-9A24-B10B965C44E0}">
      <dsp:nvSpPr>
        <dsp:cNvPr id="0" name=""/>
        <dsp:cNvSpPr/>
      </dsp:nvSpPr>
      <dsp:spPr>
        <a:xfrm>
          <a:off x="3661953" y="1198998"/>
          <a:ext cx="3209352" cy="170618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endParaRPr lang="en-US" sz="1700" kern="1200" dirty="0"/>
        </a:p>
        <a:p>
          <a:pPr marL="171450" lvl="1" indent="-171450" algn="just" defTabSz="755650">
            <a:lnSpc>
              <a:spcPct val="90000"/>
            </a:lnSpc>
            <a:spcBef>
              <a:spcPct val="0"/>
            </a:spcBef>
            <a:spcAft>
              <a:spcPct val="15000"/>
            </a:spcAft>
            <a:buChar char="•"/>
          </a:pPr>
          <a:r>
            <a:rPr lang="en-US" sz="1700" kern="1200" baseline="0" dirty="0"/>
            <a:t>„</a:t>
          </a:r>
          <a:r>
            <a:rPr lang="en-US" sz="1700" b="1" kern="1200" baseline="0" dirty="0" err="1"/>
            <a:t>Ljudi</a:t>
          </a:r>
          <a:r>
            <a:rPr lang="en-US" sz="1700" b="1" kern="1200" baseline="0" dirty="0"/>
            <a:t> </a:t>
          </a:r>
          <a:r>
            <a:rPr lang="en-US" sz="1700" b="1" kern="1200" baseline="0" dirty="0" err="1"/>
            <a:t>će</a:t>
          </a:r>
          <a:r>
            <a:rPr lang="en-US" sz="1700" b="1" kern="1200" baseline="0" dirty="0"/>
            <a:t> pre </a:t>
          </a:r>
          <a:r>
            <a:rPr lang="en-US" sz="1700" b="1" kern="1200" baseline="0" dirty="0" err="1"/>
            <a:t>zaboraviti</a:t>
          </a:r>
          <a:r>
            <a:rPr lang="en-US" sz="1700" b="1" kern="1200" baseline="0" dirty="0"/>
            <a:t> </a:t>
          </a:r>
          <a:r>
            <a:rPr lang="en-US" sz="1700" b="1" kern="1200" baseline="0" dirty="0" err="1"/>
            <a:t>očevu</a:t>
          </a:r>
          <a:r>
            <a:rPr lang="en-US" sz="1700" b="1" kern="1200" baseline="0" dirty="0"/>
            <a:t> </a:t>
          </a:r>
          <a:r>
            <a:rPr lang="en-US" sz="1700" b="1" kern="1200" baseline="0" dirty="0" err="1"/>
            <a:t>smrt</a:t>
          </a:r>
          <a:r>
            <a:rPr lang="en-US" sz="1700" b="1" kern="1200" baseline="0" dirty="0"/>
            <a:t> </a:t>
          </a:r>
          <a:r>
            <a:rPr lang="en-US" sz="1700" b="1" kern="1200" baseline="0" dirty="0" err="1"/>
            <a:t>nego</a:t>
          </a:r>
          <a:r>
            <a:rPr lang="en-US" sz="1700" b="1" kern="1200" baseline="0" dirty="0"/>
            <a:t> </a:t>
          </a:r>
          <a:r>
            <a:rPr lang="en-US" sz="1700" b="1" kern="1200" baseline="0" dirty="0" err="1"/>
            <a:t>gubitak</a:t>
          </a:r>
          <a:r>
            <a:rPr lang="en-US" sz="1700" b="1" kern="1200" baseline="0" dirty="0"/>
            <a:t> </a:t>
          </a:r>
          <a:r>
            <a:rPr lang="en-US" sz="1700" b="1" kern="1200" baseline="0" dirty="0" err="1"/>
            <a:t>imovine</a:t>
          </a:r>
          <a:r>
            <a:rPr lang="en-US" sz="1700" b="1" kern="1200" baseline="0" dirty="0"/>
            <a:t>...</a:t>
          </a:r>
          <a:r>
            <a:rPr lang="en-US" sz="1700" b="1" kern="1200" baseline="0" dirty="0" err="1"/>
            <a:t>ljudi</a:t>
          </a:r>
          <a:r>
            <a:rPr lang="en-US" sz="1700" b="1" kern="1200" baseline="0" dirty="0"/>
            <a:t> </a:t>
          </a:r>
          <a:r>
            <a:rPr lang="en-US" sz="1700" b="1" kern="1200" baseline="0" dirty="0" err="1"/>
            <a:t>više</a:t>
          </a:r>
          <a:r>
            <a:rPr lang="en-US" sz="1700" b="1" kern="1200" baseline="0" dirty="0"/>
            <a:t> </a:t>
          </a:r>
          <a:r>
            <a:rPr lang="en-US" sz="1700" b="1" kern="1200" baseline="0" dirty="0" err="1"/>
            <a:t>cene</a:t>
          </a:r>
          <a:r>
            <a:rPr lang="en-US" sz="1700" b="1" kern="1200" baseline="0" dirty="0"/>
            <a:t> </a:t>
          </a:r>
          <a:r>
            <a:rPr lang="en-US" sz="1700" b="1" kern="1200" baseline="0" dirty="0" err="1"/>
            <a:t>bogatstvo</a:t>
          </a:r>
          <a:r>
            <a:rPr lang="en-US" sz="1700" b="1" kern="1200" baseline="0" dirty="0"/>
            <a:t> </a:t>
          </a:r>
          <a:r>
            <a:rPr lang="en-US" sz="1700" b="1" kern="1200" baseline="0" dirty="0" err="1"/>
            <a:t>nego</a:t>
          </a:r>
          <a:r>
            <a:rPr lang="en-US" sz="1700" b="1" kern="1200" baseline="0" dirty="0"/>
            <a:t> </a:t>
          </a:r>
          <a:r>
            <a:rPr lang="en-US" sz="1700" b="1" kern="1200" baseline="0" dirty="0" err="1"/>
            <a:t>poštovanje</a:t>
          </a:r>
          <a:r>
            <a:rPr lang="en-US" sz="1700" b="1" kern="1200" baseline="0" dirty="0"/>
            <a:t>“</a:t>
          </a:r>
          <a:endParaRPr lang="en-US" sz="1700" b="1" kern="1200" dirty="0"/>
        </a:p>
      </dsp:txBody>
      <dsp:txXfrm>
        <a:off x="3661953" y="1198998"/>
        <a:ext cx="3209352" cy="1706189"/>
      </dsp:txXfrm>
    </dsp:sp>
    <dsp:sp modelId="{69C9B78D-9E29-42BC-A5C2-46E4A5614FFB}">
      <dsp:nvSpPr>
        <dsp:cNvPr id="0" name=""/>
        <dsp:cNvSpPr/>
      </dsp:nvSpPr>
      <dsp:spPr>
        <a:xfrm>
          <a:off x="7320615" y="82771"/>
          <a:ext cx="3209352" cy="1116226"/>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700" kern="1200" baseline="0" dirty="0" err="1"/>
            <a:t>Čuvanje</a:t>
          </a:r>
          <a:r>
            <a:rPr lang="en-US" sz="1700" kern="1200" baseline="0" dirty="0"/>
            <a:t> </a:t>
          </a:r>
          <a:r>
            <a:rPr lang="en-US" sz="1700" kern="1200" baseline="0" dirty="0" err="1"/>
            <a:t>privatne</a:t>
          </a:r>
          <a:r>
            <a:rPr lang="en-US" sz="1700" kern="1200" baseline="0" dirty="0"/>
            <a:t> </a:t>
          </a:r>
          <a:r>
            <a:rPr lang="en-US" sz="1700" kern="1200" baseline="0" dirty="0" err="1"/>
            <a:t>svojine</a:t>
          </a:r>
          <a:r>
            <a:rPr lang="en-US" sz="1700" kern="1200" baseline="0" dirty="0"/>
            <a:t> je </a:t>
          </a:r>
          <a:r>
            <a:rPr lang="en-US" sz="1700" kern="1200" baseline="0" dirty="0" err="1"/>
            <a:t>najmoćniji</a:t>
          </a:r>
          <a:r>
            <a:rPr lang="en-US" sz="1700" kern="1200" baseline="0" dirty="0"/>
            <a:t> od </a:t>
          </a:r>
          <a:r>
            <a:rPr lang="en-US" sz="1700" kern="1200" baseline="0" dirty="0" err="1"/>
            <a:t>svih</a:t>
          </a:r>
          <a:r>
            <a:rPr lang="en-US" sz="1700" kern="1200" baseline="0" dirty="0"/>
            <a:t> </a:t>
          </a:r>
          <a:r>
            <a:rPr lang="en-US" sz="1700" kern="1200" baseline="0" dirty="0" err="1"/>
            <a:t>čovekovih</a:t>
          </a:r>
          <a:r>
            <a:rPr lang="en-US" sz="1700" kern="1200" baseline="0" dirty="0"/>
            <a:t> </a:t>
          </a:r>
          <a:r>
            <a:rPr lang="en-US" sz="1700" kern="1200" baseline="0" dirty="0" err="1"/>
            <a:t>interesa</a:t>
          </a:r>
          <a:r>
            <a:rPr lang="en-US" sz="1700" kern="1200" baseline="0" dirty="0"/>
            <a:t> </a:t>
          </a:r>
          <a:endParaRPr lang="en-US" sz="1700" kern="1200" dirty="0"/>
        </a:p>
        <a:p>
          <a:pPr marL="0" lvl="0" algn="ctr" defTabSz="755650">
            <a:lnSpc>
              <a:spcPct val="90000"/>
            </a:lnSpc>
            <a:spcBef>
              <a:spcPct val="0"/>
            </a:spcBef>
            <a:spcAft>
              <a:spcPct val="35000"/>
            </a:spcAft>
            <a:buNone/>
          </a:pPr>
          <a:endParaRPr lang="en-US" sz="1700" kern="1200" dirty="0"/>
        </a:p>
      </dsp:txBody>
      <dsp:txXfrm>
        <a:off x="7320615" y="82771"/>
        <a:ext cx="3209352" cy="1116226"/>
      </dsp:txXfrm>
    </dsp:sp>
    <dsp:sp modelId="{93858149-174F-4D7D-AE48-44E33118DA4E}">
      <dsp:nvSpPr>
        <dsp:cNvPr id="0" name=""/>
        <dsp:cNvSpPr/>
      </dsp:nvSpPr>
      <dsp:spPr>
        <a:xfrm>
          <a:off x="7320615" y="1198998"/>
          <a:ext cx="3209352" cy="170618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sr-Latn-RS" sz="1700" kern="1200" dirty="0"/>
            <a:t>Smatra da je interes jedina pokretačka sila istorije, a najmoćniji vid čovekovih interesa jeste sticanje i čuvanje privatne svojine</a:t>
          </a:r>
          <a:endParaRPr lang="en-US" sz="1700" kern="1200" dirty="0"/>
        </a:p>
        <a:p>
          <a:pPr marL="171450" lvl="1" indent="0" algn="l" defTabSz="711200">
            <a:lnSpc>
              <a:spcPct val="90000"/>
            </a:lnSpc>
            <a:spcBef>
              <a:spcPct val="0"/>
            </a:spcBef>
            <a:spcAft>
              <a:spcPct val="15000"/>
            </a:spcAft>
          </a:pPr>
          <a:endParaRPr lang="en-US" sz="1700" kern="1200" dirty="0"/>
        </a:p>
      </dsp:txBody>
      <dsp:txXfrm>
        <a:off x="7320615" y="1198998"/>
        <a:ext cx="3209352" cy="17061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22B98-805E-4898-9845-10663DC99FC2}">
      <dsp:nvSpPr>
        <dsp:cNvPr id="0" name=""/>
        <dsp:cNvSpPr/>
      </dsp:nvSpPr>
      <dsp:spPr>
        <a:xfrm>
          <a:off x="0" y="0"/>
          <a:ext cx="866689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F0CCFF-FA69-4122-AB69-024267B750E2}">
      <dsp:nvSpPr>
        <dsp:cNvPr id="0" name=""/>
        <dsp:cNvSpPr/>
      </dsp:nvSpPr>
      <dsp:spPr>
        <a:xfrm>
          <a:off x="0" y="0"/>
          <a:ext cx="8666895" cy="558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Adam SMIT rođen je 1723. go u Škotsk</a:t>
          </a:r>
          <a:r>
            <a:rPr lang="sr-Latn-RS" sz="1600" kern="1200"/>
            <a:t>oj</a:t>
          </a:r>
          <a:endParaRPr lang="en-US" sz="1600" kern="1200"/>
        </a:p>
      </dsp:txBody>
      <dsp:txXfrm>
        <a:off x="0" y="0"/>
        <a:ext cx="8666895" cy="558200"/>
      </dsp:txXfrm>
    </dsp:sp>
    <dsp:sp modelId="{97BDF0C8-A7A8-44CE-B1E5-F6EAA6891C62}">
      <dsp:nvSpPr>
        <dsp:cNvPr id="0" name=""/>
        <dsp:cNvSpPr/>
      </dsp:nvSpPr>
      <dsp:spPr>
        <a:xfrm>
          <a:off x="0" y="558200"/>
          <a:ext cx="866689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8F0413-2CB4-4629-AC2A-23BAD11BC1F0}">
      <dsp:nvSpPr>
        <dsp:cNvPr id="0" name=""/>
        <dsp:cNvSpPr/>
      </dsp:nvSpPr>
      <dsp:spPr>
        <a:xfrm>
          <a:off x="0" y="558200"/>
          <a:ext cx="8666895" cy="558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Obrazovanje na univerzitetima u Glazgovu i Oksfordu </a:t>
          </a:r>
        </a:p>
      </dsp:txBody>
      <dsp:txXfrm>
        <a:off x="0" y="558200"/>
        <a:ext cx="8666895" cy="558200"/>
      </dsp:txXfrm>
    </dsp:sp>
    <dsp:sp modelId="{6B3EBCF6-32F6-4654-B85B-3D0DD8B29242}">
      <dsp:nvSpPr>
        <dsp:cNvPr id="0" name=""/>
        <dsp:cNvSpPr/>
      </dsp:nvSpPr>
      <dsp:spPr>
        <a:xfrm>
          <a:off x="0" y="1116401"/>
          <a:ext cx="866689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3EE171-8EA3-4E9A-8198-239515981353}">
      <dsp:nvSpPr>
        <dsp:cNvPr id="0" name=""/>
        <dsp:cNvSpPr/>
      </dsp:nvSpPr>
      <dsp:spPr>
        <a:xfrm>
          <a:off x="0" y="1116401"/>
          <a:ext cx="8666895" cy="558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Profesor logike i moralne filozofije </a:t>
          </a:r>
        </a:p>
      </dsp:txBody>
      <dsp:txXfrm>
        <a:off x="0" y="1116401"/>
        <a:ext cx="8666895" cy="558200"/>
      </dsp:txXfrm>
    </dsp:sp>
    <dsp:sp modelId="{3243E829-2CE7-4C3D-8C66-8D7CDABBBCBC}">
      <dsp:nvSpPr>
        <dsp:cNvPr id="0" name=""/>
        <dsp:cNvSpPr/>
      </dsp:nvSpPr>
      <dsp:spPr>
        <a:xfrm>
          <a:off x="0" y="1674602"/>
          <a:ext cx="866689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BB253E-8859-4B5F-8641-660B807315FC}">
      <dsp:nvSpPr>
        <dsp:cNvPr id="0" name=""/>
        <dsp:cNvSpPr/>
      </dsp:nvSpPr>
      <dsp:spPr>
        <a:xfrm>
          <a:off x="0" y="1674602"/>
          <a:ext cx="8666895" cy="558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1759. godine objavljuje knjigu Teorija moralnih osjećanja </a:t>
          </a:r>
        </a:p>
      </dsp:txBody>
      <dsp:txXfrm>
        <a:off x="0" y="1674602"/>
        <a:ext cx="8666895" cy="558200"/>
      </dsp:txXfrm>
    </dsp:sp>
    <dsp:sp modelId="{E5469391-EFFD-438F-A581-BD8D4B6CE9C5}">
      <dsp:nvSpPr>
        <dsp:cNvPr id="0" name=""/>
        <dsp:cNvSpPr/>
      </dsp:nvSpPr>
      <dsp:spPr>
        <a:xfrm>
          <a:off x="0" y="2232803"/>
          <a:ext cx="866689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A9DC25-9027-4A2F-8F8B-C274750F2023}">
      <dsp:nvSpPr>
        <dsp:cNvPr id="0" name=""/>
        <dsp:cNvSpPr/>
      </dsp:nvSpPr>
      <dsp:spPr>
        <a:xfrm>
          <a:off x="0" y="2232803"/>
          <a:ext cx="8666895" cy="558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1763. godine napušta profesorski poziv i d</a:t>
          </a:r>
          <a:r>
            <a:rPr lang="sr-Latn-RS" sz="1600" kern="1200"/>
            <a:t>v</a:t>
          </a:r>
          <a:r>
            <a:rPr lang="en-US" sz="1600" kern="1200"/>
            <a:t>e godine putuje Kontinentom (upoznaje Kenea, Tirgoa, Voltera) </a:t>
          </a:r>
        </a:p>
      </dsp:txBody>
      <dsp:txXfrm>
        <a:off x="0" y="2232803"/>
        <a:ext cx="8666895" cy="558200"/>
      </dsp:txXfrm>
    </dsp:sp>
    <dsp:sp modelId="{9A63E215-CCC2-4552-A5E2-34AE7035A596}">
      <dsp:nvSpPr>
        <dsp:cNvPr id="0" name=""/>
        <dsp:cNvSpPr/>
      </dsp:nvSpPr>
      <dsp:spPr>
        <a:xfrm>
          <a:off x="0" y="2791004"/>
          <a:ext cx="866689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7DC2C0-73DB-4816-B17E-FEC6D8D0C87C}">
      <dsp:nvSpPr>
        <dsp:cNvPr id="0" name=""/>
        <dsp:cNvSpPr/>
      </dsp:nvSpPr>
      <dsp:spPr>
        <a:xfrm>
          <a:off x="0" y="2791004"/>
          <a:ext cx="8666895" cy="558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Po povratku u Škotsku posvećuje se pisanju kapitalnog dela Istraživanje prirode i uzroka bogatstva naroda </a:t>
          </a:r>
        </a:p>
      </dsp:txBody>
      <dsp:txXfrm>
        <a:off x="0" y="2791004"/>
        <a:ext cx="8666895" cy="558200"/>
      </dsp:txXfrm>
    </dsp:sp>
    <dsp:sp modelId="{9D103592-38CD-4E1C-8C9F-4A92E6B90D34}">
      <dsp:nvSpPr>
        <dsp:cNvPr id="0" name=""/>
        <dsp:cNvSpPr/>
      </dsp:nvSpPr>
      <dsp:spPr>
        <a:xfrm>
          <a:off x="0" y="3349205"/>
          <a:ext cx="866689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17E2D4-339D-4BD5-870B-919B124142C1}">
      <dsp:nvSpPr>
        <dsp:cNvPr id="0" name=""/>
        <dsp:cNvSpPr/>
      </dsp:nvSpPr>
      <dsp:spPr>
        <a:xfrm>
          <a:off x="0" y="3349205"/>
          <a:ext cx="8666895" cy="558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1776. godina, kada je delo prvi put objavljeno, uzima se kao godina nastanka moderne ekonomije </a:t>
          </a:r>
          <a:endParaRPr lang="en-US" sz="1600" kern="1200"/>
        </a:p>
      </dsp:txBody>
      <dsp:txXfrm>
        <a:off x="0" y="3349205"/>
        <a:ext cx="8666895" cy="558200"/>
      </dsp:txXfrm>
    </dsp:sp>
    <dsp:sp modelId="{B9A56D74-1C51-4A2B-8F79-525E6FDB261B}">
      <dsp:nvSpPr>
        <dsp:cNvPr id="0" name=""/>
        <dsp:cNvSpPr/>
      </dsp:nvSpPr>
      <dsp:spPr>
        <a:xfrm>
          <a:off x="0" y="3907406"/>
          <a:ext cx="8666895"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B2BC94-EDCB-43E5-8112-57C7451F333B}">
      <dsp:nvSpPr>
        <dsp:cNvPr id="0" name=""/>
        <dsp:cNvSpPr/>
      </dsp:nvSpPr>
      <dsp:spPr>
        <a:xfrm>
          <a:off x="0" y="3907406"/>
          <a:ext cx="8666895" cy="558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Nakon objavljivanja knjige imenovan je za carinskog službenika u Edinburgu gdje umire 1790. godine </a:t>
          </a:r>
        </a:p>
      </dsp:txBody>
      <dsp:txXfrm>
        <a:off x="0" y="3907406"/>
        <a:ext cx="8666895" cy="5582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A2617B-E973-43E3-9707-ADDC75F8E6D9}">
      <dsp:nvSpPr>
        <dsp:cNvPr id="0" name=""/>
        <dsp:cNvSpPr/>
      </dsp:nvSpPr>
      <dsp:spPr>
        <a:xfrm>
          <a:off x="1220" y="1630281"/>
          <a:ext cx="1383510" cy="8785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58B45B-3A9B-4A2C-BFBD-1663AEC5B634}">
      <dsp:nvSpPr>
        <dsp:cNvPr id="0" name=""/>
        <dsp:cNvSpPr/>
      </dsp:nvSpPr>
      <dsp:spPr>
        <a:xfrm>
          <a:off x="154943" y="1776319"/>
          <a:ext cx="1383510" cy="87852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r-Latn-RS" sz="1200" b="1" kern="1200"/>
            <a:t>Adam Smit se smatra ocem ekonomije</a:t>
          </a:r>
          <a:endParaRPr lang="en-US" sz="1200" kern="1200"/>
        </a:p>
      </dsp:txBody>
      <dsp:txXfrm>
        <a:off x="180674" y="1802050"/>
        <a:ext cx="1332048" cy="827067"/>
      </dsp:txXfrm>
    </dsp:sp>
    <dsp:sp modelId="{0553B210-4AB5-4D92-B433-F566D2DBAED7}">
      <dsp:nvSpPr>
        <dsp:cNvPr id="0" name=""/>
        <dsp:cNvSpPr/>
      </dsp:nvSpPr>
      <dsp:spPr>
        <a:xfrm>
          <a:off x="1692177" y="1630281"/>
          <a:ext cx="1383510" cy="8785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D65AAE-10BF-424F-886F-E502AAB09D60}">
      <dsp:nvSpPr>
        <dsp:cNvPr id="0" name=""/>
        <dsp:cNvSpPr/>
      </dsp:nvSpPr>
      <dsp:spPr>
        <a:xfrm>
          <a:off x="1845900" y="1776319"/>
          <a:ext cx="1383510" cy="87852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sr-Latn-RS" sz="1200" kern="1200" dirty="0"/>
            <a:t>Njegova o</a:t>
          </a:r>
          <a:r>
            <a:rPr lang="en-US" sz="1200" kern="1200" dirty="0" err="1"/>
            <a:t>pšta</a:t>
          </a:r>
          <a:r>
            <a:rPr lang="en-US" sz="1200" kern="1200" dirty="0"/>
            <a:t> </a:t>
          </a:r>
          <a:r>
            <a:rPr lang="en-US" sz="1200" kern="1200" dirty="0" err="1"/>
            <a:t>ideja</a:t>
          </a:r>
          <a:r>
            <a:rPr lang="en-US" sz="1200" kern="1200" dirty="0"/>
            <a:t> </a:t>
          </a:r>
          <a:r>
            <a:rPr lang="en-US" sz="1200" kern="1200" dirty="0" err="1"/>
            <a:t>su</a:t>
          </a:r>
          <a:r>
            <a:rPr lang="en-US" sz="1200" kern="1200" dirty="0"/>
            <a:t> </a:t>
          </a:r>
          <a:r>
            <a:rPr lang="sr-Latn-RS" sz="1200" kern="1200" dirty="0"/>
            <a:t>EKONOMSKE SLOBODE</a:t>
          </a:r>
          <a:endParaRPr lang="en-US" sz="1200" kern="1200" dirty="0"/>
        </a:p>
      </dsp:txBody>
      <dsp:txXfrm>
        <a:off x="1871631" y="1802050"/>
        <a:ext cx="1332048" cy="827067"/>
      </dsp:txXfrm>
    </dsp:sp>
    <dsp:sp modelId="{4EF0CFD7-3F07-4399-B5D4-4BBF5460D5CC}">
      <dsp:nvSpPr>
        <dsp:cNvPr id="0" name=""/>
        <dsp:cNvSpPr/>
      </dsp:nvSpPr>
      <dsp:spPr>
        <a:xfrm>
          <a:off x="3383134" y="1630281"/>
          <a:ext cx="1383510" cy="8785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80FA5F-5296-4A7A-BF2E-84405542FBE8}">
      <dsp:nvSpPr>
        <dsp:cNvPr id="0" name=""/>
        <dsp:cNvSpPr/>
      </dsp:nvSpPr>
      <dsp:spPr>
        <a:xfrm>
          <a:off x="3536857" y="1776319"/>
          <a:ext cx="1383510" cy="87852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sr-Latn-RS" sz="1000" kern="1200" dirty="0"/>
            <a:t>Teme kojima se bavio su </a:t>
          </a:r>
          <a:r>
            <a:rPr lang="en-US" sz="1000" kern="1200" dirty="0" err="1"/>
            <a:t>prirodni</a:t>
          </a:r>
          <a:r>
            <a:rPr lang="en-US" sz="1000" kern="1200" dirty="0"/>
            <a:t> </a:t>
          </a:r>
          <a:r>
            <a:rPr lang="en-US" sz="1000" kern="1200" dirty="0" err="1"/>
            <a:t>poredak</a:t>
          </a:r>
          <a:r>
            <a:rPr lang="en-US" sz="1000" kern="1200" dirty="0"/>
            <a:t>, </a:t>
          </a:r>
          <a:r>
            <a:rPr lang="en-US" sz="1000" kern="1200" dirty="0" err="1"/>
            <a:t>podela</a:t>
          </a:r>
          <a:r>
            <a:rPr lang="en-US" sz="1000" kern="1200" dirty="0"/>
            <a:t> </a:t>
          </a:r>
          <a:r>
            <a:rPr lang="en-US" sz="1000" kern="1200" dirty="0" err="1"/>
            <a:t>rada</a:t>
          </a:r>
          <a:r>
            <a:rPr lang="en-US" sz="1000" kern="1200" dirty="0"/>
            <a:t>, </a:t>
          </a:r>
          <a:r>
            <a:rPr lang="en-US" sz="1000" kern="1200" dirty="0" err="1"/>
            <a:t>teorija</a:t>
          </a:r>
          <a:r>
            <a:rPr lang="en-US" sz="1000" kern="1200" dirty="0"/>
            <a:t> </a:t>
          </a:r>
          <a:r>
            <a:rPr lang="en-US" sz="1000" kern="1200" dirty="0" err="1"/>
            <a:t>vrednosti</a:t>
          </a:r>
          <a:r>
            <a:rPr lang="en-US" sz="1000" kern="1200" dirty="0"/>
            <a:t>, </a:t>
          </a:r>
          <a:r>
            <a:rPr lang="en-US" sz="1000" kern="1200" dirty="0" err="1"/>
            <a:t>raspodela</a:t>
          </a:r>
          <a:r>
            <a:rPr lang="en-US" sz="1000" kern="1200" dirty="0"/>
            <a:t>, </a:t>
          </a:r>
          <a:r>
            <a:rPr lang="en-US" sz="1000" kern="1200" dirty="0" err="1"/>
            <a:t>uloga</a:t>
          </a:r>
          <a:r>
            <a:rPr lang="en-US" sz="1000" kern="1200" dirty="0"/>
            <a:t> </a:t>
          </a:r>
          <a:r>
            <a:rPr lang="en-US" sz="1000" kern="1200" dirty="0" err="1"/>
            <a:t>države</a:t>
          </a:r>
          <a:r>
            <a:rPr lang="en-US" sz="1000" kern="1200" dirty="0"/>
            <a:t> u </a:t>
          </a:r>
          <a:r>
            <a:rPr lang="en-US" sz="1000" kern="1200" dirty="0" err="1"/>
            <a:t>prosperitetu</a:t>
          </a:r>
          <a:r>
            <a:rPr lang="en-US" sz="1000" kern="1200" dirty="0"/>
            <a:t>.</a:t>
          </a:r>
        </a:p>
      </dsp:txBody>
      <dsp:txXfrm>
        <a:off x="3562588" y="1802050"/>
        <a:ext cx="1332048" cy="827067"/>
      </dsp:txXfrm>
    </dsp:sp>
    <dsp:sp modelId="{AA330E6A-0D56-411D-BE70-17B2A1EA0774}">
      <dsp:nvSpPr>
        <dsp:cNvPr id="0" name=""/>
        <dsp:cNvSpPr/>
      </dsp:nvSpPr>
      <dsp:spPr>
        <a:xfrm>
          <a:off x="5074091" y="1630281"/>
          <a:ext cx="1383510" cy="8785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BEEBA9-63E2-4660-93F4-757B9952DEF4}">
      <dsp:nvSpPr>
        <dsp:cNvPr id="0" name=""/>
        <dsp:cNvSpPr/>
      </dsp:nvSpPr>
      <dsp:spPr>
        <a:xfrm>
          <a:off x="5227815" y="1776319"/>
          <a:ext cx="1383510" cy="87852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err="1"/>
            <a:t>PRIRODNI</a:t>
          </a:r>
          <a:r>
            <a:rPr lang="en-US" sz="1000" kern="1200" dirty="0"/>
            <a:t> </a:t>
          </a:r>
          <a:r>
            <a:rPr lang="en-US" sz="1000" kern="1200" dirty="0" err="1"/>
            <a:t>POREDAK</a:t>
          </a:r>
          <a:r>
            <a:rPr lang="en-US" sz="1000" kern="1200" dirty="0"/>
            <a:t>, </a:t>
          </a:r>
          <a:r>
            <a:rPr lang="en-US" sz="1000" kern="1200" dirty="0" err="1"/>
            <a:t>imanentan</a:t>
          </a:r>
          <a:r>
            <a:rPr lang="en-US" sz="1000" kern="1200" dirty="0"/>
            <a:t> </a:t>
          </a:r>
          <a:r>
            <a:rPr lang="en-US" sz="1000" kern="1200" dirty="0" err="1"/>
            <a:t>ljudskoj</a:t>
          </a:r>
          <a:r>
            <a:rPr lang="en-US" sz="1000" kern="1200" dirty="0"/>
            <a:t> </a:t>
          </a:r>
          <a:r>
            <a:rPr lang="en-US" sz="1000" kern="1200" dirty="0" err="1"/>
            <a:t>prirodi</a:t>
          </a:r>
          <a:r>
            <a:rPr lang="en-US" sz="1000" kern="1200" dirty="0"/>
            <a:t>, </a:t>
          </a:r>
          <a:r>
            <a:rPr lang="en-US" sz="1000" kern="1200" dirty="0" err="1"/>
            <a:t>nadmoćniji</a:t>
          </a:r>
          <a:r>
            <a:rPr lang="en-US" sz="1000" kern="1200" dirty="0"/>
            <a:t> je od </a:t>
          </a:r>
          <a:r>
            <a:rPr lang="en-US" sz="1000" kern="1200" dirty="0" err="1"/>
            <a:t>državnih</a:t>
          </a:r>
          <a:r>
            <a:rPr lang="en-US" sz="1000" kern="1200" dirty="0"/>
            <a:t> </a:t>
          </a:r>
          <a:r>
            <a:rPr lang="en-US" sz="1000" kern="1200" dirty="0" err="1"/>
            <a:t>i</a:t>
          </a:r>
          <a:r>
            <a:rPr lang="en-US" sz="1000" kern="1200" dirty="0"/>
            <a:t> </a:t>
          </a:r>
          <a:r>
            <a:rPr lang="en-US" sz="1000" kern="1200" dirty="0" err="1"/>
            <a:t>društvenih</a:t>
          </a:r>
          <a:r>
            <a:rPr lang="en-US" sz="1000" kern="1200" dirty="0"/>
            <a:t> </a:t>
          </a:r>
          <a:r>
            <a:rPr lang="en-US" sz="1000" kern="1200" dirty="0" err="1"/>
            <a:t>institucija</a:t>
          </a:r>
          <a:r>
            <a:rPr lang="en-US" sz="1000" kern="1200" dirty="0"/>
            <a:t> </a:t>
          </a:r>
        </a:p>
      </dsp:txBody>
      <dsp:txXfrm>
        <a:off x="5253546" y="1802050"/>
        <a:ext cx="1332048" cy="827067"/>
      </dsp:txXfrm>
    </dsp:sp>
    <dsp:sp modelId="{968FFD21-7313-414D-BFAD-C6F3C4601A7F}">
      <dsp:nvSpPr>
        <dsp:cNvPr id="0" name=""/>
        <dsp:cNvSpPr/>
      </dsp:nvSpPr>
      <dsp:spPr>
        <a:xfrm>
          <a:off x="6765048" y="1630281"/>
          <a:ext cx="1383510" cy="8785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890FEE-BF85-4BE1-98A9-8B7E05E4A331}">
      <dsp:nvSpPr>
        <dsp:cNvPr id="0" name=""/>
        <dsp:cNvSpPr/>
      </dsp:nvSpPr>
      <dsp:spPr>
        <a:xfrm>
          <a:off x="6918772" y="1776319"/>
          <a:ext cx="1383510" cy="87852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Prirodni poredak se stvara akcijama pojedinaca koji su vođeni nevidljivom rukom </a:t>
          </a:r>
        </a:p>
      </dsp:txBody>
      <dsp:txXfrm>
        <a:off x="6944503" y="1802050"/>
        <a:ext cx="1332048" cy="827067"/>
      </dsp:txXfrm>
    </dsp:sp>
    <dsp:sp modelId="{21421D1B-115D-4E01-A6C4-42030E04D6DA}">
      <dsp:nvSpPr>
        <dsp:cNvPr id="0" name=""/>
        <dsp:cNvSpPr/>
      </dsp:nvSpPr>
      <dsp:spPr>
        <a:xfrm>
          <a:off x="8457226" y="1643732"/>
          <a:ext cx="1383510" cy="87852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F9E47F-579F-4195-8F4B-35B959F069D9}">
      <dsp:nvSpPr>
        <dsp:cNvPr id="0" name=""/>
        <dsp:cNvSpPr/>
      </dsp:nvSpPr>
      <dsp:spPr>
        <a:xfrm>
          <a:off x="8610949" y="1789769"/>
          <a:ext cx="1383510" cy="87852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err="1"/>
            <a:t>Lični</a:t>
          </a:r>
          <a:r>
            <a:rPr lang="en-US" sz="1100" kern="1200" dirty="0"/>
            <a:t> vs. </a:t>
          </a:r>
          <a:r>
            <a:rPr lang="en-US" sz="1100" kern="1200" dirty="0" err="1"/>
            <a:t>kolektivni</a:t>
          </a:r>
          <a:r>
            <a:rPr lang="en-US" sz="1100" kern="1200" dirty="0"/>
            <a:t> </a:t>
          </a:r>
          <a:r>
            <a:rPr lang="en-US" sz="1100" kern="1200" dirty="0" err="1"/>
            <a:t>interes</a:t>
          </a:r>
          <a:endParaRPr lang="en-US" sz="1100" kern="1200" dirty="0"/>
        </a:p>
      </dsp:txBody>
      <dsp:txXfrm>
        <a:off x="8636680" y="1815500"/>
        <a:ext cx="1332048" cy="8270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0FD5DB-2F73-487F-A6E3-D284396B60E6}">
      <dsp:nvSpPr>
        <dsp:cNvPr id="0" name=""/>
        <dsp:cNvSpPr/>
      </dsp:nvSpPr>
      <dsp:spPr>
        <a:xfrm>
          <a:off x="854480" y="0"/>
          <a:ext cx="5903259" cy="5903259"/>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FC0E2F-76C7-44BD-9ABB-848136423E26}">
      <dsp:nvSpPr>
        <dsp:cNvPr id="0" name=""/>
        <dsp:cNvSpPr/>
      </dsp:nvSpPr>
      <dsp:spPr>
        <a:xfrm>
          <a:off x="1238192" y="383711"/>
          <a:ext cx="2361303" cy="236130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sr-Latn-RS" sz="1300" kern="1200" dirty="0"/>
            <a:t>Predmet analize Smita jeste </a:t>
          </a:r>
          <a:r>
            <a:rPr lang="sr-Latn-RS" sz="1300" b="1" kern="1200" dirty="0"/>
            <a:t>bogatsvo naroda</a:t>
          </a:r>
          <a:r>
            <a:rPr lang="sr-Latn-RS" sz="1300" kern="1200" dirty="0"/>
            <a:t>, i on kaže da je </a:t>
          </a:r>
          <a:r>
            <a:rPr lang="sr-Latn-RS" sz="1300" i="1" kern="1200" dirty="0"/>
            <a:t>„godišnji rad svakog naroda fond koji taj narod prvobitno opskrbljuje svim životnim potrepštinama i ugodnostima što ih godišnje troši. Taj fond se sastoji ili iz neposrednih proizvoda tog rada ili iz onoga što se tim proizvodom kupuje od drugih naroda“</a:t>
          </a:r>
          <a:endParaRPr lang="en-US" sz="1300" kern="1200" dirty="0"/>
        </a:p>
      </dsp:txBody>
      <dsp:txXfrm>
        <a:off x="1353461" y="498980"/>
        <a:ext cx="2130765" cy="2130765"/>
      </dsp:txXfrm>
    </dsp:sp>
    <dsp:sp modelId="{48843FD8-11A0-4649-BFC5-2C701A550CF4}">
      <dsp:nvSpPr>
        <dsp:cNvPr id="0" name=""/>
        <dsp:cNvSpPr/>
      </dsp:nvSpPr>
      <dsp:spPr>
        <a:xfrm>
          <a:off x="4012724" y="383711"/>
          <a:ext cx="2361303" cy="236130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Faktori napretka </a:t>
          </a:r>
        </a:p>
        <a:p>
          <a:pPr marL="114300" lvl="1" indent="-114300" algn="l" defTabSz="666750">
            <a:lnSpc>
              <a:spcPct val="90000"/>
            </a:lnSpc>
            <a:spcBef>
              <a:spcPct val="0"/>
            </a:spcBef>
            <a:spcAft>
              <a:spcPct val="15000"/>
            </a:spcAft>
            <a:buChar char="•"/>
          </a:pPr>
          <a:r>
            <a:rPr lang="en-US" sz="1500" kern="1200" baseline="0"/>
            <a:t>proizvodni rad i </a:t>
          </a:r>
          <a:endParaRPr lang="en-US" sz="1500" kern="1200"/>
        </a:p>
        <a:p>
          <a:pPr marL="114300" lvl="1" indent="-114300" algn="l" defTabSz="666750">
            <a:lnSpc>
              <a:spcPct val="90000"/>
            </a:lnSpc>
            <a:spcBef>
              <a:spcPct val="0"/>
            </a:spcBef>
            <a:spcAft>
              <a:spcPct val="15000"/>
            </a:spcAft>
            <a:buChar char="•"/>
          </a:pPr>
          <a:r>
            <a:rPr lang="en-US" sz="1500" kern="1200" baseline="0"/>
            <a:t>podela rada </a:t>
          </a:r>
          <a:r>
            <a:rPr lang="sr-Latn-RS" sz="1500" kern="1200" baseline="0"/>
            <a:t>- </a:t>
          </a:r>
          <a:r>
            <a:rPr lang="en-US" sz="1500" kern="1200" baseline="0"/>
            <a:t>prednosti podele rada: </a:t>
          </a:r>
          <a:endParaRPr lang="en-US" sz="1500" kern="1200"/>
        </a:p>
        <a:p>
          <a:pPr marL="228600" lvl="2" indent="-114300" algn="l" defTabSz="666750">
            <a:lnSpc>
              <a:spcPct val="90000"/>
            </a:lnSpc>
            <a:spcBef>
              <a:spcPct val="0"/>
            </a:spcBef>
            <a:spcAft>
              <a:spcPct val="15000"/>
            </a:spcAft>
            <a:buChar char="•"/>
          </a:pPr>
          <a:r>
            <a:rPr lang="en-US" sz="1500" b="1" kern="1200"/>
            <a:t>Povećanje znanja, </a:t>
          </a:r>
          <a:endParaRPr lang="en-US" sz="1500" kern="1200"/>
        </a:p>
        <a:p>
          <a:pPr marL="228600" lvl="2" indent="-114300" algn="l" defTabSz="666750">
            <a:lnSpc>
              <a:spcPct val="90000"/>
            </a:lnSpc>
            <a:spcBef>
              <a:spcPct val="0"/>
            </a:spcBef>
            <a:spcAft>
              <a:spcPct val="15000"/>
            </a:spcAft>
            <a:buChar char="•"/>
          </a:pPr>
          <a:r>
            <a:rPr lang="en-US" sz="1500" b="1" kern="1200"/>
            <a:t>Ušteda vremena, </a:t>
          </a:r>
          <a:endParaRPr lang="en-US" sz="1500" kern="1200"/>
        </a:p>
        <a:p>
          <a:pPr marL="228600" lvl="2" indent="-114300" algn="l" defTabSz="666750">
            <a:lnSpc>
              <a:spcPct val="90000"/>
            </a:lnSpc>
            <a:spcBef>
              <a:spcPct val="0"/>
            </a:spcBef>
            <a:spcAft>
              <a:spcPct val="15000"/>
            </a:spcAft>
            <a:buChar char="•"/>
          </a:pPr>
          <a:r>
            <a:rPr lang="en-US" sz="1500" b="1" kern="1200"/>
            <a:t>Izumi mašina.</a:t>
          </a:r>
          <a:endParaRPr lang="en-US" sz="1500" kern="1200"/>
        </a:p>
      </dsp:txBody>
      <dsp:txXfrm>
        <a:off x="4127993" y="498980"/>
        <a:ext cx="2130765" cy="2130765"/>
      </dsp:txXfrm>
    </dsp:sp>
    <dsp:sp modelId="{8480199D-D3DF-4E78-A14E-364B0166D016}">
      <dsp:nvSpPr>
        <dsp:cNvPr id="0" name=""/>
        <dsp:cNvSpPr/>
      </dsp:nvSpPr>
      <dsp:spPr>
        <a:xfrm>
          <a:off x="1238192" y="3158243"/>
          <a:ext cx="2361303" cy="236130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err="1"/>
            <a:t>Podela</a:t>
          </a:r>
          <a:r>
            <a:rPr lang="en-US" sz="1900" kern="1200" dirty="0"/>
            <a:t> </a:t>
          </a:r>
          <a:r>
            <a:rPr lang="en-US" sz="1900" kern="1200" dirty="0" err="1"/>
            <a:t>rada</a:t>
          </a:r>
          <a:r>
            <a:rPr lang="en-US" sz="1900" kern="1200" dirty="0"/>
            <a:t> </a:t>
          </a:r>
          <a:r>
            <a:rPr lang="sr-Latn-RS" sz="1900" kern="1200" dirty="0"/>
            <a:t>je </a:t>
          </a:r>
          <a:r>
            <a:rPr lang="en-US" sz="1900" kern="1200" dirty="0" err="1"/>
            <a:t>kao</a:t>
          </a:r>
          <a:r>
            <a:rPr lang="en-US" sz="1900" kern="1200" dirty="0"/>
            <a:t> </a:t>
          </a:r>
          <a:r>
            <a:rPr lang="en-US" sz="1900" kern="1200" dirty="0" err="1"/>
            <a:t>posledica</a:t>
          </a:r>
          <a:r>
            <a:rPr lang="en-US" sz="1900" kern="1200" dirty="0"/>
            <a:t> </a:t>
          </a:r>
          <a:r>
            <a:rPr lang="en-US" sz="1900" kern="1200" dirty="0" err="1"/>
            <a:t>ljudske</a:t>
          </a:r>
          <a:r>
            <a:rPr lang="en-US" sz="1900" kern="1200" dirty="0"/>
            <a:t> </a:t>
          </a:r>
          <a:r>
            <a:rPr lang="en-US" sz="1900" kern="1200" dirty="0" err="1"/>
            <a:t>sklonosti</a:t>
          </a:r>
          <a:r>
            <a:rPr lang="en-US" sz="1900" kern="1200" dirty="0"/>
            <a:t> </a:t>
          </a:r>
          <a:r>
            <a:rPr lang="en-US" sz="1900" kern="1200" dirty="0" err="1"/>
            <a:t>razmeni</a:t>
          </a:r>
          <a:r>
            <a:rPr lang="en-US" sz="1900" kern="1200" dirty="0"/>
            <a:t> </a:t>
          </a:r>
        </a:p>
      </dsp:txBody>
      <dsp:txXfrm>
        <a:off x="1353461" y="3273512"/>
        <a:ext cx="2130765" cy="2130765"/>
      </dsp:txXfrm>
    </dsp:sp>
    <dsp:sp modelId="{9BEBC3D3-26E8-411F-AD06-62AB580CAF6B}">
      <dsp:nvSpPr>
        <dsp:cNvPr id="0" name=""/>
        <dsp:cNvSpPr/>
      </dsp:nvSpPr>
      <dsp:spPr>
        <a:xfrm>
          <a:off x="4012724" y="3158243"/>
          <a:ext cx="2361303" cy="236130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Podela rada pokreće proces rada, a akumulacija kapitala je ono što ga održava u kretanju (važnost zaliha-bogatstva) </a:t>
          </a:r>
        </a:p>
      </dsp:txBody>
      <dsp:txXfrm>
        <a:off x="4127993" y="3273512"/>
        <a:ext cx="2130765" cy="213076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89F0CB-766B-41B6-889F-ECD81A036FD4}">
      <dsp:nvSpPr>
        <dsp:cNvPr id="0" name=""/>
        <dsp:cNvSpPr/>
      </dsp:nvSpPr>
      <dsp:spPr>
        <a:xfrm>
          <a:off x="5325433" y="260911"/>
          <a:ext cx="1334509" cy="1334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sr-Latn-RS" sz="1100" kern="1200" dirty="0"/>
            <a:t>Prvi put se govori o </a:t>
          </a:r>
          <a:r>
            <a:rPr lang="sr-Latn-RS" sz="1100" b="1" kern="1200" dirty="0"/>
            <a:t>EKONOMSKOM PARADOKSU</a:t>
          </a:r>
          <a:r>
            <a:rPr lang="sr-Latn-RS" sz="1100" kern="1200" dirty="0"/>
            <a:t>, u odnosu na upotrebnu i tržišnu vrednost.</a:t>
          </a:r>
          <a:endParaRPr lang="en-US" sz="1100" kern="1200" dirty="0"/>
        </a:p>
      </dsp:txBody>
      <dsp:txXfrm>
        <a:off x="5325433" y="260911"/>
        <a:ext cx="1334509" cy="1334509"/>
      </dsp:txXfrm>
    </dsp:sp>
    <dsp:sp modelId="{CF1B0C7D-C197-4C5F-A941-5FAFF76A9145}">
      <dsp:nvSpPr>
        <dsp:cNvPr id="0" name=""/>
        <dsp:cNvSpPr/>
      </dsp:nvSpPr>
      <dsp:spPr>
        <a:xfrm>
          <a:off x="3294658" y="-1145"/>
          <a:ext cx="3153414" cy="3153414"/>
        </a:xfrm>
        <a:prstGeom prst="circularArrow">
          <a:avLst>
            <a:gd name="adj1" fmla="val 8252"/>
            <a:gd name="adj2" fmla="val 576445"/>
            <a:gd name="adj3" fmla="val 2962355"/>
            <a:gd name="adj4" fmla="val 52728"/>
            <a:gd name="adj5" fmla="val 9628"/>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6273BB-BA33-40D4-9D31-E90587BDBEDD}">
      <dsp:nvSpPr>
        <dsp:cNvPr id="0" name=""/>
        <dsp:cNvSpPr/>
      </dsp:nvSpPr>
      <dsp:spPr>
        <a:xfrm>
          <a:off x="4204110" y="2203099"/>
          <a:ext cx="1334509" cy="1334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sr-Latn-RS" sz="1100" b="0" kern="1200" dirty="0"/>
            <a:t>Stvari koje imaju </a:t>
          </a:r>
          <a:r>
            <a:rPr lang="sr-Latn-RS" sz="1100" b="1" u="sng" kern="1200" dirty="0"/>
            <a:t>najveću upotrebnu vrednost </a:t>
          </a:r>
          <a:r>
            <a:rPr lang="sr-Latn-RS" sz="1100" b="0" kern="1200" dirty="0"/>
            <a:t>imaju manju ili nikakvu tržišnu vrednost –ništa nije korsnije od vode ali se teško može dobiti u razmenu za dijamante</a:t>
          </a:r>
          <a:endParaRPr lang="en-US" sz="1100" b="0" kern="1200" dirty="0"/>
        </a:p>
      </dsp:txBody>
      <dsp:txXfrm>
        <a:off x="4204110" y="2203099"/>
        <a:ext cx="1334509" cy="1334509"/>
      </dsp:txXfrm>
    </dsp:sp>
    <dsp:sp modelId="{FF362E36-E845-44C8-B71B-C856ED08C67D}">
      <dsp:nvSpPr>
        <dsp:cNvPr id="0" name=""/>
        <dsp:cNvSpPr/>
      </dsp:nvSpPr>
      <dsp:spPr>
        <a:xfrm>
          <a:off x="3294658" y="-1145"/>
          <a:ext cx="3153414" cy="3153414"/>
        </a:xfrm>
        <a:prstGeom prst="circularArrow">
          <a:avLst>
            <a:gd name="adj1" fmla="val 8252"/>
            <a:gd name="adj2" fmla="val 576445"/>
            <a:gd name="adj3" fmla="val 10170827"/>
            <a:gd name="adj4" fmla="val 7261200"/>
            <a:gd name="adj5" fmla="val 9628"/>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A0C448-ED4D-4E26-9BF4-97C9C1BCAC0C}">
      <dsp:nvSpPr>
        <dsp:cNvPr id="0" name=""/>
        <dsp:cNvSpPr/>
      </dsp:nvSpPr>
      <dsp:spPr>
        <a:xfrm>
          <a:off x="2879588" y="260911"/>
          <a:ext cx="1740907" cy="1334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sr-Latn-RS" sz="1100" kern="1200" dirty="0"/>
            <a:t>Stvari koje imaju </a:t>
          </a:r>
          <a:r>
            <a:rPr lang="sr-Latn-RS" sz="1100" b="1" u="sng" kern="1200" dirty="0"/>
            <a:t>ogromnu tržišnu vrednost </a:t>
          </a:r>
          <a:r>
            <a:rPr lang="sr-Latn-RS" sz="1100" kern="1200" dirty="0"/>
            <a:t>imaju malu ili nikakvu upotrebnu vrednost – dijamanti, ali se za njih može dobiti ogromna suma drugih dobara</a:t>
          </a:r>
          <a:endParaRPr lang="en-US" sz="1100" kern="1200" dirty="0"/>
        </a:p>
      </dsp:txBody>
      <dsp:txXfrm>
        <a:off x="2879588" y="260911"/>
        <a:ext cx="1740907" cy="1334509"/>
      </dsp:txXfrm>
    </dsp:sp>
    <dsp:sp modelId="{08B84F42-2915-4750-83D7-BDA027976BEB}">
      <dsp:nvSpPr>
        <dsp:cNvPr id="0" name=""/>
        <dsp:cNvSpPr/>
      </dsp:nvSpPr>
      <dsp:spPr>
        <a:xfrm>
          <a:off x="3294658" y="-1145"/>
          <a:ext cx="3153414" cy="3153414"/>
        </a:xfrm>
        <a:prstGeom prst="circularArrow">
          <a:avLst>
            <a:gd name="adj1" fmla="val 8252"/>
            <a:gd name="adj2" fmla="val 576445"/>
            <a:gd name="adj3" fmla="val 16855319"/>
            <a:gd name="adj4" fmla="val 15529689"/>
            <a:gd name="adj5" fmla="val 9628"/>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16/02/2024</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16/02/2024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16/02/2024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16/02/2024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16/02/2024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16/02/2024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16/02/2024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16/02/2024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16/02/2024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16/02/2024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16/02/2024</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16/02/2024</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8.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6.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8.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gif"/><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216D9FD-860F-4F5C-8D9B-CE700207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1FF53A-CA39-EFBE-2492-BC36F39A27E7}"/>
              </a:ext>
            </a:extLst>
          </p:cNvPr>
          <p:cNvSpPr>
            <a:spLocks noGrp="1"/>
          </p:cNvSpPr>
          <p:nvPr>
            <p:ph type="title"/>
          </p:nvPr>
        </p:nvSpPr>
        <p:spPr>
          <a:xfrm>
            <a:off x="882651" y="977028"/>
            <a:ext cx="3333410" cy="5237503"/>
          </a:xfrm>
        </p:spPr>
        <p:txBody>
          <a:bodyPr anchor="ctr">
            <a:normAutofit/>
          </a:bodyPr>
          <a:lstStyle/>
          <a:p>
            <a:r>
              <a:rPr lang="sr-Latn-RS" dirty="0">
                <a:latin typeface="Cambria" panose="02040503050406030204" pitchFamily="18" charset="0"/>
                <a:ea typeface="Cambria" panose="02040503050406030204" pitchFamily="18" charset="0"/>
              </a:rPr>
              <a:t>DOBRO DOŠLI</a:t>
            </a:r>
            <a:endParaRPr lang="en-US" dirty="0">
              <a:latin typeface="Cambria" panose="02040503050406030204" pitchFamily="18" charset="0"/>
              <a:ea typeface="Cambria" panose="02040503050406030204" pitchFamily="18" charset="0"/>
            </a:endParaRPr>
          </a:p>
        </p:txBody>
      </p:sp>
      <p:sp>
        <p:nvSpPr>
          <p:cNvPr id="10" name="Rectangle 9">
            <a:extLst>
              <a:ext uri="{FF2B5EF4-FFF2-40B4-BE49-F238E27FC236}">
                <a16:creationId xmlns:a16="http://schemas.microsoft.com/office/drawing/2014/main" id="{8D074069-7026-466C-B495-20FB9578C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993" y="0"/>
            <a:ext cx="7538007" cy="6858000"/>
          </a:xfrm>
          <a:prstGeom prst="rect">
            <a:avLst/>
          </a:prstGeom>
          <a:solidFill>
            <a:schemeClr val="tx2"/>
          </a:solidFill>
          <a:ln w="6350">
            <a:noFill/>
          </a:ln>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685D80-4D5A-471F-9215-651424F47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787" y="0"/>
            <a:ext cx="164592" cy="6858000"/>
          </a:xfrm>
          <a:prstGeom prst="rect">
            <a:avLst/>
          </a:prstGeom>
          <a:solidFill>
            <a:schemeClr val="accent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41D1B6E-F1B0-333A-BF0A-91ADC9233514}"/>
              </a:ext>
            </a:extLst>
          </p:cNvPr>
          <p:cNvSpPr>
            <a:spLocks noGrp="1"/>
          </p:cNvSpPr>
          <p:nvPr>
            <p:ph idx="1"/>
          </p:nvPr>
        </p:nvSpPr>
        <p:spPr>
          <a:xfrm>
            <a:off x="5791954" y="977029"/>
            <a:ext cx="5428789" cy="5237503"/>
          </a:xfrm>
        </p:spPr>
        <p:txBody>
          <a:bodyPr anchor="ctr">
            <a:normAutofit/>
          </a:bodyPr>
          <a:lstStyle/>
          <a:p>
            <a:pPr marL="0" indent="0" algn="ctr">
              <a:buNone/>
            </a:pPr>
            <a:r>
              <a:rPr lang="sr-Latn-RS" sz="6000" b="1" dirty="0">
                <a:solidFill>
                  <a:schemeClr val="bg1"/>
                </a:solidFill>
                <a:latin typeface="Cambria" panose="02040503050406030204" pitchFamily="18" charset="0"/>
                <a:ea typeface="Cambria" panose="02040503050406030204" pitchFamily="18" charset="0"/>
              </a:rPr>
              <a:t>OSNOVE EKONOMIJE</a:t>
            </a:r>
          </a:p>
          <a:p>
            <a:pPr marL="0" indent="0" algn="ctr">
              <a:buNone/>
            </a:pPr>
            <a:endParaRPr lang="sr-Latn-RS" sz="6000" b="1" dirty="0">
              <a:solidFill>
                <a:schemeClr val="bg1"/>
              </a:solidFill>
              <a:latin typeface="Cambria" panose="02040503050406030204" pitchFamily="18" charset="0"/>
              <a:ea typeface="Cambria" panose="02040503050406030204" pitchFamily="18" charset="0"/>
            </a:endParaRPr>
          </a:p>
          <a:p>
            <a:pPr marL="0" indent="0" algn="ctr">
              <a:buNone/>
            </a:pPr>
            <a:r>
              <a:rPr lang="sr-Latn-RS" b="1" dirty="0">
                <a:solidFill>
                  <a:schemeClr val="bg1"/>
                </a:solidFill>
                <a:latin typeface="Cambria" panose="02040503050406030204" pitchFamily="18" charset="0"/>
                <a:ea typeface="Cambria" panose="02040503050406030204" pitchFamily="18" charset="0"/>
              </a:rPr>
              <a:t>Prof Dr Zorana Z. Mihajlović</a:t>
            </a:r>
          </a:p>
          <a:p>
            <a:pPr marL="0" indent="0" algn="ctr">
              <a:buNone/>
            </a:pPr>
            <a:r>
              <a:rPr lang="sr-Latn-RS" dirty="0">
                <a:solidFill>
                  <a:schemeClr val="bg1"/>
                </a:solidFill>
                <a:latin typeface="Cambria" panose="02040503050406030204" pitchFamily="18" charset="0"/>
                <a:ea typeface="Cambria" panose="02040503050406030204" pitchFamily="18" charset="0"/>
              </a:rPr>
              <a:t>Megatrend Univerzitet</a:t>
            </a:r>
            <a:endParaRPr lang="en-US"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34860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The American economy: Political Cartoons – Orange County Register">
            <a:extLst>
              <a:ext uri="{FF2B5EF4-FFF2-40B4-BE49-F238E27FC236}">
                <a16:creationId xmlns:a16="http://schemas.microsoft.com/office/drawing/2014/main" id="{87E1338F-0394-1311-02D2-83EBD4AC7601}"/>
              </a:ext>
            </a:extLst>
          </p:cNvPr>
          <p:cNvPicPr>
            <a:picLocks noChangeAspect="1" noChangeArrowheads="1"/>
          </p:cNvPicPr>
          <p:nvPr/>
        </p:nvPicPr>
        <p:blipFill rotWithShape="1">
          <a:blip r:embed="rId2">
            <a:alphaModFix amt="50000"/>
            <a:grayscl/>
            <a:extLst>
              <a:ext uri="{28A0092B-C50C-407E-A947-70E740481C1C}">
                <a14:useLocalDpi xmlns:a14="http://schemas.microsoft.com/office/drawing/2010/main" val="0"/>
              </a:ext>
            </a:extLst>
          </a:blip>
          <a:srcRect t="10499" r="-1" b="11912"/>
          <a:stretch/>
        </p:blipFill>
        <p:spPr bwMode="auto">
          <a:xfrm>
            <a:off x="305" y="10"/>
            <a:ext cx="12191695" cy="6857990"/>
          </a:xfrm>
          <a:prstGeom prst="rect">
            <a:avLst/>
          </a:prstGeom>
          <a:noFill/>
          <a:extLst>
            <a:ext uri="{909E8E84-426E-40DD-AFC4-6F175D3DCCD1}">
              <a14:hiddenFill xmlns:a14="http://schemas.microsoft.com/office/drawing/2010/main">
                <a:solidFill>
                  <a:srgbClr val="FFFFFF"/>
                </a:solidFill>
              </a14:hiddenFill>
            </a:ext>
          </a:extLst>
        </p:spPr>
      </p:pic>
      <p:sp>
        <p:nvSpPr>
          <p:cNvPr id="5129"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5131"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5133" name="Rectangle 5132">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5135" name="Straight Connector 5134">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E977973-990E-9FAD-94DD-FADD5364B066}"/>
              </a:ext>
            </a:extLst>
          </p:cNvPr>
          <p:cNvSpPr>
            <a:spLocks noGrp="1"/>
          </p:cNvSpPr>
          <p:nvPr>
            <p:ph idx="1"/>
          </p:nvPr>
        </p:nvSpPr>
        <p:spPr>
          <a:xfrm>
            <a:off x="4976636" y="1193799"/>
            <a:ext cx="7053999" cy="5426635"/>
          </a:xfrm>
        </p:spPr>
        <p:txBody>
          <a:bodyPr anchor="ctr">
            <a:normAutofit fontScale="92500"/>
          </a:bodyPr>
          <a:lstStyle/>
          <a:p>
            <a:pPr marL="0" indent="0" algn="just">
              <a:lnSpc>
                <a:spcPct val="110000"/>
              </a:lnSpc>
              <a:buNone/>
            </a:pPr>
            <a:r>
              <a:rPr lang="en-US" sz="2200" b="0" i="0" dirty="0" err="1">
                <a:effectLst/>
                <a:latin typeface="ff9"/>
              </a:rPr>
              <a:t>Ljudi</a:t>
            </a:r>
            <a:r>
              <a:rPr lang="en-US" sz="2200" b="0" i="0" dirty="0">
                <a:effectLst/>
                <a:latin typeface="ff9"/>
              </a:rPr>
              <a:t> </a:t>
            </a:r>
            <a:r>
              <a:rPr lang="en-US" sz="2200" b="0" i="0" dirty="0" err="1">
                <a:effectLst/>
                <a:latin typeface="ff9"/>
              </a:rPr>
              <a:t>su</a:t>
            </a:r>
            <a:r>
              <a:rPr lang="en-US" sz="2200" b="0" i="0" dirty="0">
                <a:effectLst/>
                <a:latin typeface="ff9"/>
              </a:rPr>
              <a:t> se </a:t>
            </a:r>
            <a:r>
              <a:rPr lang="en-US" sz="2200" b="0" i="0" dirty="0" err="1">
                <a:effectLst/>
                <a:latin typeface="ff9"/>
              </a:rPr>
              <a:t>veoma</a:t>
            </a:r>
            <a:r>
              <a:rPr lang="en-US" sz="2200" b="0" i="0" dirty="0">
                <a:effectLst/>
                <a:latin typeface="ff9"/>
              </a:rPr>
              <a:t> </a:t>
            </a:r>
            <a:r>
              <a:rPr lang="en-US" sz="2200" b="0" i="0" dirty="0" err="1">
                <a:effectLst/>
                <a:latin typeface="ff9"/>
              </a:rPr>
              <a:t>davno</a:t>
            </a:r>
            <a:r>
              <a:rPr lang="en-US" sz="2200" b="0" i="0" dirty="0">
                <a:effectLst/>
                <a:latin typeface="ff9"/>
              </a:rPr>
              <a:t> </a:t>
            </a:r>
            <a:r>
              <a:rPr lang="en-US" sz="2200" b="0" i="0" dirty="0" err="1">
                <a:effectLst/>
                <a:latin typeface="ff9"/>
              </a:rPr>
              <a:t>zainteresovali</a:t>
            </a:r>
            <a:r>
              <a:rPr lang="en-US" sz="2200" b="0" i="0" dirty="0">
                <a:effectLst/>
                <a:latin typeface="ff9"/>
              </a:rPr>
              <a:t> za </a:t>
            </a:r>
            <a:r>
              <a:rPr lang="en-US" sz="2200" b="0" i="0" dirty="0" err="1">
                <a:effectLst/>
                <a:latin typeface="ff9"/>
              </a:rPr>
              <a:t>pitanja</a:t>
            </a:r>
            <a:r>
              <a:rPr lang="en-US" sz="2200" b="0" i="0" dirty="0">
                <a:effectLst/>
                <a:latin typeface="ff9"/>
              </a:rPr>
              <a:t> </a:t>
            </a:r>
            <a:r>
              <a:rPr lang="en-US" sz="2200" b="0" i="0" dirty="0" err="1">
                <a:effectLst/>
                <a:latin typeface="ff9"/>
              </a:rPr>
              <a:t>koja</a:t>
            </a:r>
            <a:r>
              <a:rPr lang="en-US" sz="2200" b="0" i="0" dirty="0">
                <a:effectLst/>
                <a:latin typeface="ff9"/>
              </a:rPr>
              <a:t> </a:t>
            </a:r>
            <a:r>
              <a:rPr lang="en-US" sz="2200" b="0" i="0" dirty="0" err="1">
                <a:effectLst/>
                <a:latin typeface="ff9"/>
              </a:rPr>
              <a:t>danas</a:t>
            </a:r>
            <a:r>
              <a:rPr lang="en-US" sz="2200" b="0" i="0" dirty="0">
                <a:effectLst/>
                <a:latin typeface="ff9"/>
              </a:rPr>
              <a:t> </a:t>
            </a:r>
            <a:r>
              <a:rPr lang="en-US" sz="2200" b="0" i="0" dirty="0" err="1">
                <a:effectLst/>
                <a:latin typeface="ff9"/>
              </a:rPr>
              <a:t>nazivamo</a:t>
            </a:r>
            <a:r>
              <a:rPr lang="en-US" sz="2200" b="0" i="0" dirty="0">
                <a:effectLst/>
                <a:latin typeface="ff9"/>
              </a:rPr>
              <a:t> </a:t>
            </a:r>
            <a:r>
              <a:rPr lang="en-US" sz="2200" b="0" i="0" dirty="0" err="1">
                <a:effectLst/>
                <a:latin typeface="ff9"/>
              </a:rPr>
              <a:t>ekonomski</a:t>
            </a:r>
            <a:r>
              <a:rPr lang="en-US" sz="2200" b="0" i="0" dirty="0">
                <a:effectLst/>
                <a:latin typeface="ff9"/>
              </a:rPr>
              <a:t> </a:t>
            </a:r>
            <a:r>
              <a:rPr lang="en-US" sz="2200" b="0" i="0" dirty="0" err="1">
                <a:effectLst/>
                <a:latin typeface="ff9"/>
              </a:rPr>
              <a:t>zakoni</a:t>
            </a:r>
            <a:r>
              <a:rPr lang="en-US" sz="2200" b="0" i="0" dirty="0">
                <a:effectLst/>
                <a:latin typeface="ff9"/>
              </a:rPr>
              <a:t> </a:t>
            </a:r>
            <a:r>
              <a:rPr lang="en-US" sz="2200" b="0" i="0" dirty="0" err="1">
                <a:effectLst/>
                <a:latin typeface="ff9"/>
              </a:rPr>
              <a:t>ili</a:t>
            </a:r>
            <a:r>
              <a:rPr lang="en-US" sz="2200" b="0" i="0" dirty="0">
                <a:effectLst/>
                <a:latin typeface="ff9"/>
              </a:rPr>
              <a:t> </a:t>
            </a:r>
            <a:r>
              <a:rPr lang="en-US" sz="2200" b="0" i="0" dirty="0" err="1">
                <a:effectLst/>
                <a:latin typeface="ff9"/>
              </a:rPr>
              <a:t>principi</a:t>
            </a:r>
            <a:r>
              <a:rPr lang="sr-Latn-RS" sz="2200" dirty="0">
                <a:latin typeface="ff9"/>
              </a:rPr>
              <a:t> - </a:t>
            </a:r>
            <a:r>
              <a:rPr lang="en-US" sz="2200" b="0" i="0" dirty="0" err="1">
                <a:effectLst/>
                <a:latin typeface="ff9"/>
              </a:rPr>
              <a:t>otkad</a:t>
            </a:r>
            <a:r>
              <a:rPr lang="en-US" sz="2200" b="0" i="0" dirty="0">
                <a:effectLst/>
                <a:latin typeface="ff9"/>
              </a:rPr>
              <a:t> </a:t>
            </a:r>
            <a:r>
              <a:rPr lang="en-US" sz="2200" b="0" i="0" dirty="0" err="1">
                <a:effectLst/>
                <a:latin typeface="ff9"/>
              </a:rPr>
              <a:t>su</a:t>
            </a:r>
            <a:r>
              <a:rPr lang="en-US" sz="2200" b="0" i="0" dirty="0">
                <a:effectLst/>
                <a:latin typeface="ff9"/>
              </a:rPr>
              <a:t> </a:t>
            </a:r>
            <a:r>
              <a:rPr lang="en-US" sz="2200" b="0" i="0" dirty="0" err="1">
                <a:effectLst/>
                <a:latin typeface="ff9"/>
              </a:rPr>
              <a:t>shvatili</a:t>
            </a:r>
            <a:r>
              <a:rPr lang="en-US" sz="2200" b="0" i="0" dirty="0">
                <a:effectLst/>
                <a:latin typeface="ff9"/>
              </a:rPr>
              <a:t> da </a:t>
            </a:r>
            <a:r>
              <a:rPr lang="sr-Latn-RS" sz="2200" b="0" i="0" dirty="0">
                <a:effectLst/>
                <a:latin typeface="ff9"/>
              </a:rPr>
              <a:t>mogu u prirodi zatečene stvari da </a:t>
            </a:r>
            <a:r>
              <a:rPr lang="en-US" sz="2200" b="0" i="0" dirty="0" err="1">
                <a:effectLst/>
                <a:latin typeface="ff9"/>
              </a:rPr>
              <a:t>prilagode</a:t>
            </a:r>
            <a:r>
              <a:rPr lang="en-US" sz="2200" b="0" i="0" dirty="0">
                <a:effectLst/>
                <a:latin typeface="ff9"/>
              </a:rPr>
              <a:t> </a:t>
            </a:r>
            <a:r>
              <a:rPr lang="en-US" sz="2200" b="0" i="0" dirty="0" err="1">
                <a:effectLst/>
                <a:latin typeface="ff9"/>
              </a:rPr>
              <a:t>i</a:t>
            </a:r>
            <a:r>
              <a:rPr lang="en-US" sz="2200" b="0" i="0" dirty="0">
                <a:effectLst/>
                <a:latin typeface="ff9"/>
              </a:rPr>
              <a:t> </a:t>
            </a:r>
            <a:r>
              <a:rPr lang="en-US" sz="2200" b="0" i="0" dirty="0" err="1">
                <a:effectLst/>
                <a:latin typeface="ff9"/>
              </a:rPr>
              <a:t>prerade</a:t>
            </a:r>
            <a:r>
              <a:rPr lang="sr-Latn-RS" sz="2200" dirty="0">
                <a:latin typeface="ff9"/>
              </a:rPr>
              <a:t>. </a:t>
            </a:r>
          </a:p>
          <a:p>
            <a:pPr marL="0" indent="0" algn="just">
              <a:lnSpc>
                <a:spcPct val="110000"/>
              </a:lnSpc>
              <a:buNone/>
            </a:pPr>
            <a:r>
              <a:rPr lang="sr-Latn-RS" sz="2200" dirty="0">
                <a:latin typeface="ff9"/>
              </a:rPr>
              <a:t>Na taj način </a:t>
            </a:r>
            <a:r>
              <a:rPr lang="en-US" sz="2200" b="0" i="0" dirty="0" err="1">
                <a:effectLst/>
                <a:latin typeface="ff9"/>
              </a:rPr>
              <a:t>tako</a:t>
            </a:r>
            <a:r>
              <a:rPr lang="en-US" sz="2200" b="0" i="0" dirty="0">
                <a:effectLst/>
                <a:latin typeface="ff9"/>
              </a:rPr>
              <a:t> da </a:t>
            </a:r>
            <a:r>
              <a:rPr lang="en-US" sz="2200" b="0" i="0" dirty="0" err="1">
                <a:effectLst/>
                <a:latin typeface="ff9"/>
              </a:rPr>
              <a:t>zadovolje</a:t>
            </a:r>
            <a:r>
              <a:rPr lang="en-US" sz="2200" b="0" i="0" dirty="0">
                <a:effectLst/>
                <a:latin typeface="ff9"/>
              </a:rPr>
              <a:t> </a:t>
            </a:r>
            <a:r>
              <a:rPr lang="en-US" sz="2200" b="0" i="0" dirty="0" err="1">
                <a:effectLst/>
                <a:latin typeface="ff9"/>
              </a:rPr>
              <a:t>svoje</a:t>
            </a:r>
            <a:r>
              <a:rPr lang="en-US" sz="2200" b="0" i="0" dirty="0">
                <a:effectLst/>
                <a:latin typeface="ff9"/>
              </a:rPr>
              <a:t> </a:t>
            </a:r>
            <a:r>
              <a:rPr lang="en-US" sz="2200" b="0" i="0" dirty="0" err="1">
                <a:effectLst/>
                <a:latin typeface="ff9"/>
              </a:rPr>
              <a:t>potrebe</a:t>
            </a:r>
            <a:r>
              <a:rPr lang="sr-Latn-RS" sz="2200" b="0" i="0" dirty="0">
                <a:effectLst/>
                <a:latin typeface="ff9"/>
              </a:rPr>
              <a:t>.</a:t>
            </a:r>
          </a:p>
          <a:p>
            <a:pPr marL="0" indent="0" algn="just">
              <a:lnSpc>
                <a:spcPct val="110000"/>
              </a:lnSpc>
              <a:buNone/>
            </a:pPr>
            <a:r>
              <a:rPr lang="sr-Latn-RS" sz="2200" b="0" i="0" dirty="0">
                <a:effectLst/>
                <a:latin typeface="ff9"/>
              </a:rPr>
              <a:t>Tada se pojavljuje </a:t>
            </a:r>
            <a:r>
              <a:rPr lang="en-US" sz="2200" b="0" i="0" dirty="0" err="1">
                <a:effectLst/>
                <a:latin typeface="ff9"/>
              </a:rPr>
              <a:t>interesovanje</a:t>
            </a:r>
            <a:r>
              <a:rPr lang="en-US" sz="2200" b="0" i="0" dirty="0">
                <a:effectLst/>
                <a:latin typeface="ff9"/>
              </a:rPr>
              <a:t> za </a:t>
            </a:r>
            <a:r>
              <a:rPr lang="en-US" sz="2200" b="0" i="0" dirty="0" err="1">
                <a:effectLst/>
                <a:latin typeface="ff9"/>
              </a:rPr>
              <a:t>principe</a:t>
            </a:r>
            <a:r>
              <a:rPr lang="en-US" sz="2200" b="0" i="0" dirty="0">
                <a:effectLst/>
                <a:latin typeface="ff9"/>
              </a:rPr>
              <a:t> koji</a:t>
            </a:r>
            <a:r>
              <a:rPr lang="sr-Latn-RS" sz="2200" b="0" i="0" dirty="0">
                <a:effectLst/>
                <a:latin typeface="ff9"/>
              </a:rPr>
              <a:t> </a:t>
            </a:r>
            <a:r>
              <a:rPr lang="en-US" sz="2200" b="0" i="0" dirty="0" err="1">
                <a:effectLst/>
                <a:latin typeface="ff9"/>
              </a:rPr>
              <a:t>deluju</a:t>
            </a:r>
            <a:r>
              <a:rPr lang="en-US" sz="2200" b="0" i="0" dirty="0">
                <a:effectLst/>
                <a:latin typeface="ff9"/>
              </a:rPr>
              <a:t> u </a:t>
            </a:r>
            <a:r>
              <a:rPr lang="en-US" sz="2200" b="0" i="0" dirty="0" err="1">
                <a:effectLst/>
                <a:latin typeface="ff9"/>
              </a:rPr>
              <a:t>takvim</a:t>
            </a:r>
            <a:r>
              <a:rPr lang="en-US" sz="2200" b="0" i="0" dirty="0">
                <a:effectLst/>
                <a:latin typeface="ff9"/>
              </a:rPr>
              <a:t> </a:t>
            </a:r>
            <a:r>
              <a:rPr lang="en-US" sz="2200" b="0" i="0" dirty="0" err="1">
                <a:effectLst/>
                <a:latin typeface="ff9"/>
              </a:rPr>
              <a:t>poduhvatima</a:t>
            </a:r>
            <a:r>
              <a:rPr lang="en-US" sz="2200" b="0" i="0" dirty="0">
                <a:effectLst/>
                <a:latin typeface="ff9"/>
              </a:rPr>
              <a:t>. </a:t>
            </a:r>
            <a:endParaRPr lang="sr-Latn-RS" sz="2200" b="0" i="0" dirty="0">
              <a:effectLst/>
              <a:latin typeface="ff9"/>
            </a:endParaRPr>
          </a:p>
          <a:p>
            <a:pPr marL="0" indent="0" algn="just">
              <a:lnSpc>
                <a:spcPct val="110000"/>
              </a:lnSpc>
              <a:buNone/>
            </a:pPr>
            <a:r>
              <a:rPr lang="en-US" sz="2200" b="0" i="0" dirty="0" err="1">
                <a:effectLst/>
                <a:latin typeface="ff9"/>
              </a:rPr>
              <a:t>Ljude</a:t>
            </a:r>
            <a:r>
              <a:rPr lang="en-US" sz="2200" b="0" i="0" dirty="0">
                <a:effectLst/>
                <a:latin typeface="ff9"/>
              </a:rPr>
              <a:t> je </a:t>
            </a:r>
            <a:r>
              <a:rPr lang="en-US" sz="2200" b="0" i="0" dirty="0" err="1">
                <a:effectLst/>
                <a:latin typeface="ff9"/>
              </a:rPr>
              <a:t>ubrzo</a:t>
            </a:r>
            <a:r>
              <a:rPr lang="en-US" sz="2200" b="0" i="0" dirty="0">
                <a:effectLst/>
                <a:latin typeface="ff9"/>
              </a:rPr>
              <a:t> </a:t>
            </a:r>
            <a:r>
              <a:rPr lang="en-US" sz="2200" b="0" i="0" dirty="0" err="1">
                <a:effectLst/>
                <a:latin typeface="ff9"/>
              </a:rPr>
              <a:t>po</a:t>
            </a:r>
            <a:r>
              <a:rPr lang="en-US" sz="2200" b="0" i="0" dirty="0" err="1">
                <a:effectLst/>
                <a:latin typeface="ff0"/>
              </a:rPr>
              <a:t>č</a:t>
            </a:r>
            <a:r>
              <a:rPr lang="en-US" sz="2200" b="0" i="0" dirty="0" err="1">
                <a:effectLst/>
                <a:latin typeface="ff9"/>
              </a:rPr>
              <a:t>elo</a:t>
            </a:r>
            <a:r>
              <a:rPr lang="en-US" sz="2200" b="0" i="0" dirty="0">
                <a:effectLst/>
                <a:latin typeface="ff9"/>
              </a:rPr>
              <a:t> da </a:t>
            </a:r>
            <a:r>
              <a:rPr lang="en-US" sz="2200" b="0" i="0" dirty="0" err="1">
                <a:effectLst/>
                <a:latin typeface="ff9"/>
              </a:rPr>
              <a:t>zanima</a:t>
            </a:r>
            <a:r>
              <a:rPr lang="en-US" sz="2200" b="0" i="0" dirty="0">
                <a:effectLst/>
                <a:latin typeface="ff9"/>
              </a:rPr>
              <a:t> </a:t>
            </a:r>
            <a:r>
              <a:rPr lang="en-US" sz="2200" b="0" i="0" dirty="0" err="1">
                <a:effectLst/>
                <a:latin typeface="ff9"/>
              </a:rPr>
              <a:t>šta</a:t>
            </a:r>
            <a:r>
              <a:rPr lang="en-US" sz="2200" b="0" i="0" dirty="0">
                <a:effectLst/>
                <a:latin typeface="ff9"/>
              </a:rPr>
              <a:t> </a:t>
            </a:r>
            <a:r>
              <a:rPr lang="en-US" sz="2200" b="0" i="0" dirty="0" err="1">
                <a:effectLst/>
                <a:latin typeface="ff9"/>
              </a:rPr>
              <a:t>uti</a:t>
            </a:r>
            <a:r>
              <a:rPr lang="en-US" sz="2200" b="0" i="0" dirty="0" err="1">
                <a:effectLst/>
                <a:latin typeface="ff0"/>
              </a:rPr>
              <a:t>č</a:t>
            </a:r>
            <a:r>
              <a:rPr lang="en-US" sz="2200" b="0" i="0" dirty="0" err="1">
                <a:effectLst/>
                <a:latin typeface="ff9"/>
              </a:rPr>
              <a:t>e</a:t>
            </a:r>
            <a:r>
              <a:rPr lang="en-US" sz="2200" b="0" i="0" dirty="0">
                <a:effectLst/>
                <a:latin typeface="ff9"/>
              </a:rPr>
              <a:t> </a:t>
            </a:r>
            <a:r>
              <a:rPr lang="en-US" sz="2200" b="0" i="0" dirty="0" err="1">
                <a:effectLst/>
                <a:latin typeface="ff9"/>
              </a:rPr>
              <a:t>na</a:t>
            </a:r>
            <a:r>
              <a:rPr lang="en-US" sz="2200" b="0" i="0" dirty="0">
                <a:effectLst/>
                <a:latin typeface="ff9"/>
              </a:rPr>
              <a:t> to da se </a:t>
            </a:r>
            <a:r>
              <a:rPr lang="en-US" sz="2200" b="0" i="0" dirty="0" err="1">
                <a:effectLst/>
                <a:latin typeface="ff9"/>
              </a:rPr>
              <a:t>neki</a:t>
            </a:r>
            <a:r>
              <a:rPr lang="en-US" sz="2200" b="0" i="0" dirty="0">
                <a:effectLst/>
                <a:latin typeface="ff9"/>
              </a:rPr>
              <a:t> </a:t>
            </a:r>
            <a:r>
              <a:rPr lang="en-US" sz="2200" b="0" i="0" dirty="0" err="1">
                <a:effectLst/>
                <a:latin typeface="ff9"/>
              </a:rPr>
              <a:t>predmeti</a:t>
            </a:r>
            <a:r>
              <a:rPr lang="en-US" sz="2200" b="0" i="0" dirty="0">
                <a:effectLst/>
                <a:latin typeface="ff9"/>
              </a:rPr>
              <a:t> </a:t>
            </a:r>
            <a:r>
              <a:rPr lang="en-US" sz="2200" b="0" i="0" dirty="0" err="1">
                <a:effectLst/>
                <a:latin typeface="ff9"/>
              </a:rPr>
              <a:t>proizvode</a:t>
            </a:r>
            <a:r>
              <a:rPr lang="en-US" sz="2200" b="0" i="0" dirty="0">
                <a:effectLst/>
                <a:latin typeface="ff9"/>
              </a:rPr>
              <a:t> </a:t>
            </a:r>
            <a:r>
              <a:rPr lang="en-US" sz="2200" b="0" i="0" dirty="0" err="1">
                <a:effectLst/>
                <a:latin typeface="ff9"/>
              </a:rPr>
              <a:t>brže</a:t>
            </a:r>
            <a:r>
              <a:rPr lang="en-US" sz="2200" b="0" i="0" dirty="0">
                <a:effectLst/>
                <a:latin typeface="ff9"/>
              </a:rPr>
              <a:t> </a:t>
            </a:r>
            <a:r>
              <a:rPr lang="en-US" sz="2200" b="0" i="0" dirty="0" err="1">
                <a:effectLst/>
                <a:latin typeface="ff9"/>
              </a:rPr>
              <a:t>ili</a:t>
            </a:r>
            <a:r>
              <a:rPr lang="en-US" sz="2200" b="0" i="0" dirty="0">
                <a:effectLst/>
                <a:latin typeface="ff9"/>
              </a:rPr>
              <a:t> </a:t>
            </a:r>
            <a:r>
              <a:rPr lang="en-US" sz="2200" b="0" i="0" dirty="0" err="1">
                <a:effectLst/>
                <a:latin typeface="ff9"/>
              </a:rPr>
              <a:t>sporije</a:t>
            </a:r>
            <a:r>
              <a:rPr lang="sr-Latn-RS" sz="2200" b="0" i="0" dirty="0">
                <a:effectLst/>
                <a:latin typeface="ff9"/>
              </a:rPr>
              <a:t>?</a:t>
            </a:r>
          </a:p>
          <a:p>
            <a:pPr marL="0" indent="0" algn="just">
              <a:lnSpc>
                <a:spcPct val="110000"/>
              </a:lnSpc>
              <a:buNone/>
            </a:pPr>
            <a:r>
              <a:rPr lang="sr-Latn-RS" sz="2200" b="1" dirty="0">
                <a:solidFill>
                  <a:srgbClr val="FFFF00"/>
                </a:solidFill>
                <a:latin typeface="ff9"/>
              </a:rPr>
              <a:t>Z</a:t>
            </a:r>
            <a:r>
              <a:rPr lang="en-US" sz="2200" b="1" i="0" dirty="0" err="1">
                <a:solidFill>
                  <a:srgbClr val="FFFF00"/>
                </a:solidFill>
                <a:effectLst/>
                <a:latin typeface="ff9"/>
              </a:rPr>
              <a:t>ašto</a:t>
            </a:r>
            <a:r>
              <a:rPr lang="en-US" sz="2200" b="1" i="0" dirty="0">
                <a:solidFill>
                  <a:srgbClr val="FFFF00"/>
                </a:solidFill>
                <a:effectLst/>
                <a:latin typeface="ff9"/>
              </a:rPr>
              <a:t> </a:t>
            </a:r>
            <a:r>
              <a:rPr lang="en-US" sz="2200" b="1" i="0" dirty="0" err="1">
                <a:solidFill>
                  <a:srgbClr val="FFFF00"/>
                </a:solidFill>
                <a:effectLst/>
                <a:latin typeface="ff9"/>
              </a:rPr>
              <a:t>neki</a:t>
            </a:r>
            <a:r>
              <a:rPr lang="en-US" sz="2200" b="1" i="0" dirty="0">
                <a:solidFill>
                  <a:srgbClr val="FFFF00"/>
                </a:solidFill>
                <a:effectLst/>
                <a:latin typeface="ff9"/>
              </a:rPr>
              <a:t> </a:t>
            </a:r>
            <a:r>
              <a:rPr lang="en-US" sz="2200" b="1" i="0" dirty="0" err="1">
                <a:solidFill>
                  <a:srgbClr val="FFFF00"/>
                </a:solidFill>
                <a:effectLst/>
                <a:latin typeface="ff9"/>
              </a:rPr>
              <a:t>ljudi</a:t>
            </a:r>
            <a:r>
              <a:rPr lang="en-US" sz="2200" b="1" i="0" dirty="0">
                <a:solidFill>
                  <a:srgbClr val="FFFF00"/>
                </a:solidFill>
                <a:effectLst/>
                <a:latin typeface="ff9"/>
              </a:rPr>
              <a:t> </a:t>
            </a:r>
            <a:r>
              <a:rPr lang="en-US" sz="2200" b="1" i="0" dirty="0" err="1">
                <a:solidFill>
                  <a:srgbClr val="FFFF00"/>
                </a:solidFill>
                <a:effectLst/>
                <a:latin typeface="ff9"/>
              </a:rPr>
              <a:t>imaju</a:t>
            </a:r>
            <a:r>
              <a:rPr lang="en-US" sz="2200" b="1" i="0" dirty="0">
                <a:solidFill>
                  <a:srgbClr val="FFFF00"/>
                </a:solidFill>
                <a:effectLst/>
                <a:latin typeface="ff9"/>
              </a:rPr>
              <a:t> </a:t>
            </a:r>
            <a:r>
              <a:rPr lang="en-US" sz="2200" b="1" i="0" dirty="0" err="1">
                <a:solidFill>
                  <a:srgbClr val="FFFF00"/>
                </a:solidFill>
                <a:effectLst/>
                <a:latin typeface="ff9"/>
              </a:rPr>
              <a:t>više</a:t>
            </a:r>
            <a:r>
              <a:rPr lang="en-US" sz="2200" b="1" i="0" dirty="0">
                <a:solidFill>
                  <a:srgbClr val="FFFF00"/>
                </a:solidFill>
                <a:effectLst/>
                <a:latin typeface="ff9"/>
              </a:rPr>
              <a:t> od </a:t>
            </a:r>
            <a:r>
              <a:rPr lang="en-US" sz="2200" b="1" i="0" dirty="0" err="1">
                <a:solidFill>
                  <a:srgbClr val="FFFF00"/>
                </a:solidFill>
                <a:effectLst/>
                <a:latin typeface="ff9"/>
              </a:rPr>
              <a:t>drugih</a:t>
            </a:r>
            <a:r>
              <a:rPr lang="sr-Latn-RS" sz="2200" b="1" i="0" dirty="0">
                <a:solidFill>
                  <a:srgbClr val="FFFF00"/>
                </a:solidFill>
                <a:effectLst/>
                <a:latin typeface="ff9"/>
              </a:rPr>
              <a:t>?</a:t>
            </a:r>
          </a:p>
          <a:p>
            <a:pPr marL="0" indent="0" algn="just">
              <a:lnSpc>
                <a:spcPct val="110000"/>
              </a:lnSpc>
              <a:buNone/>
            </a:pPr>
            <a:r>
              <a:rPr lang="sr-Latn-RS" sz="2200" b="1" i="0" dirty="0">
                <a:solidFill>
                  <a:srgbClr val="FFFF00"/>
                </a:solidFill>
                <a:effectLst/>
                <a:latin typeface="ff9"/>
              </a:rPr>
              <a:t>D</a:t>
            </a:r>
            <a:r>
              <a:rPr lang="en-US" sz="2200" b="1" i="0" dirty="0">
                <a:solidFill>
                  <a:srgbClr val="FFFF00"/>
                </a:solidFill>
                <a:effectLst/>
                <a:latin typeface="ff9"/>
              </a:rPr>
              <a:t>a li se </a:t>
            </a:r>
            <a:r>
              <a:rPr lang="en-US" sz="2200" b="1" i="0" dirty="0" err="1">
                <a:solidFill>
                  <a:srgbClr val="FFFF00"/>
                </a:solidFill>
                <a:effectLst/>
                <a:latin typeface="ff9"/>
              </a:rPr>
              <a:t>kroz</a:t>
            </a:r>
            <a:r>
              <a:rPr lang="en-US" sz="2200" b="1" i="0" dirty="0">
                <a:solidFill>
                  <a:srgbClr val="FFFF00"/>
                </a:solidFill>
                <a:effectLst/>
                <a:latin typeface="ff9"/>
              </a:rPr>
              <a:t> </a:t>
            </a:r>
            <a:r>
              <a:rPr lang="en-US" sz="2200" b="1" i="0" dirty="0" err="1">
                <a:solidFill>
                  <a:srgbClr val="FFFF00"/>
                </a:solidFill>
                <a:effectLst/>
                <a:latin typeface="ff9"/>
              </a:rPr>
              <a:t>razmenu</a:t>
            </a:r>
            <a:r>
              <a:rPr lang="sr-Latn-RS" sz="2200" b="1" i="0" dirty="0">
                <a:solidFill>
                  <a:srgbClr val="FFFF00"/>
                </a:solidFill>
                <a:effectLst/>
                <a:latin typeface="ff9"/>
              </a:rPr>
              <a:t> </a:t>
            </a:r>
            <a:r>
              <a:rPr lang="en-US" sz="2200" b="1" i="0" dirty="0" err="1">
                <a:solidFill>
                  <a:srgbClr val="FFFF00"/>
                </a:solidFill>
                <a:effectLst/>
                <a:latin typeface="ff9"/>
              </a:rPr>
              <a:t>sa</a:t>
            </a:r>
            <a:r>
              <a:rPr lang="en-US" sz="2200" b="1" i="0" dirty="0">
                <a:solidFill>
                  <a:srgbClr val="FFFF00"/>
                </a:solidFill>
                <a:effectLst/>
                <a:latin typeface="ff9"/>
              </a:rPr>
              <a:t> </a:t>
            </a:r>
            <a:r>
              <a:rPr lang="en-US" sz="2200" b="1" i="0" dirty="0" err="1">
                <a:solidFill>
                  <a:srgbClr val="FFFF00"/>
                </a:solidFill>
                <a:effectLst/>
                <a:latin typeface="ff9"/>
              </a:rPr>
              <a:t>drugima</a:t>
            </a:r>
            <a:r>
              <a:rPr lang="en-US" sz="2200" b="1" i="0" dirty="0">
                <a:solidFill>
                  <a:srgbClr val="FFFF00"/>
                </a:solidFill>
                <a:effectLst/>
                <a:latin typeface="ff9"/>
              </a:rPr>
              <a:t> </a:t>
            </a:r>
            <a:r>
              <a:rPr lang="en-US" sz="2200" b="1" i="0" dirty="0" err="1">
                <a:solidFill>
                  <a:srgbClr val="FFFF00"/>
                </a:solidFill>
                <a:effectLst/>
                <a:latin typeface="ff9"/>
              </a:rPr>
              <a:t>i</a:t>
            </a:r>
            <a:r>
              <a:rPr lang="en-US" sz="2200" b="1" i="0" dirty="0">
                <a:solidFill>
                  <a:srgbClr val="FFFF00"/>
                </a:solidFill>
                <a:effectLst/>
                <a:latin typeface="ff9"/>
              </a:rPr>
              <a:t> </a:t>
            </a:r>
            <a:r>
              <a:rPr lang="en-US" sz="2200" b="1" i="0" dirty="0" err="1">
                <a:solidFill>
                  <a:srgbClr val="FFFF00"/>
                </a:solidFill>
                <a:effectLst/>
                <a:latin typeface="ff9"/>
              </a:rPr>
              <a:t>uz</a:t>
            </a:r>
            <a:r>
              <a:rPr lang="en-US" sz="2200" b="1" i="0" dirty="0">
                <a:solidFill>
                  <a:srgbClr val="FFFF00"/>
                </a:solidFill>
                <a:effectLst/>
                <a:latin typeface="ff9"/>
              </a:rPr>
              <a:t> </a:t>
            </a:r>
            <a:r>
              <a:rPr lang="en-US" sz="2200" b="1" i="0" dirty="0" err="1">
                <a:solidFill>
                  <a:srgbClr val="FFFF00"/>
                </a:solidFill>
                <a:effectLst/>
                <a:latin typeface="ff9"/>
              </a:rPr>
              <a:t>koja</a:t>
            </a:r>
            <a:r>
              <a:rPr lang="en-US" sz="2200" b="1" i="0" dirty="0">
                <a:solidFill>
                  <a:srgbClr val="FFFF00"/>
                </a:solidFill>
                <a:effectLst/>
                <a:latin typeface="ff9"/>
              </a:rPr>
              <a:t> </a:t>
            </a:r>
            <a:r>
              <a:rPr lang="en-US" sz="2200" b="1" i="0" dirty="0" err="1">
                <a:solidFill>
                  <a:srgbClr val="FFFF00"/>
                </a:solidFill>
                <a:effectLst/>
                <a:latin typeface="ff9"/>
              </a:rPr>
              <a:t>pravila</a:t>
            </a:r>
            <a:r>
              <a:rPr lang="en-US" sz="2200" b="1" i="0" dirty="0">
                <a:solidFill>
                  <a:srgbClr val="FFFF00"/>
                </a:solidFill>
                <a:effectLst/>
                <a:latin typeface="ff9"/>
              </a:rPr>
              <a:t> </a:t>
            </a:r>
            <a:r>
              <a:rPr lang="en-US" sz="2200" b="1" i="0" dirty="0" err="1">
                <a:solidFill>
                  <a:srgbClr val="FFFF00"/>
                </a:solidFill>
                <a:effectLst/>
                <a:latin typeface="ff9"/>
              </a:rPr>
              <a:t>mogu</a:t>
            </a:r>
            <a:r>
              <a:rPr lang="en-US" sz="2200" b="1" i="0" dirty="0">
                <a:solidFill>
                  <a:srgbClr val="FFFF00"/>
                </a:solidFill>
                <a:effectLst/>
                <a:latin typeface="ff9"/>
              </a:rPr>
              <a:t> </a:t>
            </a:r>
            <a:r>
              <a:rPr lang="en-US" sz="2200" b="1" i="0" dirty="0" err="1">
                <a:solidFill>
                  <a:srgbClr val="FFFF00"/>
                </a:solidFill>
                <a:effectLst/>
                <a:latin typeface="ff9"/>
              </a:rPr>
              <a:t>nabaviti</a:t>
            </a:r>
            <a:r>
              <a:rPr lang="en-US" sz="2200" b="1" i="0" dirty="0">
                <a:solidFill>
                  <a:srgbClr val="FFFF00"/>
                </a:solidFill>
                <a:effectLst/>
                <a:latin typeface="ff9"/>
              </a:rPr>
              <a:t> </a:t>
            </a:r>
            <a:r>
              <a:rPr lang="en-US" sz="2200" b="1" i="0" dirty="0" err="1">
                <a:solidFill>
                  <a:srgbClr val="FFFF00"/>
                </a:solidFill>
                <a:effectLst/>
                <a:latin typeface="ff9"/>
              </a:rPr>
              <a:t>neke</a:t>
            </a:r>
            <a:r>
              <a:rPr lang="en-US" sz="2200" b="1" i="0" dirty="0">
                <a:solidFill>
                  <a:srgbClr val="FFFF00"/>
                </a:solidFill>
                <a:effectLst/>
                <a:latin typeface="ff9"/>
              </a:rPr>
              <a:t> </a:t>
            </a:r>
            <a:r>
              <a:rPr lang="en-US" sz="2200" b="1" i="0" dirty="0" err="1">
                <a:solidFill>
                  <a:srgbClr val="FFFF00"/>
                </a:solidFill>
                <a:effectLst/>
                <a:latin typeface="ff9"/>
              </a:rPr>
              <a:t>stvari</a:t>
            </a:r>
            <a:r>
              <a:rPr lang="en-US" sz="2200" b="1" i="0" dirty="0">
                <a:solidFill>
                  <a:srgbClr val="FFFF00"/>
                </a:solidFill>
                <a:effectLst/>
                <a:latin typeface="ff9"/>
              </a:rPr>
              <a:t> </a:t>
            </a:r>
            <a:r>
              <a:rPr lang="en-US" sz="2200" b="1" i="0" dirty="0" err="1">
                <a:solidFill>
                  <a:srgbClr val="FFFF00"/>
                </a:solidFill>
                <a:effectLst/>
                <a:latin typeface="ff9"/>
              </a:rPr>
              <a:t>koje</a:t>
            </a:r>
            <a:r>
              <a:rPr lang="en-US" sz="2200" b="1" i="0" dirty="0">
                <a:solidFill>
                  <a:srgbClr val="FFFF00"/>
                </a:solidFill>
                <a:effectLst/>
                <a:latin typeface="ff9"/>
              </a:rPr>
              <a:t> </a:t>
            </a:r>
            <a:r>
              <a:rPr lang="en-US" sz="2200" b="1" i="0" dirty="0" err="1">
                <a:solidFill>
                  <a:srgbClr val="FFFF00"/>
                </a:solidFill>
                <a:effectLst/>
                <a:latin typeface="ff9"/>
              </a:rPr>
              <a:t>nedostaju</a:t>
            </a:r>
            <a:r>
              <a:rPr lang="sr-Latn-RS" sz="2200" b="1" i="0" dirty="0">
                <a:solidFill>
                  <a:srgbClr val="FFFF00"/>
                </a:solidFill>
                <a:effectLst/>
                <a:latin typeface="ff9"/>
              </a:rPr>
              <a:t>?</a:t>
            </a:r>
          </a:p>
          <a:p>
            <a:pPr marL="0" indent="0" algn="just">
              <a:lnSpc>
                <a:spcPct val="110000"/>
              </a:lnSpc>
              <a:buNone/>
            </a:pPr>
            <a:r>
              <a:rPr lang="sr-Latn-RS" sz="2200" b="1" i="0" dirty="0">
                <a:solidFill>
                  <a:srgbClr val="FFFF00"/>
                </a:solidFill>
                <a:effectLst/>
                <a:latin typeface="ff9"/>
              </a:rPr>
              <a:t>K</a:t>
            </a:r>
            <a:r>
              <a:rPr lang="en-US" sz="2200" b="1" i="0" dirty="0" err="1">
                <a:solidFill>
                  <a:srgbClr val="FFFF00"/>
                </a:solidFill>
                <a:effectLst/>
                <a:latin typeface="ff9"/>
              </a:rPr>
              <a:t>oliko</a:t>
            </a:r>
            <a:r>
              <a:rPr lang="en-US" sz="2200" b="1" i="0" dirty="0">
                <a:solidFill>
                  <a:srgbClr val="FFFF00"/>
                </a:solidFill>
                <a:effectLst/>
                <a:latin typeface="ff9"/>
              </a:rPr>
              <a:t> one </a:t>
            </a:r>
            <a:r>
              <a:rPr lang="en-US" sz="2200" b="1" i="0" dirty="0" err="1">
                <a:solidFill>
                  <a:srgbClr val="FFFF00"/>
                </a:solidFill>
                <a:effectLst/>
                <a:latin typeface="ff9"/>
              </a:rPr>
              <a:t>vrede</a:t>
            </a:r>
            <a:r>
              <a:rPr lang="sr-Latn-RS" sz="2200" b="1" i="0" dirty="0">
                <a:solidFill>
                  <a:srgbClr val="FFFF00"/>
                </a:solidFill>
                <a:effectLst/>
                <a:latin typeface="ff9"/>
              </a:rPr>
              <a:t>?</a:t>
            </a:r>
            <a:r>
              <a:rPr lang="en-US" sz="2200" b="1" i="0" dirty="0">
                <a:solidFill>
                  <a:srgbClr val="FFFF00"/>
                </a:solidFill>
                <a:effectLst/>
                <a:latin typeface="ff9"/>
              </a:rPr>
              <a:t> </a:t>
            </a:r>
            <a:r>
              <a:rPr lang="sr-Latn-RS" sz="2200" b="1" dirty="0">
                <a:solidFill>
                  <a:srgbClr val="FFFF00"/>
                </a:solidFill>
                <a:latin typeface="ff9"/>
              </a:rPr>
              <a:t>Š</a:t>
            </a:r>
            <a:r>
              <a:rPr lang="en-US" sz="2200" b="1" i="0" dirty="0">
                <a:solidFill>
                  <a:srgbClr val="FFFF00"/>
                </a:solidFill>
                <a:effectLst/>
                <a:latin typeface="ff9"/>
              </a:rPr>
              <a:t>ta</a:t>
            </a:r>
            <a:r>
              <a:rPr lang="sr-Latn-RS" sz="2200" b="1" i="0" dirty="0">
                <a:solidFill>
                  <a:srgbClr val="FFFF00"/>
                </a:solidFill>
                <a:effectLst/>
                <a:latin typeface="ff9"/>
              </a:rPr>
              <a:t> </a:t>
            </a:r>
            <a:r>
              <a:rPr lang="en-US" sz="2200" b="1" i="0" dirty="0" err="1">
                <a:solidFill>
                  <a:srgbClr val="FFFF00"/>
                </a:solidFill>
                <a:effectLst/>
                <a:latin typeface="ff9"/>
              </a:rPr>
              <a:t>ljude</a:t>
            </a:r>
            <a:r>
              <a:rPr lang="en-US" sz="2200" b="1" i="0" dirty="0">
                <a:solidFill>
                  <a:srgbClr val="FFFF00"/>
                </a:solidFill>
                <a:effectLst/>
                <a:latin typeface="ff9"/>
              </a:rPr>
              <a:t> </a:t>
            </a:r>
            <a:r>
              <a:rPr lang="en-US" sz="2200" b="1" i="0" dirty="0" err="1">
                <a:solidFill>
                  <a:srgbClr val="FFFF00"/>
                </a:solidFill>
                <a:effectLst/>
                <a:latin typeface="ff9"/>
              </a:rPr>
              <a:t>ograni</a:t>
            </a:r>
            <a:r>
              <a:rPr lang="en-US" sz="2200" b="1" i="0" dirty="0" err="1">
                <a:solidFill>
                  <a:srgbClr val="FFFF00"/>
                </a:solidFill>
                <a:effectLst/>
                <a:latin typeface="ff0"/>
              </a:rPr>
              <a:t>č</a:t>
            </a:r>
            <a:r>
              <a:rPr lang="en-US" sz="2200" b="1" i="0" dirty="0" err="1">
                <a:solidFill>
                  <a:srgbClr val="FFFF00"/>
                </a:solidFill>
                <a:effectLst/>
                <a:latin typeface="ff9"/>
              </a:rPr>
              <a:t>ava</a:t>
            </a:r>
            <a:r>
              <a:rPr lang="en-US" sz="2200" b="1" i="0" dirty="0">
                <a:solidFill>
                  <a:srgbClr val="FFFF00"/>
                </a:solidFill>
                <a:effectLst/>
                <a:latin typeface="ff9"/>
              </a:rPr>
              <a:t> da </a:t>
            </a:r>
            <a:r>
              <a:rPr lang="en-US" sz="2200" b="1" i="0" dirty="0" err="1">
                <a:solidFill>
                  <a:srgbClr val="FFFF00"/>
                </a:solidFill>
                <a:effectLst/>
                <a:latin typeface="ff9"/>
              </a:rPr>
              <a:t>zadovolje</a:t>
            </a:r>
            <a:r>
              <a:rPr lang="en-US" sz="2200" b="1" i="0" dirty="0">
                <a:solidFill>
                  <a:srgbClr val="FFFF00"/>
                </a:solidFill>
                <a:effectLst/>
                <a:latin typeface="ff9"/>
              </a:rPr>
              <a:t> </a:t>
            </a:r>
            <a:r>
              <a:rPr lang="en-US" sz="2200" b="1" i="0" dirty="0" err="1">
                <a:solidFill>
                  <a:srgbClr val="FFFF00"/>
                </a:solidFill>
                <a:effectLst/>
                <a:latin typeface="ff9"/>
              </a:rPr>
              <a:t>baš</a:t>
            </a:r>
            <a:r>
              <a:rPr lang="en-US" sz="2200" b="1" i="0" dirty="0">
                <a:solidFill>
                  <a:srgbClr val="FFFF00"/>
                </a:solidFill>
                <a:effectLst/>
                <a:latin typeface="ff9"/>
              </a:rPr>
              <a:t> </a:t>
            </a:r>
            <a:r>
              <a:rPr lang="en-US" sz="2200" b="1" i="0" dirty="0" err="1">
                <a:solidFill>
                  <a:srgbClr val="FFFF00"/>
                </a:solidFill>
                <a:effectLst/>
                <a:latin typeface="ff9"/>
              </a:rPr>
              <a:t>sve</a:t>
            </a:r>
            <a:r>
              <a:rPr lang="en-US" sz="2200" b="1" i="0" dirty="0">
                <a:solidFill>
                  <a:srgbClr val="FFFF00"/>
                </a:solidFill>
                <a:effectLst/>
                <a:latin typeface="ff9"/>
              </a:rPr>
              <a:t> </a:t>
            </a:r>
            <a:r>
              <a:rPr lang="en-US" sz="2200" b="1" i="0" dirty="0" err="1">
                <a:solidFill>
                  <a:srgbClr val="FFFF00"/>
                </a:solidFill>
                <a:effectLst/>
                <a:latin typeface="ff9"/>
              </a:rPr>
              <a:t>potrebe</a:t>
            </a:r>
            <a:r>
              <a:rPr lang="en-US" sz="2200" b="1" i="0" dirty="0">
                <a:solidFill>
                  <a:srgbClr val="FFFF00"/>
                </a:solidFill>
                <a:effectLst/>
                <a:latin typeface="ff9"/>
              </a:rPr>
              <a:t> </a:t>
            </a:r>
            <a:r>
              <a:rPr lang="en-US" sz="2200" b="1" i="0" dirty="0" err="1">
                <a:solidFill>
                  <a:srgbClr val="FFFF00"/>
                </a:solidFill>
                <a:effectLst/>
                <a:latin typeface="ff9"/>
              </a:rPr>
              <a:t>koje</a:t>
            </a:r>
            <a:r>
              <a:rPr lang="en-US" sz="2200" b="1" i="0" dirty="0">
                <a:solidFill>
                  <a:srgbClr val="FFFF00"/>
                </a:solidFill>
                <a:effectLst/>
                <a:latin typeface="ff9"/>
              </a:rPr>
              <a:t> </a:t>
            </a:r>
            <a:r>
              <a:rPr lang="en-US" sz="2200" b="1" i="0" dirty="0" err="1">
                <a:solidFill>
                  <a:srgbClr val="FFFF00"/>
                </a:solidFill>
                <a:effectLst/>
                <a:latin typeface="ff9"/>
              </a:rPr>
              <a:t>imaju</a:t>
            </a:r>
            <a:r>
              <a:rPr lang="sr-Latn-RS" sz="2200" b="1" dirty="0">
                <a:solidFill>
                  <a:srgbClr val="FFFF00"/>
                </a:solidFill>
                <a:latin typeface="ff9"/>
              </a:rPr>
              <a:t>?</a:t>
            </a:r>
            <a:endParaRPr lang="en-US" sz="2200" b="1" i="0" dirty="0">
              <a:solidFill>
                <a:srgbClr val="FFFF00"/>
              </a:solidFill>
              <a:effectLst/>
              <a:latin typeface="Source Sans Pro" panose="020B0503030403020204" pitchFamily="34" charset="0"/>
            </a:endParaRPr>
          </a:p>
          <a:p>
            <a:pPr algn="just">
              <a:lnSpc>
                <a:spcPct val="110000"/>
              </a:lnSpc>
            </a:pPr>
            <a:endParaRPr lang="en-US" sz="2200" dirty="0"/>
          </a:p>
        </p:txBody>
      </p:sp>
      <p:sp>
        <p:nvSpPr>
          <p:cNvPr id="5137"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03450011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610" y="1867077"/>
            <a:ext cx="6914255" cy="3605598"/>
          </a:xfrm>
        </p:spPr>
        <p:txBody>
          <a:bodyPr>
            <a:noAutofit/>
          </a:bodyPr>
          <a:lstStyle/>
          <a:p>
            <a:pPr>
              <a:lnSpc>
                <a:spcPct val="110000"/>
              </a:lnSpc>
            </a:pPr>
            <a:r>
              <a:rPr lang="sr-Latn-RS" sz="1500" b="1" u="sng" dirty="0">
                <a:latin typeface="Times New Roman" panose="02020603050405020304" pitchFamily="18" charset="0"/>
                <a:cs typeface="Times New Roman" panose="02020603050405020304" pitchFamily="18" charset="0"/>
              </a:rPr>
              <a:t>ARISTOTEL</a:t>
            </a:r>
            <a:r>
              <a:rPr lang="sr-Latn-RS" sz="1500" dirty="0">
                <a:latin typeface="Times New Roman" panose="02020603050405020304" pitchFamily="18" charset="0"/>
                <a:cs typeface="Times New Roman" panose="02020603050405020304" pitchFamily="18" charset="0"/>
              </a:rPr>
              <a:t>je prvi filozof ekonomista koji je pristalica robne proizvodnje, bio je učitelj Aleksandra Makedonskog. Definisao i robu, vrednost i novac. </a:t>
            </a:r>
          </a:p>
          <a:p>
            <a:pPr>
              <a:lnSpc>
                <a:spcPct val="110000"/>
              </a:lnSpc>
            </a:pPr>
            <a:r>
              <a:rPr lang="sr-Latn-RS" sz="1500" dirty="0">
                <a:latin typeface="Times New Roman" panose="02020603050405020304" pitchFamily="18" charset="0"/>
                <a:cs typeface="Times New Roman" panose="02020603050405020304" pitchFamily="18" charset="0"/>
              </a:rPr>
              <a:t>O novcu kaže „</a:t>
            </a:r>
            <a:r>
              <a:rPr lang="en-US" sz="1500" i="1" dirty="0"/>
              <a:t>..u </a:t>
            </a:r>
            <a:r>
              <a:rPr lang="en-US" sz="1500" i="1" dirty="0" err="1"/>
              <a:t>pogledu</a:t>
            </a:r>
            <a:r>
              <a:rPr lang="en-US" sz="1500" i="1" dirty="0"/>
              <a:t> </a:t>
            </a:r>
            <a:r>
              <a:rPr lang="en-US" sz="1500" i="1" dirty="0" err="1"/>
              <a:t>razmene</a:t>
            </a:r>
            <a:r>
              <a:rPr lang="en-US" sz="1500" i="1" dirty="0"/>
              <a:t>, </a:t>
            </a:r>
            <a:r>
              <a:rPr lang="en-US" sz="1500" i="1" dirty="0" err="1"/>
              <a:t>presudan</a:t>
            </a:r>
            <a:r>
              <a:rPr lang="en-US" sz="1500" i="1" dirty="0"/>
              <a:t> </a:t>
            </a:r>
            <a:r>
              <a:rPr lang="en-US" sz="1500" i="1" dirty="0" err="1"/>
              <a:t>značaj</a:t>
            </a:r>
            <a:r>
              <a:rPr lang="en-US" sz="1500" i="1" dirty="0"/>
              <a:t>, </a:t>
            </a:r>
            <a:r>
              <a:rPr lang="sr-Latn-RS" sz="1500" i="1" dirty="0"/>
              <a:t>i</a:t>
            </a:r>
            <a:r>
              <a:rPr lang="en-US" sz="1500" i="1" dirty="0"/>
              <a:t>ma ta </a:t>
            </a:r>
            <a:r>
              <a:rPr lang="en-US" sz="1500" i="1" dirty="0" err="1"/>
              <a:t>vrsta</a:t>
            </a:r>
            <a:r>
              <a:rPr lang="en-US" sz="1500" i="1" dirty="0"/>
              <a:t> </a:t>
            </a:r>
            <a:r>
              <a:rPr lang="en-US" sz="1500" i="1" dirty="0" err="1"/>
              <a:t>pravičnosti</a:t>
            </a:r>
            <a:r>
              <a:rPr lang="en-US" sz="1500" i="1" dirty="0"/>
              <a:t> </a:t>
            </a:r>
            <a:r>
              <a:rPr lang="en-US" sz="1500" i="1" dirty="0" err="1"/>
              <a:t>koju</a:t>
            </a:r>
            <a:r>
              <a:rPr lang="en-US" sz="1500" i="1" dirty="0"/>
              <a:t> </a:t>
            </a:r>
            <a:r>
              <a:rPr lang="en-US" sz="1500" i="1" dirty="0" err="1"/>
              <a:t>nazivamo</a:t>
            </a:r>
            <a:r>
              <a:rPr lang="en-US" sz="1500" i="1" dirty="0"/>
              <a:t> </a:t>
            </a:r>
            <a:r>
              <a:rPr lang="en-US" sz="1500" i="1" dirty="0" err="1"/>
              <a:t>reciprocitetom</a:t>
            </a:r>
            <a:r>
              <a:rPr lang="en-US" sz="1500" i="1" dirty="0"/>
              <a:t>...</a:t>
            </a:r>
            <a:r>
              <a:rPr lang="en-US" sz="1500" i="1" dirty="0" err="1"/>
              <a:t>zato</a:t>
            </a:r>
            <a:r>
              <a:rPr lang="en-US" sz="1500" i="1" dirty="0"/>
              <a:t> </a:t>
            </a:r>
            <a:r>
              <a:rPr lang="en-US" sz="1500" i="1" dirty="0" err="1"/>
              <a:t>baš</a:t>
            </a:r>
            <a:r>
              <a:rPr lang="en-US" sz="1500" i="1" dirty="0"/>
              <a:t> </a:t>
            </a:r>
            <a:r>
              <a:rPr lang="en-US" sz="1500" i="1" dirty="0" err="1"/>
              <a:t>treba</a:t>
            </a:r>
            <a:r>
              <a:rPr lang="en-US" sz="1500" i="1" dirty="0"/>
              <a:t> </a:t>
            </a:r>
            <a:r>
              <a:rPr lang="en-US" sz="1500" i="1" dirty="0" err="1"/>
              <a:t>naći</a:t>
            </a:r>
            <a:r>
              <a:rPr lang="en-US" sz="1500" i="1" dirty="0"/>
              <a:t> </a:t>
            </a:r>
            <a:r>
              <a:rPr lang="en-US" sz="1500" i="1" dirty="0" err="1"/>
              <a:t>neko</a:t>
            </a:r>
            <a:r>
              <a:rPr lang="en-US" sz="1500" i="1" dirty="0"/>
              <a:t> </a:t>
            </a:r>
            <a:r>
              <a:rPr lang="en-US" sz="1500" i="1" dirty="0" err="1"/>
              <a:t>sredstvo</a:t>
            </a:r>
            <a:r>
              <a:rPr lang="en-US" sz="1500" i="1" dirty="0"/>
              <a:t> </a:t>
            </a:r>
            <a:r>
              <a:rPr lang="en-US" sz="1500" i="1" dirty="0" err="1"/>
              <a:t>koje</a:t>
            </a:r>
            <a:r>
              <a:rPr lang="en-US" sz="1500" i="1" dirty="0"/>
              <a:t> </a:t>
            </a:r>
            <a:r>
              <a:rPr lang="en-US" sz="1500" i="1" dirty="0" err="1"/>
              <a:t>će</a:t>
            </a:r>
            <a:r>
              <a:rPr lang="en-US" sz="1500" i="1" dirty="0"/>
              <a:t> </a:t>
            </a:r>
            <a:r>
              <a:rPr lang="en-US" sz="1500" i="1" dirty="0" err="1"/>
              <a:t>omogućiti</a:t>
            </a:r>
            <a:r>
              <a:rPr lang="en-US" sz="1500" i="1" dirty="0"/>
              <a:t> </a:t>
            </a:r>
            <a:r>
              <a:rPr lang="en-US" sz="1500" i="1" dirty="0" err="1"/>
              <a:t>upoređivanje</a:t>
            </a:r>
            <a:r>
              <a:rPr lang="en-US" sz="1500" i="1" dirty="0"/>
              <a:t> </a:t>
            </a:r>
            <a:r>
              <a:rPr lang="en-US" sz="1500" i="1" dirty="0" err="1"/>
              <a:t>svih</a:t>
            </a:r>
            <a:r>
              <a:rPr lang="en-US" sz="1500" i="1" dirty="0"/>
              <a:t> </a:t>
            </a:r>
            <a:r>
              <a:rPr lang="en-US" sz="1500" i="1" dirty="0" err="1"/>
              <a:t>predmeta</a:t>
            </a:r>
            <a:r>
              <a:rPr lang="en-US" sz="1500" i="1" dirty="0"/>
              <a:t> koji se </a:t>
            </a:r>
            <a:r>
              <a:rPr lang="en-US" sz="1500" i="1" dirty="0" err="1"/>
              <a:t>razmjenjuju</a:t>
            </a:r>
            <a:r>
              <a:rPr lang="en-US" sz="1500" i="1" dirty="0"/>
              <a:t>: to </a:t>
            </a:r>
            <a:r>
              <a:rPr lang="en-US" sz="1500" i="1" dirty="0" err="1"/>
              <a:t>baš</a:t>
            </a:r>
            <a:r>
              <a:rPr lang="en-US" sz="1500" i="1" dirty="0"/>
              <a:t> </a:t>
            </a:r>
            <a:r>
              <a:rPr lang="en-US" sz="1500" i="1" dirty="0" err="1"/>
              <a:t>i</a:t>
            </a:r>
            <a:r>
              <a:rPr lang="en-US" sz="1500" i="1" dirty="0"/>
              <a:t> </a:t>
            </a:r>
            <a:r>
              <a:rPr lang="en-US" sz="1500" i="1" dirty="0" err="1"/>
              <a:t>jeste</a:t>
            </a:r>
            <a:r>
              <a:rPr lang="en-US" sz="1500" i="1" dirty="0"/>
              <a:t> </a:t>
            </a:r>
            <a:r>
              <a:rPr lang="en-US" sz="1500" i="1" dirty="0" err="1"/>
              <a:t>uloga</a:t>
            </a:r>
            <a:r>
              <a:rPr lang="en-US" sz="1500" i="1" dirty="0"/>
              <a:t> </a:t>
            </a:r>
            <a:r>
              <a:rPr lang="en-US" sz="1500" i="1" dirty="0" err="1"/>
              <a:t>novca</a:t>
            </a:r>
            <a:r>
              <a:rPr lang="en-US" sz="1500" i="1" dirty="0"/>
              <a:t>...on je m</a:t>
            </a:r>
            <a:r>
              <a:rPr lang="sr-Latn-RS" sz="1500" i="1" dirty="0"/>
              <a:t>e</a:t>
            </a:r>
            <a:r>
              <a:rPr lang="en-US" sz="1500" i="1" dirty="0" err="1"/>
              <a:t>rilo</a:t>
            </a:r>
            <a:r>
              <a:rPr lang="en-US" sz="1500" i="1" dirty="0"/>
              <a:t> </a:t>
            </a:r>
            <a:r>
              <a:rPr lang="en-US" sz="1500" i="1" dirty="0" err="1"/>
              <a:t>svega</a:t>
            </a:r>
            <a:r>
              <a:rPr lang="en-US" sz="1500" dirty="0"/>
              <a:t>“ </a:t>
            </a:r>
            <a:endParaRPr lang="sr-Latn-RS" sz="1500" dirty="0"/>
          </a:p>
          <a:p>
            <a:pPr marL="0" indent="0">
              <a:lnSpc>
                <a:spcPct val="110000"/>
              </a:lnSpc>
              <a:buNone/>
            </a:pPr>
            <a:r>
              <a:rPr lang="sr-Latn-RS" sz="1500" dirty="0">
                <a:latin typeface="Times New Roman" panose="02020603050405020304" pitchFamily="18" charset="0"/>
                <a:cs typeface="Times New Roman" panose="02020603050405020304" pitchFamily="18" charset="0"/>
              </a:rPr>
              <a:t>Proizvodnja robe za tržište je prirodna, ali je pozajmljivanje novca smatrao zelenaštvom i neprirodnim. </a:t>
            </a:r>
            <a:r>
              <a:rPr lang="sr-Latn-RS" sz="1500" b="1" u="sng" dirty="0">
                <a:solidFill>
                  <a:srgbClr val="C00000"/>
                </a:solidFill>
                <a:latin typeface="Times New Roman" panose="02020603050405020304" pitchFamily="18" charset="0"/>
                <a:cs typeface="Times New Roman" panose="02020603050405020304" pitchFamily="18" charset="0"/>
              </a:rPr>
              <a:t>Novac-zlato</a:t>
            </a:r>
            <a:r>
              <a:rPr lang="sr-Latn-RS" sz="1500" dirty="0">
                <a:latin typeface="Times New Roman" panose="02020603050405020304" pitchFamily="18" charset="0"/>
                <a:cs typeface="Times New Roman" panose="02020603050405020304" pitchFamily="18" charset="0"/>
              </a:rPr>
              <a:t> je 1. sredstvo razmene, 2. blago koje se akumulira (objasnio dvostruku ulogu novca). </a:t>
            </a:r>
          </a:p>
          <a:p>
            <a:pPr marL="0" indent="0">
              <a:lnSpc>
                <a:spcPct val="110000"/>
              </a:lnSpc>
              <a:buNone/>
            </a:pPr>
            <a:r>
              <a:rPr lang="sr-Latn-RS" sz="1500" dirty="0">
                <a:latin typeface="Times New Roman" panose="02020603050405020304" pitchFamily="18" charset="0"/>
                <a:cs typeface="Times New Roman" panose="02020603050405020304" pitchFamily="18" charset="0"/>
              </a:rPr>
              <a:t>Prvi je razgraničio dva svojstva robe: </a:t>
            </a:r>
            <a:r>
              <a:rPr lang="sr-Latn-RS" sz="1500" b="1" dirty="0">
                <a:solidFill>
                  <a:srgbClr val="C00000"/>
                </a:solidFill>
                <a:latin typeface="Times New Roman" panose="02020603050405020304" pitchFamily="18" charset="0"/>
                <a:cs typeface="Times New Roman" panose="02020603050405020304" pitchFamily="18" charset="0"/>
              </a:rPr>
              <a:t>UPOTREBNA I TRŽIŠNA vrednost.</a:t>
            </a:r>
          </a:p>
          <a:p>
            <a:pPr marL="0" indent="0">
              <a:lnSpc>
                <a:spcPct val="110000"/>
              </a:lnSpc>
              <a:buNone/>
            </a:pPr>
            <a:r>
              <a:rPr lang="sr-Latn-RS" sz="1500" dirty="0">
                <a:latin typeface="Times New Roman" panose="02020603050405020304" pitchFamily="18" charset="0"/>
                <a:cs typeface="Times New Roman" panose="02020603050405020304" pitchFamily="18" charset="0"/>
              </a:rPr>
              <a:t>(obuća – upotrebna služi da se obuva,sačuva zdravlje..., a može i da se razmeni za novac pa ima tržišnu vrednost)</a:t>
            </a:r>
          </a:p>
          <a:p>
            <a:pPr marL="0" indent="0">
              <a:lnSpc>
                <a:spcPct val="110000"/>
              </a:lnSpc>
              <a:buNone/>
            </a:pPr>
            <a:endParaRPr lang="en-US" sz="1500" dirty="0">
              <a:latin typeface="Times New Roman" panose="02020603050405020304" pitchFamily="18" charset="0"/>
              <a:cs typeface="Times New Roman" panose="02020603050405020304" pitchFamily="18" charset="0"/>
            </a:endParaRPr>
          </a:p>
        </p:txBody>
      </p:sp>
      <p:grpSp>
        <p:nvGrpSpPr>
          <p:cNvPr id="12295" name="Group 12294">
            <a:extLst>
              <a:ext uri="{FF2B5EF4-FFF2-40B4-BE49-F238E27FC236}">
                <a16:creationId xmlns:a16="http://schemas.microsoft.com/office/drawing/2014/main" id="{095EFFE5-C34E-4497-87E2-6B5961587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077983" y="2012810"/>
            <a:ext cx="3980500" cy="3459865"/>
            <a:chOff x="7063854" y="2123762"/>
            <a:chExt cx="3980500" cy="3481923"/>
          </a:xfrm>
        </p:grpSpPr>
        <p:sp>
          <p:nvSpPr>
            <p:cNvPr id="12296" name="Rectangle 12295">
              <a:extLst>
                <a:ext uri="{FF2B5EF4-FFF2-40B4-BE49-F238E27FC236}">
                  <a16:creationId xmlns:a16="http://schemas.microsoft.com/office/drawing/2014/main" id="{BE00B8A1-156F-4E5A-B016-1BC9C50DE3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63854" y="2123762"/>
              <a:ext cx="3980500" cy="3481923"/>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97" name="Rectangle 12296">
              <a:extLst>
                <a:ext uri="{FF2B5EF4-FFF2-40B4-BE49-F238E27FC236}">
                  <a16:creationId xmlns:a16="http://schemas.microsoft.com/office/drawing/2014/main" id="{9B5AA8FD-8C3B-4DE7-B442-4C57030043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24089" y="2294169"/>
              <a:ext cx="3656537" cy="3149963"/>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290" name="Picture 2" descr="File:Aristotel`.jpg - Wikipedia"/>
          <p:cNvPicPr>
            <a:picLocks noChangeAspect="1" noChangeArrowheads="1"/>
          </p:cNvPicPr>
          <p:nvPr/>
        </p:nvPicPr>
        <p:blipFill rotWithShape="1">
          <a:blip r:embed="rId2">
            <a:extLst>
              <a:ext uri="{28A0092B-C50C-407E-A947-70E740481C1C}">
                <a14:useLocalDpi xmlns:a14="http://schemas.microsoft.com/office/drawing/2010/main" val="0"/>
              </a:ext>
            </a:extLst>
          </a:blip>
          <a:srcRect t="13232" r="-2" b="31354"/>
          <a:stretch/>
        </p:blipFill>
        <p:spPr bwMode="auto">
          <a:xfrm>
            <a:off x="7549107" y="2491733"/>
            <a:ext cx="3023917" cy="25009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D21AD8-40D9-6ABA-3634-C9E51E8AE997}"/>
              </a:ext>
            </a:extLst>
          </p:cNvPr>
          <p:cNvSpPr txBox="1"/>
          <p:nvPr/>
        </p:nvSpPr>
        <p:spPr>
          <a:xfrm>
            <a:off x="5316279" y="167471"/>
            <a:ext cx="6654197" cy="1593770"/>
          </a:xfrm>
          <a:prstGeom prst="rect">
            <a:avLst/>
          </a:prstGeom>
          <a:noFill/>
        </p:spPr>
        <p:txBody>
          <a:bodyPr wrap="square">
            <a:spAutoFit/>
          </a:bodyPr>
          <a:lstStyle/>
          <a:p>
            <a:pPr algn="just">
              <a:lnSpc>
                <a:spcPct val="110000"/>
              </a:lnSpc>
            </a:pPr>
            <a:r>
              <a:rPr lang="sr-Latn-RS" sz="1800" b="1" dirty="0">
                <a:latin typeface="Times New Roman" panose="02020603050405020304" pitchFamily="18" charset="0"/>
                <a:cs typeface="Times New Roman" panose="02020603050405020304" pitchFamily="18" charset="0"/>
              </a:rPr>
              <a:t>PLATON </a:t>
            </a:r>
            <a:r>
              <a:rPr lang="sr-Latn-RS" sz="1800" dirty="0">
                <a:latin typeface="Times New Roman" panose="02020603050405020304" pitchFamily="18" charset="0"/>
                <a:cs typeface="Times New Roman" panose="02020603050405020304" pitchFamily="18" charset="0"/>
              </a:rPr>
              <a:t>(Grčka, Sokratov učenik, a učitelj Aristotela) je pristalica naturalne privrede, i protivnik je privatne svojine, smatrajući da su vrlina i bogatstvo nespojivi. Trgovina je nedostojna delatnost. SVAKO mora da radi svoj posao: vojnici čuvaju društvo, radnici rade, vladari vladaju </a:t>
            </a:r>
            <a:r>
              <a:rPr lang="sr-Latn-RS" sz="1800" dirty="0">
                <a:solidFill>
                  <a:srgbClr val="C00000"/>
                </a:solidFill>
                <a:latin typeface="Times New Roman" panose="02020603050405020304" pitchFamily="18" charset="0"/>
                <a:cs typeface="Times New Roman" panose="02020603050405020304" pitchFamily="18" charset="0"/>
              </a:rPr>
              <a:t>PRVA PODELA RADA</a:t>
            </a:r>
          </a:p>
        </p:txBody>
      </p:sp>
    </p:spTree>
    <p:extLst>
      <p:ext uri="{BB962C8B-B14F-4D97-AF65-F5344CB8AC3E}">
        <p14:creationId xmlns:p14="http://schemas.microsoft.com/office/powerpoint/2010/main" val="2168609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3332" name="Rectangle 13331">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334" name="Straight Connector 13333">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336" name="Rectangle 13335">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p:cNvSpPr>
            <a:spLocks noGrp="1"/>
          </p:cNvSpPr>
          <p:nvPr>
            <p:ph idx="1"/>
          </p:nvPr>
        </p:nvSpPr>
        <p:spPr>
          <a:xfrm>
            <a:off x="212558" y="2015732"/>
            <a:ext cx="5582653" cy="3450613"/>
          </a:xfrm>
        </p:spPr>
        <p:txBody>
          <a:bodyPr>
            <a:noAutofit/>
          </a:bodyPr>
          <a:lstStyle/>
          <a:p>
            <a:pPr lvl="1">
              <a:lnSpc>
                <a:spcPct val="110000"/>
              </a:lnSpc>
            </a:pPr>
            <a:r>
              <a:rPr lang="en-US" sz="1400" dirty="0">
                <a:latin typeface="Times New Roman" panose="02020603050405020304" pitchFamily="18" charset="0"/>
                <a:cs typeface="Times New Roman" panose="02020603050405020304" pitchFamily="18" charset="0"/>
              </a:rPr>
              <a:t>„</a:t>
            </a:r>
            <a:r>
              <a:rPr lang="sr-Latn-RS" sz="1400" dirty="0">
                <a:latin typeface="Times New Roman" panose="02020603050405020304" pitchFamily="18" charset="0"/>
                <a:cs typeface="Times New Roman" panose="02020603050405020304" pitchFamily="18" charset="0"/>
              </a:rPr>
              <a:t>niža su vrsta po prirodi robovi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bolje</a:t>
            </a:r>
            <a:r>
              <a:rPr lang="en-US" sz="1400" dirty="0">
                <a:latin typeface="Times New Roman" panose="02020603050405020304" pitchFamily="18" charset="0"/>
                <a:cs typeface="Times New Roman" panose="02020603050405020304" pitchFamily="18" charset="0"/>
              </a:rPr>
              <a:t> je za </a:t>
            </a:r>
            <a:r>
              <a:rPr lang="en-US" sz="1400" dirty="0" err="1">
                <a:latin typeface="Times New Roman" panose="02020603050405020304" pitchFamily="18" charset="0"/>
                <a:cs typeface="Times New Roman" panose="02020603050405020304" pitchFamily="18" charset="0"/>
              </a:rPr>
              <a:t>njih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kao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a:t>
            </a:r>
            <a:r>
              <a:rPr lang="en-US" sz="1400" dirty="0">
                <a:latin typeface="Times New Roman" panose="02020603050405020304" pitchFamily="18" charset="0"/>
                <a:cs typeface="Times New Roman" panose="02020603050405020304" pitchFamily="18" charset="0"/>
              </a:rPr>
              <a:t> za </a:t>
            </a:r>
            <a:r>
              <a:rPr lang="en-US" sz="1400" dirty="0" err="1">
                <a:latin typeface="Times New Roman" panose="02020603050405020304" pitchFamily="18" charset="0"/>
                <a:cs typeface="Times New Roman" panose="02020603050405020304" pitchFamily="18" charset="0"/>
              </a:rPr>
              <a:t>sve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inferiorne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vrste</a:t>
            </a:r>
            <a:r>
              <a:rPr lang="en-US" sz="1400" dirty="0">
                <a:latin typeface="Times New Roman" panose="02020603050405020304" pitchFamily="18" charset="0"/>
                <a:cs typeface="Times New Roman" panose="02020603050405020304" pitchFamily="18" charset="0"/>
              </a:rPr>
              <a:t>, da </a:t>
            </a:r>
            <a:r>
              <a:rPr lang="en-US" sz="1400" dirty="0" err="1">
                <a:latin typeface="Times New Roman" panose="02020603050405020304" pitchFamily="18" charset="0"/>
                <a:cs typeface="Times New Roman" panose="02020603050405020304" pitchFamily="18" charset="0"/>
              </a:rPr>
              <a:t>budu</a:t>
            </a:r>
            <a:r>
              <a:rPr lang="en-US" sz="1400" dirty="0">
                <a:latin typeface="Times New Roman" panose="02020603050405020304" pitchFamily="18" charset="0"/>
                <a:cs typeface="Times New Roman" panose="02020603050405020304" pitchFamily="18" charset="0"/>
              </a:rPr>
              <a:t> pod </a:t>
            </a:r>
            <a:r>
              <a:rPr lang="en-US" sz="1400" dirty="0" err="1">
                <a:latin typeface="Times New Roman" panose="02020603050405020304" pitchFamily="18" charset="0"/>
                <a:cs typeface="Times New Roman" panose="02020603050405020304" pitchFamily="18" charset="0"/>
              </a:rPr>
              <a:t>vladavinom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gospodara</a:t>
            </a:r>
            <a:r>
              <a:rPr lang="en-US" sz="1400" dirty="0">
                <a:latin typeface="Times New Roman" panose="02020603050405020304" pitchFamily="18" charset="0"/>
                <a:cs typeface="Times New Roman" panose="02020603050405020304" pitchFamily="18" charset="0"/>
              </a:rPr>
              <a:t>...</a:t>
            </a:r>
            <a:r>
              <a:rPr lang="en-US" sz="1400" dirty="0" err="1">
                <a:latin typeface="Times New Roman" panose="02020603050405020304" pitchFamily="18" charset="0"/>
                <a:cs typeface="Times New Roman" panose="02020603050405020304" pitchFamily="18" charset="0"/>
              </a:rPr>
              <a:t>Zapravo</a:t>
            </a:r>
            <a:r>
              <a:rPr lang="en-US" sz="1400" dirty="0">
                <a:latin typeface="Times New Roman" panose="02020603050405020304" pitchFamily="18" charset="0"/>
                <a:cs typeface="Times New Roman" panose="02020603050405020304" pitchFamily="18" charset="0"/>
              </a:rPr>
              <a:t> </a:t>
            </a:r>
            <a:r>
              <a:rPr lang="sr-Latn-RS" sz="1400" dirty="0">
                <a:latin typeface="Times New Roman" panose="02020603050405020304" pitchFamily="18" charset="0"/>
                <a:cs typeface="Times New Roman" panose="02020603050405020304" pitchFamily="18" charset="0"/>
              </a:rPr>
              <a:t>upotrebu robova i domaćih životinja ne razlikuju se mnogo </a:t>
            </a:r>
            <a:r>
              <a:rPr lang="en-US" sz="1400" dirty="0">
                <a:latin typeface="Times New Roman" panose="02020603050405020304" pitchFamily="18" charset="0"/>
                <a:cs typeface="Times New Roman" panose="02020603050405020304" pitchFamily="18" charset="0"/>
              </a:rPr>
              <a:t>“ </a:t>
            </a:r>
            <a:r>
              <a:rPr lang="sr-Latn-RS" sz="1400" dirty="0">
                <a:latin typeface="Times New Roman" panose="02020603050405020304" pitchFamily="18" charset="0"/>
                <a:cs typeface="Times New Roman" panose="02020603050405020304" pitchFamily="18" charset="0"/>
              </a:rPr>
              <a:t> - govorili su Grci</a:t>
            </a:r>
          </a:p>
          <a:p>
            <a:pPr lvl="1" algn="just">
              <a:lnSpc>
                <a:spcPct val="110000"/>
              </a:lnSpc>
            </a:pPr>
            <a:r>
              <a:rPr lang="sr-Latn-RS" sz="1400" b="1" dirty="0">
                <a:latin typeface="Times New Roman" panose="02020603050405020304" pitchFamily="18" charset="0"/>
                <a:cs typeface="Times New Roman" panose="02020603050405020304" pitchFamily="18" charset="0"/>
              </a:rPr>
              <a:t>KATON</a:t>
            </a:r>
            <a:r>
              <a:rPr lang="sr-Latn-RS" sz="1400" dirty="0">
                <a:latin typeface="Times New Roman" panose="02020603050405020304" pitchFamily="18" charset="0"/>
                <a:cs typeface="Times New Roman" panose="02020603050405020304" pitchFamily="18" charset="0"/>
              </a:rPr>
              <a:t> rimski pisac i veleposednik i krupan robovlasnik smatrao je da se efikasnijim postajem kada se efikasnije upravlja robvima, govorio je „ robove treba nabavljati mlade, da bi se vaspitali za rad, treba ih držati odvojeno, kako bi se spremičile njhove zavere, hraniti ih i odevati različito, po načelu Zavadi pa vladaj“</a:t>
            </a:r>
          </a:p>
          <a:p>
            <a:pPr lvl="1" algn="just">
              <a:lnSpc>
                <a:spcPct val="110000"/>
              </a:lnSpc>
            </a:pPr>
            <a:r>
              <a:rPr lang="sr-Latn-RS" sz="1400" dirty="0">
                <a:latin typeface="Times New Roman" panose="02020603050405020304" pitchFamily="18" charset="0"/>
                <a:cs typeface="Times New Roman" panose="02020603050405020304" pitchFamily="18" charset="0"/>
              </a:rPr>
              <a:t>Rimski ekonomsiti su se zalagali za reforme u poljoprivredi, podelu zemlje rimskim građanima (Braća Grasi), prvi put podelom oruđa (Varon Terencije): oruđa koja su nema (inventar), oruđa koja muču (stoka) i oruđa koja govore (robovi)</a:t>
            </a:r>
            <a:endParaRPr lang="en-US" sz="1400" dirty="0">
              <a:latin typeface="Times New Roman" panose="02020603050405020304" pitchFamily="18" charset="0"/>
              <a:cs typeface="Times New Roman" panose="02020603050405020304" pitchFamily="18" charset="0"/>
            </a:endParaRPr>
          </a:p>
        </p:txBody>
      </p:sp>
      <p:pic>
        <p:nvPicPr>
          <p:cNvPr id="3076" name="Picture 4" descr="The Deficit Is Gone but so Is the Country | Ted Rall's Rallblog">
            <a:extLst>
              <a:ext uri="{FF2B5EF4-FFF2-40B4-BE49-F238E27FC236}">
                <a16:creationId xmlns:a16="http://schemas.microsoft.com/office/drawing/2014/main" id="{A227FEC5-0A19-3F03-E288-EA81DC004F3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5849" y="1278460"/>
            <a:ext cx="5549076" cy="4203424"/>
          </a:xfrm>
          <a:prstGeom prst="rect">
            <a:avLst/>
          </a:prstGeom>
          <a:noFill/>
          <a:extLst>
            <a:ext uri="{909E8E84-426E-40DD-AFC4-6F175D3DCCD1}">
              <a14:hiddenFill xmlns:a14="http://schemas.microsoft.com/office/drawing/2010/main">
                <a:solidFill>
                  <a:srgbClr val="FFFFFF"/>
                </a:solidFill>
              </a14:hiddenFill>
            </a:ext>
          </a:extLst>
        </p:spPr>
      </p:pic>
      <p:pic>
        <p:nvPicPr>
          <p:cNvPr id="13338" name="Picture 13337">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340" name="Straight Connector 13339">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286945A-10C9-676F-1512-226CEA31FBD8}"/>
              </a:ext>
            </a:extLst>
          </p:cNvPr>
          <p:cNvSpPr txBox="1"/>
          <p:nvPr/>
        </p:nvSpPr>
        <p:spPr>
          <a:xfrm>
            <a:off x="379231" y="376246"/>
            <a:ext cx="6100482" cy="984372"/>
          </a:xfrm>
          <a:prstGeom prst="rect">
            <a:avLst/>
          </a:prstGeom>
          <a:noFill/>
        </p:spPr>
        <p:txBody>
          <a:bodyPr wrap="square">
            <a:spAutoFit/>
          </a:bodyPr>
          <a:lstStyle/>
          <a:p>
            <a:pPr algn="just">
              <a:lnSpc>
                <a:spcPct val="110000"/>
              </a:lnSpc>
            </a:pPr>
            <a:r>
              <a:rPr lang="sr-Latn-RS" sz="1800" dirty="0">
                <a:latin typeface="Times New Roman" panose="02020603050405020304" pitchFamily="18" charset="0"/>
                <a:cs typeface="Times New Roman" panose="02020603050405020304" pitchFamily="18" charset="0"/>
              </a:rPr>
              <a:t>Značaj ekonomskoj istoriji i misli daju </a:t>
            </a:r>
            <a:r>
              <a:rPr lang="sr-Latn-RS" sz="1800" b="1" dirty="0">
                <a:latin typeface="Times New Roman" panose="02020603050405020304" pitchFamily="18" charset="0"/>
                <a:cs typeface="Times New Roman" panose="02020603050405020304" pitchFamily="18" charset="0"/>
              </a:rPr>
              <a:t>RIMLJANI</a:t>
            </a:r>
            <a:r>
              <a:rPr lang="sr-Latn-RS" sz="1800" dirty="0">
                <a:latin typeface="Times New Roman" panose="02020603050405020304" pitchFamily="18" charset="0"/>
                <a:cs typeface="Times New Roman" panose="02020603050405020304" pitchFamily="18" charset="0"/>
              </a:rPr>
              <a:t> kroz uvođenje </a:t>
            </a:r>
            <a:r>
              <a:rPr lang="sr-Latn-RS" sz="1800" b="1" dirty="0">
                <a:latin typeface="Times New Roman" panose="02020603050405020304" pitchFamily="18" charset="0"/>
                <a:cs typeface="Times New Roman" panose="02020603050405020304" pitchFamily="18" charset="0"/>
              </a:rPr>
              <a:t>institucije privatnog vlasništva</a:t>
            </a:r>
            <a:r>
              <a:rPr lang="sr-Latn-RS" sz="1800" dirty="0">
                <a:latin typeface="Times New Roman" panose="02020603050405020304" pitchFamily="18" charset="0"/>
                <a:cs typeface="Times New Roman" panose="02020603050405020304" pitchFamily="18" charset="0"/>
              </a:rPr>
              <a:t>, i kao i Grci zalagali su se za </a:t>
            </a:r>
            <a:r>
              <a:rPr lang="sr-Latn-RS" sz="1800" b="1" dirty="0">
                <a:latin typeface="Times New Roman" panose="02020603050405020304" pitchFamily="18" charset="0"/>
                <a:cs typeface="Times New Roman" panose="02020603050405020304" pitchFamily="18" charset="0"/>
              </a:rPr>
              <a:t>razvoj ropstva</a:t>
            </a:r>
            <a:r>
              <a:rPr lang="sr-Latn-RS" sz="1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31532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4343" name="Rectangle 14342">
            <a:extLst>
              <a:ext uri="{FF2B5EF4-FFF2-40B4-BE49-F238E27FC236}">
                <a16:creationId xmlns:a16="http://schemas.microsoft.com/office/drawing/2014/main" id="{10419CA0-BFB4-4390-AB8F-5DBFCA45D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345" name="Straight Connector 14344">
            <a:extLst>
              <a:ext uri="{FF2B5EF4-FFF2-40B4-BE49-F238E27FC236}">
                <a16:creationId xmlns:a16="http://schemas.microsoft.com/office/drawing/2014/main" id="{5CF4C623-16D7-4722-8EFB-A5B0E3BC07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205051" y="253817"/>
            <a:ext cx="5550355" cy="1049235"/>
          </a:xfrm>
        </p:spPr>
        <p:txBody>
          <a:bodyPr>
            <a:normAutofit/>
          </a:bodyPr>
          <a:lstStyle/>
          <a:p>
            <a:r>
              <a:rPr lang="sr-Latn-RS" b="1" dirty="0">
                <a:latin typeface="Times New Roman" panose="02020603050405020304" pitchFamily="18" charset="0"/>
                <a:cs typeface="Times New Roman" panose="02020603050405020304" pitchFamily="18" charset="0"/>
              </a:rPr>
              <a:t>Srednji vek (v-xv vek) </a:t>
            </a:r>
            <a:endParaRPr lang="en-US" b="1" dirty="0">
              <a:latin typeface="Times New Roman" panose="02020603050405020304" pitchFamily="18" charset="0"/>
              <a:cs typeface="Times New Roman" panose="02020603050405020304" pitchFamily="18" charset="0"/>
            </a:endParaRPr>
          </a:p>
        </p:txBody>
      </p:sp>
      <p:sp>
        <p:nvSpPr>
          <p:cNvPr id="14347" name="Rectangle 14346">
            <a:extLst>
              <a:ext uri="{FF2B5EF4-FFF2-40B4-BE49-F238E27FC236}">
                <a16:creationId xmlns:a16="http://schemas.microsoft.com/office/drawing/2014/main" id="{596E9C81-ACBE-459E-A7D5-2BB824B68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p:cNvSpPr>
            <a:spLocks noGrp="1"/>
          </p:cNvSpPr>
          <p:nvPr>
            <p:ph idx="1"/>
          </p:nvPr>
        </p:nvSpPr>
        <p:spPr>
          <a:xfrm>
            <a:off x="237566" y="865094"/>
            <a:ext cx="7109010" cy="4766178"/>
          </a:xfrm>
        </p:spPr>
        <p:txBody>
          <a:bodyPr>
            <a:noAutofit/>
          </a:bodyPr>
          <a:lstStyle/>
          <a:p>
            <a:pPr>
              <a:lnSpc>
                <a:spcPct val="110000"/>
              </a:lnSpc>
            </a:pPr>
            <a:r>
              <a:rPr lang="sr-Latn-RS" sz="1600" dirty="0">
                <a:latin typeface="Times New Roman" panose="02020603050405020304" pitchFamily="18" charset="0"/>
                <a:cs typeface="Times New Roman" panose="02020603050405020304" pitchFamily="18" charset="0"/>
              </a:rPr>
              <a:t>Raspad Rimskog carstva, </a:t>
            </a:r>
            <a:r>
              <a:rPr lang="sr-Latn-RS" sz="1600" b="1" dirty="0">
                <a:latin typeface="Times New Roman" panose="02020603050405020304" pitchFamily="18" charset="0"/>
                <a:cs typeface="Times New Roman" panose="02020603050405020304" pitchFamily="18" charset="0"/>
              </a:rPr>
              <a:t>razvoj feudalizma</a:t>
            </a:r>
            <a:r>
              <a:rPr lang="sr-Latn-RS" sz="1600" dirty="0">
                <a:latin typeface="Times New Roman" panose="02020603050405020304" pitchFamily="18" charset="0"/>
                <a:cs typeface="Times New Roman" panose="02020603050405020304" pitchFamily="18" charset="0"/>
              </a:rPr>
              <a:t>,  - Prelaz sa naturalne na robnu proizvodnju </a:t>
            </a:r>
          </a:p>
          <a:p>
            <a:pPr>
              <a:lnSpc>
                <a:spcPct val="110000"/>
              </a:lnSpc>
            </a:pPr>
            <a:r>
              <a:rPr lang="sr-Latn-RS" sz="1600" dirty="0">
                <a:latin typeface="Times New Roman" panose="02020603050405020304" pitchFamily="18" charset="0"/>
                <a:cs typeface="Times New Roman" panose="02020603050405020304" pitchFamily="18" charset="0"/>
              </a:rPr>
              <a:t>Srednji vek od prethodne grčke antike odvajaju: </a:t>
            </a:r>
          </a:p>
          <a:p>
            <a:pPr lvl="1">
              <a:lnSpc>
                <a:spcPct val="110000"/>
              </a:lnSpc>
            </a:pPr>
            <a:r>
              <a:rPr lang="en-US" sz="1600" dirty="0" err="1">
                <a:latin typeface="Times New Roman" panose="02020603050405020304" pitchFamily="18" charset="0"/>
                <a:cs typeface="Times New Roman" panose="02020603050405020304" pitchFamily="18" charset="0"/>
              </a:rPr>
              <a:t>doktrinarno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jedinstvo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sholastička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ekonomija</a:t>
            </a:r>
            <a:r>
              <a:rPr lang="en-US" sz="1600" dirty="0">
                <a:latin typeface="Times New Roman" panose="02020603050405020304" pitchFamily="18" charset="0"/>
                <a:cs typeface="Times New Roman" panose="02020603050405020304" pitchFamily="18" charset="0"/>
              </a:rPr>
              <a:t>) </a:t>
            </a:r>
            <a:r>
              <a:rPr lang="sr-Latn-RS" sz="1600" dirty="0">
                <a:latin typeface="Times New Roman" panose="02020603050405020304" pitchFamily="18" charset="0"/>
                <a:cs typeface="Times New Roman" panose="02020603050405020304" pitchFamily="18" charset="0"/>
              </a:rPr>
              <a:t>– nametanje etike ekonomiji </a:t>
            </a:r>
            <a:r>
              <a:rPr lang="en-US" sz="1600" dirty="0">
                <a:latin typeface="Times New Roman" panose="02020603050405020304" pitchFamily="18" charset="0"/>
                <a:cs typeface="Times New Roman" panose="02020603050405020304" pitchFamily="18" charset="0"/>
              </a:rPr>
              <a:t>(</a:t>
            </a:r>
            <a:r>
              <a:rPr lang="en-US" sz="1600" dirty="0" err="1">
                <a:latin typeface="Times New Roman" panose="02020603050405020304" pitchFamily="18" charset="0"/>
                <a:cs typeface="Times New Roman" panose="02020603050405020304" pitchFamily="18" charset="0"/>
              </a:rPr>
              <a:t>najvažnije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pitanje</a:t>
            </a:r>
            <a:r>
              <a:rPr lang="en-US" sz="1600" dirty="0">
                <a:latin typeface="Times New Roman" panose="02020603050405020304" pitchFamily="18" charset="0"/>
                <a:cs typeface="Times New Roman" panose="02020603050405020304" pitchFamily="18" charset="0"/>
              </a:rPr>
              <a:t> – </a:t>
            </a:r>
            <a:r>
              <a:rPr lang="en-US" sz="1600" dirty="0" err="1">
                <a:latin typeface="Times New Roman" panose="02020603050405020304" pitchFamily="18" charset="0"/>
                <a:cs typeface="Times New Roman" panose="02020603050405020304" pitchFamily="18" charset="0"/>
              </a:rPr>
              <a:t>uloga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novca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kamate</a:t>
            </a:r>
            <a:r>
              <a:rPr lang="en-US" sz="1600" dirty="0">
                <a:latin typeface="Times New Roman" panose="02020603050405020304" pitchFamily="18" charset="0"/>
                <a:cs typeface="Times New Roman" panose="02020603050405020304" pitchFamily="18" charset="0"/>
              </a:rPr>
              <a:t> u </a:t>
            </a:r>
            <a:r>
              <a:rPr lang="en-US" sz="1600" dirty="0" err="1">
                <a:latin typeface="Times New Roman" panose="02020603050405020304" pitchFamily="18" charset="0"/>
                <a:cs typeface="Times New Roman" panose="02020603050405020304" pitchFamily="18" charset="0"/>
              </a:rPr>
              <a:t>odnosu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moralne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norme</a:t>
            </a:r>
            <a:r>
              <a:rPr lang="en-US" sz="1600" dirty="0">
                <a:latin typeface="Times New Roman" panose="02020603050405020304" pitchFamily="18" charset="0"/>
                <a:cs typeface="Times New Roman" panose="02020603050405020304" pitchFamily="18" charset="0"/>
              </a:rPr>
              <a:t>)</a:t>
            </a:r>
            <a:r>
              <a:rPr lang="sr-Latn-RS" sz="1600" dirty="0">
                <a:latin typeface="Times New Roman" panose="02020603050405020304" pitchFamily="18" charset="0"/>
                <a:cs typeface="Times New Roman" panose="02020603050405020304" pitchFamily="18" charset="0"/>
              </a:rPr>
              <a:t>; i najvažnija </a:t>
            </a:r>
            <a:r>
              <a:rPr lang="en-US" sz="1600" dirty="0" err="1">
                <a:latin typeface="Times New Roman" panose="02020603050405020304" pitchFamily="18" charset="0"/>
                <a:cs typeface="Times New Roman" panose="02020603050405020304" pitchFamily="18" charset="0"/>
              </a:rPr>
              <a:t>karakteristika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učenja</a:t>
            </a:r>
            <a:r>
              <a:rPr lang="en-US" sz="1600" dirty="0">
                <a:latin typeface="Times New Roman" panose="02020603050405020304" pitchFamily="18" charset="0"/>
                <a:cs typeface="Times New Roman" panose="02020603050405020304" pitchFamily="18" charset="0"/>
              </a:rPr>
              <a:t> – </a:t>
            </a:r>
            <a:r>
              <a:rPr lang="en-US" sz="1600" dirty="0" err="1">
                <a:latin typeface="Times New Roman" panose="02020603050405020304" pitchFamily="18" charset="0"/>
                <a:cs typeface="Times New Roman" panose="02020603050405020304" pitchFamily="18" charset="0"/>
              </a:rPr>
              <a:t>moralizam</a:t>
            </a:r>
            <a:endParaRPr lang="sr-Latn-RS" sz="1600" dirty="0">
              <a:latin typeface="Times New Roman" panose="02020603050405020304" pitchFamily="18" charset="0"/>
              <a:cs typeface="Times New Roman" panose="02020603050405020304" pitchFamily="18" charset="0"/>
            </a:endParaRPr>
          </a:p>
          <a:p>
            <a:pPr>
              <a:lnSpc>
                <a:spcPct val="110000"/>
              </a:lnSpc>
            </a:pPr>
            <a:r>
              <a:rPr lang="sr-Latn-RS" sz="1600" b="1" u="sng" dirty="0">
                <a:solidFill>
                  <a:srgbClr val="C00000"/>
                </a:solidFill>
                <a:latin typeface="Times New Roman" panose="02020603050405020304" pitchFamily="18" charset="0"/>
                <a:cs typeface="Times New Roman" panose="02020603050405020304" pitchFamily="18" charset="0"/>
              </a:rPr>
              <a:t>STOHASTICI</a:t>
            </a:r>
            <a:r>
              <a:rPr lang="sr-Latn-RS" sz="1600" b="1" dirty="0">
                <a:latin typeface="Times New Roman" panose="02020603050405020304" pitchFamily="18" charset="0"/>
                <a:cs typeface="Times New Roman" panose="02020603050405020304" pitchFamily="18" charset="0"/>
              </a:rPr>
              <a:t> </a:t>
            </a:r>
            <a:r>
              <a:rPr lang="sr-Latn-RS" sz="1600" dirty="0">
                <a:latin typeface="Times New Roman" panose="02020603050405020304" pitchFamily="18" charset="0"/>
                <a:cs typeface="Times New Roman" panose="02020603050405020304" pitchFamily="18" charset="0"/>
              </a:rPr>
              <a:t>– srednjevekovni teolozi </a:t>
            </a:r>
          </a:p>
          <a:p>
            <a:pPr lvl="1">
              <a:lnSpc>
                <a:spcPct val="110000"/>
              </a:lnSpc>
            </a:pPr>
            <a:r>
              <a:rPr lang="sr-Latn-RS" sz="1600" dirty="0">
                <a:solidFill>
                  <a:srgbClr val="C00000"/>
                </a:solidFill>
                <a:latin typeface="Times New Roman" panose="02020603050405020304" pitchFamily="18" charset="0"/>
                <a:cs typeface="Times New Roman" panose="02020603050405020304" pitchFamily="18" charset="0"/>
              </a:rPr>
              <a:t>Razvoj tržišta otvara moralne dileme, a religiozna doktrina govori da svaki pojedinac moralno dogovara drugima, a to tržište narušava jer se pojavljuje logika „ličnog interesa“</a:t>
            </a:r>
          </a:p>
          <a:p>
            <a:pPr lvl="1">
              <a:lnSpc>
                <a:spcPct val="110000"/>
              </a:lnSpc>
            </a:pPr>
            <a:r>
              <a:rPr lang="sr-Latn-RS" sz="1600" dirty="0">
                <a:latin typeface="Times New Roman" panose="02020603050405020304" pitchFamily="18" charset="0"/>
                <a:cs typeface="Times New Roman" panose="02020603050405020304" pitchFamily="18" charset="0"/>
              </a:rPr>
              <a:t>Nalaze kompromis da je Bog taj koji je odredio svakom pojedincu mesto i ulogu u društvu</a:t>
            </a:r>
          </a:p>
          <a:p>
            <a:pPr lvl="1" algn="just">
              <a:lnSpc>
                <a:spcPct val="110000"/>
              </a:lnSpc>
            </a:pPr>
            <a:r>
              <a:rPr lang="sr-Latn-RS" sz="1600" b="1" dirty="0">
                <a:latin typeface="Times New Roman" panose="02020603050405020304" pitchFamily="18" charset="0"/>
                <a:cs typeface="Times New Roman" panose="02020603050405020304" pitchFamily="18" charset="0"/>
              </a:rPr>
              <a:t>Najistaknutiji su bili tzv KANONISTI – pisci crkvenih zakona, i najistaknutiji Toma Akvinski – vreme razvoja robno-novčane privrede </a:t>
            </a:r>
            <a:r>
              <a:rPr lang="sr-Latn-RS" sz="1600" dirty="0">
                <a:latin typeface="Times New Roman" panose="02020603050405020304" pitchFamily="18" charset="0"/>
                <a:cs typeface="Times New Roman" panose="02020603050405020304" pitchFamily="18" charset="0"/>
              </a:rPr>
              <a:t>i podele društva na staleže i opravdavanje zarade u skladu sa staleškim statusom. Njegovo učenje je važilo za zvaničnu filozofiju Katoličke crkve</a:t>
            </a:r>
          </a:p>
          <a:p>
            <a:pPr lvl="1">
              <a:lnSpc>
                <a:spcPct val="110000"/>
              </a:lnSpc>
            </a:pPr>
            <a:endParaRPr lang="sr-Latn-RS" sz="1600" dirty="0">
              <a:latin typeface="Times New Roman" panose="02020603050405020304" pitchFamily="18" charset="0"/>
              <a:cs typeface="Times New Roman" panose="02020603050405020304" pitchFamily="18" charset="0"/>
            </a:endParaRPr>
          </a:p>
          <a:p>
            <a:pPr lvl="1">
              <a:lnSpc>
                <a:spcPct val="110000"/>
              </a:lnSpc>
            </a:pPr>
            <a:endParaRPr lang="en-US" sz="1600" dirty="0">
              <a:latin typeface="Times New Roman" panose="02020603050405020304" pitchFamily="18" charset="0"/>
              <a:cs typeface="Times New Roman" panose="02020603050405020304" pitchFamily="18" charset="0"/>
            </a:endParaRPr>
          </a:p>
        </p:txBody>
      </p:sp>
      <p:grpSp>
        <p:nvGrpSpPr>
          <p:cNvPr id="14349" name="Group 14348">
            <a:extLst>
              <a:ext uri="{FF2B5EF4-FFF2-40B4-BE49-F238E27FC236}">
                <a16:creationId xmlns:a16="http://schemas.microsoft.com/office/drawing/2014/main" id="{CEBDCB18-ABE5-43B0-8B68-89FEDAECB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63259" y="583365"/>
            <a:chExt cx="4074533" cy="5181928"/>
          </a:xfrm>
        </p:grpSpPr>
        <p:sp>
          <p:nvSpPr>
            <p:cNvPr id="14350" name="Rectangle 14349">
              <a:extLst>
                <a:ext uri="{FF2B5EF4-FFF2-40B4-BE49-F238E27FC236}">
                  <a16:creationId xmlns:a16="http://schemas.microsoft.com/office/drawing/2014/main" id="{483C65C6-7268-490D-B4A8-927D45FAB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51" name="Rectangle 14350">
              <a:extLst>
                <a:ext uri="{FF2B5EF4-FFF2-40B4-BE49-F238E27FC236}">
                  <a16:creationId xmlns:a16="http://schemas.microsoft.com/office/drawing/2014/main" id="{6133D4A5-82E5-43A0-9FF0-81B7AC16CD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4338" name="Picture 2" descr="Stohastičan je ... Stohastička matematika - Poslovni portal"/>
          <p:cNvPicPr>
            <a:picLocks noChangeAspect="1" noChangeArrowheads="1"/>
          </p:cNvPicPr>
          <p:nvPr/>
        </p:nvPicPr>
        <p:blipFill rotWithShape="1">
          <a:blip r:embed="rId2">
            <a:extLst>
              <a:ext uri="{28A0092B-C50C-407E-A947-70E740481C1C}">
                <a14:useLocalDpi xmlns:a14="http://schemas.microsoft.com/office/drawing/2010/main" val="0"/>
              </a:ext>
            </a:extLst>
          </a:blip>
          <a:srcRect l="34495" r="26952"/>
          <a:stretch/>
        </p:blipFill>
        <p:spPr bwMode="auto">
          <a:xfrm>
            <a:off x="8116373" y="1116345"/>
            <a:ext cx="2799103" cy="3866172"/>
          </a:xfrm>
          <a:prstGeom prst="rect">
            <a:avLst/>
          </a:prstGeom>
          <a:noFill/>
          <a:extLst>
            <a:ext uri="{909E8E84-426E-40DD-AFC4-6F175D3DCCD1}">
              <a14:hiddenFill xmlns:a14="http://schemas.microsoft.com/office/drawing/2010/main">
                <a:solidFill>
                  <a:srgbClr val="FFFFFF"/>
                </a:solidFill>
              </a14:hiddenFill>
            </a:ext>
          </a:extLst>
        </p:spPr>
      </p:pic>
      <p:pic>
        <p:nvPicPr>
          <p:cNvPr id="14353" name="Picture 14352">
            <a:extLst>
              <a:ext uri="{FF2B5EF4-FFF2-40B4-BE49-F238E27FC236}">
                <a16:creationId xmlns:a16="http://schemas.microsoft.com/office/drawing/2014/main" id="{08EC5C75-E28F-4899-9C2E-39431B82B7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355" name="Straight Connector 14354">
            <a:extLst>
              <a:ext uri="{FF2B5EF4-FFF2-40B4-BE49-F238E27FC236}">
                <a16:creationId xmlns:a16="http://schemas.microsoft.com/office/drawing/2014/main" id="{46AAE0A1-60AD-4190-B85D-2DD8148369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0731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Opšta istorija protestantizma - Kupindo.com (67778997)">
            <a:extLst>
              <a:ext uri="{FF2B5EF4-FFF2-40B4-BE49-F238E27FC236}">
                <a16:creationId xmlns:a16="http://schemas.microsoft.com/office/drawing/2014/main" id="{CADAD18E-6F73-32D7-2526-F1303AA294C7}"/>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4109" r="-1" b="19358"/>
          <a:stretch/>
        </p:blipFill>
        <p:spPr bwMode="auto">
          <a:xfrm>
            <a:off x="305" y="10"/>
            <a:ext cx="12191695"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5"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4107"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4109" name="Rectangle 4108">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4111" name="Straight Connector 4110">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705853" y="766481"/>
            <a:ext cx="10912407" cy="5550597"/>
          </a:xfrm>
        </p:spPr>
        <p:txBody>
          <a:bodyPr anchor="ctr">
            <a:noAutofit/>
          </a:bodyPr>
          <a:lstStyle/>
          <a:p>
            <a:pPr>
              <a:lnSpc>
                <a:spcPct val="110000"/>
              </a:lnSpc>
            </a:pPr>
            <a:r>
              <a:rPr lang="sr-Latn-RS" sz="2200" dirty="0">
                <a:latin typeface="Times New Roman" panose="02020603050405020304" pitchFamily="18" charset="0"/>
                <a:cs typeface="Times New Roman" panose="02020603050405020304" pitchFamily="18" charset="0"/>
              </a:rPr>
              <a:t>Najznačajnije učenje i koncepcije </a:t>
            </a:r>
            <a:r>
              <a:rPr lang="sr-Latn-RS" sz="2200" b="1" dirty="0">
                <a:latin typeface="Times New Roman" panose="02020603050405020304" pitchFamily="18" charset="0"/>
                <a:cs typeface="Times New Roman" panose="02020603050405020304" pitchFamily="18" charset="0"/>
              </a:rPr>
              <a:t>TOME AKVINSKOG</a:t>
            </a:r>
          </a:p>
          <a:p>
            <a:pPr lvl="1" algn="just">
              <a:lnSpc>
                <a:spcPct val="110000"/>
              </a:lnSpc>
            </a:pPr>
            <a:r>
              <a:rPr lang="en-US" sz="2200" b="1" u="sng" dirty="0" err="1">
                <a:latin typeface="Times New Roman" panose="02020603050405020304" pitchFamily="18" charset="0"/>
                <a:cs typeface="Times New Roman" panose="02020603050405020304" pitchFamily="18" charset="0"/>
              </a:rPr>
              <a:t>koncepcija</a:t>
            </a:r>
            <a:r>
              <a:rPr lang="en-US" sz="2200" b="1" u="sng" dirty="0">
                <a:latin typeface="Times New Roman" panose="02020603050405020304" pitchFamily="18" charset="0"/>
                <a:cs typeface="Times New Roman" panose="02020603050405020304" pitchFamily="18" charset="0"/>
              </a:rPr>
              <a:t> </a:t>
            </a:r>
            <a:r>
              <a:rPr lang="en-US" sz="2200" b="1" u="sng" dirty="0" err="1">
                <a:latin typeface="Times New Roman" panose="02020603050405020304" pitchFamily="18" charset="0"/>
                <a:cs typeface="Times New Roman" panose="02020603050405020304" pitchFamily="18" charset="0"/>
              </a:rPr>
              <a:t>pravedne</a:t>
            </a:r>
            <a:r>
              <a:rPr lang="en-US" sz="2200" b="1" u="sng" dirty="0">
                <a:latin typeface="Times New Roman" panose="02020603050405020304" pitchFamily="18" charset="0"/>
                <a:cs typeface="Times New Roman" panose="02020603050405020304" pitchFamily="18" charset="0"/>
              </a:rPr>
              <a:t> </a:t>
            </a:r>
            <a:r>
              <a:rPr lang="en-US" sz="2200" b="1" u="sng" dirty="0" err="1">
                <a:latin typeface="Times New Roman" panose="02020603050405020304" pitchFamily="18" charset="0"/>
                <a:cs typeface="Times New Roman" panose="02020603050405020304" pitchFamily="18" charset="0"/>
              </a:rPr>
              <a:t>cene</a:t>
            </a:r>
            <a:r>
              <a:rPr lang="en-US" sz="2200" b="1" u="sng"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t>
            </a:r>
            <a:r>
              <a:rPr lang="en-US" sz="2200" dirty="0" err="1">
                <a:latin typeface="Times New Roman" panose="02020603050405020304" pitchFamily="18" charset="0"/>
                <a:cs typeface="Times New Roman" panose="02020603050405020304" pitchFamily="18" charset="0"/>
              </a:rPr>
              <a:t>prirođeno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svojstvo</a:t>
            </a:r>
            <a:r>
              <a:rPr lang="en-US" sz="2200" dirty="0">
                <a:latin typeface="Times New Roman" panose="02020603050405020304" pitchFamily="18" charset="0"/>
                <a:cs typeface="Times New Roman" panose="02020603050405020304" pitchFamily="18" charset="0"/>
              </a:rPr>
              <a:t> dobra) </a:t>
            </a:r>
            <a:r>
              <a:rPr lang="sr-Latn-RS" sz="2200" dirty="0">
                <a:latin typeface="Times New Roman" panose="02020603050405020304" pitchFamily="18" charset="0"/>
                <a:cs typeface="Times New Roman" panose="02020603050405020304" pitchFamily="18" charset="0"/>
              </a:rPr>
              <a:t>(prvi oblik troškova proizvodnje)</a:t>
            </a:r>
          </a:p>
          <a:p>
            <a:pPr lvl="1">
              <a:lnSpc>
                <a:spcPct val="110000"/>
              </a:lnSpc>
            </a:pPr>
            <a:r>
              <a:rPr lang="en-US" sz="2200" dirty="0" err="1">
                <a:latin typeface="Times New Roman" panose="02020603050405020304" pitchFamily="18" charset="0"/>
                <a:cs typeface="Times New Roman" panose="02020603050405020304" pitchFamily="18" charset="0"/>
              </a:rPr>
              <a:t>Greh</a:t>
            </a:r>
            <a:r>
              <a:rPr lang="en-US" sz="2200" dirty="0">
                <a:latin typeface="Times New Roman" panose="02020603050405020304" pitchFamily="18" charset="0"/>
                <a:cs typeface="Times New Roman" panose="02020603050405020304" pitchFamily="18" charset="0"/>
              </a:rPr>
              <a:t> </a:t>
            </a:r>
            <a:r>
              <a:rPr lang="sr-Latn-RS" sz="2200" dirty="0">
                <a:latin typeface="Times New Roman" panose="02020603050405020304" pitchFamily="18" charset="0"/>
                <a:cs typeface="Times New Roman" panose="02020603050405020304" pitchFamily="18" charset="0"/>
              </a:rPr>
              <a:t>kamate..“</a:t>
            </a:r>
            <a:r>
              <a:rPr lang="en-US" sz="2200" i="1" dirty="0">
                <a:latin typeface="Times New Roman" panose="02020603050405020304" pitchFamily="18" charset="0"/>
                <a:cs typeface="Times New Roman" panose="02020603050405020304" pitchFamily="18" charset="0"/>
              </a:rPr>
              <a:t>da je po </a:t>
            </a:r>
            <a:r>
              <a:rPr lang="en-US" sz="2200" i="1" dirty="0" err="1">
                <a:latin typeface="Times New Roman" panose="02020603050405020304" pitchFamily="18" charset="0"/>
                <a:cs typeface="Times New Roman" panose="02020603050405020304" pitchFamily="18" charset="0"/>
              </a:rPr>
              <a:t>sebi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nepravedno</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primati</a:t>
            </a:r>
            <a:r>
              <a:rPr lang="en-US" sz="2200" i="1" dirty="0">
                <a:latin typeface="Times New Roman" panose="02020603050405020304" pitchFamily="18" charset="0"/>
                <a:cs typeface="Times New Roman" panose="02020603050405020304" pitchFamily="18" charset="0"/>
              </a:rPr>
              <a:t> </a:t>
            </a:r>
            <a:r>
              <a:rPr lang="sr-Latn-RS" sz="2200" i="1" dirty="0">
                <a:latin typeface="Times New Roman" panose="02020603050405020304" pitchFamily="18" charset="0"/>
                <a:cs typeface="Times New Roman" panose="02020603050405020304" pitchFamily="18" charset="0"/>
              </a:rPr>
              <a:t>kamatu </a:t>
            </a:r>
            <a:r>
              <a:rPr lang="en-US" sz="2200" i="1" dirty="0">
                <a:latin typeface="Times New Roman" panose="02020603050405020304" pitchFamily="18" charset="0"/>
                <a:cs typeface="Times New Roman" panose="02020603050405020304" pitchFamily="18" charset="0"/>
              </a:rPr>
              <a:t> za </a:t>
            </a:r>
            <a:r>
              <a:rPr lang="en-US" sz="2200" i="1" dirty="0" err="1">
                <a:latin typeface="Times New Roman" panose="02020603050405020304" pitchFamily="18" charset="0"/>
                <a:cs typeface="Times New Roman" panose="02020603050405020304" pitchFamily="18" charset="0"/>
              </a:rPr>
              <a:t>pozajmljeni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novac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jer</a:t>
            </a:r>
            <a:r>
              <a:rPr lang="en-US" sz="2200" i="1" dirty="0">
                <a:latin typeface="Times New Roman" panose="02020603050405020304" pitchFamily="18" charset="0"/>
                <a:cs typeface="Times New Roman" panose="02020603050405020304" pitchFamily="18" charset="0"/>
              </a:rPr>
              <a:t> to </a:t>
            </a:r>
            <a:r>
              <a:rPr lang="en-US" sz="2200" i="1" dirty="0" err="1">
                <a:latin typeface="Times New Roman" panose="02020603050405020304" pitchFamily="18" charset="0"/>
                <a:cs typeface="Times New Roman" panose="02020603050405020304" pitchFamily="18" charset="0"/>
              </a:rPr>
              <a:t>znači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prodavati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nešto</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što</a:t>
            </a:r>
            <a:r>
              <a:rPr lang="en-US" sz="2200" i="1" dirty="0">
                <a:latin typeface="Times New Roman" panose="02020603050405020304" pitchFamily="18" charset="0"/>
                <a:cs typeface="Times New Roman" panose="02020603050405020304" pitchFamily="18" charset="0"/>
              </a:rPr>
              <a:t> ne </a:t>
            </a:r>
            <a:r>
              <a:rPr lang="en-US" sz="2200" i="1" dirty="0" err="1">
                <a:latin typeface="Times New Roman" panose="02020603050405020304" pitchFamily="18" charset="0"/>
                <a:cs typeface="Times New Roman" panose="02020603050405020304" pitchFamily="18" charset="0"/>
              </a:rPr>
              <a:t>postoji</a:t>
            </a:r>
            <a:r>
              <a:rPr lang="en-US" sz="2200" i="1" dirty="0">
                <a:latin typeface="Times New Roman" panose="02020603050405020304" pitchFamily="18" charset="0"/>
                <a:cs typeface="Times New Roman" panose="02020603050405020304" pitchFamily="18" charset="0"/>
              </a:rPr>
              <a:t>“ </a:t>
            </a:r>
            <a:endParaRPr lang="sr-Latn-RS" sz="2200" i="1" dirty="0">
              <a:latin typeface="Times New Roman" panose="02020603050405020304" pitchFamily="18" charset="0"/>
              <a:cs typeface="Times New Roman" panose="02020603050405020304" pitchFamily="18" charset="0"/>
            </a:endParaRPr>
          </a:p>
          <a:p>
            <a:pPr lvl="1">
              <a:lnSpc>
                <a:spcPct val="110000"/>
              </a:lnSpc>
            </a:pPr>
            <a:r>
              <a:rPr lang="en-US" sz="2200" b="1" u="sng" dirty="0" err="1">
                <a:latin typeface="Times New Roman" panose="02020603050405020304" pitchFamily="18" charset="0"/>
                <a:cs typeface="Times New Roman" panose="02020603050405020304" pitchFamily="18" charset="0"/>
              </a:rPr>
              <a:t>Privatna</a:t>
            </a:r>
            <a:r>
              <a:rPr lang="en-US" sz="2200" b="1" u="sng" dirty="0">
                <a:latin typeface="Times New Roman" panose="02020603050405020304" pitchFamily="18" charset="0"/>
                <a:cs typeface="Times New Roman" panose="02020603050405020304" pitchFamily="18" charset="0"/>
              </a:rPr>
              <a:t> </a:t>
            </a:r>
            <a:r>
              <a:rPr lang="en-US" sz="2200" b="1" u="sng" dirty="0" err="1">
                <a:latin typeface="Times New Roman" panose="02020603050405020304" pitchFamily="18" charset="0"/>
                <a:cs typeface="Times New Roman" panose="02020603050405020304" pitchFamily="18" charset="0"/>
              </a:rPr>
              <a:t>svojina</a:t>
            </a:r>
            <a:r>
              <a:rPr lang="en-US" sz="2200" b="1" u="sng" dirty="0">
                <a:latin typeface="Times New Roman" panose="02020603050405020304" pitchFamily="18" charset="0"/>
                <a:cs typeface="Times New Roman" panose="02020603050405020304" pitchFamily="18" charset="0"/>
              </a:rPr>
              <a:t> </a:t>
            </a:r>
            <a:r>
              <a:rPr lang="en-US" sz="2200" b="1" u="sng" dirty="0" err="1">
                <a:latin typeface="Times New Roman" panose="02020603050405020304" pitchFamily="18" charset="0"/>
                <a:cs typeface="Times New Roman" panose="02020603050405020304" pitchFamily="18" charset="0"/>
              </a:rPr>
              <a:t>kao</a:t>
            </a:r>
            <a:r>
              <a:rPr lang="en-US" sz="2200" b="1" u="sng" dirty="0">
                <a:latin typeface="Times New Roman" panose="02020603050405020304" pitchFamily="18" charset="0"/>
                <a:cs typeface="Times New Roman" panose="02020603050405020304" pitchFamily="18" charset="0"/>
              </a:rPr>
              <a:t> </a:t>
            </a:r>
            <a:r>
              <a:rPr lang="en-US" sz="2200" b="1" u="sng" dirty="0" err="1">
                <a:latin typeface="Times New Roman" panose="02020603050405020304" pitchFamily="18" charset="0"/>
                <a:cs typeface="Times New Roman" panose="02020603050405020304" pitchFamily="18" charset="0"/>
              </a:rPr>
              <a:t>prirodno</a:t>
            </a:r>
            <a:r>
              <a:rPr lang="en-US" sz="2200" b="1" u="sng" dirty="0">
                <a:latin typeface="Times New Roman" panose="02020603050405020304" pitchFamily="18" charset="0"/>
                <a:cs typeface="Times New Roman" panose="02020603050405020304" pitchFamily="18" charset="0"/>
              </a:rPr>
              <a:t> </a:t>
            </a:r>
            <a:r>
              <a:rPr lang="en-US" sz="2200" b="1" u="sng" dirty="0" err="1">
                <a:latin typeface="Times New Roman" panose="02020603050405020304" pitchFamily="18" charset="0"/>
                <a:cs typeface="Times New Roman" panose="02020603050405020304" pitchFamily="18" charset="0"/>
              </a:rPr>
              <a:t>pravo</a:t>
            </a:r>
            <a:r>
              <a:rPr lang="en-US" sz="2200" b="1" u="sng"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t>
            </a:r>
            <a:r>
              <a:rPr lang="sr-Latn-RS" sz="2200" dirty="0">
                <a:latin typeface="Times New Roman" panose="02020603050405020304" pitchFamily="18" charset="0"/>
                <a:cs typeface="Times New Roman" panose="02020603050405020304" pitchFamily="18" charset="0"/>
              </a:rPr>
              <a:t>Bog je Zemlju stvorio za čitavo Čovečanstvo i </a:t>
            </a:r>
            <a:r>
              <a:rPr lang="en-US" sz="2200" i="1" dirty="0" err="1">
                <a:latin typeface="Times New Roman" panose="02020603050405020304" pitchFamily="18" charset="0"/>
                <a:cs typeface="Times New Roman" panose="02020603050405020304" pitchFamily="18" charset="0"/>
              </a:rPr>
              <a:t>niko</a:t>
            </a:r>
            <a:r>
              <a:rPr lang="en-US" sz="2200" i="1" dirty="0">
                <a:latin typeface="Times New Roman" panose="02020603050405020304" pitchFamily="18" charset="0"/>
                <a:cs typeface="Times New Roman" panose="02020603050405020304" pitchFamily="18" charset="0"/>
              </a:rPr>
              <a:t> ne </a:t>
            </a:r>
            <a:r>
              <a:rPr lang="en-US" sz="2200" i="1" dirty="0" err="1">
                <a:latin typeface="Times New Roman" panose="02020603050405020304" pitchFamily="18" charset="0"/>
                <a:cs typeface="Times New Roman" panose="02020603050405020304" pitchFamily="18" charset="0"/>
              </a:rPr>
              <a:t>može</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imati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neko</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pravo</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koje</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druge</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lišava</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prava</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na</a:t>
            </a:r>
            <a:r>
              <a:rPr lang="en-US" sz="2200" i="1" dirty="0">
                <a:latin typeface="Times New Roman" panose="02020603050405020304" pitchFamily="18" charset="0"/>
                <a:cs typeface="Times New Roman" panose="02020603050405020304" pitchFamily="18" charset="0"/>
              </a:rPr>
              <a:t> dobra</a:t>
            </a:r>
            <a:r>
              <a:rPr lang="sr-Latn-RS" sz="2200" dirty="0">
                <a:latin typeface="Times New Roman" panose="02020603050405020304" pitchFamily="18" charset="0"/>
                <a:cs typeface="Times New Roman" panose="02020603050405020304" pitchFamily="18" charset="0"/>
              </a:rPr>
              <a:t>. </a:t>
            </a:r>
          </a:p>
          <a:p>
            <a:pPr>
              <a:lnSpc>
                <a:spcPct val="110000"/>
              </a:lnSpc>
            </a:pPr>
            <a:r>
              <a:rPr lang="sr-Latn-RS" sz="2200" b="1" dirty="0">
                <a:latin typeface="Times New Roman" panose="02020603050405020304" pitchFamily="18" charset="0"/>
                <a:cs typeface="Times New Roman" panose="02020603050405020304" pitchFamily="18" charset="0"/>
              </a:rPr>
              <a:t>MARTIN LUTER</a:t>
            </a:r>
            <a:r>
              <a:rPr lang="sr-Latn-RS" sz="2200" dirty="0">
                <a:latin typeface="Times New Roman" panose="02020603050405020304" pitchFamily="18" charset="0"/>
                <a:cs typeface="Times New Roman" panose="02020603050405020304" pitchFamily="18" charset="0"/>
              </a:rPr>
              <a:t>, osnivač protestantizma, u Nemačkoj</a:t>
            </a:r>
          </a:p>
          <a:p>
            <a:pPr>
              <a:lnSpc>
                <a:spcPct val="110000"/>
              </a:lnSpc>
            </a:pPr>
            <a:r>
              <a:rPr lang="en-US" sz="2200" dirty="0" err="1">
                <a:latin typeface="Times New Roman" panose="02020603050405020304" pitchFamily="18" charset="0"/>
                <a:cs typeface="Times New Roman" panose="02020603050405020304" pitchFamily="18" charset="0"/>
              </a:rPr>
              <a:t>Zalagao</a:t>
            </a:r>
            <a:r>
              <a:rPr lang="en-US" sz="2200" dirty="0">
                <a:latin typeface="Times New Roman" panose="02020603050405020304" pitchFamily="18" charset="0"/>
                <a:cs typeface="Times New Roman" panose="02020603050405020304" pitchFamily="18" charset="0"/>
              </a:rPr>
              <a:t> se za </a:t>
            </a:r>
            <a:r>
              <a:rPr lang="en-US" sz="2200" dirty="0" err="1">
                <a:latin typeface="Times New Roman" panose="02020603050405020304" pitchFamily="18" charset="0"/>
                <a:cs typeface="Times New Roman" panose="02020603050405020304" pitchFamily="18" charset="0"/>
              </a:rPr>
              <a:t>naturalnu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privredu</a:t>
            </a:r>
            <a:endParaRPr lang="sr-Latn-RS" sz="2200" dirty="0">
              <a:latin typeface="Times New Roman" panose="02020603050405020304" pitchFamily="18" charset="0"/>
              <a:cs typeface="Times New Roman" panose="02020603050405020304" pitchFamily="18" charset="0"/>
            </a:endParaRPr>
          </a:p>
          <a:p>
            <a:pPr>
              <a:lnSpc>
                <a:spcPct val="110000"/>
              </a:lnSpc>
            </a:pPr>
            <a:r>
              <a:rPr lang="en-US" sz="2200" dirty="0" err="1">
                <a:latin typeface="Times New Roman" panose="02020603050405020304" pitchFamily="18" charset="0"/>
                <a:cs typeface="Times New Roman" panose="02020603050405020304" pitchFamily="18" charset="0"/>
              </a:rPr>
              <a:t>Borio</a:t>
            </a:r>
            <a:r>
              <a:rPr lang="en-US" sz="2200" dirty="0">
                <a:latin typeface="Times New Roman" panose="02020603050405020304" pitchFamily="18" charset="0"/>
                <a:cs typeface="Times New Roman" panose="02020603050405020304" pitchFamily="18" charset="0"/>
              </a:rPr>
              <a:t> se </a:t>
            </a:r>
            <a:r>
              <a:rPr lang="en-US" sz="2200" dirty="0" err="1">
                <a:latin typeface="Times New Roman" panose="02020603050405020304" pitchFamily="18" charset="0"/>
                <a:cs typeface="Times New Roman" panose="02020603050405020304" pitchFamily="18" charset="0"/>
              </a:rPr>
              <a:t>protiv</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zelenaškog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trgovačkog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kapitala</a:t>
            </a:r>
            <a:r>
              <a:rPr lang="en-US" sz="2200" dirty="0">
                <a:latin typeface="Times New Roman" panose="02020603050405020304" pitchFamily="18" charset="0"/>
                <a:cs typeface="Times New Roman" panose="02020603050405020304" pitchFamily="18" charset="0"/>
              </a:rPr>
              <a:t> </a:t>
            </a:r>
            <a:endParaRPr lang="sr-Latn-RS" sz="2200" dirty="0">
              <a:latin typeface="Times New Roman" panose="02020603050405020304" pitchFamily="18" charset="0"/>
              <a:cs typeface="Times New Roman" panose="02020603050405020304" pitchFamily="18" charset="0"/>
            </a:endParaRPr>
          </a:p>
          <a:p>
            <a:pPr>
              <a:lnSpc>
                <a:spcPct val="110000"/>
              </a:lnSpc>
            </a:pPr>
            <a:r>
              <a:rPr lang="en-US" sz="2200" dirty="0" err="1">
                <a:latin typeface="Times New Roman" panose="02020603050405020304" pitchFamily="18" charset="0"/>
                <a:cs typeface="Times New Roman" panose="02020603050405020304" pitchFamily="18" charset="0"/>
              </a:rPr>
              <a:t>Marthin</a:t>
            </a:r>
            <a:r>
              <a:rPr lang="en-US" sz="2200" dirty="0">
                <a:latin typeface="Times New Roman" panose="02020603050405020304" pitchFamily="18" charset="0"/>
                <a:cs typeface="Times New Roman" panose="02020603050405020304" pitchFamily="18" charset="0"/>
              </a:rPr>
              <a:t> Luther (1483-1546) „...</a:t>
            </a:r>
            <a:r>
              <a:rPr lang="en-US" sz="2200" i="1" dirty="0" err="1">
                <a:latin typeface="Times New Roman" panose="02020603050405020304" pitchFamily="18" charset="0"/>
                <a:cs typeface="Times New Roman" panose="02020603050405020304" pitchFamily="18" charset="0"/>
              </a:rPr>
              <a:t>postoje</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neki</a:t>
            </a:r>
            <a:r>
              <a:rPr lang="en-US" sz="2200" i="1" dirty="0">
                <a:latin typeface="Times New Roman" panose="02020603050405020304" pitchFamily="18" charset="0"/>
                <a:cs typeface="Times New Roman" panose="02020603050405020304" pitchFamily="18" charset="0"/>
              </a:rPr>
              <a:t> koji ne </a:t>
            </a:r>
            <a:r>
              <a:rPr lang="en-US" sz="2200" i="1" dirty="0" err="1">
                <a:latin typeface="Times New Roman" panose="02020603050405020304" pitchFamily="18" charset="0"/>
                <a:cs typeface="Times New Roman" panose="02020603050405020304" pitchFamily="18" charset="0"/>
              </a:rPr>
              <a:t>žele</a:t>
            </a:r>
            <a:r>
              <a:rPr lang="en-US" sz="2200" i="1" dirty="0">
                <a:latin typeface="Times New Roman" panose="02020603050405020304" pitchFamily="18" charset="0"/>
                <a:cs typeface="Times New Roman" panose="02020603050405020304" pitchFamily="18" charset="0"/>
              </a:rPr>
              <a:t> da </a:t>
            </a:r>
            <a:r>
              <a:rPr lang="en-US" sz="2200" i="1" dirty="0" err="1">
                <a:latin typeface="Times New Roman" panose="02020603050405020304" pitchFamily="18" charset="0"/>
                <a:cs typeface="Times New Roman" panose="02020603050405020304" pitchFamily="18" charset="0"/>
              </a:rPr>
              <a:t>prodaju</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robu</a:t>
            </a:r>
            <a:r>
              <a:rPr lang="en-US" sz="2200" i="1" dirty="0">
                <a:latin typeface="Times New Roman" panose="02020603050405020304" pitchFamily="18" charset="0"/>
                <a:cs typeface="Times New Roman" panose="02020603050405020304" pitchFamily="18" charset="0"/>
              </a:rPr>
              <a:t> za </a:t>
            </a:r>
            <a:r>
              <a:rPr lang="en-US" sz="2200" i="1" dirty="0" err="1">
                <a:latin typeface="Times New Roman" panose="02020603050405020304" pitchFamily="18" charset="0"/>
                <a:cs typeface="Times New Roman" panose="02020603050405020304" pitchFamily="18" charset="0"/>
              </a:rPr>
              <a:t>gotov</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novac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već</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samo</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na</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kredit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kako</a:t>
            </a:r>
            <a:r>
              <a:rPr lang="en-US" sz="2200" i="1" dirty="0">
                <a:latin typeface="Times New Roman" panose="02020603050405020304" pitchFamily="18" charset="0"/>
                <a:cs typeface="Times New Roman" panose="02020603050405020304" pitchFamily="18" charset="0"/>
              </a:rPr>
              <a:t> bi </a:t>
            </a:r>
            <a:r>
              <a:rPr lang="en-US" sz="2200" i="1" dirty="0" err="1">
                <a:latin typeface="Times New Roman" panose="02020603050405020304" pitchFamily="18" charset="0"/>
                <a:cs typeface="Times New Roman" panose="02020603050405020304" pitchFamily="18" charset="0"/>
              </a:rPr>
              <a:t>ostvarili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veće</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zarade</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Primećujem</a:t>
            </a:r>
            <a:r>
              <a:rPr lang="en-US" sz="2200" i="1" dirty="0">
                <a:latin typeface="Times New Roman" panose="02020603050405020304" pitchFamily="18" charset="0"/>
                <a:cs typeface="Times New Roman" panose="02020603050405020304" pitchFamily="18" charset="0"/>
              </a:rPr>
              <a:t> da je </a:t>
            </a:r>
            <a:r>
              <a:rPr lang="en-US" sz="2200" i="1" dirty="0" err="1">
                <a:latin typeface="Times New Roman" panose="02020603050405020304" pitchFamily="18" charset="0"/>
                <a:cs typeface="Times New Roman" panose="02020603050405020304" pitchFamily="18" charset="0"/>
              </a:rPr>
              <a:t>ovaj</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način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poslovanja</a:t>
            </a:r>
            <a:r>
              <a:rPr lang="en-US" sz="2200" i="1" dirty="0">
                <a:latin typeface="Times New Roman" panose="02020603050405020304" pitchFamily="18" charset="0"/>
                <a:cs typeface="Times New Roman" panose="02020603050405020304" pitchFamily="18" charset="0"/>
              </a:rPr>
              <a:t> – </a:t>
            </a:r>
            <a:r>
              <a:rPr lang="en-US" sz="2200" i="1" dirty="0" err="1">
                <a:latin typeface="Times New Roman" panose="02020603050405020304" pitchFamily="18" charset="0"/>
                <a:cs typeface="Times New Roman" panose="02020603050405020304" pitchFamily="18" charset="0"/>
              </a:rPr>
              <a:t>protiv</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volje</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božje</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protiv</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razuma</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poštenja</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dolazi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iz</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očigledne</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bezobzirnosti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pohlepe</a:t>
            </a:r>
            <a:r>
              <a:rPr lang="en-US" sz="2200" dirty="0">
                <a:latin typeface="Times New Roman" panose="02020603050405020304" pitchFamily="18" charset="0"/>
                <a:cs typeface="Times New Roman" panose="02020603050405020304" pitchFamily="18" charset="0"/>
              </a:rPr>
              <a:t>“</a:t>
            </a:r>
            <a:endParaRPr lang="sr-Latn-RS" sz="2200" dirty="0">
              <a:latin typeface="Times New Roman" panose="02020603050405020304" pitchFamily="18" charset="0"/>
              <a:cs typeface="Times New Roman" panose="02020603050405020304" pitchFamily="18" charset="0"/>
            </a:endParaRPr>
          </a:p>
          <a:p>
            <a:pPr>
              <a:lnSpc>
                <a:spcPct val="110000"/>
              </a:lnSpc>
            </a:pPr>
            <a:r>
              <a:rPr lang="sr-Latn-RS" sz="2200" dirty="0">
                <a:latin typeface="Times New Roman" panose="02020603050405020304" pitchFamily="18" charset="0"/>
                <a:cs typeface="Times New Roman" panose="02020603050405020304" pitchFamily="18" charset="0"/>
              </a:rPr>
              <a:t>Svako ima po njemu obavezu – dužnost da radi i bude poslušan</a:t>
            </a:r>
            <a:endParaRPr lang="en-US" sz="2200" dirty="0">
              <a:latin typeface="Times New Roman" panose="02020603050405020304" pitchFamily="18" charset="0"/>
              <a:cs typeface="Times New Roman" panose="02020603050405020304" pitchFamily="18" charset="0"/>
            </a:endParaRPr>
          </a:p>
        </p:txBody>
      </p:sp>
      <p:sp>
        <p:nvSpPr>
          <p:cNvPr id="4113"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512722065"/>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a:extLst>
              <a:ext uri="{FF2B5EF4-FFF2-40B4-BE49-F238E27FC236}">
                <a16:creationId xmlns:a16="http://schemas.microsoft.com/office/drawing/2014/main" id="{54039C52-F527-4032-D55F-94C5D223970A}"/>
              </a:ext>
            </a:extLst>
          </p:cNvPr>
          <p:cNvGraphicFramePr>
            <a:graphicFrameLocks noGrp="1"/>
          </p:cNvGraphicFramePr>
          <p:nvPr>
            <p:ph idx="1"/>
            <p:extLst>
              <p:ext uri="{D42A27DB-BD31-4B8C-83A1-F6EECF244321}">
                <p14:modId xmlns:p14="http://schemas.microsoft.com/office/powerpoint/2010/main" val="1317826459"/>
              </p:ext>
            </p:extLst>
          </p:nvPr>
        </p:nvGraphicFramePr>
        <p:xfrm>
          <a:off x="773119" y="575454"/>
          <a:ext cx="10533260" cy="29879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ed Rectangle 3"/>
          <p:cNvSpPr/>
          <p:nvPr/>
        </p:nvSpPr>
        <p:spPr>
          <a:xfrm rot="21292264">
            <a:off x="906551" y="3767485"/>
            <a:ext cx="3669373" cy="1079227"/>
          </a:xfrm>
          <a:prstGeom prst="roundRect">
            <a:avLst/>
          </a:prstGeom>
          <a:effectLst>
            <a:reflection blurRad="6350" stA="50000" endA="300" endPos="55500" dist="101600" dir="5400000" sy="-100000" algn="bl" rotWithShape="0"/>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dirty="0">
                <a:latin typeface="Times New Roman" panose="02020603050405020304" pitchFamily="18" charset="0"/>
                <a:cs typeface="Times New Roman" panose="02020603050405020304" pitchFamily="18" charset="0"/>
              </a:rPr>
              <a:t>Čovečanstvo je licemerno, nestalno i pohlepno za moći</a:t>
            </a:r>
            <a:endParaRPr lang="en-US" dirty="0">
              <a:latin typeface="Times New Roman" panose="02020603050405020304" pitchFamily="18" charset="0"/>
              <a:cs typeface="Times New Roman" panose="02020603050405020304" pitchFamily="18" charset="0"/>
            </a:endParaRPr>
          </a:p>
        </p:txBody>
      </p:sp>
      <p:pic>
        <p:nvPicPr>
          <p:cNvPr id="4098" name="Picture 2" descr="starimartinac.info - BIOGRAFIJE VELIKIH: Nikolo Makijaveli Rođen je 3. maja  1469. u Firenci. Bio je italijanski državnik, pisac, filozof, istoriograf i  politički teoretičar, jedan od utemeljivača politikologije. Oslobodio je  politička razmatranja ...">
            <a:extLst>
              <a:ext uri="{FF2B5EF4-FFF2-40B4-BE49-F238E27FC236}">
                <a16:creationId xmlns:a16="http://schemas.microsoft.com/office/drawing/2014/main" id="{86D8DF40-96D7-A936-69D5-129AE7A024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27959" y="3605629"/>
            <a:ext cx="2069182" cy="2696207"/>
          </a:xfrm>
          <a:prstGeom prst="rect">
            <a:avLst/>
          </a:prstGeom>
          <a:noFill/>
          <a:scene3d>
            <a:camera prst="isometricOffAxis2Lef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513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5696" y="972962"/>
            <a:ext cx="5963652" cy="683622"/>
          </a:xfrm>
        </p:spPr>
        <p:txBody>
          <a:bodyPr>
            <a:normAutofit fontScale="90000"/>
          </a:bodyPr>
          <a:lstStyle/>
          <a:p>
            <a:pPr algn="ctr"/>
            <a:r>
              <a:rPr lang="sr-Latn-RS" sz="2800" b="1" dirty="0">
                <a:solidFill>
                  <a:srgbClr val="C00000"/>
                </a:solidFill>
                <a:latin typeface="Times New Roman" panose="02020603050405020304" pitchFamily="18" charset="0"/>
                <a:cs typeface="Times New Roman" panose="02020603050405020304" pitchFamily="18" charset="0"/>
              </a:rPr>
              <a:t>Merkantilizam (od v do xviii)</a:t>
            </a:r>
            <a:endParaRPr lang="en-US" sz="2800" b="1" dirty="0">
              <a:solidFill>
                <a:srgbClr val="C00000"/>
              </a:solidFill>
              <a:latin typeface="Times New Roman" panose="02020603050405020304" pitchFamily="18" charset="0"/>
              <a:cs typeface="Times New Roman" panose="02020603050405020304" pitchFamily="18" charset="0"/>
            </a:endParaRPr>
          </a:p>
        </p:txBody>
      </p:sp>
      <p:pic>
        <p:nvPicPr>
          <p:cNvPr id="5122" name="Picture 2" descr="Mercantilism Cartoon — Freemanpedia">
            <a:extLst>
              <a:ext uri="{FF2B5EF4-FFF2-40B4-BE49-F238E27FC236}">
                <a16:creationId xmlns:a16="http://schemas.microsoft.com/office/drawing/2014/main" id="{FF2B72C9-5A45-9A87-5A47-CCE09D8A502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7458" y="1992566"/>
            <a:ext cx="5612586" cy="349383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512285" y="1010654"/>
            <a:ext cx="5583461" cy="4776536"/>
          </a:xfrm>
        </p:spPr>
        <p:txBody>
          <a:bodyPr>
            <a:noAutofit/>
          </a:bodyPr>
          <a:lstStyle/>
          <a:p>
            <a:pPr>
              <a:lnSpc>
                <a:spcPct val="110000"/>
              </a:lnSpc>
            </a:pPr>
            <a:r>
              <a:rPr lang="sr-Latn-RS" sz="1600" dirty="0">
                <a:latin typeface="Times New Roman" panose="02020603050405020304" pitchFamily="18" charset="0"/>
                <a:cs typeface="Times New Roman" panose="02020603050405020304" pitchFamily="18" charset="0"/>
              </a:rPr>
              <a:t>STVARANJE </a:t>
            </a:r>
            <a:r>
              <a:rPr lang="sr-Latn-RS" sz="1600" b="1" u="sng" dirty="0">
                <a:latin typeface="Times New Roman" panose="02020603050405020304" pitchFamily="18" charset="0"/>
                <a:cs typeface="Times New Roman" panose="02020603050405020304" pitchFamily="18" charset="0"/>
              </a:rPr>
              <a:t>PRVE ŠKOLE EKONOMSKE MISLI</a:t>
            </a:r>
            <a:r>
              <a:rPr lang="sr-Latn-RS" sz="1600" dirty="0">
                <a:latin typeface="Times New Roman" panose="02020603050405020304" pitchFamily="18" charset="0"/>
                <a:cs typeface="Times New Roman" panose="02020603050405020304" pitchFamily="18" charset="0"/>
              </a:rPr>
              <a:t>, u svim zapadno evropskim zemljama, to je vreme procvata </a:t>
            </a:r>
            <a:r>
              <a:rPr lang="sr-Latn-RS" sz="1600" b="1" u="sng" dirty="0">
                <a:latin typeface="Times New Roman" panose="02020603050405020304" pitchFamily="18" charset="0"/>
                <a:cs typeface="Times New Roman" panose="02020603050405020304" pitchFamily="18" charset="0"/>
              </a:rPr>
              <a:t>trgovačkog kapitalizma </a:t>
            </a:r>
            <a:r>
              <a:rPr lang="sr-Latn-RS" sz="1600" dirty="0">
                <a:latin typeface="Times New Roman" panose="02020603050405020304" pitchFamily="18" charset="0"/>
                <a:cs typeface="Times New Roman" panose="02020603050405020304" pitchFamily="18" charset="0"/>
              </a:rPr>
              <a:t>(vreme prelaska feudalizma u kapitalizam u 15.veku), ekspanzija spoljne trgovine</a:t>
            </a:r>
          </a:p>
          <a:p>
            <a:pPr>
              <a:lnSpc>
                <a:spcPct val="110000"/>
              </a:lnSpc>
            </a:pPr>
            <a:r>
              <a:rPr lang="sr-Latn-RS" sz="1600" dirty="0">
                <a:latin typeface="Times New Roman" panose="02020603050405020304" pitchFamily="18" charset="0"/>
                <a:cs typeface="Times New Roman" panose="02020603050405020304" pitchFamily="18" charset="0"/>
              </a:rPr>
              <a:t>Dominira kapital u trgovini, i stvaraju se lokalni, gradski, nacionalni, evropska i svetska tržišta – ekspanzija spoljne trgovine  </a:t>
            </a:r>
          </a:p>
          <a:p>
            <a:pPr lvl="1">
              <a:lnSpc>
                <a:spcPct val="110000"/>
              </a:lnSpc>
            </a:pPr>
            <a:r>
              <a:rPr lang="sr-Latn-RS" sz="1600" dirty="0">
                <a:latin typeface="Times New Roman" panose="02020603050405020304" pitchFamily="18" charset="0"/>
                <a:cs typeface="Times New Roman" panose="02020603050405020304" pitchFamily="18" charset="0"/>
              </a:rPr>
              <a:t>Španija - b</a:t>
            </a:r>
            <a:r>
              <a:rPr lang="en-US" sz="1600" dirty="0" err="1">
                <a:latin typeface="Times New Roman" panose="02020603050405020304" pitchFamily="18" charset="0"/>
                <a:cs typeface="Times New Roman" panose="02020603050405020304" pitchFamily="18" charset="0"/>
              </a:rPr>
              <a:t>ogati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rudnici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srebra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zlata</a:t>
            </a:r>
            <a:r>
              <a:rPr lang="en-US" sz="1600" dirty="0">
                <a:latin typeface="Times New Roman" panose="02020603050405020304" pitchFamily="18" charset="0"/>
                <a:cs typeface="Times New Roman" panose="02020603050405020304" pitchFamily="18" charset="0"/>
              </a:rPr>
              <a:t> u </a:t>
            </a:r>
            <a:r>
              <a:rPr lang="en-US" sz="1600" dirty="0" err="1">
                <a:latin typeface="Times New Roman" panose="02020603050405020304" pitchFamily="18" charset="0"/>
                <a:cs typeface="Times New Roman" panose="02020603050405020304" pitchFamily="18" charset="0"/>
              </a:rPr>
              <a:t>kolonijama</a:t>
            </a:r>
            <a:r>
              <a:rPr lang="sr-Latn-RS" sz="1600" dirty="0">
                <a:latin typeface="Times New Roman" panose="02020603050405020304" pitchFamily="18" charset="0"/>
                <a:cs typeface="Times New Roman" panose="02020603050405020304" pitchFamily="18" charset="0"/>
              </a:rPr>
              <a:t>, i strogo </a:t>
            </a:r>
            <a:r>
              <a:rPr lang="en-US" sz="1600" dirty="0" err="1">
                <a:latin typeface="Times New Roman" panose="02020603050405020304" pitchFamily="18" charset="0"/>
                <a:cs typeface="Times New Roman" panose="02020603050405020304" pitchFamily="18" charset="0"/>
              </a:rPr>
              <a:t>regulisan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novčani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promet</a:t>
            </a:r>
            <a:endParaRPr lang="sr-Latn-RS" sz="1600" dirty="0">
              <a:latin typeface="Times New Roman" panose="02020603050405020304" pitchFamily="18" charset="0"/>
              <a:cs typeface="Times New Roman" panose="02020603050405020304" pitchFamily="18" charset="0"/>
            </a:endParaRPr>
          </a:p>
          <a:p>
            <a:pPr lvl="1">
              <a:lnSpc>
                <a:spcPct val="110000"/>
              </a:lnSpc>
            </a:pPr>
            <a:r>
              <a:rPr lang="sr-Latn-RS" sz="1600" dirty="0">
                <a:latin typeface="Times New Roman" panose="02020603050405020304" pitchFamily="18" charset="0"/>
                <a:cs typeface="Times New Roman" panose="02020603050405020304" pitchFamily="18" charset="0"/>
              </a:rPr>
              <a:t>Francuska - </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Razvoj</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manufakture</a:t>
            </a:r>
            <a:r>
              <a:rPr lang="sr-Latn-RS" sz="1600" dirty="0">
                <a:latin typeface="Times New Roman" panose="02020603050405020304" pitchFamily="18" charset="0"/>
                <a:cs typeface="Times New Roman" panose="02020603050405020304" pitchFamily="18" charset="0"/>
              </a:rPr>
              <a:t>, i stalnla i snažna </a:t>
            </a:r>
            <a:r>
              <a:rPr lang="en-US" sz="1600" dirty="0" err="1">
                <a:latin typeface="Times New Roman" panose="02020603050405020304" pitchFamily="18" charset="0"/>
                <a:cs typeface="Times New Roman" panose="02020603050405020304" pitchFamily="18" charset="0"/>
              </a:rPr>
              <a:t>intervencija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države</a:t>
            </a:r>
            <a:r>
              <a:rPr lang="en-US" sz="1600" dirty="0">
                <a:latin typeface="Times New Roman" panose="02020603050405020304" pitchFamily="18" charset="0"/>
                <a:cs typeface="Times New Roman" panose="02020603050405020304" pitchFamily="18" charset="0"/>
              </a:rPr>
              <a:t>  </a:t>
            </a:r>
            <a:endParaRPr lang="sr-Latn-RS" sz="1600" dirty="0">
              <a:latin typeface="Times New Roman" panose="02020603050405020304" pitchFamily="18" charset="0"/>
              <a:cs typeface="Times New Roman" panose="02020603050405020304" pitchFamily="18" charset="0"/>
            </a:endParaRPr>
          </a:p>
          <a:p>
            <a:pPr lvl="1">
              <a:lnSpc>
                <a:spcPct val="110000"/>
              </a:lnSpc>
            </a:pPr>
            <a:r>
              <a:rPr lang="sr-Latn-RS" sz="1600" dirty="0">
                <a:latin typeface="Times New Roman" panose="02020603050405020304" pitchFamily="18" charset="0"/>
                <a:cs typeface="Times New Roman" panose="02020603050405020304" pitchFamily="18" charset="0"/>
              </a:rPr>
              <a:t>Engleska - </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Stvara</a:t>
            </a:r>
            <a:r>
              <a:rPr lang="en-US" sz="1600" dirty="0">
                <a:latin typeface="Times New Roman" panose="02020603050405020304" pitchFamily="18" charset="0"/>
                <a:cs typeface="Times New Roman" panose="02020603050405020304" pitchFamily="18" charset="0"/>
              </a:rPr>
              <a:t> se </a:t>
            </a:r>
            <a:r>
              <a:rPr lang="en-US" sz="1600" dirty="0" err="1">
                <a:latin typeface="Times New Roman" panose="02020603050405020304" pitchFamily="18" charset="0"/>
                <a:cs typeface="Times New Roman" panose="02020603050405020304" pitchFamily="18" charset="0"/>
              </a:rPr>
              <a:t>kolonijalno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carstvo</a:t>
            </a:r>
            <a:r>
              <a:rPr lang="sr-Latn-RS" sz="1600" dirty="0">
                <a:latin typeface="Times New Roman" panose="02020603050405020304" pitchFamily="18" charset="0"/>
                <a:cs typeface="Times New Roman" panose="02020603050405020304" pitchFamily="18" charset="0"/>
              </a:rPr>
              <a:t>, privilegije </a:t>
            </a:r>
            <a:r>
              <a:rPr lang="en-US" sz="1600" dirty="0" err="1">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monopoli</a:t>
            </a:r>
            <a:r>
              <a:rPr lang="en-US" sz="1600" dirty="0">
                <a:latin typeface="Times New Roman" panose="02020603050405020304" pitchFamily="18" charset="0"/>
                <a:cs typeface="Times New Roman" panose="02020603050405020304" pitchFamily="18" charset="0"/>
              </a:rPr>
              <a:t> za </a:t>
            </a:r>
            <a:r>
              <a:rPr lang="en-US" sz="1600" dirty="0" err="1">
                <a:latin typeface="Times New Roman" panose="02020603050405020304" pitchFamily="18" charset="0"/>
                <a:cs typeface="Times New Roman" panose="02020603050405020304" pitchFamily="18" charset="0"/>
              </a:rPr>
              <a:t>trgovce</a:t>
            </a:r>
            <a:endParaRPr lang="sr-Latn-RS" sz="1600" dirty="0">
              <a:latin typeface="Times New Roman" panose="02020603050405020304" pitchFamily="18" charset="0"/>
              <a:cs typeface="Times New Roman" panose="02020603050405020304" pitchFamily="18" charset="0"/>
            </a:endParaRPr>
          </a:p>
          <a:p>
            <a:pPr lvl="1">
              <a:lnSpc>
                <a:spcPct val="110000"/>
              </a:lnSpc>
            </a:pPr>
            <a:r>
              <a:rPr lang="sr-Latn-RS" sz="1600" dirty="0">
                <a:latin typeface="Times New Roman" panose="02020603050405020304" pitchFamily="18" charset="0"/>
                <a:cs typeface="Times New Roman" panose="02020603050405020304" pitchFamily="18" charset="0"/>
              </a:rPr>
              <a:t>Holandija - </a:t>
            </a:r>
            <a:r>
              <a:rPr lang="en-US" sz="1600" dirty="0" err="1">
                <a:latin typeface="Times New Roman" panose="02020603050405020304" pitchFamily="18" charset="0"/>
                <a:cs typeface="Times New Roman" panose="02020603050405020304" pitchFamily="18" charset="0"/>
              </a:rPr>
              <a:t>Vodeće</a:t>
            </a:r>
            <a:r>
              <a:rPr lang="en-US" sz="1600" dirty="0">
                <a:latin typeface="Times New Roman" panose="02020603050405020304" pitchFamily="18" charset="0"/>
                <a:cs typeface="Times New Roman" panose="02020603050405020304" pitchFamily="18" charset="0"/>
              </a:rPr>
              <a:t> mesto u </a:t>
            </a:r>
            <a:r>
              <a:rPr lang="en-US" sz="1600" dirty="0" err="1">
                <a:latin typeface="Times New Roman" panose="02020603050405020304" pitchFamily="18" charset="0"/>
                <a:cs typeface="Times New Roman" panose="02020603050405020304" pitchFamily="18" charset="0"/>
              </a:rPr>
              <a:t>spoljnoj</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trgovini</a:t>
            </a:r>
            <a:r>
              <a:rPr lang="sr-Latn-RS" sz="1600" dirty="0">
                <a:latin typeface="Times New Roman" panose="02020603050405020304" pitchFamily="18" charset="0"/>
                <a:cs typeface="Times New Roman" panose="02020603050405020304" pitchFamily="18" charset="0"/>
              </a:rPr>
              <a:t>, poznata po s</a:t>
            </a:r>
            <a:r>
              <a:rPr lang="en-US" sz="1600" dirty="0" err="1">
                <a:latin typeface="Times New Roman" panose="02020603050405020304" pitchFamily="18" charset="0"/>
                <a:cs typeface="Times New Roman" panose="02020603050405020304" pitchFamily="18" charset="0"/>
              </a:rPr>
              <a:t>ubvencije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trgovcima</a:t>
            </a:r>
            <a:endParaRPr lang="sr-Latn-RS" sz="1600" dirty="0">
              <a:latin typeface="Times New Roman" panose="02020603050405020304" pitchFamily="18" charset="0"/>
              <a:cs typeface="Times New Roman" panose="02020603050405020304" pitchFamily="18" charset="0"/>
            </a:endParaRPr>
          </a:p>
          <a:p>
            <a:pPr>
              <a:lnSpc>
                <a:spcPct val="110000"/>
              </a:lnSpc>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5512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19"/>
            <a:ext cx="9603275" cy="615207"/>
          </a:xfrm>
        </p:spPr>
        <p:txBody>
          <a:bodyPr>
            <a:normAutofit/>
          </a:bodyPr>
          <a:lstStyle/>
          <a:p>
            <a:pPr algn="ctr"/>
            <a:r>
              <a:rPr lang="sr-Latn-RS" dirty="0">
                <a:solidFill>
                  <a:srgbClr val="C00000"/>
                </a:solidFill>
                <a:latin typeface="Times New Roman" panose="02020603050405020304" pitchFamily="18" charset="0"/>
                <a:cs typeface="Times New Roman" panose="02020603050405020304" pitchFamily="18" charset="0"/>
              </a:rPr>
              <a:t>Najvažnije ideje merkantilista</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8501" y="1760621"/>
            <a:ext cx="5583392" cy="1635103"/>
          </a:xfrm>
        </p:spPr>
        <p:txBody>
          <a:bodyPr>
            <a:noAutofit/>
          </a:bodyPr>
          <a:lstStyle/>
          <a:p>
            <a:pPr marL="185166" indent="-185166" defTabSz="740664">
              <a:spcBef>
                <a:spcPts val="810"/>
              </a:spcBef>
            </a:pPr>
            <a:r>
              <a:rPr lang="sr-Latn-RS" sz="2200" b="1" kern="1200" dirty="0">
                <a:solidFill>
                  <a:srgbClr val="C00000"/>
                </a:solidFill>
                <a:effectLst/>
                <a:latin typeface="Times New Roman" panose="02020603050405020304" pitchFamily="18" charset="0"/>
                <a:ea typeface="+mn-ea"/>
                <a:cs typeface="Times New Roman" panose="02020603050405020304" pitchFamily="18" charset="0"/>
              </a:rPr>
              <a:t>bogatstvo zemlje je novac</a:t>
            </a:r>
          </a:p>
          <a:p>
            <a:pPr marL="185166" indent="-185166" defTabSz="740664">
              <a:spcBef>
                <a:spcPts val="810"/>
              </a:spcBef>
            </a:pPr>
            <a:r>
              <a:rPr lang="sr-Latn-RS" sz="2200" b="1" kern="1200" dirty="0">
                <a:solidFill>
                  <a:srgbClr val="C00000"/>
                </a:solidFill>
                <a:effectLst/>
                <a:latin typeface="Times New Roman" panose="02020603050405020304" pitchFamily="18" charset="0"/>
                <a:ea typeface="+mn-ea"/>
                <a:cs typeface="Times New Roman" panose="02020603050405020304" pitchFamily="18" charset="0"/>
              </a:rPr>
              <a:t>do novca se dolazi kroz spoljnu trgovinu</a:t>
            </a:r>
          </a:p>
          <a:p>
            <a:pPr marL="185166" indent="-185166" defTabSz="740664">
              <a:spcBef>
                <a:spcPts val="810"/>
              </a:spcBef>
            </a:pPr>
            <a:r>
              <a:rPr lang="sr-Latn-RS" sz="2200" b="1" kern="1200" dirty="0">
                <a:solidFill>
                  <a:srgbClr val="C00000"/>
                </a:solidFill>
                <a:effectLst/>
                <a:latin typeface="Times New Roman" panose="02020603050405020304" pitchFamily="18" charset="0"/>
                <a:ea typeface="+mn-ea"/>
                <a:cs typeface="Times New Roman" panose="02020603050405020304" pitchFamily="18" charset="0"/>
              </a:rPr>
              <a:t>u spoljnoj trgovini izvoz mora biti viši od uvoza</a:t>
            </a:r>
            <a:endParaRPr lang="en-US" sz="2200" b="1" dirty="0">
              <a:solidFill>
                <a:srgbClr val="C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6633314" y="2019012"/>
            <a:ext cx="4963457" cy="1746247"/>
          </a:xfrm>
          <a:prstGeom prst="rect">
            <a:avLst/>
          </a:prstGeom>
        </p:spPr>
        <p:txBody>
          <a:bodyPr>
            <a:spAutoFit/>
          </a:bodyPr>
          <a:lstStyle/>
          <a:p>
            <a:pPr defTabSz="370332">
              <a:spcAft>
                <a:spcPts val="600"/>
              </a:spcAft>
            </a:pPr>
            <a:r>
              <a:rPr lang="sr-Latn-RS" sz="1458" kern="1200" dirty="0">
                <a:solidFill>
                  <a:schemeClr val="tx1"/>
                </a:solidFill>
                <a:latin typeface="Times New Roman" panose="02020603050405020304" pitchFamily="18" charset="0"/>
                <a:ea typeface="+mn-ea"/>
                <a:cs typeface="Times New Roman" panose="02020603050405020304" pitchFamily="18" charset="0"/>
              </a:rPr>
              <a:t>Zašto su takvi stavovi?</a:t>
            </a:r>
          </a:p>
          <a:p>
            <a:pPr marL="231458" indent="-231458" defTabSz="370332">
              <a:spcAft>
                <a:spcPts val="600"/>
              </a:spcAft>
              <a:buFontTx/>
              <a:buChar char="-"/>
            </a:pPr>
            <a:r>
              <a:rPr lang="en-US" sz="1458" kern="1200" dirty="0" err="1">
                <a:solidFill>
                  <a:schemeClr val="tx1"/>
                </a:solidFill>
                <a:latin typeface="Times New Roman" panose="02020603050405020304" pitchFamily="18" charset="0"/>
                <a:ea typeface="+mn-ea"/>
                <a:cs typeface="Times New Roman" panose="02020603050405020304" pitchFamily="18" charset="0"/>
              </a:rPr>
              <a:t>Ogroman</a:t>
            </a:r>
            <a:r>
              <a:rPr lang="en-US" sz="1458" kern="1200" dirty="0">
                <a:solidFill>
                  <a:schemeClr val="tx1"/>
                </a:solidFill>
                <a:latin typeface="Times New Roman" panose="02020603050405020304" pitchFamily="18" charset="0"/>
                <a:ea typeface="+mn-ea"/>
                <a:cs typeface="Times New Roman" panose="02020603050405020304" pitchFamily="18" charset="0"/>
              </a:rPr>
              <a:t> </a:t>
            </a:r>
            <a:r>
              <a:rPr lang="en-US" sz="1458" kern="1200" dirty="0" err="1">
                <a:solidFill>
                  <a:schemeClr val="tx1"/>
                </a:solidFill>
                <a:latin typeface="Times New Roman" panose="02020603050405020304" pitchFamily="18" charset="0"/>
                <a:ea typeface="+mn-ea"/>
                <a:cs typeface="Times New Roman" panose="02020603050405020304" pitchFamily="18" charset="0"/>
              </a:rPr>
              <a:t>priliv</a:t>
            </a:r>
            <a:r>
              <a:rPr lang="en-US" sz="1458" kern="1200" dirty="0">
                <a:solidFill>
                  <a:schemeClr val="tx1"/>
                </a:solidFill>
                <a:latin typeface="Times New Roman" panose="02020603050405020304" pitchFamily="18" charset="0"/>
                <a:ea typeface="+mn-ea"/>
                <a:cs typeface="Times New Roman" panose="02020603050405020304" pitchFamily="18" charset="0"/>
              </a:rPr>
              <a:t> </a:t>
            </a:r>
            <a:r>
              <a:rPr lang="en-US" sz="1458" kern="1200" dirty="0" err="1">
                <a:solidFill>
                  <a:schemeClr val="tx1"/>
                </a:solidFill>
                <a:latin typeface="Times New Roman" panose="02020603050405020304" pitchFamily="18" charset="0"/>
                <a:ea typeface="+mn-ea"/>
                <a:cs typeface="Times New Roman" panose="02020603050405020304" pitchFamily="18" charset="0"/>
              </a:rPr>
              <a:t>zlata</a:t>
            </a:r>
            <a:r>
              <a:rPr lang="en-US" sz="1458" kern="1200" dirty="0">
                <a:solidFill>
                  <a:schemeClr val="tx1"/>
                </a:solidFill>
                <a:latin typeface="Times New Roman" panose="02020603050405020304" pitchFamily="18" charset="0"/>
                <a:ea typeface="+mn-ea"/>
                <a:cs typeface="Times New Roman" panose="02020603050405020304" pitchFamily="18" charset="0"/>
              </a:rPr>
              <a:t> </a:t>
            </a:r>
            <a:r>
              <a:rPr lang="en-US" sz="1458" kern="1200" dirty="0" err="1">
                <a:solidFill>
                  <a:schemeClr val="tx1"/>
                </a:solidFill>
                <a:latin typeface="Times New Roman" panose="02020603050405020304" pitchFamily="18" charset="0"/>
                <a:ea typeface="+mn-ea"/>
                <a:cs typeface="Times New Roman" panose="02020603050405020304" pitchFamily="18" charset="0"/>
              </a:rPr>
              <a:t>i</a:t>
            </a:r>
            <a:r>
              <a:rPr lang="en-US" sz="1458" kern="1200" dirty="0">
                <a:solidFill>
                  <a:schemeClr val="tx1"/>
                </a:solidFill>
                <a:latin typeface="Times New Roman" panose="02020603050405020304" pitchFamily="18" charset="0"/>
                <a:ea typeface="+mn-ea"/>
                <a:cs typeface="Times New Roman" panose="02020603050405020304" pitchFamily="18" charset="0"/>
              </a:rPr>
              <a:t> </a:t>
            </a:r>
            <a:r>
              <a:rPr lang="en-US" sz="1458" kern="1200" dirty="0" err="1">
                <a:solidFill>
                  <a:schemeClr val="tx1"/>
                </a:solidFill>
                <a:latin typeface="Times New Roman" panose="02020603050405020304" pitchFamily="18" charset="0"/>
                <a:ea typeface="+mn-ea"/>
                <a:cs typeface="Times New Roman" panose="02020603050405020304" pitchFamily="18" charset="0"/>
              </a:rPr>
              <a:t>srebra</a:t>
            </a:r>
            <a:r>
              <a:rPr lang="en-US" sz="1458" kern="1200" dirty="0">
                <a:solidFill>
                  <a:schemeClr val="tx1"/>
                </a:solidFill>
                <a:latin typeface="Times New Roman" panose="02020603050405020304" pitchFamily="18" charset="0"/>
                <a:ea typeface="+mn-ea"/>
                <a:cs typeface="Times New Roman" panose="02020603050405020304" pitchFamily="18" charset="0"/>
              </a:rPr>
              <a:t> (</a:t>
            </a:r>
            <a:r>
              <a:rPr lang="en-US" sz="1458" kern="1200" dirty="0" err="1">
                <a:solidFill>
                  <a:schemeClr val="tx1"/>
                </a:solidFill>
                <a:latin typeface="Times New Roman" panose="02020603050405020304" pitchFamily="18" charset="0"/>
                <a:ea typeface="+mn-ea"/>
                <a:cs typeface="Times New Roman" panose="02020603050405020304" pitchFamily="18" charset="0"/>
              </a:rPr>
              <a:t>otkriće</a:t>
            </a:r>
            <a:r>
              <a:rPr lang="en-US" sz="1458" kern="1200" dirty="0">
                <a:solidFill>
                  <a:schemeClr val="tx1"/>
                </a:solidFill>
                <a:latin typeface="Times New Roman" panose="02020603050405020304" pitchFamily="18" charset="0"/>
                <a:ea typeface="+mn-ea"/>
                <a:cs typeface="Times New Roman" panose="02020603050405020304" pitchFamily="18" charset="0"/>
              </a:rPr>
              <a:t> </a:t>
            </a:r>
            <a:r>
              <a:rPr lang="en-US" sz="1458" kern="1200" dirty="0" err="1">
                <a:solidFill>
                  <a:schemeClr val="tx1"/>
                </a:solidFill>
                <a:latin typeface="Times New Roman" panose="02020603050405020304" pitchFamily="18" charset="0"/>
                <a:ea typeface="+mn-ea"/>
                <a:cs typeface="Times New Roman" panose="02020603050405020304" pitchFamily="18" charset="0"/>
              </a:rPr>
              <a:t>Amerike</a:t>
            </a:r>
            <a:r>
              <a:rPr lang="en-US" sz="1458" kern="1200" dirty="0">
                <a:solidFill>
                  <a:schemeClr val="tx1"/>
                </a:solidFill>
                <a:latin typeface="Times New Roman" panose="02020603050405020304" pitchFamily="18" charset="0"/>
                <a:ea typeface="+mn-ea"/>
                <a:cs typeface="Times New Roman" panose="02020603050405020304" pitchFamily="18" charset="0"/>
              </a:rPr>
              <a:t> </a:t>
            </a:r>
            <a:r>
              <a:rPr lang="en-US" sz="1458" kern="1200" dirty="0" err="1">
                <a:solidFill>
                  <a:schemeClr val="tx1"/>
                </a:solidFill>
                <a:latin typeface="Times New Roman" panose="02020603050405020304" pitchFamily="18" charset="0"/>
                <a:ea typeface="+mn-ea"/>
                <a:cs typeface="Times New Roman" panose="02020603050405020304" pitchFamily="18" charset="0"/>
              </a:rPr>
              <a:t>i</a:t>
            </a:r>
            <a:r>
              <a:rPr lang="en-US" sz="1458" kern="1200" dirty="0">
                <a:solidFill>
                  <a:schemeClr val="tx1"/>
                </a:solidFill>
                <a:latin typeface="Times New Roman" panose="02020603050405020304" pitchFamily="18" charset="0"/>
                <a:ea typeface="+mn-ea"/>
                <a:cs typeface="Times New Roman" panose="02020603050405020304" pitchFamily="18" charset="0"/>
              </a:rPr>
              <a:t> </a:t>
            </a:r>
            <a:r>
              <a:rPr lang="en-US" sz="1458" kern="1200" dirty="0" err="1">
                <a:solidFill>
                  <a:schemeClr val="tx1"/>
                </a:solidFill>
                <a:latin typeface="Times New Roman" panose="02020603050405020304" pitchFamily="18" charset="0"/>
                <a:ea typeface="+mn-ea"/>
                <a:cs typeface="Times New Roman" panose="02020603050405020304" pitchFamily="18" charset="0"/>
              </a:rPr>
              <a:t>dalekog</a:t>
            </a:r>
            <a:r>
              <a:rPr lang="en-US" sz="1458" kern="1200" dirty="0">
                <a:solidFill>
                  <a:schemeClr val="tx1"/>
                </a:solidFill>
                <a:latin typeface="Times New Roman" panose="02020603050405020304" pitchFamily="18" charset="0"/>
                <a:ea typeface="+mn-ea"/>
                <a:cs typeface="Times New Roman" panose="02020603050405020304" pitchFamily="18" charset="0"/>
              </a:rPr>
              <a:t> </a:t>
            </a:r>
            <a:r>
              <a:rPr lang="en-US" sz="1458" kern="1200" dirty="0" err="1">
                <a:solidFill>
                  <a:schemeClr val="tx1"/>
                </a:solidFill>
                <a:latin typeface="Times New Roman" panose="02020603050405020304" pitchFamily="18" charset="0"/>
                <a:ea typeface="+mn-ea"/>
                <a:cs typeface="Times New Roman" panose="02020603050405020304" pitchFamily="18" charset="0"/>
              </a:rPr>
              <a:t>istoka</a:t>
            </a:r>
            <a:r>
              <a:rPr lang="en-US" sz="1458" kern="1200" dirty="0">
                <a:solidFill>
                  <a:schemeClr val="tx1"/>
                </a:solidFill>
                <a:latin typeface="Times New Roman" panose="02020603050405020304" pitchFamily="18" charset="0"/>
                <a:ea typeface="+mn-ea"/>
                <a:cs typeface="Times New Roman" panose="02020603050405020304" pitchFamily="18" charset="0"/>
              </a:rPr>
              <a:t>, Colombo </a:t>
            </a:r>
            <a:r>
              <a:rPr lang="en-US" sz="1458" kern="1200" dirty="0" err="1">
                <a:solidFill>
                  <a:schemeClr val="tx1"/>
                </a:solidFill>
                <a:latin typeface="Times New Roman" panose="02020603050405020304" pitchFamily="18" charset="0"/>
                <a:ea typeface="+mn-ea"/>
                <a:cs typeface="Times New Roman" panose="02020603050405020304" pitchFamily="18" charset="0"/>
              </a:rPr>
              <a:t>i</a:t>
            </a:r>
            <a:r>
              <a:rPr lang="en-US" sz="1458" kern="1200" dirty="0">
                <a:solidFill>
                  <a:schemeClr val="tx1"/>
                </a:solidFill>
                <a:latin typeface="Times New Roman" panose="02020603050405020304" pitchFamily="18" charset="0"/>
                <a:ea typeface="+mn-ea"/>
                <a:cs typeface="Times New Roman" panose="02020603050405020304" pitchFamily="18" charset="0"/>
              </a:rPr>
              <a:t> Vasco da Gama) </a:t>
            </a:r>
            <a:endParaRPr lang="sr-Latn-RS" sz="1458" kern="1200" dirty="0">
              <a:solidFill>
                <a:schemeClr val="tx1"/>
              </a:solidFill>
              <a:latin typeface="Times New Roman" panose="02020603050405020304" pitchFamily="18" charset="0"/>
              <a:ea typeface="+mn-ea"/>
              <a:cs typeface="Times New Roman" panose="02020603050405020304" pitchFamily="18" charset="0"/>
            </a:endParaRPr>
          </a:p>
          <a:p>
            <a:pPr marL="231458" indent="-231458" defTabSz="370332">
              <a:spcAft>
                <a:spcPts val="600"/>
              </a:spcAft>
              <a:buFontTx/>
              <a:buChar char="-"/>
            </a:pPr>
            <a:r>
              <a:rPr lang="en-US" sz="1458" kern="1200" dirty="0" err="1">
                <a:solidFill>
                  <a:schemeClr val="tx1"/>
                </a:solidFill>
                <a:latin typeface="Times New Roman" panose="02020603050405020304" pitchFamily="18" charset="0"/>
                <a:ea typeface="+mn-ea"/>
                <a:cs typeface="Times New Roman" panose="02020603050405020304" pitchFamily="18" charset="0"/>
              </a:rPr>
              <a:t>Veliki</a:t>
            </a:r>
            <a:r>
              <a:rPr lang="en-US" sz="1458" kern="1200" dirty="0">
                <a:solidFill>
                  <a:schemeClr val="tx1"/>
                </a:solidFill>
                <a:latin typeface="Times New Roman" panose="02020603050405020304" pitchFamily="18" charset="0"/>
                <a:ea typeface="+mn-ea"/>
                <a:cs typeface="Times New Roman" panose="02020603050405020304" pitchFamily="18" charset="0"/>
              </a:rPr>
              <a:t> </a:t>
            </a:r>
            <a:r>
              <a:rPr lang="en-US" sz="1458" kern="1200" dirty="0" err="1">
                <a:solidFill>
                  <a:schemeClr val="tx1"/>
                </a:solidFill>
                <a:latin typeface="Times New Roman" panose="02020603050405020304" pitchFamily="18" charset="0"/>
                <a:ea typeface="+mn-ea"/>
                <a:cs typeface="Times New Roman" panose="02020603050405020304" pitchFamily="18" charset="0"/>
              </a:rPr>
              <a:t>rast</a:t>
            </a:r>
            <a:r>
              <a:rPr lang="en-US" sz="1458" kern="1200" dirty="0">
                <a:solidFill>
                  <a:schemeClr val="tx1"/>
                </a:solidFill>
                <a:latin typeface="Times New Roman" panose="02020603050405020304" pitchFamily="18" charset="0"/>
                <a:ea typeface="+mn-ea"/>
                <a:cs typeface="Times New Roman" panose="02020603050405020304" pitchFamily="18" charset="0"/>
              </a:rPr>
              <a:t> </a:t>
            </a:r>
            <a:r>
              <a:rPr lang="en-US" sz="1458" kern="1200" dirty="0" err="1">
                <a:solidFill>
                  <a:schemeClr val="tx1"/>
                </a:solidFill>
                <a:latin typeface="Times New Roman" panose="02020603050405020304" pitchFamily="18" charset="0"/>
                <a:ea typeface="+mn-ea"/>
                <a:cs typeface="Times New Roman" panose="02020603050405020304" pitchFamily="18" charset="0"/>
              </a:rPr>
              <a:t>cena</a:t>
            </a:r>
            <a:r>
              <a:rPr lang="en-US" sz="1458" kern="1200" dirty="0">
                <a:solidFill>
                  <a:schemeClr val="tx1"/>
                </a:solidFill>
                <a:latin typeface="Times New Roman" panose="02020603050405020304" pitchFamily="18" charset="0"/>
                <a:ea typeface="+mn-ea"/>
                <a:cs typeface="Times New Roman" panose="02020603050405020304" pitchFamily="18" charset="0"/>
              </a:rPr>
              <a:t>  </a:t>
            </a:r>
            <a:endParaRPr lang="sr-Latn-RS" sz="1458" kern="1200" dirty="0">
              <a:solidFill>
                <a:schemeClr val="tx1"/>
              </a:solidFill>
              <a:latin typeface="Times New Roman" panose="02020603050405020304" pitchFamily="18" charset="0"/>
              <a:ea typeface="+mn-ea"/>
              <a:cs typeface="Times New Roman" panose="02020603050405020304" pitchFamily="18" charset="0"/>
            </a:endParaRPr>
          </a:p>
          <a:p>
            <a:pPr marL="231458" indent="-231458" defTabSz="370332">
              <a:spcAft>
                <a:spcPts val="600"/>
              </a:spcAft>
              <a:buFontTx/>
              <a:buChar char="-"/>
            </a:pPr>
            <a:r>
              <a:rPr lang="en-US" sz="1458" kern="1200" dirty="0" err="1">
                <a:solidFill>
                  <a:schemeClr val="tx1"/>
                </a:solidFill>
                <a:latin typeface="Times New Roman" panose="02020603050405020304" pitchFamily="18" charset="0"/>
                <a:ea typeface="+mn-ea"/>
                <a:cs typeface="Times New Roman" panose="02020603050405020304" pitchFamily="18" charset="0"/>
              </a:rPr>
              <a:t>Podsticaj</a:t>
            </a:r>
            <a:r>
              <a:rPr lang="en-US" sz="1458" kern="1200" dirty="0">
                <a:solidFill>
                  <a:schemeClr val="tx1"/>
                </a:solidFill>
                <a:latin typeface="Times New Roman" panose="02020603050405020304" pitchFamily="18" charset="0"/>
                <a:ea typeface="+mn-ea"/>
                <a:cs typeface="Times New Roman" panose="02020603050405020304" pitchFamily="18" charset="0"/>
              </a:rPr>
              <a:t> </a:t>
            </a:r>
            <a:r>
              <a:rPr lang="en-US" sz="1458" kern="1200" dirty="0" err="1">
                <a:solidFill>
                  <a:schemeClr val="tx1"/>
                </a:solidFill>
                <a:latin typeface="Times New Roman" panose="02020603050405020304" pitchFamily="18" charset="0"/>
                <a:ea typeface="+mn-ea"/>
                <a:cs typeface="Times New Roman" panose="02020603050405020304" pitchFamily="18" charset="0"/>
              </a:rPr>
              <a:t>trgovine</a:t>
            </a:r>
            <a:r>
              <a:rPr lang="en-US" sz="1458" kern="1200" dirty="0">
                <a:solidFill>
                  <a:schemeClr val="tx1"/>
                </a:solidFill>
                <a:latin typeface="Times New Roman" panose="02020603050405020304" pitchFamily="18" charset="0"/>
                <a:ea typeface="+mn-ea"/>
                <a:cs typeface="Times New Roman" panose="02020603050405020304" pitchFamily="18" charset="0"/>
              </a:rPr>
              <a:t> </a:t>
            </a:r>
            <a:r>
              <a:rPr lang="en-US" sz="1458" kern="1200" dirty="0" err="1">
                <a:solidFill>
                  <a:schemeClr val="tx1"/>
                </a:solidFill>
                <a:latin typeface="Times New Roman" panose="02020603050405020304" pitchFamily="18" charset="0"/>
                <a:ea typeface="+mn-ea"/>
                <a:cs typeface="Times New Roman" panose="02020603050405020304" pitchFamily="18" charset="0"/>
              </a:rPr>
              <a:t>i</a:t>
            </a:r>
            <a:r>
              <a:rPr lang="en-US" sz="1458" kern="1200" dirty="0">
                <a:solidFill>
                  <a:schemeClr val="tx1"/>
                </a:solidFill>
                <a:latin typeface="Times New Roman" panose="02020603050405020304" pitchFamily="18" charset="0"/>
                <a:ea typeface="+mn-ea"/>
                <a:cs typeface="Times New Roman" panose="02020603050405020304" pitchFamily="18" charset="0"/>
              </a:rPr>
              <a:t> </a:t>
            </a:r>
            <a:r>
              <a:rPr lang="en-US" sz="1458" kern="1200" dirty="0" err="1">
                <a:solidFill>
                  <a:schemeClr val="tx1"/>
                </a:solidFill>
                <a:latin typeface="Times New Roman" panose="02020603050405020304" pitchFamily="18" charset="0"/>
                <a:ea typeface="+mn-ea"/>
                <a:cs typeface="Times New Roman" panose="02020603050405020304" pitchFamily="18" charset="0"/>
              </a:rPr>
              <a:t>tržišta</a:t>
            </a:r>
            <a:r>
              <a:rPr lang="en-US" sz="1458" kern="1200" dirty="0">
                <a:solidFill>
                  <a:schemeClr val="tx1"/>
                </a:solidFill>
                <a:latin typeface="Times New Roman" panose="02020603050405020304" pitchFamily="18" charset="0"/>
                <a:ea typeface="+mn-ea"/>
                <a:cs typeface="Times New Roman" panose="02020603050405020304" pitchFamily="18" charset="0"/>
              </a:rPr>
              <a:t> </a:t>
            </a:r>
            <a:endParaRPr lang="sr-Latn-RS" sz="1458" kern="1200" dirty="0">
              <a:solidFill>
                <a:schemeClr val="tx1"/>
              </a:solidFill>
              <a:latin typeface="Times New Roman" panose="02020603050405020304" pitchFamily="18" charset="0"/>
              <a:ea typeface="+mn-ea"/>
              <a:cs typeface="Times New Roman" panose="02020603050405020304" pitchFamily="18" charset="0"/>
            </a:endParaRPr>
          </a:p>
          <a:p>
            <a:pPr marL="231458" indent="-231458" defTabSz="370332">
              <a:spcAft>
                <a:spcPts val="600"/>
              </a:spcAft>
              <a:buFontTx/>
              <a:buChar char="-"/>
            </a:pPr>
            <a:r>
              <a:rPr lang="en-US" sz="1458" kern="1200" dirty="0" err="1">
                <a:solidFill>
                  <a:schemeClr val="tx1"/>
                </a:solidFill>
                <a:latin typeface="Times New Roman" panose="02020603050405020304" pitchFamily="18" charset="0"/>
                <a:ea typeface="+mn-ea"/>
                <a:cs typeface="Times New Roman" panose="02020603050405020304" pitchFamily="18" charset="0"/>
              </a:rPr>
              <a:t>Jačanje</a:t>
            </a:r>
            <a:r>
              <a:rPr lang="en-US" sz="1458" kern="1200" dirty="0">
                <a:solidFill>
                  <a:schemeClr val="tx1"/>
                </a:solidFill>
                <a:latin typeface="Times New Roman" panose="02020603050405020304" pitchFamily="18" charset="0"/>
                <a:ea typeface="+mn-ea"/>
                <a:cs typeface="Times New Roman" panose="02020603050405020304" pitchFamily="18" charset="0"/>
              </a:rPr>
              <a:t> </a:t>
            </a:r>
            <a:r>
              <a:rPr lang="en-US" sz="1458" kern="1200" dirty="0" err="1">
                <a:solidFill>
                  <a:schemeClr val="tx1"/>
                </a:solidFill>
                <a:latin typeface="Times New Roman" panose="02020603050405020304" pitchFamily="18" charset="0"/>
                <a:ea typeface="+mn-ea"/>
                <a:cs typeface="Times New Roman" panose="02020603050405020304" pitchFamily="18" charset="0"/>
              </a:rPr>
              <a:t>nacionalne</a:t>
            </a:r>
            <a:r>
              <a:rPr lang="en-US" sz="1458" kern="1200" dirty="0">
                <a:solidFill>
                  <a:schemeClr val="tx1"/>
                </a:solidFill>
                <a:latin typeface="Times New Roman" panose="02020603050405020304" pitchFamily="18" charset="0"/>
                <a:ea typeface="+mn-ea"/>
                <a:cs typeface="Times New Roman" panose="02020603050405020304" pitchFamily="18" charset="0"/>
              </a:rPr>
              <a:t> </a:t>
            </a:r>
            <a:r>
              <a:rPr lang="en-US" sz="1458" kern="1200" dirty="0" err="1">
                <a:solidFill>
                  <a:schemeClr val="tx1"/>
                </a:solidFill>
                <a:latin typeface="Times New Roman" panose="02020603050405020304" pitchFamily="18" charset="0"/>
                <a:ea typeface="+mn-ea"/>
                <a:cs typeface="Times New Roman" panose="02020603050405020304" pitchFamily="18" charset="0"/>
              </a:rPr>
              <a:t>države</a:t>
            </a:r>
            <a:r>
              <a:rPr lang="en-US" sz="1458" kern="1200" dirty="0">
                <a:solidFill>
                  <a:schemeClr val="tx1"/>
                </a:solidFill>
                <a:latin typeface="Times New Roman" panose="02020603050405020304" pitchFamily="18" charset="0"/>
                <a:ea typeface="+mn-ea"/>
                <a:cs typeface="Times New Roman" panose="02020603050405020304" pitchFamily="18" charset="0"/>
              </a:rPr>
              <a:t> </a:t>
            </a:r>
            <a:r>
              <a:rPr lang="en-US" sz="1458" kern="1200" dirty="0" err="1">
                <a:solidFill>
                  <a:schemeClr val="tx1"/>
                </a:solidFill>
                <a:latin typeface="Times New Roman" panose="02020603050405020304" pitchFamily="18" charset="0"/>
                <a:ea typeface="+mn-ea"/>
                <a:cs typeface="Times New Roman" panose="02020603050405020304" pitchFamily="18" charset="0"/>
              </a:rPr>
              <a:t>i</a:t>
            </a:r>
            <a:r>
              <a:rPr lang="en-US" sz="1458" kern="1200" dirty="0">
                <a:solidFill>
                  <a:schemeClr val="tx1"/>
                </a:solidFill>
                <a:latin typeface="Times New Roman" panose="02020603050405020304" pitchFamily="18" charset="0"/>
                <a:ea typeface="+mn-ea"/>
                <a:cs typeface="Times New Roman" panose="02020603050405020304" pitchFamily="18" charset="0"/>
              </a:rPr>
              <a:t> </a:t>
            </a:r>
            <a:r>
              <a:rPr lang="en-US" sz="1458" kern="1200" dirty="0" err="1">
                <a:solidFill>
                  <a:schemeClr val="tx1"/>
                </a:solidFill>
                <a:latin typeface="Times New Roman" panose="02020603050405020304" pitchFamily="18" charset="0"/>
                <a:ea typeface="+mn-ea"/>
                <a:cs typeface="Times New Roman" panose="02020603050405020304" pitchFamily="18" charset="0"/>
              </a:rPr>
              <a:t>moći</a:t>
            </a:r>
            <a:r>
              <a:rPr lang="en-US" sz="1458" kern="1200" dirty="0">
                <a:solidFill>
                  <a:schemeClr val="tx1"/>
                </a:solidFill>
                <a:latin typeface="Times New Roman" panose="02020603050405020304" pitchFamily="18" charset="0"/>
                <a:ea typeface="+mn-ea"/>
                <a:cs typeface="Times New Roman" panose="02020603050405020304" pitchFamily="18" charset="0"/>
              </a:rPr>
              <a:t> </a:t>
            </a:r>
            <a:r>
              <a:rPr lang="en-US" sz="1458" kern="1200" dirty="0" err="1">
                <a:solidFill>
                  <a:schemeClr val="tx1"/>
                </a:solidFill>
                <a:latin typeface="Times New Roman" panose="02020603050405020304" pitchFamily="18" charset="0"/>
                <a:ea typeface="+mn-ea"/>
                <a:cs typeface="Times New Roman" panose="02020603050405020304" pitchFamily="18" charset="0"/>
              </a:rPr>
              <a:t>vladara</a:t>
            </a:r>
            <a:endParaRPr lang="en-US" dirty="0">
              <a:latin typeface="Times New Roman" panose="02020603050405020304" pitchFamily="18" charset="0"/>
              <a:cs typeface="Times New Roman" panose="02020603050405020304" pitchFamily="18" charset="0"/>
            </a:endParaRPr>
          </a:p>
        </p:txBody>
      </p:sp>
      <p:sp>
        <p:nvSpPr>
          <p:cNvPr id="5" name="Rectangle 4"/>
          <p:cNvSpPr/>
          <p:nvPr/>
        </p:nvSpPr>
        <p:spPr>
          <a:xfrm>
            <a:off x="6049726" y="3986821"/>
            <a:ext cx="4963457" cy="1646605"/>
          </a:xfrm>
          <a:prstGeom prst="rect">
            <a:avLst/>
          </a:prstGeom>
        </p:spPr>
        <p:txBody>
          <a:bodyPr>
            <a:spAutoFit/>
          </a:bodyPr>
          <a:lstStyle/>
          <a:p>
            <a:pPr algn="ctr" defTabSz="370332">
              <a:spcAft>
                <a:spcPts val="600"/>
              </a:spcAft>
            </a:pPr>
            <a:r>
              <a:rPr lang="en-US" sz="1620" kern="1200" dirty="0" err="1">
                <a:solidFill>
                  <a:srgbClr val="C00000"/>
                </a:solidFill>
                <a:latin typeface="Times New Roman" panose="02020603050405020304" pitchFamily="18" charset="0"/>
                <a:ea typeface="+mn-ea"/>
                <a:cs typeface="Times New Roman" panose="02020603050405020304" pitchFamily="18" charset="0"/>
              </a:rPr>
              <a:t>Dva</a:t>
            </a:r>
            <a:r>
              <a:rPr lang="en-US" sz="1620" kern="1200" dirty="0">
                <a:solidFill>
                  <a:srgbClr val="C00000"/>
                </a:solidFill>
                <a:latin typeface="Times New Roman" panose="02020603050405020304" pitchFamily="18" charset="0"/>
                <a:ea typeface="+mn-ea"/>
                <a:cs typeface="Times New Roman" panose="02020603050405020304" pitchFamily="18" charset="0"/>
              </a:rPr>
              <a:t> centra </a:t>
            </a:r>
            <a:r>
              <a:rPr lang="en-US" sz="1620" kern="1200" dirty="0" err="1">
                <a:solidFill>
                  <a:srgbClr val="C00000"/>
                </a:solidFill>
                <a:latin typeface="Times New Roman" panose="02020603050405020304" pitchFamily="18" charset="0"/>
                <a:ea typeface="+mn-ea"/>
                <a:cs typeface="Times New Roman" panose="02020603050405020304" pitchFamily="18" charset="0"/>
              </a:rPr>
              <a:t>moći</a:t>
            </a:r>
            <a:r>
              <a:rPr lang="en-US" sz="1620" kern="1200" dirty="0">
                <a:solidFill>
                  <a:srgbClr val="C00000"/>
                </a:solidFill>
                <a:latin typeface="Times New Roman" panose="02020603050405020304" pitchFamily="18" charset="0"/>
                <a:ea typeface="+mn-ea"/>
                <a:cs typeface="Times New Roman" panose="02020603050405020304" pitchFamily="18" charset="0"/>
              </a:rPr>
              <a:t> – </a:t>
            </a:r>
            <a:endParaRPr lang="sr-Latn-RS" sz="1620" kern="1200" dirty="0">
              <a:solidFill>
                <a:srgbClr val="C00000"/>
              </a:solidFill>
              <a:latin typeface="Times New Roman" panose="02020603050405020304" pitchFamily="18" charset="0"/>
              <a:ea typeface="+mn-ea"/>
              <a:cs typeface="Times New Roman" panose="02020603050405020304" pitchFamily="18" charset="0"/>
            </a:endParaRPr>
          </a:p>
          <a:p>
            <a:pPr marL="370332" indent="-370332" defTabSz="370332">
              <a:spcAft>
                <a:spcPts val="600"/>
              </a:spcAft>
              <a:buAutoNum type="arabicPeriod"/>
            </a:pPr>
            <a:r>
              <a:rPr lang="en-US" sz="1620" b="1" kern="1200" dirty="0" err="1">
                <a:solidFill>
                  <a:srgbClr val="C00000"/>
                </a:solidFill>
                <a:latin typeface="Times New Roman" panose="02020603050405020304" pitchFamily="18" charset="0"/>
                <a:ea typeface="+mn-ea"/>
                <a:cs typeface="Times New Roman" panose="02020603050405020304" pitchFamily="18" charset="0"/>
              </a:rPr>
              <a:t>trgovci</a:t>
            </a:r>
            <a:r>
              <a:rPr lang="en-US" sz="1620" b="1" kern="1200" dirty="0">
                <a:solidFill>
                  <a:srgbClr val="C00000"/>
                </a:solidFill>
                <a:latin typeface="Times New Roman" panose="02020603050405020304" pitchFamily="18" charset="0"/>
                <a:ea typeface="+mn-ea"/>
                <a:cs typeface="Times New Roman" panose="02020603050405020304" pitchFamily="18" charset="0"/>
              </a:rPr>
              <a:t> </a:t>
            </a:r>
            <a:r>
              <a:rPr lang="en-US" sz="1620" b="1" kern="1200" dirty="0" err="1">
                <a:solidFill>
                  <a:srgbClr val="C00000"/>
                </a:solidFill>
                <a:latin typeface="Times New Roman" panose="02020603050405020304" pitchFamily="18" charset="0"/>
                <a:ea typeface="+mn-ea"/>
                <a:cs typeface="Times New Roman" panose="02020603050405020304" pitchFamily="18" charset="0"/>
              </a:rPr>
              <a:t>kapitalisti</a:t>
            </a:r>
            <a:r>
              <a:rPr lang="en-US" sz="1620" b="1" kern="1200" dirty="0">
                <a:solidFill>
                  <a:srgbClr val="C00000"/>
                </a:solidFill>
                <a:latin typeface="Times New Roman" panose="02020603050405020304" pitchFamily="18" charset="0"/>
                <a:ea typeface="+mn-ea"/>
                <a:cs typeface="Times New Roman" panose="02020603050405020304" pitchFamily="18" charset="0"/>
              </a:rPr>
              <a:t> </a:t>
            </a:r>
            <a:r>
              <a:rPr lang="en-US" sz="1620" b="1" kern="1200" dirty="0" err="1">
                <a:solidFill>
                  <a:srgbClr val="C00000"/>
                </a:solidFill>
                <a:latin typeface="Times New Roman" panose="02020603050405020304" pitchFamily="18" charset="0"/>
                <a:ea typeface="+mn-ea"/>
                <a:cs typeface="Times New Roman" panose="02020603050405020304" pitchFamily="18" charset="0"/>
              </a:rPr>
              <a:t>i</a:t>
            </a:r>
            <a:r>
              <a:rPr lang="en-US" sz="1620" b="1" kern="1200" dirty="0">
                <a:solidFill>
                  <a:srgbClr val="C00000"/>
                </a:solidFill>
                <a:latin typeface="Times New Roman" panose="02020603050405020304" pitchFamily="18" charset="0"/>
                <a:ea typeface="+mn-ea"/>
                <a:cs typeface="Times New Roman" panose="02020603050405020304" pitchFamily="18" charset="0"/>
              </a:rPr>
              <a:t> </a:t>
            </a:r>
            <a:endParaRPr lang="sr-Latn-RS" sz="1620" b="1" kern="1200" dirty="0">
              <a:solidFill>
                <a:srgbClr val="C00000"/>
              </a:solidFill>
              <a:latin typeface="Times New Roman" panose="02020603050405020304" pitchFamily="18" charset="0"/>
              <a:ea typeface="+mn-ea"/>
              <a:cs typeface="Times New Roman" panose="02020603050405020304" pitchFamily="18" charset="0"/>
            </a:endParaRPr>
          </a:p>
          <a:p>
            <a:pPr marL="370332" indent="-370332" defTabSz="370332">
              <a:spcAft>
                <a:spcPts val="600"/>
              </a:spcAft>
              <a:buAutoNum type="arabicPeriod"/>
            </a:pPr>
            <a:r>
              <a:rPr lang="en-US" sz="1620" b="1" kern="1200" dirty="0" err="1">
                <a:solidFill>
                  <a:srgbClr val="C00000"/>
                </a:solidFill>
                <a:latin typeface="Times New Roman" panose="02020603050405020304" pitchFamily="18" charset="0"/>
                <a:ea typeface="+mn-ea"/>
                <a:cs typeface="Times New Roman" panose="02020603050405020304" pitchFamily="18" charset="0"/>
              </a:rPr>
              <a:t>monarh</a:t>
            </a:r>
            <a:r>
              <a:rPr lang="en-US" sz="1620" b="1" kern="1200" dirty="0">
                <a:solidFill>
                  <a:srgbClr val="C00000"/>
                </a:solidFill>
                <a:latin typeface="Times New Roman" panose="02020603050405020304" pitchFamily="18" charset="0"/>
                <a:ea typeface="+mn-ea"/>
                <a:cs typeface="Times New Roman" panose="02020603050405020304" pitchFamily="18" charset="0"/>
              </a:rPr>
              <a:t> </a:t>
            </a:r>
            <a:endParaRPr lang="sr-Latn-RS" sz="1620" b="1" kern="1200" dirty="0">
              <a:solidFill>
                <a:srgbClr val="C00000"/>
              </a:solidFill>
              <a:latin typeface="Times New Roman" panose="02020603050405020304" pitchFamily="18" charset="0"/>
              <a:ea typeface="+mn-ea"/>
              <a:cs typeface="Times New Roman" panose="02020603050405020304" pitchFamily="18" charset="0"/>
            </a:endParaRPr>
          </a:p>
          <a:p>
            <a:pPr defTabSz="370332">
              <a:spcAft>
                <a:spcPts val="600"/>
              </a:spcAft>
            </a:pPr>
            <a:r>
              <a:rPr lang="en-US" sz="1620" kern="1200" dirty="0">
                <a:solidFill>
                  <a:srgbClr val="C00000"/>
                </a:solidFill>
                <a:latin typeface="Times New Roman" panose="02020603050405020304" pitchFamily="18" charset="0"/>
                <a:ea typeface="+mn-ea"/>
                <a:cs typeface="Times New Roman" panose="02020603050405020304" pitchFamily="18" charset="0"/>
              </a:rPr>
              <a:t>(</a:t>
            </a:r>
            <a:r>
              <a:rPr lang="en-US" sz="1620" u="sng" kern="1200" dirty="0" err="1">
                <a:solidFill>
                  <a:srgbClr val="C00000"/>
                </a:solidFill>
                <a:latin typeface="Times New Roman" panose="02020603050405020304" pitchFamily="18" charset="0"/>
                <a:ea typeface="+mn-ea"/>
                <a:cs typeface="Times New Roman" panose="02020603050405020304" pitchFamily="18" charset="0"/>
              </a:rPr>
              <a:t>Materijalne</a:t>
            </a:r>
            <a:r>
              <a:rPr lang="en-US" sz="1620" u="sng" kern="1200" dirty="0">
                <a:solidFill>
                  <a:srgbClr val="C00000"/>
                </a:solidFill>
                <a:latin typeface="Times New Roman" panose="02020603050405020304" pitchFamily="18" charset="0"/>
                <a:ea typeface="+mn-ea"/>
                <a:cs typeface="Times New Roman" panose="02020603050405020304" pitchFamily="18" charset="0"/>
              </a:rPr>
              <a:t> </a:t>
            </a:r>
            <a:r>
              <a:rPr lang="en-US" sz="1620" u="sng" kern="1200" dirty="0" err="1">
                <a:solidFill>
                  <a:srgbClr val="C00000"/>
                </a:solidFill>
                <a:latin typeface="Times New Roman" panose="02020603050405020304" pitchFamily="18" charset="0"/>
                <a:ea typeface="+mn-ea"/>
                <a:cs typeface="Times New Roman" panose="02020603050405020304" pitchFamily="18" charset="0"/>
              </a:rPr>
              <a:t>stvari</a:t>
            </a:r>
            <a:r>
              <a:rPr lang="en-US" sz="1620" u="sng" kern="1200" dirty="0">
                <a:solidFill>
                  <a:srgbClr val="C00000"/>
                </a:solidFill>
                <a:latin typeface="Times New Roman" panose="02020603050405020304" pitchFamily="18" charset="0"/>
                <a:ea typeface="+mn-ea"/>
                <a:cs typeface="Times New Roman" panose="02020603050405020304" pitchFamily="18" charset="0"/>
              </a:rPr>
              <a:t> </a:t>
            </a:r>
            <a:r>
              <a:rPr lang="en-US" sz="1620" u="sng" kern="1200" dirty="0" err="1">
                <a:solidFill>
                  <a:srgbClr val="C00000"/>
                </a:solidFill>
                <a:latin typeface="Times New Roman" panose="02020603050405020304" pitchFamily="18" charset="0"/>
                <a:ea typeface="+mn-ea"/>
                <a:cs typeface="Times New Roman" panose="02020603050405020304" pitchFamily="18" charset="0"/>
              </a:rPr>
              <a:t>postaju</a:t>
            </a:r>
            <a:r>
              <a:rPr lang="en-US" sz="1620" u="sng" kern="1200" dirty="0">
                <a:solidFill>
                  <a:srgbClr val="C00000"/>
                </a:solidFill>
                <a:latin typeface="Times New Roman" panose="02020603050405020304" pitchFamily="18" charset="0"/>
                <a:ea typeface="+mn-ea"/>
                <a:cs typeface="Times New Roman" panose="02020603050405020304" pitchFamily="18" charset="0"/>
              </a:rPr>
              <a:t> </a:t>
            </a:r>
            <a:r>
              <a:rPr lang="en-US" sz="1620" u="sng" kern="1200" dirty="0" err="1">
                <a:solidFill>
                  <a:srgbClr val="C00000"/>
                </a:solidFill>
                <a:latin typeface="Times New Roman" panose="02020603050405020304" pitchFamily="18" charset="0"/>
                <a:ea typeface="+mn-ea"/>
                <a:cs typeface="Times New Roman" panose="02020603050405020304" pitchFamily="18" charset="0"/>
              </a:rPr>
              <a:t>cilj</a:t>
            </a:r>
            <a:r>
              <a:rPr lang="en-US" sz="1620" u="sng" kern="1200" dirty="0">
                <a:solidFill>
                  <a:srgbClr val="C00000"/>
                </a:solidFill>
                <a:latin typeface="Times New Roman" panose="02020603050405020304" pitchFamily="18" charset="0"/>
                <a:ea typeface="+mn-ea"/>
                <a:cs typeface="Times New Roman" panose="02020603050405020304" pitchFamily="18" charset="0"/>
              </a:rPr>
              <a:t> </a:t>
            </a:r>
            <a:r>
              <a:rPr lang="en-US" sz="1620" kern="1200" dirty="0" err="1">
                <a:solidFill>
                  <a:srgbClr val="C00000"/>
                </a:solidFill>
                <a:latin typeface="Times New Roman" panose="02020603050405020304" pitchFamily="18" charset="0"/>
                <a:ea typeface="+mn-ea"/>
                <a:cs typeface="Times New Roman" panose="02020603050405020304" pitchFamily="18" charset="0"/>
              </a:rPr>
              <a:t>ljudske</a:t>
            </a:r>
            <a:r>
              <a:rPr lang="en-US" sz="1620" kern="1200" dirty="0">
                <a:solidFill>
                  <a:srgbClr val="C00000"/>
                </a:solidFill>
                <a:latin typeface="Times New Roman" panose="02020603050405020304" pitchFamily="18" charset="0"/>
                <a:ea typeface="+mn-ea"/>
                <a:cs typeface="Times New Roman" panose="02020603050405020304" pitchFamily="18" charset="0"/>
              </a:rPr>
              <a:t> </a:t>
            </a:r>
            <a:r>
              <a:rPr lang="en-US" sz="1620" kern="1200" dirty="0" err="1">
                <a:solidFill>
                  <a:srgbClr val="C00000"/>
                </a:solidFill>
                <a:latin typeface="Times New Roman" panose="02020603050405020304" pitchFamily="18" charset="0"/>
                <a:ea typeface="+mn-ea"/>
                <a:cs typeface="Times New Roman" panose="02020603050405020304" pitchFamily="18" charset="0"/>
              </a:rPr>
              <a:t>aktivnosti</a:t>
            </a:r>
            <a:endParaRPr lang="sr-Latn-RS" sz="1620" kern="1200" dirty="0">
              <a:solidFill>
                <a:srgbClr val="C00000"/>
              </a:solidFill>
              <a:latin typeface="Times New Roman" panose="02020603050405020304" pitchFamily="18" charset="0"/>
              <a:ea typeface="+mn-ea"/>
              <a:cs typeface="Times New Roman" panose="02020603050405020304" pitchFamily="18" charset="0"/>
            </a:endParaRPr>
          </a:p>
          <a:p>
            <a:pPr defTabSz="370332">
              <a:spcAft>
                <a:spcPts val="600"/>
              </a:spcAft>
            </a:pPr>
            <a:r>
              <a:rPr lang="sr-Latn-RS" sz="1620" kern="1200" dirty="0">
                <a:solidFill>
                  <a:srgbClr val="C00000"/>
                </a:solidFill>
                <a:latin typeface="Times New Roman" panose="02020603050405020304" pitchFamily="18" charset="0"/>
                <a:ea typeface="+mn-ea"/>
                <a:cs typeface="Times New Roman" panose="02020603050405020304" pitchFamily="18" charset="0"/>
              </a:rPr>
              <a:t>Interes trgovca =interes monarha = nacionalni interes</a:t>
            </a:r>
            <a:endParaRPr lang="en-US" sz="2000" dirty="0">
              <a:solidFill>
                <a:srgbClr val="C00000"/>
              </a:solidFill>
              <a:latin typeface="Times New Roman" panose="02020603050405020304" pitchFamily="18" charset="0"/>
              <a:cs typeface="Times New Roman" panose="02020603050405020304" pitchFamily="18" charset="0"/>
            </a:endParaRPr>
          </a:p>
        </p:txBody>
      </p:sp>
      <p:pic>
        <p:nvPicPr>
          <p:cNvPr id="11266" name="Picture 2" descr="Gde leži svetsko bogatstv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8327" y="3658695"/>
            <a:ext cx="3288440" cy="2192293"/>
          </a:xfrm>
          <a:prstGeom prst="rect">
            <a:avLst/>
          </a:prstGeom>
          <a:noFill/>
          <a:effectLst>
            <a:softEdge rad="635000"/>
          </a:effectLst>
          <a:scene3d>
            <a:camera prst="perspectiveContrastingRightFacing"/>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486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B6FE1E6-1155-46CD-9113-BC03DDD53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80DFCE9-814C-46CF-8B54-3DF7C405D5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1451581" y="5008501"/>
            <a:ext cx="9603272" cy="534842"/>
          </a:xfrm>
        </p:spPr>
        <p:txBody>
          <a:bodyPr anchor="t">
            <a:normAutofit/>
          </a:bodyPr>
          <a:lstStyle/>
          <a:p>
            <a:pPr algn="ctr"/>
            <a:r>
              <a:rPr lang="sr-Latn-RS" dirty="0">
                <a:solidFill>
                  <a:srgbClr val="C00000"/>
                </a:solidFill>
                <a:latin typeface="Times New Roman" panose="02020603050405020304" pitchFamily="18" charset="0"/>
                <a:cs typeface="Times New Roman" panose="02020603050405020304" pitchFamily="18" charset="0"/>
              </a:rPr>
              <a:t>Faze merkantilizma</a:t>
            </a:r>
            <a:endParaRPr lang="en-US" dirty="0">
              <a:solidFill>
                <a:srgbClr val="C00000"/>
              </a:solidFill>
              <a:latin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34EA8DE4-CCC2-431B-8C80-EA90145DB8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4826256"/>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7" name="Picture 16">
            <a:extLst>
              <a:ext uri="{FF2B5EF4-FFF2-40B4-BE49-F238E27FC236}">
                <a16:creationId xmlns:a16="http://schemas.microsoft.com/office/drawing/2014/main" id="{4CB4C886-8576-4974-AB93-DE953D243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15050"/>
            <a:ext cx="12192000" cy="742950"/>
          </a:xfrm>
          <a:prstGeom prst="rect">
            <a:avLst/>
          </a:prstGeom>
        </p:spPr>
      </p:pic>
      <p:cxnSp>
        <p:nvCxnSpPr>
          <p:cNvPr id="19" name="Straight Connector 18">
            <a:extLst>
              <a:ext uri="{FF2B5EF4-FFF2-40B4-BE49-F238E27FC236}">
                <a16:creationId xmlns:a16="http://schemas.microsoft.com/office/drawing/2014/main" id="{9F386762-7F04-4308-9C63-5F9B6DD515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990600" y="933450"/>
            <a:ext cx="9948275" cy="2647742"/>
          </a:xfrm>
        </p:spPr>
        <p:txBody>
          <a:bodyPr/>
          <a:lstStyle/>
          <a:p>
            <a:pPr marL="221742" indent="-221742" algn="just" defTabSz="886968">
              <a:spcBef>
                <a:spcPts val="970"/>
              </a:spcBef>
            </a:pPr>
            <a:r>
              <a:rPr lang="sr-Latn-RS" sz="1940" b="1" kern="1200" dirty="0">
                <a:solidFill>
                  <a:srgbClr val="FF0000"/>
                </a:solidFill>
                <a:effectLst/>
                <a:latin typeface="Times New Roman" panose="02020603050405020304" pitchFamily="18" charset="0"/>
                <a:ea typeface="+mn-ea"/>
                <a:cs typeface="Times New Roman" panose="02020603050405020304" pitchFamily="18" charset="0"/>
              </a:rPr>
              <a:t>Rani merkantilizam </a:t>
            </a:r>
            <a:r>
              <a:rPr lang="sr-Latn-RS" sz="1940" kern="1200" dirty="0">
                <a:solidFill>
                  <a:schemeClr val="tx1"/>
                </a:solidFill>
                <a:effectLst/>
                <a:latin typeface="Times New Roman" panose="02020603050405020304" pitchFamily="18" charset="0"/>
                <a:ea typeface="+mn-ea"/>
                <a:cs typeface="Times New Roman" panose="02020603050405020304" pitchFamily="18" charset="0"/>
              </a:rPr>
              <a:t>– bulionizam (billion = zlatna poluga), svaki odliv zlata je zabranjen, i odnosi se i ograničava samo na sferu prometa, ne vodeći računa o proizvodnji; </a:t>
            </a:r>
            <a:r>
              <a:rPr lang="sr-Latn-RS" sz="1940" u="sng" kern="1200" dirty="0">
                <a:solidFill>
                  <a:schemeClr val="tx1"/>
                </a:solidFill>
                <a:effectLst/>
                <a:latin typeface="Times New Roman" panose="02020603050405020304" pitchFamily="18" charset="0"/>
                <a:ea typeface="+mn-ea"/>
                <a:cs typeface="Times New Roman" panose="02020603050405020304" pitchFamily="18" charset="0"/>
              </a:rPr>
              <a:t>cilj je samo novčani bilans</a:t>
            </a:r>
          </a:p>
          <a:p>
            <a:pPr marL="221742" indent="-221742" defTabSz="886968">
              <a:spcBef>
                <a:spcPts val="970"/>
              </a:spcBef>
            </a:pPr>
            <a:r>
              <a:rPr lang="sr-Latn-RS" sz="1940" b="1" kern="1200" dirty="0">
                <a:solidFill>
                  <a:srgbClr val="FF0000"/>
                </a:solidFill>
                <a:effectLst/>
                <a:latin typeface="Times New Roman" panose="02020603050405020304" pitchFamily="18" charset="0"/>
                <a:ea typeface="+mn-ea"/>
                <a:cs typeface="Times New Roman" panose="02020603050405020304" pitchFamily="18" charset="0"/>
              </a:rPr>
              <a:t>Pozni merkantilizam </a:t>
            </a:r>
            <a:r>
              <a:rPr lang="sr-Latn-RS" sz="1940" kern="1200" dirty="0">
                <a:solidFill>
                  <a:schemeClr val="tx1"/>
                </a:solidFill>
                <a:effectLst/>
                <a:latin typeface="Times New Roman" panose="02020603050405020304" pitchFamily="18" charset="0"/>
                <a:ea typeface="+mn-ea"/>
                <a:cs typeface="Times New Roman" panose="02020603050405020304" pitchFamily="18" charset="0"/>
              </a:rPr>
              <a:t>– </a:t>
            </a:r>
            <a:r>
              <a:rPr lang="sr-Latn-RS" sz="1940" u="sng" kern="1200" dirty="0">
                <a:solidFill>
                  <a:schemeClr val="tx1"/>
                </a:solidFill>
                <a:effectLst/>
                <a:latin typeface="Times New Roman" panose="02020603050405020304" pitchFamily="18" charset="0"/>
                <a:ea typeface="+mn-ea"/>
                <a:cs typeface="Times New Roman" panose="02020603050405020304" pitchFamily="18" charset="0"/>
              </a:rPr>
              <a:t>cilj je pozitivan trgovnski bilans</a:t>
            </a:r>
            <a:r>
              <a:rPr lang="sr-Latn-RS" sz="1940" kern="1200" dirty="0">
                <a:solidFill>
                  <a:schemeClr val="tx1"/>
                </a:solidFill>
                <a:effectLst/>
                <a:latin typeface="Times New Roman" panose="02020603050405020304" pitchFamily="18" charset="0"/>
                <a:ea typeface="+mn-ea"/>
                <a:cs typeface="Times New Roman" panose="02020603050405020304" pitchFamily="18" charset="0"/>
              </a:rPr>
              <a:t>, poreban i važan pozitivni priliv plemenitih metala, zalažu se za podsticanje zanata, trgovine,  dežavno mešanje i regulisanje ekonomskih aktivnosti, kako bi došlo do povećanja bogatstva</a:t>
            </a:r>
          </a:p>
          <a:p>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2543211" y="3482050"/>
            <a:ext cx="5948826" cy="975267"/>
          </a:xfrm>
          <a:prstGeom prst="rect">
            <a:avLst/>
          </a:prstGeom>
        </p:spPr>
        <p:txBody>
          <a:bodyPr>
            <a:spAutoFit/>
          </a:bodyPr>
          <a:lstStyle/>
          <a:p>
            <a:pPr algn="just" defTabSz="443484">
              <a:spcAft>
                <a:spcPts val="600"/>
              </a:spcAft>
            </a:pPr>
            <a:r>
              <a:rPr lang="en-US" sz="1746" kern="1200">
                <a:solidFill>
                  <a:schemeClr val="tx1"/>
                </a:solidFill>
                <a:latin typeface="Times New Roman" panose="02020603050405020304" pitchFamily="18" charset="0"/>
                <a:ea typeface="+mn-ea"/>
                <a:cs typeface="Times New Roman" panose="02020603050405020304" pitchFamily="18" charset="0"/>
              </a:rPr>
              <a:t>„</a:t>
            </a:r>
            <a:r>
              <a:rPr lang="en-US" sz="1746" kern="1200" err="1">
                <a:solidFill>
                  <a:schemeClr val="tx1"/>
                </a:solidFill>
                <a:latin typeface="Times New Roman" panose="02020603050405020304" pitchFamily="18" charset="0"/>
                <a:ea typeface="+mn-ea"/>
                <a:cs typeface="Times New Roman" panose="02020603050405020304" pitchFamily="18" charset="0"/>
              </a:rPr>
              <a:t>KORISNOST</a:t>
            </a:r>
            <a:r>
              <a:rPr lang="en-US" sz="1746" kern="1200">
                <a:solidFill>
                  <a:schemeClr val="tx1"/>
                </a:solidFill>
                <a:latin typeface="Times New Roman" panose="02020603050405020304" pitchFamily="18" charset="0"/>
                <a:ea typeface="+mn-ea"/>
                <a:cs typeface="Times New Roman" panose="02020603050405020304" pitchFamily="18" charset="0"/>
              </a:rPr>
              <a:t> </a:t>
            </a:r>
            <a:r>
              <a:rPr lang="en-US" sz="1746" kern="1200" err="1">
                <a:solidFill>
                  <a:schemeClr val="tx1"/>
                </a:solidFill>
                <a:latin typeface="Times New Roman" panose="02020603050405020304" pitchFamily="18" charset="0"/>
                <a:ea typeface="+mn-ea"/>
                <a:cs typeface="Times New Roman" panose="02020603050405020304" pitchFamily="18" charset="0"/>
              </a:rPr>
              <a:t>SIROMAŠTVA</a:t>
            </a:r>
            <a:r>
              <a:rPr lang="en-US" sz="1746" kern="1200">
                <a:solidFill>
                  <a:schemeClr val="tx1"/>
                </a:solidFill>
                <a:latin typeface="Times New Roman" panose="02020603050405020304" pitchFamily="18" charset="0"/>
                <a:ea typeface="+mn-ea"/>
                <a:cs typeface="Times New Roman" panose="02020603050405020304" pitchFamily="18" charset="0"/>
              </a:rPr>
              <a:t>“ – </a:t>
            </a:r>
            <a:r>
              <a:rPr lang="en-US" sz="1746" kern="1200" err="1">
                <a:solidFill>
                  <a:schemeClr val="tx1"/>
                </a:solidFill>
                <a:latin typeface="Times New Roman" panose="02020603050405020304" pitchFamily="18" charset="0"/>
                <a:ea typeface="+mn-ea"/>
                <a:cs typeface="Times New Roman" panose="02020603050405020304" pitchFamily="18" charset="0"/>
              </a:rPr>
              <a:t>čini</a:t>
            </a:r>
            <a:r>
              <a:rPr lang="en-US" sz="1746" kern="1200">
                <a:solidFill>
                  <a:schemeClr val="tx1"/>
                </a:solidFill>
                <a:latin typeface="Times New Roman" panose="02020603050405020304" pitchFamily="18" charset="0"/>
                <a:ea typeface="+mn-ea"/>
                <a:cs typeface="Times New Roman" panose="02020603050405020304" pitchFamily="18" charset="0"/>
              </a:rPr>
              <a:t> </a:t>
            </a:r>
            <a:r>
              <a:rPr lang="en-US" sz="1746" kern="1200" err="1">
                <a:solidFill>
                  <a:schemeClr val="tx1"/>
                </a:solidFill>
                <a:latin typeface="Times New Roman" panose="02020603050405020304" pitchFamily="18" charset="0"/>
                <a:ea typeface="+mn-ea"/>
                <a:cs typeface="Times New Roman" panose="02020603050405020304" pitchFamily="18" charset="0"/>
              </a:rPr>
              <a:t>radnika</a:t>
            </a:r>
            <a:r>
              <a:rPr lang="en-US" sz="1746" kern="1200">
                <a:solidFill>
                  <a:schemeClr val="tx1"/>
                </a:solidFill>
                <a:latin typeface="Times New Roman" panose="02020603050405020304" pitchFamily="18" charset="0"/>
                <a:ea typeface="+mn-ea"/>
                <a:cs typeface="Times New Roman" panose="02020603050405020304" pitchFamily="18" charset="0"/>
              </a:rPr>
              <a:t> </a:t>
            </a:r>
            <a:r>
              <a:rPr lang="en-US" sz="1746" kern="1200" err="1">
                <a:solidFill>
                  <a:schemeClr val="tx1"/>
                </a:solidFill>
                <a:latin typeface="Times New Roman" panose="02020603050405020304" pitchFamily="18" charset="0"/>
                <a:ea typeface="+mn-ea"/>
                <a:cs typeface="Times New Roman" panose="02020603050405020304" pitchFamily="18" charset="0"/>
              </a:rPr>
              <a:t>marljivim</a:t>
            </a:r>
            <a:r>
              <a:rPr lang="en-US" sz="1746" kern="1200">
                <a:solidFill>
                  <a:schemeClr val="tx1"/>
                </a:solidFill>
                <a:latin typeface="Times New Roman" panose="02020603050405020304" pitchFamily="18" charset="0"/>
                <a:ea typeface="+mn-ea"/>
                <a:cs typeface="Times New Roman" panose="02020603050405020304" pitchFamily="18" charset="0"/>
              </a:rPr>
              <a:t> </a:t>
            </a:r>
            <a:endParaRPr lang="sr-Latn-RS" sz="1746" kern="1200">
              <a:solidFill>
                <a:schemeClr val="tx1"/>
              </a:solidFill>
              <a:latin typeface="Times New Roman" panose="02020603050405020304" pitchFamily="18" charset="0"/>
              <a:ea typeface="+mn-ea"/>
              <a:cs typeface="Times New Roman" panose="02020603050405020304" pitchFamily="18" charset="0"/>
            </a:endParaRPr>
          </a:p>
          <a:p>
            <a:pPr algn="just" defTabSz="443484">
              <a:spcAft>
                <a:spcPts val="600"/>
              </a:spcAft>
            </a:pPr>
            <a:r>
              <a:rPr lang="en-US" sz="1746" kern="1200">
                <a:solidFill>
                  <a:schemeClr val="tx1"/>
                </a:solidFill>
                <a:latin typeface="Times New Roman" panose="02020603050405020304" pitchFamily="18" charset="0"/>
                <a:ea typeface="+mn-ea"/>
                <a:cs typeface="Times New Roman" panose="02020603050405020304" pitchFamily="18" charset="0"/>
              </a:rPr>
              <a:t>o </a:t>
            </a:r>
            <a:r>
              <a:rPr lang="en-US" sz="1746" kern="1200" err="1">
                <a:solidFill>
                  <a:schemeClr val="tx1"/>
                </a:solidFill>
                <a:latin typeface="Times New Roman" panose="02020603050405020304" pitchFamily="18" charset="0"/>
                <a:ea typeface="+mn-ea"/>
                <a:cs typeface="Times New Roman" panose="02020603050405020304" pitchFamily="18" charset="0"/>
              </a:rPr>
              <a:t>Visoke</a:t>
            </a:r>
            <a:r>
              <a:rPr lang="en-US" sz="1746" kern="1200">
                <a:solidFill>
                  <a:schemeClr val="tx1"/>
                </a:solidFill>
                <a:latin typeface="Times New Roman" panose="02020603050405020304" pitchFamily="18" charset="0"/>
                <a:ea typeface="+mn-ea"/>
                <a:cs typeface="Times New Roman" panose="02020603050405020304" pitchFamily="18" charset="0"/>
              </a:rPr>
              <a:t> </a:t>
            </a:r>
            <a:r>
              <a:rPr lang="en-US" sz="1746" kern="1200" err="1">
                <a:solidFill>
                  <a:schemeClr val="tx1"/>
                </a:solidFill>
                <a:latin typeface="Times New Roman" panose="02020603050405020304" pitchFamily="18" charset="0"/>
                <a:ea typeface="+mn-ea"/>
                <a:cs typeface="Times New Roman" panose="02020603050405020304" pitchFamily="18" charset="0"/>
              </a:rPr>
              <a:t>nadnice</a:t>
            </a:r>
            <a:r>
              <a:rPr lang="en-US" sz="1746" kern="1200">
                <a:solidFill>
                  <a:schemeClr val="tx1"/>
                </a:solidFill>
                <a:latin typeface="Times New Roman" panose="02020603050405020304" pitchFamily="18" charset="0"/>
                <a:ea typeface="+mn-ea"/>
                <a:cs typeface="Times New Roman" panose="02020603050405020304" pitchFamily="18" charset="0"/>
              </a:rPr>
              <a:t> bi </a:t>
            </a:r>
            <a:r>
              <a:rPr lang="en-US" sz="1746" kern="1200" err="1">
                <a:solidFill>
                  <a:schemeClr val="tx1"/>
                </a:solidFill>
                <a:latin typeface="Times New Roman" panose="02020603050405020304" pitchFamily="18" charset="0"/>
                <a:ea typeface="+mn-ea"/>
                <a:cs typeface="Times New Roman" panose="02020603050405020304" pitchFamily="18" charset="0"/>
              </a:rPr>
              <a:t>dovele</a:t>
            </a:r>
            <a:r>
              <a:rPr lang="en-US" sz="1746" kern="1200">
                <a:solidFill>
                  <a:schemeClr val="tx1"/>
                </a:solidFill>
                <a:latin typeface="Times New Roman" panose="02020603050405020304" pitchFamily="18" charset="0"/>
                <a:ea typeface="+mn-ea"/>
                <a:cs typeface="Times New Roman" panose="02020603050405020304" pitchFamily="18" charset="0"/>
              </a:rPr>
              <a:t> do </a:t>
            </a:r>
            <a:r>
              <a:rPr lang="en-US" sz="1746" kern="1200" err="1">
                <a:solidFill>
                  <a:schemeClr val="tx1"/>
                </a:solidFill>
                <a:latin typeface="Times New Roman" panose="02020603050405020304" pitchFamily="18" charset="0"/>
                <a:ea typeface="+mn-ea"/>
                <a:cs typeface="Times New Roman" panose="02020603050405020304" pitchFamily="18" charset="0"/>
              </a:rPr>
              <a:t>lenjosti</a:t>
            </a:r>
            <a:r>
              <a:rPr lang="en-US" sz="1746" kern="1200">
                <a:solidFill>
                  <a:schemeClr val="tx1"/>
                </a:solidFill>
                <a:latin typeface="Times New Roman" panose="02020603050405020304" pitchFamily="18" charset="0"/>
                <a:ea typeface="+mn-ea"/>
                <a:cs typeface="Times New Roman" panose="02020603050405020304" pitchFamily="18" charset="0"/>
              </a:rPr>
              <a:t>, </a:t>
            </a:r>
            <a:r>
              <a:rPr lang="en-US" sz="1746" kern="1200" err="1">
                <a:solidFill>
                  <a:schemeClr val="tx1"/>
                </a:solidFill>
                <a:latin typeface="Times New Roman" panose="02020603050405020304" pitchFamily="18" charset="0"/>
                <a:ea typeface="+mn-ea"/>
                <a:cs typeface="Times New Roman" panose="02020603050405020304" pitchFamily="18" charset="0"/>
              </a:rPr>
              <a:t>pijanstva</a:t>
            </a:r>
            <a:r>
              <a:rPr lang="en-US" sz="1746" kern="1200">
                <a:solidFill>
                  <a:schemeClr val="tx1"/>
                </a:solidFill>
                <a:latin typeface="Times New Roman" panose="02020603050405020304" pitchFamily="18" charset="0"/>
                <a:ea typeface="+mn-ea"/>
                <a:cs typeface="Times New Roman" panose="02020603050405020304" pitchFamily="18" charset="0"/>
              </a:rPr>
              <a:t> </a:t>
            </a:r>
            <a:r>
              <a:rPr lang="en-US" sz="1746" kern="1200" err="1">
                <a:solidFill>
                  <a:schemeClr val="tx1"/>
                </a:solidFill>
                <a:latin typeface="Times New Roman" panose="02020603050405020304" pitchFamily="18" charset="0"/>
                <a:ea typeface="+mn-ea"/>
                <a:cs typeface="Times New Roman" panose="02020603050405020304" pitchFamily="18" charset="0"/>
              </a:rPr>
              <a:t>i</a:t>
            </a:r>
            <a:r>
              <a:rPr lang="en-US" sz="1746" kern="1200">
                <a:solidFill>
                  <a:schemeClr val="tx1"/>
                </a:solidFill>
                <a:latin typeface="Times New Roman" panose="02020603050405020304" pitchFamily="18" charset="0"/>
                <a:ea typeface="+mn-ea"/>
                <a:cs typeface="Times New Roman" panose="02020603050405020304" pitchFamily="18" charset="0"/>
              </a:rPr>
              <a:t> </a:t>
            </a:r>
            <a:r>
              <a:rPr lang="en-US" sz="1746" kern="1200" err="1">
                <a:solidFill>
                  <a:schemeClr val="tx1"/>
                </a:solidFill>
                <a:latin typeface="Times New Roman" panose="02020603050405020304" pitchFamily="18" charset="0"/>
                <a:ea typeface="+mn-ea"/>
                <a:cs typeface="Times New Roman" panose="02020603050405020304" pitchFamily="18" charset="0"/>
              </a:rPr>
              <a:t>moralnog</a:t>
            </a:r>
            <a:r>
              <a:rPr lang="en-US" sz="1746" kern="1200">
                <a:solidFill>
                  <a:schemeClr val="tx1"/>
                </a:solidFill>
                <a:latin typeface="Times New Roman" panose="02020603050405020304" pitchFamily="18" charset="0"/>
                <a:ea typeface="+mn-ea"/>
                <a:cs typeface="Times New Roman" panose="02020603050405020304" pitchFamily="18" charset="0"/>
              </a:rPr>
              <a:t> </a:t>
            </a:r>
            <a:r>
              <a:rPr lang="en-US" sz="1746" kern="1200" err="1">
                <a:solidFill>
                  <a:schemeClr val="tx1"/>
                </a:solidFill>
                <a:latin typeface="Times New Roman" panose="02020603050405020304" pitchFamily="18" charset="0"/>
                <a:ea typeface="+mn-ea"/>
                <a:cs typeface="Times New Roman" panose="02020603050405020304" pitchFamily="18" charset="0"/>
              </a:rPr>
              <a:t>pada</a:t>
            </a:r>
            <a:r>
              <a:rPr lang="en-US" sz="1746" kern="1200">
                <a:solidFill>
                  <a:schemeClr val="tx1"/>
                </a:solidFill>
                <a:latin typeface="Times New Roman" panose="02020603050405020304" pitchFamily="18" charset="0"/>
                <a:ea typeface="+mn-ea"/>
                <a:cs typeface="Times New Roman" panose="02020603050405020304" pitchFamily="18" charset="0"/>
              </a:rPr>
              <a:t> </a:t>
            </a: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5212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49625" y="591671"/>
            <a:ext cx="7136782" cy="5809129"/>
          </a:xfrm>
        </p:spPr>
        <p:txBody>
          <a:bodyPr anchor="t">
            <a:noAutofit/>
          </a:bodyPr>
          <a:lstStyle/>
          <a:p>
            <a:pPr>
              <a:lnSpc>
                <a:spcPct val="110000"/>
              </a:lnSpc>
            </a:pPr>
            <a:r>
              <a:rPr lang="sr-Latn-RS" sz="1700" b="1" dirty="0">
                <a:latin typeface="Times New Roman" panose="02020603050405020304" pitchFamily="18" charset="0"/>
                <a:cs typeface="Times New Roman" panose="02020603050405020304" pitchFamily="18" charset="0"/>
              </a:rPr>
              <a:t>Tomas Man</a:t>
            </a:r>
            <a:r>
              <a:rPr lang="sr-Latn-RS" sz="1700" dirty="0">
                <a:latin typeface="Times New Roman" panose="02020603050405020304" pitchFamily="18" charset="0"/>
                <a:cs typeface="Times New Roman" panose="02020603050405020304" pitchFamily="18" charset="0"/>
              </a:rPr>
              <a:t>,  </a:t>
            </a:r>
            <a:r>
              <a:rPr lang="en-US" sz="1700" dirty="0">
                <a:latin typeface="Times New Roman" panose="02020603050405020304" pitchFamily="18" charset="0"/>
                <a:cs typeface="Times New Roman" panose="02020603050405020304" pitchFamily="18" charset="0"/>
              </a:rPr>
              <a:t>je </a:t>
            </a:r>
            <a:r>
              <a:rPr lang="en-US" sz="1700" dirty="0" err="1">
                <a:latin typeface="Times New Roman" panose="02020603050405020304" pitchFamily="18" charset="0"/>
                <a:cs typeface="Times New Roman" panose="02020603050405020304" pitchFamily="18" charset="0"/>
              </a:rPr>
              <a:t>čuveni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londonski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trgovac</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jedan</a:t>
            </a:r>
            <a:r>
              <a:rPr lang="en-US" sz="1700" dirty="0">
                <a:latin typeface="Times New Roman" panose="02020603050405020304" pitchFamily="18" charset="0"/>
                <a:cs typeface="Times New Roman" panose="02020603050405020304" pitchFamily="18" charset="0"/>
              </a:rPr>
              <a:t> od </a:t>
            </a:r>
            <a:r>
              <a:rPr lang="en-US" sz="1700" dirty="0" err="1">
                <a:latin typeface="Times New Roman" panose="02020603050405020304" pitchFamily="18" charset="0"/>
                <a:cs typeface="Times New Roman" panose="02020603050405020304" pitchFamily="18" charset="0"/>
              </a:rPr>
              <a:t>rukovodilaca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Istočno-indijske</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kompanije</a:t>
            </a:r>
            <a:r>
              <a:rPr lang="sr-Latn-RS" sz="1700" dirty="0">
                <a:latin typeface="Times New Roman" panose="02020603050405020304" pitchFamily="18" charset="0"/>
                <a:cs typeface="Times New Roman" panose="02020603050405020304" pitchFamily="18" charset="0"/>
              </a:rPr>
              <a:t> („istočno indijske kompanije –engleske, holandske, francuske, nemačke, danske, bile su preteče uspostavljanja sistema kolonijalne eksplotacije)</a:t>
            </a:r>
          </a:p>
          <a:p>
            <a:pPr>
              <a:lnSpc>
                <a:spcPct val="110000"/>
              </a:lnSpc>
            </a:pPr>
            <a:endParaRPr lang="sr-Latn-RS" sz="1700" dirty="0">
              <a:latin typeface="Times New Roman" panose="02020603050405020304" pitchFamily="18" charset="0"/>
              <a:cs typeface="Times New Roman" panose="02020603050405020304" pitchFamily="18" charset="0"/>
            </a:endParaRPr>
          </a:p>
          <a:p>
            <a:pPr>
              <a:lnSpc>
                <a:spcPct val="110000"/>
              </a:lnSpc>
            </a:pPr>
            <a:r>
              <a:rPr lang="en-US" sz="1700" dirty="0" err="1">
                <a:latin typeface="Times New Roman" panose="02020603050405020304" pitchFamily="18" charset="0"/>
                <a:cs typeface="Times New Roman" panose="02020603050405020304" pitchFamily="18" charset="0"/>
              </a:rPr>
              <a:t>Njegovu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knjigu</a:t>
            </a:r>
            <a:r>
              <a:rPr lang="en-US" sz="1700" dirty="0">
                <a:latin typeface="Times New Roman" panose="02020603050405020304" pitchFamily="18" charset="0"/>
                <a:cs typeface="Times New Roman" panose="02020603050405020304" pitchFamily="18" charset="0"/>
              </a:rPr>
              <a:t> </a:t>
            </a:r>
            <a:r>
              <a:rPr lang="sr-Latn-RS" sz="1700" dirty="0">
                <a:latin typeface="Times New Roman" panose="02020603050405020304" pitchFamily="18" charset="0"/>
                <a:cs typeface="Times New Roman" panose="02020603050405020304" pitchFamily="18" charset="0"/>
              </a:rPr>
              <a:t>„</a:t>
            </a:r>
            <a:r>
              <a:rPr lang="en-US" sz="1700" dirty="0" err="1">
                <a:latin typeface="Times New Roman" panose="02020603050405020304" pitchFamily="18" charset="0"/>
                <a:cs typeface="Times New Roman" panose="02020603050405020304" pitchFamily="18" charset="0"/>
              </a:rPr>
              <a:t>Blago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Engleske</a:t>
            </a:r>
            <a:r>
              <a:rPr lang="en-US" sz="1700" dirty="0">
                <a:latin typeface="Times New Roman" panose="02020603050405020304" pitchFamily="18" charset="0"/>
                <a:cs typeface="Times New Roman" panose="02020603050405020304" pitchFamily="18" charset="0"/>
              </a:rPr>
              <a:t> od </a:t>
            </a:r>
            <a:r>
              <a:rPr lang="en-US" sz="1700" dirty="0" err="1">
                <a:latin typeface="Times New Roman" panose="02020603050405020304" pitchFamily="18" charset="0"/>
                <a:cs typeface="Times New Roman" panose="02020603050405020304" pitchFamily="18" charset="0"/>
              </a:rPr>
              <a:t>spoljne</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trgovine</a:t>
            </a:r>
            <a:r>
              <a:rPr lang="sr-Latn-RS" sz="1700" dirty="0">
                <a:latin typeface="Times New Roman" panose="02020603050405020304" pitchFamily="18" charset="0"/>
                <a:cs typeface="Times New Roman" panose="02020603050405020304" pitchFamily="18" charset="0"/>
              </a:rPr>
              <a:t>“</a:t>
            </a:r>
            <a:r>
              <a:rPr lang="en-US" sz="1700" dirty="0">
                <a:latin typeface="Times New Roman" panose="02020603050405020304" pitchFamily="18" charset="0"/>
                <a:cs typeface="Times New Roman" panose="02020603050405020304" pitchFamily="18" charset="0"/>
              </a:rPr>
              <a:t> Marks </a:t>
            </a:r>
            <a:r>
              <a:rPr lang="en-US" sz="1700" dirty="0" err="1">
                <a:latin typeface="Times New Roman" panose="02020603050405020304" pitchFamily="18" charset="0"/>
                <a:cs typeface="Times New Roman" panose="02020603050405020304" pitchFamily="18" charset="0"/>
              </a:rPr>
              <a:t>smatra</a:t>
            </a:r>
            <a:r>
              <a:rPr lang="en-US" sz="1700"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merkantilističkim</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jevanđeljem</a:t>
            </a:r>
            <a:r>
              <a:rPr lang="en-US" sz="1700" dirty="0">
                <a:latin typeface="Times New Roman" panose="02020603050405020304" pitchFamily="18" charset="0"/>
                <a:cs typeface="Times New Roman" panose="02020603050405020304" pitchFamily="18" charset="0"/>
              </a:rPr>
              <a:t>“</a:t>
            </a:r>
            <a:endParaRPr lang="sr-Latn-RS" sz="1700" dirty="0">
              <a:latin typeface="Times New Roman" panose="02020603050405020304" pitchFamily="18" charset="0"/>
              <a:cs typeface="Times New Roman" panose="02020603050405020304" pitchFamily="18" charset="0"/>
            </a:endParaRPr>
          </a:p>
          <a:p>
            <a:pPr>
              <a:lnSpc>
                <a:spcPct val="110000"/>
              </a:lnSpc>
            </a:pPr>
            <a:r>
              <a:rPr lang="en-US" sz="1700" dirty="0">
                <a:latin typeface="Times New Roman" panose="02020603050405020304" pitchFamily="18" charset="0"/>
                <a:cs typeface="Times New Roman" panose="02020603050405020304" pitchFamily="18" charset="0"/>
              </a:rPr>
              <a:t>„Mi se </a:t>
            </a:r>
            <a:r>
              <a:rPr lang="en-US" sz="1700" dirty="0" err="1">
                <a:latin typeface="Times New Roman" panose="02020603050405020304" pitchFamily="18" charset="0"/>
                <a:cs typeface="Times New Roman" panose="02020603050405020304" pitchFamily="18" charset="0"/>
              </a:rPr>
              <a:t>možemo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držati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pravila</a:t>
            </a:r>
            <a:r>
              <a:rPr lang="en-US" sz="1700" dirty="0">
                <a:latin typeface="Times New Roman" panose="02020603050405020304" pitchFamily="18" charset="0"/>
                <a:cs typeface="Times New Roman" panose="02020603050405020304" pitchFamily="18" charset="0"/>
              </a:rPr>
              <a:t> da </a:t>
            </a:r>
            <a:r>
              <a:rPr lang="en-US" sz="1700" dirty="0" err="1">
                <a:latin typeface="Times New Roman" panose="02020603050405020304" pitchFamily="18" charset="0"/>
                <a:cs typeface="Times New Roman" panose="02020603050405020304" pitchFamily="18" charset="0"/>
              </a:rPr>
              <a:t>godišnje</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prodajemo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strancima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svoje</a:t>
            </a:r>
            <a:r>
              <a:rPr lang="en-US" sz="1700" dirty="0">
                <a:latin typeface="Times New Roman" panose="02020603050405020304" pitchFamily="18" charset="0"/>
                <a:cs typeface="Times New Roman" panose="02020603050405020304" pitchFamily="18" charset="0"/>
              </a:rPr>
              <a:t> robe za </a:t>
            </a:r>
            <a:r>
              <a:rPr lang="en-US" sz="1700" dirty="0" err="1">
                <a:latin typeface="Times New Roman" panose="02020603050405020304" pitchFamily="18" charset="0"/>
                <a:cs typeface="Times New Roman" panose="02020603050405020304" pitchFamily="18" charset="0"/>
              </a:rPr>
              <a:t>veću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sumu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nego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što</a:t>
            </a:r>
            <a:r>
              <a:rPr lang="en-US" sz="1700" dirty="0">
                <a:latin typeface="Times New Roman" panose="02020603050405020304" pitchFamily="18" charset="0"/>
                <a:cs typeface="Times New Roman" panose="02020603050405020304" pitchFamily="18" charset="0"/>
              </a:rPr>
              <a:t> mi </a:t>
            </a:r>
            <a:r>
              <a:rPr lang="en-US" sz="1700" dirty="0" err="1">
                <a:latin typeface="Times New Roman" panose="02020603050405020304" pitchFamily="18" charset="0"/>
                <a:cs typeface="Times New Roman" panose="02020603050405020304" pitchFamily="18" charset="0"/>
              </a:rPr>
              <a:t>trošimo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njihove</a:t>
            </a:r>
            <a:r>
              <a:rPr lang="en-US" sz="1700" dirty="0">
                <a:latin typeface="Times New Roman" panose="02020603050405020304" pitchFamily="18" charset="0"/>
                <a:cs typeface="Times New Roman" panose="02020603050405020304" pitchFamily="18" charset="0"/>
              </a:rPr>
              <a:t> robe...</a:t>
            </a:r>
            <a:r>
              <a:rPr lang="en-US" sz="1700" dirty="0" err="1">
                <a:latin typeface="Times New Roman" panose="02020603050405020304" pitchFamily="18" charset="0"/>
                <a:cs typeface="Times New Roman" panose="02020603050405020304" pitchFamily="18" charset="0"/>
              </a:rPr>
              <a:t>Zaključili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smo</a:t>
            </a:r>
            <a:r>
              <a:rPr lang="en-US" sz="1700" dirty="0">
                <a:latin typeface="Times New Roman" panose="02020603050405020304" pitchFamily="18" charset="0"/>
                <a:cs typeface="Times New Roman" panose="02020603050405020304" pitchFamily="18" charset="0"/>
              </a:rPr>
              <a:t> da 25% </a:t>
            </a:r>
            <a:r>
              <a:rPr lang="en-US" sz="1700" dirty="0" err="1">
                <a:latin typeface="Times New Roman" panose="02020603050405020304" pitchFamily="18" charset="0"/>
                <a:cs typeface="Times New Roman" panose="02020603050405020304" pitchFamily="18" charset="0"/>
              </a:rPr>
              <a:t>smanjenja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cene</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nekih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roba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može</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povećati</a:t>
            </a:r>
            <a:r>
              <a:rPr lang="en-US" sz="1700" dirty="0">
                <a:latin typeface="Times New Roman" panose="02020603050405020304" pitchFamily="18" charset="0"/>
                <a:cs typeface="Times New Roman" panose="02020603050405020304" pitchFamily="18" charset="0"/>
              </a:rPr>
              <a:t> 50% </a:t>
            </a:r>
            <a:r>
              <a:rPr lang="en-US" sz="1700" dirty="0" err="1">
                <a:latin typeface="Times New Roman" panose="02020603050405020304" pitchFamily="18" charset="0"/>
                <a:cs typeface="Times New Roman" panose="02020603050405020304" pitchFamily="18" charset="0"/>
              </a:rPr>
              <a:t>prodatu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količinu</a:t>
            </a:r>
            <a:r>
              <a:rPr lang="en-US" sz="1700" dirty="0">
                <a:latin typeface="Times New Roman" panose="02020603050405020304" pitchFamily="18" charset="0"/>
                <a:cs typeface="Times New Roman" panose="02020603050405020304" pitchFamily="18" charset="0"/>
              </a:rPr>
              <a:t>...Ali </a:t>
            </a:r>
            <a:r>
              <a:rPr lang="en-US" sz="1700" dirty="0" err="1">
                <a:latin typeface="Times New Roman" panose="02020603050405020304" pitchFamily="18" charset="0"/>
                <a:cs typeface="Times New Roman" panose="02020603050405020304" pitchFamily="18" charset="0"/>
              </a:rPr>
              <a:t>kada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ih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jeftinim</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proizvodima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istisnemo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iz</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ovog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poduhvata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kada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kasnije</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ponovo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obnovimo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našu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visoku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cenu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opet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ćemo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moći</a:t>
            </a:r>
            <a:r>
              <a:rPr lang="en-US" sz="1700" dirty="0">
                <a:latin typeface="Times New Roman" panose="02020603050405020304" pitchFamily="18" charset="0"/>
                <a:cs typeface="Times New Roman" panose="02020603050405020304" pitchFamily="18" charset="0"/>
              </a:rPr>
              <a:t> da se </a:t>
            </a:r>
            <a:r>
              <a:rPr lang="en-US" sz="1700" dirty="0" err="1">
                <a:latin typeface="Times New Roman" panose="02020603050405020304" pitchFamily="18" charset="0"/>
                <a:cs typeface="Times New Roman" panose="02020603050405020304" pitchFamily="18" charset="0"/>
              </a:rPr>
              <a:t>koristimo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ranijim</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sredstvima</a:t>
            </a:r>
            <a:r>
              <a:rPr lang="en-US" sz="1700" dirty="0">
                <a:latin typeface="Times New Roman" panose="02020603050405020304" pitchFamily="18" charset="0"/>
                <a:cs typeface="Times New Roman" panose="02020603050405020304" pitchFamily="18" charset="0"/>
              </a:rPr>
              <a:t>.“</a:t>
            </a:r>
            <a:endParaRPr lang="sr-Latn-RS" sz="1700" dirty="0">
              <a:latin typeface="Times New Roman" panose="02020603050405020304" pitchFamily="18" charset="0"/>
              <a:cs typeface="Times New Roman" panose="02020603050405020304" pitchFamily="18" charset="0"/>
            </a:endParaRPr>
          </a:p>
          <a:p>
            <a:pPr>
              <a:lnSpc>
                <a:spcPct val="110000"/>
              </a:lnSpc>
            </a:pPr>
            <a:r>
              <a:rPr lang="sr-Latn-RS" sz="1700" dirty="0">
                <a:latin typeface="Times New Roman" panose="02020603050405020304" pitchFamily="18" charset="0"/>
                <a:cs typeface="Times New Roman" panose="02020603050405020304" pitchFamily="18" charset="0"/>
              </a:rPr>
              <a:t>Zalaže se za spoljnu trgovinu i razvoj zanatastva</a:t>
            </a:r>
          </a:p>
          <a:p>
            <a:pPr>
              <a:lnSpc>
                <a:spcPct val="110000"/>
              </a:lnSpc>
            </a:pPr>
            <a:r>
              <a:rPr lang="sr-Latn-RS" sz="1700" dirty="0">
                <a:latin typeface="Times New Roman" panose="02020603050405020304" pitchFamily="18" charset="0"/>
                <a:cs typeface="Times New Roman" panose="02020603050405020304" pitchFamily="18" charset="0"/>
              </a:rPr>
              <a:t>Naglasak stavlja i na organizaciju trgovine – izvozne i posredničke</a:t>
            </a:r>
          </a:p>
          <a:p>
            <a:pPr>
              <a:lnSpc>
                <a:spcPct val="110000"/>
              </a:lnSpc>
            </a:pPr>
            <a:r>
              <a:rPr lang="sr-Latn-RS" sz="1700" dirty="0">
                <a:latin typeface="Times New Roman" panose="02020603050405020304" pitchFamily="18" charset="0"/>
                <a:cs typeface="Times New Roman" panose="02020603050405020304" pitchFamily="18" charset="0"/>
              </a:rPr>
              <a:t>Osnovna ideja Tomasa M., da se </a:t>
            </a:r>
            <a:r>
              <a:rPr lang="sr-Latn-RS" sz="1700" b="1" dirty="0">
                <a:latin typeface="Times New Roman" panose="02020603050405020304" pitchFamily="18" charset="0"/>
                <a:cs typeface="Times New Roman" panose="02020603050405020304" pitchFamily="18" charset="0"/>
              </a:rPr>
              <a:t>glavnica kapitala i u trgovini mo</a:t>
            </a:r>
            <a:r>
              <a:rPr lang="en-US" sz="1700" b="1" dirty="0">
                <a:latin typeface="Times New Roman" panose="02020603050405020304" pitchFamily="18" charset="0"/>
                <a:cs typeface="Times New Roman" panose="02020603050405020304" pitchFamily="18" charset="0"/>
              </a:rPr>
              <a:t>r</a:t>
            </a:r>
            <a:r>
              <a:rPr lang="sr-Latn-RS" sz="1700" b="1" dirty="0">
                <a:latin typeface="Times New Roman" panose="02020603050405020304" pitchFamily="18" charset="0"/>
                <a:cs typeface="Times New Roman" panose="02020603050405020304" pitchFamily="18" charset="0"/>
              </a:rPr>
              <a:t>a oploditi</a:t>
            </a:r>
            <a:r>
              <a:rPr lang="sr-Latn-RS" sz="1700" dirty="0">
                <a:latin typeface="Times New Roman" panose="02020603050405020304" pitchFamily="18" charset="0"/>
                <a:cs typeface="Times New Roman" panose="02020603050405020304" pitchFamily="18" charset="0"/>
              </a:rPr>
              <a:t>, neprekidno akumulirati –i taj višak ide u promet a ne u proizvodnju</a:t>
            </a:r>
          </a:p>
          <a:p>
            <a:pPr marL="0" indent="0">
              <a:lnSpc>
                <a:spcPct val="110000"/>
              </a:lnSpc>
              <a:buNone/>
            </a:pPr>
            <a:endParaRPr lang="en-US"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5473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0F33A050-C495-4430-4880-92BB4075B214}"/>
              </a:ext>
            </a:extLst>
          </p:cNvPr>
          <p:cNvSpPr>
            <a:spLocks noGrp="1"/>
          </p:cNvSpPr>
          <p:nvPr>
            <p:ph type="title"/>
          </p:nvPr>
        </p:nvSpPr>
        <p:spPr>
          <a:xfrm>
            <a:off x="1451579" y="2303047"/>
            <a:ext cx="3272093" cy="2132595"/>
          </a:xfrm>
        </p:spPr>
        <p:txBody>
          <a:bodyPr anchor="t">
            <a:normAutofit/>
          </a:bodyPr>
          <a:lstStyle/>
          <a:p>
            <a:pPr algn="ctr"/>
            <a:r>
              <a:rPr lang="sr-Latn-RS" b="0" i="0" kern="1200" cap="all" dirty="0">
                <a:effectLst/>
                <a:latin typeface="Times New Roman" panose="02020603050405020304" pitchFamily="18" charset="0"/>
                <a:ea typeface="+mj-ea"/>
                <a:cs typeface="Times New Roman" panose="02020603050405020304" pitchFamily="18" charset="0"/>
              </a:rPr>
              <a:t>EKONOMIJA I EKONOMSKA STRUKTURA DRUŠTVA</a:t>
            </a:r>
            <a:endParaRPr lang="en-US" dirty="0"/>
          </a:p>
        </p:txBody>
      </p:sp>
      <p:cxnSp>
        <p:nvCxnSpPr>
          <p:cNvPr id="13" name="Straight Connector 12">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7" name="Picture 16">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E7DA974C-FA39-E247-0A71-814B2B60AC70}"/>
              </a:ext>
            </a:extLst>
          </p:cNvPr>
          <p:cNvGraphicFramePr>
            <a:graphicFrameLocks noGrp="1"/>
          </p:cNvGraphicFramePr>
          <p:nvPr>
            <p:ph idx="1"/>
            <p:extLst>
              <p:ext uri="{D42A27DB-BD31-4B8C-83A1-F6EECF244321}">
                <p14:modId xmlns:p14="http://schemas.microsoft.com/office/powerpoint/2010/main" val="4075264956"/>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9023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013A21A-6440-4CD4-9FC7-9EB2C7020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5578" y="2077995"/>
            <a:ext cx="3801702" cy="967701"/>
          </a:xfrm>
        </p:spPr>
        <p:txBody>
          <a:bodyPr>
            <a:normAutofit/>
          </a:bodyPr>
          <a:lstStyle/>
          <a:p>
            <a:pPr algn="ctr" defTabSz="886968"/>
            <a:r>
              <a:rPr lang="en-US" sz="3104" b="1" i="0" kern="1200" cap="all" dirty="0" err="1">
                <a:solidFill>
                  <a:srgbClr val="00B050"/>
                </a:solidFill>
                <a:effectLst/>
                <a:latin typeface="Times New Roman" panose="02020603050405020304" pitchFamily="18" charset="0"/>
                <a:ea typeface="+mj-ea"/>
                <a:cs typeface="Times New Roman" panose="02020603050405020304" pitchFamily="18" charset="0"/>
              </a:rPr>
              <a:t>Doprinosi</a:t>
            </a:r>
            <a:r>
              <a:rPr lang="en-US" sz="3104" b="1" i="0" kern="1200" cap="all" dirty="0">
                <a:solidFill>
                  <a:srgbClr val="00B050"/>
                </a:solidFill>
                <a:effectLst/>
                <a:latin typeface="Times New Roman" panose="02020603050405020304" pitchFamily="18" charset="0"/>
                <a:ea typeface="+mj-ea"/>
                <a:cs typeface="Times New Roman" panose="02020603050405020304" pitchFamily="18" charset="0"/>
              </a:rPr>
              <a:t> </a:t>
            </a:r>
            <a:r>
              <a:rPr lang="en-US" sz="3104" b="0" i="0" kern="1200" cap="all" dirty="0" err="1">
                <a:solidFill>
                  <a:schemeClr val="tx1"/>
                </a:solidFill>
                <a:effectLst/>
                <a:latin typeface="Times New Roman" panose="02020603050405020304" pitchFamily="18" charset="0"/>
                <a:ea typeface="+mj-ea"/>
                <a:cs typeface="Times New Roman" panose="02020603050405020304" pitchFamily="18" charset="0"/>
              </a:rPr>
              <a:t>merkanti</a:t>
            </a:r>
            <a:r>
              <a:rPr lang="sr-Latn-RS" sz="3104" b="0" i="0" kern="1200" cap="all" dirty="0">
                <a:solidFill>
                  <a:schemeClr val="tx1"/>
                </a:solidFill>
                <a:effectLst/>
                <a:latin typeface="Times New Roman" panose="02020603050405020304" pitchFamily="18" charset="0"/>
                <a:ea typeface="+mj-ea"/>
                <a:cs typeface="Times New Roman" panose="02020603050405020304" pitchFamily="18" charset="0"/>
              </a:rPr>
              <a:t>lizma</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51550" y="3297058"/>
            <a:ext cx="4588922" cy="3077333"/>
          </a:xfrm>
        </p:spPr>
        <p:txBody>
          <a:bodyPr>
            <a:normAutofit/>
          </a:bodyPr>
          <a:lstStyle/>
          <a:p>
            <a:pPr marL="221742" indent="-221742" algn="just" defTabSz="886968">
              <a:spcBef>
                <a:spcPts val="970"/>
              </a:spcBef>
            </a:pP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Oslobodili</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su</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ekonomiju</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etičko-religiozne</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dimenzije</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Aristotel</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i</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T.Akvinski</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i</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postavili</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joj</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racionalne</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osnove</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endParaRPr lang="sr-Latn-RS" sz="1700" kern="1200" dirty="0">
              <a:solidFill>
                <a:schemeClr val="tx1"/>
              </a:solidFill>
              <a:effectLst/>
              <a:latin typeface="Times New Roman" panose="02020603050405020304" pitchFamily="18" charset="0"/>
              <a:ea typeface="+mn-ea"/>
              <a:cs typeface="Times New Roman" panose="02020603050405020304" pitchFamily="18" charset="0"/>
            </a:endParaRPr>
          </a:p>
          <a:p>
            <a:pPr marL="221742" indent="-221742" algn="just" defTabSz="886968">
              <a:spcBef>
                <a:spcPts val="970"/>
              </a:spcBef>
            </a:pPr>
            <a:r>
              <a:rPr lang="en-US" sz="1700" kern="1200" dirty="0">
                <a:solidFill>
                  <a:schemeClr val="tx1"/>
                </a:solidFill>
                <a:effectLst/>
                <a:latin typeface="Times New Roman" panose="02020603050405020304" pitchFamily="18" charset="0"/>
                <a:ea typeface="+mn-ea"/>
                <a:cs typeface="Times New Roman" panose="02020603050405020304" pitchFamily="18" charset="0"/>
              </a:rPr>
              <a:t>„</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Domaću</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ekonomiju</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zamjenjuje</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politička</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ekonomija</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endParaRPr lang="sr-Latn-RS" sz="1700" kern="1200" dirty="0">
              <a:solidFill>
                <a:schemeClr val="tx1"/>
              </a:solidFill>
              <a:effectLst/>
              <a:latin typeface="Times New Roman" panose="02020603050405020304" pitchFamily="18" charset="0"/>
              <a:ea typeface="+mn-ea"/>
              <a:cs typeface="Times New Roman" panose="02020603050405020304" pitchFamily="18" charset="0"/>
            </a:endParaRPr>
          </a:p>
          <a:p>
            <a:pPr marL="221742" indent="-221742" algn="just" defTabSz="886968">
              <a:spcBef>
                <a:spcPts val="970"/>
              </a:spcBef>
            </a:pP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Prvi</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formulisali</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kvantitativnu</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teoriju</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novca</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endParaRPr lang="sr-Latn-RS" sz="1700" kern="1200" dirty="0">
              <a:solidFill>
                <a:schemeClr val="tx1"/>
              </a:solidFill>
              <a:effectLst/>
              <a:latin typeface="Times New Roman" panose="02020603050405020304" pitchFamily="18" charset="0"/>
              <a:ea typeface="+mn-ea"/>
              <a:cs typeface="Times New Roman" panose="02020603050405020304" pitchFamily="18" charset="0"/>
            </a:endParaRPr>
          </a:p>
          <a:p>
            <a:pPr marL="221742" indent="-221742" algn="just" defTabSz="886968">
              <a:spcBef>
                <a:spcPts val="970"/>
              </a:spcBef>
            </a:pPr>
            <a:r>
              <a:rPr lang="en-US" sz="1700" kern="1200" dirty="0">
                <a:solidFill>
                  <a:schemeClr val="tx1"/>
                </a:solidFill>
                <a:effectLst/>
                <a:latin typeface="Times New Roman" panose="02020603050405020304" pitchFamily="18" charset="0"/>
                <a:ea typeface="+mn-ea"/>
                <a:cs typeface="Times New Roman" panose="02020603050405020304" pitchFamily="18" charset="0"/>
              </a:rPr>
              <a:t>Dali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ekonomiji</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koncept</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trgovinskog</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bilansa</a:t>
            </a:r>
            <a:endParaRPr lang="en-US" sz="1700"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7375584" y="2073971"/>
            <a:ext cx="3801702" cy="96770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defTabSz="886968">
              <a:spcAft>
                <a:spcPts val="600"/>
              </a:spcAft>
            </a:pPr>
            <a:r>
              <a:rPr lang="sr-Latn-RS" sz="3104" b="1" i="0" kern="1200" cap="all" dirty="0">
                <a:solidFill>
                  <a:srgbClr val="FF0000"/>
                </a:solidFill>
                <a:effectLst/>
                <a:latin typeface="Times New Roman" panose="02020603050405020304" pitchFamily="18" charset="0"/>
                <a:ea typeface="+mj-ea"/>
                <a:cs typeface="Times New Roman" panose="02020603050405020304" pitchFamily="18" charset="0"/>
              </a:rPr>
              <a:t>kritike</a:t>
            </a:r>
            <a:r>
              <a:rPr lang="en-US" sz="3104" b="1" i="0" kern="1200" cap="all" dirty="0">
                <a:solidFill>
                  <a:srgbClr val="FF0000"/>
                </a:solidFill>
                <a:effectLst/>
                <a:latin typeface="Times New Roman" panose="02020603050405020304" pitchFamily="18" charset="0"/>
                <a:ea typeface="+mj-ea"/>
                <a:cs typeface="Times New Roman" panose="02020603050405020304" pitchFamily="18" charset="0"/>
              </a:rPr>
              <a:t> </a:t>
            </a:r>
            <a:r>
              <a:rPr lang="en-US" sz="3104" b="0" i="0" kern="1200" cap="all" dirty="0" err="1">
                <a:solidFill>
                  <a:schemeClr val="tx1"/>
                </a:solidFill>
                <a:effectLst/>
                <a:latin typeface="Times New Roman" panose="02020603050405020304" pitchFamily="18" charset="0"/>
                <a:ea typeface="+mj-ea"/>
                <a:cs typeface="Times New Roman" panose="02020603050405020304" pitchFamily="18" charset="0"/>
              </a:rPr>
              <a:t>merkanti</a:t>
            </a:r>
            <a:r>
              <a:rPr lang="sr-Latn-RS" sz="3104" b="0" i="0" kern="1200" cap="all" dirty="0">
                <a:solidFill>
                  <a:schemeClr val="tx1"/>
                </a:solidFill>
                <a:effectLst/>
                <a:latin typeface="Times New Roman" panose="02020603050405020304" pitchFamily="18" charset="0"/>
                <a:ea typeface="+mj-ea"/>
                <a:cs typeface="Times New Roman" panose="02020603050405020304" pitchFamily="18" charset="0"/>
              </a:rPr>
              <a:t>lizma</a:t>
            </a:r>
            <a:endParaRPr lang="en-US" dirty="0">
              <a:latin typeface="Times New Roman" panose="02020603050405020304" pitchFamily="18" charset="0"/>
              <a:cs typeface="Times New Roman" panose="02020603050405020304" pitchFamily="18" charset="0"/>
            </a:endParaRPr>
          </a:p>
        </p:txBody>
      </p:sp>
      <p:sp>
        <p:nvSpPr>
          <p:cNvPr id="5" name="Rectangle 4"/>
          <p:cNvSpPr/>
          <p:nvPr/>
        </p:nvSpPr>
        <p:spPr>
          <a:xfrm>
            <a:off x="6361800" y="3150265"/>
            <a:ext cx="4815486" cy="3086742"/>
          </a:xfrm>
          <a:prstGeom prst="rect">
            <a:avLst/>
          </a:prstGeom>
        </p:spPr>
        <p:txBody>
          <a:bodyPr wrap="square">
            <a:spAutoFit/>
          </a:bodyPr>
          <a:lstStyle/>
          <a:p>
            <a:pPr marL="277178" indent="-277178" algn="just" defTabSz="443484">
              <a:spcAft>
                <a:spcPts val="600"/>
              </a:spcAft>
              <a:buFontTx/>
              <a:buChar char="-"/>
            </a:pPr>
            <a:r>
              <a:rPr lang="en-US" sz="1746" kern="1200" dirty="0" err="1">
                <a:solidFill>
                  <a:schemeClr val="tx1"/>
                </a:solidFill>
                <a:latin typeface="Times New Roman" panose="02020603050405020304" pitchFamily="18" charset="0"/>
                <a:ea typeface="+mn-ea"/>
                <a:cs typeface="Times New Roman" panose="02020603050405020304" pitchFamily="18" charset="0"/>
              </a:rPr>
              <a:t>Merkantilizam</a:t>
            </a:r>
            <a:r>
              <a:rPr lang="en-US" sz="1746" kern="1200" dirty="0">
                <a:solidFill>
                  <a:schemeClr val="tx1"/>
                </a:solidFill>
                <a:latin typeface="Times New Roman" panose="02020603050405020304" pitchFamily="18" charset="0"/>
                <a:ea typeface="+mn-ea"/>
                <a:cs typeface="Times New Roman" panose="02020603050405020304" pitchFamily="18" charset="0"/>
              </a:rPr>
              <a:t> je </a:t>
            </a:r>
            <a:r>
              <a:rPr lang="en-US" sz="1746" kern="1200" dirty="0" err="1">
                <a:solidFill>
                  <a:schemeClr val="tx1"/>
                </a:solidFill>
                <a:latin typeface="Times New Roman" panose="02020603050405020304" pitchFamily="18" charset="0"/>
                <a:ea typeface="+mn-ea"/>
                <a:cs typeface="Times New Roman" panose="02020603050405020304" pitchFamily="18" charset="0"/>
              </a:rPr>
              <a:t>više</a:t>
            </a:r>
            <a:r>
              <a:rPr lang="en-US" sz="1746" kern="1200" dirty="0">
                <a:solidFill>
                  <a:schemeClr val="tx1"/>
                </a:solidFill>
                <a:latin typeface="Times New Roman" panose="02020603050405020304" pitchFamily="18" charset="0"/>
                <a:ea typeface="+mn-ea"/>
                <a:cs typeface="Times New Roman" panose="02020603050405020304" pitchFamily="18" charset="0"/>
              </a:rPr>
              <a:t> </a:t>
            </a:r>
            <a:r>
              <a:rPr lang="en-US" sz="1746" kern="1200" dirty="0" err="1">
                <a:solidFill>
                  <a:schemeClr val="tx1"/>
                </a:solidFill>
                <a:latin typeface="Times New Roman" panose="02020603050405020304" pitchFamily="18" charset="0"/>
                <a:ea typeface="+mn-ea"/>
                <a:cs typeface="Times New Roman" panose="02020603050405020304" pitchFamily="18" charset="0"/>
              </a:rPr>
              <a:t>koncepcija</a:t>
            </a:r>
            <a:r>
              <a:rPr lang="en-US" sz="1746" kern="1200" dirty="0">
                <a:solidFill>
                  <a:schemeClr val="tx1"/>
                </a:solidFill>
                <a:latin typeface="Times New Roman" panose="02020603050405020304" pitchFamily="18" charset="0"/>
                <a:ea typeface="+mn-ea"/>
                <a:cs typeface="Times New Roman" panose="02020603050405020304" pitchFamily="18" charset="0"/>
              </a:rPr>
              <a:t> </a:t>
            </a:r>
            <a:r>
              <a:rPr lang="en-US" sz="1746" kern="1200" dirty="0" err="1">
                <a:solidFill>
                  <a:schemeClr val="tx1"/>
                </a:solidFill>
                <a:latin typeface="Times New Roman" panose="02020603050405020304" pitchFamily="18" charset="0"/>
                <a:ea typeface="+mn-ea"/>
                <a:cs typeface="Times New Roman" panose="02020603050405020304" pitchFamily="18" charset="0"/>
              </a:rPr>
              <a:t>ekonomske</a:t>
            </a:r>
            <a:r>
              <a:rPr lang="en-US" sz="1746" kern="1200" dirty="0">
                <a:solidFill>
                  <a:schemeClr val="tx1"/>
                </a:solidFill>
                <a:latin typeface="Times New Roman" panose="02020603050405020304" pitchFamily="18" charset="0"/>
                <a:ea typeface="+mn-ea"/>
                <a:cs typeface="Times New Roman" panose="02020603050405020304" pitchFamily="18" charset="0"/>
              </a:rPr>
              <a:t> </a:t>
            </a:r>
            <a:r>
              <a:rPr lang="en-US" sz="1746" kern="1200" dirty="0" err="1">
                <a:solidFill>
                  <a:schemeClr val="tx1"/>
                </a:solidFill>
                <a:latin typeface="Times New Roman" panose="02020603050405020304" pitchFamily="18" charset="0"/>
                <a:ea typeface="+mn-ea"/>
                <a:cs typeface="Times New Roman" panose="02020603050405020304" pitchFamily="18" charset="0"/>
              </a:rPr>
              <a:t>politike</a:t>
            </a:r>
            <a:r>
              <a:rPr lang="en-US" sz="1746" kern="1200" dirty="0">
                <a:solidFill>
                  <a:schemeClr val="tx1"/>
                </a:solidFill>
                <a:latin typeface="Times New Roman" panose="02020603050405020304" pitchFamily="18" charset="0"/>
                <a:ea typeface="+mn-ea"/>
                <a:cs typeface="Times New Roman" panose="02020603050405020304" pitchFamily="18" charset="0"/>
              </a:rPr>
              <a:t>, </a:t>
            </a:r>
            <a:r>
              <a:rPr lang="en-US" sz="1746" kern="1200" dirty="0" err="1">
                <a:solidFill>
                  <a:schemeClr val="tx1"/>
                </a:solidFill>
                <a:latin typeface="Times New Roman" panose="02020603050405020304" pitchFamily="18" charset="0"/>
                <a:ea typeface="+mn-ea"/>
                <a:cs typeface="Times New Roman" panose="02020603050405020304" pitchFamily="18" charset="0"/>
              </a:rPr>
              <a:t>nego</a:t>
            </a:r>
            <a:r>
              <a:rPr lang="en-US" sz="1746" kern="1200" dirty="0">
                <a:solidFill>
                  <a:schemeClr val="tx1"/>
                </a:solidFill>
                <a:latin typeface="Times New Roman" panose="02020603050405020304" pitchFamily="18" charset="0"/>
                <a:ea typeface="+mn-ea"/>
                <a:cs typeface="Times New Roman" panose="02020603050405020304" pitchFamily="18" charset="0"/>
              </a:rPr>
              <a:t> </a:t>
            </a:r>
            <a:r>
              <a:rPr lang="en-US" sz="1746" kern="1200" dirty="0" err="1">
                <a:solidFill>
                  <a:schemeClr val="tx1"/>
                </a:solidFill>
                <a:latin typeface="Times New Roman" panose="02020603050405020304" pitchFamily="18" charset="0"/>
                <a:ea typeface="+mn-ea"/>
                <a:cs typeface="Times New Roman" panose="02020603050405020304" pitchFamily="18" charset="0"/>
              </a:rPr>
              <a:t>zaokružen</a:t>
            </a:r>
            <a:r>
              <a:rPr lang="en-US" sz="1746" kern="1200" dirty="0">
                <a:solidFill>
                  <a:schemeClr val="tx1"/>
                </a:solidFill>
                <a:latin typeface="Times New Roman" panose="02020603050405020304" pitchFamily="18" charset="0"/>
                <a:ea typeface="+mn-ea"/>
                <a:cs typeface="Times New Roman" panose="02020603050405020304" pitchFamily="18" charset="0"/>
              </a:rPr>
              <a:t> </a:t>
            </a:r>
            <a:r>
              <a:rPr lang="en-US" sz="1746" kern="1200" dirty="0" err="1">
                <a:solidFill>
                  <a:schemeClr val="tx1"/>
                </a:solidFill>
                <a:latin typeface="Times New Roman" panose="02020603050405020304" pitchFamily="18" charset="0"/>
                <a:ea typeface="+mn-ea"/>
                <a:cs typeface="Times New Roman" panose="02020603050405020304" pitchFamily="18" charset="0"/>
              </a:rPr>
              <a:t>teorijski</a:t>
            </a:r>
            <a:r>
              <a:rPr lang="en-US" sz="1746" kern="1200" dirty="0">
                <a:solidFill>
                  <a:schemeClr val="tx1"/>
                </a:solidFill>
                <a:latin typeface="Times New Roman" panose="02020603050405020304" pitchFamily="18" charset="0"/>
                <a:ea typeface="+mn-ea"/>
                <a:cs typeface="Times New Roman" panose="02020603050405020304" pitchFamily="18" charset="0"/>
              </a:rPr>
              <a:t> s</a:t>
            </a:r>
            <a:r>
              <a:rPr lang="sr-Latn-RS" sz="1746" kern="1200" dirty="0">
                <a:solidFill>
                  <a:schemeClr val="tx1"/>
                </a:solidFill>
                <a:latin typeface="Times New Roman" panose="02020603050405020304" pitchFamily="18" charset="0"/>
                <a:ea typeface="+mn-ea"/>
                <a:cs typeface="Times New Roman" panose="02020603050405020304" pitchFamily="18" charset="0"/>
              </a:rPr>
              <a:t>i</a:t>
            </a:r>
            <a:r>
              <a:rPr lang="en-US" sz="1746" kern="1200" dirty="0">
                <a:solidFill>
                  <a:schemeClr val="tx1"/>
                </a:solidFill>
                <a:latin typeface="Times New Roman" panose="02020603050405020304" pitchFamily="18" charset="0"/>
                <a:ea typeface="+mn-ea"/>
                <a:cs typeface="Times New Roman" panose="02020603050405020304" pitchFamily="18" charset="0"/>
              </a:rPr>
              <a:t>stem</a:t>
            </a:r>
            <a:endParaRPr lang="sr-Latn-RS" sz="1746" kern="1200" dirty="0">
              <a:solidFill>
                <a:schemeClr val="tx1"/>
              </a:solidFill>
              <a:latin typeface="Times New Roman" panose="02020603050405020304" pitchFamily="18" charset="0"/>
              <a:ea typeface="+mn-ea"/>
              <a:cs typeface="Times New Roman" panose="02020603050405020304" pitchFamily="18" charset="0"/>
            </a:endParaRPr>
          </a:p>
          <a:p>
            <a:pPr marL="277178" indent="-277178" algn="just" defTabSz="443484">
              <a:spcAft>
                <a:spcPts val="600"/>
              </a:spcAft>
              <a:buFontTx/>
              <a:buChar char="-"/>
            </a:pPr>
            <a:r>
              <a:rPr lang="sr-Latn-RS" sz="1746" kern="1200" dirty="0">
                <a:solidFill>
                  <a:schemeClr val="tx1"/>
                </a:solidFill>
                <a:latin typeface="Times New Roman" panose="02020603050405020304" pitchFamily="18" charset="0"/>
                <a:ea typeface="+mn-ea"/>
                <a:cs typeface="Times New Roman" panose="02020603050405020304" pitchFamily="18" charset="0"/>
              </a:rPr>
              <a:t>Novac je bogatstvo, ali nije i jedini oblik bogatstva</a:t>
            </a:r>
          </a:p>
          <a:p>
            <a:pPr marL="277178" indent="-277178" algn="just" defTabSz="443484">
              <a:spcAft>
                <a:spcPts val="600"/>
              </a:spcAft>
              <a:buFontTx/>
              <a:buChar char="-"/>
            </a:pPr>
            <a:r>
              <a:rPr lang="sr-Latn-RS" sz="1746" kern="1200" dirty="0">
                <a:solidFill>
                  <a:schemeClr val="tx1"/>
                </a:solidFill>
                <a:latin typeface="Times New Roman" panose="02020603050405020304" pitchFamily="18" charset="0"/>
                <a:ea typeface="+mn-ea"/>
                <a:cs typeface="Times New Roman" panose="02020603050405020304" pitchFamily="18" charset="0"/>
              </a:rPr>
              <a:t>Novac je izvor bogatstva pojedinca, ali nije izvor bogatstva naroda</a:t>
            </a:r>
          </a:p>
          <a:p>
            <a:pPr marL="277178" indent="-277178" algn="just" defTabSz="443484">
              <a:spcAft>
                <a:spcPts val="600"/>
              </a:spcAft>
              <a:buFontTx/>
              <a:buChar char="-"/>
            </a:pPr>
            <a:r>
              <a:rPr lang="sr-Latn-RS" sz="1746" kern="1200" dirty="0">
                <a:solidFill>
                  <a:schemeClr val="tx1"/>
                </a:solidFill>
                <a:latin typeface="Times New Roman" panose="02020603050405020304" pitchFamily="18" charset="0"/>
                <a:ea typeface="+mn-ea"/>
                <a:cs typeface="Times New Roman" panose="02020603050405020304" pitchFamily="18" charset="0"/>
              </a:rPr>
              <a:t>Dali su primat monetarnim agregatima u odnosu na realne </a:t>
            </a:r>
          </a:p>
          <a:p>
            <a:pPr marL="277178" indent="-277178" algn="just" defTabSz="443484">
              <a:spcAft>
                <a:spcPts val="600"/>
              </a:spcAft>
              <a:buFontTx/>
              <a:buChar char="-"/>
            </a:pPr>
            <a:r>
              <a:rPr lang="sr-Latn-RS" sz="1746" kern="1200" dirty="0">
                <a:solidFill>
                  <a:schemeClr val="tx1"/>
                </a:solidFill>
                <a:latin typeface="Times New Roman" panose="02020603050405020304" pitchFamily="18" charset="0"/>
                <a:ea typeface="+mn-ea"/>
                <a:cs typeface="Times New Roman" panose="02020603050405020304" pitchFamily="18" charset="0"/>
              </a:rPr>
              <a:t>Zanemarili ideje specijalizacije i komparativne prednosti</a:t>
            </a:r>
            <a:endParaRPr lang="sr-Latn-RS" dirty="0">
              <a:latin typeface="Times New Roman" panose="02020603050405020304" pitchFamily="18" charset="0"/>
              <a:cs typeface="Times New Roman" panose="02020603050405020304" pitchFamily="18" charset="0"/>
            </a:endParaRPr>
          </a:p>
        </p:txBody>
      </p:sp>
      <p:pic>
        <p:nvPicPr>
          <p:cNvPr id="6146" name="Picture 2" descr="Mercantilism 101: A Beginner's Guide to the Economic Theory that Shaped  Global Trade | by Kanishq Gandhi | Medium">
            <a:extLst>
              <a:ext uri="{FF2B5EF4-FFF2-40B4-BE49-F238E27FC236}">
                <a16:creationId xmlns:a16="http://schemas.microsoft.com/office/drawing/2014/main" id="{B9038605-C8BF-E756-D346-85CD5FE5D8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9362" y="158857"/>
            <a:ext cx="4912011" cy="2456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559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C76AC0-BB6B-419E-A327-AFA297500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3E0B6A3-E197-43D6-82D5-7455DAB1A7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79647" y="1847088"/>
            <a:ext cx="41587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3603" y="1025545"/>
            <a:ext cx="4158749" cy="1049235"/>
          </a:xfrm>
        </p:spPr>
        <p:txBody>
          <a:bodyPr>
            <a:normAutofit/>
          </a:bodyPr>
          <a:lstStyle/>
          <a:p>
            <a:r>
              <a:rPr lang="sr-Latn-RS" dirty="0">
                <a:latin typeface="Times New Roman" panose="02020603050405020304" pitchFamily="18" charset="0"/>
                <a:cs typeface="Times New Roman" panose="02020603050405020304" pitchFamily="18" charset="0"/>
              </a:rPr>
              <a:t>Fiziokratizam, xviii Francuska</a:t>
            </a:r>
            <a:endParaRPr lang="en-US"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8B0E4246-09B8-46D7-A0D2-4D264863A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7" name="Graphic 6" descr="Checkmark">
            <a:extLst>
              <a:ext uri="{FF2B5EF4-FFF2-40B4-BE49-F238E27FC236}">
                <a16:creationId xmlns:a16="http://schemas.microsoft.com/office/drawing/2014/main" id="{AD8C9A29-04A2-FF4C-39D9-6067C8A1CEE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9869" y="805583"/>
            <a:ext cx="4660762" cy="4660762"/>
          </a:xfrm>
          <a:prstGeom prst="rect">
            <a:avLst/>
          </a:prstGeom>
        </p:spPr>
      </p:pic>
      <p:sp>
        <p:nvSpPr>
          <p:cNvPr id="3" name="Content Placeholder 2"/>
          <p:cNvSpPr>
            <a:spLocks noGrp="1"/>
          </p:cNvSpPr>
          <p:nvPr>
            <p:ph idx="1"/>
          </p:nvPr>
        </p:nvSpPr>
        <p:spPr>
          <a:xfrm>
            <a:off x="6054245" y="248653"/>
            <a:ext cx="5818094" cy="5637875"/>
          </a:xfrm>
        </p:spPr>
        <p:txBody>
          <a:bodyPr>
            <a:normAutofit/>
          </a:bodyPr>
          <a:lstStyle/>
          <a:p>
            <a:pPr>
              <a:lnSpc>
                <a:spcPct val="110000"/>
              </a:lnSpc>
            </a:pPr>
            <a:r>
              <a:rPr lang="sr-Latn-RS" sz="1700" dirty="0">
                <a:latin typeface="Times New Roman" panose="02020603050405020304" pitchFamily="18" charset="0"/>
                <a:cs typeface="Times New Roman" panose="02020603050405020304" pitchFamily="18" charset="0"/>
              </a:rPr>
              <a:t>Formirali najvažniju ekonomsku školu – Školu ekonomista</a:t>
            </a:r>
          </a:p>
          <a:p>
            <a:pPr>
              <a:lnSpc>
                <a:spcPct val="110000"/>
              </a:lnSpc>
            </a:pPr>
            <a:r>
              <a:rPr lang="en-US" sz="1700" dirty="0" err="1">
                <a:latin typeface="Times New Roman" panose="02020603050405020304" pitchFamily="18" charset="0"/>
                <a:cs typeface="Times New Roman" panose="02020603050405020304" pitchFamily="18" charset="0"/>
              </a:rPr>
              <a:t>Fiziokratizam</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fizio-priroda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kratos-vladavina</a:t>
            </a:r>
            <a:r>
              <a:rPr lang="en-US" sz="1700" dirty="0">
                <a:latin typeface="Times New Roman" panose="02020603050405020304" pitchFamily="18" charset="0"/>
                <a:cs typeface="Times New Roman" panose="02020603050405020304" pitchFamily="18" charset="0"/>
              </a:rPr>
              <a:t>) </a:t>
            </a:r>
            <a:endParaRPr lang="sr-Latn-RS" sz="1700" dirty="0">
              <a:latin typeface="Times New Roman" panose="02020603050405020304" pitchFamily="18" charset="0"/>
              <a:cs typeface="Times New Roman" panose="02020603050405020304" pitchFamily="18" charset="0"/>
            </a:endParaRPr>
          </a:p>
          <a:p>
            <a:pPr>
              <a:lnSpc>
                <a:spcPct val="110000"/>
              </a:lnSpc>
            </a:pPr>
            <a:r>
              <a:rPr lang="en-US" sz="1700" dirty="0" err="1">
                <a:latin typeface="Times New Roman" panose="02020603050405020304" pitchFamily="18" charset="0"/>
                <a:cs typeface="Times New Roman" panose="02020603050405020304" pitchFamily="18" charset="0"/>
              </a:rPr>
              <a:t>Osnovno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polazište</a:t>
            </a:r>
            <a:r>
              <a:rPr lang="en-US" sz="1700" dirty="0">
                <a:latin typeface="Times New Roman" panose="02020603050405020304" pitchFamily="18" charset="0"/>
                <a:cs typeface="Times New Roman" panose="02020603050405020304" pitchFamily="18" charset="0"/>
              </a:rPr>
              <a:t> je da </a:t>
            </a:r>
            <a:r>
              <a:rPr lang="en-US" sz="1700" b="1" u="sng" dirty="0" err="1">
                <a:solidFill>
                  <a:srgbClr val="00B050"/>
                </a:solidFill>
                <a:latin typeface="Times New Roman" panose="02020603050405020304" pitchFamily="18" charset="0"/>
                <a:cs typeface="Times New Roman" panose="02020603050405020304" pitchFamily="18" charset="0"/>
              </a:rPr>
              <a:t>ekonomskim</a:t>
            </a:r>
            <a:r>
              <a:rPr lang="en-US" sz="1700" b="1" u="sng" dirty="0">
                <a:solidFill>
                  <a:srgbClr val="00B050"/>
                </a:solidFill>
                <a:latin typeface="Times New Roman" panose="02020603050405020304" pitchFamily="18" charset="0"/>
                <a:cs typeface="Times New Roman" panose="02020603050405020304" pitchFamily="18" charset="0"/>
              </a:rPr>
              <a:t> </a:t>
            </a:r>
            <a:r>
              <a:rPr lang="en-US" sz="1700" b="1" u="sng" dirty="0" err="1">
                <a:solidFill>
                  <a:srgbClr val="00B050"/>
                </a:solidFill>
                <a:latin typeface="Times New Roman" panose="02020603050405020304" pitchFamily="18" charset="0"/>
                <a:cs typeface="Times New Roman" panose="02020603050405020304" pitchFamily="18" charset="0"/>
              </a:rPr>
              <a:t>ponašanjem</a:t>
            </a:r>
            <a:r>
              <a:rPr lang="en-US" sz="1700" b="1" u="sng" dirty="0">
                <a:solidFill>
                  <a:srgbClr val="00B050"/>
                </a:solidFill>
                <a:latin typeface="Times New Roman" panose="02020603050405020304" pitchFamily="18" charset="0"/>
                <a:cs typeface="Times New Roman" panose="02020603050405020304" pitchFamily="18" charset="0"/>
              </a:rPr>
              <a:t> </a:t>
            </a:r>
            <a:r>
              <a:rPr lang="en-US" sz="1700" b="1" u="sng" dirty="0" err="1">
                <a:solidFill>
                  <a:srgbClr val="00B050"/>
                </a:solidFill>
                <a:latin typeface="Times New Roman" panose="02020603050405020304" pitchFamily="18" charset="0"/>
                <a:cs typeface="Times New Roman" panose="02020603050405020304" pitchFamily="18" charset="0"/>
              </a:rPr>
              <a:t>vlada</a:t>
            </a:r>
            <a:r>
              <a:rPr lang="en-US" sz="1700" b="1" u="sng" dirty="0">
                <a:solidFill>
                  <a:srgbClr val="00B050"/>
                </a:solidFill>
                <a:latin typeface="Times New Roman" panose="02020603050405020304" pitchFamily="18" charset="0"/>
                <a:cs typeface="Times New Roman" panose="02020603050405020304" pitchFamily="18" charset="0"/>
              </a:rPr>
              <a:t> </a:t>
            </a:r>
            <a:r>
              <a:rPr lang="en-US" sz="1700" b="1" u="sng" dirty="0" err="1">
                <a:solidFill>
                  <a:srgbClr val="00B050"/>
                </a:solidFill>
                <a:latin typeface="Times New Roman" panose="02020603050405020304" pitchFamily="18" charset="0"/>
                <a:cs typeface="Times New Roman" panose="02020603050405020304" pitchFamily="18" charset="0"/>
              </a:rPr>
              <a:t>zakon</a:t>
            </a:r>
            <a:r>
              <a:rPr lang="en-US" sz="1700" b="1" u="sng" dirty="0">
                <a:solidFill>
                  <a:srgbClr val="00B050"/>
                </a:solidFill>
                <a:latin typeface="Times New Roman" panose="02020603050405020304" pitchFamily="18" charset="0"/>
                <a:cs typeface="Times New Roman" panose="02020603050405020304" pitchFamily="18" charset="0"/>
              </a:rPr>
              <a:t> </a:t>
            </a:r>
            <a:r>
              <a:rPr lang="en-US" sz="1700" b="1" u="sng" dirty="0" err="1">
                <a:solidFill>
                  <a:srgbClr val="00B050"/>
                </a:solidFill>
                <a:latin typeface="Times New Roman" panose="02020603050405020304" pitchFamily="18" charset="0"/>
                <a:cs typeface="Times New Roman" panose="02020603050405020304" pitchFamily="18" charset="0"/>
              </a:rPr>
              <a:t>prirode</a:t>
            </a:r>
            <a:r>
              <a:rPr lang="en-US" sz="1700" b="1" dirty="0">
                <a:latin typeface="Times New Roman" panose="02020603050405020304" pitchFamily="18" charset="0"/>
                <a:cs typeface="Times New Roman" panose="02020603050405020304" pitchFamily="18" charset="0"/>
              </a:rPr>
              <a:t> </a:t>
            </a:r>
            <a:r>
              <a:rPr lang="en-US" sz="1700" dirty="0">
                <a:latin typeface="Times New Roman" panose="02020603050405020304" pitchFamily="18" charset="0"/>
                <a:cs typeface="Times New Roman" panose="02020603050405020304" pitchFamily="18" charset="0"/>
              </a:rPr>
              <a:t>(„droit naturel“)</a:t>
            </a:r>
            <a:endParaRPr lang="sr-Latn-RS" sz="1700" dirty="0">
              <a:latin typeface="Times New Roman" panose="02020603050405020304" pitchFamily="18" charset="0"/>
              <a:cs typeface="Times New Roman" panose="02020603050405020304" pitchFamily="18" charset="0"/>
            </a:endParaRPr>
          </a:p>
          <a:p>
            <a:pPr algn="just">
              <a:lnSpc>
                <a:spcPct val="110000"/>
              </a:lnSpc>
            </a:pPr>
            <a:r>
              <a:rPr lang="en-US" sz="1700" dirty="0">
                <a:latin typeface="Times New Roman" panose="02020603050405020304" pitchFamily="18" charset="0"/>
                <a:cs typeface="Times New Roman" panose="02020603050405020304" pitchFamily="18" charset="0"/>
              </a:rPr>
              <a:t>U </a:t>
            </a:r>
            <a:r>
              <a:rPr lang="en-US" sz="1700" dirty="0" err="1">
                <a:latin typeface="Times New Roman" panose="02020603050405020304" pitchFamily="18" charset="0"/>
                <a:cs typeface="Times New Roman" panose="02020603050405020304" pitchFamily="18" charset="0"/>
              </a:rPr>
              <a:t>središtu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ekonomskog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koncepta</a:t>
            </a:r>
            <a:r>
              <a:rPr lang="en-US" sz="1700" dirty="0">
                <a:latin typeface="Times New Roman" panose="02020603050405020304" pitchFamily="18" charset="0"/>
                <a:cs typeface="Times New Roman" panose="02020603050405020304" pitchFamily="18" charset="0"/>
              </a:rPr>
              <a:t> – </a:t>
            </a:r>
            <a:r>
              <a:rPr lang="en-US" sz="1700" b="1" u="sng" dirty="0" err="1">
                <a:solidFill>
                  <a:srgbClr val="00B050"/>
                </a:solidFill>
                <a:latin typeface="Times New Roman" panose="02020603050405020304" pitchFamily="18" charset="0"/>
                <a:cs typeface="Times New Roman" panose="02020603050405020304" pitchFamily="18" charset="0"/>
              </a:rPr>
              <a:t>poljoprivreda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kao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jedina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produktivna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delatnost</a:t>
            </a:r>
            <a:r>
              <a:rPr lang="en-US" sz="1700" dirty="0">
                <a:latin typeface="Times New Roman" panose="02020603050405020304" pitchFamily="18" charset="0"/>
                <a:cs typeface="Times New Roman" panose="02020603050405020304" pitchFamily="18" charset="0"/>
              </a:rPr>
              <a:t> </a:t>
            </a:r>
            <a:r>
              <a:rPr lang="sr-Latn-RS" sz="1700" dirty="0">
                <a:latin typeface="Times New Roman" panose="02020603050405020304" pitchFamily="18" charset="0"/>
                <a:cs typeface="Times New Roman" panose="02020603050405020304" pitchFamily="18" charset="0"/>
              </a:rPr>
              <a:t>(jer su upravo merkantilisti zapostavili poljoprivredu, i time doveli do teškog položaja seljaštva</a:t>
            </a:r>
          </a:p>
          <a:p>
            <a:pPr lvl="1">
              <a:lnSpc>
                <a:spcPct val="110000"/>
              </a:lnSpc>
            </a:pPr>
            <a:r>
              <a:rPr lang="sr-Latn-RS" sz="1700" dirty="0">
                <a:latin typeface="Times New Roman" panose="02020603050405020304" pitchFamily="18" charset="0"/>
                <a:cs typeface="Times New Roman" panose="02020603050405020304" pitchFamily="18" charset="0"/>
              </a:rPr>
              <a:t>p</a:t>
            </a:r>
            <a:r>
              <a:rPr lang="en-US" sz="1700" dirty="0" err="1">
                <a:latin typeface="Times New Roman" panose="02020603050405020304" pitchFamily="18" charset="0"/>
                <a:cs typeface="Times New Roman" panose="02020603050405020304" pitchFamily="18" charset="0"/>
              </a:rPr>
              <a:t>rodor</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kapitalizma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selo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pojava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novih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društvenih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aktera</a:t>
            </a:r>
            <a:r>
              <a:rPr lang="en-US" sz="1700" dirty="0">
                <a:latin typeface="Times New Roman" panose="02020603050405020304" pitchFamily="18" charset="0"/>
                <a:cs typeface="Times New Roman" panose="02020603050405020304" pitchFamily="18" charset="0"/>
              </a:rPr>
              <a:t> – </a:t>
            </a:r>
            <a:r>
              <a:rPr lang="en-US" sz="1700" dirty="0" err="1">
                <a:latin typeface="Times New Roman" panose="02020603050405020304" pitchFamily="18" charset="0"/>
                <a:cs typeface="Times New Roman" panose="02020603050405020304" pitchFamily="18" charset="0"/>
              </a:rPr>
              <a:t>zakupaca</a:t>
            </a:r>
            <a:r>
              <a:rPr lang="en-US" sz="1700" dirty="0">
                <a:latin typeface="Times New Roman" panose="02020603050405020304" pitchFamily="18" charset="0"/>
                <a:cs typeface="Times New Roman" panose="02020603050405020304" pitchFamily="18" charset="0"/>
              </a:rPr>
              <a:t> </a:t>
            </a:r>
            <a:endParaRPr lang="sr-Latn-RS" sz="1700" dirty="0">
              <a:latin typeface="Times New Roman" panose="02020603050405020304" pitchFamily="18" charset="0"/>
              <a:cs typeface="Times New Roman" panose="02020603050405020304" pitchFamily="18" charset="0"/>
            </a:endParaRPr>
          </a:p>
          <a:p>
            <a:pPr>
              <a:lnSpc>
                <a:spcPct val="110000"/>
              </a:lnSpc>
            </a:pPr>
            <a:r>
              <a:rPr lang="en-US" sz="1700" dirty="0" err="1">
                <a:latin typeface="Times New Roman" panose="02020603050405020304" pitchFamily="18" charset="0"/>
                <a:cs typeface="Times New Roman" panose="02020603050405020304" pitchFamily="18" charset="0"/>
              </a:rPr>
              <a:t>Fiziokrate</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prihvataju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prosvećeni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apsolutizam</a:t>
            </a:r>
            <a:endParaRPr lang="sr-Latn-RS" sz="1700" dirty="0">
              <a:latin typeface="Times New Roman" panose="02020603050405020304" pitchFamily="18" charset="0"/>
              <a:cs typeface="Times New Roman" panose="02020603050405020304" pitchFamily="18" charset="0"/>
            </a:endParaRPr>
          </a:p>
          <a:p>
            <a:pPr>
              <a:lnSpc>
                <a:spcPct val="110000"/>
              </a:lnSpc>
            </a:pPr>
            <a:r>
              <a:rPr lang="sr-Latn-RS" sz="1700" dirty="0">
                <a:latin typeface="Times New Roman" panose="02020603050405020304" pitchFamily="18" charset="0"/>
                <a:cs typeface="Times New Roman" panose="02020603050405020304" pitchFamily="18" charset="0"/>
              </a:rPr>
              <a:t>Osnov svega je ravnoteža privatnog i javnog interesa</a:t>
            </a:r>
          </a:p>
          <a:p>
            <a:pPr algn="just">
              <a:lnSpc>
                <a:spcPct val="110000"/>
              </a:lnSpc>
            </a:pPr>
            <a:r>
              <a:rPr lang="en-US" sz="1700" dirty="0" err="1">
                <a:latin typeface="Times New Roman" panose="02020603050405020304" pitchFamily="18" charset="0"/>
                <a:cs typeface="Times New Roman" panose="02020603050405020304" pitchFamily="18" charset="0"/>
              </a:rPr>
              <a:t>Vodeće</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pravilo</a:t>
            </a:r>
            <a:r>
              <a:rPr lang="en-US" sz="1700" dirty="0">
                <a:latin typeface="Times New Roman" panose="02020603050405020304" pitchFamily="18" charset="0"/>
                <a:cs typeface="Times New Roman" panose="02020603050405020304" pitchFamily="18" charset="0"/>
              </a:rPr>
              <a:t> u </a:t>
            </a:r>
            <a:r>
              <a:rPr lang="en-US" sz="1700" dirty="0" err="1">
                <a:latin typeface="Times New Roman" panose="02020603050405020304" pitchFamily="18" charset="0"/>
                <a:cs typeface="Times New Roman" panose="02020603050405020304" pitchFamily="18" charset="0"/>
              </a:rPr>
              <a:t>vladanju</a:t>
            </a:r>
            <a:r>
              <a:rPr lang="en-US" sz="1700" dirty="0">
                <a:latin typeface="Times New Roman" panose="02020603050405020304" pitchFamily="18" charset="0"/>
                <a:cs typeface="Times New Roman" panose="02020603050405020304" pitchFamily="18" charset="0"/>
              </a:rPr>
              <a:t> je </a:t>
            </a:r>
            <a:r>
              <a:rPr lang="en-US" sz="1700" dirty="0" err="1">
                <a:latin typeface="Times New Roman" panose="02020603050405020304" pitchFamily="18" charset="0"/>
                <a:cs typeface="Times New Roman" panose="02020603050405020304" pitchFamily="18" charset="0"/>
              </a:rPr>
              <a:t>neintervencionizam</a:t>
            </a:r>
            <a:r>
              <a:rPr lang="en-US" sz="1700" dirty="0">
                <a:latin typeface="Times New Roman" panose="02020603050405020304" pitchFamily="18" charset="0"/>
                <a:cs typeface="Times New Roman" panose="02020603050405020304" pitchFamily="18" charset="0"/>
              </a:rPr>
              <a:t> </a:t>
            </a:r>
            <a:r>
              <a:rPr lang="en-US" sz="1700" b="1" dirty="0">
                <a:latin typeface="Times New Roman" panose="02020603050405020304" pitchFamily="18" charset="0"/>
                <a:cs typeface="Times New Roman" panose="02020603050405020304" pitchFamily="18" charset="0"/>
              </a:rPr>
              <a:t>Laissez faire, laissez passer </a:t>
            </a:r>
            <a:r>
              <a:rPr lang="en-US" sz="1700" dirty="0">
                <a:latin typeface="Times New Roman" panose="02020603050405020304" pitchFamily="18" charset="0"/>
                <a:cs typeface="Times New Roman" panose="02020603050405020304" pitchFamily="18" charset="0"/>
              </a:rPr>
              <a:t>- Laissez faire de la </a:t>
            </a:r>
            <a:r>
              <a:rPr lang="en-US" sz="1700" dirty="0" err="1">
                <a:latin typeface="Times New Roman" panose="02020603050405020304" pitchFamily="18" charset="0"/>
                <a:cs typeface="Times New Roman" panose="02020603050405020304" pitchFamily="18" charset="0"/>
              </a:rPr>
              <a:t>natur</a:t>
            </a:r>
            <a:r>
              <a:rPr lang="en-US" sz="1700" dirty="0">
                <a:latin typeface="Times New Roman" panose="02020603050405020304" pitchFamily="18" charset="0"/>
                <a:cs typeface="Times New Roman" panose="02020603050405020304" pitchFamily="18" charset="0"/>
              </a:rPr>
              <a:t>. („Neka </a:t>
            </a:r>
            <a:r>
              <a:rPr lang="en-US" sz="1700" dirty="0" err="1">
                <a:latin typeface="Times New Roman" panose="02020603050405020304" pitchFamily="18" charset="0"/>
                <a:cs typeface="Times New Roman" panose="02020603050405020304" pitchFamily="18" charset="0"/>
              </a:rPr>
              <a:t>stvari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idu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svojim</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tokom</a:t>
            </a:r>
            <a:r>
              <a:rPr lang="en-US" sz="1700" dirty="0">
                <a:latin typeface="Times New Roman" panose="02020603050405020304" pitchFamily="18" charset="0"/>
                <a:cs typeface="Times New Roman" panose="02020603050405020304" pitchFamily="18" charset="0"/>
              </a:rPr>
              <a:t>. Sloboda </a:t>
            </a:r>
            <a:r>
              <a:rPr lang="en-US" sz="1700" dirty="0" err="1">
                <a:latin typeface="Times New Roman" panose="02020603050405020304" pitchFamily="18" charset="0"/>
                <a:cs typeface="Times New Roman" panose="02020603050405020304" pitchFamily="18" charset="0"/>
              </a:rPr>
              <a:t>prirodi</a:t>
            </a:r>
            <a:r>
              <a:rPr lang="en-US" sz="1700" dirty="0">
                <a:latin typeface="Times New Roman" panose="02020603050405020304" pitchFamily="18" charset="0"/>
                <a:cs typeface="Times New Roman" panose="02020603050405020304" pitchFamily="18" charset="0"/>
              </a:rPr>
              <a:t>.“)</a:t>
            </a:r>
            <a:endParaRPr lang="sr-Latn-RS" sz="1700" dirty="0">
              <a:latin typeface="Times New Roman" panose="02020603050405020304" pitchFamily="18" charset="0"/>
              <a:cs typeface="Times New Roman" panose="02020603050405020304" pitchFamily="18" charset="0"/>
            </a:endParaRPr>
          </a:p>
          <a:p>
            <a:pPr>
              <a:lnSpc>
                <a:spcPct val="110000"/>
              </a:lnSpc>
            </a:pPr>
            <a:r>
              <a:rPr lang="sr-Latn-RS" sz="1700" dirty="0">
                <a:latin typeface="Times New Roman" panose="02020603050405020304" pitchFamily="18" charset="0"/>
                <a:cs typeface="Times New Roman" panose="02020603050405020304" pitchFamily="18" charset="0"/>
              </a:rPr>
              <a:t>Izvor bogatstva je u proizvodnji</a:t>
            </a:r>
            <a:endParaRPr lang="en-US" sz="1700" dirty="0">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F50C8D8D-B32F-4194-8321-164EC44275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8" name="Straight Connector 17">
            <a:extLst>
              <a:ext uri="{FF2B5EF4-FFF2-40B4-BE49-F238E27FC236}">
                <a16:creationId xmlns:a16="http://schemas.microsoft.com/office/drawing/2014/main" id="{5BD24D8B-8573-4260-B700-E860AD6D2A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6036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51579" y="804520"/>
            <a:ext cx="9603275" cy="595154"/>
          </a:xfrm>
          <a:solidFill>
            <a:srgbClr val="00B050"/>
          </a:solidFill>
        </p:spPr>
        <p:txBody>
          <a:bodyPr>
            <a:normAutofit/>
          </a:bodyPr>
          <a:lstStyle/>
          <a:p>
            <a:pPr algn="ctr"/>
            <a:r>
              <a:rPr lang="sr-Latn-RS" dirty="0">
                <a:latin typeface="Times New Roman" panose="02020603050405020304" pitchFamily="18" charset="0"/>
                <a:cs typeface="Times New Roman" panose="02020603050405020304" pitchFamily="18" charset="0"/>
              </a:rPr>
              <a:t>osnovni postulati</a:t>
            </a:r>
            <a:endParaRPr lang="en-US" dirty="0">
              <a:latin typeface="Times New Roman" panose="02020603050405020304" pitchFamily="18"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4" name="Rectangle 13">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p:cNvSpPr>
            <a:spLocks noGrp="1"/>
          </p:cNvSpPr>
          <p:nvPr>
            <p:ph idx="1"/>
          </p:nvPr>
        </p:nvSpPr>
        <p:spPr>
          <a:xfrm>
            <a:off x="1290918" y="2331497"/>
            <a:ext cx="4670825" cy="3723227"/>
          </a:xfrm>
        </p:spPr>
        <p:txBody>
          <a:bodyPr>
            <a:normAutofit/>
          </a:bodyPr>
          <a:lstStyle/>
          <a:p>
            <a:pPr marL="194310" indent="-194310" defTabSz="777240">
              <a:spcBef>
                <a:spcPts val="850"/>
              </a:spcBef>
            </a:pP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Fiziokrate</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izvor</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bogatstva</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vide u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poljoprivrednoj</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proizvodnji</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koja</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jedina</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stvara</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čist</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neto</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proizvod</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produit</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net“) </a:t>
            </a:r>
            <a:endParaRPr lang="sr-Latn-RS" sz="1700" kern="1200" dirty="0">
              <a:solidFill>
                <a:schemeClr val="tx1"/>
              </a:solidFill>
              <a:effectLst/>
              <a:latin typeface="Times New Roman" panose="02020603050405020304" pitchFamily="18" charset="0"/>
              <a:ea typeface="+mn-ea"/>
              <a:cs typeface="Times New Roman" panose="02020603050405020304" pitchFamily="18" charset="0"/>
            </a:endParaRPr>
          </a:p>
          <a:p>
            <a:pPr marL="194310" indent="-194310" defTabSz="777240">
              <a:spcBef>
                <a:spcPts val="850"/>
              </a:spcBef>
            </a:pP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Fiziokratska</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politika</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podsticaj</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akumulacije</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kapitala</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i</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razvoja</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poljoprivrede</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poreskom</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reformom</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endParaRPr lang="sr-Latn-RS" sz="1700" kern="1200" dirty="0">
              <a:solidFill>
                <a:schemeClr val="tx1"/>
              </a:solidFill>
              <a:effectLst/>
              <a:latin typeface="Times New Roman" panose="02020603050405020304" pitchFamily="18" charset="0"/>
              <a:ea typeface="+mn-ea"/>
              <a:cs typeface="Times New Roman" panose="02020603050405020304" pitchFamily="18" charset="0"/>
            </a:endParaRPr>
          </a:p>
          <a:p>
            <a:pPr marL="194310" indent="-194310" defTabSz="777240">
              <a:spcBef>
                <a:spcPts val="850"/>
              </a:spcBef>
            </a:pP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Porez</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jedino</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može</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biti</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plaćen</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iz</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neto</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proizvoda</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tj</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iz</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prihoda</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700" kern="1200" dirty="0" err="1">
                <a:solidFill>
                  <a:schemeClr val="tx1"/>
                </a:solidFill>
                <a:effectLst/>
                <a:latin typeface="Times New Roman" panose="02020603050405020304" pitchFamily="18" charset="0"/>
                <a:ea typeface="+mn-ea"/>
                <a:cs typeface="Times New Roman" panose="02020603050405020304" pitchFamily="18" charset="0"/>
              </a:rPr>
              <a:t>zemljoposjednika</a:t>
            </a:r>
            <a:r>
              <a:rPr lang="en-US" sz="1700" kern="1200" dirty="0">
                <a:solidFill>
                  <a:schemeClr val="tx1"/>
                </a:solidFill>
                <a:effectLst/>
                <a:latin typeface="Times New Roman" panose="02020603050405020304" pitchFamily="18" charset="0"/>
                <a:ea typeface="+mn-ea"/>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4" name="Content Placeholder 2"/>
          <p:cNvSpPr txBox="1">
            <a:spLocks/>
          </p:cNvSpPr>
          <p:nvPr/>
        </p:nvSpPr>
        <p:spPr>
          <a:xfrm>
            <a:off x="6404811" y="2057448"/>
            <a:ext cx="5001126" cy="2235868"/>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defTabSz="777240">
              <a:spcBef>
                <a:spcPts val="850"/>
              </a:spcBef>
              <a:buNone/>
            </a:pPr>
            <a:r>
              <a:rPr lang="sr-Latn-RS" sz="1700" kern="1200" dirty="0">
                <a:solidFill>
                  <a:schemeClr val="tx1"/>
                </a:solidFill>
                <a:effectLst/>
                <a:latin typeface="Times New Roman" panose="02020603050405020304" pitchFamily="18" charset="0"/>
                <a:ea typeface="+mn-ea"/>
                <a:cs typeface="Times New Roman" panose="02020603050405020304" pitchFamily="18" charset="0"/>
              </a:rPr>
              <a:t>Društvene klase nosioci reprodukcije:</a:t>
            </a:r>
          </a:p>
          <a:p>
            <a:pPr marL="388620" indent="-388620" defTabSz="777240">
              <a:spcBef>
                <a:spcPts val="850"/>
              </a:spcBef>
              <a:buFont typeface="Arial" panose="020B0604020202020204" pitchFamily="34" charset="0"/>
              <a:buAutoNum type="arabicPeriod"/>
            </a:pPr>
            <a:r>
              <a:rPr lang="sr-Latn-RS" sz="1700" kern="1200" dirty="0">
                <a:solidFill>
                  <a:schemeClr val="tx1"/>
                </a:solidFill>
                <a:effectLst/>
                <a:latin typeface="Times New Roman" panose="02020603050405020304" pitchFamily="18" charset="0"/>
                <a:ea typeface="+mn-ea"/>
                <a:cs typeface="Times New Roman" panose="02020603050405020304" pitchFamily="18" charset="0"/>
              </a:rPr>
              <a:t>zemljoposednici/vlasnici (kojima pripada čist proizvod)</a:t>
            </a:r>
          </a:p>
          <a:p>
            <a:pPr marL="388620" indent="-388620" defTabSz="777240">
              <a:spcBef>
                <a:spcPts val="850"/>
              </a:spcBef>
              <a:buFont typeface="Arial" panose="020B0604020202020204" pitchFamily="34" charset="0"/>
              <a:buAutoNum type="arabicPeriod"/>
            </a:pPr>
            <a:r>
              <a:rPr lang="sr-Latn-RS" sz="1700" kern="1200" dirty="0">
                <a:solidFill>
                  <a:schemeClr val="tx1"/>
                </a:solidFill>
                <a:effectLst/>
                <a:latin typeface="Times New Roman" panose="02020603050405020304" pitchFamily="18" charset="0"/>
                <a:ea typeface="+mn-ea"/>
                <a:cs typeface="Times New Roman" panose="02020603050405020304" pitchFamily="18" charset="0"/>
              </a:rPr>
              <a:t>Proizvodna klasa / poljoprivrednici (stvaraju čist proizvod)</a:t>
            </a:r>
          </a:p>
          <a:p>
            <a:pPr marL="388620" indent="-388620" defTabSz="777240">
              <a:spcBef>
                <a:spcPts val="850"/>
              </a:spcBef>
              <a:buFont typeface="Arial" panose="020B0604020202020204" pitchFamily="34" charset="0"/>
              <a:buAutoNum type="arabicPeriod"/>
            </a:pPr>
            <a:r>
              <a:rPr lang="sr-Latn-RS" sz="1700" kern="1200" dirty="0">
                <a:solidFill>
                  <a:schemeClr val="tx1"/>
                </a:solidFill>
                <a:effectLst/>
                <a:latin typeface="Times New Roman" panose="02020603050405020304" pitchFamily="18" charset="0"/>
                <a:ea typeface="+mn-ea"/>
                <a:cs typeface="Times New Roman" panose="02020603050405020304" pitchFamily="18" charset="0"/>
              </a:rPr>
              <a:t>Sterilna / neproizvodna klasa (trgovci, prerađivači, zanatlije)</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7170" name="Picture 2" descr="Fisiocracia: ¿qué es y cuáles son sus principales características?">
            <a:extLst>
              <a:ext uri="{FF2B5EF4-FFF2-40B4-BE49-F238E27FC236}">
                <a16:creationId xmlns:a16="http://schemas.microsoft.com/office/drawing/2014/main" id="{D9F9EAAE-AE93-5980-93E6-2E6EDC2F66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8025" y="4438738"/>
            <a:ext cx="3577389" cy="2235868"/>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30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247" name="Rectangle 10246">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249" name="Picture 10248">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251" name="Straight Connector 10250">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10253" name="Rectangle 10252">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210461" y="410119"/>
            <a:ext cx="5859803" cy="900095"/>
          </a:xfrm>
        </p:spPr>
        <p:txBody>
          <a:bodyPr>
            <a:normAutofit/>
          </a:bodyPr>
          <a:lstStyle/>
          <a:p>
            <a:pPr marL="212598" indent="-212598" algn="just" defTabSz="850392">
              <a:spcBef>
                <a:spcPts val="930"/>
              </a:spcBef>
            </a:pPr>
            <a:r>
              <a:rPr lang="sr-Latn-RS" sz="1860" b="1" kern="1200" dirty="0">
                <a:solidFill>
                  <a:srgbClr val="C00000"/>
                </a:solidFill>
                <a:effectLst/>
                <a:latin typeface="Times New Roman" panose="02020603050405020304" pitchFamily="18" charset="0"/>
                <a:ea typeface="+mn-ea"/>
                <a:cs typeface="Times New Roman" panose="02020603050405020304" pitchFamily="18" charset="0"/>
              </a:rPr>
              <a:t>Fransoa Kene</a:t>
            </a:r>
            <a:r>
              <a:rPr lang="sr-Latn-RS" sz="1860" kern="1200" dirty="0">
                <a:solidFill>
                  <a:schemeClr val="tx1"/>
                </a:solidFill>
                <a:effectLst/>
                <a:latin typeface="Times New Roman" panose="02020603050405020304" pitchFamily="18" charset="0"/>
                <a:ea typeface="+mn-ea"/>
                <a:cs typeface="Times New Roman" panose="02020603050405020304" pitchFamily="18" charset="0"/>
              </a:rPr>
              <a:t>, lični lekar Luja 15, filozof i fiziokrata, definisao </a:t>
            </a:r>
            <a:r>
              <a:rPr lang="sr-Latn-RS" sz="1860" b="1" u="sng" kern="1200" dirty="0">
                <a:solidFill>
                  <a:schemeClr val="tx1"/>
                </a:solidFill>
                <a:effectLst/>
                <a:latin typeface="Times New Roman" panose="02020603050405020304" pitchFamily="18" charset="0"/>
                <a:ea typeface="+mn-ea"/>
                <a:cs typeface="Times New Roman" panose="02020603050405020304" pitchFamily="18" charset="0"/>
              </a:rPr>
              <a:t>načela ekonomske politike</a:t>
            </a:r>
          </a:p>
          <a:p>
            <a:pPr marL="637794" lvl="1" indent="-212598" defTabSz="850392">
              <a:spcBef>
                <a:spcPts val="465"/>
              </a:spcBef>
            </a:pPr>
            <a:endParaRPr lang="sr-Latn-RS" sz="1674" kern="1200" cap="none" baseline="0" dirty="0">
              <a:solidFill>
                <a:schemeClr val="tx1"/>
              </a:solidFill>
              <a:effectLst/>
              <a:latin typeface="Times New Roman" panose="02020603050405020304" pitchFamily="18" charset="0"/>
              <a:ea typeface="+mn-ea"/>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572416097"/>
              </p:ext>
            </p:extLst>
          </p:nvPr>
        </p:nvGraphicFramePr>
        <p:xfrm>
          <a:off x="685610" y="1462297"/>
          <a:ext cx="8390068" cy="3505200"/>
        </p:xfrm>
        <a:graphic>
          <a:graphicData uri="http://schemas.openxmlformats.org/drawingml/2006/table">
            <a:tbl>
              <a:tblPr firstRow="1" bandRow="1">
                <a:tableStyleId>{5C22544A-7EE6-4342-B048-85BDC9FD1C3A}</a:tableStyleId>
              </a:tblPr>
              <a:tblGrid>
                <a:gridCol w="4195034">
                  <a:extLst>
                    <a:ext uri="{9D8B030D-6E8A-4147-A177-3AD203B41FA5}">
                      <a16:colId xmlns:a16="http://schemas.microsoft.com/office/drawing/2014/main" val="3748331641"/>
                    </a:ext>
                  </a:extLst>
                </a:gridCol>
                <a:gridCol w="4195034">
                  <a:extLst>
                    <a:ext uri="{9D8B030D-6E8A-4147-A177-3AD203B41FA5}">
                      <a16:colId xmlns:a16="http://schemas.microsoft.com/office/drawing/2014/main" val="1375263887"/>
                    </a:ext>
                  </a:extLst>
                </a:gridCol>
              </a:tblGrid>
              <a:tr h="370840">
                <a:tc>
                  <a:txBody>
                    <a:bodyPr/>
                    <a:lstStyle/>
                    <a:p>
                      <a:r>
                        <a:rPr lang="sr-Latn-RS" b="0" dirty="0">
                          <a:solidFill>
                            <a:schemeClr val="tx1"/>
                          </a:solidFill>
                        </a:rPr>
                        <a:t>Jedinstvo vlasti</a:t>
                      </a:r>
                      <a:endParaRPr lang="en-US" b="0" dirty="0">
                        <a:solidFill>
                          <a:schemeClr val="tx1"/>
                        </a:solidFill>
                      </a:endParaRPr>
                    </a:p>
                  </a:txBody>
                  <a:tcPr>
                    <a:solidFill>
                      <a:schemeClr val="accent1">
                        <a:lumMod val="20000"/>
                        <a:lumOff val="80000"/>
                      </a:schemeClr>
                    </a:solidFill>
                  </a:tcPr>
                </a:tc>
                <a:tc>
                  <a:txBody>
                    <a:bodyPr/>
                    <a:lstStyle/>
                    <a:p>
                      <a:r>
                        <a:rPr lang="sr-Latn-RS" b="0" dirty="0">
                          <a:solidFill>
                            <a:schemeClr val="tx1"/>
                          </a:solidFill>
                        </a:rPr>
                        <a:t>Prosvećivanje naroda</a:t>
                      </a:r>
                      <a:endParaRPr lang="en-US" b="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808124280"/>
                  </a:ext>
                </a:extLst>
              </a:tr>
              <a:tr h="370840">
                <a:tc>
                  <a:txBody>
                    <a:bodyPr/>
                    <a:lstStyle/>
                    <a:p>
                      <a:r>
                        <a:rPr lang="sr-Latn-RS" dirty="0"/>
                        <a:t>Zemlja, jedini izvor bogatstva</a:t>
                      </a:r>
                      <a:endParaRPr lang="en-US" dirty="0"/>
                    </a:p>
                  </a:txBody>
                  <a:tcPr/>
                </a:tc>
                <a:tc>
                  <a:txBody>
                    <a:bodyPr/>
                    <a:lstStyle/>
                    <a:p>
                      <a:r>
                        <a:rPr lang="sr-Latn-RS" dirty="0"/>
                        <a:t>Bezbednost svojine</a:t>
                      </a:r>
                      <a:endParaRPr lang="en-US" dirty="0"/>
                    </a:p>
                  </a:txBody>
                  <a:tcPr/>
                </a:tc>
                <a:extLst>
                  <a:ext uri="{0D108BD9-81ED-4DB2-BD59-A6C34878D82A}">
                    <a16:rowId xmlns:a16="http://schemas.microsoft.com/office/drawing/2014/main" val="1862375014"/>
                  </a:ext>
                </a:extLst>
              </a:tr>
              <a:tr h="370840">
                <a:tc>
                  <a:txBody>
                    <a:bodyPr/>
                    <a:lstStyle/>
                    <a:p>
                      <a:r>
                        <a:rPr lang="sr-Latn-RS" dirty="0"/>
                        <a:t>Ne sme biti štetnog poreza</a:t>
                      </a:r>
                      <a:endParaRPr lang="en-US" dirty="0"/>
                    </a:p>
                  </a:txBody>
                  <a:tcPr/>
                </a:tc>
                <a:tc>
                  <a:txBody>
                    <a:bodyPr/>
                    <a:lstStyle/>
                    <a:p>
                      <a:r>
                        <a:rPr lang="sr-Latn-RS" dirty="0"/>
                        <a:t>Potreba dovoljnih avansa</a:t>
                      </a:r>
                      <a:endParaRPr lang="en-US" dirty="0"/>
                    </a:p>
                  </a:txBody>
                  <a:tcPr/>
                </a:tc>
                <a:extLst>
                  <a:ext uri="{0D108BD9-81ED-4DB2-BD59-A6C34878D82A}">
                    <a16:rowId xmlns:a16="http://schemas.microsoft.com/office/drawing/2014/main" val="333006489"/>
                  </a:ext>
                </a:extLst>
              </a:tr>
              <a:tr h="370840">
                <a:tc>
                  <a:txBody>
                    <a:bodyPr/>
                    <a:lstStyle/>
                    <a:p>
                      <a:r>
                        <a:rPr lang="sr-Latn-RS" dirty="0"/>
                        <a:t>Dohodak se ne sme da izađe iz zemlje,</a:t>
                      </a:r>
                      <a:r>
                        <a:rPr lang="sr-Latn-RS" baseline="0" dirty="0"/>
                        <a:t> ako nije nečim zamenjen</a:t>
                      </a:r>
                      <a:endParaRPr lang="en-US" dirty="0"/>
                    </a:p>
                  </a:txBody>
                  <a:tcPr/>
                </a:tc>
                <a:tc>
                  <a:txBody>
                    <a:bodyPr/>
                    <a:lstStyle/>
                    <a:p>
                      <a:r>
                        <a:rPr lang="sr-Latn-RS" dirty="0"/>
                        <a:t>Jeftinoća je štetna za narod</a:t>
                      </a:r>
                      <a:endParaRPr lang="en-US" dirty="0"/>
                    </a:p>
                  </a:txBody>
                  <a:tcPr/>
                </a:tc>
                <a:extLst>
                  <a:ext uri="{0D108BD9-81ED-4DB2-BD59-A6C34878D82A}">
                    <a16:rowId xmlns:a16="http://schemas.microsoft.com/office/drawing/2014/main" val="3357846798"/>
                  </a:ext>
                </a:extLst>
              </a:tr>
              <a:tr h="370840">
                <a:tc>
                  <a:txBody>
                    <a:bodyPr/>
                    <a:lstStyle/>
                    <a:p>
                      <a:r>
                        <a:rPr lang="sr-Latn-RS" dirty="0"/>
                        <a:t>Umnožavanje stoke</a:t>
                      </a:r>
                      <a:endParaRPr lang="en-US" dirty="0"/>
                    </a:p>
                  </a:txBody>
                  <a:tcPr/>
                </a:tc>
                <a:tc>
                  <a:txBody>
                    <a:bodyPr/>
                    <a:lstStyle/>
                    <a:p>
                      <a:r>
                        <a:rPr lang="sr-Latn-RS" dirty="0"/>
                        <a:t>Staranje o javnim iizdacima</a:t>
                      </a:r>
                      <a:endParaRPr lang="en-US" dirty="0"/>
                    </a:p>
                  </a:txBody>
                  <a:tcPr/>
                </a:tc>
                <a:extLst>
                  <a:ext uri="{0D108BD9-81ED-4DB2-BD59-A6C34878D82A}">
                    <a16:rowId xmlns:a16="http://schemas.microsoft.com/office/drawing/2014/main" val="2180055170"/>
                  </a:ext>
                </a:extLst>
              </a:tr>
              <a:tr h="370840">
                <a:tc>
                  <a:txBody>
                    <a:bodyPr/>
                    <a:lstStyle/>
                    <a:p>
                      <a:r>
                        <a:rPr lang="sr-Latn-RS" dirty="0"/>
                        <a:t>Dobra cena</a:t>
                      </a:r>
                      <a:endParaRPr lang="en-US" dirty="0"/>
                    </a:p>
                  </a:txBody>
                  <a:tcPr/>
                </a:tc>
                <a:tc>
                  <a:txBody>
                    <a:bodyPr/>
                    <a:lstStyle/>
                    <a:p>
                      <a:r>
                        <a:rPr lang="sr-Latn-RS" dirty="0"/>
                        <a:t>Suzbijanje raskloši</a:t>
                      </a:r>
                      <a:endParaRPr lang="en-US" dirty="0"/>
                    </a:p>
                  </a:txBody>
                  <a:tcPr/>
                </a:tc>
                <a:extLst>
                  <a:ext uri="{0D108BD9-81ED-4DB2-BD59-A6C34878D82A}">
                    <a16:rowId xmlns:a16="http://schemas.microsoft.com/office/drawing/2014/main" val="2712920358"/>
                  </a:ext>
                </a:extLst>
              </a:tr>
              <a:tr h="370840">
                <a:tc>
                  <a:txBody>
                    <a:bodyPr/>
                    <a:lstStyle/>
                    <a:p>
                      <a:r>
                        <a:rPr lang="sr-Latn-RS" dirty="0"/>
                        <a:t>Povećanje dohodka je važnije od povećanja stanovništva</a:t>
                      </a:r>
                      <a:endParaRPr lang="en-US" dirty="0"/>
                    </a:p>
                  </a:txBody>
                  <a:tcPr/>
                </a:tc>
                <a:tc>
                  <a:txBody>
                    <a:bodyPr/>
                    <a:lstStyle/>
                    <a:p>
                      <a:r>
                        <a:rPr lang="sr-Latn-RS" dirty="0"/>
                        <a:t>Ne sme biti sterilnih ušteda</a:t>
                      </a:r>
                      <a:endParaRPr lang="en-US" dirty="0"/>
                    </a:p>
                  </a:txBody>
                  <a:tcPr/>
                </a:tc>
                <a:extLst>
                  <a:ext uri="{0D108BD9-81ED-4DB2-BD59-A6C34878D82A}">
                    <a16:rowId xmlns:a16="http://schemas.microsoft.com/office/drawing/2014/main" val="3284675389"/>
                  </a:ext>
                </a:extLst>
              </a:tr>
              <a:tr h="370840">
                <a:tc>
                  <a:txBody>
                    <a:bodyPr/>
                    <a:lstStyle/>
                    <a:p>
                      <a:r>
                        <a:rPr lang="sr-Latn-RS" dirty="0"/>
                        <a:t>Slobodan izvoz domaćih proizvoda</a:t>
                      </a:r>
                      <a:endParaRPr lang="en-US" dirty="0"/>
                    </a:p>
                  </a:txBody>
                  <a:tcPr/>
                </a:tc>
                <a:tc>
                  <a:txBody>
                    <a:bodyPr/>
                    <a:lstStyle/>
                    <a:p>
                      <a:r>
                        <a:rPr lang="sr-Latn-RS" dirty="0"/>
                        <a:t>Potpuna sloboda utakmice</a:t>
                      </a:r>
                      <a:endParaRPr lang="en-US" dirty="0"/>
                    </a:p>
                  </a:txBody>
                  <a:tcPr/>
                </a:tc>
                <a:extLst>
                  <a:ext uri="{0D108BD9-81ED-4DB2-BD59-A6C34878D82A}">
                    <a16:rowId xmlns:a16="http://schemas.microsoft.com/office/drawing/2014/main" val="3161147448"/>
                  </a:ext>
                </a:extLst>
              </a:tr>
            </a:tbl>
          </a:graphicData>
        </a:graphic>
      </p:graphicFrame>
      <p:pic>
        <p:nvPicPr>
          <p:cNvPr id="10242" name="Picture 2" descr="Франсоа Кене – Уикипед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0342" y="643467"/>
            <a:ext cx="2841798" cy="3614768"/>
          </a:xfrm>
          <a:prstGeom prst="rect">
            <a:avLst/>
          </a:prstGeom>
          <a:noFill/>
          <a:effectLst>
            <a:softEdge rad="635000"/>
          </a:effectLst>
          <a:scene3d>
            <a:camera prst="isometricOffAxis2Lef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096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30F413-44CE-4746-9821-9E0107978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2D671B1-B099-4F9C-B9CC-9D22B4DAF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7555992" y="707475"/>
            <a:ext cx="3157577" cy="865831"/>
          </a:xfrm>
        </p:spPr>
        <p:txBody>
          <a:bodyPr anchor="t">
            <a:normAutofit/>
          </a:bodyPr>
          <a:lstStyle/>
          <a:p>
            <a:pPr algn="ctr"/>
            <a:r>
              <a:rPr lang="sr-Latn-RS" sz="2800" dirty="0"/>
              <a:t>Doprinosi fiziokrata</a:t>
            </a:r>
            <a:endParaRPr lang="en-US" sz="2800" dirty="0"/>
          </a:p>
        </p:txBody>
      </p:sp>
      <p:cxnSp>
        <p:nvCxnSpPr>
          <p:cNvPr id="13" name="Straight Connector 12">
            <a:extLst>
              <a:ext uri="{FF2B5EF4-FFF2-40B4-BE49-F238E27FC236}">
                <a16:creationId xmlns:a16="http://schemas.microsoft.com/office/drawing/2014/main" id="{7552FBEF-FA69-427B-8245-0A518E0513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898488B7-DBD3-40E7-B54B-4DA6C5693EF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sp>
        <p:nvSpPr>
          <p:cNvPr id="3" name="Content Placeholder 2"/>
          <p:cNvSpPr>
            <a:spLocks noGrp="1"/>
          </p:cNvSpPr>
          <p:nvPr>
            <p:ph idx="1"/>
          </p:nvPr>
        </p:nvSpPr>
        <p:spPr>
          <a:xfrm>
            <a:off x="7554138" y="2273608"/>
            <a:ext cx="3159432" cy="3940925"/>
          </a:xfrm>
        </p:spPr>
        <p:txBody>
          <a:bodyPr>
            <a:normAutofit/>
          </a:bodyPr>
          <a:lstStyle/>
          <a:p>
            <a:pPr>
              <a:lnSpc>
                <a:spcPct val="110000"/>
              </a:lnSpc>
            </a:pPr>
            <a:r>
              <a:rPr lang="sr-Latn-RS" sz="1600" dirty="0">
                <a:latin typeface="Times New Roman" panose="02020603050405020304" pitchFamily="18" charset="0"/>
                <a:cs typeface="Times New Roman" panose="02020603050405020304" pitchFamily="18" charset="0"/>
              </a:rPr>
              <a:t>Izvori bogatstva se premeštaju iz sfere prometa, u sferu proizvodnje </a:t>
            </a:r>
          </a:p>
          <a:p>
            <a:pPr>
              <a:lnSpc>
                <a:spcPct val="110000"/>
              </a:lnSpc>
            </a:pPr>
            <a:r>
              <a:rPr lang="sr-Latn-RS" sz="1600" dirty="0">
                <a:latin typeface="Times New Roman" panose="02020603050405020304" pitchFamily="18" charset="0"/>
                <a:cs typeface="Times New Roman" panose="02020603050405020304" pitchFamily="18" charset="0"/>
              </a:rPr>
              <a:t>ideja o neto produktu prvi</a:t>
            </a:r>
            <a:r>
              <a:rPr lang="sr-Latn-RS" sz="1600" dirty="0"/>
              <a:t> je oblik viška potrebnog za društvenu reprodukciju </a:t>
            </a:r>
          </a:p>
          <a:p>
            <a:pPr>
              <a:lnSpc>
                <a:spcPct val="110000"/>
              </a:lnSpc>
            </a:pPr>
            <a:r>
              <a:rPr lang="sr-Latn-RS" sz="1600" b="1" u="sng" dirty="0"/>
              <a:t>podela društva na klase</a:t>
            </a:r>
            <a:r>
              <a:rPr lang="en-US" sz="1600" b="1" u="sng" dirty="0"/>
              <a:t> – </a:t>
            </a:r>
            <a:r>
              <a:rPr lang="sr-Latn-RS" sz="1600" b="1" u="sng" dirty="0"/>
              <a:t>nosioci reprodukcije</a:t>
            </a:r>
          </a:p>
          <a:p>
            <a:pPr>
              <a:lnSpc>
                <a:spcPct val="110000"/>
              </a:lnSpc>
            </a:pPr>
            <a:r>
              <a:rPr lang="sr-Latn-RS" sz="1600" dirty="0"/>
              <a:t>Ideja o ekvivalentnosti razmene</a:t>
            </a:r>
          </a:p>
          <a:p>
            <a:pPr>
              <a:lnSpc>
                <a:spcPct val="110000"/>
              </a:lnSpc>
            </a:pPr>
            <a:r>
              <a:rPr lang="sr-Latn-RS" sz="1600" dirty="0"/>
              <a:t>Neophodnost održavanja ravnoteže među sektorima</a:t>
            </a:r>
          </a:p>
          <a:p>
            <a:pPr>
              <a:lnSpc>
                <a:spcPct val="110000"/>
              </a:lnSpc>
            </a:pPr>
            <a:r>
              <a:rPr lang="sr-Latn-RS" sz="1600" dirty="0"/>
              <a:t>Zakon o opadajućim prinosima</a:t>
            </a:r>
            <a:endParaRPr lang="en-US" sz="16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347343924"/>
              </p:ext>
            </p:extLst>
          </p:nvPr>
        </p:nvGraphicFramePr>
        <p:xfrm>
          <a:off x="1136348" y="1009464"/>
          <a:ext cx="5761020" cy="4903082"/>
        </p:xfrm>
        <a:graphic>
          <a:graphicData uri="http://schemas.openxmlformats.org/drawingml/2006/table">
            <a:tbl>
              <a:tblPr firstRow="1" bandRow="1">
                <a:tableStyleId>{5C22544A-7EE6-4342-B048-85BDC9FD1C3A}</a:tableStyleId>
              </a:tblPr>
              <a:tblGrid>
                <a:gridCol w="2880510">
                  <a:extLst>
                    <a:ext uri="{9D8B030D-6E8A-4147-A177-3AD203B41FA5}">
                      <a16:colId xmlns:a16="http://schemas.microsoft.com/office/drawing/2014/main" val="2842370842"/>
                    </a:ext>
                  </a:extLst>
                </a:gridCol>
                <a:gridCol w="2880510">
                  <a:extLst>
                    <a:ext uri="{9D8B030D-6E8A-4147-A177-3AD203B41FA5}">
                      <a16:colId xmlns:a16="http://schemas.microsoft.com/office/drawing/2014/main" val="3170404542"/>
                    </a:ext>
                  </a:extLst>
                </a:gridCol>
              </a:tblGrid>
              <a:tr h="393678">
                <a:tc>
                  <a:txBody>
                    <a:bodyPr/>
                    <a:lstStyle/>
                    <a:p>
                      <a:pPr algn="ctr"/>
                      <a:r>
                        <a:rPr lang="sr-Latn-RS" sz="1800"/>
                        <a:t>MERKANTILIZAM</a:t>
                      </a:r>
                      <a:endParaRPr lang="en-US" sz="1800"/>
                    </a:p>
                  </a:txBody>
                  <a:tcPr marL="89472" marR="89472" marT="44736" marB="44736"/>
                </a:tc>
                <a:tc>
                  <a:txBody>
                    <a:bodyPr/>
                    <a:lstStyle/>
                    <a:p>
                      <a:pPr algn="ctr"/>
                      <a:r>
                        <a:rPr lang="sr-Latn-RS" sz="1800"/>
                        <a:t>FIZIOKRATIZAM</a:t>
                      </a:r>
                      <a:endParaRPr lang="en-US" sz="1800"/>
                    </a:p>
                  </a:txBody>
                  <a:tcPr marL="89472" marR="89472" marT="44736" marB="44736"/>
                </a:tc>
                <a:extLst>
                  <a:ext uri="{0D108BD9-81ED-4DB2-BD59-A6C34878D82A}">
                    <a16:rowId xmlns:a16="http://schemas.microsoft.com/office/drawing/2014/main" val="3045288478"/>
                  </a:ext>
                </a:extLst>
              </a:tr>
              <a:tr h="662095">
                <a:tc>
                  <a:txBody>
                    <a:bodyPr/>
                    <a:lstStyle/>
                    <a:p>
                      <a:r>
                        <a:rPr lang="sr-Latn-RS" sz="1800"/>
                        <a:t>Bogatstvo se sastoji u NOVCU</a:t>
                      </a:r>
                      <a:endParaRPr lang="en-US" sz="1800"/>
                    </a:p>
                  </a:txBody>
                  <a:tcPr marL="89472" marR="89472" marT="44736" marB="44736"/>
                </a:tc>
                <a:tc>
                  <a:txBody>
                    <a:bodyPr/>
                    <a:lstStyle/>
                    <a:p>
                      <a:r>
                        <a:rPr lang="sr-Latn-RS" sz="1800"/>
                        <a:t>Bogatstvo se sastoji</a:t>
                      </a:r>
                      <a:r>
                        <a:rPr lang="sr-Latn-RS" sz="1800" baseline="0"/>
                        <a:t> u upotrebnim vrednostima</a:t>
                      </a:r>
                      <a:endParaRPr lang="en-US" sz="1800"/>
                    </a:p>
                  </a:txBody>
                  <a:tcPr marL="89472" marR="89472" marT="44736" marB="44736"/>
                </a:tc>
                <a:extLst>
                  <a:ext uri="{0D108BD9-81ED-4DB2-BD59-A6C34878D82A}">
                    <a16:rowId xmlns:a16="http://schemas.microsoft.com/office/drawing/2014/main" val="2431944651"/>
                  </a:ext>
                </a:extLst>
              </a:tr>
              <a:tr h="930512">
                <a:tc>
                  <a:txBody>
                    <a:bodyPr/>
                    <a:lstStyle/>
                    <a:p>
                      <a:r>
                        <a:rPr lang="sr-Latn-RS" sz="1800"/>
                        <a:t>Izvor bogatstva je u SPOLJNOJ TRGOVINI</a:t>
                      </a:r>
                      <a:endParaRPr lang="en-US" sz="1800"/>
                    </a:p>
                  </a:txBody>
                  <a:tcPr marL="89472" marR="89472" marT="44736" marB="44736"/>
                </a:tc>
                <a:tc>
                  <a:txBody>
                    <a:bodyPr/>
                    <a:lstStyle/>
                    <a:p>
                      <a:r>
                        <a:rPr lang="sr-Latn-RS" sz="1800"/>
                        <a:t>Izvor bogatstva je u POLJOPRIVREDNOJ PROIZVODNJI</a:t>
                      </a:r>
                      <a:endParaRPr lang="en-US" sz="1800"/>
                    </a:p>
                  </a:txBody>
                  <a:tcPr marL="89472" marR="89472" marT="44736" marB="44736"/>
                </a:tc>
                <a:extLst>
                  <a:ext uri="{0D108BD9-81ED-4DB2-BD59-A6C34878D82A}">
                    <a16:rowId xmlns:a16="http://schemas.microsoft.com/office/drawing/2014/main" val="1271845155"/>
                  </a:ext>
                </a:extLst>
              </a:tr>
              <a:tr h="930512">
                <a:tc>
                  <a:txBody>
                    <a:bodyPr/>
                    <a:lstStyle/>
                    <a:p>
                      <a:r>
                        <a:rPr lang="sr-Latn-RS" sz="1800"/>
                        <a:t>Osnovni oblik kapitala je TRGOVAČKI</a:t>
                      </a:r>
                      <a:r>
                        <a:rPr lang="sr-Latn-RS" sz="1800" baseline="0"/>
                        <a:t> KAPITAL</a:t>
                      </a:r>
                      <a:endParaRPr lang="en-US" sz="1800"/>
                    </a:p>
                  </a:txBody>
                  <a:tcPr marL="89472" marR="89472" marT="44736" marB="4473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800"/>
                        <a:t>Osnovni oblik kapitala je PROIZVODNI</a:t>
                      </a:r>
                      <a:r>
                        <a:rPr lang="sr-Latn-RS" sz="1800" baseline="0"/>
                        <a:t> KAPITAL</a:t>
                      </a:r>
                      <a:endParaRPr lang="en-US" sz="1800"/>
                    </a:p>
                    <a:p>
                      <a:endParaRPr lang="en-US" sz="1800"/>
                    </a:p>
                  </a:txBody>
                  <a:tcPr marL="89472" marR="89472" marT="44736" marB="44736"/>
                </a:tc>
                <a:extLst>
                  <a:ext uri="{0D108BD9-81ED-4DB2-BD59-A6C34878D82A}">
                    <a16:rowId xmlns:a16="http://schemas.microsoft.com/office/drawing/2014/main" val="3503864107"/>
                  </a:ext>
                </a:extLst>
              </a:tr>
              <a:tr h="662095">
                <a:tc>
                  <a:txBody>
                    <a:bodyPr/>
                    <a:lstStyle/>
                    <a:p>
                      <a:r>
                        <a:rPr lang="sr-Latn-RS" sz="1800"/>
                        <a:t>Višak</a:t>
                      </a:r>
                      <a:r>
                        <a:rPr lang="sr-Latn-RS" sz="1800" baseline="0"/>
                        <a:t> vrednosti se javlja u obliku KAMATE</a:t>
                      </a:r>
                      <a:endParaRPr lang="en-US" sz="1800"/>
                    </a:p>
                  </a:txBody>
                  <a:tcPr marL="89472" marR="89472" marT="44736" marB="44736"/>
                </a:tc>
                <a:tc>
                  <a:txBody>
                    <a:bodyPr/>
                    <a:lstStyle/>
                    <a:p>
                      <a:r>
                        <a:rPr lang="sr-Latn-RS" sz="1800"/>
                        <a:t>Višak vrednosti se javlja u obliku RENTE</a:t>
                      </a:r>
                      <a:endParaRPr lang="en-US" sz="1800"/>
                    </a:p>
                  </a:txBody>
                  <a:tcPr marL="89472" marR="89472" marT="44736" marB="44736"/>
                </a:tc>
                <a:extLst>
                  <a:ext uri="{0D108BD9-81ED-4DB2-BD59-A6C34878D82A}">
                    <a16:rowId xmlns:a16="http://schemas.microsoft.com/office/drawing/2014/main" val="2532896423"/>
                  </a:ext>
                </a:extLst>
              </a:tr>
              <a:tr h="662095">
                <a:tc>
                  <a:txBody>
                    <a:bodyPr/>
                    <a:lstStyle/>
                    <a:p>
                      <a:r>
                        <a:rPr lang="sr-Latn-RS" sz="1800"/>
                        <a:t>Razmena</a:t>
                      </a:r>
                      <a:r>
                        <a:rPr lang="sr-Latn-RS" sz="1800" baseline="0"/>
                        <a:t> je NEEKVIVALENTNA</a:t>
                      </a:r>
                      <a:endParaRPr lang="en-US" sz="1800"/>
                    </a:p>
                  </a:txBody>
                  <a:tcPr marL="89472" marR="89472" marT="44736" marB="44736"/>
                </a:tc>
                <a:tc>
                  <a:txBody>
                    <a:bodyPr/>
                    <a:lstStyle/>
                    <a:p>
                      <a:r>
                        <a:rPr lang="sr-Latn-RS" sz="1800"/>
                        <a:t>Razmena</a:t>
                      </a:r>
                      <a:r>
                        <a:rPr lang="sr-Latn-RS" sz="1800" baseline="0"/>
                        <a:t> je EKVIVALENTNA</a:t>
                      </a:r>
                      <a:endParaRPr lang="en-US" sz="1800"/>
                    </a:p>
                  </a:txBody>
                  <a:tcPr marL="89472" marR="89472" marT="44736" marB="44736"/>
                </a:tc>
                <a:extLst>
                  <a:ext uri="{0D108BD9-81ED-4DB2-BD59-A6C34878D82A}">
                    <a16:rowId xmlns:a16="http://schemas.microsoft.com/office/drawing/2014/main" val="989985259"/>
                  </a:ext>
                </a:extLst>
              </a:tr>
              <a:tr h="662095">
                <a:tc>
                  <a:txBody>
                    <a:bodyPr/>
                    <a:lstStyle/>
                    <a:p>
                      <a:r>
                        <a:rPr lang="sr-Latn-RS" sz="1800"/>
                        <a:t>Politika INTERVENCIONIZMA</a:t>
                      </a:r>
                      <a:endParaRPr lang="en-US" sz="1800"/>
                    </a:p>
                  </a:txBody>
                  <a:tcPr marL="89472" marR="89472" marT="44736" marB="44736"/>
                </a:tc>
                <a:tc>
                  <a:txBody>
                    <a:bodyPr/>
                    <a:lstStyle/>
                    <a:p>
                      <a:r>
                        <a:rPr lang="sr-Latn-RS" sz="1800"/>
                        <a:t>Politika LAISSEZ FAIRE</a:t>
                      </a:r>
                      <a:endParaRPr lang="en-US" sz="1800"/>
                    </a:p>
                  </a:txBody>
                  <a:tcPr marL="89472" marR="89472" marT="44736" marB="44736"/>
                </a:tc>
                <a:extLst>
                  <a:ext uri="{0D108BD9-81ED-4DB2-BD59-A6C34878D82A}">
                    <a16:rowId xmlns:a16="http://schemas.microsoft.com/office/drawing/2014/main" val="1329146560"/>
                  </a:ext>
                </a:extLst>
              </a:tr>
            </a:tbl>
          </a:graphicData>
        </a:graphic>
      </p:graphicFrame>
    </p:spTree>
    <p:extLst>
      <p:ext uri="{BB962C8B-B14F-4D97-AF65-F5344CB8AC3E}">
        <p14:creationId xmlns:p14="http://schemas.microsoft.com/office/powerpoint/2010/main" val="1403183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6204" y="2105170"/>
            <a:ext cx="2816672" cy="1782093"/>
          </a:xfrm>
        </p:spPr>
        <p:txBody>
          <a:bodyPr>
            <a:normAutofit/>
          </a:bodyPr>
          <a:lstStyle/>
          <a:p>
            <a:pPr algn="ctr"/>
            <a:r>
              <a:rPr lang="sr-Latn-RS" b="1" dirty="0">
                <a:solidFill>
                  <a:srgbClr val="FFFFFF"/>
                </a:solidFill>
                <a:latin typeface="Times New Roman" panose="02020603050405020304" pitchFamily="18" charset="0"/>
                <a:cs typeface="Times New Roman" panose="02020603050405020304" pitchFamily="18" charset="0"/>
              </a:rPr>
              <a:t>KLASIČNA POLITIČKA EKONOMIJA</a:t>
            </a:r>
            <a:endParaRPr lang="en-US" b="1" dirty="0">
              <a:solidFill>
                <a:srgbClr val="FFFFFF"/>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705594" y="1240077"/>
            <a:ext cx="6034827" cy="4916465"/>
          </a:xfrm>
        </p:spPr>
        <p:txBody>
          <a:bodyPr anchor="t">
            <a:normAutofit/>
          </a:bodyPr>
          <a:lstStyle/>
          <a:p>
            <a:pPr algn="just">
              <a:lnSpc>
                <a:spcPct val="110000"/>
              </a:lnSpc>
            </a:pPr>
            <a:r>
              <a:rPr lang="sr-Latn-RS" sz="1700" dirty="0">
                <a:latin typeface="Times New Roman" panose="02020603050405020304" pitchFamily="18" charset="0"/>
                <a:cs typeface="Times New Roman" panose="02020603050405020304" pitchFamily="18" charset="0"/>
              </a:rPr>
              <a:t>Skup ekonomskih ideja koje poreklo vode od rodonačelnika škole Adama Smita („Istraživanje prirode i uzroka bogatstva naroda, 1776)</a:t>
            </a:r>
          </a:p>
          <a:p>
            <a:pPr algn="just">
              <a:lnSpc>
                <a:spcPct val="110000"/>
              </a:lnSpc>
            </a:pPr>
            <a:r>
              <a:rPr lang="sr-Latn-RS" sz="1700" dirty="0">
                <a:latin typeface="Times New Roman" panose="02020603050405020304" pitchFamily="18" charset="0"/>
                <a:cs typeface="Times New Roman" panose="02020603050405020304" pitchFamily="18" charset="0"/>
              </a:rPr>
              <a:t>Pojavljuje se ispred interesa </a:t>
            </a:r>
            <a:r>
              <a:rPr lang="sr-Latn-RS" sz="1700" b="1" dirty="0">
                <a:latin typeface="Times New Roman" panose="02020603050405020304" pitchFamily="18" charset="0"/>
                <a:cs typeface="Times New Roman" panose="02020603050405020304" pitchFamily="18" charset="0"/>
              </a:rPr>
              <a:t>nastajuće industrijske buržoazije</a:t>
            </a:r>
            <a:endParaRPr lang="sr-Latn-RS" sz="1700" dirty="0">
              <a:latin typeface="Times New Roman" panose="02020603050405020304" pitchFamily="18" charset="0"/>
              <a:cs typeface="Times New Roman" panose="02020603050405020304" pitchFamily="18" charset="0"/>
            </a:endParaRPr>
          </a:p>
          <a:p>
            <a:pPr algn="just">
              <a:lnSpc>
                <a:spcPct val="110000"/>
              </a:lnSpc>
            </a:pPr>
            <a:r>
              <a:rPr lang="sr-Latn-RS" sz="1700" dirty="0">
                <a:latin typeface="Times New Roman" panose="02020603050405020304" pitchFamily="18" charset="0"/>
                <a:cs typeface="Times New Roman" panose="02020603050405020304" pitchFamily="18" charset="0"/>
              </a:rPr>
              <a:t>Opšte ideje klasične političke škole</a:t>
            </a:r>
          </a:p>
          <a:p>
            <a:pPr lvl="1" algn="just">
              <a:lnSpc>
                <a:spcPct val="110000"/>
              </a:lnSpc>
            </a:pPr>
            <a:r>
              <a:rPr lang="sr-Latn-RS" sz="1700" b="1" u="sng" dirty="0">
                <a:solidFill>
                  <a:srgbClr val="C00000"/>
                </a:solidFill>
                <a:latin typeface="Times New Roman" panose="02020603050405020304" pitchFamily="18" charset="0"/>
                <a:cs typeface="Times New Roman" panose="02020603050405020304" pitchFamily="18" charset="0"/>
              </a:rPr>
              <a:t>Ekonomske slobode</a:t>
            </a:r>
          </a:p>
          <a:p>
            <a:pPr lvl="1" algn="just">
              <a:lnSpc>
                <a:spcPct val="110000"/>
              </a:lnSpc>
            </a:pPr>
            <a:r>
              <a:rPr lang="sr-Latn-RS" sz="1700" b="1" u="sng" dirty="0">
                <a:solidFill>
                  <a:srgbClr val="C00000"/>
                </a:solidFill>
                <a:latin typeface="Times New Roman" panose="02020603050405020304" pitchFamily="18" charset="0"/>
                <a:cs typeface="Times New Roman" panose="02020603050405020304" pitchFamily="18" charset="0"/>
              </a:rPr>
              <a:t>Zalaganje za slobodnu tržišnu utakmicu</a:t>
            </a:r>
          </a:p>
          <a:p>
            <a:pPr algn="just">
              <a:lnSpc>
                <a:spcPct val="110000"/>
              </a:lnSpc>
            </a:pPr>
            <a:r>
              <a:rPr lang="sr-Latn-RS" sz="1700" dirty="0">
                <a:latin typeface="Times New Roman" panose="02020603050405020304" pitchFamily="18" charset="0"/>
                <a:cs typeface="Times New Roman" panose="02020603050405020304" pitchFamily="18" charset="0"/>
              </a:rPr>
              <a:t>Naglasak stavljaju na krupne agregate: privredni rast, međunarodnu trgovinu, monetarnu ekonomiju, javne finansije</a:t>
            </a:r>
          </a:p>
          <a:p>
            <a:pPr algn="just">
              <a:lnSpc>
                <a:spcPct val="110000"/>
              </a:lnSpc>
            </a:pPr>
            <a:r>
              <a:rPr lang="sr-Latn-RS" sz="1700" b="1" dirty="0">
                <a:latin typeface="Times New Roman" panose="02020603050405020304" pitchFamily="18" charset="0"/>
                <a:cs typeface="Times New Roman" panose="02020603050405020304" pitchFamily="18" charset="0"/>
              </a:rPr>
              <a:t>Prirodni poredak je kapitalizam</a:t>
            </a:r>
            <a:r>
              <a:rPr lang="sr-Latn-RS" sz="1700" dirty="0">
                <a:latin typeface="Times New Roman" panose="02020603050405020304" pitchFamily="18" charset="0"/>
                <a:cs typeface="Times New Roman" panose="02020603050405020304" pitchFamily="18" charset="0"/>
              </a:rPr>
              <a:t>, ekonomska filozofija je liberalizam i individualizam (lični interes ispred svega, a ekonomska politika klasične škole je liberalistička – protiv državne intervencije </a:t>
            </a:r>
            <a:endParaRPr lang="en-US"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0425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6569" y="145209"/>
            <a:ext cx="9603275" cy="549421"/>
          </a:xfrm>
        </p:spPr>
        <p:txBody>
          <a:bodyPr>
            <a:normAutofit/>
          </a:bodyPr>
          <a:lstStyle/>
          <a:p>
            <a:r>
              <a:rPr lang="sr-Latn-RS" sz="2600" b="1" dirty="0">
                <a:solidFill>
                  <a:srgbClr val="C00000"/>
                </a:solidFill>
                <a:latin typeface="Times New Roman" panose="02020603050405020304" pitchFamily="18" charset="0"/>
                <a:cs typeface="Times New Roman" panose="02020603050405020304" pitchFamily="18" charset="0"/>
              </a:rPr>
              <a:t>ADAM SMIT – revolucionar ekonomske misli</a:t>
            </a:r>
            <a:endParaRPr lang="en-US" sz="26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5124" name="Content Placeholder 2">
            <a:extLst>
              <a:ext uri="{FF2B5EF4-FFF2-40B4-BE49-F238E27FC236}">
                <a16:creationId xmlns:a16="http://schemas.microsoft.com/office/drawing/2014/main" id="{1D6B195F-480B-76F7-D032-EBBE07578E3F}"/>
              </a:ext>
            </a:extLst>
          </p:cNvPr>
          <p:cNvGraphicFramePr>
            <a:graphicFrameLocks noGrp="1"/>
          </p:cNvGraphicFramePr>
          <p:nvPr>
            <p:ph idx="1"/>
          </p:nvPr>
        </p:nvGraphicFramePr>
        <p:xfrm>
          <a:off x="2387959" y="1000738"/>
          <a:ext cx="8666895" cy="44656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Adam Smith | Biography, Books, Capitalism, Invisible Hand, &amp; Facts |  Britannic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174" y="226719"/>
            <a:ext cx="2182633" cy="2965849"/>
          </a:xfrm>
          <a:prstGeom prst="rect">
            <a:avLst/>
          </a:prstGeom>
          <a:noFill/>
          <a:effectLst>
            <a:reflection blurRad="6350" stA="50000" endA="275" endPos="40000" dist="101600" dir="5400000" sy="-100000" algn="bl" rotWithShape="0"/>
          </a:effectLst>
          <a:scene3d>
            <a:camera prst="isometricOffAxis2Righ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359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Адам Смит: Главне идеје, теорије и радови економист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7679" y="90262"/>
            <a:ext cx="3753940" cy="3115440"/>
          </a:xfrm>
          <a:prstGeom prst="rect">
            <a:avLst/>
          </a:prstGeom>
          <a:noFill/>
          <a:effectLst>
            <a:softEdge rad="317500"/>
          </a:effectLst>
          <a:scene3d>
            <a:camera prst="isometricOffAxis2Left"/>
            <a:lightRig rig="threePt" dir="t"/>
          </a:scene3d>
          <a:extLst>
            <a:ext uri="{909E8E84-426E-40DD-AFC4-6F175D3DCCD1}">
              <a14:hiddenFill xmlns:a14="http://schemas.microsoft.com/office/drawing/2010/main">
                <a:solidFill>
                  <a:srgbClr val="FFFFFF"/>
                </a:solidFill>
              </a14:hiddenFill>
            </a:ext>
          </a:extLst>
        </p:spPr>
      </p:pic>
      <p:graphicFrame>
        <p:nvGraphicFramePr>
          <p:cNvPr id="4100" name="Content Placeholder 2">
            <a:extLst>
              <a:ext uri="{FF2B5EF4-FFF2-40B4-BE49-F238E27FC236}">
                <a16:creationId xmlns:a16="http://schemas.microsoft.com/office/drawing/2014/main" id="{5C82EF29-E730-A666-5BDE-D3ACCD74CDB4}"/>
              </a:ext>
            </a:extLst>
          </p:cNvPr>
          <p:cNvGraphicFramePr>
            <a:graphicFrameLocks noGrp="1"/>
          </p:cNvGraphicFramePr>
          <p:nvPr>
            <p:ph idx="1"/>
            <p:extLst>
              <p:ext uri="{D42A27DB-BD31-4B8C-83A1-F6EECF244321}">
                <p14:modId xmlns:p14="http://schemas.microsoft.com/office/powerpoint/2010/main" val="1861841278"/>
              </p:ext>
            </p:extLst>
          </p:nvPr>
        </p:nvGraphicFramePr>
        <p:xfrm>
          <a:off x="542366" y="219635"/>
          <a:ext cx="9994460" cy="4285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le 3"/>
          <p:cNvSpPr/>
          <p:nvPr/>
        </p:nvSpPr>
        <p:spPr>
          <a:xfrm>
            <a:off x="4048878" y="3807611"/>
            <a:ext cx="7390933" cy="189994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r-Latn-RS" sz="1400" dirty="0">
                <a:solidFill>
                  <a:srgbClr val="C00000"/>
                </a:solidFill>
                <a:latin typeface="Times New Roman" panose="02020603050405020304" pitchFamily="18" charset="0"/>
                <a:cs typeface="Times New Roman" panose="02020603050405020304" pitchFamily="18" charset="0"/>
              </a:rPr>
              <a:t>„Svaki pojedinac nastoji što je najviše moguće da uposli svoj kapital na dobrobit domaće proizvodnje; svaki pojedinac radi neminovno što je više moguće kako bi proizvod društva bio što veći; opredeljujući se za podršku domaćoj a ne stranoj proizvodnji i usmeravajući je tako da njen proizvod bude od što veće vrednosti, on ima u vidu samo svoj interes i vođen je NEVIDLJIVOM RUKOM (TRŽIŠTEM) u ispunjavanju i onih ciljeva o kojima nije mislio“</a:t>
            </a:r>
          </a:p>
          <a:p>
            <a:pPr algn="r"/>
            <a:r>
              <a:rPr lang="sr-Latn-RS" sz="1400" i="1" dirty="0">
                <a:solidFill>
                  <a:srgbClr val="C00000"/>
                </a:solidFill>
                <a:latin typeface="Times New Roman" panose="02020603050405020304" pitchFamily="18" charset="0"/>
                <a:cs typeface="Times New Roman" panose="02020603050405020304" pitchFamily="18" charset="0"/>
              </a:rPr>
              <a:t>Adam Smit, 1776 „Bogatstvo naroda“</a:t>
            </a:r>
            <a:endParaRPr lang="en-US" sz="1400"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905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6" name="Content Placeholder 2">
            <a:extLst>
              <a:ext uri="{FF2B5EF4-FFF2-40B4-BE49-F238E27FC236}">
                <a16:creationId xmlns:a16="http://schemas.microsoft.com/office/drawing/2014/main" id="{79D16187-C7B6-0A1E-3388-0C61D308FAB7}"/>
              </a:ext>
            </a:extLst>
          </p:cNvPr>
          <p:cNvGraphicFramePr>
            <a:graphicFrameLocks noGrp="1"/>
          </p:cNvGraphicFramePr>
          <p:nvPr>
            <p:ph idx="1"/>
            <p:extLst>
              <p:ext uri="{D42A27DB-BD31-4B8C-83A1-F6EECF244321}">
                <p14:modId xmlns:p14="http://schemas.microsoft.com/office/powerpoint/2010/main" val="3174686321"/>
              </p:ext>
            </p:extLst>
          </p:nvPr>
        </p:nvGraphicFramePr>
        <p:xfrm>
          <a:off x="666686" y="125506"/>
          <a:ext cx="7612220" cy="59032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Bogatstvo naroda Adam Smit engleski Wealth of Nation - Kupindo.com  (673709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1868">
            <a:off x="8235639" y="776150"/>
            <a:ext cx="3885219" cy="4249348"/>
          </a:xfrm>
          <a:prstGeom prst="rect">
            <a:avLst/>
          </a:prstGeom>
          <a:noFill/>
          <a:effectLst>
            <a:softEdge rad="635000"/>
          </a:effectLst>
          <a:scene3d>
            <a:camera prst="isometricOffAxis2Lef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920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a:extLst>
              <a:ext uri="{FF2B5EF4-FFF2-40B4-BE49-F238E27FC236}">
                <a16:creationId xmlns:a16="http://schemas.microsoft.com/office/drawing/2014/main" id="{63DA1ABE-0720-0406-8AF2-BC24A3EE828F}"/>
              </a:ext>
            </a:extLst>
          </p:cNvPr>
          <p:cNvGraphicFramePr>
            <a:graphicFrameLocks noGrp="1"/>
          </p:cNvGraphicFramePr>
          <p:nvPr>
            <p:ph idx="1"/>
            <p:extLst>
              <p:ext uri="{D42A27DB-BD31-4B8C-83A1-F6EECF244321}">
                <p14:modId xmlns:p14="http://schemas.microsoft.com/office/powerpoint/2010/main" val="635670669"/>
              </p:ext>
            </p:extLst>
          </p:nvPr>
        </p:nvGraphicFramePr>
        <p:xfrm>
          <a:off x="1326943" y="383155"/>
          <a:ext cx="9539532" cy="3538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2"/>
          <p:cNvSpPr txBox="1">
            <a:spLocks/>
          </p:cNvSpPr>
          <p:nvPr/>
        </p:nvSpPr>
        <p:spPr>
          <a:xfrm>
            <a:off x="468035" y="4108420"/>
            <a:ext cx="11549696" cy="1893764"/>
          </a:xfrm>
          <a:prstGeom prst="rect">
            <a:avLst/>
          </a:prstGeom>
          <a:ln>
            <a:solidFill>
              <a:srgbClr val="002060"/>
            </a:solidFill>
          </a:ln>
        </p:spPr>
        <p:txBody>
          <a:bodyPr vert="horz" lIns="91440" tIns="45720" rIns="91440" bIns="45720" rtlCol="0" anchor="t">
            <a:normAutofit fontScale="85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just"/>
            <a:r>
              <a:rPr lang="en-US" sz="1600" b="1" dirty="0">
                <a:solidFill>
                  <a:srgbClr val="C00000"/>
                </a:solidFill>
                <a:latin typeface="Times New Roman" panose="02020603050405020304" pitchFamily="18" charset="0"/>
                <a:cs typeface="Times New Roman" panose="02020603050405020304" pitchFamily="18" charset="0"/>
              </a:rPr>
              <a:t>Rad</a:t>
            </a:r>
            <a:r>
              <a:rPr lang="en-US" sz="1600" dirty="0">
                <a:latin typeface="Times New Roman" panose="02020603050405020304" pitchFamily="18" charset="0"/>
                <a:cs typeface="Times New Roman" panose="02020603050405020304" pitchFamily="18" charset="0"/>
              </a:rPr>
              <a:t> je </a:t>
            </a:r>
            <a:r>
              <a:rPr lang="en-US" sz="1600" dirty="0" err="1">
                <a:latin typeface="Times New Roman" panose="02020603050405020304" pitchFamily="18" charset="0"/>
                <a:cs typeface="Times New Roman" panose="02020603050405020304" pitchFamily="18" charset="0"/>
              </a:rPr>
              <a:t>determinanta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vrednosti</a:t>
            </a:r>
            <a:r>
              <a:rPr lang="en-US" sz="1600" dirty="0">
                <a:latin typeface="Times New Roman" panose="02020603050405020304" pitchFamily="18" charset="0"/>
                <a:cs typeface="Times New Roman" panose="02020603050405020304" pitchFamily="18" charset="0"/>
              </a:rPr>
              <a:t> u </a:t>
            </a:r>
            <a:r>
              <a:rPr lang="en-US" sz="1600" dirty="0" err="1">
                <a:latin typeface="Times New Roman" panose="02020603050405020304" pitchFamily="18" charset="0"/>
                <a:cs typeface="Times New Roman" panose="02020603050405020304" pitchFamily="18" charset="0"/>
              </a:rPr>
              <a:t>pretkapitalizmu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 to u </a:t>
            </a:r>
            <a:r>
              <a:rPr lang="en-US" sz="1600" dirty="0" err="1">
                <a:latin typeface="Times New Roman" panose="02020603050405020304" pitchFamily="18" charset="0"/>
                <a:cs typeface="Times New Roman" panose="02020603050405020304" pitchFamily="18" charset="0"/>
              </a:rPr>
              <a:t>trojakom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vidu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utrošeni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kupljeni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ušteđeni</a:t>
            </a:r>
            <a:r>
              <a:rPr lang="en-US" sz="1600" dirty="0">
                <a:latin typeface="Times New Roman" panose="02020603050405020304" pitchFamily="18" charset="0"/>
                <a:cs typeface="Times New Roman" panose="02020603050405020304" pitchFamily="18" charset="0"/>
              </a:rPr>
              <a:t> rad.</a:t>
            </a:r>
            <a:endParaRPr lang="sr-Latn-RS" sz="1600"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Smit </a:t>
            </a:r>
            <a:r>
              <a:rPr lang="en-US" sz="1600" dirty="0" err="1">
                <a:latin typeface="Times New Roman" panose="02020603050405020304" pitchFamily="18" charset="0"/>
                <a:cs typeface="Times New Roman" panose="02020603050405020304" pitchFamily="18" charset="0"/>
              </a:rPr>
              <a:t>napušta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teoriju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radne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vrednosti</a:t>
            </a:r>
            <a:r>
              <a:rPr lang="en-US" sz="1600" dirty="0">
                <a:latin typeface="Times New Roman" panose="02020603050405020304" pitchFamily="18" charset="0"/>
                <a:cs typeface="Times New Roman" panose="02020603050405020304" pitchFamily="18" charset="0"/>
              </a:rPr>
              <a:t> u </a:t>
            </a:r>
            <a:r>
              <a:rPr lang="en-US" sz="1600" dirty="0" err="1">
                <a:latin typeface="Times New Roman" panose="02020603050405020304" pitchFamily="18" charset="0"/>
                <a:cs typeface="Times New Roman" panose="02020603050405020304" pitchFamily="18" charset="0"/>
              </a:rPr>
              <a:t>korist</a:t>
            </a:r>
            <a:r>
              <a:rPr lang="en-US" sz="1600" dirty="0">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teorije</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troškova</a:t>
            </a:r>
            <a:r>
              <a:rPr lang="en-US" sz="1600" b="1" dirty="0">
                <a:solidFill>
                  <a:srgbClr val="C00000"/>
                </a:solidFill>
                <a:latin typeface="Times New Roman" panose="02020603050405020304" pitchFamily="18" charset="0"/>
                <a:cs typeface="Times New Roman" panose="02020603050405020304" pitchFamily="18" charset="0"/>
              </a:rPr>
              <a:t> </a:t>
            </a:r>
            <a:r>
              <a:rPr lang="en-US" sz="1600" b="1" dirty="0" err="1">
                <a:solidFill>
                  <a:srgbClr val="C00000"/>
                </a:solidFill>
                <a:latin typeface="Times New Roman" panose="02020603050405020304" pitchFamily="18" charset="0"/>
                <a:cs typeface="Times New Roman" panose="02020603050405020304" pitchFamily="18" charset="0"/>
              </a:rPr>
              <a:t>proizvodnje</a:t>
            </a:r>
            <a:r>
              <a:rPr lang="en-US" sz="1600" b="1" dirty="0">
                <a:solidFill>
                  <a:srgbClr val="C00000"/>
                </a:solidFill>
                <a:latin typeface="Times New Roman" panose="02020603050405020304" pitchFamily="18" charset="0"/>
                <a:cs typeface="Times New Roman" panose="02020603050405020304" pitchFamily="18" charset="0"/>
              </a:rPr>
              <a:t> </a:t>
            </a:r>
            <a:endParaRPr lang="sr-Latn-RS" sz="1600" b="1" dirty="0">
              <a:solidFill>
                <a:srgbClr val="C00000"/>
              </a:solidFill>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Sa </a:t>
            </a:r>
            <a:r>
              <a:rPr lang="en-US" sz="1600" dirty="0" err="1">
                <a:latin typeface="Times New Roman" panose="02020603050405020304" pitchFamily="18" charset="0"/>
                <a:cs typeface="Times New Roman" panose="02020603050405020304" pitchFamily="18" charset="0"/>
              </a:rPr>
              <a:t>pojavom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kapitala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dolazi</a:t>
            </a:r>
            <a:r>
              <a:rPr lang="en-US" sz="1600" dirty="0">
                <a:latin typeface="Times New Roman" panose="02020603050405020304" pitchFamily="18" charset="0"/>
                <a:cs typeface="Times New Roman" panose="02020603050405020304" pitchFamily="18" charset="0"/>
              </a:rPr>
              <a:t> do </a:t>
            </a:r>
            <a:r>
              <a:rPr lang="en-US" sz="1600" dirty="0" err="1">
                <a:latin typeface="Times New Roman" panose="02020603050405020304" pitchFamily="18" charset="0"/>
                <a:cs typeface="Times New Roman" panose="02020603050405020304" pitchFamily="18" charset="0"/>
              </a:rPr>
              <a:t>podele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proizvoda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dohotke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Pri</a:t>
            </a:r>
            <a:r>
              <a:rPr lang="en-US" sz="1600" dirty="0">
                <a:latin typeface="Times New Roman" panose="02020603050405020304" pitchFamily="18" charset="0"/>
                <a:cs typeface="Times New Roman" panose="02020603050405020304" pitchFamily="18" charset="0"/>
              </a:rPr>
              <a:t> tom </a:t>
            </a:r>
            <a:r>
              <a:rPr lang="en-US" sz="1600" dirty="0" err="1">
                <a:latin typeface="Times New Roman" panose="02020603050405020304" pitchFamily="18" charset="0"/>
                <a:cs typeface="Times New Roman" panose="02020603050405020304" pitchFamily="18" charset="0"/>
              </a:rPr>
              <a:t>stanju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stvari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celi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proizvod</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rada</a:t>
            </a:r>
            <a:r>
              <a:rPr lang="en-US" sz="1600" dirty="0">
                <a:latin typeface="Times New Roman" panose="02020603050405020304" pitchFamily="18" charset="0"/>
                <a:cs typeface="Times New Roman" panose="02020603050405020304" pitchFamily="18" charset="0"/>
              </a:rPr>
              <a:t> ne </a:t>
            </a:r>
            <a:r>
              <a:rPr lang="en-US" sz="1600" dirty="0" err="1">
                <a:latin typeface="Times New Roman" panose="02020603050405020304" pitchFamily="18" charset="0"/>
                <a:cs typeface="Times New Roman" panose="02020603050405020304" pitchFamily="18" charset="0"/>
              </a:rPr>
              <a:t>pripada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uvek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radniku</a:t>
            </a:r>
            <a:r>
              <a:rPr lang="en-US" sz="1600" dirty="0">
                <a:latin typeface="Times New Roman" panose="02020603050405020304" pitchFamily="18" charset="0"/>
                <a:cs typeface="Times New Roman" panose="02020603050405020304" pitchFamily="18" charset="0"/>
              </a:rPr>
              <a:t>. On </a:t>
            </a:r>
            <a:r>
              <a:rPr lang="en-US" sz="1600" dirty="0" err="1">
                <a:latin typeface="Times New Roman" panose="02020603050405020304" pitchFamily="18" charset="0"/>
                <a:cs typeface="Times New Roman" panose="02020603050405020304" pitchFamily="18" charset="0"/>
              </a:rPr>
              <a:t>ga</a:t>
            </a:r>
            <a:r>
              <a:rPr lang="en-US" sz="1600" dirty="0">
                <a:latin typeface="Times New Roman" panose="02020603050405020304" pitchFamily="18" charset="0"/>
                <a:cs typeface="Times New Roman" panose="02020603050405020304" pitchFamily="18" charset="0"/>
              </a:rPr>
              <a:t> u </a:t>
            </a:r>
            <a:r>
              <a:rPr lang="en-US" sz="1600" dirty="0" err="1">
                <a:latin typeface="Times New Roman" panose="02020603050405020304" pitchFamily="18" charset="0"/>
                <a:cs typeface="Times New Roman" panose="02020603050405020304" pitchFamily="18" charset="0"/>
              </a:rPr>
              <a:t>većini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slučajeva</a:t>
            </a:r>
            <a:r>
              <a:rPr lang="en-US" sz="1600" dirty="0">
                <a:latin typeface="Times New Roman" panose="02020603050405020304" pitchFamily="18" charset="0"/>
                <a:cs typeface="Times New Roman" panose="02020603050405020304" pitchFamily="18" charset="0"/>
              </a:rPr>
              <a:t> mora </a:t>
            </a:r>
            <a:r>
              <a:rPr lang="en-US" sz="1600" dirty="0" err="1">
                <a:latin typeface="Times New Roman" panose="02020603050405020304" pitchFamily="18" charset="0"/>
                <a:cs typeface="Times New Roman" panose="02020603050405020304" pitchFamily="18" charset="0"/>
              </a:rPr>
              <a:t>deliti</a:t>
            </a:r>
            <a:r>
              <a:rPr lang="en-US" sz="1600" dirty="0">
                <a:latin typeface="Times New Roman" panose="02020603050405020304" pitchFamily="18" charset="0"/>
                <a:cs typeface="Times New Roman" panose="02020603050405020304" pitchFamily="18" charset="0"/>
              </a:rPr>
              <a:t> s </a:t>
            </a:r>
            <a:r>
              <a:rPr lang="en-US" sz="1600" dirty="0" err="1">
                <a:latin typeface="Times New Roman" panose="02020603050405020304" pitchFamily="18" charset="0"/>
                <a:cs typeface="Times New Roman" panose="02020603050405020304" pitchFamily="18" charset="0"/>
              </a:rPr>
              <a:t>vlasnikom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kapitala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koji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zapošljava</a:t>
            </a:r>
            <a:r>
              <a:rPr lang="en-US" sz="1600" dirty="0">
                <a:latin typeface="Times New Roman" panose="02020603050405020304" pitchFamily="18" charset="0"/>
                <a:cs typeface="Times New Roman" panose="02020603050405020304" pitchFamily="18" charset="0"/>
              </a:rPr>
              <a:t>“ </a:t>
            </a:r>
            <a:endParaRPr lang="sr-Latn-RS" sz="1600" dirty="0">
              <a:latin typeface="Times New Roman" panose="02020603050405020304" pitchFamily="18" charset="0"/>
              <a:cs typeface="Times New Roman" panose="02020603050405020304" pitchFamily="18" charset="0"/>
            </a:endParaRPr>
          </a:p>
          <a:p>
            <a:pPr algn="just"/>
            <a:r>
              <a:rPr lang="en-US" sz="1600" dirty="0" err="1">
                <a:latin typeface="Times New Roman" panose="02020603050405020304" pitchFamily="18" charset="0"/>
                <a:cs typeface="Times New Roman" panose="02020603050405020304" pitchFamily="18" charset="0"/>
              </a:rPr>
              <a:t>Čim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zemlja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postane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privatna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svojina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javlja</a:t>
            </a:r>
            <a:r>
              <a:rPr lang="en-US" sz="1600" dirty="0">
                <a:latin typeface="Times New Roman" panose="02020603050405020304" pitchFamily="18" charset="0"/>
                <a:cs typeface="Times New Roman" panose="02020603050405020304" pitchFamily="18" charset="0"/>
              </a:rPr>
              <a:t> se </a:t>
            </a:r>
            <a:r>
              <a:rPr lang="en-US" sz="1600" dirty="0" err="1">
                <a:latin typeface="Times New Roman" panose="02020603050405020304" pitchFamily="18" charset="0"/>
                <a:cs typeface="Times New Roman" panose="02020603050405020304" pitchFamily="18" charset="0"/>
              </a:rPr>
              <a:t>renta</a:t>
            </a:r>
            <a:r>
              <a:rPr lang="en-US" sz="1600" dirty="0">
                <a:latin typeface="Times New Roman" panose="02020603050405020304" pitchFamily="18" charset="0"/>
                <a:cs typeface="Times New Roman" panose="02020603050405020304" pitchFamily="18" charset="0"/>
              </a:rPr>
              <a:t> </a:t>
            </a:r>
            <a:endParaRPr lang="sr-Latn-RS" sz="1600" dirty="0">
              <a:latin typeface="Times New Roman" panose="02020603050405020304" pitchFamily="18" charset="0"/>
              <a:cs typeface="Times New Roman" panose="02020603050405020304" pitchFamily="18" charset="0"/>
            </a:endParaRPr>
          </a:p>
          <a:p>
            <a:pPr algn="just"/>
            <a:r>
              <a:rPr lang="en-US" sz="1600" dirty="0" err="1">
                <a:latin typeface="Times New Roman" panose="02020603050405020304" pitchFamily="18" charset="0"/>
                <a:cs typeface="Times New Roman" panose="02020603050405020304" pitchFamily="18" charset="0"/>
              </a:rPr>
              <a:t>Vrednost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više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nije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proizvedena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radom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nego</a:t>
            </a:r>
            <a:r>
              <a:rPr lang="en-US" sz="1600" dirty="0">
                <a:latin typeface="Times New Roman" panose="02020603050405020304" pitchFamily="18" charset="0"/>
                <a:cs typeface="Times New Roman" panose="02020603050405020304" pitchFamily="18" charset="0"/>
              </a:rPr>
              <a:t> je </a:t>
            </a:r>
            <a:r>
              <a:rPr lang="en-US" sz="1600" dirty="0" err="1">
                <a:latin typeface="Times New Roman" panose="02020603050405020304" pitchFamily="18" charset="0"/>
                <a:cs typeface="Times New Roman" panose="02020603050405020304" pitchFamily="18" charset="0"/>
              </a:rPr>
              <a:t>agregacija</a:t>
            </a:r>
            <a:r>
              <a:rPr lang="en-US" sz="1600" dirty="0">
                <a:latin typeface="Times New Roman" panose="02020603050405020304" pitchFamily="18" charset="0"/>
                <a:cs typeface="Times New Roman" panose="02020603050405020304" pitchFamily="18" charset="0"/>
              </a:rPr>
              <a:t> tri </a:t>
            </a:r>
            <a:r>
              <a:rPr lang="en-US" sz="1600" dirty="0" err="1">
                <a:latin typeface="Times New Roman" panose="02020603050405020304" pitchFamily="18" charset="0"/>
                <a:cs typeface="Times New Roman" panose="02020603050405020304" pitchFamily="18" charset="0"/>
              </a:rPr>
              <a:t>dohotka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nadnice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profita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rente</a:t>
            </a:r>
            <a:r>
              <a:rPr lang="en-US" sz="1600" dirty="0">
                <a:latin typeface="Times New Roman" panose="02020603050405020304" pitchFamily="18" charset="0"/>
                <a:cs typeface="Times New Roman" panose="02020603050405020304" pitchFamily="18" charset="0"/>
              </a:rPr>
              <a:t>. </a:t>
            </a:r>
            <a:endParaRPr lang="sr-Latn-R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33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35173A-4947-F901-31E5-BDFCF558EE50}"/>
              </a:ext>
            </a:extLst>
          </p:cNvPr>
          <p:cNvSpPr>
            <a:spLocks/>
          </p:cNvSpPr>
          <p:nvPr/>
        </p:nvSpPr>
        <p:spPr>
          <a:xfrm>
            <a:off x="535760" y="625995"/>
            <a:ext cx="2990606" cy="4916465"/>
          </a:xfrm>
          <a:prstGeom prst="rect">
            <a:avLst/>
          </a:prstGeom>
        </p:spPr>
        <p:txBody>
          <a:bodyPr vert="horz" lIns="91440" tIns="45720" rIns="91440" bIns="45720" rtlCol="0" anchor="t">
            <a:normAutofit/>
          </a:bodyPr>
          <a:lstStyle/>
          <a:p>
            <a:pPr indent="-228600" defTabSz="914400">
              <a:lnSpc>
                <a:spcPct val="120000"/>
              </a:lnSpc>
              <a:spcAft>
                <a:spcPts val="600"/>
              </a:spcAft>
              <a:buClr>
                <a:schemeClr val="accent1"/>
              </a:buClr>
              <a:buSzPct val="100000"/>
              <a:buFont typeface="Arial" panose="020B0604020202020204" pitchFamily="34" charset="0"/>
              <a:buChar char="•"/>
            </a:pPr>
            <a:r>
              <a:rPr lang="en-US" sz="3000" dirty="0" err="1"/>
              <a:t>Suprotstavljeni</a:t>
            </a:r>
            <a:r>
              <a:rPr lang="en-US" sz="3000" dirty="0"/>
              <a:t> </a:t>
            </a:r>
            <a:r>
              <a:rPr lang="en-US" sz="3000" dirty="0" err="1"/>
              <a:t>interesi</a:t>
            </a:r>
            <a:endParaRPr lang="en-US" sz="3000" dirty="0"/>
          </a:p>
          <a:p>
            <a:pPr indent="-228600" defTabSz="914400">
              <a:lnSpc>
                <a:spcPct val="120000"/>
              </a:lnSpc>
              <a:spcAft>
                <a:spcPts val="600"/>
              </a:spcAft>
              <a:buClr>
                <a:schemeClr val="accent1"/>
              </a:buClr>
              <a:buSzPct val="100000"/>
              <a:buFont typeface="Arial" panose="020B0604020202020204" pitchFamily="34" charset="0"/>
              <a:buChar char="•"/>
            </a:pPr>
            <a:r>
              <a:rPr lang="en-US" sz="3000" dirty="0" err="1"/>
              <a:t>Zablude</a:t>
            </a:r>
            <a:endParaRPr lang="en-US" sz="3000" dirty="0"/>
          </a:p>
          <a:p>
            <a:pPr indent="-228600" defTabSz="914400">
              <a:lnSpc>
                <a:spcPct val="120000"/>
              </a:lnSpc>
              <a:spcAft>
                <a:spcPts val="600"/>
              </a:spcAft>
              <a:buClr>
                <a:schemeClr val="accent1"/>
              </a:buClr>
              <a:buSzPct val="100000"/>
              <a:buFont typeface="Arial" panose="020B0604020202020204" pitchFamily="34" charset="0"/>
              <a:buChar char="•"/>
            </a:pPr>
            <a:r>
              <a:rPr lang="en-US" sz="3000" dirty="0" err="1"/>
              <a:t>Interesi</a:t>
            </a:r>
            <a:endParaRPr lang="en-US" sz="3000" dirty="0"/>
          </a:p>
          <a:p>
            <a:pPr indent="-228600" defTabSz="914400">
              <a:lnSpc>
                <a:spcPct val="120000"/>
              </a:lnSpc>
              <a:spcAft>
                <a:spcPts val="600"/>
              </a:spcAft>
              <a:buClr>
                <a:schemeClr val="accent1"/>
              </a:buClr>
              <a:buSzPct val="100000"/>
              <a:buFont typeface="Arial" panose="020B0604020202020204" pitchFamily="34" charset="0"/>
              <a:buChar char="•"/>
            </a:pPr>
            <a:r>
              <a:rPr lang="en-US" sz="3000" dirty="0" err="1"/>
              <a:t>Tržište</a:t>
            </a:r>
            <a:endParaRPr lang="en-US" sz="3000" dirty="0"/>
          </a:p>
          <a:p>
            <a:pPr indent="-228600" defTabSz="914400">
              <a:lnSpc>
                <a:spcPct val="120000"/>
              </a:lnSpc>
              <a:spcAft>
                <a:spcPts val="600"/>
              </a:spcAft>
              <a:buClr>
                <a:schemeClr val="accent1"/>
              </a:buClr>
              <a:buSzPct val="100000"/>
              <a:buFont typeface="Arial" panose="020B0604020202020204" pitchFamily="34" charset="0"/>
              <a:buChar char="•"/>
            </a:pPr>
            <a:r>
              <a:rPr lang="en-US" sz="3000" dirty="0" err="1"/>
              <a:t>Efekti</a:t>
            </a:r>
            <a:endParaRPr lang="en-US" sz="3000" dirty="0"/>
          </a:p>
          <a:p>
            <a:pPr indent="-228600" defTabSz="914400">
              <a:lnSpc>
                <a:spcPct val="120000"/>
              </a:lnSpc>
              <a:spcAft>
                <a:spcPts val="600"/>
              </a:spcAft>
              <a:buClr>
                <a:schemeClr val="accent1"/>
              </a:buClr>
              <a:buSzPct val="100000"/>
              <a:buFont typeface="Arial" panose="020B0604020202020204" pitchFamily="34" charset="0"/>
              <a:buChar char="•"/>
            </a:pPr>
            <a:r>
              <a:rPr lang="en-US" sz="3000" dirty="0" err="1"/>
              <a:t>Posledice</a:t>
            </a:r>
            <a:endParaRPr lang="en-US" sz="3000" dirty="0"/>
          </a:p>
          <a:p>
            <a:pPr marL="0" indent="-228600" defTabSz="914400">
              <a:lnSpc>
                <a:spcPct val="120000"/>
              </a:lnSpc>
              <a:spcAft>
                <a:spcPts val="600"/>
              </a:spcAft>
              <a:buClr>
                <a:schemeClr val="accent1"/>
              </a:buClr>
              <a:buSzPct val="100000"/>
              <a:buFont typeface="Arial" panose="020B0604020202020204" pitchFamily="34" charset="0"/>
              <a:buChar char="•"/>
            </a:pPr>
            <a:endParaRPr lang="en-US" sz="3000" dirty="0"/>
          </a:p>
        </p:txBody>
      </p:sp>
      <p:sp>
        <p:nvSpPr>
          <p:cNvPr id="5" name="Content Placeholder 2">
            <a:extLst>
              <a:ext uri="{FF2B5EF4-FFF2-40B4-BE49-F238E27FC236}">
                <a16:creationId xmlns:a16="http://schemas.microsoft.com/office/drawing/2014/main" id="{6AF3D97D-FE05-DDA0-4ADF-8EE40E6CDF8B}"/>
              </a:ext>
            </a:extLst>
          </p:cNvPr>
          <p:cNvSpPr txBox="1">
            <a:spLocks/>
          </p:cNvSpPr>
          <p:nvPr/>
        </p:nvSpPr>
        <p:spPr>
          <a:xfrm>
            <a:off x="5235388" y="554971"/>
            <a:ext cx="6772708" cy="1610005"/>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defTabSz="1261872">
              <a:spcBef>
                <a:spcPts val="1380"/>
              </a:spcBef>
              <a:buNone/>
            </a:pPr>
            <a:r>
              <a:rPr lang="sr-Latn-RS" sz="2760" kern="1200" dirty="0">
                <a:solidFill>
                  <a:schemeClr val="tx1"/>
                </a:solidFill>
                <a:effectLst/>
                <a:latin typeface="+mn-lt"/>
                <a:ea typeface="+mn-ea"/>
                <a:cs typeface="+mn-cs"/>
              </a:rPr>
              <a:t>Ciljevi i vizije - Otpori – Strategije - Lobiji</a:t>
            </a:r>
          </a:p>
          <a:p>
            <a:pPr marL="0" indent="0" algn="ctr" defTabSz="1261872">
              <a:spcBef>
                <a:spcPts val="1380"/>
              </a:spcBef>
              <a:buNone/>
            </a:pPr>
            <a:r>
              <a:rPr lang="sr-Latn-RS" sz="2760" kern="1200" dirty="0">
                <a:solidFill>
                  <a:schemeClr val="tx1"/>
                </a:solidFill>
                <a:effectLst/>
                <a:latin typeface="+mn-lt"/>
                <a:ea typeface="+mn-ea"/>
                <a:cs typeface="+mn-cs"/>
              </a:rPr>
              <a:t>Teškoće - Zadovoljstva</a:t>
            </a:r>
          </a:p>
          <a:p>
            <a:pPr marL="0" indent="0" algn="ctr">
              <a:buFont typeface="Arial" panose="020B0604020202020204" pitchFamily="34" charset="0"/>
              <a:buNone/>
            </a:pPr>
            <a:endParaRPr lang="sr-Latn-RS" dirty="0"/>
          </a:p>
          <a:p>
            <a:pPr marL="0" indent="0" algn="ctr">
              <a:buFont typeface="Arial" panose="020B0604020202020204" pitchFamily="34" charset="0"/>
              <a:buNone/>
            </a:pPr>
            <a:endParaRPr lang="sr-Latn-RS" dirty="0"/>
          </a:p>
          <a:p>
            <a:pPr marL="0" indent="0" algn="ctr">
              <a:buFont typeface="Arial" panose="020B0604020202020204" pitchFamily="34" charset="0"/>
              <a:buNone/>
            </a:pPr>
            <a:endParaRPr lang="en-US" dirty="0"/>
          </a:p>
        </p:txBody>
      </p:sp>
      <p:pic>
        <p:nvPicPr>
          <p:cNvPr id="6" name="Picture 5">
            <a:extLst>
              <a:ext uri="{FF2B5EF4-FFF2-40B4-BE49-F238E27FC236}">
                <a16:creationId xmlns:a16="http://schemas.microsoft.com/office/drawing/2014/main" id="{33B30E6A-E1A6-1DAD-8307-0737C08313B4}"/>
              </a:ext>
            </a:extLst>
          </p:cNvPr>
          <p:cNvPicPr>
            <a:picLocks noChangeAspect="1"/>
          </p:cNvPicPr>
          <p:nvPr/>
        </p:nvPicPr>
        <p:blipFill>
          <a:blip r:embed="rId2"/>
          <a:stretch>
            <a:fillRect/>
          </a:stretch>
        </p:blipFill>
        <p:spPr>
          <a:xfrm>
            <a:off x="5527302" y="2447644"/>
            <a:ext cx="6381750" cy="4257675"/>
          </a:xfrm>
          <a:prstGeom prst="rect">
            <a:avLst/>
          </a:prstGeom>
          <a:effectLst>
            <a:softEdge rad="317500"/>
          </a:effectLst>
        </p:spPr>
      </p:pic>
    </p:spTree>
    <p:extLst>
      <p:ext uri="{BB962C8B-B14F-4D97-AF65-F5344CB8AC3E}">
        <p14:creationId xmlns:p14="http://schemas.microsoft.com/office/powerpoint/2010/main" val="138253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kumulacija kapitala - Definišite poslovne uslo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2623" y="1941389"/>
            <a:ext cx="5427533" cy="3435147"/>
          </a:xfrm>
          <a:prstGeom prst="rect">
            <a:avLst/>
          </a:prstGeom>
          <a:noFill/>
          <a:ln w="34925">
            <a:solidFill>
              <a:srgbClr val="FFFFFF"/>
            </a:solidFill>
          </a:ln>
          <a:effectLst>
            <a:outerShdw blurRad="317500" dir="2700000" algn="ctr">
              <a:srgbClr val="000000">
                <a:alpha val="43000"/>
              </a:srgbClr>
            </a:outerShdw>
            <a:softEdge rad="635000"/>
          </a:effectLst>
          <a:scene3d>
            <a:camera prst="perspectiveFront" fov="2700000">
              <a:rot lat="19086000" lon="19067999" rev="3108000"/>
            </a:camera>
            <a:lightRig rig="threePt" dir="t">
              <a:rot lat="0" lon="0" rev="0"/>
            </a:lightRig>
          </a:scene3d>
          <a:sp3d extrusionH="38100" prstMaterial="clear">
            <a:bevelT w="260350" h="50800" prst="softRound"/>
            <a:bevelB prst="softRound"/>
          </a:sp3d>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92889" y="898706"/>
            <a:ext cx="10588201" cy="737795"/>
          </a:xfrm>
        </p:spPr>
        <p:txBody>
          <a:bodyPr>
            <a:normAutofit fontScale="90000"/>
          </a:bodyPr>
          <a:lstStyle/>
          <a:p>
            <a:pPr algn="ctr"/>
            <a:r>
              <a:rPr lang="en-US" sz="2400" b="1" dirty="0" err="1">
                <a:solidFill>
                  <a:srgbClr val="C00000"/>
                </a:solidFill>
                <a:latin typeface="Times New Roman" panose="02020603050405020304" pitchFamily="18" charset="0"/>
                <a:cs typeface="Times New Roman" panose="02020603050405020304" pitchFamily="18" charset="0"/>
              </a:rPr>
              <a:t>Privredni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rast</a:t>
            </a:r>
            <a:r>
              <a:rPr lang="en-US" sz="2400" b="1" dirty="0">
                <a:solidFill>
                  <a:srgbClr val="C00000"/>
                </a:solidFill>
                <a:latin typeface="Times New Roman" panose="02020603050405020304" pitchFamily="18" charset="0"/>
                <a:cs typeface="Times New Roman" panose="02020603050405020304" pitchFamily="18" charset="0"/>
              </a:rPr>
              <a:t> </a:t>
            </a:r>
            <a:r>
              <a:rPr lang="en-US" sz="2400" dirty="0">
                <a:solidFill>
                  <a:srgbClr val="C00000"/>
                </a:solidFill>
                <a:latin typeface="Times New Roman" panose="02020603050405020304" pitchFamily="18" charset="0"/>
                <a:cs typeface="Times New Roman" panose="02020603050405020304" pitchFamily="18" charset="0"/>
              </a:rPr>
              <a:t>se </a:t>
            </a:r>
            <a:r>
              <a:rPr lang="en-US" sz="2400" dirty="0" err="1">
                <a:solidFill>
                  <a:srgbClr val="C00000"/>
                </a:solidFill>
                <a:latin typeface="Times New Roman" panose="02020603050405020304" pitchFamily="18" charset="0"/>
                <a:cs typeface="Times New Roman" panose="02020603050405020304" pitchFamily="18" charset="0"/>
              </a:rPr>
              <a:t>odvija</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kroz</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interakciju</a:t>
            </a:r>
            <a:r>
              <a:rPr lang="en-US" sz="2400" dirty="0">
                <a:solidFill>
                  <a:srgbClr val="C00000"/>
                </a:solidFill>
                <a:latin typeface="Times New Roman" panose="02020603050405020304" pitchFamily="18" charset="0"/>
                <a:cs typeface="Times New Roman" panose="02020603050405020304" pitchFamily="18" charset="0"/>
              </a:rPr>
              <a:t> </a:t>
            </a:r>
            <a:br>
              <a:rPr lang="sr-Latn-RS" sz="2400" dirty="0">
                <a:solidFill>
                  <a:srgbClr val="C00000"/>
                </a:solidFill>
                <a:latin typeface="Times New Roman" panose="02020603050405020304" pitchFamily="18" charset="0"/>
                <a:cs typeface="Times New Roman" panose="02020603050405020304" pitchFamily="18" charset="0"/>
              </a:rPr>
            </a:br>
            <a:r>
              <a:rPr lang="en-US" sz="2400" dirty="0" err="1">
                <a:solidFill>
                  <a:srgbClr val="C00000"/>
                </a:solidFill>
                <a:latin typeface="Times New Roman" panose="02020603050405020304" pitchFamily="18" charset="0"/>
                <a:cs typeface="Times New Roman" panose="02020603050405020304" pitchFamily="18" charset="0"/>
              </a:rPr>
              <a:t>akumulacije</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kapitala</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i</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podele</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rada</a:t>
            </a:r>
            <a:endParaRPr lang="en-US" sz="2200"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451580" y="2015732"/>
            <a:ext cx="4419418" cy="3450613"/>
          </a:xfrm>
          <a:effectLst>
            <a:softEdge rad="635000"/>
          </a:effectLst>
        </p:spPr>
        <p:txBody>
          <a:bodyPr>
            <a:normAutofit fontScale="77500" lnSpcReduction="20000"/>
          </a:bodyPr>
          <a:lstStyle/>
          <a:p>
            <a:r>
              <a:rPr lang="sr-Latn-RS" dirty="0">
                <a:latin typeface="Times New Roman" panose="02020603050405020304" pitchFamily="18" charset="0"/>
                <a:cs typeface="Times New Roman" panose="02020603050405020304" pitchFamily="18" charset="0"/>
              </a:rPr>
              <a:t>Povećanja akumulacija kapitala (omogućava razvoj specijalizacije i podele rada)</a:t>
            </a:r>
          </a:p>
          <a:p>
            <a:r>
              <a:rPr lang="sr-Latn-RS" dirty="0">
                <a:latin typeface="Times New Roman" panose="02020603050405020304" pitchFamily="18" charset="0"/>
                <a:cs typeface="Times New Roman" panose="02020603050405020304" pitchFamily="18" charset="0"/>
              </a:rPr>
              <a:t>Podela rada (povećava ukupnu proizvodnju, podstiče dalje akumulaciju kapitala)</a:t>
            </a:r>
          </a:p>
          <a:p>
            <a:r>
              <a:rPr lang="sr-Latn-RS" dirty="0">
                <a:latin typeface="Times New Roman" panose="02020603050405020304" pitchFamily="18" charset="0"/>
                <a:cs typeface="Times New Roman" panose="02020603050405020304" pitchFamily="18" charset="0"/>
              </a:rPr>
              <a:t>Povećanje produktivnosti</a:t>
            </a:r>
          </a:p>
          <a:p>
            <a:r>
              <a:rPr lang="sr-Latn-RS" dirty="0">
                <a:latin typeface="Times New Roman" panose="02020603050405020304" pitchFamily="18" charset="0"/>
                <a:cs typeface="Times New Roman" panose="02020603050405020304" pitchFamily="18" charset="0"/>
              </a:rPr>
              <a:t>Veći output</a:t>
            </a:r>
          </a:p>
          <a:p>
            <a:r>
              <a:rPr lang="sr-Latn-RS" dirty="0">
                <a:latin typeface="Times New Roman" panose="02020603050405020304" pitchFamily="18" charset="0"/>
                <a:cs typeface="Times New Roman" panose="02020603050405020304" pitchFamily="18" charset="0"/>
              </a:rPr>
              <a:t>Veće nadnice</a:t>
            </a:r>
          </a:p>
          <a:p>
            <a:r>
              <a:rPr lang="sr-Latn-RS" dirty="0">
                <a:latin typeface="Times New Roman" panose="02020603050405020304" pitchFamily="18" charset="0"/>
                <a:cs typeface="Times New Roman" panose="02020603050405020304" pitchFamily="18" charset="0"/>
              </a:rPr>
              <a:t>Povećanje per capita dohotka </a:t>
            </a:r>
          </a:p>
          <a:p>
            <a:r>
              <a:rPr lang="sr-Latn-RS" dirty="0">
                <a:latin typeface="Times New Roman" panose="02020603050405020304" pitchFamily="18" charset="0"/>
                <a:cs typeface="Times New Roman" panose="02020603050405020304" pitchFamily="18" charset="0"/>
              </a:rPr>
              <a:t>Veći nivo godišnje potrošnje</a:t>
            </a:r>
          </a:p>
          <a:p>
            <a:r>
              <a:rPr lang="sr-Latn-RS" dirty="0">
                <a:latin typeface="Times New Roman" panose="02020603050405020304" pitchFamily="18" charset="0"/>
                <a:cs typeface="Times New Roman" panose="02020603050405020304" pitchFamily="18" charset="0"/>
              </a:rPr>
              <a:t>Veće bogatstvo naroda</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62320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The Beginning of Industrialization in Britain – Foundations of Western  Culture:"/>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11948" r="-1" b="1511"/>
          <a:stretch/>
        </p:blipFill>
        <p:spPr bwMode="auto">
          <a:xfrm>
            <a:off x="305" y="10"/>
            <a:ext cx="12191695" cy="6857990"/>
          </a:xfrm>
          <a:prstGeom prst="rect">
            <a:avLst/>
          </a:prstGeom>
          <a:noFill/>
          <a:scene3d>
            <a:camera prst="isometricOffAxis2Left"/>
            <a:lightRig rig="threePt" dir="t"/>
          </a:scene3d>
          <a:extLst>
            <a:ext uri="{909E8E84-426E-40DD-AFC4-6F175D3DCCD1}">
              <a14:hiddenFill xmlns:a14="http://schemas.microsoft.com/office/drawing/2010/main">
                <a:solidFill>
                  <a:srgbClr val="FFFFFF"/>
                </a:solidFill>
              </a14:hiddenFill>
            </a:ext>
          </a:extLst>
        </p:spPr>
      </p:pic>
      <p:sp>
        <p:nvSpPr>
          <p:cNvPr id="6153"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6155"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6157" name="Rectangle 6156">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211698" y="1193800"/>
            <a:ext cx="4973914" cy="4699000"/>
          </a:xfrm>
        </p:spPr>
        <p:txBody>
          <a:bodyPr anchor="ctr">
            <a:normAutofit/>
          </a:bodyPr>
          <a:lstStyle/>
          <a:p>
            <a:r>
              <a:rPr lang="sr-Latn-RS" sz="3400" b="1" dirty="0">
                <a:latin typeface="Times New Roman" panose="02020603050405020304" pitchFamily="18" charset="0"/>
                <a:cs typeface="Times New Roman" panose="02020603050405020304" pitchFamily="18" charset="0"/>
              </a:rPr>
              <a:t>Industrijalizacija</a:t>
            </a:r>
            <a:r>
              <a:rPr lang="sr-Latn-RS" sz="2200" dirty="0">
                <a:latin typeface="Times New Roman" panose="02020603050405020304" pitchFamily="18" charset="0"/>
                <a:cs typeface="Times New Roman" panose="02020603050405020304" pitchFamily="18" charset="0"/>
              </a:rPr>
              <a:t>, 18 vek, osvrt na Veliku Britaniju</a:t>
            </a:r>
            <a:endParaRPr lang="en-US" sz="2200" dirty="0">
              <a:latin typeface="Times New Roman" panose="02020603050405020304" pitchFamily="18" charset="0"/>
              <a:cs typeface="Times New Roman" panose="02020603050405020304" pitchFamily="18" charset="0"/>
            </a:endParaRPr>
          </a:p>
        </p:txBody>
      </p:sp>
      <p:cxnSp>
        <p:nvCxnSpPr>
          <p:cNvPr id="6159" name="Straight Connector 6158">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94412" y="367553"/>
            <a:ext cx="7279341" cy="6199094"/>
          </a:xfrm>
        </p:spPr>
        <p:txBody>
          <a:bodyPr anchor="ctr">
            <a:normAutofit/>
          </a:bodyPr>
          <a:lstStyle/>
          <a:p>
            <a:pPr lvl="1">
              <a:lnSpc>
                <a:spcPct val="110000"/>
              </a:lnSpc>
            </a:pPr>
            <a:r>
              <a:rPr lang="en-US" sz="1600" dirty="0" err="1">
                <a:latin typeface="Calibri" panose="020F0502020204030204" pitchFamily="34" charset="0"/>
                <a:cs typeface="Calibri" panose="020F0502020204030204" pitchFamily="34" charset="0"/>
              </a:rPr>
              <a:t>Široka</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upotreba</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mašina</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na</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mehanički</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pogon</a:t>
            </a:r>
            <a:r>
              <a:rPr lang="en-US" sz="1600" dirty="0">
                <a:latin typeface="Calibri" panose="020F0502020204030204" pitchFamily="34" charset="0"/>
                <a:cs typeface="Calibri" panose="020F0502020204030204" pitchFamily="34" charset="0"/>
              </a:rPr>
              <a:t> </a:t>
            </a:r>
            <a:endParaRPr lang="sr-Latn-RS" sz="1600" dirty="0">
              <a:latin typeface="Calibri" panose="020F0502020204030204" pitchFamily="34" charset="0"/>
              <a:cs typeface="Calibri" panose="020F0502020204030204" pitchFamily="34" charset="0"/>
            </a:endParaRPr>
          </a:p>
          <a:p>
            <a:pPr lvl="1">
              <a:lnSpc>
                <a:spcPct val="110000"/>
              </a:lnSpc>
            </a:pPr>
            <a:r>
              <a:rPr lang="en-US" sz="1600" dirty="0" err="1">
                <a:latin typeface="Calibri" panose="020F0502020204030204" pitchFamily="34" charset="0"/>
                <a:cs typeface="Calibri" panose="020F0502020204030204" pitchFamily="34" charset="0"/>
              </a:rPr>
              <a:t>Nove</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tehnologije</a:t>
            </a:r>
            <a:r>
              <a:rPr lang="en-US" sz="1600" dirty="0">
                <a:latin typeface="Calibri" panose="020F0502020204030204" pitchFamily="34" charset="0"/>
                <a:cs typeface="Calibri" panose="020F0502020204030204" pitchFamily="34" charset="0"/>
              </a:rPr>
              <a:t> (PARNA </a:t>
            </a:r>
            <a:r>
              <a:rPr lang="en-US" sz="1600" dirty="0" err="1">
                <a:latin typeface="Calibri" panose="020F0502020204030204" pitchFamily="34" charset="0"/>
                <a:cs typeface="Calibri" panose="020F0502020204030204" pitchFamily="34" charset="0"/>
              </a:rPr>
              <a:t>MAŠINA</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i</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kameni</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ugalj</a:t>
            </a:r>
            <a:r>
              <a:rPr lang="en-US" sz="1600" dirty="0">
                <a:latin typeface="Calibri" panose="020F0502020204030204" pitchFamily="34" charset="0"/>
                <a:cs typeface="Calibri" panose="020F0502020204030204" pitchFamily="34" charset="0"/>
              </a:rPr>
              <a:t>) – </a:t>
            </a:r>
            <a:r>
              <a:rPr lang="en-US" sz="1600" dirty="0" err="1">
                <a:latin typeface="Calibri" panose="020F0502020204030204" pitchFamily="34" charset="0"/>
                <a:cs typeface="Calibri" panose="020F0502020204030204" pitchFamily="34" charset="0"/>
              </a:rPr>
              <a:t>eksploatacija</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resursa</a:t>
            </a:r>
            <a:r>
              <a:rPr lang="sr-Latn-RS" sz="1600" dirty="0">
                <a:latin typeface="Calibri" panose="020F0502020204030204" pitchFamily="34" charset="0"/>
                <a:cs typeface="Calibri" panose="020F0502020204030204" pitchFamily="34" charset="0"/>
              </a:rPr>
              <a:t>, k</a:t>
            </a:r>
            <a:r>
              <a:rPr lang="en-US" sz="1600" dirty="0" err="1">
                <a:latin typeface="Calibri" panose="020F0502020204030204" pitchFamily="34" charset="0"/>
                <a:cs typeface="Calibri" panose="020F0502020204030204" pitchFamily="34" charset="0"/>
              </a:rPr>
              <a:t>orišćenje</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novih</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izvora</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energije</a:t>
            </a:r>
            <a:r>
              <a:rPr lang="en-US" sz="1600" dirty="0">
                <a:latin typeface="Calibri" panose="020F0502020204030204" pitchFamily="34" charset="0"/>
                <a:cs typeface="Calibri" panose="020F0502020204030204" pitchFamily="34" charset="0"/>
              </a:rPr>
              <a:t> </a:t>
            </a:r>
            <a:endParaRPr lang="sr-Latn-RS" sz="1600" dirty="0">
              <a:latin typeface="Calibri" panose="020F0502020204030204" pitchFamily="34" charset="0"/>
              <a:cs typeface="Calibri" panose="020F0502020204030204" pitchFamily="34" charset="0"/>
            </a:endParaRPr>
          </a:p>
          <a:p>
            <a:pPr lvl="1">
              <a:lnSpc>
                <a:spcPct val="110000"/>
              </a:lnSpc>
            </a:pPr>
            <a:r>
              <a:rPr lang="en-US" sz="1600" dirty="0" err="1">
                <a:latin typeface="Calibri" panose="020F0502020204030204" pitchFamily="34" charset="0"/>
                <a:cs typeface="Calibri" panose="020F0502020204030204" pitchFamily="34" charset="0"/>
              </a:rPr>
              <a:t>Dolazi</a:t>
            </a:r>
            <a:r>
              <a:rPr lang="en-US" sz="1600" dirty="0">
                <a:latin typeface="Calibri" panose="020F0502020204030204" pitchFamily="34" charset="0"/>
                <a:cs typeface="Calibri" panose="020F0502020204030204" pitchFamily="34" charset="0"/>
              </a:rPr>
              <a:t> do </a:t>
            </a:r>
            <a:r>
              <a:rPr lang="en-US" sz="1600" dirty="0" err="1">
                <a:latin typeface="Calibri" panose="020F0502020204030204" pitchFamily="34" charset="0"/>
                <a:cs typeface="Calibri" panose="020F0502020204030204" pitchFamily="34" charset="0"/>
              </a:rPr>
              <a:t>opšte</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komercijalizacije</a:t>
            </a:r>
            <a:r>
              <a:rPr lang="en-US" sz="1600"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Pojava</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velikih</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preduzeća</a:t>
            </a:r>
            <a:r>
              <a:rPr lang="en-US" sz="1600" b="1" dirty="0">
                <a:latin typeface="Calibri" panose="020F0502020204030204" pitchFamily="34" charset="0"/>
                <a:cs typeface="Calibri" panose="020F0502020204030204" pitchFamily="34" charset="0"/>
              </a:rPr>
              <a:t> </a:t>
            </a:r>
            <a:endParaRPr lang="sr-Latn-RS" sz="1600" b="1" dirty="0">
              <a:latin typeface="Calibri" panose="020F0502020204030204" pitchFamily="34" charset="0"/>
              <a:cs typeface="Calibri" panose="020F0502020204030204" pitchFamily="34" charset="0"/>
            </a:endParaRPr>
          </a:p>
          <a:p>
            <a:pPr lvl="1">
              <a:lnSpc>
                <a:spcPct val="110000"/>
              </a:lnSpc>
            </a:pPr>
            <a:r>
              <a:rPr lang="en-US" sz="1600" dirty="0" err="1">
                <a:latin typeface="Calibri" panose="020F0502020204030204" pitchFamily="34" charset="0"/>
                <a:cs typeface="Calibri" panose="020F0502020204030204" pitchFamily="34" charset="0"/>
              </a:rPr>
              <a:t>Osnivanje</a:t>
            </a:r>
            <a:r>
              <a:rPr lang="en-US" sz="1600" dirty="0">
                <a:latin typeface="Calibri" panose="020F0502020204030204" pitchFamily="34" charset="0"/>
                <a:cs typeface="Calibri" panose="020F0502020204030204" pitchFamily="34" charset="0"/>
              </a:rPr>
              <a:t> Banke </a:t>
            </a:r>
            <a:r>
              <a:rPr lang="en-US" sz="1600" dirty="0" err="1">
                <a:latin typeface="Calibri" panose="020F0502020204030204" pitchFamily="34" charset="0"/>
                <a:cs typeface="Calibri" panose="020F0502020204030204" pitchFamily="34" charset="0"/>
              </a:rPr>
              <a:t>Engleske</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i</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mnoštva</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seoskih</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banaka</a:t>
            </a:r>
            <a:r>
              <a:rPr lang="en-US" sz="1600" dirty="0">
                <a:latin typeface="Calibri" panose="020F0502020204030204" pitchFamily="34" charset="0"/>
                <a:cs typeface="Calibri" panose="020F0502020204030204" pitchFamily="34" charset="0"/>
              </a:rPr>
              <a:t> </a:t>
            </a:r>
            <a:endParaRPr lang="sr-Latn-RS" sz="1600" dirty="0">
              <a:latin typeface="Calibri" panose="020F0502020204030204" pitchFamily="34" charset="0"/>
              <a:cs typeface="Calibri" panose="020F0502020204030204" pitchFamily="34" charset="0"/>
            </a:endParaRPr>
          </a:p>
          <a:p>
            <a:pPr lvl="1">
              <a:lnSpc>
                <a:spcPct val="110000"/>
              </a:lnSpc>
            </a:pPr>
            <a:r>
              <a:rPr lang="en-US" sz="1600" dirty="0" err="1">
                <a:latin typeface="Calibri" panose="020F0502020204030204" pitchFamily="34" charset="0"/>
                <a:cs typeface="Calibri" panose="020F0502020204030204" pitchFamily="34" charset="0"/>
              </a:rPr>
              <a:t>Osnivanje</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akcionarskih</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društava</a:t>
            </a:r>
            <a:r>
              <a:rPr lang="en-US" sz="1600" dirty="0">
                <a:latin typeface="Calibri" panose="020F0502020204030204" pitchFamily="34" charset="0"/>
                <a:cs typeface="Calibri" panose="020F0502020204030204" pitchFamily="34" charset="0"/>
              </a:rPr>
              <a:t> </a:t>
            </a:r>
            <a:endParaRPr lang="sr-Latn-RS" sz="1600" dirty="0">
              <a:latin typeface="Calibri" panose="020F0502020204030204" pitchFamily="34" charset="0"/>
              <a:cs typeface="Calibri" panose="020F0502020204030204" pitchFamily="34" charset="0"/>
            </a:endParaRPr>
          </a:p>
          <a:p>
            <a:pPr lvl="1">
              <a:lnSpc>
                <a:spcPct val="110000"/>
              </a:lnSpc>
            </a:pPr>
            <a:r>
              <a:rPr lang="en-US" sz="1600" b="1" dirty="0" err="1">
                <a:latin typeface="Calibri" panose="020F0502020204030204" pitchFamily="34" charset="0"/>
                <a:cs typeface="Calibri" panose="020F0502020204030204" pitchFamily="34" charset="0"/>
              </a:rPr>
              <a:t>Kontrola</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javnih</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finansija</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od </a:t>
            </a:r>
            <a:r>
              <a:rPr lang="en-US" sz="1600" dirty="0" err="1">
                <a:latin typeface="Calibri" panose="020F0502020204030204" pitchFamily="34" charset="0"/>
                <a:cs typeface="Calibri" panose="020F0502020204030204" pitchFamily="34" charset="0"/>
              </a:rPr>
              <a:t>strane</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Parlamenta</a:t>
            </a:r>
            <a:r>
              <a:rPr lang="en-US" sz="1600" dirty="0">
                <a:latin typeface="Calibri" panose="020F0502020204030204" pitchFamily="34" charset="0"/>
                <a:cs typeface="Calibri" panose="020F0502020204030204" pitchFamily="34" charset="0"/>
              </a:rPr>
              <a:t> </a:t>
            </a:r>
            <a:r>
              <a:rPr lang="sr-Latn-RS" sz="1600" dirty="0">
                <a:latin typeface="Calibri" panose="020F0502020204030204" pitchFamily="34" charset="0"/>
                <a:cs typeface="Calibri" panose="020F0502020204030204" pitchFamily="34" charset="0"/>
              </a:rPr>
              <a:t>i p</a:t>
            </a:r>
            <a:r>
              <a:rPr lang="en-US" sz="1600" dirty="0" err="1">
                <a:latin typeface="Calibri" panose="020F0502020204030204" pitchFamily="34" charset="0"/>
                <a:cs typeface="Calibri" panose="020F0502020204030204" pitchFamily="34" charset="0"/>
              </a:rPr>
              <a:t>oreski</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sistem</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visokoregresivan</a:t>
            </a:r>
            <a:endParaRPr lang="sr-Latn-RS" sz="1600" dirty="0">
              <a:latin typeface="Calibri" panose="020F0502020204030204" pitchFamily="34" charset="0"/>
              <a:cs typeface="Calibri" panose="020F0502020204030204" pitchFamily="34" charset="0"/>
            </a:endParaRPr>
          </a:p>
          <a:p>
            <a:pPr lvl="1">
              <a:lnSpc>
                <a:spcPct val="110000"/>
              </a:lnSpc>
            </a:pPr>
            <a:r>
              <a:rPr lang="en-US" sz="1600" dirty="0" err="1">
                <a:latin typeface="Calibri" panose="020F0502020204030204" pitchFamily="34" charset="0"/>
                <a:cs typeface="Calibri" panose="020F0502020204030204" pitchFamily="34" charset="0"/>
              </a:rPr>
              <a:t>Pojačana</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transportna</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mreža</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veštački</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plovni</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kanali</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i</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drumske</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saobraćajnice</a:t>
            </a:r>
            <a:r>
              <a:rPr lang="sr-Latn-RS" sz="1600" dirty="0">
                <a:latin typeface="Calibri" panose="020F0502020204030204" pitchFamily="34" charset="0"/>
                <a:cs typeface="Calibri" panose="020F0502020204030204" pitchFamily="34" charset="0"/>
              </a:rPr>
              <a:t>, parna lokomotiva i ekplozija železničkog saobraćaja)</a:t>
            </a:r>
          </a:p>
          <a:p>
            <a:pPr lvl="1">
              <a:lnSpc>
                <a:spcPct val="110000"/>
              </a:lnSpc>
            </a:pPr>
            <a:r>
              <a:rPr lang="en-US" sz="1600" dirty="0" err="1">
                <a:latin typeface="Calibri" panose="020F0502020204030204" pitchFamily="34" charset="0"/>
                <a:cs typeface="Calibri" panose="020F0502020204030204" pitchFamily="34" charset="0"/>
              </a:rPr>
              <a:t>Populacioni</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rast</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sa</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izraženim</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unutrašnjim</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migracijama</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sa</a:t>
            </a:r>
            <a:r>
              <a:rPr lang="en-US" sz="1600" dirty="0">
                <a:latin typeface="Calibri" panose="020F0502020204030204" pitchFamily="34" charset="0"/>
                <a:cs typeface="Calibri" panose="020F0502020204030204" pitchFamily="34" charset="0"/>
              </a:rPr>
              <a:t> 187 mil. </a:t>
            </a:r>
            <a:r>
              <a:rPr lang="en-US" sz="1600" dirty="0" err="1">
                <a:latin typeface="Calibri" panose="020F0502020204030204" pitchFamily="34" charset="0"/>
                <a:cs typeface="Calibri" panose="020F0502020204030204" pitchFamily="34" charset="0"/>
              </a:rPr>
              <a:t>stanovnika</a:t>
            </a:r>
            <a:r>
              <a:rPr lang="en-US" sz="1600" dirty="0">
                <a:latin typeface="Calibri" panose="020F0502020204030204" pitchFamily="34" charset="0"/>
                <a:cs typeface="Calibri" panose="020F0502020204030204" pitchFamily="34" charset="0"/>
              </a:rPr>
              <a:t> 1800. </a:t>
            </a:r>
            <a:r>
              <a:rPr lang="en-US" sz="1600" dirty="0" err="1">
                <a:latin typeface="Calibri" panose="020F0502020204030204" pitchFamily="34" charset="0"/>
                <a:cs typeface="Calibri" panose="020F0502020204030204" pitchFamily="34" charset="0"/>
              </a:rPr>
              <a:t>na</a:t>
            </a:r>
            <a:r>
              <a:rPr lang="en-US" sz="1600" dirty="0">
                <a:latin typeface="Calibri" panose="020F0502020204030204" pitchFamily="34" charset="0"/>
                <a:cs typeface="Calibri" panose="020F0502020204030204" pitchFamily="34" charset="0"/>
              </a:rPr>
              <a:t> 400 mil. 1900. u </a:t>
            </a:r>
            <a:r>
              <a:rPr lang="en-US" sz="1600" dirty="0" err="1">
                <a:latin typeface="Calibri" panose="020F0502020204030204" pitchFamily="34" charset="0"/>
                <a:cs typeface="Calibri" panose="020F0502020204030204" pitchFamily="34" charset="0"/>
              </a:rPr>
              <a:t>Evropi</a:t>
            </a:r>
            <a:r>
              <a:rPr lang="en-US" sz="1600" dirty="0">
                <a:latin typeface="Calibri" panose="020F0502020204030204" pitchFamily="34" charset="0"/>
                <a:cs typeface="Calibri" panose="020F0502020204030204" pitchFamily="34" charset="0"/>
              </a:rPr>
              <a:t>) </a:t>
            </a:r>
            <a:endParaRPr lang="sr-Latn-RS" sz="1600" dirty="0">
              <a:latin typeface="Calibri" panose="020F0502020204030204" pitchFamily="34" charset="0"/>
              <a:cs typeface="Calibri" panose="020F0502020204030204" pitchFamily="34" charset="0"/>
            </a:endParaRPr>
          </a:p>
          <a:p>
            <a:pPr lvl="1">
              <a:lnSpc>
                <a:spcPct val="110000"/>
              </a:lnSpc>
            </a:pPr>
            <a:r>
              <a:rPr lang="en-US" sz="1600" dirty="0" err="1">
                <a:latin typeface="Calibri" panose="020F0502020204030204" pitchFamily="34" charset="0"/>
                <a:cs typeface="Calibri" panose="020F0502020204030204" pitchFamily="34" charset="0"/>
              </a:rPr>
              <a:t>Uspon</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fabričkog</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sistema</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stvaranje</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modernih</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sindikata</a:t>
            </a:r>
            <a:r>
              <a:rPr lang="en-US" sz="1600" dirty="0">
                <a:latin typeface="Calibri" panose="020F0502020204030204" pitchFamily="34" charset="0"/>
                <a:cs typeface="Calibri" panose="020F0502020204030204" pitchFamily="34" charset="0"/>
              </a:rPr>
              <a:t> </a:t>
            </a:r>
            <a:endParaRPr lang="sr-Latn-RS" sz="1600" dirty="0">
              <a:latin typeface="Calibri" panose="020F0502020204030204" pitchFamily="34" charset="0"/>
              <a:cs typeface="Calibri" panose="020F0502020204030204" pitchFamily="34" charset="0"/>
            </a:endParaRPr>
          </a:p>
          <a:p>
            <a:pPr lvl="1">
              <a:lnSpc>
                <a:spcPct val="110000"/>
              </a:lnSpc>
            </a:pPr>
            <a:r>
              <a:rPr lang="en-US" sz="1600" dirty="0" err="1">
                <a:latin typeface="Calibri" panose="020F0502020204030204" pitchFamily="34" charset="0"/>
                <a:cs typeface="Calibri" panose="020F0502020204030204" pitchFamily="34" charset="0"/>
              </a:rPr>
              <a:t>Nejednakost</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dohodaka</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brži</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rast</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profita</a:t>
            </a:r>
            <a:r>
              <a:rPr lang="en-US" sz="1600" dirty="0">
                <a:latin typeface="Calibri" panose="020F0502020204030204" pitchFamily="34" charset="0"/>
                <a:cs typeface="Calibri" panose="020F0502020204030204" pitchFamily="34" charset="0"/>
              </a:rPr>
              <a:t> u </a:t>
            </a:r>
            <a:r>
              <a:rPr lang="en-US" sz="1600" dirty="0" err="1">
                <a:latin typeface="Calibri" panose="020F0502020204030204" pitchFamily="34" charset="0"/>
                <a:cs typeface="Calibri" panose="020F0502020204030204" pitchFamily="34" charset="0"/>
              </a:rPr>
              <a:t>odnosu</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na</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nadnice</a:t>
            </a:r>
            <a:r>
              <a:rPr lang="en-US" sz="1600" dirty="0">
                <a:latin typeface="Calibri" panose="020F0502020204030204" pitchFamily="34" charset="0"/>
                <a:cs typeface="Calibri" panose="020F0502020204030204" pitchFamily="34" charset="0"/>
              </a:rPr>
              <a:t>) </a:t>
            </a:r>
            <a:endParaRPr lang="sr-Latn-RS" sz="1600" dirty="0">
              <a:latin typeface="Calibri" panose="020F0502020204030204" pitchFamily="34" charset="0"/>
              <a:cs typeface="Calibri" panose="020F0502020204030204" pitchFamily="34" charset="0"/>
            </a:endParaRPr>
          </a:p>
          <a:p>
            <a:pPr lvl="1">
              <a:lnSpc>
                <a:spcPct val="110000"/>
              </a:lnSpc>
            </a:pPr>
            <a:r>
              <a:rPr lang="en-US" sz="1600" b="1" dirty="0" err="1">
                <a:latin typeface="Calibri" panose="020F0502020204030204" pitchFamily="34" charset="0"/>
                <a:cs typeface="Calibri" panose="020F0502020204030204" pitchFamily="34" charset="0"/>
              </a:rPr>
              <a:t>Institucionalni</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okvir</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prilagođen</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individualnoj</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inicijativi</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i</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zaštiti</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privatnog</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vlasništva</a:t>
            </a:r>
            <a:endParaRPr lang="en-US" sz="1600" b="1" dirty="0">
              <a:latin typeface="Calibri" panose="020F0502020204030204" pitchFamily="34" charset="0"/>
              <a:cs typeface="Calibri" panose="020F0502020204030204" pitchFamily="34" charset="0"/>
            </a:endParaRPr>
          </a:p>
        </p:txBody>
      </p:sp>
      <p:sp>
        <p:nvSpPr>
          <p:cNvPr id="6161"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955262850"/>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E8E51B09-2B9E-4D82-A5F8-29F85CBE2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59240118-40F3-4A1C-85DC-4E58525CB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037" name="Group 1036">
            <a:extLst>
              <a:ext uri="{FF2B5EF4-FFF2-40B4-BE49-F238E27FC236}">
                <a16:creationId xmlns:a16="http://schemas.microsoft.com/office/drawing/2014/main" id="{C269951F-7B8C-4336-BC68-9BA9843CED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9" y="482171"/>
            <a:ext cx="4074533" cy="5149101"/>
            <a:chOff x="7463259" y="583365"/>
            <a:chExt cx="4074533" cy="5181928"/>
          </a:xfrm>
        </p:grpSpPr>
        <p:sp>
          <p:nvSpPr>
            <p:cNvPr id="1038" name="Rectangle 1037">
              <a:extLst>
                <a:ext uri="{FF2B5EF4-FFF2-40B4-BE49-F238E27FC236}">
                  <a16:creationId xmlns:a16="http://schemas.microsoft.com/office/drawing/2014/main" id="{CFD48101-E230-4669-8C1B-39BAAB2BB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id="{A18FA112-D8F0-41D3-9171-B0A3110E2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041" name="Straight Connector 1040">
            <a:extLst>
              <a:ext uri="{FF2B5EF4-FFF2-40B4-BE49-F238E27FC236}">
                <a16:creationId xmlns:a16="http://schemas.microsoft.com/office/drawing/2014/main" id="{A9087EE4-E285-4C8E-AC5F-CAE7D1FDE3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0359"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028" name="Picture 4" descr="David Ricardo"/>
          <p:cNvPicPr>
            <a:picLocks noChangeAspect="1" noChangeArrowheads="1"/>
          </p:cNvPicPr>
          <p:nvPr/>
        </p:nvPicPr>
        <p:blipFill rotWithShape="1">
          <a:blip r:embed="rId2">
            <a:extLst>
              <a:ext uri="{28A0092B-C50C-407E-A947-70E740481C1C}">
                <a14:useLocalDpi xmlns:a14="http://schemas.microsoft.com/office/drawing/2010/main" val="0"/>
              </a:ext>
            </a:extLst>
          </a:blip>
          <a:srcRect r="3" b="3736"/>
          <a:stretch/>
        </p:blipFill>
        <p:spPr bwMode="auto">
          <a:xfrm>
            <a:off x="1285438" y="1116345"/>
            <a:ext cx="2799103" cy="386617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019831" y="192742"/>
            <a:ext cx="7087003" cy="5273604"/>
          </a:xfrm>
        </p:spPr>
        <p:txBody>
          <a:bodyPr>
            <a:noAutofit/>
          </a:bodyPr>
          <a:lstStyle/>
          <a:p>
            <a:pPr marL="0" indent="0">
              <a:lnSpc>
                <a:spcPct val="110000"/>
              </a:lnSpc>
              <a:buNone/>
            </a:pPr>
            <a:r>
              <a:rPr lang="sr-Latn-RS" sz="1600" b="1" dirty="0">
                <a:latin typeface="Times New Roman" panose="02020603050405020304" pitchFamily="18" charset="0"/>
                <a:cs typeface="Times New Roman" panose="02020603050405020304" pitchFamily="18" charset="0"/>
              </a:rPr>
              <a:t>DAVID RIKARDO </a:t>
            </a:r>
            <a:r>
              <a:rPr lang="sr-Latn-RS" sz="1600" dirty="0">
                <a:latin typeface="Times New Roman" panose="02020603050405020304" pitchFamily="18" charset="0"/>
                <a:cs typeface="Times New Roman" panose="02020603050405020304" pitchFamily="18" charset="0"/>
              </a:rPr>
              <a:t>– engleski ekonomista, berzanski posrednik</a:t>
            </a:r>
          </a:p>
          <a:p>
            <a:pPr>
              <a:lnSpc>
                <a:spcPct val="110000"/>
              </a:lnSpc>
            </a:pPr>
            <a:r>
              <a:rPr lang="en-US" sz="1600" dirty="0" err="1">
                <a:latin typeface="Times New Roman" panose="02020603050405020304" pitchFamily="18" charset="0"/>
                <a:cs typeface="Times New Roman" panose="02020603050405020304" pitchFamily="18" charset="0"/>
              </a:rPr>
              <a:t>Kapitalno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delo</a:t>
            </a:r>
            <a:r>
              <a:rPr lang="en-US" sz="1600" dirty="0">
                <a:latin typeface="Times New Roman" panose="02020603050405020304" pitchFamily="18" charset="0"/>
                <a:cs typeface="Times New Roman" panose="02020603050405020304" pitchFamily="18" charset="0"/>
              </a:rPr>
              <a:t> </a:t>
            </a:r>
            <a:r>
              <a:rPr lang="en-US" sz="1600" b="1" i="1" dirty="0">
                <a:latin typeface="Times New Roman" panose="02020603050405020304" pitchFamily="18" charset="0"/>
                <a:cs typeface="Times New Roman" panose="02020603050405020304" pitchFamily="18" charset="0"/>
              </a:rPr>
              <a:t>Principi </a:t>
            </a:r>
            <a:r>
              <a:rPr lang="en-US" sz="1600" b="1" i="1" dirty="0" err="1">
                <a:latin typeface="Times New Roman" panose="02020603050405020304" pitchFamily="18" charset="0"/>
                <a:cs typeface="Times New Roman" panose="02020603050405020304" pitchFamily="18" charset="0"/>
              </a:rPr>
              <a:t>političke</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ekonomije</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i</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oporezivanja</a:t>
            </a:r>
            <a:r>
              <a:rPr lang="en-US" sz="1600" b="1" i="1" dirty="0">
                <a:latin typeface="Times New Roman" panose="02020603050405020304" pitchFamily="18" charset="0"/>
                <a:cs typeface="Times New Roman" panose="02020603050405020304" pitchFamily="18" charset="0"/>
              </a:rPr>
              <a:t> </a:t>
            </a:r>
            <a:r>
              <a:rPr lang="sr-Latn-RS" sz="1600" dirty="0">
                <a:latin typeface="Times New Roman" panose="02020603050405020304" pitchFamily="18" charset="0"/>
                <a:cs typeface="Times New Roman" panose="02020603050405020304" pitchFamily="18" charset="0"/>
              </a:rPr>
              <a:t>-</a:t>
            </a:r>
            <a:r>
              <a:rPr lang="en-US" sz="1600" dirty="0" err="1">
                <a:latin typeface="Times New Roman" panose="02020603050405020304" pitchFamily="18" charset="0"/>
                <a:cs typeface="Times New Roman" panose="02020603050405020304" pitchFamily="18" charset="0"/>
              </a:rPr>
              <a:t>Važni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aspekti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analize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teorije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vrednosti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modeli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rasta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raspodele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teorija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komparativne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prednosti</a:t>
            </a:r>
            <a:r>
              <a:rPr lang="en-US" sz="1600" dirty="0">
                <a:latin typeface="Times New Roman" panose="02020603050405020304" pitchFamily="18" charset="0"/>
                <a:cs typeface="Times New Roman" panose="02020603050405020304" pitchFamily="18" charset="0"/>
              </a:rPr>
              <a:t>. </a:t>
            </a:r>
            <a:endParaRPr lang="sr-Latn-RS" sz="1600" dirty="0">
              <a:latin typeface="Times New Roman" panose="02020603050405020304" pitchFamily="18" charset="0"/>
              <a:cs typeface="Times New Roman" panose="02020603050405020304" pitchFamily="18" charset="0"/>
            </a:endParaRPr>
          </a:p>
          <a:p>
            <a:pPr>
              <a:lnSpc>
                <a:spcPct val="110000"/>
              </a:lnSpc>
            </a:pPr>
            <a:r>
              <a:rPr lang="en-US" sz="1600" dirty="0" err="1">
                <a:latin typeface="Times New Roman" panose="02020603050405020304" pitchFamily="18" charset="0"/>
                <a:cs typeface="Times New Roman" panose="02020603050405020304" pitchFamily="18" charset="0"/>
              </a:rPr>
              <a:t>RIKARDO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razdvaja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upotrebnu</a:t>
            </a:r>
            <a:r>
              <a:rPr lang="en-US" sz="1600" dirty="0">
                <a:latin typeface="Times New Roman" panose="02020603050405020304" pitchFamily="18" charset="0"/>
                <a:cs typeface="Times New Roman" panose="02020603050405020304" pitchFamily="18" charset="0"/>
              </a:rPr>
              <a:t> od </a:t>
            </a:r>
            <a:r>
              <a:rPr lang="sr-Latn-RS" sz="1600" dirty="0">
                <a:latin typeface="Times New Roman" panose="02020603050405020304" pitchFamily="18" charset="0"/>
                <a:cs typeface="Times New Roman" panose="02020603050405020304" pitchFamily="18" charset="0"/>
              </a:rPr>
              <a:t>tržišne </a:t>
            </a:r>
            <a:r>
              <a:rPr lang="en-US" sz="1600" dirty="0" err="1">
                <a:latin typeface="Times New Roman" panose="02020603050405020304" pitchFamily="18" charset="0"/>
                <a:cs typeface="Times New Roman" panose="02020603050405020304" pitchFamily="18" charset="0"/>
              </a:rPr>
              <a:t>vrednosti</a:t>
            </a:r>
            <a:r>
              <a:rPr lang="en-US" sz="1600" dirty="0">
                <a:latin typeface="Times New Roman" panose="02020603050405020304" pitchFamily="18" charset="0"/>
                <a:cs typeface="Times New Roman" panose="02020603050405020304" pitchFamily="18" charset="0"/>
              </a:rPr>
              <a:t> </a:t>
            </a:r>
            <a:endParaRPr lang="sr-Latn-RS" sz="1600" dirty="0">
              <a:latin typeface="Times New Roman" panose="02020603050405020304" pitchFamily="18" charset="0"/>
              <a:cs typeface="Times New Roman" panose="02020603050405020304" pitchFamily="18" charset="0"/>
            </a:endParaRPr>
          </a:p>
          <a:p>
            <a:pPr lvl="1">
              <a:lnSpc>
                <a:spcPct val="110000"/>
              </a:lnSpc>
            </a:pPr>
            <a:r>
              <a:rPr lang="en-US" sz="1600" dirty="0" err="1">
                <a:latin typeface="Times New Roman" panose="02020603050405020304" pitchFamily="18" charset="0"/>
                <a:cs typeface="Times New Roman" panose="02020603050405020304" pitchFamily="18" charset="0"/>
              </a:rPr>
              <a:t>Upotrebna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vrednost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korisnost</a:t>
            </a:r>
            <a:r>
              <a:rPr lang="en-US" sz="1600" dirty="0">
                <a:latin typeface="Times New Roman" panose="02020603050405020304" pitchFamily="18" charset="0"/>
                <a:cs typeface="Times New Roman" panose="02020603050405020304" pitchFamily="18" charset="0"/>
              </a:rPr>
              <a:t>) je </a:t>
            </a:r>
            <a:r>
              <a:rPr lang="en-US" sz="1600" dirty="0" err="1">
                <a:latin typeface="Times New Roman" panose="02020603050405020304" pitchFamily="18" charset="0"/>
                <a:cs typeface="Times New Roman" panose="02020603050405020304" pitchFamily="18" charset="0"/>
              </a:rPr>
              <a:t>uslov</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vrednosti</a:t>
            </a:r>
            <a:r>
              <a:rPr lang="en-US" sz="1600" dirty="0">
                <a:latin typeface="Times New Roman" panose="02020603050405020304" pitchFamily="18" charset="0"/>
                <a:cs typeface="Times New Roman" panose="02020603050405020304" pitchFamily="18" charset="0"/>
              </a:rPr>
              <a:t> </a:t>
            </a:r>
            <a:endParaRPr lang="sr-Latn-RS" sz="1600" dirty="0">
              <a:latin typeface="Times New Roman" panose="02020603050405020304" pitchFamily="18" charset="0"/>
              <a:cs typeface="Times New Roman" panose="02020603050405020304" pitchFamily="18" charset="0"/>
            </a:endParaRPr>
          </a:p>
          <a:p>
            <a:pPr>
              <a:lnSpc>
                <a:spcPct val="110000"/>
              </a:lnSpc>
            </a:pPr>
            <a:r>
              <a:rPr lang="en-US" sz="1600" dirty="0" err="1">
                <a:latin typeface="Times New Roman" panose="02020603050405020304" pitchFamily="18" charset="0"/>
                <a:cs typeface="Times New Roman" panose="02020603050405020304" pitchFamily="18" charset="0"/>
              </a:rPr>
              <a:t>Determinanta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reproduktivnih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roba</a:t>
            </a:r>
            <a:r>
              <a:rPr lang="en-US" sz="1600" dirty="0">
                <a:latin typeface="Times New Roman" panose="02020603050405020304" pitchFamily="18" charset="0"/>
                <a:cs typeface="Times New Roman" panose="02020603050405020304" pitchFamily="18" charset="0"/>
              </a:rPr>
              <a:t> je RAD </a:t>
            </a:r>
            <a:endParaRPr lang="sr-Latn-RS" sz="1600" dirty="0">
              <a:latin typeface="Times New Roman" panose="02020603050405020304" pitchFamily="18" charset="0"/>
              <a:cs typeface="Times New Roman" panose="02020603050405020304" pitchFamily="18" charset="0"/>
            </a:endParaRPr>
          </a:p>
          <a:p>
            <a:pPr>
              <a:lnSpc>
                <a:spcPct val="110000"/>
              </a:lnSpc>
            </a:pPr>
            <a:r>
              <a:rPr lang="en-US" sz="1600" dirty="0" err="1">
                <a:latin typeface="Times New Roman" panose="02020603050405020304" pitchFamily="18" charset="0"/>
                <a:cs typeface="Times New Roman" panose="02020603050405020304" pitchFamily="18" charset="0"/>
              </a:rPr>
              <a:t>Determinanta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nereproduktivnih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roba</a:t>
            </a:r>
            <a:r>
              <a:rPr lang="en-US" sz="1600" dirty="0">
                <a:latin typeface="Times New Roman" panose="02020603050405020304" pitchFamily="18" charset="0"/>
                <a:cs typeface="Times New Roman" panose="02020603050405020304" pitchFamily="18" charset="0"/>
              </a:rPr>
              <a:t> je </a:t>
            </a:r>
            <a:r>
              <a:rPr lang="en-US" sz="1600" dirty="0" err="1">
                <a:latin typeface="Times New Roman" panose="02020603050405020304" pitchFamily="18" charset="0"/>
                <a:cs typeface="Times New Roman" panose="02020603050405020304" pitchFamily="18" charset="0"/>
              </a:rPr>
              <a:t>RETKOST</a:t>
            </a:r>
            <a:r>
              <a:rPr lang="en-US" sz="1600" dirty="0">
                <a:latin typeface="Times New Roman" panose="02020603050405020304" pitchFamily="18" charset="0"/>
                <a:cs typeface="Times New Roman" panose="02020603050405020304" pitchFamily="18" charset="0"/>
              </a:rPr>
              <a:t> </a:t>
            </a:r>
            <a:endParaRPr lang="sr-Latn-RS" sz="1600" dirty="0">
              <a:latin typeface="Times New Roman" panose="02020603050405020304" pitchFamily="18" charset="0"/>
              <a:cs typeface="Times New Roman" panose="02020603050405020304" pitchFamily="18" charset="0"/>
            </a:endParaRPr>
          </a:p>
          <a:p>
            <a:pPr>
              <a:lnSpc>
                <a:spcPct val="110000"/>
              </a:lnSpc>
            </a:pPr>
            <a:r>
              <a:rPr lang="en-US" sz="1600" dirty="0" err="1">
                <a:latin typeface="Times New Roman" panose="02020603050405020304" pitchFamily="18" charset="0"/>
                <a:cs typeface="Times New Roman" panose="02020603050405020304" pitchFamily="18" charset="0"/>
              </a:rPr>
              <a:t>Vrednost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neke</a:t>
            </a:r>
            <a:r>
              <a:rPr lang="en-US" sz="1600" dirty="0">
                <a:latin typeface="Times New Roman" panose="02020603050405020304" pitchFamily="18" charset="0"/>
                <a:cs typeface="Times New Roman" panose="02020603050405020304" pitchFamily="18" charset="0"/>
              </a:rPr>
              <a:t> robe </a:t>
            </a:r>
            <a:r>
              <a:rPr lang="en-US" sz="1600" dirty="0" err="1">
                <a:latin typeface="Times New Roman" panose="02020603050405020304" pitchFamily="18" charset="0"/>
                <a:cs typeface="Times New Roman" panose="02020603050405020304" pitchFamily="18" charset="0"/>
              </a:rPr>
              <a:t>zavisi</a:t>
            </a:r>
            <a:r>
              <a:rPr lang="en-US" sz="1600" dirty="0">
                <a:latin typeface="Times New Roman" panose="02020603050405020304" pitchFamily="18" charset="0"/>
                <a:cs typeface="Times New Roman" panose="02020603050405020304" pitchFamily="18" charset="0"/>
              </a:rPr>
              <a:t> od </a:t>
            </a:r>
            <a:r>
              <a:rPr lang="en-US" sz="1600" dirty="0" err="1">
                <a:latin typeface="Times New Roman" panose="02020603050405020304" pitchFamily="18" charset="0"/>
                <a:cs typeface="Times New Roman" panose="02020603050405020304" pitchFamily="18" charset="0"/>
              </a:rPr>
              <a:t>relativne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količine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rada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potrebnog</a:t>
            </a:r>
            <a:r>
              <a:rPr lang="en-US" sz="1600" dirty="0">
                <a:latin typeface="Times New Roman" panose="02020603050405020304" pitchFamily="18" charset="0"/>
                <a:cs typeface="Times New Roman" panose="02020603050405020304" pitchFamily="18" charset="0"/>
              </a:rPr>
              <a:t> za </a:t>
            </a:r>
            <a:r>
              <a:rPr lang="en-US" sz="1600" dirty="0" err="1">
                <a:latin typeface="Times New Roman" panose="02020603050405020304" pitchFamily="18" charset="0"/>
                <a:cs typeface="Times New Roman" panose="02020603050405020304" pitchFamily="18" charset="0"/>
              </a:rPr>
              <a:t>njenu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proizovodnju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teorija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radne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vrijednosti</a:t>
            </a:r>
            <a:r>
              <a:rPr lang="en-US" sz="1600" dirty="0">
                <a:latin typeface="Times New Roman" panose="02020603050405020304" pitchFamily="18" charset="0"/>
                <a:cs typeface="Times New Roman" panose="02020603050405020304" pitchFamily="18" charset="0"/>
              </a:rPr>
              <a:t>)</a:t>
            </a:r>
            <a:endParaRPr lang="sr-Latn-RS" sz="1600" dirty="0">
              <a:latin typeface="Times New Roman" panose="02020603050405020304" pitchFamily="18" charset="0"/>
              <a:cs typeface="Times New Roman" panose="02020603050405020304" pitchFamily="18" charset="0"/>
            </a:endParaRPr>
          </a:p>
          <a:p>
            <a:pPr>
              <a:lnSpc>
                <a:spcPct val="110000"/>
              </a:lnSpc>
            </a:pPr>
            <a:r>
              <a:rPr lang="en-US" sz="1600" dirty="0" err="1">
                <a:latin typeface="Times New Roman" panose="02020603050405020304" pitchFamily="18" charset="0"/>
                <a:cs typeface="Times New Roman" panose="02020603050405020304" pitchFamily="18" charset="0"/>
              </a:rPr>
              <a:t>NADNICA</a:t>
            </a:r>
            <a:r>
              <a:rPr lang="en-US" sz="1600" dirty="0">
                <a:latin typeface="Times New Roman" panose="02020603050405020304" pitchFamily="18" charset="0"/>
                <a:cs typeface="Times New Roman" panose="02020603050405020304" pitchFamily="18" charset="0"/>
              </a:rPr>
              <a:t> je „</a:t>
            </a:r>
            <a:r>
              <a:rPr lang="en-US" sz="1600" dirty="0" err="1">
                <a:latin typeface="Times New Roman" panose="02020603050405020304" pitchFamily="18" charset="0"/>
                <a:cs typeface="Times New Roman" panose="02020603050405020304" pitchFamily="18" charset="0"/>
              </a:rPr>
              <a:t>cena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koja</a:t>
            </a:r>
            <a:r>
              <a:rPr lang="en-US" sz="1600" dirty="0">
                <a:latin typeface="Times New Roman" panose="02020603050405020304" pitchFamily="18" charset="0"/>
                <a:cs typeface="Times New Roman" panose="02020603050405020304" pitchFamily="18" charset="0"/>
              </a:rPr>
              <a:t> je </a:t>
            </a:r>
            <a:r>
              <a:rPr lang="en-US" sz="1600" dirty="0" err="1">
                <a:latin typeface="Times New Roman" panose="02020603050405020304" pitchFamily="18" charset="0"/>
                <a:cs typeface="Times New Roman" panose="02020603050405020304" pitchFamily="18" charset="0"/>
              </a:rPr>
              <a:t>nužna</a:t>
            </a:r>
            <a:r>
              <a:rPr lang="en-US" sz="1600" dirty="0">
                <a:latin typeface="Times New Roman" panose="02020603050405020304" pitchFamily="18" charset="0"/>
                <a:cs typeface="Times New Roman" panose="02020603050405020304" pitchFamily="18" charset="0"/>
              </a:rPr>
              <a:t> da bi se </a:t>
            </a:r>
            <a:r>
              <a:rPr lang="en-US" sz="1600" dirty="0" err="1">
                <a:latin typeface="Times New Roman" panose="02020603050405020304" pitchFamily="18" charset="0"/>
                <a:cs typeface="Times New Roman" panose="02020603050405020304" pitchFamily="18" charset="0"/>
              </a:rPr>
              <a:t>omogućilo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radnicima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održavanje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života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nastavljanje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njihove</a:t>
            </a:r>
            <a:r>
              <a:rPr lang="en-US" sz="1600" dirty="0">
                <a:latin typeface="Times New Roman" panose="02020603050405020304" pitchFamily="18" charset="0"/>
                <a:cs typeface="Times New Roman" panose="02020603050405020304" pitchFamily="18" charset="0"/>
              </a:rPr>
              <a:t> rase, bez </a:t>
            </a:r>
            <a:r>
              <a:rPr lang="en-US" sz="1600" dirty="0" err="1">
                <a:latin typeface="Times New Roman" panose="02020603050405020304" pitchFamily="18" charset="0"/>
                <a:cs typeface="Times New Roman" panose="02020603050405020304" pitchFamily="18" charset="0"/>
              </a:rPr>
              <a:t>povećanja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 bez </a:t>
            </a:r>
            <a:r>
              <a:rPr lang="en-US" sz="1600" dirty="0" err="1">
                <a:latin typeface="Times New Roman" panose="02020603050405020304" pitchFamily="18" charset="0"/>
                <a:cs typeface="Times New Roman" panose="02020603050405020304" pitchFamily="18" charset="0"/>
              </a:rPr>
              <a:t>smanjivanja</a:t>
            </a:r>
            <a:r>
              <a:rPr lang="en-US" sz="1600" dirty="0">
                <a:latin typeface="Times New Roman" panose="02020603050405020304" pitchFamily="18" charset="0"/>
                <a:cs typeface="Times New Roman" panose="02020603050405020304" pitchFamily="18" charset="0"/>
              </a:rPr>
              <a:t>.“ </a:t>
            </a:r>
            <a:endParaRPr lang="sr-Latn-RS" sz="1600" dirty="0">
              <a:latin typeface="Times New Roman" panose="02020603050405020304" pitchFamily="18" charset="0"/>
              <a:cs typeface="Times New Roman" panose="02020603050405020304" pitchFamily="18" charset="0"/>
            </a:endParaRPr>
          </a:p>
          <a:p>
            <a:pPr>
              <a:lnSpc>
                <a:spcPct val="110000"/>
              </a:lnSpc>
            </a:pPr>
            <a:r>
              <a:rPr lang="en-US" sz="1600" dirty="0" err="1">
                <a:latin typeface="Times New Roman" panose="02020603050405020304" pitchFamily="18" charset="0"/>
                <a:cs typeface="Times New Roman" panose="02020603050405020304" pitchFamily="18" charset="0"/>
              </a:rPr>
              <a:t>Železni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zakon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nadnica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radnici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trebaju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biti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siromašni</a:t>
            </a:r>
            <a:r>
              <a:rPr lang="en-US" sz="1600" dirty="0">
                <a:latin typeface="Times New Roman" panose="02020603050405020304" pitchFamily="18" charset="0"/>
                <a:cs typeface="Times New Roman" panose="02020603050405020304" pitchFamily="18" charset="0"/>
              </a:rPr>
              <a:t>) </a:t>
            </a:r>
            <a:endParaRPr lang="sr-Latn-RS" sz="1600" dirty="0">
              <a:latin typeface="Times New Roman" panose="02020603050405020304" pitchFamily="18" charset="0"/>
              <a:cs typeface="Times New Roman" panose="02020603050405020304" pitchFamily="18" charset="0"/>
            </a:endParaRPr>
          </a:p>
          <a:p>
            <a:pPr>
              <a:lnSpc>
                <a:spcPct val="110000"/>
              </a:lnSpc>
            </a:pPr>
            <a:r>
              <a:rPr lang="en-US" sz="1600" dirty="0">
                <a:latin typeface="Times New Roman" panose="02020603050405020304" pitchFamily="18" charset="0"/>
                <a:cs typeface="Times New Roman" panose="02020603050405020304" pitchFamily="18" charset="0"/>
              </a:rPr>
              <a:t>„</a:t>
            </a:r>
            <a:r>
              <a:rPr lang="en-US" sz="1600" dirty="0" err="1">
                <a:latin typeface="Times New Roman" panose="02020603050405020304" pitchFamily="18" charset="0"/>
                <a:cs typeface="Times New Roman" panose="02020603050405020304" pitchFamily="18" charset="0"/>
              </a:rPr>
              <a:t>Nadnice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treba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prepustiti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poštenoj</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slobodnoj</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konkurenciji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tržišta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nikad</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ih</a:t>
            </a:r>
            <a:r>
              <a:rPr lang="en-US" sz="1600" dirty="0">
                <a:latin typeface="Times New Roman" panose="02020603050405020304" pitchFamily="18" charset="0"/>
                <a:cs typeface="Times New Roman" panose="02020603050405020304" pitchFamily="18" charset="0"/>
              </a:rPr>
              <a:t> se ne </a:t>
            </a:r>
            <a:r>
              <a:rPr lang="en-US" sz="1600" dirty="0" err="1">
                <a:latin typeface="Times New Roman" panose="02020603050405020304" pitchFamily="18" charset="0"/>
                <a:cs typeface="Times New Roman" panose="02020603050405020304" pitchFamily="18" charset="0"/>
              </a:rPr>
              <a:t>sme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kontrolisati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menjanjem</a:t>
            </a:r>
            <a:r>
              <a:rPr lang="en-US" sz="1600" dirty="0">
                <a:latin typeface="Times New Roman" panose="02020603050405020304" pitchFamily="18" charset="0"/>
                <a:cs typeface="Times New Roman" panose="02020603050405020304" pitchFamily="18" charset="0"/>
              </a:rPr>
              <a:t> legislative“ </a:t>
            </a:r>
            <a:endParaRPr lang="sr-Latn-RS" sz="1600" dirty="0">
              <a:latin typeface="Times New Roman" panose="02020603050405020304" pitchFamily="18" charset="0"/>
              <a:cs typeface="Times New Roman" panose="02020603050405020304" pitchFamily="18" charset="0"/>
            </a:endParaRPr>
          </a:p>
          <a:p>
            <a:pPr>
              <a:lnSpc>
                <a:spcPct val="110000"/>
              </a:lnSpc>
            </a:pPr>
            <a:r>
              <a:rPr lang="sr-Latn-RS" sz="1600" dirty="0">
                <a:latin typeface="Times New Roman" panose="02020603050405020304" pitchFamily="18" charset="0"/>
                <a:cs typeface="Times New Roman" panose="02020603050405020304" pitchFamily="18" charset="0"/>
              </a:rPr>
              <a:t>D</a:t>
            </a:r>
            <a:r>
              <a:rPr lang="en-US" sz="1600" dirty="0" err="1">
                <a:latin typeface="Times New Roman" panose="02020603050405020304" pitchFamily="18" charset="0"/>
                <a:cs typeface="Times New Roman" panose="02020603050405020304" pitchFamily="18" charset="0"/>
              </a:rPr>
              <a:t>oprinos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teoriji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međunarodne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trgovine</a:t>
            </a:r>
            <a:r>
              <a:rPr lang="en-US" sz="1600" dirty="0">
                <a:latin typeface="Times New Roman" panose="02020603050405020304" pitchFamily="18" charset="0"/>
                <a:cs typeface="Times New Roman" panose="02020603050405020304" pitchFamily="18" charset="0"/>
              </a:rPr>
              <a:t> </a:t>
            </a:r>
            <a:r>
              <a:rPr lang="sr-Latn-RS" sz="1600" dirty="0">
                <a:latin typeface="Times New Roman" panose="02020603050405020304" pitchFamily="18" charset="0"/>
                <a:cs typeface="Times New Roman" panose="02020603050405020304" pitchFamily="18" charset="0"/>
              </a:rPr>
              <a:t>dao </a:t>
            </a:r>
            <a:r>
              <a:rPr lang="en-US" sz="1600" dirty="0" err="1">
                <a:latin typeface="Times New Roman" panose="02020603050405020304" pitchFamily="18" charset="0"/>
                <a:cs typeface="Times New Roman" panose="02020603050405020304" pitchFamily="18" charset="0"/>
              </a:rPr>
              <a:t>kroz</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razvijanje</a:t>
            </a:r>
            <a:r>
              <a:rPr lang="en-US" sz="1600"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principa</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komparativne</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prednosti</a:t>
            </a:r>
            <a:r>
              <a:rPr lang="en-US" sz="1600" b="1" dirty="0">
                <a:latin typeface="Times New Roman" panose="02020603050405020304" pitchFamily="18" charset="0"/>
                <a:cs typeface="Times New Roman" panose="02020603050405020304" pitchFamily="18" charset="0"/>
              </a:rPr>
              <a:t> </a:t>
            </a:r>
            <a:endParaRPr lang="sr-Latn-RS" sz="1600" b="1" dirty="0">
              <a:latin typeface="Times New Roman" panose="02020603050405020304" pitchFamily="18" charset="0"/>
              <a:cs typeface="Times New Roman" panose="02020603050405020304" pitchFamily="18" charset="0"/>
            </a:endParaRPr>
          </a:p>
          <a:p>
            <a:pPr lvl="1">
              <a:lnSpc>
                <a:spcPct val="110000"/>
              </a:lnSpc>
            </a:pPr>
            <a:r>
              <a:rPr lang="en-US" sz="1600" dirty="0" err="1">
                <a:latin typeface="Times New Roman" panose="02020603050405020304" pitchFamily="18" charset="0"/>
                <a:cs typeface="Times New Roman" panose="02020603050405020304" pitchFamily="18" charset="0"/>
              </a:rPr>
              <a:t>Faktori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proizvodnje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pokretljivi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unutar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jedne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zemlje</a:t>
            </a:r>
            <a:r>
              <a:rPr lang="en-US" sz="1600" dirty="0">
                <a:latin typeface="Times New Roman" panose="02020603050405020304" pitchFamily="18" charset="0"/>
                <a:cs typeface="Times New Roman" panose="02020603050405020304" pitchFamily="18" charset="0"/>
              </a:rPr>
              <a:t> </a:t>
            </a:r>
            <a:endParaRPr lang="sr-Latn-RS" sz="1600" dirty="0">
              <a:latin typeface="Times New Roman" panose="02020603050405020304" pitchFamily="18" charset="0"/>
              <a:cs typeface="Times New Roman" panose="02020603050405020304" pitchFamily="18" charset="0"/>
            </a:endParaRPr>
          </a:p>
          <a:p>
            <a:pPr lvl="1">
              <a:lnSpc>
                <a:spcPct val="110000"/>
              </a:lnSpc>
            </a:pPr>
            <a:r>
              <a:rPr lang="en-US" sz="1600" dirty="0">
                <a:latin typeface="Times New Roman" panose="02020603050405020304" pitchFamily="18" charset="0"/>
                <a:cs typeface="Times New Roman" panose="02020603050405020304" pitchFamily="18" charset="0"/>
              </a:rPr>
              <a:t>Do </a:t>
            </a:r>
            <a:r>
              <a:rPr lang="en-US" sz="1600" dirty="0" err="1">
                <a:latin typeface="Times New Roman" panose="02020603050405020304" pitchFamily="18" charset="0"/>
                <a:cs typeface="Times New Roman" panose="02020603050405020304" pitchFamily="18" charset="0"/>
              </a:rPr>
              <a:t>dobara</a:t>
            </a:r>
            <a:r>
              <a:rPr lang="en-US" sz="1600" dirty="0">
                <a:latin typeface="Times New Roman" panose="02020603050405020304" pitchFamily="18" charset="0"/>
                <a:cs typeface="Times New Roman" panose="02020603050405020304" pitchFamily="18" charset="0"/>
              </a:rPr>
              <a:t> se </a:t>
            </a:r>
            <a:r>
              <a:rPr lang="en-US" sz="1600" dirty="0" err="1">
                <a:latin typeface="Times New Roman" panose="02020603050405020304" pitchFamily="18" charset="0"/>
                <a:cs typeface="Times New Roman" panose="02020603050405020304" pitchFamily="18" charset="0"/>
              </a:rPr>
              <a:t>dolazi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sopstvenom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proizvodnjom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ili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spoljnotrgovinskom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razmjenom</a:t>
            </a:r>
            <a:endParaRPr lang="en-US" sz="1600" dirty="0">
              <a:latin typeface="Times New Roman" panose="02020603050405020304" pitchFamily="18" charset="0"/>
              <a:cs typeface="Times New Roman" panose="02020603050405020304" pitchFamily="18" charset="0"/>
            </a:endParaRPr>
          </a:p>
        </p:txBody>
      </p:sp>
      <p:pic>
        <p:nvPicPr>
          <p:cNvPr id="1043" name="Picture 1042">
            <a:extLst>
              <a:ext uri="{FF2B5EF4-FFF2-40B4-BE49-F238E27FC236}">
                <a16:creationId xmlns:a16="http://schemas.microsoft.com/office/drawing/2014/main" id="{DD8AF6BD-5D32-4F8F-98B6-05F8A4390CB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45" name="Straight Connector 1044">
            <a:extLst>
              <a:ext uri="{FF2B5EF4-FFF2-40B4-BE49-F238E27FC236}">
                <a16:creationId xmlns:a16="http://schemas.microsoft.com/office/drawing/2014/main" id="{B47013E4-D33D-425E-B32E-DE7D5CB5F3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3962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10419CA0-BFB4-4390-AB8F-5DBFCA45D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81" name="Straight Connector 3080">
            <a:extLst>
              <a:ext uri="{FF2B5EF4-FFF2-40B4-BE49-F238E27FC236}">
                <a16:creationId xmlns:a16="http://schemas.microsoft.com/office/drawing/2014/main" id="{5CF4C623-16D7-4722-8EFB-A5B0E3BC07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083" name="Rectangle 3082">
            <a:extLst>
              <a:ext uri="{FF2B5EF4-FFF2-40B4-BE49-F238E27FC236}">
                <a16:creationId xmlns:a16="http://schemas.microsoft.com/office/drawing/2014/main" id="{596E9C81-ACBE-459E-A7D5-2BB824B68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A630D5DB-B52E-E546-E413-505A84EB1D89}"/>
              </a:ext>
            </a:extLst>
          </p:cNvPr>
          <p:cNvSpPr>
            <a:spLocks noGrp="1"/>
          </p:cNvSpPr>
          <p:nvPr>
            <p:ph idx="1"/>
          </p:nvPr>
        </p:nvSpPr>
        <p:spPr>
          <a:xfrm>
            <a:off x="389966" y="443754"/>
            <a:ext cx="6611970" cy="5022592"/>
          </a:xfrm>
        </p:spPr>
        <p:txBody>
          <a:bodyPr>
            <a:normAutofit/>
          </a:bodyPr>
          <a:lstStyle/>
          <a:p>
            <a:pPr marL="0" marR="0" algn="just">
              <a:lnSpc>
                <a:spcPct val="110000"/>
              </a:lnSpc>
              <a:spcBef>
                <a:spcPts val="0"/>
              </a:spcBef>
              <a:spcAft>
                <a:spcPts val="0"/>
              </a:spcAft>
            </a:pPr>
            <a:r>
              <a:rPr lang="en-US" sz="1800" kern="0" dirty="0">
                <a:effectLst/>
                <a:latin typeface="Calibri" panose="020F0502020204030204" pitchFamily="34" charset="0"/>
                <a:ea typeface="Times New Roman" panose="02020603050405020304" pitchFamily="18" charset="0"/>
                <a:cs typeface="Calibri" panose="020F0502020204030204" pitchFamily="34" charset="0"/>
              </a:rPr>
              <a:t>U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suštini</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sva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ova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pitanja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sažeta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su</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u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pojam</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sr-Latn-RS" b="1" kern="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EKONOMIJA</a:t>
            </a:r>
            <a:r>
              <a:rPr lang="en-US" kern="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0000"/>
              </a:lnSpc>
              <a:spcBef>
                <a:spcPts val="0"/>
              </a:spcBef>
              <a:spcAft>
                <a:spcPts val="0"/>
              </a:spcAft>
            </a:pP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pojam</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potiče</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od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starogrčkih</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reči</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i="1" kern="0" dirty="0">
                <a:effectLst/>
                <a:latin typeface="Calibri" panose="020F0502020204030204" pitchFamily="34" charset="0"/>
                <a:ea typeface="Times New Roman" panose="02020603050405020304" pitchFamily="18" charset="0"/>
                <a:cs typeface="Calibri" panose="020F0502020204030204" pitchFamily="34" charset="0"/>
              </a:rPr>
              <a:t>oikos</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kuća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domaćinstvo</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gazdinstvo</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i</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νομος</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i="1" kern="0" dirty="0" err="1">
                <a:effectLst/>
                <a:latin typeface="Calibri" panose="020F0502020204030204" pitchFamily="34" charset="0"/>
                <a:ea typeface="Times New Roman" panose="02020603050405020304" pitchFamily="18" charset="0"/>
                <a:cs typeface="Calibri" panose="020F0502020204030204" pitchFamily="34" charset="0"/>
              </a:rPr>
              <a:t>nomo</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zakon</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tj</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od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kovanice</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 </a:t>
            </a:r>
            <a:r>
              <a:rPr lang="en-US" sz="1800" i="1" kern="0" dirty="0" err="1">
                <a:effectLst/>
                <a:latin typeface="Calibri" panose="020F0502020204030204" pitchFamily="34" charset="0"/>
                <a:ea typeface="Times New Roman" panose="02020603050405020304" pitchFamily="18" charset="0"/>
                <a:cs typeface="Calibri" panose="020F0502020204030204" pitchFamily="34" charset="0"/>
              </a:rPr>
              <a:t>oikonomi</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zakonitosti</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gazdovanja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privređivanja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i</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konačno</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nauka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o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privređivanju</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0000"/>
              </a:lnSpc>
              <a:spcBef>
                <a:spcPts val="0"/>
              </a:spcBef>
              <a:spcAft>
                <a:spcPts val="0"/>
              </a:spcAft>
            </a:pP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Kada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se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bave</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ekonomijom</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ljudi</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zapravo</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istražuju</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baš</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ova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pitanja</a:t>
            </a:r>
            <a:r>
              <a:rPr lang="sr-Latn-RS" sz="1800" kern="0" dirty="0">
                <a:effectLst/>
                <a:latin typeface="Calibri" panose="020F0502020204030204" pitchFamily="34" charset="0"/>
                <a:ea typeface="Times New Roman" panose="02020603050405020304" pitchFamily="18" charset="0"/>
                <a:cs typeface="Calibri" panose="020F0502020204030204" pitchFamily="34" charset="0"/>
              </a:rPr>
              <a:t> -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zakonitosti</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koje</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uređuju</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proces</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privređivanja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u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raznim</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njegovim</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oblicima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proizvodnja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dobara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i</a:t>
            </a:r>
            <a:r>
              <a:rPr lang="sr-Latn-R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usluga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njihova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raspodela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ili</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sticanje</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razmena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potrošnja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0000"/>
              </a:lnSpc>
              <a:spcBef>
                <a:spcPts val="0"/>
              </a:spcBef>
              <a:spcAft>
                <a:spcPts val="0"/>
              </a:spcAft>
            </a:pPr>
            <a:r>
              <a:rPr lang="sr-Latn-RS" sz="1800" kern="0" dirty="0">
                <a:effectLst/>
                <a:latin typeface="Calibri" panose="020F0502020204030204" pitchFamily="34" charset="0"/>
                <a:ea typeface="Times New Roman" panose="02020603050405020304" pitchFamily="18" charset="0"/>
                <a:cs typeface="Calibri" panose="020F0502020204030204" pitchFamily="34" charset="0"/>
              </a:rPr>
              <a:t>R</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eč</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o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jednoj</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sr-Latn-RS" sz="1800" kern="0" dirty="0">
                <a:latin typeface="Calibri" panose="020F0502020204030204" pitchFamily="34" charset="0"/>
                <a:ea typeface="Times New Roman" panose="02020603050405020304" pitchFamily="18" charset="0"/>
                <a:cs typeface="Calibri" panose="020F0502020204030204" pitchFamily="34" charset="0"/>
              </a:rPr>
              <a:t>i</a:t>
            </a:r>
            <a:r>
              <a:rPr lang="en-US" sz="1800" b="1" u="sng" kern="0" dirty="0" err="1">
                <a:effectLst/>
                <a:latin typeface="Calibri" panose="020F0502020204030204" pitchFamily="34" charset="0"/>
                <a:ea typeface="Times New Roman" panose="02020603050405020304" pitchFamily="18" charset="0"/>
                <a:cs typeface="Calibri" panose="020F0502020204030204" pitchFamily="34" charset="0"/>
              </a:rPr>
              <a:t>zuzetnoj</a:t>
            </a:r>
            <a:r>
              <a:rPr lang="en-US" sz="1800" b="1" u="sng"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b="1" u="sng" kern="0" dirty="0" err="1">
                <a:effectLst/>
                <a:latin typeface="Calibri" panose="020F0502020204030204" pitchFamily="34" charset="0"/>
                <a:ea typeface="Times New Roman" panose="02020603050405020304" pitchFamily="18" charset="0"/>
                <a:cs typeface="Calibri" panose="020F0502020204030204" pitchFamily="34" charset="0"/>
              </a:rPr>
              <a:t>aktivnosti</a:t>
            </a:r>
            <a:r>
              <a:rPr lang="en-US" sz="1800" b="1" u="sng"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b="1" u="sng" kern="0" dirty="0" err="1">
                <a:effectLst/>
                <a:latin typeface="Calibri" panose="020F0502020204030204" pitchFamily="34" charset="0"/>
                <a:ea typeface="Times New Roman" panose="02020603050405020304" pitchFamily="18" charset="0"/>
                <a:cs typeface="Calibri" panose="020F0502020204030204" pitchFamily="34" charset="0"/>
              </a:rPr>
              <a:t>kojom</a:t>
            </a:r>
            <a:r>
              <a:rPr lang="en-US" sz="1800" b="1" u="sng" kern="0" dirty="0">
                <a:effectLst/>
                <a:latin typeface="Calibri" panose="020F0502020204030204" pitchFamily="34" charset="0"/>
                <a:ea typeface="Times New Roman" panose="02020603050405020304" pitchFamily="18" charset="0"/>
                <a:cs typeface="Calibri" panose="020F0502020204030204" pitchFamily="34" charset="0"/>
              </a:rPr>
              <a:t> se </a:t>
            </a:r>
            <a:r>
              <a:rPr lang="en-US" sz="1800" b="1" u="sng" kern="0" dirty="0" err="1">
                <a:effectLst/>
                <a:latin typeface="Calibri" panose="020F0502020204030204" pitchFamily="34" charset="0"/>
                <a:ea typeface="Times New Roman" panose="02020603050405020304" pitchFamily="18" charset="0"/>
                <a:cs typeface="Calibri" panose="020F0502020204030204" pitchFamily="34" charset="0"/>
              </a:rPr>
              <a:t>na</a:t>
            </a:r>
            <a:r>
              <a:rPr lang="en-US" sz="1800" b="1" u="sng"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b="1" u="sng" kern="0" dirty="0" err="1">
                <a:effectLst/>
                <a:latin typeface="Calibri" panose="020F0502020204030204" pitchFamily="34" charset="0"/>
                <a:ea typeface="Times New Roman" panose="02020603050405020304" pitchFamily="18" charset="0"/>
                <a:cs typeface="Calibri" panose="020F0502020204030204" pitchFamily="34" charset="0"/>
              </a:rPr>
              <a:t>ovom</a:t>
            </a:r>
            <a:r>
              <a:rPr lang="en-US" sz="1800" b="1" u="sng"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b="1" u="sng" kern="0" dirty="0" err="1">
                <a:effectLst/>
                <a:latin typeface="Calibri" panose="020F0502020204030204" pitchFamily="34" charset="0"/>
                <a:ea typeface="Times New Roman" panose="02020603050405020304" pitchFamily="18" charset="0"/>
                <a:cs typeface="Calibri" panose="020F0502020204030204" pitchFamily="34" charset="0"/>
              </a:rPr>
              <a:t>svetu</a:t>
            </a:r>
            <a:r>
              <a:rPr lang="en-US" sz="1800" b="1" u="sng"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b="1" u="sng" kern="0" dirty="0" err="1">
                <a:effectLst/>
                <a:latin typeface="Calibri" panose="020F0502020204030204" pitchFamily="34" charset="0"/>
                <a:ea typeface="Times New Roman" panose="02020603050405020304" pitchFamily="18" charset="0"/>
                <a:cs typeface="Calibri" panose="020F0502020204030204" pitchFamily="34" charset="0"/>
              </a:rPr>
              <a:t>jedino</a:t>
            </a:r>
            <a:r>
              <a:rPr lang="en-US" sz="1800" b="1" u="sng"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b="1" u="sng" kern="0" dirty="0" err="1">
                <a:effectLst/>
                <a:latin typeface="Calibri" panose="020F0502020204030204" pitchFamily="34" charset="0"/>
                <a:ea typeface="Times New Roman" panose="02020603050405020304" pitchFamily="18" charset="0"/>
                <a:cs typeface="Calibri" panose="020F0502020204030204" pitchFamily="34" charset="0"/>
              </a:rPr>
              <a:t>ljudi</a:t>
            </a:r>
            <a:r>
              <a:rPr lang="en-US" sz="1800" b="1" u="sng"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b="1" u="sng" kern="0" dirty="0" err="1">
                <a:effectLst/>
                <a:latin typeface="Calibri" panose="020F0502020204030204" pitchFamily="34" charset="0"/>
                <a:ea typeface="Times New Roman" panose="02020603050405020304" pitchFamily="18" charset="0"/>
                <a:cs typeface="Calibri" panose="020F0502020204030204" pitchFamily="34" charset="0"/>
              </a:rPr>
              <a:t>bave</a:t>
            </a:r>
            <a:r>
              <a:rPr lang="en-US" sz="1800" b="1" u="sng"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b="1" u="sng" kern="0" dirty="0" err="1">
                <a:effectLst/>
                <a:latin typeface="Calibri" panose="020F0502020204030204" pitchFamily="34" charset="0"/>
                <a:ea typeface="Times New Roman" panose="02020603050405020304" pitchFamily="18" charset="0"/>
                <a:cs typeface="Calibri" panose="020F0502020204030204" pitchFamily="34" charset="0"/>
              </a:rPr>
              <a:t>na</a:t>
            </a:r>
            <a:r>
              <a:rPr lang="en-US" sz="1800" b="1" u="sng"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b="1" u="sng" kern="0" dirty="0" err="1">
                <a:effectLst/>
                <a:latin typeface="Calibri" panose="020F0502020204030204" pitchFamily="34" charset="0"/>
                <a:ea typeface="Times New Roman" panose="02020603050405020304" pitchFamily="18" charset="0"/>
                <a:cs typeface="Calibri" panose="020F0502020204030204" pitchFamily="34" charset="0"/>
              </a:rPr>
              <a:t>svestan</a:t>
            </a:r>
            <a:r>
              <a:rPr lang="en-US" sz="1800" b="1" u="sng"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b="1" u="sng" kern="0" dirty="0" err="1">
                <a:effectLst/>
                <a:latin typeface="Calibri" panose="020F0502020204030204" pitchFamily="34" charset="0"/>
                <a:ea typeface="Times New Roman" panose="02020603050405020304" pitchFamily="18" charset="0"/>
                <a:cs typeface="Calibri" panose="020F0502020204030204" pitchFamily="34" charset="0"/>
              </a:rPr>
              <a:t>način</a:t>
            </a:r>
            <a:r>
              <a:rPr lang="en-US" sz="1800" b="1" u="sng" kern="0" dirty="0">
                <a:effectLst/>
                <a:latin typeface="Calibri" panose="020F0502020204030204" pitchFamily="34" charset="0"/>
                <a:ea typeface="Times New Roman" panose="02020603050405020304" pitchFamily="18" charset="0"/>
                <a:cs typeface="Calibri" panose="020F0502020204030204" pitchFamily="34" charset="0"/>
              </a:rPr>
              <a:t>,</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ekonomija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pripada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korpusu</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sr-Latn-RS" b="1" kern="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DRUŠTVENIH NAUKA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0000"/>
              </a:lnSpc>
              <a:spcBef>
                <a:spcPts val="0"/>
              </a:spcBef>
              <a:spcAft>
                <a:spcPts val="0"/>
              </a:spcAft>
            </a:pPr>
            <a:r>
              <a:rPr lang="sr-Latn-RS" sz="1800" kern="0" dirty="0">
                <a:effectLst/>
                <a:latin typeface="Calibri" panose="020F0502020204030204" pitchFamily="34" charset="0"/>
                <a:ea typeface="Times New Roman" panose="02020603050405020304" pitchFamily="18" charset="0"/>
                <a:cs typeface="Calibri" panose="020F0502020204030204" pitchFamily="34" charset="0"/>
              </a:rPr>
              <a:t>E</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konomska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istraživanja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ispituju</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i</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zakonitosti</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kojima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se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uređuju</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odnosi</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između</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ljudi</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unutar</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ili</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povodom</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aktivnosti</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kao</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što</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su</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b="1" u="sng" kern="0" dirty="0" err="1">
                <a:effectLst/>
                <a:latin typeface="Calibri" panose="020F0502020204030204" pitchFamily="34" charset="0"/>
                <a:ea typeface="Times New Roman" panose="02020603050405020304" pitchFamily="18" charset="0"/>
                <a:cs typeface="Calibri" panose="020F0502020204030204" pitchFamily="34" charset="0"/>
              </a:rPr>
              <a:t>proizvodnja</a:t>
            </a:r>
            <a:r>
              <a:rPr lang="en-US" sz="1800" b="1" u="sng"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b="1" u="sng" kern="0" dirty="0" err="1">
                <a:effectLst/>
                <a:latin typeface="Calibri" panose="020F0502020204030204" pitchFamily="34" charset="0"/>
                <a:ea typeface="Times New Roman" panose="02020603050405020304" pitchFamily="18" charset="0"/>
                <a:cs typeface="Calibri" panose="020F0502020204030204" pitchFamily="34" charset="0"/>
              </a:rPr>
              <a:t>raspodela</a:t>
            </a:r>
            <a:r>
              <a:rPr lang="en-US" sz="1800" b="1" u="sng"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b="1" u="sng" kern="0" dirty="0" err="1">
                <a:effectLst/>
                <a:latin typeface="Calibri" panose="020F0502020204030204" pitchFamily="34" charset="0"/>
                <a:ea typeface="Times New Roman" panose="02020603050405020304" pitchFamily="18" charset="0"/>
                <a:cs typeface="Calibri" panose="020F0502020204030204" pitchFamily="34" charset="0"/>
              </a:rPr>
              <a:t>razmena</a:t>
            </a:r>
            <a:r>
              <a:rPr lang="en-US" sz="1800" b="1" u="sng"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b="1" u="sng" kern="0" dirty="0" err="1">
                <a:effectLst/>
                <a:latin typeface="Calibri" panose="020F0502020204030204" pitchFamily="34" charset="0"/>
                <a:ea typeface="Times New Roman" panose="02020603050405020304" pitchFamily="18" charset="0"/>
                <a:cs typeface="Calibri" panose="020F0502020204030204" pitchFamily="34" charset="0"/>
              </a:rPr>
              <a:t>i</a:t>
            </a:r>
            <a:r>
              <a:rPr lang="en-US" sz="1800" b="1" u="sng"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b="1" u="sng" kern="0" dirty="0" err="1">
                <a:effectLst/>
                <a:latin typeface="Calibri" panose="020F0502020204030204" pitchFamily="34" charset="0"/>
                <a:ea typeface="Times New Roman" panose="02020603050405020304" pitchFamily="18" charset="0"/>
                <a:cs typeface="Calibri" panose="020F0502020204030204" pitchFamily="34" charset="0"/>
              </a:rPr>
              <a:t>potrošnja</a:t>
            </a:r>
            <a:r>
              <a:rPr lang="en-US" sz="1800" b="1" u="sng"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b="1" u="sng" kern="0" dirty="0" err="1">
                <a:effectLst/>
                <a:latin typeface="Calibri" panose="020F0502020204030204" pitchFamily="34" charset="0"/>
                <a:ea typeface="Times New Roman" panose="02020603050405020304" pitchFamily="18" charset="0"/>
                <a:cs typeface="Calibri" panose="020F0502020204030204" pitchFamily="34" charset="0"/>
              </a:rPr>
              <a:t>ili</a:t>
            </a:r>
            <a:r>
              <a:rPr lang="en-US" sz="1800" b="1" u="sng"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b="1" u="sng" kern="0" dirty="0" err="1">
                <a:effectLst/>
                <a:latin typeface="Calibri" panose="020F0502020204030204" pitchFamily="34" charset="0"/>
                <a:ea typeface="Times New Roman" panose="02020603050405020304" pitchFamily="18" charset="0"/>
                <a:cs typeface="Calibri" panose="020F0502020204030204" pitchFamily="34" charset="0"/>
              </a:rPr>
              <a:t>druge</a:t>
            </a:r>
            <a:r>
              <a:rPr lang="en-US" sz="1800" b="1" u="sng"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b="1" u="sng" kern="0" dirty="0" err="1">
                <a:effectLst/>
                <a:latin typeface="Calibri" panose="020F0502020204030204" pitchFamily="34" charset="0"/>
                <a:ea typeface="Times New Roman" panose="02020603050405020304" pitchFamily="18" charset="0"/>
                <a:cs typeface="Calibri" panose="020F0502020204030204" pitchFamily="34" charset="0"/>
              </a:rPr>
              <a:t>ekonomske</a:t>
            </a:r>
            <a:r>
              <a:rPr lang="en-US" sz="1800" b="1" u="sng"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b="1" u="sng" kern="0" dirty="0" err="1">
                <a:effectLst/>
                <a:latin typeface="Calibri" panose="020F0502020204030204" pitchFamily="34" charset="0"/>
                <a:ea typeface="Times New Roman" panose="02020603050405020304" pitchFamily="18" charset="0"/>
                <a:cs typeface="Calibri" panose="020F0502020204030204" pitchFamily="34" charset="0"/>
              </a:rPr>
              <a:t>pojave</a:t>
            </a:r>
            <a:r>
              <a:rPr lang="en-US" sz="1800" b="1" u="sng" kern="0" dirty="0">
                <a:effectLst/>
                <a:latin typeface="Calibri" panose="020F0502020204030204" pitchFamily="34" charset="0"/>
                <a:ea typeface="Times New Roman" panose="02020603050405020304" pitchFamily="18" charset="0"/>
                <a:cs typeface="Calibri" panose="020F0502020204030204" pitchFamily="34" charset="0"/>
              </a:rPr>
              <a:t>. </a:t>
            </a:r>
            <a:endParaRPr lang="sr-Latn-RS" sz="1800" b="1" u="sng" kern="0" dirty="0">
              <a:effectLst/>
              <a:latin typeface="Calibri" panose="020F0502020204030204" pitchFamily="34" charset="0"/>
              <a:ea typeface="Times New Roman" panose="02020603050405020304" pitchFamily="18" charset="0"/>
              <a:cs typeface="Calibri" panose="020F0502020204030204" pitchFamily="34" charset="0"/>
            </a:endParaRPr>
          </a:p>
        </p:txBody>
      </p:sp>
      <p:grpSp>
        <p:nvGrpSpPr>
          <p:cNvPr id="3085" name="Group 3084">
            <a:extLst>
              <a:ext uri="{FF2B5EF4-FFF2-40B4-BE49-F238E27FC236}">
                <a16:creationId xmlns:a16="http://schemas.microsoft.com/office/drawing/2014/main" id="{CEBDCB18-ABE5-43B0-8B68-89FEDAECB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63259" y="583365"/>
            <a:chExt cx="4074533" cy="5181928"/>
          </a:xfrm>
        </p:grpSpPr>
        <p:sp>
          <p:nvSpPr>
            <p:cNvPr id="3086" name="Rectangle 3085">
              <a:extLst>
                <a:ext uri="{FF2B5EF4-FFF2-40B4-BE49-F238E27FC236}">
                  <a16:creationId xmlns:a16="http://schemas.microsoft.com/office/drawing/2014/main" id="{483C65C6-7268-490D-B4A8-927D45FAB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87" name="Rectangle 3086">
              <a:extLst>
                <a:ext uri="{FF2B5EF4-FFF2-40B4-BE49-F238E27FC236}">
                  <a16:creationId xmlns:a16="http://schemas.microsoft.com/office/drawing/2014/main" id="{6133D4A5-82E5-43A0-9FF0-81B7AC16CD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074" name="Picture 2" descr="What is Economic History? | History Today">
            <a:extLst>
              <a:ext uri="{FF2B5EF4-FFF2-40B4-BE49-F238E27FC236}">
                <a16:creationId xmlns:a16="http://schemas.microsoft.com/office/drawing/2014/main" id="{E2386345-41E6-09D1-D953-A00235B6D7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348" r="26611" b="1"/>
          <a:stretch/>
        </p:blipFill>
        <p:spPr bwMode="auto">
          <a:xfrm>
            <a:off x="8116373" y="1116345"/>
            <a:ext cx="2799103" cy="3866172"/>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3088">
            <a:extLst>
              <a:ext uri="{FF2B5EF4-FFF2-40B4-BE49-F238E27FC236}">
                <a16:creationId xmlns:a16="http://schemas.microsoft.com/office/drawing/2014/main" id="{08EC5C75-E28F-4899-9C2E-39431B82B7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91" name="Straight Connector 3090">
            <a:extLst>
              <a:ext uri="{FF2B5EF4-FFF2-40B4-BE49-F238E27FC236}">
                <a16:creationId xmlns:a16="http://schemas.microsoft.com/office/drawing/2014/main" id="{46AAE0A1-60AD-4190-B85D-2DD8148369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72919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What is the Value of Economic History? | History Today">
            <a:extLst>
              <a:ext uri="{FF2B5EF4-FFF2-40B4-BE49-F238E27FC236}">
                <a16:creationId xmlns:a16="http://schemas.microsoft.com/office/drawing/2014/main" id="{BA95EB0E-E4C6-307E-79A0-DDB57F34A389}"/>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1385" r="-1" b="25323"/>
          <a:stretch/>
        </p:blipFill>
        <p:spPr bwMode="auto">
          <a:xfrm>
            <a:off x="305" y="10"/>
            <a:ext cx="12191695"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059"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061" name="Rectangle 2060">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2063" name="Straight Connector 2062">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33E9A3A-8DED-CFD9-A0AC-BB1CDB230B59}"/>
              </a:ext>
            </a:extLst>
          </p:cNvPr>
          <p:cNvSpPr>
            <a:spLocks noGrp="1"/>
          </p:cNvSpPr>
          <p:nvPr>
            <p:ph idx="1"/>
          </p:nvPr>
        </p:nvSpPr>
        <p:spPr>
          <a:xfrm>
            <a:off x="4976636" y="1193800"/>
            <a:ext cx="6757454" cy="5207000"/>
          </a:xfrm>
        </p:spPr>
        <p:txBody>
          <a:bodyPr anchor="ctr">
            <a:normAutofit/>
          </a:bodyPr>
          <a:lstStyle/>
          <a:p>
            <a:pPr marL="0" marR="0" algn="just">
              <a:lnSpc>
                <a:spcPct val="110000"/>
              </a:lnSpc>
              <a:spcBef>
                <a:spcPts val="0"/>
              </a:spcBef>
              <a:spcAft>
                <a:spcPts val="600"/>
              </a:spcAft>
            </a:pPr>
            <a:r>
              <a:rPr lang="sr-Latn-RS" sz="1800" kern="0" dirty="0">
                <a:effectLst/>
                <a:latin typeface="Calibri" panose="020F0502020204030204" pitchFamily="34" charset="0"/>
                <a:ea typeface="Times New Roman" panose="02020603050405020304" pitchFamily="18" charset="0"/>
                <a:cs typeface="Calibri" panose="020F0502020204030204" pitchFamily="34" charset="0"/>
              </a:rPr>
              <a:t>E</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konomija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kao</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zasebna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nauka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relativno</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je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mlada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0000"/>
              </a:lnSpc>
              <a:spcBef>
                <a:spcPts val="0"/>
              </a:spcBef>
              <a:spcAft>
                <a:spcPts val="600"/>
              </a:spcAft>
            </a:pP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Njen</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razvoj</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se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vezuje</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za</a:t>
            </a:r>
            <a:r>
              <a:rPr lang="sr-Latn-R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b="1" kern="0" dirty="0" err="1">
                <a:effectLst/>
                <a:latin typeface="Calibri" panose="020F0502020204030204" pitchFamily="34" charset="0"/>
                <a:ea typeface="Times New Roman" panose="02020603050405020304" pitchFamily="18" charset="0"/>
                <a:cs typeface="Calibri" panose="020F0502020204030204" pitchFamily="34" charset="0"/>
              </a:rPr>
              <a:t>kraj</a:t>
            </a:r>
            <a:r>
              <a:rPr lang="en-US" sz="1800" b="1" kern="0" dirty="0">
                <a:effectLst/>
                <a:latin typeface="Calibri" panose="020F0502020204030204" pitchFamily="34" charset="0"/>
                <a:ea typeface="Times New Roman" panose="02020603050405020304" pitchFamily="18" charset="0"/>
                <a:cs typeface="Calibri" panose="020F0502020204030204" pitchFamily="34" charset="0"/>
              </a:rPr>
              <a:t> 18. </a:t>
            </a:r>
            <a:r>
              <a:rPr lang="en-US" sz="1800" b="1" kern="0" dirty="0" err="1">
                <a:effectLst/>
                <a:latin typeface="Calibri" panose="020F0502020204030204" pitchFamily="34" charset="0"/>
                <a:ea typeface="Times New Roman" panose="02020603050405020304" pitchFamily="18" charset="0"/>
                <a:cs typeface="Calibri" panose="020F0502020204030204" pitchFamily="34" charset="0"/>
              </a:rPr>
              <a:t>i</a:t>
            </a:r>
            <a:r>
              <a:rPr lang="en-US" sz="1800" b="1"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b="1" kern="0" dirty="0" err="1">
                <a:effectLst/>
                <a:latin typeface="Calibri" panose="020F0502020204030204" pitchFamily="34" charset="0"/>
                <a:ea typeface="Times New Roman" panose="02020603050405020304" pitchFamily="18" charset="0"/>
                <a:cs typeface="Calibri" panose="020F0502020204030204" pitchFamily="34" charset="0"/>
              </a:rPr>
              <a:t>početak</a:t>
            </a:r>
            <a:r>
              <a:rPr lang="en-US" sz="1800" b="1" kern="0" dirty="0">
                <a:effectLst/>
                <a:latin typeface="Calibri" panose="020F0502020204030204" pitchFamily="34" charset="0"/>
                <a:ea typeface="Times New Roman" panose="02020603050405020304" pitchFamily="18" charset="0"/>
                <a:cs typeface="Calibri" panose="020F0502020204030204" pitchFamily="34" charset="0"/>
              </a:rPr>
              <a:t> 19. </a:t>
            </a:r>
            <a:r>
              <a:rPr lang="en-US" sz="1800" b="1" kern="0" dirty="0" err="1">
                <a:effectLst/>
                <a:latin typeface="Calibri" panose="020F0502020204030204" pitchFamily="34" charset="0"/>
                <a:ea typeface="Times New Roman" panose="02020603050405020304" pitchFamily="18" charset="0"/>
                <a:cs typeface="Calibri" panose="020F0502020204030204" pitchFamily="34" charset="0"/>
              </a:rPr>
              <a:t>veka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što</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nije</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bez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značaja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sr-Latn-RS" sz="1800" kern="0" dirty="0">
                <a:effectLst/>
                <a:latin typeface="Calibri" panose="020F0502020204030204" pitchFamily="34" charset="0"/>
                <a:ea typeface="Times New Roman" panose="02020603050405020304" pitchFamily="18" charset="0"/>
                <a:cs typeface="Calibri" panose="020F0502020204030204" pitchFamily="34" charset="0"/>
              </a:rPr>
              <a:t>jer je to vreme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burnog</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razvoja</a:t>
            </a:r>
            <a:r>
              <a:rPr lang="sr-Latn-R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novog</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oblika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društva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koji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nas</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još</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uvek</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okružuje</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sr-Latn-R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sr-Latn-RS" sz="1800" b="1" kern="0" dirty="0">
                <a:effectLst/>
                <a:latin typeface="Calibri" panose="020F0502020204030204" pitchFamily="34" charset="0"/>
                <a:ea typeface="Times New Roman" panose="02020603050405020304" pitchFamily="18" charset="0"/>
                <a:cs typeface="Calibri" panose="020F0502020204030204" pitchFamily="34" charset="0"/>
              </a:rPr>
              <a:t>KAPITALIZMA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10000"/>
              </a:lnSpc>
              <a:spcBef>
                <a:spcPts val="0"/>
              </a:spcBef>
              <a:spcAft>
                <a:spcPts val="600"/>
              </a:spcAft>
              <a:buNone/>
            </a:pP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Predstavljajući</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i</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danas</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najmoderniji</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vidove</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uređenja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odnosa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između</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ljudi</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u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vezi</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sa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njihovim</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ekonomskim</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aktivnostima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ovaj</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oblik</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institucionalnog</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uređenja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društva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doveo</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je do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izuzetno</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brzog</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razvoja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sr-Latn-RS" sz="1800" kern="0" dirty="0">
                <a:effectLst/>
                <a:latin typeface="Calibri" panose="020F0502020204030204" pitchFamily="34" charset="0"/>
                <a:ea typeface="Times New Roman" panose="02020603050405020304" pitchFamily="18" charset="0"/>
                <a:cs typeface="Calibri" panose="020F0502020204030204" pitchFamily="34" charset="0"/>
              </a:rPr>
              <a:t>mnogih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delova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sveta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naročito</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od 18.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veka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pa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sve</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do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danas</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10000"/>
              </a:lnSpc>
              <a:spcBef>
                <a:spcPts val="0"/>
              </a:spcBef>
              <a:spcAft>
                <a:spcPts val="600"/>
              </a:spcAft>
              <a:buNone/>
            </a:pPr>
            <a:r>
              <a:rPr lang="en-US" sz="1800" kern="0" dirty="0">
                <a:effectLst/>
                <a:latin typeface="Calibri" panose="020F0502020204030204" pitchFamily="34" charset="0"/>
                <a:ea typeface="Times New Roman" panose="02020603050405020304" pitchFamily="18" charset="0"/>
                <a:cs typeface="Calibri" panose="020F0502020204030204" pitchFamily="34" charset="0"/>
              </a:rPr>
              <a:t>Taj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razvoj</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je bio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povezan</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sa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novim</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vidovima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proizvodnje</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pre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svega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sa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industrijskom</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revolucijom</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tokom</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18.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i</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19.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veka</a:t>
            </a:r>
            <a:r>
              <a:rPr lang="sr-Latn-RS" sz="1800" kern="0" dirty="0">
                <a:effectLst/>
                <a:latin typeface="Calibri" panose="020F0502020204030204" pitchFamily="34" charset="0"/>
                <a:ea typeface="Times New Roman" panose="02020603050405020304" pitchFamily="18" charset="0"/>
                <a:cs typeface="Calibri" panose="020F0502020204030204" pitchFamily="34" charset="0"/>
              </a:rPr>
              <a:t>,</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koja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je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omogućila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mnogo</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veću</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proizvodnju</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nego</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ranije</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pa je u tom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periodu</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i</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interesovanje</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za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pitanja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vezana</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za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proizvodnju</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raspodelu</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razmenu</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i</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potrošnju</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tj</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za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mnogobrojne</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ekonomske</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fenomene</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a:t>
            </a:r>
            <a:r>
              <a:rPr lang="sr-Latn-R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razumljivo</a:t>
            </a:r>
            <a:r>
              <a:rPr lang="en-US" sz="1800" kern="0" dirty="0">
                <a:effectLst/>
                <a:latin typeface="Calibri" panose="020F0502020204030204" pitchFamily="34" charset="0"/>
                <a:ea typeface="Times New Roman" panose="02020603050405020304" pitchFamily="18" charset="0"/>
                <a:cs typeface="Calibri" panose="020F0502020204030204" pitchFamily="34" charset="0"/>
              </a:rPr>
              <a:t> </a:t>
            </a:r>
            <a:r>
              <a:rPr lang="en-US" sz="1800" kern="0" dirty="0" err="1">
                <a:effectLst/>
                <a:latin typeface="Calibri" panose="020F0502020204030204" pitchFamily="34" charset="0"/>
                <a:ea typeface="Times New Roman" panose="02020603050405020304" pitchFamily="18" charset="0"/>
                <a:cs typeface="Calibri" panose="020F0502020204030204" pitchFamily="34" charset="0"/>
              </a:rPr>
              <a:t>raslo</a:t>
            </a:r>
            <a:endParaRPr lang="sr-Latn-RS" sz="1800" kern="0" dirty="0">
              <a:latin typeface="Calibri" panose="020F0502020204030204" pitchFamily="34" charset="0"/>
              <a:ea typeface="Times New Roman" panose="02020603050405020304" pitchFamily="18" charset="0"/>
              <a:cs typeface="Calibri" panose="020F0502020204030204" pitchFamily="34" charset="0"/>
            </a:endParaRPr>
          </a:p>
          <a:p>
            <a:pPr marL="0" marR="0" indent="0" algn="just">
              <a:lnSpc>
                <a:spcPct val="110000"/>
              </a:lnSpc>
              <a:spcBef>
                <a:spcPts val="0"/>
              </a:spcBef>
              <a:spcAft>
                <a:spcPts val="6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65"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523550685"/>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3CB8-9597-D12C-3D8A-0A4F54E296A2}"/>
              </a:ext>
            </a:extLst>
          </p:cNvPr>
          <p:cNvSpPr>
            <a:spLocks noGrp="1"/>
          </p:cNvSpPr>
          <p:nvPr>
            <p:ph type="title"/>
          </p:nvPr>
        </p:nvSpPr>
        <p:spPr>
          <a:xfrm>
            <a:off x="1451579" y="804520"/>
            <a:ext cx="9603275" cy="526976"/>
          </a:xfrm>
        </p:spPr>
        <p:txBody>
          <a:bodyPr>
            <a:normAutofit fontScale="90000"/>
          </a:bodyPr>
          <a:lstStyle/>
          <a:p>
            <a:pPr algn="ctr"/>
            <a:r>
              <a:rPr lang="sr-Latn-RS" dirty="0"/>
              <a:t>teme za pristupni rad</a:t>
            </a:r>
            <a:endParaRPr lang="en-US" dirty="0"/>
          </a:p>
        </p:txBody>
      </p:sp>
      <p:sp>
        <p:nvSpPr>
          <p:cNvPr id="3" name="Content Placeholder 2">
            <a:extLst>
              <a:ext uri="{FF2B5EF4-FFF2-40B4-BE49-F238E27FC236}">
                <a16:creationId xmlns:a16="http://schemas.microsoft.com/office/drawing/2014/main" id="{23ACAD46-E599-CBCD-B480-7BEF3936C7E6}"/>
              </a:ext>
            </a:extLst>
          </p:cNvPr>
          <p:cNvSpPr>
            <a:spLocks noGrp="1"/>
          </p:cNvSpPr>
          <p:nvPr>
            <p:ph idx="1"/>
          </p:nvPr>
        </p:nvSpPr>
        <p:spPr>
          <a:xfrm>
            <a:off x="1583928" y="2011721"/>
            <a:ext cx="3657830" cy="3450613"/>
          </a:xfrm>
        </p:spPr>
        <p:txBody>
          <a:bodyPr>
            <a:normAutofit/>
          </a:bodyPr>
          <a:lstStyle/>
          <a:p>
            <a:r>
              <a:rPr lang="sr-Latn-RS" sz="1600" dirty="0"/>
              <a:t>Značaj ekonomije</a:t>
            </a:r>
          </a:p>
          <a:p>
            <a:r>
              <a:rPr lang="sr-Latn-RS" sz="1600" dirty="0"/>
              <a:t>Značaj ekonomske istorije</a:t>
            </a:r>
          </a:p>
          <a:p>
            <a:r>
              <a:rPr lang="sr-Latn-RS" sz="1600" dirty="0"/>
              <a:t>Ekonomski versus politički sistem</a:t>
            </a:r>
          </a:p>
          <a:p>
            <a:r>
              <a:rPr lang="sr-Latn-RS" sz="1600" dirty="0"/>
              <a:t>Ropstvo versus komunizam</a:t>
            </a:r>
          </a:p>
          <a:p>
            <a:r>
              <a:rPr lang="sr-Latn-RS" sz="1600" dirty="0"/>
              <a:t>Učenje Ksenofonta o ekonomiji</a:t>
            </a:r>
          </a:p>
          <a:p>
            <a:r>
              <a:rPr lang="sr-Latn-RS" sz="1600" dirty="0"/>
              <a:t>Platon versusu Aristotel o ekonomiji</a:t>
            </a:r>
          </a:p>
          <a:p>
            <a:r>
              <a:rPr lang="sr-Latn-RS" sz="1600" dirty="0"/>
              <a:t>Rimljani o ekonomskoj istoriji</a:t>
            </a:r>
          </a:p>
          <a:p>
            <a:r>
              <a:rPr lang="sr-Latn-RS" sz="1600" dirty="0"/>
              <a:t>Uticaj stohastika na ekonomsku istoriju</a:t>
            </a:r>
          </a:p>
          <a:p>
            <a:endParaRPr lang="sr-Latn-RS" sz="1600" dirty="0"/>
          </a:p>
          <a:p>
            <a:endParaRPr lang="en-US" sz="1600" dirty="0"/>
          </a:p>
        </p:txBody>
      </p:sp>
      <p:sp>
        <p:nvSpPr>
          <p:cNvPr id="4" name="Content Placeholder 2">
            <a:extLst>
              <a:ext uri="{FF2B5EF4-FFF2-40B4-BE49-F238E27FC236}">
                <a16:creationId xmlns:a16="http://schemas.microsoft.com/office/drawing/2014/main" id="{43B1FBCB-6897-E98D-BA02-FC52A75FA711}"/>
              </a:ext>
            </a:extLst>
          </p:cNvPr>
          <p:cNvSpPr txBox="1">
            <a:spLocks/>
          </p:cNvSpPr>
          <p:nvPr/>
        </p:nvSpPr>
        <p:spPr>
          <a:xfrm>
            <a:off x="6841727" y="1954012"/>
            <a:ext cx="3657830" cy="345061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sr-Latn-RS" sz="1600" dirty="0"/>
              <a:t>Učenje Martina Lutera</a:t>
            </a:r>
          </a:p>
          <a:p>
            <a:r>
              <a:rPr lang="sr-Latn-RS" sz="1600" dirty="0"/>
              <a:t>Markantilizam versus fiziokratizam</a:t>
            </a:r>
          </a:p>
          <a:p>
            <a:r>
              <a:rPr lang="sr-Latn-RS" sz="1600" dirty="0"/>
              <a:t>Adam Smit značaj učenja</a:t>
            </a:r>
          </a:p>
          <a:p>
            <a:r>
              <a:rPr lang="sr-Latn-RS" sz="1600" dirty="0"/>
              <a:t>Ekonomski paradoks Adama Smita</a:t>
            </a:r>
          </a:p>
          <a:p>
            <a:r>
              <a:rPr lang="sr-Latn-RS" sz="1600" dirty="0"/>
              <a:t>Industrijalizacija primer V.Britanije</a:t>
            </a:r>
          </a:p>
          <a:p>
            <a:r>
              <a:rPr lang="sr-Latn-RS" sz="1600" dirty="0"/>
              <a:t>David Rikardo o ekonomiji</a:t>
            </a:r>
          </a:p>
          <a:p>
            <a:endParaRPr lang="en-US" sz="1600" dirty="0"/>
          </a:p>
        </p:txBody>
      </p:sp>
    </p:spTree>
    <p:extLst>
      <p:ext uri="{BB962C8B-B14F-4D97-AF65-F5344CB8AC3E}">
        <p14:creationId xmlns:p14="http://schemas.microsoft.com/office/powerpoint/2010/main" val="32870298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31B65-C090-7D27-7F1A-4538C4C66543}"/>
              </a:ext>
            </a:extLst>
          </p:cNvPr>
          <p:cNvSpPr>
            <a:spLocks noGrp="1"/>
          </p:cNvSpPr>
          <p:nvPr>
            <p:ph type="title"/>
          </p:nvPr>
        </p:nvSpPr>
        <p:spPr>
          <a:xfrm>
            <a:off x="1375379" y="247057"/>
            <a:ext cx="9603275" cy="314418"/>
          </a:xfrm>
        </p:spPr>
        <p:txBody>
          <a:bodyPr>
            <a:noAutofit/>
          </a:bodyPr>
          <a:lstStyle/>
          <a:p>
            <a:pPr algn="ctr"/>
            <a:r>
              <a:rPr lang="sr-Latn-RS" sz="2800" dirty="0"/>
              <a:t>Ispitna i pitanja za kolokvijum</a:t>
            </a:r>
            <a:endParaRPr lang="en-US" sz="2800" dirty="0"/>
          </a:p>
        </p:txBody>
      </p:sp>
      <p:sp>
        <p:nvSpPr>
          <p:cNvPr id="3" name="Content Placeholder 2">
            <a:extLst>
              <a:ext uri="{FF2B5EF4-FFF2-40B4-BE49-F238E27FC236}">
                <a16:creationId xmlns:a16="http://schemas.microsoft.com/office/drawing/2014/main" id="{53517597-5DB3-52D8-E02C-8C53AA1DE4E5}"/>
              </a:ext>
            </a:extLst>
          </p:cNvPr>
          <p:cNvSpPr>
            <a:spLocks noGrp="1"/>
          </p:cNvSpPr>
          <p:nvPr>
            <p:ph idx="1"/>
          </p:nvPr>
        </p:nvSpPr>
        <p:spPr>
          <a:xfrm>
            <a:off x="176231" y="778042"/>
            <a:ext cx="3866379" cy="5157537"/>
          </a:xfrm>
        </p:spPr>
        <p:txBody>
          <a:bodyPr>
            <a:normAutofit/>
          </a:bodyPr>
          <a:lstStyle/>
          <a:p>
            <a:r>
              <a:rPr lang="sr-Latn-RS" sz="1600" dirty="0"/>
              <a:t>Kako se formiraju stavovi prosečnih građana?</a:t>
            </a:r>
          </a:p>
          <a:p>
            <a:r>
              <a:rPr lang="sr-Latn-RS" sz="1600" dirty="0"/>
              <a:t>Šta tačno prati ekonomija?</a:t>
            </a:r>
          </a:p>
          <a:p>
            <a:r>
              <a:rPr lang="sr-Latn-RS" sz="1600" dirty="0"/>
              <a:t>U ekonomiji učite šta (da/ne), kako (da/ne), zašto (da/ne) da mislite?</a:t>
            </a:r>
          </a:p>
          <a:p>
            <a:r>
              <a:rPr lang="sr-Latn-RS" sz="1600" dirty="0"/>
              <a:t>Definisati ekonomski sistem</a:t>
            </a:r>
          </a:p>
          <a:p>
            <a:r>
              <a:rPr lang="sr-Latn-RS" sz="1600" dirty="0"/>
              <a:t>Zadaci političkog sistema?</a:t>
            </a:r>
          </a:p>
          <a:p>
            <a:r>
              <a:rPr lang="sr-Latn-RS" sz="1600" dirty="0"/>
              <a:t>Nabrojati ekonomske sisteme kroz istoriju</a:t>
            </a:r>
          </a:p>
          <a:p>
            <a:r>
              <a:rPr lang="sr-Latn-RS" sz="1600" dirty="0"/>
              <a:t>Događaji koji su promenili tokove ekonomske istorije.</a:t>
            </a:r>
          </a:p>
          <a:p>
            <a:r>
              <a:rPr lang="sr-Latn-RS" sz="1600" dirty="0"/>
              <a:t>Razlike u učenju Homera i Ksenofonta?</a:t>
            </a:r>
          </a:p>
          <a:p>
            <a:r>
              <a:rPr lang="sr-Latn-RS" sz="1600" dirty="0"/>
              <a:t>Ko je prvi definisao podelu rada?</a:t>
            </a:r>
          </a:p>
          <a:p>
            <a:endParaRPr lang="sr-Latn-RS" sz="1600" dirty="0"/>
          </a:p>
          <a:p>
            <a:endParaRPr lang="en-US" sz="1600" dirty="0"/>
          </a:p>
        </p:txBody>
      </p:sp>
      <p:sp>
        <p:nvSpPr>
          <p:cNvPr id="4" name="Content Placeholder 2">
            <a:extLst>
              <a:ext uri="{FF2B5EF4-FFF2-40B4-BE49-F238E27FC236}">
                <a16:creationId xmlns:a16="http://schemas.microsoft.com/office/drawing/2014/main" id="{61A1B469-A590-7538-CFCF-33F7F17DE62F}"/>
              </a:ext>
            </a:extLst>
          </p:cNvPr>
          <p:cNvSpPr txBox="1">
            <a:spLocks/>
          </p:cNvSpPr>
          <p:nvPr/>
        </p:nvSpPr>
        <p:spPr>
          <a:xfrm>
            <a:off x="3725547" y="814136"/>
            <a:ext cx="3866379" cy="5157537"/>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sr-Latn-RS" sz="1600" dirty="0"/>
              <a:t>Kako je Aristotel posmatrao pravičnost?</a:t>
            </a:r>
          </a:p>
          <a:p>
            <a:r>
              <a:rPr lang="sr-Latn-RS" sz="1600" dirty="0"/>
              <a:t>Ko je napravio razliku između upotrebne i tržišne vrednosti?</a:t>
            </a:r>
          </a:p>
          <a:p>
            <a:r>
              <a:rPr lang="sr-Latn-RS" sz="1600" dirty="0"/>
              <a:t>Za Aristotela je zlato/novac šta?</a:t>
            </a:r>
          </a:p>
          <a:p>
            <a:r>
              <a:rPr lang="sr-Latn-RS" sz="1600" dirty="0"/>
              <a:t>Ko je uveo instituciju privatnog vlasništva?</a:t>
            </a:r>
          </a:p>
          <a:p>
            <a:r>
              <a:rPr lang="sr-Latn-RS" sz="1600" dirty="0"/>
              <a:t>Od kada traje srednji vek i do kara?</a:t>
            </a:r>
          </a:p>
          <a:p>
            <a:r>
              <a:rPr lang="sr-Latn-RS" sz="1600" dirty="0"/>
              <a:t>Objasniti koncepciju pravedne cene T.Akvinskog?</a:t>
            </a:r>
          </a:p>
          <a:p>
            <a:r>
              <a:rPr lang="sr-Latn-RS" sz="1600" dirty="0"/>
              <a:t>Za šta se zalago Martin Luter?</a:t>
            </a:r>
          </a:p>
          <a:p>
            <a:r>
              <a:rPr lang="sr-Latn-RS" sz="1600" dirty="0"/>
              <a:t>Objasniti merkantilizam? prednosti, nedostaci</a:t>
            </a:r>
          </a:p>
          <a:p>
            <a:r>
              <a:rPr lang="sr-Latn-RS" sz="1600" dirty="0"/>
              <a:t>Razlozi pojave fiziokratizma, kada, zašto, odlike</a:t>
            </a:r>
          </a:p>
          <a:p>
            <a:endParaRPr lang="sr-Latn-RS" sz="1600" dirty="0"/>
          </a:p>
          <a:p>
            <a:endParaRPr lang="en-US" sz="1600" dirty="0"/>
          </a:p>
        </p:txBody>
      </p:sp>
      <p:sp>
        <p:nvSpPr>
          <p:cNvPr id="5" name="Content Placeholder 2">
            <a:extLst>
              <a:ext uri="{FF2B5EF4-FFF2-40B4-BE49-F238E27FC236}">
                <a16:creationId xmlns:a16="http://schemas.microsoft.com/office/drawing/2014/main" id="{A8EEECB8-A4E2-DC4B-30F4-FF8729381ACC}"/>
              </a:ext>
            </a:extLst>
          </p:cNvPr>
          <p:cNvSpPr txBox="1">
            <a:spLocks/>
          </p:cNvSpPr>
          <p:nvPr/>
        </p:nvSpPr>
        <p:spPr>
          <a:xfrm>
            <a:off x="7683937" y="850231"/>
            <a:ext cx="3866379" cy="336884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sr-Latn-RS" sz="1600" dirty="0"/>
              <a:t>Definisati klasičnu političku ekonomiju</a:t>
            </a:r>
          </a:p>
          <a:p>
            <a:r>
              <a:rPr lang="sr-Latn-RS" sz="1600" dirty="0"/>
              <a:t>Zasluge Adama Smita?</a:t>
            </a:r>
          </a:p>
          <a:p>
            <a:r>
              <a:rPr lang="sr-Latn-RS" sz="1600" dirty="0"/>
              <a:t>Ekonomski paradoks objašnjava zablude u ekonomiji, ili determinante vrednosti?</a:t>
            </a:r>
          </a:p>
          <a:p>
            <a:r>
              <a:rPr lang="sr-Latn-RS" sz="1600" dirty="0"/>
              <a:t>Interakcija akumulacije kapitala i podele rada dovodi do...........................</a:t>
            </a:r>
          </a:p>
          <a:p>
            <a:r>
              <a:rPr lang="sr-Latn-RS" sz="1600" dirty="0"/>
              <a:t>Odlike industrijalozacije su</a:t>
            </a:r>
          </a:p>
          <a:p>
            <a:r>
              <a:rPr lang="sr-Latn-RS" sz="1600" dirty="0"/>
              <a:t>Učenje Davida Rikarda pokazuje?</a:t>
            </a:r>
          </a:p>
          <a:p>
            <a:endParaRPr lang="en-US" sz="1600" dirty="0"/>
          </a:p>
        </p:txBody>
      </p:sp>
      <p:pic>
        <p:nvPicPr>
          <p:cNvPr id="8194" name="Picture 2" descr="8 Ilhan ideas | snapchat questions, who knows me best, snapchat question  game">
            <a:extLst>
              <a:ext uri="{FF2B5EF4-FFF2-40B4-BE49-F238E27FC236}">
                <a16:creationId xmlns:a16="http://schemas.microsoft.com/office/drawing/2014/main" id="{F73D4D62-C745-64CB-DB6C-74F2D0AE6F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2832" y="3965813"/>
            <a:ext cx="1845093" cy="180583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61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FAB7A2-5A7B-DB39-197E-2218EEF3F36B}"/>
              </a:ext>
            </a:extLst>
          </p:cNvPr>
          <p:cNvSpPr>
            <a:spLocks noGrp="1"/>
          </p:cNvSpPr>
          <p:nvPr>
            <p:ph type="title"/>
          </p:nvPr>
        </p:nvSpPr>
        <p:spPr>
          <a:xfrm>
            <a:off x="1451579" y="804520"/>
            <a:ext cx="9603275" cy="585698"/>
          </a:xfrm>
        </p:spPr>
        <p:txBody>
          <a:bodyPr>
            <a:normAutofit/>
          </a:bodyPr>
          <a:lstStyle/>
          <a:p>
            <a:pPr algn="ctr"/>
            <a:r>
              <a:rPr lang="sr-Latn-RS" dirty="0">
                <a:latin typeface="Calibri" panose="020F0502020204030204" pitchFamily="34" charset="0"/>
                <a:cs typeface="Calibri" panose="020F0502020204030204" pitchFamily="34" charset="0"/>
              </a:rPr>
              <a:t>Zašto je ekonomija važna?</a:t>
            </a:r>
            <a:endParaRPr lang="en-US" dirty="0">
              <a:latin typeface="Calibri" panose="020F050202020403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D979F26B-5D10-80BC-8CF8-65264037EBFC}"/>
              </a:ext>
            </a:extLst>
          </p:cNvPr>
          <p:cNvGraphicFramePr>
            <a:graphicFrameLocks noGrp="1"/>
          </p:cNvGraphicFramePr>
          <p:nvPr>
            <p:ph idx="1"/>
            <p:extLst>
              <p:ext uri="{D42A27DB-BD31-4B8C-83A1-F6EECF244321}">
                <p14:modId xmlns:p14="http://schemas.microsoft.com/office/powerpoint/2010/main" val="4047575364"/>
              </p:ext>
            </p:extLst>
          </p:nvPr>
        </p:nvGraphicFramePr>
        <p:xfrm>
          <a:off x="544387" y="1884091"/>
          <a:ext cx="11019583" cy="4805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6778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0" name="Content Placeholder 2">
            <a:extLst>
              <a:ext uri="{FF2B5EF4-FFF2-40B4-BE49-F238E27FC236}">
                <a16:creationId xmlns:a16="http://schemas.microsoft.com/office/drawing/2014/main" id="{C087D07D-4409-7330-DA2E-50B49D4E85B2}"/>
              </a:ext>
            </a:extLst>
          </p:cNvPr>
          <p:cNvGraphicFramePr>
            <a:graphicFrameLocks noGrp="1"/>
          </p:cNvGraphicFramePr>
          <p:nvPr>
            <p:ph idx="1"/>
          </p:nvPr>
        </p:nvGraphicFramePr>
        <p:xfrm>
          <a:off x="616688" y="229664"/>
          <a:ext cx="10815440" cy="1969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Cartoons About Economics - Glasbergen Cartoon Service">
            <a:extLst>
              <a:ext uri="{FF2B5EF4-FFF2-40B4-BE49-F238E27FC236}">
                <a16:creationId xmlns:a16="http://schemas.microsoft.com/office/drawing/2014/main" id="{1010F63F-3B77-8355-0460-B6BA2455DB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48228" y="1973941"/>
            <a:ext cx="3083900" cy="403044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DB5B8F8-A2AC-AF93-4A15-524F189C7286}"/>
              </a:ext>
            </a:extLst>
          </p:cNvPr>
          <p:cNvSpPr txBox="1"/>
          <p:nvPr/>
        </p:nvSpPr>
        <p:spPr>
          <a:xfrm>
            <a:off x="485028" y="2453515"/>
            <a:ext cx="7616341" cy="3416320"/>
          </a:xfrm>
          <a:prstGeom prst="rect">
            <a:avLst/>
          </a:prstGeom>
          <a:noFill/>
        </p:spPr>
        <p:txBody>
          <a:bodyPr wrap="square">
            <a:spAutoFit/>
          </a:bodyPr>
          <a:lstStyle/>
          <a:p>
            <a:pPr marL="0" indent="0" algn="just">
              <a:buNone/>
            </a:pPr>
            <a:r>
              <a:rPr lang="sr-Latn-RS" sz="1800" b="0" i="0" dirty="0">
                <a:solidFill>
                  <a:srgbClr val="606060"/>
                </a:solidFill>
                <a:effectLst/>
                <a:latin typeface="Roboto" panose="02000000000000000000" pitchFamily="2" charset="0"/>
              </a:rPr>
              <a:t>Nećete naći d</a:t>
            </a:r>
            <a:r>
              <a:rPr lang="en-US" sz="1800" b="0" i="0" dirty="0">
                <a:solidFill>
                  <a:srgbClr val="606060"/>
                </a:solidFill>
                <a:effectLst/>
                <a:latin typeface="Roboto" panose="02000000000000000000" pitchFamily="2" charset="0"/>
              </a:rPr>
              <a:t>a je u </a:t>
            </a:r>
            <a:r>
              <a:rPr lang="en-US" sz="1800" b="0" i="0" dirty="0" err="1">
                <a:solidFill>
                  <a:srgbClr val="606060"/>
                </a:solidFill>
                <a:effectLst/>
                <a:latin typeface="Roboto" panose="02000000000000000000" pitchFamily="2" charset="0"/>
              </a:rPr>
              <a:t>Singapuru</a:t>
            </a:r>
            <a:r>
              <a:rPr lang="en-US" sz="1800" b="0" i="0" dirty="0">
                <a:solidFill>
                  <a:srgbClr val="606060"/>
                </a:solidFill>
                <a:effectLst/>
                <a:latin typeface="Roboto" panose="02000000000000000000" pitchFamily="2" charset="0"/>
              </a:rPr>
              <a:t> </a:t>
            </a:r>
            <a:r>
              <a:rPr lang="en-US" sz="1800" b="0" i="0" dirty="0" err="1">
                <a:solidFill>
                  <a:srgbClr val="606060"/>
                </a:solidFill>
                <a:effectLst/>
                <a:latin typeface="Roboto" panose="02000000000000000000" pitchFamily="2" charset="0"/>
              </a:rPr>
              <a:t>država</a:t>
            </a:r>
            <a:r>
              <a:rPr lang="en-US" sz="1800" b="0" i="0" dirty="0">
                <a:solidFill>
                  <a:srgbClr val="606060"/>
                </a:solidFill>
                <a:effectLst/>
                <a:latin typeface="Roboto" panose="02000000000000000000" pitchFamily="2" charset="0"/>
              </a:rPr>
              <a:t> </a:t>
            </a:r>
            <a:r>
              <a:rPr lang="en-US" sz="1800" b="0" i="0" dirty="0" err="1">
                <a:solidFill>
                  <a:srgbClr val="606060"/>
                </a:solidFill>
                <a:effectLst/>
                <a:latin typeface="Roboto" panose="02000000000000000000" pitchFamily="2" charset="0"/>
              </a:rPr>
              <a:t>vlasnik</a:t>
            </a:r>
            <a:r>
              <a:rPr lang="en-US" sz="1800" b="0" i="0" dirty="0">
                <a:solidFill>
                  <a:srgbClr val="606060"/>
                </a:solidFill>
                <a:effectLst/>
                <a:latin typeface="Roboto" panose="02000000000000000000" pitchFamily="2" charset="0"/>
              </a:rPr>
              <a:t> 90% </a:t>
            </a:r>
            <a:r>
              <a:rPr lang="en-US" sz="1800" b="0" i="0" dirty="0" err="1">
                <a:solidFill>
                  <a:srgbClr val="606060"/>
                </a:solidFill>
                <a:effectLst/>
                <a:latin typeface="Roboto" panose="02000000000000000000" pitchFamily="2" charset="0"/>
              </a:rPr>
              <a:t>ukupnog</a:t>
            </a:r>
            <a:r>
              <a:rPr lang="en-US" sz="1800" b="0" i="0" dirty="0">
                <a:solidFill>
                  <a:srgbClr val="606060"/>
                </a:solidFill>
                <a:effectLst/>
                <a:latin typeface="Roboto" panose="02000000000000000000" pitchFamily="2" charset="0"/>
              </a:rPr>
              <a:t> </a:t>
            </a:r>
            <a:r>
              <a:rPr lang="en-US" sz="1800" b="0" i="0" dirty="0" err="1">
                <a:solidFill>
                  <a:srgbClr val="606060"/>
                </a:solidFill>
                <a:effectLst/>
                <a:latin typeface="Roboto" panose="02000000000000000000" pitchFamily="2" charset="0"/>
              </a:rPr>
              <a:t>zemljišta</a:t>
            </a:r>
            <a:r>
              <a:rPr lang="en-US" sz="1800" b="0" i="0" dirty="0">
                <a:solidFill>
                  <a:srgbClr val="606060"/>
                </a:solidFill>
                <a:effectLst/>
                <a:latin typeface="Roboto" panose="02000000000000000000" pitchFamily="2" charset="0"/>
              </a:rPr>
              <a:t>, da 85% </a:t>
            </a:r>
            <a:r>
              <a:rPr lang="en-US" sz="1800" b="0" i="0" dirty="0" err="1">
                <a:solidFill>
                  <a:srgbClr val="606060"/>
                </a:solidFill>
                <a:effectLst/>
                <a:latin typeface="Roboto" panose="02000000000000000000" pitchFamily="2" charset="0"/>
              </a:rPr>
              <a:t>stanova</a:t>
            </a:r>
            <a:r>
              <a:rPr lang="en-US" sz="1800" b="0" i="0" dirty="0">
                <a:solidFill>
                  <a:srgbClr val="606060"/>
                </a:solidFill>
                <a:effectLst/>
                <a:latin typeface="Roboto" panose="02000000000000000000" pitchFamily="2" charset="0"/>
              </a:rPr>
              <a:t> </a:t>
            </a:r>
            <a:r>
              <a:rPr lang="en-US" sz="1800" b="0" i="0" dirty="0" err="1">
                <a:solidFill>
                  <a:srgbClr val="606060"/>
                </a:solidFill>
                <a:effectLst/>
                <a:latin typeface="Roboto" panose="02000000000000000000" pitchFamily="2" charset="0"/>
              </a:rPr>
              <a:t>obezbeđuje</a:t>
            </a:r>
            <a:r>
              <a:rPr lang="en-US" sz="1800" b="0" i="0" dirty="0">
                <a:solidFill>
                  <a:srgbClr val="606060"/>
                </a:solidFill>
                <a:effectLst/>
                <a:latin typeface="Roboto" panose="02000000000000000000" pitchFamily="2" charset="0"/>
              </a:rPr>
              <a:t> </a:t>
            </a:r>
            <a:r>
              <a:rPr lang="en-US" sz="1800" b="0" i="0" dirty="0" err="1">
                <a:solidFill>
                  <a:srgbClr val="606060"/>
                </a:solidFill>
                <a:effectLst/>
                <a:latin typeface="Roboto" panose="02000000000000000000" pitchFamily="2" charset="0"/>
              </a:rPr>
              <a:t>državna</a:t>
            </a:r>
            <a:r>
              <a:rPr lang="en-US" sz="1800" b="0" i="0" dirty="0">
                <a:solidFill>
                  <a:srgbClr val="606060"/>
                </a:solidFill>
                <a:effectLst/>
                <a:latin typeface="Roboto" panose="02000000000000000000" pitchFamily="2" charset="0"/>
              </a:rPr>
              <a:t> </a:t>
            </a:r>
            <a:r>
              <a:rPr lang="en-US" sz="1800" b="0" i="0" dirty="0" err="1">
                <a:solidFill>
                  <a:srgbClr val="606060"/>
                </a:solidFill>
                <a:effectLst/>
                <a:latin typeface="Roboto" panose="02000000000000000000" pitchFamily="2" charset="0"/>
              </a:rPr>
              <a:t>stambena</a:t>
            </a:r>
            <a:r>
              <a:rPr lang="en-US" sz="1800" b="0" i="0" dirty="0">
                <a:solidFill>
                  <a:srgbClr val="606060"/>
                </a:solidFill>
                <a:effectLst/>
                <a:latin typeface="Roboto" panose="02000000000000000000" pitchFamily="2" charset="0"/>
              </a:rPr>
              <a:t> </a:t>
            </a:r>
            <a:r>
              <a:rPr lang="en-US" sz="1800" b="0" i="0" dirty="0" err="1">
                <a:solidFill>
                  <a:srgbClr val="606060"/>
                </a:solidFill>
                <a:effectLst/>
                <a:latin typeface="Roboto" panose="02000000000000000000" pitchFamily="2" charset="0"/>
              </a:rPr>
              <a:t>korporacija</a:t>
            </a:r>
            <a:r>
              <a:rPr lang="en-US" sz="1800" b="0" i="0" dirty="0">
                <a:solidFill>
                  <a:srgbClr val="606060"/>
                </a:solidFill>
                <a:effectLst/>
                <a:latin typeface="Roboto" panose="02000000000000000000" pitchFamily="2" charset="0"/>
              </a:rPr>
              <a:t> </a:t>
            </a:r>
            <a:r>
              <a:rPr lang="en-US" sz="1800" b="0" i="0" dirty="0" err="1">
                <a:solidFill>
                  <a:srgbClr val="606060"/>
                </a:solidFill>
                <a:effectLst/>
                <a:latin typeface="Roboto" panose="02000000000000000000" pitchFamily="2" charset="0"/>
              </a:rPr>
              <a:t>i</a:t>
            </a:r>
            <a:r>
              <a:rPr lang="en-US" sz="1800" b="0" i="0" dirty="0">
                <a:solidFill>
                  <a:srgbClr val="606060"/>
                </a:solidFill>
                <a:effectLst/>
                <a:latin typeface="Roboto" panose="02000000000000000000" pitchFamily="2" charset="0"/>
              </a:rPr>
              <a:t> da </a:t>
            </a:r>
            <a:r>
              <a:rPr lang="en-US" sz="1800" b="0" i="0" dirty="0" err="1">
                <a:solidFill>
                  <a:srgbClr val="606060"/>
                </a:solidFill>
                <a:effectLst/>
                <a:latin typeface="Roboto" panose="02000000000000000000" pitchFamily="2" charset="0"/>
              </a:rPr>
              <a:t>firme</a:t>
            </a:r>
            <a:r>
              <a:rPr lang="en-US" sz="1800" b="0" i="0" dirty="0">
                <a:solidFill>
                  <a:srgbClr val="606060"/>
                </a:solidFill>
                <a:effectLst/>
                <a:latin typeface="Roboto" panose="02000000000000000000" pitchFamily="2" charset="0"/>
              </a:rPr>
              <a:t> u </a:t>
            </a:r>
            <a:r>
              <a:rPr lang="en-US" sz="1800" b="0" i="0" dirty="0" err="1">
                <a:solidFill>
                  <a:srgbClr val="606060"/>
                </a:solidFill>
                <a:effectLst/>
                <a:latin typeface="Roboto" panose="02000000000000000000" pitchFamily="2" charset="0"/>
              </a:rPr>
              <a:t>državnom</a:t>
            </a:r>
            <a:r>
              <a:rPr lang="en-US" sz="1800" b="0" i="0" dirty="0">
                <a:solidFill>
                  <a:srgbClr val="606060"/>
                </a:solidFill>
                <a:effectLst/>
                <a:latin typeface="Roboto" panose="02000000000000000000" pitchFamily="2" charset="0"/>
              </a:rPr>
              <a:t> </a:t>
            </a:r>
            <a:r>
              <a:rPr lang="en-US" sz="1800" b="0" i="0" dirty="0" err="1">
                <a:solidFill>
                  <a:srgbClr val="606060"/>
                </a:solidFill>
                <a:effectLst/>
                <a:latin typeface="Roboto" panose="02000000000000000000" pitchFamily="2" charset="0"/>
              </a:rPr>
              <a:t>vlasništvu</a:t>
            </a:r>
            <a:r>
              <a:rPr lang="en-US" sz="1800" b="0" i="0" dirty="0">
                <a:solidFill>
                  <a:srgbClr val="606060"/>
                </a:solidFill>
                <a:effectLst/>
                <a:latin typeface="Roboto" panose="02000000000000000000" pitchFamily="2" charset="0"/>
              </a:rPr>
              <a:t> </a:t>
            </a:r>
            <a:r>
              <a:rPr lang="en-US" sz="1800" b="0" i="0" dirty="0" err="1">
                <a:solidFill>
                  <a:srgbClr val="606060"/>
                </a:solidFill>
                <a:effectLst/>
                <a:latin typeface="Roboto" panose="02000000000000000000" pitchFamily="2" charset="0"/>
              </a:rPr>
              <a:t>proizvode</a:t>
            </a:r>
            <a:r>
              <a:rPr lang="en-US" sz="1800" b="0" i="0" dirty="0">
                <a:solidFill>
                  <a:srgbClr val="606060"/>
                </a:solidFill>
                <a:effectLst/>
                <a:latin typeface="Roboto" panose="02000000000000000000" pitchFamily="2" charset="0"/>
              </a:rPr>
              <a:t> </a:t>
            </a:r>
            <a:r>
              <a:rPr lang="en-US" sz="1800" b="0" i="0" dirty="0" err="1">
                <a:solidFill>
                  <a:srgbClr val="606060"/>
                </a:solidFill>
                <a:effectLst/>
                <a:latin typeface="Roboto" panose="02000000000000000000" pitchFamily="2" charset="0"/>
              </a:rPr>
              <a:t>zaprepašćujućih</a:t>
            </a:r>
            <a:r>
              <a:rPr lang="en-US" sz="1800" b="0" i="0" dirty="0">
                <a:solidFill>
                  <a:srgbClr val="606060"/>
                </a:solidFill>
                <a:effectLst/>
                <a:latin typeface="Roboto" panose="02000000000000000000" pitchFamily="2" charset="0"/>
              </a:rPr>
              <a:t> 22% </a:t>
            </a:r>
            <a:r>
              <a:rPr lang="en-US" sz="1800" b="0" i="0" dirty="0" err="1">
                <a:solidFill>
                  <a:srgbClr val="606060"/>
                </a:solidFill>
                <a:effectLst/>
                <a:latin typeface="Roboto" panose="02000000000000000000" pitchFamily="2" charset="0"/>
              </a:rPr>
              <a:t>BDP</a:t>
            </a:r>
            <a:r>
              <a:rPr lang="en-US" sz="1800" b="0" i="0" dirty="0">
                <a:solidFill>
                  <a:srgbClr val="606060"/>
                </a:solidFill>
                <a:effectLst/>
                <a:latin typeface="Roboto" panose="02000000000000000000" pitchFamily="2" charset="0"/>
              </a:rPr>
              <a:t>-a, </a:t>
            </a:r>
            <a:r>
              <a:rPr lang="en-US" sz="1800" b="0" i="0" dirty="0" err="1">
                <a:solidFill>
                  <a:srgbClr val="606060"/>
                </a:solidFill>
                <a:effectLst/>
                <a:latin typeface="Roboto" panose="02000000000000000000" pitchFamily="2" charset="0"/>
              </a:rPr>
              <a:t>dok</a:t>
            </a:r>
            <a:r>
              <a:rPr lang="en-US" sz="1800" b="0" i="0" dirty="0">
                <a:solidFill>
                  <a:srgbClr val="606060"/>
                </a:solidFill>
                <a:effectLst/>
                <a:latin typeface="Roboto" panose="02000000000000000000" pitchFamily="2" charset="0"/>
              </a:rPr>
              <a:t> je </a:t>
            </a:r>
            <a:r>
              <a:rPr lang="en-US" sz="1800" b="0" i="0" dirty="0" err="1">
                <a:solidFill>
                  <a:srgbClr val="606060"/>
                </a:solidFill>
                <a:effectLst/>
                <a:latin typeface="Roboto" panose="02000000000000000000" pitchFamily="2" charset="0"/>
              </a:rPr>
              <a:t>međunarodni</a:t>
            </a:r>
            <a:r>
              <a:rPr lang="en-US" sz="1800" b="0" i="0" dirty="0">
                <a:solidFill>
                  <a:srgbClr val="606060"/>
                </a:solidFill>
                <a:effectLst/>
                <a:latin typeface="Roboto" panose="02000000000000000000" pitchFamily="2" charset="0"/>
              </a:rPr>
              <a:t> </a:t>
            </a:r>
            <a:r>
              <a:rPr lang="en-US" sz="1800" b="0" i="0" dirty="0" err="1">
                <a:solidFill>
                  <a:srgbClr val="606060"/>
                </a:solidFill>
                <a:effectLst/>
                <a:latin typeface="Roboto" panose="02000000000000000000" pitchFamily="2" charset="0"/>
              </a:rPr>
              <a:t>prosek</a:t>
            </a:r>
            <a:r>
              <a:rPr lang="en-US" sz="1800" b="0" i="0" dirty="0">
                <a:solidFill>
                  <a:srgbClr val="606060"/>
                </a:solidFill>
                <a:effectLst/>
                <a:latin typeface="Roboto" panose="02000000000000000000" pitchFamily="2" charset="0"/>
              </a:rPr>
              <a:t> </a:t>
            </a:r>
            <a:r>
              <a:rPr lang="en-US" sz="1800" b="0" i="0" dirty="0" err="1">
                <a:solidFill>
                  <a:srgbClr val="606060"/>
                </a:solidFill>
                <a:effectLst/>
                <a:latin typeface="Roboto" panose="02000000000000000000" pitchFamily="2" charset="0"/>
              </a:rPr>
              <a:t>oko</a:t>
            </a:r>
            <a:r>
              <a:rPr lang="en-US" sz="1800" b="0" i="0" dirty="0">
                <a:solidFill>
                  <a:srgbClr val="606060"/>
                </a:solidFill>
                <a:effectLst/>
                <a:latin typeface="Roboto" panose="02000000000000000000" pitchFamily="2" charset="0"/>
              </a:rPr>
              <a:t> 9%.</a:t>
            </a:r>
            <a:r>
              <a:rPr lang="sr-Latn-RS" sz="1800" dirty="0">
                <a:solidFill>
                  <a:srgbClr val="606060"/>
                </a:solidFill>
                <a:latin typeface="Roboto" panose="02000000000000000000" pitchFamily="2" charset="0"/>
              </a:rPr>
              <a:t> </a:t>
            </a:r>
          </a:p>
          <a:p>
            <a:pPr marL="0" indent="0" algn="just">
              <a:buNone/>
            </a:pPr>
            <a:r>
              <a:rPr lang="en-US" sz="1800" b="0" i="0" dirty="0" err="1">
                <a:solidFill>
                  <a:srgbClr val="606060"/>
                </a:solidFill>
                <a:effectLst/>
                <a:latin typeface="Roboto" panose="02000000000000000000" pitchFamily="2" charset="0"/>
              </a:rPr>
              <a:t>Singapur</a:t>
            </a:r>
            <a:r>
              <a:rPr lang="en-US" sz="1800" b="0" i="0" dirty="0">
                <a:solidFill>
                  <a:srgbClr val="606060"/>
                </a:solidFill>
                <a:effectLst/>
                <a:latin typeface="Roboto" panose="02000000000000000000" pitchFamily="2" charset="0"/>
              </a:rPr>
              <a:t> </a:t>
            </a:r>
            <a:r>
              <a:rPr lang="en-US" sz="1800" b="0" i="0" dirty="0" err="1">
                <a:solidFill>
                  <a:srgbClr val="606060"/>
                </a:solidFill>
                <a:effectLst/>
                <a:latin typeface="Roboto" panose="02000000000000000000" pitchFamily="2" charset="0"/>
              </a:rPr>
              <a:t>kombinuje</a:t>
            </a:r>
            <a:r>
              <a:rPr lang="en-US" sz="1800" b="0" i="0" dirty="0">
                <a:solidFill>
                  <a:srgbClr val="606060"/>
                </a:solidFill>
                <a:effectLst/>
                <a:latin typeface="Roboto" panose="02000000000000000000" pitchFamily="2" charset="0"/>
              </a:rPr>
              <a:t> </a:t>
            </a:r>
            <a:r>
              <a:rPr lang="en-US" sz="1800" b="0" i="0" dirty="0" err="1">
                <a:solidFill>
                  <a:srgbClr val="606060"/>
                </a:solidFill>
                <a:effectLst/>
                <a:latin typeface="Roboto" panose="02000000000000000000" pitchFamily="2" charset="0"/>
              </a:rPr>
              <a:t>politiku</a:t>
            </a:r>
            <a:r>
              <a:rPr lang="en-US" sz="1800" b="0" i="0" dirty="0">
                <a:solidFill>
                  <a:srgbClr val="606060"/>
                </a:solidFill>
                <a:effectLst/>
                <a:latin typeface="Roboto" panose="02000000000000000000" pitchFamily="2" charset="0"/>
              </a:rPr>
              <a:t> </a:t>
            </a:r>
            <a:r>
              <a:rPr lang="en-US" sz="1800" b="0" i="0" dirty="0" err="1">
                <a:solidFill>
                  <a:srgbClr val="606060"/>
                </a:solidFill>
                <a:effectLst/>
                <a:latin typeface="Roboto" panose="02000000000000000000" pitchFamily="2" charset="0"/>
              </a:rPr>
              <a:t>ekstremnog</a:t>
            </a:r>
            <a:r>
              <a:rPr lang="en-US" sz="1800" b="0" i="0" dirty="0">
                <a:solidFill>
                  <a:srgbClr val="606060"/>
                </a:solidFill>
                <a:effectLst/>
                <a:latin typeface="Roboto" panose="02000000000000000000" pitchFamily="2" charset="0"/>
              </a:rPr>
              <a:t> </a:t>
            </a:r>
            <a:r>
              <a:rPr lang="en-US" sz="1800" b="0" i="0" dirty="0" err="1">
                <a:solidFill>
                  <a:srgbClr val="606060"/>
                </a:solidFill>
                <a:effectLst/>
                <a:latin typeface="Roboto" panose="02000000000000000000" pitchFamily="2" charset="0"/>
              </a:rPr>
              <a:t>kapitalizma</a:t>
            </a:r>
            <a:r>
              <a:rPr lang="en-US" sz="1800" b="0" i="0" dirty="0">
                <a:solidFill>
                  <a:srgbClr val="606060"/>
                </a:solidFill>
                <a:effectLst/>
                <a:latin typeface="Roboto" panose="02000000000000000000" pitchFamily="2" charset="0"/>
              </a:rPr>
              <a:t> </a:t>
            </a:r>
            <a:r>
              <a:rPr lang="en-US" sz="1800" b="0" i="0" dirty="0" err="1">
                <a:solidFill>
                  <a:srgbClr val="606060"/>
                </a:solidFill>
                <a:effectLst/>
                <a:latin typeface="Roboto" panose="02000000000000000000" pitchFamily="2" charset="0"/>
              </a:rPr>
              <a:t>i</a:t>
            </a:r>
            <a:r>
              <a:rPr lang="en-US" sz="1800" b="0" i="0" dirty="0">
                <a:solidFill>
                  <a:srgbClr val="606060"/>
                </a:solidFill>
                <a:effectLst/>
                <a:latin typeface="Roboto" panose="02000000000000000000" pitchFamily="2" charset="0"/>
              </a:rPr>
              <a:t> </a:t>
            </a:r>
            <a:r>
              <a:rPr lang="en-US" sz="1800" b="0" i="0" dirty="0" err="1">
                <a:solidFill>
                  <a:srgbClr val="606060"/>
                </a:solidFill>
                <a:effectLst/>
                <a:latin typeface="Roboto" panose="02000000000000000000" pitchFamily="2" charset="0"/>
              </a:rPr>
              <a:t>ekstremnog</a:t>
            </a:r>
            <a:r>
              <a:rPr lang="en-US" sz="1800" b="0" i="0" dirty="0">
                <a:solidFill>
                  <a:srgbClr val="606060"/>
                </a:solidFill>
                <a:effectLst/>
                <a:latin typeface="Roboto" panose="02000000000000000000" pitchFamily="2" charset="0"/>
              </a:rPr>
              <a:t> </a:t>
            </a:r>
            <a:r>
              <a:rPr lang="en-US" sz="1800" b="0" i="0" dirty="0" err="1">
                <a:solidFill>
                  <a:srgbClr val="606060"/>
                </a:solidFill>
                <a:effectLst/>
                <a:latin typeface="Roboto" panose="02000000000000000000" pitchFamily="2" charset="0"/>
              </a:rPr>
              <a:t>socijalizma</a:t>
            </a:r>
            <a:r>
              <a:rPr lang="sr-Latn-RS" sz="1800" b="0" i="0" dirty="0">
                <a:solidFill>
                  <a:srgbClr val="606060"/>
                </a:solidFill>
                <a:effectLst/>
                <a:latin typeface="Roboto" panose="02000000000000000000" pitchFamily="2" charset="0"/>
              </a:rPr>
              <a:t>. Kakva je to zemlja? </a:t>
            </a:r>
            <a:r>
              <a:rPr lang="en-US" sz="1800" b="0" i="0" dirty="0">
                <a:solidFill>
                  <a:srgbClr val="606060"/>
                </a:solidFill>
                <a:effectLst/>
                <a:latin typeface="Roboto" panose="02000000000000000000" pitchFamily="2" charset="0"/>
              </a:rPr>
              <a:t>Ne </a:t>
            </a:r>
            <a:r>
              <a:rPr lang="en-US" sz="1800" b="0" i="0" dirty="0" err="1">
                <a:solidFill>
                  <a:srgbClr val="606060"/>
                </a:solidFill>
                <a:effectLst/>
                <a:latin typeface="Roboto" panose="02000000000000000000" pitchFamily="2" charset="0"/>
              </a:rPr>
              <a:t>postoji</a:t>
            </a:r>
            <a:r>
              <a:rPr lang="en-US" sz="1800" b="0" i="0" dirty="0">
                <a:solidFill>
                  <a:srgbClr val="606060"/>
                </a:solidFill>
                <a:effectLst/>
                <a:latin typeface="Roboto" panose="02000000000000000000" pitchFamily="2" charset="0"/>
              </a:rPr>
              <a:t> </a:t>
            </a:r>
            <a:r>
              <a:rPr lang="en-US" sz="1800" b="0" i="0" dirty="0" err="1">
                <a:solidFill>
                  <a:srgbClr val="606060"/>
                </a:solidFill>
                <a:effectLst/>
                <a:latin typeface="Roboto" panose="02000000000000000000" pitchFamily="2" charset="0"/>
              </a:rPr>
              <a:t>jedna</a:t>
            </a:r>
            <a:r>
              <a:rPr lang="en-US" sz="1800" b="0" i="0" dirty="0">
                <a:solidFill>
                  <a:srgbClr val="606060"/>
                </a:solidFill>
                <a:effectLst/>
                <a:latin typeface="Roboto" panose="02000000000000000000" pitchFamily="2" charset="0"/>
              </a:rPr>
              <a:t> </a:t>
            </a:r>
            <a:r>
              <a:rPr lang="en-US" sz="1800" b="0" i="0" dirty="0" err="1">
                <a:solidFill>
                  <a:srgbClr val="606060"/>
                </a:solidFill>
                <a:effectLst/>
                <a:latin typeface="Roboto" panose="02000000000000000000" pitchFamily="2" charset="0"/>
              </a:rPr>
              <a:t>ekonomska</a:t>
            </a:r>
            <a:r>
              <a:rPr lang="en-US" sz="1800" b="0" i="0" dirty="0">
                <a:solidFill>
                  <a:srgbClr val="606060"/>
                </a:solidFill>
                <a:effectLst/>
                <a:latin typeface="Roboto" panose="02000000000000000000" pitchFamily="2" charset="0"/>
              </a:rPr>
              <a:t> </a:t>
            </a:r>
            <a:r>
              <a:rPr lang="en-US" sz="1800" b="0" i="0" dirty="0" err="1">
                <a:solidFill>
                  <a:srgbClr val="606060"/>
                </a:solidFill>
                <a:effectLst/>
                <a:latin typeface="Roboto" panose="02000000000000000000" pitchFamily="2" charset="0"/>
              </a:rPr>
              <a:t>teorija</a:t>
            </a:r>
            <a:r>
              <a:rPr lang="en-US" sz="1800" b="0" i="0" dirty="0">
                <a:solidFill>
                  <a:srgbClr val="606060"/>
                </a:solidFill>
                <a:effectLst/>
                <a:latin typeface="Roboto" panose="02000000000000000000" pitchFamily="2" charset="0"/>
              </a:rPr>
              <a:t> </a:t>
            </a:r>
            <a:r>
              <a:rPr lang="en-US" sz="1800" b="0" i="0" dirty="0" err="1">
                <a:solidFill>
                  <a:srgbClr val="606060"/>
                </a:solidFill>
                <a:effectLst/>
                <a:latin typeface="Roboto" panose="02000000000000000000" pitchFamily="2" charset="0"/>
              </a:rPr>
              <a:t>koja</a:t>
            </a:r>
            <a:r>
              <a:rPr lang="en-US" sz="1800" b="0" i="0" dirty="0">
                <a:solidFill>
                  <a:srgbClr val="606060"/>
                </a:solidFill>
                <a:effectLst/>
                <a:latin typeface="Roboto" panose="02000000000000000000" pitchFamily="2" charset="0"/>
              </a:rPr>
              <a:t> </a:t>
            </a:r>
            <a:r>
              <a:rPr lang="en-US" sz="1800" b="0" i="0" dirty="0" err="1">
                <a:solidFill>
                  <a:srgbClr val="606060"/>
                </a:solidFill>
                <a:effectLst/>
                <a:latin typeface="Roboto" panose="02000000000000000000" pitchFamily="2" charset="0"/>
              </a:rPr>
              <a:t>može</a:t>
            </a:r>
            <a:r>
              <a:rPr lang="en-US" sz="1800" b="0" i="0" dirty="0">
                <a:solidFill>
                  <a:srgbClr val="606060"/>
                </a:solidFill>
                <a:effectLst/>
                <a:latin typeface="Roboto" panose="02000000000000000000" pitchFamily="2" charset="0"/>
              </a:rPr>
              <a:t> da </a:t>
            </a:r>
            <a:r>
              <a:rPr lang="en-US" sz="1800" b="0" i="0" dirty="0" err="1">
                <a:solidFill>
                  <a:srgbClr val="606060"/>
                </a:solidFill>
                <a:effectLst/>
                <a:latin typeface="Roboto" panose="02000000000000000000" pitchFamily="2" charset="0"/>
              </a:rPr>
              <a:t>objasni</a:t>
            </a:r>
            <a:r>
              <a:rPr lang="en-US" sz="1800" b="0" i="0" dirty="0">
                <a:solidFill>
                  <a:srgbClr val="606060"/>
                </a:solidFill>
                <a:effectLst/>
                <a:latin typeface="Roboto" panose="02000000000000000000" pitchFamily="2" charset="0"/>
              </a:rPr>
              <a:t> </a:t>
            </a:r>
            <a:r>
              <a:rPr lang="en-US" sz="1800" b="0" i="0" dirty="0" err="1">
                <a:solidFill>
                  <a:srgbClr val="606060"/>
                </a:solidFill>
                <a:effectLst/>
                <a:latin typeface="Roboto" panose="02000000000000000000" pitchFamily="2" charset="0"/>
              </a:rPr>
              <a:t>Singapur</a:t>
            </a:r>
            <a:r>
              <a:rPr lang="en-US" sz="1800" b="0" i="0" dirty="0">
                <a:solidFill>
                  <a:srgbClr val="606060"/>
                </a:solidFill>
                <a:effectLst/>
                <a:latin typeface="Roboto" panose="02000000000000000000" pitchFamily="2" charset="0"/>
              </a:rPr>
              <a:t>. </a:t>
            </a:r>
            <a:endParaRPr lang="sr-Latn-RS" sz="1800" b="0" i="0" dirty="0">
              <a:solidFill>
                <a:srgbClr val="606060"/>
              </a:solidFill>
              <a:effectLst/>
              <a:latin typeface="Roboto" panose="02000000000000000000" pitchFamily="2" charset="0"/>
            </a:endParaRPr>
          </a:p>
          <a:p>
            <a:pPr marL="0" indent="0" algn="just">
              <a:buNone/>
            </a:pPr>
            <a:r>
              <a:rPr lang="en-US" sz="1800" b="1" i="0" dirty="0" err="1">
                <a:solidFill>
                  <a:srgbClr val="C00000"/>
                </a:solidFill>
                <a:effectLst/>
                <a:latin typeface="Roboto" panose="02000000000000000000" pitchFamily="2" charset="0"/>
              </a:rPr>
              <a:t>Stvarnost</a:t>
            </a:r>
            <a:r>
              <a:rPr lang="en-US" sz="1800" b="1" i="0" dirty="0">
                <a:solidFill>
                  <a:srgbClr val="C00000"/>
                </a:solidFill>
                <a:effectLst/>
                <a:latin typeface="Roboto" panose="02000000000000000000" pitchFamily="2" charset="0"/>
              </a:rPr>
              <a:t> je </a:t>
            </a:r>
            <a:r>
              <a:rPr lang="en-US" sz="1800" b="1" i="0" dirty="0" err="1">
                <a:solidFill>
                  <a:srgbClr val="C00000"/>
                </a:solidFill>
                <a:effectLst/>
                <a:latin typeface="Roboto" panose="02000000000000000000" pitchFamily="2" charset="0"/>
              </a:rPr>
              <a:t>veoma</a:t>
            </a:r>
            <a:r>
              <a:rPr lang="en-US" sz="1800" b="1" i="0" dirty="0">
                <a:solidFill>
                  <a:srgbClr val="C00000"/>
                </a:solidFill>
                <a:effectLst/>
                <a:latin typeface="Roboto" panose="02000000000000000000" pitchFamily="2" charset="0"/>
              </a:rPr>
              <a:t> </a:t>
            </a:r>
            <a:r>
              <a:rPr lang="en-US" sz="1800" b="1" i="0" dirty="0" err="1">
                <a:solidFill>
                  <a:srgbClr val="C00000"/>
                </a:solidFill>
                <a:effectLst/>
                <a:latin typeface="Roboto" panose="02000000000000000000" pitchFamily="2" charset="0"/>
              </a:rPr>
              <a:t>kompleksna</a:t>
            </a:r>
            <a:r>
              <a:rPr lang="sr-Latn-RS" b="1" dirty="0">
                <a:solidFill>
                  <a:srgbClr val="C00000"/>
                </a:solidFill>
                <a:latin typeface="Roboto" panose="02000000000000000000" pitchFamily="2" charset="0"/>
              </a:rPr>
              <a:t> – razmatraju se različite teorije u različtim kontekstima. </a:t>
            </a:r>
            <a:endParaRPr lang="sr-Latn-RS" sz="1800" b="0" i="0" dirty="0">
              <a:effectLst/>
              <a:latin typeface="Roboto" panose="02000000000000000000" pitchFamily="2" charset="0"/>
            </a:endParaRPr>
          </a:p>
          <a:p>
            <a:pPr marL="0" indent="0" algn="just">
              <a:buNone/>
            </a:pPr>
            <a:r>
              <a:rPr lang="sr-Latn-RS" sz="1800" b="0" i="0" dirty="0">
                <a:effectLst/>
                <a:latin typeface="Roboto" panose="02000000000000000000" pitchFamily="2" charset="0"/>
              </a:rPr>
              <a:t>Čovek je </a:t>
            </a:r>
            <a:r>
              <a:rPr lang="sr-Latn-RS" sz="1800" b="1" i="0" u="sng" dirty="0">
                <a:solidFill>
                  <a:srgbClr val="C00000"/>
                </a:solidFill>
                <a:effectLst/>
                <a:latin typeface="Roboto" panose="02000000000000000000" pitchFamily="2" charset="0"/>
              </a:rPr>
              <a:t>racionalno ljudsko biće</a:t>
            </a:r>
            <a:r>
              <a:rPr lang="sr-Latn-RS" sz="1800" b="0" i="0" dirty="0">
                <a:effectLst/>
                <a:latin typeface="Roboto" panose="02000000000000000000" pitchFamily="2" charset="0"/>
              </a:rPr>
              <a:t>, koje vaga troškove i koristi i tako donosi odluke, odnosno </a:t>
            </a:r>
            <a:r>
              <a:rPr lang="en-US" sz="1800" b="0" i="0" dirty="0" err="1">
                <a:effectLst/>
                <a:latin typeface="Roboto" panose="02000000000000000000" pitchFamily="2" charset="0"/>
              </a:rPr>
              <a:t>makar</a:t>
            </a:r>
            <a:r>
              <a:rPr lang="en-US" sz="1800" b="0" i="0" dirty="0">
                <a:effectLst/>
                <a:latin typeface="Roboto" panose="02000000000000000000" pitchFamily="2" charset="0"/>
              </a:rPr>
              <a:t> </a:t>
            </a:r>
            <a:r>
              <a:rPr lang="en-US" sz="1800" b="0" i="0" dirty="0" err="1">
                <a:effectLst/>
                <a:latin typeface="Roboto" panose="02000000000000000000" pitchFamily="2" charset="0"/>
              </a:rPr>
              <a:t>delimično</a:t>
            </a:r>
            <a:r>
              <a:rPr lang="en-US" sz="1800" b="0" i="0" dirty="0">
                <a:effectLst/>
                <a:latin typeface="Roboto" panose="02000000000000000000" pitchFamily="2" charset="0"/>
              </a:rPr>
              <a:t> </a:t>
            </a:r>
            <a:r>
              <a:rPr lang="en-US" sz="1800" b="0" i="0" dirty="0" err="1">
                <a:effectLst/>
                <a:latin typeface="Roboto" panose="02000000000000000000" pitchFamily="2" charset="0"/>
              </a:rPr>
              <a:t>motivisan</a:t>
            </a:r>
            <a:r>
              <a:rPr lang="sr-Latn-RS" sz="1800" b="0" i="0" dirty="0">
                <a:effectLst/>
                <a:latin typeface="Roboto" panose="02000000000000000000" pitchFamily="2" charset="0"/>
              </a:rPr>
              <a:t> je</a:t>
            </a:r>
            <a:r>
              <a:rPr lang="en-US" sz="1800" b="0" i="0" dirty="0">
                <a:effectLst/>
                <a:latin typeface="Roboto" panose="02000000000000000000" pitchFamily="2" charset="0"/>
              </a:rPr>
              <a:t> </a:t>
            </a:r>
            <a:r>
              <a:rPr lang="en-US" sz="1800" b="0" i="0" dirty="0" err="1">
                <a:effectLst/>
                <a:latin typeface="Roboto" panose="02000000000000000000" pitchFamily="2" charset="0"/>
              </a:rPr>
              <a:t>sebičnim</a:t>
            </a:r>
            <a:r>
              <a:rPr lang="en-US" sz="1800" b="0" i="0" dirty="0">
                <a:effectLst/>
                <a:latin typeface="Roboto" panose="02000000000000000000" pitchFamily="2" charset="0"/>
              </a:rPr>
              <a:t> </a:t>
            </a:r>
            <a:r>
              <a:rPr lang="en-US" sz="1800" b="0" i="0" dirty="0" err="1">
                <a:effectLst/>
                <a:latin typeface="Roboto" panose="02000000000000000000" pitchFamily="2" charset="0"/>
              </a:rPr>
              <a:t>interesom</a:t>
            </a:r>
            <a:endParaRPr lang="en-US" dirty="0"/>
          </a:p>
        </p:txBody>
      </p:sp>
    </p:spTree>
    <p:extLst>
      <p:ext uri="{BB962C8B-B14F-4D97-AF65-F5344CB8AC3E}">
        <p14:creationId xmlns:p14="http://schemas.microsoft.com/office/powerpoint/2010/main" val="3723315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82BFE-7BDD-3F87-527E-1CCB453D32A3}"/>
              </a:ext>
            </a:extLst>
          </p:cNvPr>
          <p:cNvSpPr>
            <a:spLocks noGrp="1"/>
          </p:cNvSpPr>
          <p:nvPr>
            <p:ph type="title"/>
          </p:nvPr>
        </p:nvSpPr>
        <p:spPr>
          <a:xfrm>
            <a:off x="1451579" y="804519"/>
            <a:ext cx="9603275" cy="1049235"/>
          </a:xfrm>
        </p:spPr>
        <p:txBody>
          <a:bodyPr>
            <a:normAutofit/>
          </a:bodyPr>
          <a:lstStyle/>
          <a:p>
            <a:pPr algn="just"/>
            <a:r>
              <a:rPr lang="en-US" sz="2700" b="1" i="0" dirty="0" err="1">
                <a:effectLst/>
                <a:latin typeface="Source Sans Pro" panose="020F0502020204030204" pitchFamily="34" charset="0"/>
              </a:rPr>
              <a:t>Ekonomska</a:t>
            </a:r>
            <a:r>
              <a:rPr lang="en-US" sz="2700" b="1" i="0" dirty="0">
                <a:effectLst/>
                <a:latin typeface="Source Sans Pro" panose="020F0502020204030204" pitchFamily="34" charset="0"/>
              </a:rPr>
              <a:t> </a:t>
            </a:r>
            <a:r>
              <a:rPr lang="en-US" sz="2700" b="1" i="0" dirty="0" err="1">
                <a:effectLst/>
                <a:latin typeface="Source Sans Pro" panose="020F0502020204030204" pitchFamily="34" charset="0"/>
              </a:rPr>
              <a:t>istorija</a:t>
            </a:r>
            <a:r>
              <a:rPr lang="en-US" sz="2700" b="1" i="0" dirty="0">
                <a:effectLst/>
                <a:latin typeface="Source Sans Pro" panose="020F0502020204030204" pitchFamily="34" charset="0"/>
              </a:rPr>
              <a:t> </a:t>
            </a:r>
            <a:r>
              <a:rPr lang="en-US" sz="2700" b="1" i="0" dirty="0" err="1">
                <a:effectLst/>
                <a:latin typeface="Source Sans Pro" panose="020F0502020204030204" pitchFamily="34" charset="0"/>
              </a:rPr>
              <a:t>proučava</a:t>
            </a:r>
            <a:r>
              <a:rPr lang="en-US" sz="2700" b="1" i="0" dirty="0">
                <a:effectLst/>
                <a:latin typeface="Source Sans Pro" panose="020F0502020204030204" pitchFamily="34" charset="0"/>
              </a:rPr>
              <a:t> </a:t>
            </a:r>
            <a:r>
              <a:rPr lang="en-US" sz="2700" b="1" i="0" dirty="0" err="1">
                <a:effectLst/>
                <a:latin typeface="Source Sans Pro" panose="020F0502020204030204" pitchFamily="34" charset="0"/>
              </a:rPr>
              <a:t>promenu</a:t>
            </a:r>
            <a:r>
              <a:rPr lang="en-US" sz="2700" b="1" i="0" dirty="0">
                <a:effectLst/>
                <a:latin typeface="Source Sans Pro" panose="020F0502020204030204" pitchFamily="34" charset="0"/>
              </a:rPr>
              <a:t> (</a:t>
            </a:r>
            <a:r>
              <a:rPr lang="en-US" sz="2700" b="1" i="0" dirty="0" err="1">
                <a:effectLst/>
                <a:latin typeface="Source Sans Pro" panose="020F0502020204030204" pitchFamily="34" charset="0"/>
              </a:rPr>
              <a:t>evoluciju</a:t>
            </a:r>
            <a:r>
              <a:rPr lang="en-US" sz="2700" b="1" i="0" dirty="0">
                <a:effectLst/>
                <a:latin typeface="Source Sans Pro" panose="020F0502020204030204" pitchFamily="34" charset="0"/>
              </a:rPr>
              <a:t>) </a:t>
            </a:r>
            <a:r>
              <a:rPr lang="en-US" sz="2700" b="1" i="0" dirty="0" err="1">
                <a:effectLst/>
                <a:latin typeface="Source Sans Pro" panose="020F0502020204030204" pitchFamily="34" charset="0"/>
              </a:rPr>
              <a:t>ekonomske</a:t>
            </a:r>
            <a:r>
              <a:rPr lang="en-US" sz="2700" b="1" i="0" dirty="0">
                <a:effectLst/>
                <a:latin typeface="Source Sans Pro" panose="020F0502020204030204" pitchFamily="34" charset="0"/>
              </a:rPr>
              <a:t> </a:t>
            </a:r>
            <a:r>
              <a:rPr lang="en-US" sz="2700" b="1" i="0" dirty="0" err="1">
                <a:effectLst/>
                <a:latin typeface="Source Sans Pro" panose="020F0502020204030204" pitchFamily="34" charset="0"/>
              </a:rPr>
              <a:t>strukture</a:t>
            </a:r>
            <a:r>
              <a:rPr lang="en-US" sz="2700" b="1" i="0" dirty="0">
                <a:effectLst/>
                <a:latin typeface="Source Sans Pro" panose="020F0502020204030204" pitchFamily="34" charset="0"/>
              </a:rPr>
              <a:t> </a:t>
            </a:r>
            <a:r>
              <a:rPr lang="en-US" sz="2700" b="1" i="0" dirty="0" err="1">
                <a:effectLst/>
                <a:latin typeface="Source Sans Pro" panose="020F0502020204030204" pitchFamily="34" charset="0"/>
              </a:rPr>
              <a:t>društava</a:t>
            </a:r>
            <a:r>
              <a:rPr lang="en-US" sz="2700" b="1" i="0" dirty="0">
                <a:effectLst/>
                <a:latin typeface="Source Sans Pro" panose="020F0502020204030204" pitchFamily="34" charset="0"/>
              </a:rPr>
              <a:t> </a:t>
            </a:r>
            <a:r>
              <a:rPr lang="en-US" sz="2700" b="1" i="0" dirty="0" err="1">
                <a:effectLst/>
                <a:latin typeface="Source Sans Pro" panose="020F0502020204030204" pitchFamily="34" charset="0"/>
              </a:rPr>
              <a:t>tokom</a:t>
            </a:r>
            <a:r>
              <a:rPr lang="en-US" sz="2700" b="1" i="0" dirty="0">
                <a:effectLst/>
                <a:latin typeface="Source Sans Pro" panose="020F0502020204030204" pitchFamily="34" charset="0"/>
              </a:rPr>
              <a:t> </a:t>
            </a:r>
            <a:r>
              <a:rPr lang="en-US" sz="2700" b="1" i="0" dirty="0" err="1">
                <a:effectLst/>
                <a:latin typeface="Source Sans Pro" panose="020F0502020204030204" pitchFamily="34" charset="0"/>
              </a:rPr>
              <a:t>vremena</a:t>
            </a:r>
            <a:endParaRPr lang="en-US" sz="2700" dirty="0"/>
          </a:p>
        </p:txBody>
      </p:sp>
      <p:sp>
        <p:nvSpPr>
          <p:cNvPr id="3" name="Content Placeholder 2">
            <a:extLst>
              <a:ext uri="{FF2B5EF4-FFF2-40B4-BE49-F238E27FC236}">
                <a16:creationId xmlns:a16="http://schemas.microsoft.com/office/drawing/2014/main" id="{ADB073DB-5B58-5B40-9C82-15C906DEBD23}"/>
              </a:ext>
            </a:extLst>
          </p:cNvPr>
          <p:cNvSpPr>
            <a:spLocks noGrp="1"/>
          </p:cNvSpPr>
          <p:nvPr>
            <p:ph idx="1"/>
          </p:nvPr>
        </p:nvSpPr>
        <p:spPr>
          <a:xfrm>
            <a:off x="1451579" y="2015734"/>
            <a:ext cx="5435733" cy="3450613"/>
          </a:xfrm>
        </p:spPr>
        <p:txBody>
          <a:bodyPr>
            <a:normAutofit/>
          </a:bodyPr>
          <a:lstStyle/>
          <a:p>
            <a:pPr>
              <a:lnSpc>
                <a:spcPct val="110000"/>
              </a:lnSpc>
            </a:pPr>
            <a:r>
              <a:rPr lang="en-US" sz="1700" b="0" i="0" dirty="0" err="1">
                <a:effectLst/>
                <a:latin typeface="Source Sans Pro" panose="020B0503030403020204" pitchFamily="34" charset="0"/>
              </a:rPr>
              <a:t>Hrani</a:t>
            </a:r>
            <a:r>
              <a:rPr lang="sr-Latn-RS" sz="1700" b="0" i="0" dirty="0">
                <a:effectLst/>
                <a:latin typeface="Source Sans Pro" panose="020B0503030403020204" pitchFamily="34" charset="0"/>
              </a:rPr>
              <a:t> se </a:t>
            </a:r>
            <a:r>
              <a:rPr lang="en-US" sz="1700" b="0" i="0" dirty="0">
                <a:effectLst/>
                <a:latin typeface="Source Sans Pro" panose="020B0503030403020204" pitchFamily="34" charset="0"/>
              </a:rPr>
              <a:t> </a:t>
            </a:r>
            <a:r>
              <a:rPr lang="en-US" sz="1700" b="0" i="0" dirty="0" err="1">
                <a:effectLst/>
                <a:latin typeface="Source Sans Pro" panose="020B0503030403020204" pitchFamily="34" charset="0"/>
              </a:rPr>
              <a:t>istorijom</a:t>
            </a:r>
            <a:r>
              <a:rPr lang="en-US" sz="1700" b="0" i="0" dirty="0">
                <a:effectLst/>
                <a:latin typeface="Source Sans Pro" panose="020B0503030403020204" pitchFamily="34" charset="0"/>
              </a:rPr>
              <a:t> </a:t>
            </a:r>
            <a:r>
              <a:rPr lang="en-US" sz="1700" b="0" i="0" dirty="0" err="1">
                <a:effectLst/>
                <a:latin typeface="Source Sans Pro" panose="020B0503030403020204" pitchFamily="34" charset="0"/>
              </a:rPr>
              <a:t>i</a:t>
            </a:r>
            <a:r>
              <a:rPr lang="en-US" sz="1700" b="0" i="0" dirty="0">
                <a:effectLst/>
                <a:latin typeface="Source Sans Pro" panose="020B0503030403020204" pitchFamily="34" charset="0"/>
              </a:rPr>
              <a:t> </a:t>
            </a:r>
            <a:r>
              <a:rPr lang="en-US" sz="1700" b="0" i="0" dirty="0" err="1">
                <a:effectLst/>
                <a:latin typeface="Source Sans Pro" panose="020B0503030403020204" pitchFamily="34" charset="0"/>
              </a:rPr>
              <a:t>ekonomijom</a:t>
            </a:r>
            <a:endParaRPr lang="sr-Latn-RS" sz="1700" b="0" i="0" dirty="0">
              <a:effectLst/>
              <a:latin typeface="Source Sans Pro" panose="020B0503030403020204" pitchFamily="34" charset="0"/>
            </a:endParaRPr>
          </a:p>
          <a:p>
            <a:pPr>
              <a:lnSpc>
                <a:spcPct val="110000"/>
              </a:lnSpc>
            </a:pPr>
            <a:r>
              <a:rPr lang="en-US" sz="1700" b="0" i="0" dirty="0" err="1">
                <a:effectLst/>
                <a:latin typeface="Source Sans Pro" panose="020B0503030403020204" pitchFamily="34" charset="0"/>
              </a:rPr>
              <a:t>istorija</a:t>
            </a:r>
            <a:r>
              <a:rPr lang="en-US" sz="1700" b="0" i="0" dirty="0">
                <a:effectLst/>
                <a:latin typeface="Source Sans Pro" panose="020B0503030403020204" pitchFamily="34" charset="0"/>
              </a:rPr>
              <a:t> </a:t>
            </a:r>
            <a:r>
              <a:rPr lang="en-US" sz="1700" b="0" i="0" dirty="0" err="1">
                <a:effectLst/>
                <a:latin typeface="Source Sans Pro" panose="020B0503030403020204" pitchFamily="34" charset="0"/>
              </a:rPr>
              <a:t>proučava</a:t>
            </a:r>
            <a:r>
              <a:rPr lang="en-US" sz="1700" b="0" i="0" dirty="0">
                <a:effectLst/>
                <a:latin typeface="Source Sans Pro" panose="020B0503030403020204" pitchFamily="34" charset="0"/>
              </a:rPr>
              <a:t> </a:t>
            </a:r>
            <a:r>
              <a:rPr lang="en-US" sz="1700" b="0" i="0" dirty="0" err="1">
                <a:effectLst/>
                <a:latin typeface="Source Sans Pro" panose="020B0503030403020204" pitchFamily="34" charset="0"/>
              </a:rPr>
              <a:t>događaje</a:t>
            </a:r>
            <a:r>
              <a:rPr lang="en-US" sz="1700" b="0" i="0" dirty="0">
                <a:effectLst/>
                <a:latin typeface="Source Sans Pro" panose="020B0503030403020204" pitchFamily="34" charset="0"/>
              </a:rPr>
              <a:t> koji </a:t>
            </a:r>
            <a:r>
              <a:rPr lang="en-US" sz="1700" b="0" i="0" dirty="0" err="1">
                <a:effectLst/>
                <a:latin typeface="Source Sans Pro" panose="020B0503030403020204" pitchFamily="34" charset="0"/>
              </a:rPr>
              <a:t>su</a:t>
            </a:r>
            <a:r>
              <a:rPr lang="en-US" sz="1700" b="0" i="0" dirty="0">
                <a:effectLst/>
                <a:latin typeface="Source Sans Pro" panose="020B0503030403020204" pitchFamily="34" charset="0"/>
              </a:rPr>
              <a:t> se </a:t>
            </a:r>
            <a:r>
              <a:rPr lang="en-US" sz="1700" b="0" i="0" dirty="0" err="1">
                <a:effectLst/>
                <a:latin typeface="Source Sans Pro" panose="020B0503030403020204" pitchFamily="34" charset="0"/>
              </a:rPr>
              <a:t>desili</a:t>
            </a:r>
            <a:r>
              <a:rPr lang="en-US" sz="1700" b="0" i="0" dirty="0">
                <a:effectLst/>
                <a:latin typeface="Source Sans Pro" panose="020B0503030403020204" pitchFamily="34" charset="0"/>
              </a:rPr>
              <a:t> </a:t>
            </a:r>
            <a:r>
              <a:rPr lang="en-US" sz="1700" b="0" i="0" dirty="0" err="1">
                <a:effectLst/>
                <a:latin typeface="Source Sans Pro" panose="020B0503030403020204" pitchFamily="34" charset="0"/>
              </a:rPr>
              <a:t>tokom</a:t>
            </a:r>
            <a:r>
              <a:rPr lang="en-US" sz="1700" b="0" i="0" dirty="0">
                <a:effectLst/>
                <a:latin typeface="Source Sans Pro" panose="020B0503030403020204" pitchFamily="34" charset="0"/>
              </a:rPr>
              <a:t> </a:t>
            </a:r>
            <a:r>
              <a:rPr lang="en-US" sz="1700" b="0" i="0" dirty="0" err="1">
                <a:effectLst/>
                <a:latin typeface="Source Sans Pro" panose="020B0503030403020204" pitchFamily="34" charset="0"/>
              </a:rPr>
              <a:t>vremena</a:t>
            </a:r>
            <a:r>
              <a:rPr lang="sr-Latn-RS" sz="1700" b="0" i="0" dirty="0">
                <a:effectLst/>
                <a:latin typeface="Source Sans Pro" panose="020B0503030403020204" pitchFamily="34" charset="0"/>
              </a:rPr>
              <a:t>, dok</a:t>
            </a:r>
            <a:r>
              <a:rPr lang="en-US" sz="1700" b="0" i="0" dirty="0">
                <a:effectLst/>
                <a:latin typeface="Source Sans Pro" panose="020B0503030403020204" pitchFamily="34" charset="0"/>
              </a:rPr>
              <a:t> </a:t>
            </a:r>
            <a:r>
              <a:rPr lang="en-US" sz="1700" b="0" i="0" dirty="0" err="1">
                <a:effectLst/>
                <a:latin typeface="Source Sans Pro" panose="020B0503030403020204" pitchFamily="34" charset="0"/>
              </a:rPr>
              <a:t>ekonomija</a:t>
            </a:r>
            <a:r>
              <a:rPr lang="en-US" sz="1700" b="0" i="0" dirty="0">
                <a:effectLst/>
                <a:latin typeface="Source Sans Pro" panose="020B0503030403020204" pitchFamily="34" charset="0"/>
              </a:rPr>
              <a:t> </a:t>
            </a:r>
            <a:r>
              <a:rPr lang="en-US" sz="1700" b="0" i="0" dirty="0" err="1">
                <a:effectLst/>
                <a:latin typeface="Source Sans Pro" panose="020B0503030403020204" pitchFamily="34" charset="0"/>
              </a:rPr>
              <a:t>proučava</a:t>
            </a:r>
            <a:r>
              <a:rPr lang="en-US" sz="1700" b="0" i="0" dirty="0">
                <a:effectLst/>
                <a:latin typeface="Source Sans Pro" panose="020B0503030403020204" pitchFamily="34" charset="0"/>
              </a:rPr>
              <a:t> </a:t>
            </a:r>
            <a:r>
              <a:rPr lang="en-US" sz="1700" b="0" i="0" dirty="0" err="1">
                <a:effectLst/>
                <a:latin typeface="Source Sans Pro" panose="020B0503030403020204" pitchFamily="34" charset="0"/>
              </a:rPr>
              <a:t>proizvodnju</a:t>
            </a:r>
            <a:r>
              <a:rPr lang="en-US" sz="1700" b="0" i="0" dirty="0">
                <a:effectLst/>
                <a:latin typeface="Source Sans Pro" panose="020B0503030403020204" pitchFamily="34" charset="0"/>
              </a:rPr>
              <a:t>, </a:t>
            </a:r>
            <a:r>
              <a:rPr lang="en-US" sz="1700" b="0" i="0" dirty="0" err="1">
                <a:effectLst/>
                <a:latin typeface="Source Sans Pro" panose="020B0503030403020204" pitchFamily="34" charset="0"/>
              </a:rPr>
              <a:t>promet</a:t>
            </a:r>
            <a:r>
              <a:rPr lang="en-US" sz="1700" b="0" i="0" dirty="0">
                <a:effectLst/>
                <a:latin typeface="Source Sans Pro" panose="020B0503030403020204" pitchFamily="34" charset="0"/>
              </a:rPr>
              <a:t> </a:t>
            </a:r>
            <a:r>
              <a:rPr lang="en-US" sz="1700" b="0" i="0" dirty="0" err="1">
                <a:effectLst/>
                <a:latin typeface="Source Sans Pro" panose="020B0503030403020204" pitchFamily="34" charset="0"/>
              </a:rPr>
              <a:t>i</a:t>
            </a:r>
            <a:r>
              <a:rPr lang="en-US" sz="1700" b="0" i="0" dirty="0">
                <a:effectLst/>
                <a:latin typeface="Source Sans Pro" panose="020B0503030403020204" pitchFamily="34" charset="0"/>
              </a:rPr>
              <a:t> </a:t>
            </a:r>
            <a:r>
              <a:rPr lang="en-US" sz="1700" b="0" i="0" dirty="0" err="1">
                <a:effectLst/>
                <a:latin typeface="Source Sans Pro" panose="020B0503030403020204" pitchFamily="34" charset="0"/>
              </a:rPr>
              <a:t>potrošnju</a:t>
            </a:r>
            <a:r>
              <a:rPr lang="en-US" sz="1700" b="0" i="0" dirty="0">
                <a:effectLst/>
                <a:latin typeface="Source Sans Pro" panose="020B0503030403020204" pitchFamily="34" charset="0"/>
              </a:rPr>
              <a:t> </a:t>
            </a:r>
            <a:r>
              <a:rPr lang="en-US" sz="1700" b="0" i="0" dirty="0" err="1">
                <a:effectLst/>
                <a:latin typeface="Source Sans Pro" panose="020B0503030403020204" pitchFamily="34" charset="0"/>
              </a:rPr>
              <a:t>dobara</a:t>
            </a:r>
            <a:r>
              <a:rPr lang="en-US" sz="1700" b="0" i="0" dirty="0">
                <a:effectLst/>
                <a:latin typeface="Source Sans Pro" panose="020B0503030403020204" pitchFamily="34" charset="0"/>
              </a:rPr>
              <a:t> </a:t>
            </a:r>
            <a:r>
              <a:rPr lang="en-US" sz="1700" b="0" i="0" dirty="0" err="1">
                <a:effectLst/>
                <a:latin typeface="Source Sans Pro" panose="020B0503030403020204" pitchFamily="34" charset="0"/>
              </a:rPr>
              <a:t>i</a:t>
            </a:r>
            <a:r>
              <a:rPr lang="en-US" sz="1700" b="0" i="0" dirty="0">
                <a:effectLst/>
                <a:latin typeface="Source Sans Pro" panose="020B0503030403020204" pitchFamily="34" charset="0"/>
              </a:rPr>
              <a:t> </a:t>
            </a:r>
            <a:r>
              <a:rPr lang="en-US" sz="1700" b="0" i="0" dirty="0" err="1">
                <a:effectLst/>
                <a:latin typeface="Source Sans Pro" panose="020B0503030403020204" pitchFamily="34" charset="0"/>
              </a:rPr>
              <a:t>usluga</a:t>
            </a:r>
            <a:r>
              <a:rPr lang="en-US" sz="1700" b="0" i="0" dirty="0">
                <a:effectLst/>
                <a:latin typeface="Source Sans Pro" panose="020B0503030403020204" pitchFamily="34" charset="0"/>
              </a:rPr>
              <a:t> u </a:t>
            </a:r>
            <a:r>
              <a:rPr lang="en-US" sz="1700" b="0" i="0" dirty="0" err="1">
                <a:effectLst/>
                <a:latin typeface="Source Sans Pro" panose="020B0503030403020204" pitchFamily="34" charset="0"/>
              </a:rPr>
              <a:t>društvu</a:t>
            </a:r>
            <a:r>
              <a:rPr lang="en-US" sz="1700" b="0" i="0" dirty="0">
                <a:effectLst/>
                <a:latin typeface="Source Sans Pro" panose="020B0503030403020204" pitchFamily="34" charset="0"/>
              </a:rPr>
              <a:t>.</a:t>
            </a:r>
          </a:p>
          <a:p>
            <a:pPr algn="just">
              <a:lnSpc>
                <a:spcPct val="110000"/>
              </a:lnSpc>
            </a:pPr>
            <a:r>
              <a:rPr lang="sr-Latn-RS" sz="1700" b="0" i="0" dirty="0">
                <a:effectLst/>
                <a:latin typeface="Source Sans Pro" panose="020B0503030403020204" pitchFamily="34" charset="0"/>
              </a:rPr>
              <a:t>EKONOMSKA istorija – </a:t>
            </a:r>
            <a:r>
              <a:rPr lang="en-US" sz="1700" b="0" i="0" dirty="0" err="1">
                <a:effectLst/>
                <a:latin typeface="Source Sans Pro" panose="020B0503030403020204" pitchFamily="34" charset="0"/>
              </a:rPr>
              <a:t>disciplina</a:t>
            </a:r>
            <a:r>
              <a:rPr lang="sr-Latn-RS" sz="1700" dirty="0">
                <a:latin typeface="Source Sans Pro" panose="020B0503030403020204" pitchFamily="34" charset="0"/>
              </a:rPr>
              <a:t> koja</a:t>
            </a:r>
            <a:r>
              <a:rPr lang="en-US" sz="1700" b="0" i="0" dirty="0">
                <a:effectLst/>
                <a:latin typeface="Source Sans Pro" panose="020B0503030403020204" pitchFamily="34" charset="0"/>
              </a:rPr>
              <a:t> </a:t>
            </a:r>
            <a:r>
              <a:rPr lang="en-US" sz="1700" b="0" i="0" dirty="0" err="1">
                <a:effectLst/>
                <a:latin typeface="Source Sans Pro" panose="020B0503030403020204" pitchFamily="34" charset="0"/>
              </a:rPr>
              <a:t>proučava</a:t>
            </a:r>
            <a:r>
              <a:rPr lang="en-US" sz="1700" b="0" i="0" dirty="0">
                <a:effectLst/>
                <a:latin typeface="Source Sans Pro" panose="020B0503030403020204" pitchFamily="34" charset="0"/>
              </a:rPr>
              <a:t>  </a:t>
            </a:r>
            <a:r>
              <a:rPr lang="en-US" sz="1700" b="0" i="0" dirty="0" err="1">
                <a:effectLst/>
                <a:latin typeface="Source Sans Pro" panose="020B0503030403020204" pitchFamily="34" charset="0"/>
              </a:rPr>
              <a:t>ekonomske</a:t>
            </a:r>
            <a:r>
              <a:rPr lang="en-US" sz="1700" b="0" i="0" dirty="0">
                <a:effectLst/>
                <a:latin typeface="Source Sans Pro" panose="020B0503030403020204" pitchFamily="34" charset="0"/>
              </a:rPr>
              <a:t> </a:t>
            </a:r>
            <a:r>
              <a:rPr lang="en-US" sz="1700" b="0" i="0" dirty="0" err="1">
                <a:effectLst/>
                <a:latin typeface="Source Sans Pro" panose="020B0503030403020204" pitchFamily="34" charset="0"/>
              </a:rPr>
              <a:t>strukture</a:t>
            </a:r>
            <a:r>
              <a:rPr lang="en-US" sz="1700" b="0" i="0" dirty="0">
                <a:effectLst/>
                <a:latin typeface="Source Sans Pro" panose="020B0503030403020204" pitchFamily="34" charset="0"/>
              </a:rPr>
              <a:t> </a:t>
            </a:r>
            <a:r>
              <a:rPr lang="en-US" sz="1700" b="0" i="0" dirty="0" err="1">
                <a:effectLst/>
                <a:latin typeface="Source Sans Pro" panose="020B0503030403020204" pitchFamily="34" charset="0"/>
              </a:rPr>
              <a:t>i</a:t>
            </a:r>
            <a:r>
              <a:rPr lang="en-US" sz="1700" b="0" i="0" dirty="0">
                <a:effectLst/>
                <a:latin typeface="Source Sans Pro" panose="020B0503030403020204" pitchFamily="34" charset="0"/>
              </a:rPr>
              <a:t> </a:t>
            </a:r>
            <a:r>
              <a:rPr lang="en-US" sz="1700" b="0" i="0" dirty="0" err="1">
                <a:effectLst/>
                <a:latin typeface="Source Sans Pro" panose="020B0503030403020204" pitchFamily="34" charset="0"/>
              </a:rPr>
              <a:t>događaje</a:t>
            </a:r>
            <a:r>
              <a:rPr lang="en-US" sz="1700" b="0" i="0" dirty="0">
                <a:effectLst/>
                <a:latin typeface="Source Sans Pro" panose="020B0503030403020204" pitchFamily="34" charset="0"/>
              </a:rPr>
              <a:t> koji </a:t>
            </a:r>
            <a:r>
              <a:rPr lang="en-US" sz="1700" b="0" i="0" dirty="0" err="1">
                <a:effectLst/>
                <a:latin typeface="Source Sans Pro" panose="020B0503030403020204" pitchFamily="34" charset="0"/>
              </a:rPr>
              <a:t>su</a:t>
            </a:r>
            <a:r>
              <a:rPr lang="en-US" sz="1700" b="0" i="0" dirty="0">
                <a:effectLst/>
                <a:latin typeface="Source Sans Pro" panose="020B0503030403020204" pitchFamily="34" charset="0"/>
              </a:rPr>
              <a:t> </a:t>
            </a:r>
            <a:r>
              <a:rPr lang="en-US" sz="1700" b="0" i="0" dirty="0" err="1">
                <a:effectLst/>
                <a:latin typeface="Source Sans Pro" panose="020B0503030403020204" pitchFamily="34" charset="0"/>
              </a:rPr>
              <a:t>označili</a:t>
            </a:r>
            <a:r>
              <a:rPr lang="en-US" sz="1700" b="0" i="0" dirty="0">
                <a:effectLst/>
                <a:latin typeface="Source Sans Pro" panose="020B0503030403020204" pitchFamily="34" charset="0"/>
              </a:rPr>
              <a:t> </a:t>
            </a:r>
            <a:r>
              <a:rPr lang="en-US" sz="1700" b="0" i="0" dirty="0" err="1">
                <a:effectLst/>
                <a:latin typeface="Source Sans Pro" panose="020B0503030403020204" pitchFamily="34" charset="0"/>
              </a:rPr>
              <a:t>promenu</a:t>
            </a:r>
            <a:r>
              <a:rPr lang="en-US" sz="1700" b="0" i="0" dirty="0">
                <a:effectLst/>
                <a:latin typeface="Source Sans Pro" panose="020B0503030403020204" pitchFamily="34" charset="0"/>
              </a:rPr>
              <a:t> </a:t>
            </a:r>
            <a:r>
              <a:rPr lang="en-US" sz="1700" b="0" i="0" dirty="0" err="1">
                <a:effectLst/>
                <a:latin typeface="Source Sans Pro" panose="020B0503030403020204" pitchFamily="34" charset="0"/>
              </a:rPr>
              <a:t>kursa</a:t>
            </a:r>
            <a:r>
              <a:rPr lang="en-US" sz="1700" b="0" i="0" dirty="0">
                <a:effectLst/>
                <a:latin typeface="Source Sans Pro" panose="020B0503030403020204" pitchFamily="34" charset="0"/>
              </a:rPr>
              <a:t> u </a:t>
            </a:r>
            <a:r>
              <a:rPr lang="en-US" sz="1700" b="0" i="0" dirty="0" err="1">
                <a:effectLst/>
                <a:latin typeface="Source Sans Pro" panose="020B0503030403020204" pitchFamily="34" charset="0"/>
              </a:rPr>
              <a:t>prošlosti</a:t>
            </a:r>
            <a:r>
              <a:rPr lang="sr-Latn-RS" sz="1700" b="0" i="0" dirty="0">
                <a:effectLst/>
                <a:latin typeface="Source Sans Pro" panose="020B0503030403020204" pitchFamily="34" charset="0"/>
              </a:rPr>
              <a:t>; </a:t>
            </a:r>
          </a:p>
          <a:p>
            <a:pPr algn="just">
              <a:lnSpc>
                <a:spcPct val="110000"/>
              </a:lnSpc>
            </a:pPr>
            <a:r>
              <a:rPr lang="sr-Latn-RS" sz="1700" b="1" i="0" dirty="0">
                <a:solidFill>
                  <a:srgbClr val="C00000"/>
                </a:solidFill>
                <a:effectLst/>
                <a:latin typeface="Source Sans Pro" panose="020B0503030403020204" pitchFamily="34" charset="0"/>
              </a:rPr>
              <a:t>daje nam </a:t>
            </a:r>
            <a:r>
              <a:rPr lang="en-US" sz="1700" b="1" i="0" dirty="0">
                <a:solidFill>
                  <a:srgbClr val="C00000"/>
                </a:solidFill>
                <a:effectLst/>
                <a:latin typeface="Source Sans Pro" panose="020B0503030403020204" pitchFamily="34" charset="0"/>
              </a:rPr>
              <a:t>alate da </a:t>
            </a:r>
            <a:r>
              <a:rPr lang="en-US" sz="1700" b="1" i="0" dirty="0" err="1">
                <a:solidFill>
                  <a:srgbClr val="C00000"/>
                </a:solidFill>
                <a:effectLst/>
                <a:latin typeface="Source Sans Pro" panose="020B0503030403020204" pitchFamily="34" charset="0"/>
              </a:rPr>
              <a:t>objasnimo</a:t>
            </a:r>
            <a:r>
              <a:rPr lang="en-US" sz="1700" b="1" i="0" dirty="0">
                <a:solidFill>
                  <a:srgbClr val="C00000"/>
                </a:solidFill>
                <a:effectLst/>
                <a:latin typeface="Source Sans Pro" panose="020B0503030403020204" pitchFamily="34" charset="0"/>
              </a:rPr>
              <a:t> </a:t>
            </a:r>
            <a:r>
              <a:rPr lang="en-US" sz="1700" b="1" i="0" dirty="0" err="1">
                <a:solidFill>
                  <a:srgbClr val="C00000"/>
                </a:solidFill>
                <a:effectLst/>
                <a:latin typeface="Source Sans Pro" panose="020B0503030403020204" pitchFamily="34" charset="0"/>
              </a:rPr>
              <a:t>trenutnu</a:t>
            </a:r>
            <a:r>
              <a:rPr lang="en-US" sz="1700" b="1" i="0" dirty="0">
                <a:solidFill>
                  <a:srgbClr val="C00000"/>
                </a:solidFill>
                <a:effectLst/>
                <a:latin typeface="Source Sans Pro" panose="020B0503030403020204" pitchFamily="34" charset="0"/>
              </a:rPr>
              <a:t> </a:t>
            </a:r>
            <a:r>
              <a:rPr lang="en-US" sz="1700" b="1" i="0" dirty="0" err="1">
                <a:solidFill>
                  <a:srgbClr val="C00000"/>
                </a:solidFill>
                <a:effectLst/>
                <a:latin typeface="Source Sans Pro" panose="020B0503030403020204" pitchFamily="34" charset="0"/>
              </a:rPr>
              <a:t>ekonomsku</a:t>
            </a:r>
            <a:r>
              <a:rPr lang="en-US" sz="1700" b="1" i="0" dirty="0">
                <a:solidFill>
                  <a:srgbClr val="C00000"/>
                </a:solidFill>
                <a:effectLst/>
                <a:latin typeface="Source Sans Pro" panose="020B0503030403020204" pitchFamily="34" charset="0"/>
              </a:rPr>
              <a:t> </a:t>
            </a:r>
            <a:r>
              <a:rPr lang="en-US" sz="1700" b="1" i="0" dirty="0" err="1">
                <a:solidFill>
                  <a:srgbClr val="C00000"/>
                </a:solidFill>
                <a:effectLst/>
                <a:latin typeface="Source Sans Pro" panose="020B0503030403020204" pitchFamily="34" charset="0"/>
              </a:rPr>
              <a:t>situaciju</a:t>
            </a:r>
            <a:r>
              <a:rPr lang="en-US" sz="1700" b="1" i="0" dirty="0">
                <a:solidFill>
                  <a:srgbClr val="C00000"/>
                </a:solidFill>
                <a:effectLst/>
                <a:latin typeface="Source Sans Pro" panose="020B0503030403020204" pitchFamily="34" charset="0"/>
              </a:rPr>
              <a:t> </a:t>
            </a:r>
            <a:r>
              <a:rPr lang="en-US" sz="1700" b="1" i="0" dirty="0" err="1">
                <a:solidFill>
                  <a:srgbClr val="C00000"/>
                </a:solidFill>
                <a:effectLst/>
                <a:latin typeface="Source Sans Pro" panose="020B0503030403020204" pitchFamily="34" charset="0"/>
              </a:rPr>
              <a:t>jedne</a:t>
            </a:r>
            <a:r>
              <a:rPr lang="en-US" sz="1700" b="1" i="0" dirty="0">
                <a:solidFill>
                  <a:srgbClr val="C00000"/>
                </a:solidFill>
                <a:effectLst/>
                <a:latin typeface="Source Sans Pro" panose="020B0503030403020204" pitchFamily="34" charset="0"/>
              </a:rPr>
              <a:t> </a:t>
            </a:r>
            <a:r>
              <a:rPr lang="en-US" sz="1700" b="1" i="0" dirty="0" err="1">
                <a:solidFill>
                  <a:srgbClr val="C00000"/>
                </a:solidFill>
                <a:effectLst/>
                <a:latin typeface="Source Sans Pro" panose="020B0503030403020204" pitchFamily="34" charset="0"/>
              </a:rPr>
              <a:t>zemlje</a:t>
            </a:r>
            <a:r>
              <a:rPr lang="en-US" sz="1700" b="1" i="0" dirty="0">
                <a:solidFill>
                  <a:srgbClr val="C00000"/>
                </a:solidFill>
                <a:effectLst/>
                <a:latin typeface="Source Sans Pro" panose="020B0503030403020204" pitchFamily="34" charset="0"/>
              </a:rPr>
              <a:t> </a:t>
            </a:r>
            <a:r>
              <a:rPr lang="en-US" sz="1700" b="1" i="0" dirty="0" err="1">
                <a:solidFill>
                  <a:srgbClr val="C00000"/>
                </a:solidFill>
                <a:effectLst/>
                <a:latin typeface="Source Sans Pro" panose="020B0503030403020204" pitchFamily="34" charset="0"/>
              </a:rPr>
              <a:t>i</a:t>
            </a:r>
            <a:r>
              <a:rPr lang="en-US" sz="1700" b="1" i="0" dirty="0">
                <a:solidFill>
                  <a:srgbClr val="C00000"/>
                </a:solidFill>
                <a:effectLst/>
                <a:latin typeface="Source Sans Pro" panose="020B0503030403020204" pitchFamily="34" charset="0"/>
              </a:rPr>
              <a:t> da </a:t>
            </a:r>
            <a:r>
              <a:rPr lang="en-US" sz="1700" b="1" i="0" dirty="0" err="1">
                <a:solidFill>
                  <a:srgbClr val="C00000"/>
                </a:solidFill>
                <a:effectLst/>
                <a:latin typeface="Source Sans Pro" panose="020B0503030403020204" pitchFamily="34" charset="0"/>
              </a:rPr>
              <a:t>sagledamo</a:t>
            </a:r>
            <a:r>
              <a:rPr lang="en-US" sz="1700" b="1" i="0" dirty="0">
                <a:solidFill>
                  <a:srgbClr val="C00000"/>
                </a:solidFill>
                <a:effectLst/>
                <a:latin typeface="Source Sans Pro" panose="020B0503030403020204" pitchFamily="34" charset="0"/>
              </a:rPr>
              <a:t> </a:t>
            </a:r>
            <a:r>
              <a:rPr lang="en-US" sz="1700" b="1" i="0" dirty="0" err="1">
                <a:solidFill>
                  <a:srgbClr val="C00000"/>
                </a:solidFill>
                <a:effectLst/>
                <a:latin typeface="Source Sans Pro" panose="020B0503030403020204" pitchFamily="34" charset="0"/>
              </a:rPr>
              <a:t>trendove</a:t>
            </a:r>
            <a:r>
              <a:rPr lang="en-US" sz="1700" b="1" i="0" dirty="0">
                <a:solidFill>
                  <a:srgbClr val="C00000"/>
                </a:solidFill>
                <a:effectLst/>
                <a:latin typeface="Source Sans Pro" panose="020B0503030403020204" pitchFamily="34" charset="0"/>
              </a:rPr>
              <a:t> </a:t>
            </a:r>
            <a:r>
              <a:rPr lang="en-US" sz="1700" b="1" i="0" dirty="0" err="1">
                <a:solidFill>
                  <a:srgbClr val="C00000"/>
                </a:solidFill>
                <a:effectLst/>
                <a:latin typeface="Source Sans Pro" panose="020B0503030403020204" pitchFamily="34" charset="0"/>
              </a:rPr>
              <a:t>prema</a:t>
            </a:r>
            <a:r>
              <a:rPr lang="en-US" sz="1700" b="1" i="0" dirty="0">
                <a:solidFill>
                  <a:srgbClr val="C00000"/>
                </a:solidFill>
                <a:effectLst/>
                <a:latin typeface="Source Sans Pro" panose="020B0503030403020204" pitchFamily="34" charset="0"/>
              </a:rPr>
              <a:t> </a:t>
            </a:r>
            <a:r>
              <a:rPr lang="en-US" sz="1700" b="1" i="0" dirty="0" err="1">
                <a:solidFill>
                  <a:srgbClr val="C00000"/>
                </a:solidFill>
                <a:effectLst/>
                <a:latin typeface="Source Sans Pro" panose="020B0503030403020204" pitchFamily="34" charset="0"/>
              </a:rPr>
              <a:t>budućnosti</a:t>
            </a:r>
            <a:r>
              <a:rPr lang="en-US" sz="1700" b="0" i="0" dirty="0">
                <a:effectLst/>
                <a:latin typeface="Source Sans Pro" panose="020B0503030403020204" pitchFamily="34" charset="0"/>
              </a:rPr>
              <a:t>.</a:t>
            </a:r>
          </a:p>
          <a:p>
            <a:pPr>
              <a:lnSpc>
                <a:spcPct val="110000"/>
              </a:lnSpc>
            </a:pPr>
            <a:endParaRPr lang="en-US" sz="1700" dirty="0"/>
          </a:p>
        </p:txBody>
      </p:sp>
      <p:grpSp>
        <p:nvGrpSpPr>
          <p:cNvPr id="1031" name="Group 1030">
            <a:extLst>
              <a:ext uri="{FF2B5EF4-FFF2-40B4-BE49-F238E27FC236}">
                <a16:creationId xmlns:a16="http://schemas.microsoft.com/office/drawing/2014/main" id="{FEB7DF70-0A31-4A61-9C8B-3333776A1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90413" y="2012810"/>
            <a:ext cx="3668069" cy="3453535"/>
            <a:chOff x="7807230" y="2012810"/>
            <a:chExt cx="3251252" cy="3459865"/>
          </a:xfrm>
        </p:grpSpPr>
        <p:sp>
          <p:nvSpPr>
            <p:cNvPr id="1032" name="Rectangle 1031">
              <a:extLst>
                <a:ext uri="{FF2B5EF4-FFF2-40B4-BE49-F238E27FC236}">
                  <a16:creationId xmlns:a16="http://schemas.microsoft.com/office/drawing/2014/main" id="{47926867-8D58-4875-8B76-E87E5BE825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A9F6663C-0F32-4FB9-B549-C2757F49F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26" name="Picture 2" descr="original 18th cent economic cartoon Dutch British relations history">
            <a:extLst>
              <a:ext uri="{FF2B5EF4-FFF2-40B4-BE49-F238E27FC236}">
                <a16:creationId xmlns:a16="http://schemas.microsoft.com/office/drawing/2014/main" id="{0986B5B4-B715-459C-93D4-EAB576E46A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119" r="11992" b="1"/>
          <a:stretch/>
        </p:blipFill>
        <p:spPr bwMode="auto">
          <a:xfrm>
            <a:off x="7554139" y="2174242"/>
            <a:ext cx="3336989" cy="3124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960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205" name="Rectangle 7204">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07" name="Straight Connector 7206">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4" name="TextBox 3">
            <a:extLst>
              <a:ext uri="{FF2B5EF4-FFF2-40B4-BE49-F238E27FC236}">
                <a16:creationId xmlns:a16="http://schemas.microsoft.com/office/drawing/2014/main" id="{70F07E7C-7E42-C69F-4BCF-CC4B88849126}"/>
              </a:ext>
            </a:extLst>
          </p:cNvPr>
          <p:cNvSpPr txBox="1"/>
          <p:nvPr/>
        </p:nvSpPr>
        <p:spPr>
          <a:xfrm>
            <a:off x="1925054" y="164230"/>
            <a:ext cx="8726904" cy="633866"/>
          </a:xfrm>
          <a:prstGeom prst="rect">
            <a:avLst/>
          </a:prstGeom>
        </p:spPr>
        <p:txBody>
          <a:bodyPr vert="horz" lIns="91440" tIns="45720" rIns="91440" bIns="45720" rtlCol="0" anchor="t">
            <a:normAutofit fontScale="92500"/>
          </a:bodyPr>
          <a:lstStyle/>
          <a:p>
            <a:pPr marL="0" indent="0" algn="ctr" defTabSz="914400">
              <a:lnSpc>
                <a:spcPct val="90000"/>
              </a:lnSpc>
              <a:spcBef>
                <a:spcPct val="0"/>
              </a:spcBef>
              <a:spcAft>
                <a:spcPts val="600"/>
              </a:spcAft>
            </a:pPr>
            <a:r>
              <a:rPr lang="sr-Latn-RS" sz="1500" cap="all" dirty="0">
                <a:latin typeface="+mj-lt"/>
                <a:ea typeface="+mj-ea"/>
                <a:cs typeface="+mj-cs"/>
              </a:rPr>
              <a:t>Osnovno pitanje</a:t>
            </a:r>
            <a:endParaRPr lang="en-US" sz="1500" cap="all" dirty="0">
              <a:latin typeface="+mj-lt"/>
              <a:ea typeface="+mj-ea"/>
              <a:cs typeface="+mj-cs"/>
            </a:endParaRPr>
          </a:p>
          <a:p>
            <a:pPr marL="0" indent="0" algn="ctr" defTabSz="914400">
              <a:lnSpc>
                <a:spcPct val="90000"/>
              </a:lnSpc>
              <a:spcBef>
                <a:spcPct val="0"/>
              </a:spcBef>
              <a:spcAft>
                <a:spcPts val="600"/>
              </a:spcAft>
            </a:pPr>
            <a:r>
              <a:rPr lang="en-US" sz="2000" b="1" cap="all" dirty="0" err="1">
                <a:solidFill>
                  <a:srgbClr val="C00000"/>
                </a:solidFill>
                <a:latin typeface="+mj-lt"/>
                <a:ea typeface="+mj-ea"/>
                <a:cs typeface="+mj-cs"/>
              </a:rPr>
              <a:t>KAKO</a:t>
            </a:r>
            <a:r>
              <a:rPr lang="en-US" sz="2000" b="1" cap="all" dirty="0">
                <a:solidFill>
                  <a:srgbClr val="C00000"/>
                </a:solidFill>
                <a:latin typeface="+mj-lt"/>
                <a:ea typeface="+mj-ea"/>
                <a:cs typeface="+mj-cs"/>
              </a:rPr>
              <a:t> JE </a:t>
            </a:r>
            <a:r>
              <a:rPr lang="en-US" sz="2000" b="1" cap="all" dirty="0" err="1">
                <a:solidFill>
                  <a:srgbClr val="C00000"/>
                </a:solidFill>
                <a:latin typeface="+mj-lt"/>
                <a:ea typeface="+mj-ea"/>
                <a:cs typeface="+mj-cs"/>
              </a:rPr>
              <a:t>TEKAO</a:t>
            </a:r>
            <a:r>
              <a:rPr lang="en-US" sz="2000" b="1" cap="all" dirty="0">
                <a:solidFill>
                  <a:srgbClr val="C00000"/>
                </a:solidFill>
                <a:latin typeface="+mj-lt"/>
                <a:ea typeface="+mj-ea"/>
                <a:cs typeface="+mj-cs"/>
              </a:rPr>
              <a:t> </a:t>
            </a:r>
            <a:r>
              <a:rPr lang="en-US" sz="2000" b="1" cap="all" dirty="0" err="1">
                <a:solidFill>
                  <a:srgbClr val="C00000"/>
                </a:solidFill>
                <a:latin typeface="+mj-lt"/>
                <a:ea typeface="+mj-ea"/>
                <a:cs typeface="+mj-cs"/>
              </a:rPr>
              <a:t>RAZVOJ</a:t>
            </a:r>
            <a:r>
              <a:rPr lang="en-US" sz="2000" b="1" cap="all" dirty="0">
                <a:solidFill>
                  <a:srgbClr val="C00000"/>
                </a:solidFill>
                <a:latin typeface="+mj-lt"/>
                <a:ea typeface="+mj-ea"/>
                <a:cs typeface="+mj-cs"/>
              </a:rPr>
              <a:t> </a:t>
            </a:r>
            <a:r>
              <a:rPr lang="en-US" sz="2000" b="1" cap="all" dirty="0" err="1">
                <a:solidFill>
                  <a:srgbClr val="C00000"/>
                </a:solidFill>
                <a:latin typeface="+mj-lt"/>
                <a:ea typeface="+mj-ea"/>
                <a:cs typeface="+mj-cs"/>
              </a:rPr>
              <a:t>EKONOMSKIH</a:t>
            </a:r>
            <a:r>
              <a:rPr lang="en-US" sz="2000" b="1" cap="all" dirty="0">
                <a:solidFill>
                  <a:srgbClr val="C00000"/>
                </a:solidFill>
                <a:latin typeface="+mj-lt"/>
                <a:ea typeface="+mj-ea"/>
                <a:cs typeface="+mj-cs"/>
              </a:rPr>
              <a:t> SISTEMA </a:t>
            </a:r>
            <a:r>
              <a:rPr lang="en-US" sz="2000" b="1" cap="all" dirty="0" err="1">
                <a:solidFill>
                  <a:srgbClr val="C00000"/>
                </a:solidFill>
                <a:latin typeface="+mj-lt"/>
                <a:ea typeface="+mj-ea"/>
                <a:cs typeface="+mj-cs"/>
              </a:rPr>
              <a:t>TOKOM</a:t>
            </a:r>
            <a:r>
              <a:rPr lang="en-US" sz="2000" b="1" cap="all" dirty="0">
                <a:solidFill>
                  <a:srgbClr val="C00000"/>
                </a:solidFill>
                <a:latin typeface="+mj-lt"/>
                <a:ea typeface="+mj-ea"/>
                <a:cs typeface="+mj-cs"/>
              </a:rPr>
              <a:t> </a:t>
            </a:r>
            <a:r>
              <a:rPr lang="en-US" sz="2000" b="1" cap="all" dirty="0" err="1">
                <a:solidFill>
                  <a:srgbClr val="C00000"/>
                </a:solidFill>
                <a:latin typeface="+mj-lt"/>
                <a:ea typeface="+mj-ea"/>
                <a:cs typeface="+mj-cs"/>
              </a:rPr>
              <a:t>VREMENA</a:t>
            </a:r>
            <a:r>
              <a:rPr lang="en-US" sz="2000" b="1" cap="all" dirty="0">
                <a:solidFill>
                  <a:srgbClr val="C00000"/>
                </a:solidFill>
                <a:latin typeface="+mj-lt"/>
                <a:ea typeface="+mj-ea"/>
                <a:cs typeface="+mj-cs"/>
              </a:rPr>
              <a:t>?</a:t>
            </a:r>
          </a:p>
        </p:txBody>
      </p:sp>
      <p:sp>
        <p:nvSpPr>
          <p:cNvPr id="7204" name="Rectangle 7203">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AE4BB754-2981-5A8B-1EC2-69B1BF4D0093}"/>
              </a:ext>
            </a:extLst>
          </p:cNvPr>
          <p:cNvSpPr>
            <a:spLocks noGrp="1"/>
          </p:cNvSpPr>
          <p:nvPr>
            <p:ph idx="1"/>
          </p:nvPr>
        </p:nvSpPr>
        <p:spPr>
          <a:xfrm>
            <a:off x="99470" y="809798"/>
            <a:ext cx="6601326" cy="5073646"/>
          </a:xfrm>
        </p:spPr>
        <p:txBody>
          <a:bodyPr vert="horz" lIns="91440" tIns="45720" rIns="91440" bIns="45720" rtlCol="0" anchor="t">
            <a:noAutofit/>
          </a:bodyPr>
          <a:lstStyle/>
          <a:p>
            <a:pPr marL="0">
              <a:lnSpc>
                <a:spcPct val="110000"/>
              </a:lnSpc>
            </a:pPr>
            <a:r>
              <a:rPr lang="en-US" sz="1600" dirty="0" err="1"/>
              <a:t>EKONOMSKI</a:t>
            </a:r>
            <a:r>
              <a:rPr lang="en-US" sz="1600" dirty="0"/>
              <a:t> </a:t>
            </a:r>
            <a:r>
              <a:rPr lang="en-US" sz="1600" dirty="0" err="1"/>
              <a:t>SISTEM</a:t>
            </a:r>
            <a:r>
              <a:rPr lang="en-US" sz="1600" dirty="0"/>
              <a:t> </a:t>
            </a:r>
            <a:r>
              <a:rPr lang="en-US" sz="1600" b="0" i="0" dirty="0"/>
              <a:t>je </a:t>
            </a:r>
            <a:r>
              <a:rPr lang="en-US" sz="1600" b="0" i="0" dirty="0" err="1"/>
              <a:t>vrsta</a:t>
            </a:r>
            <a:r>
              <a:rPr lang="en-US" sz="1600" b="0" i="0" dirty="0"/>
              <a:t> </a:t>
            </a:r>
            <a:r>
              <a:rPr lang="en-US" sz="1600" b="0" i="0" dirty="0" err="1"/>
              <a:t>odnosa</a:t>
            </a:r>
            <a:r>
              <a:rPr lang="en-US" sz="1600" b="0" i="0" dirty="0"/>
              <a:t> koji se </a:t>
            </a:r>
            <a:r>
              <a:rPr lang="en-US" sz="1600" b="0" i="0" dirty="0" err="1"/>
              <a:t>uspostavlja</a:t>
            </a:r>
            <a:r>
              <a:rPr lang="en-US" sz="1600" b="0" i="0" dirty="0"/>
              <a:t> </a:t>
            </a:r>
            <a:r>
              <a:rPr lang="en-US" sz="1600" b="0" i="0" dirty="0" err="1"/>
              <a:t>između</a:t>
            </a:r>
            <a:r>
              <a:rPr lang="en-US" sz="1600" b="0" i="0" dirty="0"/>
              <a:t> </a:t>
            </a:r>
            <a:r>
              <a:rPr lang="en-US" sz="1600" b="0" i="0" dirty="0" err="1"/>
              <a:t>članova</a:t>
            </a:r>
            <a:r>
              <a:rPr lang="en-US" sz="1600" b="0" i="0" dirty="0"/>
              <a:t> </a:t>
            </a:r>
            <a:r>
              <a:rPr lang="en-US" sz="1600" b="0" i="0" dirty="0" err="1"/>
              <a:t>društva</a:t>
            </a:r>
            <a:r>
              <a:rPr lang="en-US" sz="1600" b="0" i="0" dirty="0"/>
              <a:t> </a:t>
            </a:r>
            <a:r>
              <a:rPr lang="en-US" sz="1600" b="0" i="0" dirty="0" err="1"/>
              <a:t>i</a:t>
            </a:r>
            <a:r>
              <a:rPr lang="en-US" sz="1600" b="0" i="0" dirty="0"/>
              <a:t> </a:t>
            </a:r>
            <a:r>
              <a:rPr lang="en-US" sz="1600" b="0" i="0" dirty="0" err="1"/>
              <a:t>sredstava</a:t>
            </a:r>
            <a:r>
              <a:rPr lang="en-US" sz="1600" b="0" i="0" dirty="0"/>
              <a:t> za </a:t>
            </a:r>
            <a:r>
              <a:rPr lang="en-US" sz="1600" b="0" i="0" dirty="0" err="1"/>
              <a:t>proizvodnju</a:t>
            </a:r>
            <a:r>
              <a:rPr lang="en-US" sz="1600" b="0" i="0" dirty="0"/>
              <a:t> – on </a:t>
            </a:r>
            <a:r>
              <a:rPr lang="en-US" sz="1600" b="0" i="0" dirty="0" err="1"/>
              <a:t>određuje</a:t>
            </a:r>
            <a:r>
              <a:rPr lang="en-US" sz="1600" b="0" i="0" dirty="0"/>
              <a:t> </a:t>
            </a:r>
            <a:r>
              <a:rPr lang="en-US" sz="1600" b="0" i="0" dirty="0" err="1"/>
              <a:t>koja</a:t>
            </a:r>
            <a:r>
              <a:rPr lang="en-US" sz="1600" b="0" i="0" dirty="0"/>
              <a:t> se </a:t>
            </a:r>
            <a:r>
              <a:rPr lang="en-US" sz="1600" b="0" i="0" dirty="0" err="1"/>
              <a:t>roba</a:t>
            </a:r>
            <a:r>
              <a:rPr lang="en-US" sz="1600" b="0" i="0" dirty="0"/>
              <a:t> </a:t>
            </a:r>
            <a:r>
              <a:rPr lang="en-US" sz="1600" b="0" i="0" dirty="0" err="1"/>
              <a:t>proizvodi</a:t>
            </a:r>
            <a:r>
              <a:rPr lang="en-US" sz="1600" b="0" i="0" dirty="0"/>
              <a:t>, </a:t>
            </a:r>
            <a:r>
              <a:rPr lang="en-US" sz="1600" b="0" i="0" dirty="0" err="1"/>
              <a:t>kako</a:t>
            </a:r>
            <a:r>
              <a:rPr lang="en-US" sz="1600" b="0" i="0" dirty="0"/>
              <a:t> se </a:t>
            </a:r>
            <a:r>
              <a:rPr lang="en-US" sz="1600" b="0" i="0" dirty="0" err="1"/>
              <a:t>proizvodi</a:t>
            </a:r>
            <a:r>
              <a:rPr lang="en-US" sz="1600" b="0" i="0" dirty="0"/>
              <a:t>, u </a:t>
            </a:r>
            <a:r>
              <a:rPr lang="en-US" sz="1600" b="0" i="0" dirty="0" err="1"/>
              <a:t>kojim</a:t>
            </a:r>
            <a:r>
              <a:rPr lang="en-US" sz="1600" b="0" i="0" dirty="0"/>
              <a:t> </a:t>
            </a:r>
            <a:r>
              <a:rPr lang="en-US" sz="1600" b="0" i="0" dirty="0" err="1"/>
              <a:t>količinama</a:t>
            </a:r>
            <a:r>
              <a:rPr lang="en-US" sz="1600" b="0" i="0" dirty="0"/>
              <a:t> </a:t>
            </a:r>
            <a:r>
              <a:rPr lang="en-US" sz="1600" b="0" i="0" dirty="0" err="1"/>
              <a:t>i</a:t>
            </a:r>
            <a:r>
              <a:rPr lang="en-US" sz="1600" b="0" i="0" dirty="0"/>
              <a:t> za </a:t>
            </a:r>
            <a:r>
              <a:rPr lang="en-US" sz="1600" b="0" i="0" dirty="0" err="1"/>
              <a:t>koga</a:t>
            </a:r>
            <a:r>
              <a:rPr lang="en-US" sz="1600" b="0" i="0" dirty="0"/>
              <a:t>. </a:t>
            </a:r>
            <a:r>
              <a:rPr lang="en-US" sz="1600" b="0" i="0" dirty="0" err="1"/>
              <a:t>Osnovna</a:t>
            </a:r>
            <a:r>
              <a:rPr lang="en-US" sz="1600" b="0" i="0" dirty="0"/>
              <a:t> </a:t>
            </a:r>
            <a:r>
              <a:rPr lang="en-US" sz="1600" b="0" i="0" dirty="0" err="1"/>
              <a:t>pitanja</a:t>
            </a:r>
            <a:r>
              <a:rPr lang="en-US" sz="1600" b="0" i="0" dirty="0"/>
              <a:t> </a:t>
            </a:r>
            <a:r>
              <a:rPr lang="en-US" sz="1600" b="0" i="0" dirty="0" err="1"/>
              <a:t>koja</a:t>
            </a:r>
            <a:r>
              <a:rPr lang="en-US" sz="1600" b="0" i="0" dirty="0"/>
              <a:t> </a:t>
            </a:r>
            <a:r>
              <a:rPr lang="en-US" sz="1600" b="0" i="0" dirty="0" err="1"/>
              <a:t>ekonomski</a:t>
            </a:r>
            <a:r>
              <a:rPr lang="en-US" sz="1600" b="0" i="0" dirty="0"/>
              <a:t> </a:t>
            </a:r>
            <a:r>
              <a:rPr lang="en-US" sz="1600" b="0" i="0" dirty="0" err="1"/>
              <a:t>sistem</a:t>
            </a:r>
            <a:r>
              <a:rPr lang="en-US" sz="1600" b="0" i="0" dirty="0"/>
              <a:t> mora da </a:t>
            </a:r>
            <a:r>
              <a:rPr lang="en-US" sz="1600" b="0" i="0" dirty="0" err="1"/>
              <a:t>garantuje</a:t>
            </a:r>
            <a:r>
              <a:rPr lang="en-US" sz="1600" b="0" i="0" dirty="0"/>
              <a:t> </a:t>
            </a:r>
            <a:r>
              <a:rPr lang="en-US" sz="1600" b="0" i="0" dirty="0" err="1"/>
              <a:t>su</a:t>
            </a:r>
            <a:r>
              <a:rPr lang="en-US" sz="1600" b="0" i="0" dirty="0"/>
              <a:t>: </a:t>
            </a:r>
            <a:r>
              <a:rPr lang="en-US" sz="1600" dirty="0" err="1"/>
              <a:t>izdržavanje</a:t>
            </a:r>
            <a:r>
              <a:rPr lang="en-US" sz="1600" dirty="0"/>
              <a:t> </a:t>
            </a:r>
            <a:r>
              <a:rPr lang="en-US" sz="1600" dirty="0" err="1"/>
              <a:t>članova</a:t>
            </a:r>
            <a:r>
              <a:rPr lang="en-US" sz="1600" dirty="0"/>
              <a:t> </a:t>
            </a:r>
            <a:r>
              <a:rPr lang="en-US" sz="1600" dirty="0" err="1"/>
              <a:t>zajednice</a:t>
            </a:r>
            <a:r>
              <a:rPr lang="en-US" sz="1600" dirty="0"/>
              <a:t>, </a:t>
            </a:r>
            <a:r>
              <a:rPr lang="en-US" sz="1600" dirty="0" err="1"/>
              <a:t>zamena</a:t>
            </a:r>
            <a:r>
              <a:rPr lang="en-US" sz="1600" dirty="0"/>
              <a:t> </a:t>
            </a:r>
            <a:r>
              <a:rPr lang="en-US" sz="1600" dirty="0" err="1"/>
              <a:t>dotrajalih</a:t>
            </a:r>
            <a:r>
              <a:rPr lang="en-US" sz="1600" dirty="0"/>
              <a:t> </a:t>
            </a:r>
            <a:r>
              <a:rPr lang="en-US" sz="1600" dirty="0" err="1"/>
              <a:t>sredstava</a:t>
            </a:r>
            <a:r>
              <a:rPr lang="en-US" sz="1600" dirty="0"/>
              <a:t> za </a:t>
            </a:r>
            <a:r>
              <a:rPr lang="en-US" sz="1600" dirty="0" err="1"/>
              <a:t>proizvodnju</a:t>
            </a:r>
            <a:r>
              <a:rPr lang="en-US" sz="1600" dirty="0"/>
              <a:t> </a:t>
            </a:r>
            <a:r>
              <a:rPr lang="en-US" sz="1600" dirty="0" err="1"/>
              <a:t>i</a:t>
            </a:r>
            <a:r>
              <a:rPr lang="en-US" sz="1600" dirty="0"/>
              <a:t> </a:t>
            </a:r>
            <a:r>
              <a:rPr lang="en-US" sz="1600" dirty="0" err="1"/>
              <a:t>dobijanje</a:t>
            </a:r>
            <a:r>
              <a:rPr lang="en-US" sz="1600" dirty="0"/>
              <a:t> </a:t>
            </a:r>
            <a:r>
              <a:rPr lang="en-US" sz="1600" dirty="0" err="1"/>
              <a:t>viškova</a:t>
            </a:r>
            <a:r>
              <a:rPr lang="en-US" sz="1600" dirty="0"/>
              <a:t> za </a:t>
            </a:r>
            <a:r>
              <a:rPr lang="en-US" sz="1600" dirty="0" err="1"/>
              <a:t>štednju</a:t>
            </a:r>
            <a:r>
              <a:rPr lang="en-US" sz="1600" dirty="0"/>
              <a:t> </a:t>
            </a:r>
            <a:r>
              <a:rPr lang="en-US" sz="1600" dirty="0" err="1"/>
              <a:t>i</a:t>
            </a:r>
            <a:r>
              <a:rPr lang="en-US" sz="1600" dirty="0"/>
              <a:t>/</a:t>
            </a:r>
            <a:r>
              <a:rPr lang="en-US" sz="1600" dirty="0" err="1"/>
              <a:t>ili</a:t>
            </a:r>
            <a:r>
              <a:rPr lang="en-US" sz="1600" dirty="0"/>
              <a:t> </a:t>
            </a:r>
            <a:r>
              <a:rPr lang="en-US" sz="1600" dirty="0" err="1"/>
              <a:t>trgovinu</a:t>
            </a:r>
            <a:r>
              <a:rPr lang="en-US" sz="1600" dirty="0"/>
              <a:t>.</a:t>
            </a:r>
            <a:endParaRPr lang="en-US" sz="1600" b="0" i="0" dirty="0"/>
          </a:p>
          <a:p>
            <a:pPr marL="0">
              <a:lnSpc>
                <a:spcPct val="110000"/>
              </a:lnSpc>
            </a:pPr>
            <a:r>
              <a:rPr lang="en-US" sz="1600" b="0" i="0" dirty="0" err="1"/>
              <a:t>POLITIČKI</a:t>
            </a:r>
            <a:r>
              <a:rPr lang="en-US" sz="1600" b="0" i="0" dirty="0"/>
              <a:t> </a:t>
            </a:r>
            <a:r>
              <a:rPr lang="en-US" sz="1600" b="0" i="0" dirty="0" err="1"/>
              <a:t>SISTEM</a:t>
            </a:r>
            <a:r>
              <a:rPr lang="en-US" sz="1600" b="0" i="0" dirty="0"/>
              <a:t> je </a:t>
            </a:r>
            <a:r>
              <a:rPr lang="en-US" sz="1600" b="0" i="0" dirty="0" err="1"/>
              <a:t>zadužen</a:t>
            </a:r>
            <a:r>
              <a:rPr lang="en-US" sz="1600" b="0" i="0" dirty="0"/>
              <a:t> da </a:t>
            </a:r>
            <a:r>
              <a:rPr lang="en-US" sz="1600" b="0" i="0" dirty="0" err="1"/>
              <a:t>odredi</a:t>
            </a:r>
            <a:r>
              <a:rPr lang="en-US" sz="1600" b="0" i="0" dirty="0"/>
              <a:t> ko </a:t>
            </a:r>
            <a:r>
              <a:rPr lang="en-US" sz="1600" b="0" i="0" dirty="0" err="1"/>
              <a:t>će</a:t>
            </a:r>
            <a:r>
              <a:rPr lang="en-US" sz="1600" b="0" i="0" dirty="0"/>
              <a:t> </a:t>
            </a:r>
            <a:r>
              <a:rPr lang="en-US" sz="1600" b="0" i="0" dirty="0" err="1"/>
              <a:t>odgovarati</a:t>
            </a:r>
            <a:r>
              <a:rPr lang="en-US" sz="1600" b="0" i="0" dirty="0"/>
              <a:t> </a:t>
            </a:r>
            <a:r>
              <a:rPr lang="en-US" sz="1600" b="0" i="0" dirty="0" err="1"/>
              <a:t>na</a:t>
            </a:r>
            <a:r>
              <a:rPr lang="en-US" sz="1600" b="0" i="0" dirty="0"/>
              <a:t> </a:t>
            </a:r>
            <a:r>
              <a:rPr lang="en-US" sz="1600" b="0" i="0" dirty="0" err="1"/>
              <a:t>prethodna</a:t>
            </a:r>
            <a:r>
              <a:rPr lang="en-US" sz="1600" b="0" i="0" dirty="0"/>
              <a:t> </a:t>
            </a:r>
            <a:r>
              <a:rPr lang="en-US" sz="1600" b="0" i="0" dirty="0" err="1"/>
              <a:t>pitanja</a:t>
            </a:r>
            <a:r>
              <a:rPr lang="en-US" sz="1600" b="0" i="0" dirty="0"/>
              <a:t>, od </a:t>
            </a:r>
            <a:r>
              <a:rPr lang="en-US" sz="1600" b="0" i="0" dirty="0" err="1"/>
              <a:t>zakonodavnog</a:t>
            </a:r>
            <a:r>
              <a:rPr lang="en-US" sz="1600" b="0" i="0" dirty="0"/>
              <a:t> </a:t>
            </a:r>
            <a:r>
              <a:rPr lang="en-US" sz="1600" b="0" i="0" dirty="0" err="1"/>
              <a:t>okvira</a:t>
            </a:r>
            <a:r>
              <a:rPr lang="en-US" sz="1600" b="0" i="0" dirty="0"/>
              <a:t>, </a:t>
            </a:r>
            <a:r>
              <a:rPr lang="en-US" sz="1600" b="0" i="0" dirty="0" err="1"/>
              <a:t>praćenja</a:t>
            </a:r>
            <a:r>
              <a:rPr lang="en-US" sz="1600" b="0" i="0" dirty="0"/>
              <a:t>, </a:t>
            </a:r>
            <a:r>
              <a:rPr lang="en-US" sz="1600" b="0" i="0" dirty="0" err="1"/>
              <a:t>realizacije</a:t>
            </a:r>
            <a:r>
              <a:rPr lang="en-US" sz="1600" b="0" i="0" dirty="0"/>
              <a:t>, </a:t>
            </a:r>
            <a:r>
              <a:rPr lang="en-US" sz="1600" b="0" i="0" dirty="0" err="1"/>
              <a:t>kontrole</a:t>
            </a:r>
            <a:r>
              <a:rPr lang="en-US" sz="1600" b="0" i="0" dirty="0"/>
              <a:t>. </a:t>
            </a:r>
          </a:p>
          <a:p>
            <a:pPr marL="0">
              <a:lnSpc>
                <a:spcPct val="110000"/>
              </a:lnSpc>
            </a:pPr>
            <a:r>
              <a:rPr lang="en-US" sz="1600" b="1" i="0" dirty="0"/>
              <a:t>Koji </a:t>
            </a:r>
            <a:r>
              <a:rPr lang="en-US" sz="1600" b="1" i="0" dirty="0" err="1"/>
              <a:t>su</a:t>
            </a:r>
            <a:r>
              <a:rPr lang="en-US" sz="1600" b="1" i="0" dirty="0"/>
              <a:t> </a:t>
            </a:r>
            <a:r>
              <a:rPr lang="en-US" sz="1600" b="1" i="0" dirty="0" err="1"/>
              <a:t>ekonomski</a:t>
            </a:r>
            <a:r>
              <a:rPr lang="en-US" sz="1600" b="1" i="0" dirty="0"/>
              <a:t> </a:t>
            </a:r>
            <a:r>
              <a:rPr lang="en-US" sz="1600" b="1" i="0" dirty="0" err="1"/>
              <a:t>sistemi</a:t>
            </a:r>
            <a:r>
              <a:rPr lang="en-US" sz="1600" b="1" i="0" dirty="0"/>
              <a:t> </a:t>
            </a:r>
            <a:r>
              <a:rPr lang="en-US" sz="1600" b="1" i="0" dirty="0" err="1"/>
              <a:t>postojali</a:t>
            </a:r>
            <a:r>
              <a:rPr lang="en-US" sz="1600" b="1" i="0" dirty="0"/>
              <a:t> </a:t>
            </a:r>
            <a:r>
              <a:rPr lang="en-US" sz="1600" b="1" i="0" dirty="0" err="1"/>
              <a:t>i</a:t>
            </a:r>
            <a:r>
              <a:rPr lang="en-US" sz="1600" b="1" i="0" dirty="0"/>
              <a:t> </a:t>
            </a:r>
            <a:r>
              <a:rPr lang="en-US" sz="1600" b="1" i="0" dirty="0" err="1"/>
              <a:t>dominirali</a:t>
            </a:r>
            <a:r>
              <a:rPr lang="en-US" sz="1600" b="1" i="0" dirty="0"/>
              <a:t> </a:t>
            </a:r>
            <a:r>
              <a:rPr lang="en-US" sz="1600" b="1" i="0" dirty="0" err="1"/>
              <a:t>kroz</a:t>
            </a:r>
            <a:r>
              <a:rPr lang="en-US" sz="1600" b="1" i="0" dirty="0"/>
              <a:t> </a:t>
            </a:r>
            <a:r>
              <a:rPr lang="en-US" sz="1600" b="1" i="0" dirty="0" err="1"/>
              <a:t>istoriju</a:t>
            </a:r>
            <a:r>
              <a:rPr lang="en-US" sz="1600" b="1" i="0" dirty="0"/>
              <a:t>?</a:t>
            </a:r>
          </a:p>
          <a:p>
            <a:pPr>
              <a:lnSpc>
                <a:spcPct val="110000"/>
              </a:lnSpc>
            </a:pPr>
            <a:r>
              <a:rPr lang="en-US" sz="1600" b="0" i="0" dirty="0" err="1"/>
              <a:t>Praistorija</a:t>
            </a:r>
            <a:r>
              <a:rPr lang="en-US" sz="1600" b="0" i="0" dirty="0"/>
              <a:t> (</a:t>
            </a:r>
            <a:r>
              <a:rPr lang="en-US" sz="1600" b="0" i="0" dirty="0" err="1"/>
              <a:t>prije</a:t>
            </a:r>
            <a:r>
              <a:rPr lang="en-US" sz="1600" b="0" i="0" dirty="0"/>
              <a:t> 5000 </a:t>
            </a:r>
            <a:r>
              <a:rPr lang="en-US" sz="1600" b="0" i="0" dirty="0" err="1"/>
              <a:t>pne</a:t>
            </a:r>
            <a:r>
              <a:rPr lang="en-US" sz="1600" b="0" i="0" dirty="0"/>
              <a:t>) - </a:t>
            </a:r>
            <a:r>
              <a:rPr lang="en-US" sz="1600" b="1" i="0" dirty="0" err="1"/>
              <a:t>Komunitarizam</a:t>
            </a:r>
            <a:r>
              <a:rPr lang="en-US" sz="1600" b="1" i="0" dirty="0"/>
              <a:t>.</a:t>
            </a:r>
          </a:p>
          <a:p>
            <a:pPr>
              <a:lnSpc>
                <a:spcPct val="110000"/>
              </a:lnSpc>
            </a:pPr>
            <a:r>
              <a:rPr lang="en-US" sz="1600" b="0" i="0" dirty="0" err="1"/>
              <a:t>Antičko</a:t>
            </a:r>
            <a:r>
              <a:rPr lang="en-US" sz="1600" b="0" i="0" dirty="0"/>
              <a:t> </a:t>
            </a:r>
            <a:r>
              <a:rPr lang="en-US" sz="1600" b="0" i="0" dirty="0" err="1"/>
              <a:t>doba</a:t>
            </a:r>
            <a:r>
              <a:rPr lang="en-US" sz="1600" b="0" i="0" dirty="0"/>
              <a:t> (5000 </a:t>
            </a:r>
            <a:r>
              <a:rPr lang="en-US" sz="1600" b="0" i="0" dirty="0" err="1"/>
              <a:t>pne</a:t>
            </a:r>
            <a:r>
              <a:rPr lang="en-US" sz="1600" b="0" i="0" dirty="0"/>
              <a:t> do 500 </a:t>
            </a:r>
            <a:r>
              <a:rPr lang="en-US" sz="1600" b="0" i="0" dirty="0" err="1"/>
              <a:t>n.e.</a:t>
            </a:r>
            <a:r>
              <a:rPr lang="en-US" sz="1600" b="0" i="0" dirty="0"/>
              <a:t>) - </a:t>
            </a:r>
            <a:r>
              <a:rPr lang="en-US" sz="1600" b="1" i="0" dirty="0" err="1"/>
              <a:t>Ropstvo</a:t>
            </a:r>
            <a:r>
              <a:rPr lang="en-US" sz="1600" b="1" i="0" dirty="0"/>
              <a:t>.</a:t>
            </a:r>
          </a:p>
          <a:p>
            <a:pPr>
              <a:lnSpc>
                <a:spcPct val="110000"/>
              </a:lnSpc>
            </a:pPr>
            <a:r>
              <a:rPr lang="en-US" sz="1600" b="0" i="0" dirty="0" err="1"/>
              <a:t>Srednji</a:t>
            </a:r>
            <a:r>
              <a:rPr lang="en-US" sz="1600" b="0" i="0" dirty="0"/>
              <a:t> </a:t>
            </a:r>
            <a:r>
              <a:rPr lang="en-US" sz="1600" b="0" i="0" dirty="0" err="1"/>
              <a:t>vijek</a:t>
            </a:r>
            <a:r>
              <a:rPr lang="en-US" sz="1600" b="0" i="0" dirty="0"/>
              <a:t> (500. do 1500. </a:t>
            </a:r>
            <a:r>
              <a:rPr lang="en-US" sz="1600" b="0" i="0" dirty="0" err="1"/>
              <a:t>godine</a:t>
            </a:r>
            <a:r>
              <a:rPr lang="en-US" sz="1600" b="0" i="0" dirty="0"/>
              <a:t> </a:t>
            </a:r>
            <a:r>
              <a:rPr lang="en-US" sz="1600" b="0" i="0" dirty="0" err="1"/>
              <a:t>nove</a:t>
            </a:r>
            <a:r>
              <a:rPr lang="en-US" sz="1600" b="0" i="0" dirty="0"/>
              <a:t> ere) - </a:t>
            </a:r>
            <a:r>
              <a:rPr lang="en-US" sz="1600" b="1" i="0" dirty="0" err="1"/>
              <a:t>Feudalizam</a:t>
            </a:r>
            <a:r>
              <a:rPr lang="en-US" sz="1600" b="1" i="0" dirty="0"/>
              <a:t>.</a:t>
            </a:r>
          </a:p>
          <a:p>
            <a:pPr>
              <a:lnSpc>
                <a:spcPct val="110000"/>
              </a:lnSpc>
            </a:pPr>
            <a:r>
              <a:rPr lang="en-US" sz="1600" b="0" i="0" dirty="0"/>
              <a:t>Moderno </a:t>
            </a:r>
            <a:r>
              <a:rPr lang="en-US" sz="1600" b="0" i="0" dirty="0" err="1"/>
              <a:t>i</a:t>
            </a:r>
            <a:r>
              <a:rPr lang="en-US" sz="1600" b="0" i="0" dirty="0"/>
              <a:t> </a:t>
            </a:r>
            <a:r>
              <a:rPr lang="en-US" sz="1600" b="0" i="0" dirty="0" err="1"/>
              <a:t>savremeno</a:t>
            </a:r>
            <a:r>
              <a:rPr lang="en-US" sz="1600" b="0" i="0" dirty="0"/>
              <a:t> </a:t>
            </a:r>
            <a:r>
              <a:rPr lang="en-US" sz="1600" b="0" i="0" dirty="0" err="1"/>
              <a:t>doba</a:t>
            </a:r>
            <a:r>
              <a:rPr lang="en-US" sz="1600" b="0" i="0" dirty="0"/>
              <a:t> (od 1500. </a:t>
            </a:r>
            <a:r>
              <a:rPr lang="en-US" sz="1600" b="0" i="0" dirty="0" err="1"/>
              <a:t>godine</a:t>
            </a:r>
            <a:r>
              <a:rPr lang="en-US" sz="1600" b="0" i="0" dirty="0"/>
              <a:t> do </a:t>
            </a:r>
            <a:r>
              <a:rPr lang="en-US" sz="1600" b="0" i="0" dirty="0" err="1"/>
              <a:t>danas</a:t>
            </a:r>
            <a:r>
              <a:rPr lang="en-US" sz="1600" b="0" i="0" dirty="0"/>
              <a:t>) </a:t>
            </a:r>
            <a:r>
              <a:rPr lang="en-US" sz="1600" b="1" i="0" dirty="0"/>
              <a:t>-  </a:t>
            </a:r>
            <a:r>
              <a:rPr lang="en-US" sz="1600" b="1" i="0" dirty="0" err="1"/>
              <a:t>Kapitalizam</a:t>
            </a:r>
            <a:r>
              <a:rPr lang="en-US" sz="1600" b="0" i="0" dirty="0"/>
              <a:t>.</a:t>
            </a:r>
          </a:p>
          <a:p>
            <a:pPr>
              <a:lnSpc>
                <a:spcPct val="110000"/>
              </a:lnSpc>
            </a:pPr>
            <a:r>
              <a:rPr lang="en-US" sz="1600" b="0" i="0" dirty="0"/>
              <a:t>U </a:t>
            </a:r>
            <a:r>
              <a:rPr lang="en-US" sz="1600" b="0" i="0" dirty="0" err="1"/>
              <a:t>savremenom</a:t>
            </a:r>
            <a:r>
              <a:rPr lang="en-US" sz="1600" b="0" i="0" dirty="0"/>
              <a:t> </a:t>
            </a:r>
            <a:r>
              <a:rPr lang="en-US" sz="1600" b="0" i="0" dirty="0" err="1"/>
              <a:t>dobu</a:t>
            </a:r>
            <a:r>
              <a:rPr lang="en-US" sz="1600" b="0" i="0" dirty="0"/>
              <a:t> </a:t>
            </a:r>
            <a:r>
              <a:rPr lang="en-US" sz="1600" b="0" i="0" dirty="0" err="1"/>
              <a:t>bilo</a:t>
            </a:r>
            <a:r>
              <a:rPr lang="en-US" sz="1600" b="0" i="0" dirty="0"/>
              <a:t> je </a:t>
            </a:r>
            <a:r>
              <a:rPr lang="en-US" sz="1600" b="0" i="0" dirty="0" err="1"/>
              <a:t>i</a:t>
            </a:r>
            <a:r>
              <a:rPr lang="en-US" sz="1600" b="0" i="0" dirty="0"/>
              <a:t> </a:t>
            </a:r>
            <a:r>
              <a:rPr lang="en-US" sz="1600" b="0" i="0" dirty="0" err="1"/>
              <a:t>socijalističkih</a:t>
            </a:r>
            <a:r>
              <a:rPr lang="en-US" sz="1600" b="0" i="0" dirty="0"/>
              <a:t> </a:t>
            </a:r>
            <a:r>
              <a:rPr lang="en-US" sz="1600" b="0" i="0" dirty="0" err="1"/>
              <a:t>ogleda</a:t>
            </a:r>
            <a:r>
              <a:rPr lang="en-US" sz="1600" b="0" i="0" dirty="0"/>
              <a:t>: </a:t>
            </a:r>
            <a:r>
              <a:rPr lang="en-US" sz="1600" b="0" i="0" dirty="0" err="1"/>
              <a:t>sovjetski</a:t>
            </a:r>
            <a:r>
              <a:rPr lang="en-US" sz="1600" b="0" i="0" dirty="0"/>
              <a:t> </a:t>
            </a:r>
            <a:r>
              <a:rPr lang="en-US" sz="1600" b="0" i="0" dirty="0" err="1"/>
              <a:t>socijalizam</a:t>
            </a:r>
            <a:r>
              <a:rPr lang="en-US" sz="1600" b="0" i="0" dirty="0"/>
              <a:t> (1917-1991) </a:t>
            </a:r>
            <a:r>
              <a:rPr lang="en-US" sz="1600" b="0" i="0" dirty="0" err="1"/>
              <a:t>i</a:t>
            </a:r>
            <a:r>
              <a:rPr lang="en-US" sz="1600" b="0" i="0" dirty="0"/>
              <a:t> </a:t>
            </a:r>
            <a:r>
              <a:rPr lang="en-US" sz="1600" b="0" i="0" dirty="0" err="1"/>
              <a:t>kineski</a:t>
            </a:r>
            <a:r>
              <a:rPr lang="en-US" sz="1600" b="0" i="0" dirty="0"/>
              <a:t> </a:t>
            </a:r>
            <a:r>
              <a:rPr lang="en-US" sz="1600" b="0" i="0" dirty="0" err="1"/>
              <a:t>socijalizam</a:t>
            </a:r>
            <a:r>
              <a:rPr lang="en-US" sz="1600" b="0" i="0" dirty="0"/>
              <a:t> (1950-</a:t>
            </a:r>
            <a:r>
              <a:rPr lang="en-US" sz="1600" b="0" i="0" dirty="0" err="1"/>
              <a:t>danas</a:t>
            </a:r>
            <a:r>
              <a:rPr lang="en-US" sz="1600" b="0" i="0" dirty="0"/>
              <a:t>) – </a:t>
            </a:r>
            <a:r>
              <a:rPr lang="en-US" sz="1600" b="1" i="0" dirty="0" err="1"/>
              <a:t>socijalizam</a:t>
            </a:r>
            <a:r>
              <a:rPr lang="en-US" sz="1600" b="1" i="0" dirty="0"/>
              <a:t>, </a:t>
            </a:r>
            <a:r>
              <a:rPr lang="en-US" sz="1600" b="1" i="0" dirty="0" err="1"/>
              <a:t>komunizam</a:t>
            </a:r>
            <a:r>
              <a:rPr lang="en-US" sz="1600" b="0" i="0" dirty="0"/>
              <a:t>.</a:t>
            </a:r>
          </a:p>
          <a:p>
            <a:pPr>
              <a:lnSpc>
                <a:spcPct val="110000"/>
              </a:lnSpc>
            </a:pPr>
            <a:endParaRPr lang="en-US" sz="1600" dirty="0"/>
          </a:p>
        </p:txBody>
      </p:sp>
      <p:pic>
        <p:nvPicPr>
          <p:cNvPr id="2050" name="Picture 2" descr="9 Best Economic Systems ideas | economic systems, system, mixed economy">
            <a:extLst>
              <a:ext uri="{FF2B5EF4-FFF2-40B4-BE49-F238E27FC236}">
                <a16:creationId xmlns:a16="http://schemas.microsoft.com/office/drawing/2014/main" id="{C2D7FE20-BADB-549A-3D42-402C5C7C49B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12502" y="1179495"/>
            <a:ext cx="5848203" cy="4338988"/>
          </a:xfrm>
          <a:prstGeom prst="rect">
            <a:avLst/>
          </a:prstGeom>
          <a:noFill/>
          <a:effectLst>
            <a:softEdge rad="31750"/>
          </a:effectLst>
          <a:scene3d>
            <a:camera prst="isometricOffAxis2Right"/>
            <a:lightRig rig="threePt" dir="t"/>
          </a:scene3d>
          <a:extLst>
            <a:ext uri="{909E8E84-426E-40DD-AFC4-6F175D3DCCD1}">
              <a14:hiddenFill xmlns:a14="http://schemas.microsoft.com/office/drawing/2010/main">
                <a:solidFill>
                  <a:srgbClr val="FFFFFF"/>
                </a:solidFill>
              </a14:hiddenFill>
            </a:ext>
          </a:extLst>
        </p:spPr>
      </p:pic>
      <p:pic>
        <p:nvPicPr>
          <p:cNvPr id="7206" name="Picture 7205">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208" name="Straight Connector 7207">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3264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Cartooning for Peace, partner of the international cartoon competition on  forced labour - Cartooning for Peace">
            <a:extLst>
              <a:ext uri="{FF2B5EF4-FFF2-40B4-BE49-F238E27FC236}">
                <a16:creationId xmlns:a16="http://schemas.microsoft.com/office/drawing/2014/main" id="{8750110A-AA36-EE19-5A28-2CE1B3424F5F}"/>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36694" r="-1" b="24914"/>
          <a:stretch/>
        </p:blipFill>
        <p:spPr bwMode="auto">
          <a:xfrm>
            <a:off x="305" y="10"/>
            <a:ext cx="12191695" cy="6857990"/>
          </a:xfrm>
          <a:prstGeom prst="rect">
            <a:avLst/>
          </a:prstGeom>
          <a:noFill/>
          <a:extLst>
            <a:ext uri="{909E8E84-426E-40DD-AFC4-6F175D3DCCD1}">
              <a14:hiddenFill xmlns:a14="http://schemas.microsoft.com/office/drawing/2010/main">
                <a:solidFill>
                  <a:srgbClr val="FFFFFF"/>
                </a:solidFill>
              </a14:hiddenFill>
            </a:ext>
          </a:extLst>
        </p:spPr>
      </p:pic>
      <p:sp>
        <p:nvSpPr>
          <p:cNvPr id="6153"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6155"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6157" name="Rectangle 6156">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6159" name="Straight Connector 6158">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B63500A-DA88-33EF-5701-FDB3C90D479F}"/>
              </a:ext>
            </a:extLst>
          </p:cNvPr>
          <p:cNvSpPr>
            <a:spLocks noGrp="1"/>
          </p:cNvSpPr>
          <p:nvPr>
            <p:ph idx="1"/>
          </p:nvPr>
        </p:nvSpPr>
        <p:spPr>
          <a:xfrm>
            <a:off x="2073442" y="80211"/>
            <a:ext cx="9939264" cy="6562636"/>
          </a:xfrm>
        </p:spPr>
        <p:txBody>
          <a:bodyPr anchor="ctr">
            <a:noAutofit/>
          </a:bodyPr>
          <a:lstStyle/>
          <a:p>
            <a:pPr marL="0" indent="0" algn="ctr">
              <a:lnSpc>
                <a:spcPct val="110000"/>
              </a:lnSpc>
              <a:buNone/>
            </a:pPr>
            <a:r>
              <a:rPr lang="en-US" sz="2200" b="1" i="0" dirty="0">
                <a:effectLst/>
                <a:latin typeface="Calibri" panose="020F0502020204030204" pitchFamily="34" charset="0"/>
                <a:cs typeface="Calibri" panose="020F0502020204030204" pitchFamily="34" charset="0"/>
              </a:rPr>
              <a:t>K</a:t>
            </a:r>
            <a:r>
              <a:rPr lang="sr-Latn-RS" sz="2200" b="1" i="0" dirty="0">
                <a:effectLst/>
                <a:latin typeface="Calibri" panose="020F0502020204030204" pitchFamily="34" charset="0"/>
                <a:cs typeface="Calibri" panose="020F0502020204030204" pitchFamily="34" charset="0"/>
              </a:rPr>
              <a:t>OJI SU DOGAĐAJI PROMENILI TOK EKONOMSKE ISTORIJE</a:t>
            </a:r>
            <a:r>
              <a:rPr lang="en-US" sz="2200" b="1" i="0" dirty="0">
                <a:effectLst/>
                <a:latin typeface="Calibri" panose="020F0502020204030204" pitchFamily="34" charset="0"/>
                <a:cs typeface="Calibri" panose="020F0502020204030204" pitchFamily="34" charset="0"/>
              </a:rPr>
              <a:t>?</a:t>
            </a:r>
          </a:p>
          <a:p>
            <a:pPr lvl="5">
              <a:lnSpc>
                <a:spcPct val="110000"/>
              </a:lnSpc>
            </a:pPr>
            <a:r>
              <a:rPr lang="en-US" sz="1600" i="0" dirty="0" err="1">
                <a:effectLst/>
                <a:latin typeface="Source Sans Pro" panose="020B0503030403020204" pitchFamily="34" charset="0"/>
              </a:rPr>
              <a:t>Pripitomljavanje</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biljnih</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vrsta</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poljoprivreda</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i</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životinja</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stoka</a:t>
            </a:r>
            <a:r>
              <a:rPr lang="en-US" sz="1600" i="0" dirty="0">
                <a:effectLst/>
                <a:latin typeface="Source Sans Pro" panose="020B0503030403020204" pitchFamily="34" charset="0"/>
              </a:rPr>
              <a:t>)</a:t>
            </a:r>
          </a:p>
          <a:p>
            <a:pPr lvl="5">
              <a:lnSpc>
                <a:spcPct val="110000"/>
              </a:lnSpc>
            </a:pPr>
            <a:r>
              <a:rPr lang="en-US" sz="1600" i="0" dirty="0" err="1">
                <a:effectLst/>
                <a:latin typeface="Source Sans Pro" panose="020B0503030403020204" pitchFamily="34" charset="0"/>
              </a:rPr>
              <a:t>Rođenje</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širenje</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i</a:t>
            </a:r>
            <a:r>
              <a:rPr lang="en-US" sz="1600" i="0" dirty="0">
                <a:effectLst/>
                <a:latin typeface="Source Sans Pro" panose="020B0503030403020204" pitchFamily="34" charset="0"/>
              </a:rPr>
              <a:t> pad </a:t>
            </a:r>
            <a:r>
              <a:rPr lang="en-US" sz="1600" i="0" dirty="0" err="1">
                <a:effectLst/>
                <a:latin typeface="Source Sans Pro" panose="020B0503030403020204" pitchFamily="34" charset="0"/>
              </a:rPr>
              <a:t>carstava</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kao</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što</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su</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grčko</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i</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rimsko</a:t>
            </a:r>
            <a:r>
              <a:rPr lang="en-US" sz="1600" i="0" dirty="0">
                <a:effectLst/>
                <a:latin typeface="Source Sans Pro" panose="020B0503030403020204" pitchFamily="34" charset="0"/>
              </a:rPr>
              <a:t>)</a:t>
            </a:r>
          </a:p>
          <a:p>
            <a:pPr lvl="5">
              <a:lnSpc>
                <a:spcPct val="110000"/>
              </a:lnSpc>
            </a:pPr>
            <a:r>
              <a:rPr lang="en-US" sz="1600" i="0" dirty="0" err="1">
                <a:effectLst/>
                <a:latin typeface="Source Sans Pro" panose="020B0503030403020204" pitchFamily="34" charset="0"/>
              </a:rPr>
              <a:t>Otkriće</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Amerike</a:t>
            </a:r>
            <a:endParaRPr lang="en-US" sz="1600" i="0" dirty="0">
              <a:effectLst/>
              <a:latin typeface="Source Sans Pro" panose="020B0503030403020204" pitchFamily="34" charset="0"/>
            </a:endParaRPr>
          </a:p>
          <a:p>
            <a:pPr lvl="5">
              <a:lnSpc>
                <a:spcPct val="110000"/>
              </a:lnSpc>
            </a:pPr>
            <a:r>
              <a:rPr lang="en-US" sz="1600" i="0" dirty="0" err="1">
                <a:effectLst/>
                <a:latin typeface="Source Sans Pro" panose="020B0503030403020204" pitchFamily="34" charset="0"/>
              </a:rPr>
              <a:t>Industrijska</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revolucija</a:t>
            </a:r>
            <a:endParaRPr lang="en-US" sz="1600" i="0" dirty="0">
              <a:effectLst/>
              <a:latin typeface="Source Sans Pro" panose="020B0503030403020204" pitchFamily="34" charset="0"/>
            </a:endParaRPr>
          </a:p>
          <a:p>
            <a:pPr lvl="5">
              <a:lnSpc>
                <a:spcPct val="110000"/>
              </a:lnSpc>
            </a:pPr>
            <a:r>
              <a:rPr lang="en-US" sz="1600" i="0" dirty="0" err="1">
                <a:effectLst/>
                <a:latin typeface="Source Sans Pro" panose="020B0503030403020204" pitchFamily="34" charset="0"/>
              </a:rPr>
              <a:t>Međunarodni</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zlatni</a:t>
            </a:r>
            <a:r>
              <a:rPr lang="en-US" sz="1600" i="0" dirty="0">
                <a:effectLst/>
                <a:latin typeface="Source Sans Pro" panose="020B0503030403020204" pitchFamily="34" charset="0"/>
              </a:rPr>
              <a:t> standard</a:t>
            </a:r>
          </a:p>
          <a:p>
            <a:pPr lvl="5">
              <a:lnSpc>
                <a:spcPct val="110000"/>
              </a:lnSpc>
            </a:pPr>
            <a:r>
              <a:rPr lang="en-US" sz="1600" i="0" dirty="0" err="1">
                <a:effectLst/>
                <a:latin typeface="Source Sans Pro" panose="020B0503030403020204" pitchFamily="34" charset="0"/>
              </a:rPr>
              <a:t>Fordistička</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masovna</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proizvodnja</a:t>
            </a:r>
            <a:endParaRPr lang="en-US" sz="1600" i="0" dirty="0">
              <a:effectLst/>
              <a:latin typeface="Source Sans Pro" panose="020B0503030403020204" pitchFamily="34" charset="0"/>
            </a:endParaRPr>
          </a:p>
          <a:p>
            <a:pPr lvl="5">
              <a:lnSpc>
                <a:spcPct val="110000"/>
              </a:lnSpc>
            </a:pPr>
            <a:r>
              <a:rPr lang="en-US" sz="1600" i="0" dirty="0" err="1">
                <a:effectLst/>
                <a:latin typeface="Source Sans Pro" panose="020B0503030403020204" pitchFamily="34" charset="0"/>
              </a:rPr>
              <a:t>Prvi</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i</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Drugi</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svetski</a:t>
            </a:r>
            <a:r>
              <a:rPr lang="en-US" sz="1600" i="0" dirty="0">
                <a:effectLst/>
                <a:latin typeface="Source Sans Pro" panose="020B0503030403020204" pitchFamily="34" charset="0"/>
              </a:rPr>
              <a:t> rat</a:t>
            </a:r>
          </a:p>
          <a:p>
            <a:pPr lvl="5">
              <a:lnSpc>
                <a:spcPct val="110000"/>
              </a:lnSpc>
            </a:pPr>
            <a:r>
              <a:rPr lang="en-US" sz="1600" i="0" dirty="0" err="1">
                <a:effectLst/>
                <a:latin typeface="Source Sans Pro" panose="020B0503030403020204" pitchFamily="34" charset="0"/>
              </a:rPr>
              <a:t>Dekolonizacija</a:t>
            </a:r>
            <a:endParaRPr lang="en-US" sz="1600" i="0" dirty="0">
              <a:effectLst/>
              <a:latin typeface="Source Sans Pro" panose="020B0503030403020204" pitchFamily="34" charset="0"/>
            </a:endParaRPr>
          </a:p>
          <a:p>
            <a:pPr lvl="5">
              <a:lnSpc>
                <a:spcPct val="110000"/>
              </a:lnSpc>
            </a:pPr>
            <a:r>
              <a:rPr lang="en-US" sz="1600" i="0" dirty="0">
                <a:effectLst/>
                <a:latin typeface="Source Sans Pro" panose="020B0503030403020204" pitchFamily="34" charset="0"/>
              </a:rPr>
              <a:t>Pad </a:t>
            </a:r>
            <a:r>
              <a:rPr lang="en-US" sz="1600" i="0" dirty="0" err="1">
                <a:effectLst/>
                <a:latin typeface="Source Sans Pro" panose="020B0503030403020204" pitchFamily="34" charset="0"/>
              </a:rPr>
              <a:t>SSSR</a:t>
            </a:r>
            <a:r>
              <a:rPr lang="en-US" sz="1600" i="0" dirty="0">
                <a:effectLst/>
                <a:latin typeface="Source Sans Pro" panose="020B0503030403020204" pitchFamily="34" charset="0"/>
              </a:rPr>
              <a:t>-a</a:t>
            </a:r>
          </a:p>
          <a:p>
            <a:pPr lvl="5">
              <a:lnSpc>
                <a:spcPct val="110000"/>
              </a:lnSpc>
            </a:pPr>
            <a:r>
              <a:rPr lang="en-US" sz="1600" i="0" dirty="0" err="1">
                <a:effectLst/>
                <a:latin typeface="Source Sans Pro" panose="020B0503030403020204" pitchFamily="34" charset="0"/>
              </a:rPr>
              <a:t>Finansijske</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krize</a:t>
            </a:r>
            <a:r>
              <a:rPr lang="sr-Latn-RS" sz="1600" i="0" dirty="0">
                <a:effectLst/>
                <a:latin typeface="Source Sans Pro" panose="020B0503030403020204" pitchFamily="34" charset="0"/>
              </a:rPr>
              <a:t>, energetske krize</a:t>
            </a:r>
            <a:endParaRPr lang="sr-Latn-RS" sz="1600" dirty="0">
              <a:latin typeface="Source Sans Pro" panose="020B0503030403020204" pitchFamily="34" charset="0"/>
            </a:endParaRPr>
          </a:p>
          <a:p>
            <a:pPr lvl="5">
              <a:lnSpc>
                <a:spcPct val="110000"/>
              </a:lnSpc>
            </a:pPr>
            <a:r>
              <a:rPr lang="sr-Latn-RS" sz="1600" i="0" dirty="0">
                <a:effectLst/>
                <a:latin typeface="Source Sans Pro" panose="020B0503030403020204" pitchFamily="34" charset="0"/>
              </a:rPr>
              <a:t>Ekološke i zdravstvene krize</a:t>
            </a:r>
          </a:p>
          <a:p>
            <a:pPr lvl="5">
              <a:lnSpc>
                <a:spcPct val="110000"/>
              </a:lnSpc>
            </a:pPr>
            <a:r>
              <a:rPr lang="sr-Latn-RS" sz="1600" i="0" dirty="0">
                <a:effectLst/>
                <a:latin typeface="Source Sans Pro" panose="020B0503030403020204" pitchFamily="34" charset="0"/>
              </a:rPr>
              <a:t>Informatička revolucija</a:t>
            </a:r>
            <a:endParaRPr lang="en-US" sz="1600" i="0" dirty="0">
              <a:effectLst/>
              <a:latin typeface="Source Sans Pro" panose="020B0503030403020204" pitchFamily="34" charset="0"/>
            </a:endParaRPr>
          </a:p>
          <a:p>
            <a:pPr marL="0" indent="0">
              <a:lnSpc>
                <a:spcPct val="110000"/>
              </a:lnSpc>
              <a:buNone/>
            </a:pPr>
            <a:r>
              <a:rPr lang="en-US" sz="1600" i="0" dirty="0" err="1">
                <a:effectLst/>
                <a:latin typeface="Source Sans Pro" panose="020B0503030403020204" pitchFamily="34" charset="0"/>
              </a:rPr>
              <a:t>Istorija</a:t>
            </a:r>
            <a:r>
              <a:rPr lang="en-US" sz="1600" i="0" dirty="0">
                <a:effectLst/>
                <a:latin typeface="Source Sans Pro" panose="020B0503030403020204" pitchFamily="34" charset="0"/>
              </a:rPr>
              <a:t> se ne </a:t>
            </a:r>
            <a:r>
              <a:rPr lang="en-US" sz="1600" i="0" dirty="0" err="1">
                <a:effectLst/>
                <a:latin typeface="Source Sans Pro" panose="020B0503030403020204" pitchFamily="34" charset="0"/>
              </a:rPr>
              <a:t>može</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objasniti</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deterministički</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jer</a:t>
            </a:r>
            <a:r>
              <a:rPr lang="en-US" sz="1600" i="0" dirty="0">
                <a:effectLst/>
                <a:latin typeface="Source Sans Pro" panose="020B0503030403020204" pitchFamily="34" charset="0"/>
              </a:rPr>
              <a:t> bi to </a:t>
            </a:r>
            <a:r>
              <a:rPr lang="en-US" sz="1600" i="0" dirty="0" err="1">
                <a:effectLst/>
                <a:latin typeface="Source Sans Pro" panose="020B0503030403020204" pitchFamily="34" charset="0"/>
              </a:rPr>
              <a:t>značilo</a:t>
            </a:r>
            <a:r>
              <a:rPr lang="en-US" sz="1600" i="0" dirty="0">
                <a:effectLst/>
                <a:latin typeface="Source Sans Pro" panose="020B0503030403020204" pitchFamily="34" charset="0"/>
              </a:rPr>
              <a:t> da </a:t>
            </a:r>
            <a:r>
              <a:rPr lang="en-US" sz="1600" i="0" dirty="0" err="1">
                <a:effectLst/>
                <a:latin typeface="Source Sans Pro" panose="020B0503030403020204" pitchFamily="34" charset="0"/>
              </a:rPr>
              <a:t>su</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događaji</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neizbežni</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i</a:t>
            </a:r>
            <a:r>
              <a:rPr lang="en-US" sz="1600" i="0" dirty="0">
                <a:effectLst/>
                <a:latin typeface="Source Sans Pro" panose="020B0503030403020204" pitchFamily="34" charset="0"/>
              </a:rPr>
              <a:t> da se </a:t>
            </a:r>
            <a:r>
              <a:rPr lang="en-US" sz="1600" i="0" dirty="0" err="1">
                <a:effectLst/>
                <a:latin typeface="Source Sans Pro" panose="020B0503030403020204" pitchFamily="34" charset="0"/>
              </a:rPr>
              <a:t>budućnost</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može</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predvideti</a:t>
            </a:r>
            <a:r>
              <a:rPr lang="en-US" sz="1600" i="0" dirty="0">
                <a:effectLst/>
                <a:latin typeface="Source Sans Pro" panose="020B0503030403020204" pitchFamily="34" charset="0"/>
              </a:rPr>
              <a:t>. </a:t>
            </a:r>
            <a:endParaRPr lang="sr-Latn-RS" sz="1600" i="0" dirty="0">
              <a:effectLst/>
              <a:latin typeface="Source Sans Pro" panose="020B0503030403020204" pitchFamily="34" charset="0"/>
            </a:endParaRPr>
          </a:p>
          <a:p>
            <a:pPr marL="0" indent="0" algn="just">
              <a:lnSpc>
                <a:spcPct val="110000"/>
              </a:lnSpc>
              <a:buNone/>
            </a:pPr>
            <a:r>
              <a:rPr lang="sr-Latn-RS" sz="1600" i="0" dirty="0">
                <a:effectLst/>
                <a:latin typeface="Source Sans Pro" panose="020B0503030403020204" pitchFamily="34" charset="0"/>
              </a:rPr>
              <a:t>I</a:t>
            </a:r>
            <a:r>
              <a:rPr lang="en-US" sz="1600" i="0" dirty="0" err="1">
                <a:effectLst/>
                <a:latin typeface="Source Sans Pro" panose="020B0503030403020204" pitchFamily="34" charset="0"/>
              </a:rPr>
              <a:t>storija</a:t>
            </a:r>
            <a:r>
              <a:rPr lang="en-US" sz="1600" i="0" dirty="0">
                <a:effectLst/>
                <a:latin typeface="Source Sans Pro" panose="020B0503030403020204" pitchFamily="34" charset="0"/>
              </a:rPr>
              <a:t> </a:t>
            </a:r>
            <a:r>
              <a:rPr lang="sr-Latn-RS" sz="1600" i="0" dirty="0">
                <a:effectLst/>
                <a:latin typeface="Source Sans Pro" panose="020B0503030403020204" pitchFamily="34" charset="0"/>
              </a:rPr>
              <a:t>jeste </a:t>
            </a:r>
            <a:r>
              <a:rPr lang="en-US" sz="1600" i="0" dirty="0" err="1">
                <a:effectLst/>
                <a:latin typeface="Source Sans Pro" panose="020B0503030403020204" pitchFamily="34" charset="0"/>
              </a:rPr>
              <a:t>haotična</a:t>
            </a:r>
            <a:r>
              <a:rPr lang="sr-Latn-RS" sz="1600" i="0" dirty="0">
                <a:effectLst/>
                <a:latin typeface="Source Sans Pro" panose="020B0503030403020204" pitchFamily="34" charset="0"/>
              </a:rPr>
              <a:t>, jer </a:t>
            </a:r>
            <a:r>
              <a:rPr lang="en-US" sz="1600" i="0" dirty="0" err="1">
                <a:effectLst/>
                <a:latin typeface="Source Sans Pro" panose="020B0503030403020204" pitchFamily="34" charset="0"/>
              </a:rPr>
              <a:t>postoje</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mnoge</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sile</a:t>
            </a:r>
            <a:r>
              <a:rPr lang="en-US" sz="1600" i="0" dirty="0">
                <a:effectLst/>
                <a:latin typeface="Source Sans Pro" panose="020B0503030403020204" pitchFamily="34" charset="0"/>
              </a:rPr>
              <a:t> u </a:t>
            </a:r>
            <a:r>
              <a:rPr lang="en-US" sz="1600" i="0" dirty="0" err="1">
                <a:effectLst/>
                <a:latin typeface="Source Sans Pro" panose="020B0503030403020204" pitchFamily="34" charset="0"/>
              </a:rPr>
              <a:t>igri</a:t>
            </a:r>
            <a:r>
              <a:rPr lang="sr-Latn-RS" sz="1600" i="0" dirty="0">
                <a:effectLst/>
                <a:latin typeface="Source Sans Pro" panose="020B0503030403020204" pitchFamily="34" charset="0"/>
              </a:rPr>
              <a:t>,</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i</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međusobni</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odnos</a:t>
            </a:r>
            <a:r>
              <a:rPr lang="sr-Latn-RS" sz="1600" i="0" dirty="0">
                <a:effectLst/>
                <a:latin typeface="Source Sans Pro" panose="020B0503030403020204" pitchFamily="34" charset="0"/>
              </a:rPr>
              <a:t>i</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između</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tih</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sila</a:t>
            </a:r>
            <a:r>
              <a:rPr lang="en-US" sz="1600" i="0" dirty="0">
                <a:effectLst/>
                <a:latin typeface="Source Sans Pro" panose="020B0503030403020204" pitchFamily="34" charset="0"/>
              </a:rPr>
              <a:t>. </a:t>
            </a:r>
            <a:endParaRPr lang="sr-Latn-RS" sz="1600" i="0" dirty="0">
              <a:effectLst/>
              <a:latin typeface="Source Sans Pro" panose="020B0503030403020204" pitchFamily="34" charset="0"/>
            </a:endParaRPr>
          </a:p>
          <a:p>
            <a:pPr marL="0" indent="0" algn="just">
              <a:lnSpc>
                <a:spcPct val="110000"/>
              </a:lnSpc>
              <a:buNone/>
            </a:pPr>
            <a:r>
              <a:rPr lang="sr-Latn-RS" sz="1600" i="0" dirty="0">
                <a:effectLst/>
                <a:latin typeface="Source Sans Pro" panose="020B0503030403020204" pitchFamily="34" charset="0"/>
              </a:rPr>
              <a:t>N</a:t>
            </a:r>
            <a:r>
              <a:rPr lang="en-US" sz="1600" i="0" dirty="0" err="1">
                <a:effectLst/>
                <a:latin typeface="Source Sans Pro" panose="020B0503030403020204" pitchFamily="34" charset="0"/>
              </a:rPr>
              <a:t>aučni</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tehnološki</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i</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industrijski</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doprinosi</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poslednjih</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stoleća</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omogućili</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su</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sadašnjem</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stanovništvu</a:t>
            </a:r>
            <a:r>
              <a:rPr lang="en-US" sz="1600" i="0" dirty="0">
                <a:effectLst/>
                <a:latin typeface="Source Sans Pro" panose="020B0503030403020204" pitchFamily="34" charset="0"/>
              </a:rPr>
              <a:t> da u </a:t>
            </a:r>
            <a:r>
              <a:rPr lang="en-US" sz="1600" i="0" dirty="0" err="1">
                <a:effectLst/>
                <a:latin typeface="Source Sans Pro" panose="020B0503030403020204" pitchFamily="34" charset="0"/>
              </a:rPr>
              <a:t>proseku</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uživa</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bolji</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kvalitet</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života</a:t>
            </a:r>
            <a:r>
              <a:rPr lang="en-US" sz="1600" i="0" dirty="0">
                <a:effectLst/>
                <a:latin typeface="Source Sans Pro" panose="020B0503030403020204" pitchFamily="34" charset="0"/>
              </a:rPr>
              <a:t> od </a:t>
            </a:r>
            <a:r>
              <a:rPr lang="en-US" sz="1600" i="0" dirty="0" err="1">
                <a:effectLst/>
                <a:latin typeface="Source Sans Pro" panose="020B0503030403020204" pitchFamily="34" charset="0"/>
              </a:rPr>
              <a:t>svojih</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prethodnika</a:t>
            </a:r>
            <a:r>
              <a:rPr lang="sr-Latn-RS" sz="1600" dirty="0">
                <a:latin typeface="Source Sans Pro" panose="020B0503030403020204" pitchFamily="34" charset="0"/>
              </a:rPr>
              <a:t>, iako </a:t>
            </a:r>
            <a:r>
              <a:rPr lang="en-US" sz="1600" i="0" dirty="0" err="1">
                <a:effectLst/>
                <a:latin typeface="Source Sans Pro" panose="020B0503030403020204" pitchFamily="34" charset="0"/>
              </a:rPr>
              <a:t>poslednjih</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decenija</a:t>
            </a:r>
            <a:r>
              <a:rPr lang="sr-Latn-RS" sz="1600" i="0" dirty="0">
                <a:effectLst/>
                <a:latin typeface="Source Sans Pro" panose="020B0503030403020204" pitchFamily="34" charset="0"/>
              </a:rPr>
              <a:t>,</a:t>
            </a:r>
            <a:r>
              <a:rPr lang="en-US" sz="1600" i="0" dirty="0">
                <a:effectLst/>
                <a:latin typeface="Source Sans Pro" panose="020B0503030403020204" pitchFamily="34" charset="0"/>
              </a:rPr>
              <a:t> </a:t>
            </a:r>
            <a:r>
              <a:rPr lang="sr-Latn-RS" sz="1600" i="0" dirty="0">
                <a:effectLst/>
                <a:latin typeface="Source Sans Pro" panose="020B0503030403020204" pitchFamily="34" charset="0"/>
              </a:rPr>
              <a:t>globalno</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društvo</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ima</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brojne</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nerešene</a:t>
            </a:r>
            <a:r>
              <a:rPr lang="en-US" sz="1600" i="0" dirty="0">
                <a:effectLst/>
                <a:latin typeface="Source Sans Pro" panose="020B0503030403020204" pitchFamily="34" charset="0"/>
              </a:rPr>
              <a:t> </a:t>
            </a:r>
            <a:r>
              <a:rPr lang="en-US" sz="1600" i="0" dirty="0" err="1">
                <a:effectLst/>
                <a:latin typeface="Source Sans Pro" panose="020B0503030403020204" pitchFamily="34" charset="0"/>
              </a:rPr>
              <a:t>izazove</a:t>
            </a:r>
            <a:r>
              <a:rPr lang="sr-Latn-RS" sz="1600" i="0" dirty="0">
                <a:effectLst/>
                <a:latin typeface="Source Sans Pro" panose="020B0503030403020204" pitchFamily="34" charset="0"/>
              </a:rPr>
              <a:t>. </a:t>
            </a:r>
          </a:p>
          <a:p>
            <a:pPr>
              <a:lnSpc>
                <a:spcPct val="110000"/>
              </a:lnSpc>
            </a:pPr>
            <a:endParaRPr lang="en-US" sz="1600" dirty="0"/>
          </a:p>
        </p:txBody>
      </p:sp>
      <p:sp>
        <p:nvSpPr>
          <p:cNvPr id="6161"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11096980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19"/>
            <a:ext cx="9603275" cy="1049235"/>
          </a:xfrm>
        </p:spPr>
        <p:txBody>
          <a:bodyPr>
            <a:normAutofit/>
          </a:bodyPr>
          <a:lstStyle/>
          <a:p>
            <a:r>
              <a:rPr lang="sr-Latn-RS" sz="2200"/>
              <a:t>Istorijat ekonomije...ideje ekonomista SU i KADA su u pravu i kada nisu uticajnije nego što se to obično misli. </a:t>
            </a:r>
            <a:br>
              <a:rPr lang="sr-Latn-RS" sz="2200"/>
            </a:br>
            <a:endParaRPr lang="en-US" sz="2200"/>
          </a:p>
        </p:txBody>
      </p:sp>
      <p:graphicFrame>
        <p:nvGraphicFramePr>
          <p:cNvPr id="5" name="Content Placeholder 2">
            <a:extLst>
              <a:ext uri="{FF2B5EF4-FFF2-40B4-BE49-F238E27FC236}">
                <a16:creationId xmlns:a16="http://schemas.microsoft.com/office/drawing/2014/main" id="{AF301A8E-CA30-FE22-B7F8-375FB095EAC2}"/>
              </a:ext>
            </a:extLst>
          </p:cNvPr>
          <p:cNvGraphicFramePr>
            <a:graphicFrameLocks noGrp="1"/>
          </p:cNvGraphicFramePr>
          <p:nvPr>
            <p:ph idx="1"/>
            <p:extLst>
              <p:ext uri="{D42A27DB-BD31-4B8C-83A1-F6EECF244321}">
                <p14:modId xmlns:p14="http://schemas.microsoft.com/office/powerpoint/2010/main" val="4195837250"/>
              </p:ext>
            </p:extLst>
          </p:nvPr>
        </p:nvGraphicFramePr>
        <p:xfrm>
          <a:off x="582665" y="2340435"/>
          <a:ext cx="11227982" cy="3324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377829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860</TotalTime>
  <Words>4433</Words>
  <Application>Microsoft Office PowerPoint</Application>
  <PresentationFormat>Widescreen</PresentationFormat>
  <Paragraphs>337</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Cambria</vt:lpstr>
      <vt:lpstr>ff0</vt:lpstr>
      <vt:lpstr>ff9</vt:lpstr>
      <vt:lpstr>Gill Sans MT</vt:lpstr>
      <vt:lpstr>Roboto</vt:lpstr>
      <vt:lpstr>Source Sans Pro</vt:lpstr>
      <vt:lpstr>Times New Roman</vt:lpstr>
      <vt:lpstr>Gallery</vt:lpstr>
      <vt:lpstr>DOBRO DOŠLI</vt:lpstr>
      <vt:lpstr>EKONOMIJA I EKONOMSKA STRUKTURA DRUŠTVA</vt:lpstr>
      <vt:lpstr>PowerPoint Presentation</vt:lpstr>
      <vt:lpstr>Zašto je ekonomija važna?</vt:lpstr>
      <vt:lpstr>PowerPoint Presentation</vt:lpstr>
      <vt:lpstr>Ekonomska istorija proučava promenu (evoluciju) ekonomske strukture društava tokom vremena</vt:lpstr>
      <vt:lpstr>PowerPoint Presentation</vt:lpstr>
      <vt:lpstr>PowerPoint Presentation</vt:lpstr>
      <vt:lpstr>Istorijat ekonomije...ideje ekonomista SU i KADA su u pravu i kada nisu uticajnije nego što se to obično misli.  </vt:lpstr>
      <vt:lpstr>PowerPoint Presentation</vt:lpstr>
      <vt:lpstr>PowerPoint Presentation</vt:lpstr>
      <vt:lpstr>PowerPoint Presentation</vt:lpstr>
      <vt:lpstr>Srednji vek (v-xv vek) </vt:lpstr>
      <vt:lpstr>PowerPoint Presentation</vt:lpstr>
      <vt:lpstr>PowerPoint Presentation</vt:lpstr>
      <vt:lpstr>Merkantilizam (od v do xviii)</vt:lpstr>
      <vt:lpstr>Najvažnije ideje merkantilista</vt:lpstr>
      <vt:lpstr>Faze merkantilizma</vt:lpstr>
      <vt:lpstr>PowerPoint Presentation</vt:lpstr>
      <vt:lpstr>Doprinosi merkantilizma</vt:lpstr>
      <vt:lpstr>Fiziokratizam, xviii Francuska</vt:lpstr>
      <vt:lpstr>osnovni postulati</vt:lpstr>
      <vt:lpstr>PowerPoint Presentation</vt:lpstr>
      <vt:lpstr>Doprinosi fiziokrata</vt:lpstr>
      <vt:lpstr>KLASIČNA POLITIČKA EKONOMIJA</vt:lpstr>
      <vt:lpstr>ADAM SMIT – revolucionar ekonomske misli</vt:lpstr>
      <vt:lpstr>PowerPoint Presentation</vt:lpstr>
      <vt:lpstr>PowerPoint Presentation</vt:lpstr>
      <vt:lpstr>PowerPoint Presentation</vt:lpstr>
      <vt:lpstr>Privredni rast se odvija kroz interakciju  akumulacije kapitala i podele rada</vt:lpstr>
      <vt:lpstr>Industrijalizacija, 18 vek, osvrt na Veliku Britaniju</vt:lpstr>
      <vt:lpstr>PowerPoint Presentation</vt:lpstr>
      <vt:lpstr>PowerPoint Presentation</vt:lpstr>
      <vt:lpstr>PowerPoint Presentation</vt:lpstr>
      <vt:lpstr>teme za pristupni rad</vt:lpstr>
      <vt:lpstr>Ispitna i pitanja za kolokvijum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Zorana Mihajlovic</cp:lastModifiedBy>
  <cp:revision>72</cp:revision>
  <dcterms:created xsi:type="dcterms:W3CDTF">2023-01-30T13:25:11Z</dcterms:created>
  <dcterms:modified xsi:type="dcterms:W3CDTF">2024-02-16T07:02:30Z</dcterms:modified>
</cp:coreProperties>
</file>