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37"/>
  </p:notesMasterIdLst>
  <p:sldIdLst>
    <p:sldId id="257" r:id="rId2"/>
    <p:sldId id="278" r:id="rId3"/>
    <p:sldId id="304" r:id="rId4"/>
    <p:sldId id="303" r:id="rId5"/>
    <p:sldId id="260" r:id="rId6"/>
    <p:sldId id="262" r:id="rId7"/>
    <p:sldId id="261" r:id="rId8"/>
    <p:sldId id="263" r:id="rId9"/>
    <p:sldId id="258" r:id="rId10"/>
    <p:sldId id="259" r:id="rId11"/>
    <p:sldId id="264" r:id="rId12"/>
    <p:sldId id="265" r:id="rId13"/>
    <p:sldId id="266" r:id="rId14"/>
    <p:sldId id="274" r:id="rId15"/>
    <p:sldId id="269" r:id="rId16"/>
    <p:sldId id="270" r:id="rId17"/>
    <p:sldId id="305" r:id="rId18"/>
    <p:sldId id="306" r:id="rId19"/>
    <p:sldId id="271" r:id="rId20"/>
    <p:sldId id="307" r:id="rId21"/>
    <p:sldId id="272" r:id="rId22"/>
    <p:sldId id="308" r:id="rId23"/>
    <p:sldId id="273" r:id="rId24"/>
    <p:sldId id="309" r:id="rId25"/>
    <p:sldId id="267" r:id="rId26"/>
    <p:sldId id="268" r:id="rId27"/>
    <p:sldId id="275" r:id="rId28"/>
    <p:sldId id="277" r:id="rId29"/>
    <p:sldId id="279" r:id="rId30"/>
    <p:sldId id="280" r:id="rId31"/>
    <p:sldId id="281" r:id="rId32"/>
    <p:sldId id="276" r:id="rId33"/>
    <p:sldId id="310" r:id="rId34"/>
    <p:sldId id="311" r:id="rId35"/>
    <p:sldId id="31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9BA8B7"/>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36" d="100"/>
          <a:sy n="136" d="100"/>
        </p:scale>
        <p:origin x="261"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rgbClr val="FF0000"/>
                </a:solidFill>
                <a:latin typeface="+mn-lt"/>
                <a:ea typeface="+mn-ea"/>
                <a:cs typeface="+mn-cs"/>
              </a:defRPr>
            </a:pPr>
            <a:r>
              <a:rPr lang="sr-Latn-RS" sz="1100" b="1">
                <a:solidFill>
                  <a:srgbClr val="FF0000"/>
                </a:solidFill>
              </a:rPr>
              <a:t>Kretanje GDP (000mlrd $), i populacije (mlrd ljudi)</a:t>
            </a:r>
            <a:endParaRPr lang="en-US" sz="1100" b="1">
              <a:solidFill>
                <a:srgbClr val="FF0000"/>
              </a:solidFill>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rgbClr val="FF0000"/>
              </a:solidFill>
              <a:latin typeface="+mn-lt"/>
              <a:ea typeface="+mn-ea"/>
              <a:cs typeface="+mn-cs"/>
            </a:defRPr>
          </a:pPr>
          <a:endParaRPr lang="en-US"/>
        </a:p>
      </c:txPr>
    </c:title>
    <c:autoTitleDeleted val="0"/>
    <c:plotArea>
      <c:layout>
        <c:manualLayout>
          <c:layoutTarget val="inner"/>
          <c:xMode val="edge"/>
          <c:yMode val="edge"/>
          <c:x val="6.5358705161854769E-2"/>
          <c:y val="2.5428331875182269E-2"/>
          <c:w val="0.93464129483814529"/>
          <c:h val="0.83563247302420529"/>
        </c:manualLayout>
      </c:layout>
      <c:lineChart>
        <c:grouping val="stacked"/>
        <c:varyColors val="0"/>
        <c:ser>
          <c:idx val="0"/>
          <c:order val="0"/>
          <c:tx>
            <c:strRef>
              <c:f>ETI!$O$2</c:f>
              <c:strCache>
                <c:ptCount val="1"/>
                <c:pt idx="0">
                  <c:v>000 mlrd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1111111111111088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1F-459F-92A6-400C00A727E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ETI!$N$3:$N$12</c:f>
              <c:numCache>
                <c:formatCode>General</c:formatCode>
                <c:ptCount val="10"/>
                <c:pt idx="0">
                  <c:v>1985</c:v>
                </c:pt>
                <c:pt idx="1">
                  <c:v>2000</c:v>
                </c:pt>
                <c:pt idx="2">
                  <c:v>2005</c:v>
                </c:pt>
                <c:pt idx="3">
                  <c:v>2010</c:v>
                </c:pt>
                <c:pt idx="4">
                  <c:v>2020</c:v>
                </c:pt>
                <c:pt idx="5">
                  <c:v>2021</c:v>
                </c:pt>
                <c:pt idx="6">
                  <c:v>2022</c:v>
                </c:pt>
                <c:pt idx="7">
                  <c:v>2023</c:v>
                </c:pt>
                <c:pt idx="8">
                  <c:v>2025</c:v>
                </c:pt>
                <c:pt idx="9">
                  <c:v>2028</c:v>
                </c:pt>
              </c:numCache>
            </c:numRef>
          </c:cat>
          <c:val>
            <c:numRef>
              <c:f>ETI!$O$3:$O$12</c:f>
              <c:numCache>
                <c:formatCode>#,##0</c:formatCode>
                <c:ptCount val="10"/>
                <c:pt idx="0">
                  <c:v>12.55</c:v>
                </c:pt>
                <c:pt idx="1">
                  <c:v>34.1</c:v>
                </c:pt>
                <c:pt idx="2">
                  <c:v>47.86</c:v>
                </c:pt>
                <c:pt idx="3">
                  <c:v>66.540000000000006</c:v>
                </c:pt>
                <c:pt idx="4">
                  <c:v>84.9</c:v>
                </c:pt>
                <c:pt idx="5">
                  <c:v>96.5</c:v>
                </c:pt>
                <c:pt idx="6">
                  <c:v>101</c:v>
                </c:pt>
                <c:pt idx="7">
                  <c:v>104.5</c:v>
                </c:pt>
                <c:pt idx="8">
                  <c:v>115.6</c:v>
                </c:pt>
                <c:pt idx="9">
                  <c:v>133.80000000000001</c:v>
                </c:pt>
              </c:numCache>
            </c:numRef>
          </c:val>
          <c:smooth val="0"/>
          <c:extLst>
            <c:ext xmlns:c16="http://schemas.microsoft.com/office/drawing/2014/chart" uri="{C3380CC4-5D6E-409C-BE32-E72D297353CC}">
              <c16:uniqueId val="{00000001-721F-459F-92A6-400C00A727ED}"/>
            </c:ext>
          </c:extLst>
        </c:ser>
        <c:ser>
          <c:idx val="1"/>
          <c:order val="1"/>
          <c:tx>
            <c:strRef>
              <c:f>ETI!$P$2</c:f>
              <c:strCache>
                <c:ptCount val="1"/>
                <c:pt idx="0">
                  <c:v>mlrd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6666666666666666E-2"/>
                  <c:y val="-8.3333333333333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1F-459F-92A6-400C00A727ED}"/>
                </c:ext>
              </c:extLst>
            </c:dLbl>
            <c:dLbl>
              <c:idx val="1"/>
              <c:layout>
                <c:manualLayout>
                  <c:x val="-7.4999999999999997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1F-459F-92A6-400C00A727ED}"/>
                </c:ext>
              </c:extLst>
            </c:dLbl>
            <c:dLbl>
              <c:idx val="2"/>
              <c:layout>
                <c:manualLayout>
                  <c:x val="-7.4999999999999997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1F-459F-92A6-400C00A727ED}"/>
                </c:ext>
              </c:extLst>
            </c:dLbl>
            <c:dLbl>
              <c:idx val="3"/>
              <c:layout>
                <c:manualLayout>
                  <c:x val="-8.6111111111111166E-2"/>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1F-459F-92A6-400C00A727ED}"/>
                </c:ext>
              </c:extLst>
            </c:dLbl>
            <c:dLbl>
              <c:idx val="4"/>
              <c:layout>
                <c:manualLayout>
                  <c:x val="-7.2222222222222271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1F-459F-92A6-400C00A727ED}"/>
                </c:ext>
              </c:extLst>
            </c:dLbl>
            <c:dLbl>
              <c:idx val="5"/>
              <c:layout>
                <c:manualLayout>
                  <c:x val="-3.3333333333333333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1F-459F-92A6-400C00A727ED}"/>
                </c:ext>
              </c:extLst>
            </c:dLbl>
            <c:dLbl>
              <c:idx val="6"/>
              <c:layout>
                <c:manualLayout>
                  <c:x val="-2.5000000000000001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1F-459F-92A6-400C00A727ED}"/>
                </c:ext>
              </c:extLst>
            </c:dLbl>
            <c:dLbl>
              <c:idx val="7"/>
              <c:layout>
                <c:manualLayout>
                  <c:x val="-3.3333333333333437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1F-459F-92A6-400C00A727ED}"/>
                </c:ext>
              </c:extLst>
            </c:dLbl>
            <c:dLbl>
              <c:idx val="8"/>
              <c:layout>
                <c:manualLayout>
                  <c:x val="-5.8333333333333334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1F-459F-92A6-400C00A727ED}"/>
                </c:ext>
              </c:extLst>
            </c:dLbl>
            <c:dLbl>
              <c:idx val="9"/>
              <c:layout>
                <c:manualLayout>
                  <c:x val="-7.2222222222222326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1F-459F-92A6-400C00A727E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ETI!$N$3:$N$12</c:f>
              <c:numCache>
                <c:formatCode>General</c:formatCode>
                <c:ptCount val="10"/>
                <c:pt idx="0">
                  <c:v>1985</c:v>
                </c:pt>
                <c:pt idx="1">
                  <c:v>2000</c:v>
                </c:pt>
                <c:pt idx="2">
                  <c:v>2005</c:v>
                </c:pt>
                <c:pt idx="3">
                  <c:v>2010</c:v>
                </c:pt>
                <c:pt idx="4">
                  <c:v>2020</c:v>
                </c:pt>
                <c:pt idx="5">
                  <c:v>2021</c:v>
                </c:pt>
                <c:pt idx="6">
                  <c:v>2022</c:v>
                </c:pt>
                <c:pt idx="7">
                  <c:v>2023</c:v>
                </c:pt>
                <c:pt idx="8">
                  <c:v>2025</c:v>
                </c:pt>
                <c:pt idx="9">
                  <c:v>2028</c:v>
                </c:pt>
              </c:numCache>
            </c:numRef>
          </c:cat>
          <c:val>
            <c:numRef>
              <c:f>ETI!$P$3:$P$12</c:f>
              <c:numCache>
                <c:formatCode>General</c:formatCode>
                <c:ptCount val="10"/>
                <c:pt idx="0">
                  <c:v>4.8600000000000003</c:v>
                </c:pt>
                <c:pt idx="1">
                  <c:v>6.12</c:v>
                </c:pt>
                <c:pt idx="2">
                  <c:v>6.55</c:v>
                </c:pt>
                <c:pt idx="3">
                  <c:v>6.98</c:v>
                </c:pt>
                <c:pt idx="4">
                  <c:v>7.84</c:v>
                </c:pt>
                <c:pt idx="5">
                  <c:v>7.9</c:v>
                </c:pt>
                <c:pt idx="6">
                  <c:v>7.95</c:v>
                </c:pt>
                <c:pt idx="7">
                  <c:v>8.0399999999999991</c:v>
                </c:pt>
                <c:pt idx="8">
                  <c:v>8.1999999999999993</c:v>
                </c:pt>
                <c:pt idx="9">
                  <c:v>8.4</c:v>
                </c:pt>
              </c:numCache>
            </c:numRef>
          </c:val>
          <c:smooth val="0"/>
          <c:extLst>
            <c:ext xmlns:c16="http://schemas.microsoft.com/office/drawing/2014/chart" uri="{C3380CC4-5D6E-409C-BE32-E72D297353CC}">
              <c16:uniqueId val="{0000000C-721F-459F-92A6-400C00A727ED}"/>
            </c:ext>
          </c:extLst>
        </c:ser>
        <c:dLbls>
          <c:showLegendKey val="0"/>
          <c:showVal val="0"/>
          <c:showCatName val="0"/>
          <c:showSerName val="0"/>
          <c:showPercent val="0"/>
          <c:showBubbleSize val="0"/>
        </c:dLbls>
        <c:marker val="1"/>
        <c:smooth val="0"/>
        <c:axId val="832634607"/>
        <c:axId val="837498383"/>
      </c:lineChart>
      <c:catAx>
        <c:axId val="83263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498383"/>
        <c:crosses val="autoZero"/>
        <c:auto val="1"/>
        <c:lblAlgn val="ctr"/>
        <c:lblOffset val="100"/>
        <c:noMultiLvlLbl val="0"/>
      </c:catAx>
      <c:valAx>
        <c:axId val="8374983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634607"/>
        <c:crosses val="autoZero"/>
        <c:crossBetween val="between"/>
      </c:valAx>
      <c:spPr>
        <a:noFill/>
        <a:ln>
          <a:noFill/>
        </a:ln>
        <a:effectLst/>
      </c:spPr>
    </c:plotArea>
    <c:legend>
      <c:legendPos val="b"/>
      <c:layout>
        <c:manualLayout>
          <c:xMode val="edge"/>
          <c:yMode val="edge"/>
          <c:x val="0.56739982502187225"/>
          <c:y val="0.66724482356372117"/>
          <c:w val="0.3485336832895887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95601-81D7-4577-B638-43E0050A12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96A205-222A-4532-98A9-36F3694D553F}">
      <dgm:prSet custT="1"/>
      <dgm:spPr/>
      <dgm:t>
        <a:bodyPr/>
        <a:lstStyle/>
        <a:p>
          <a:r>
            <a:rPr lang="sr-Latn-RS" sz="1900" dirty="0"/>
            <a:t>Prethodni 20.vek obeležila je velika promena životnog standarda u većem delu sveta. Najveća briga, težnja i nadanje jeste pitanje i očekivanje – </a:t>
          </a:r>
          <a:r>
            <a:rPr lang="sr-Latn-RS" sz="2200" b="1" dirty="0">
              <a:solidFill>
                <a:srgbClr val="FF0000"/>
              </a:solidFill>
            </a:rPr>
            <a:t>hoće li se i u 21.veku to ponoviti?</a:t>
          </a:r>
          <a:endParaRPr lang="en-US" sz="2200" b="1" dirty="0">
            <a:solidFill>
              <a:srgbClr val="FF0000"/>
            </a:solidFill>
          </a:endParaRPr>
        </a:p>
      </dgm:t>
    </dgm:pt>
    <dgm:pt modelId="{D79F8C88-A21A-4DA0-A571-0E53DB32C87D}" type="parTrans" cxnId="{BA5242DD-AD8D-48A8-83D9-39C64F868C1B}">
      <dgm:prSet/>
      <dgm:spPr/>
      <dgm:t>
        <a:bodyPr/>
        <a:lstStyle/>
        <a:p>
          <a:endParaRPr lang="en-US"/>
        </a:p>
      </dgm:t>
    </dgm:pt>
    <dgm:pt modelId="{701F4A25-8AFD-4AAB-9551-CAE3FF87B9D1}" type="sibTrans" cxnId="{BA5242DD-AD8D-48A8-83D9-39C64F868C1B}">
      <dgm:prSet/>
      <dgm:spPr/>
      <dgm:t>
        <a:bodyPr/>
        <a:lstStyle/>
        <a:p>
          <a:endParaRPr lang="en-US"/>
        </a:p>
      </dgm:t>
    </dgm:pt>
    <dgm:pt modelId="{09D8522E-F696-4F0C-A439-4862B04F92D0}">
      <dgm:prSet/>
      <dgm:spPr/>
      <dgm:t>
        <a:bodyPr/>
        <a:lstStyle/>
        <a:p>
          <a:r>
            <a:rPr lang="sr-Latn-RS" b="1" dirty="0">
              <a:solidFill>
                <a:srgbClr val="0000FF"/>
              </a:solidFill>
            </a:rPr>
            <a:t>Da li će se bogatstvo proširiti i na druge zemlje, hoće li siromašne zemlje biti manje siromašnije</a:t>
          </a:r>
          <a:r>
            <a:rPr lang="sr-Latn-RS" dirty="0"/>
            <a:t>? Ili će ipak klimatske promene, glad, bolesti uzimati svoj danak? Kako će to uticati na privredni rast zemalja?</a:t>
          </a:r>
          <a:endParaRPr lang="en-US" dirty="0"/>
        </a:p>
      </dgm:t>
    </dgm:pt>
    <dgm:pt modelId="{5073E422-0248-4DD9-B6FA-AB13BB9C6EEE}" type="parTrans" cxnId="{C3711A29-36E5-4DF3-A9BA-BE10FF221507}">
      <dgm:prSet/>
      <dgm:spPr/>
      <dgm:t>
        <a:bodyPr/>
        <a:lstStyle/>
        <a:p>
          <a:endParaRPr lang="en-US"/>
        </a:p>
      </dgm:t>
    </dgm:pt>
    <dgm:pt modelId="{FA3D1EB0-420A-494C-A96E-29246F8E0688}" type="sibTrans" cxnId="{C3711A29-36E5-4DF3-A9BA-BE10FF221507}">
      <dgm:prSet/>
      <dgm:spPr/>
      <dgm:t>
        <a:bodyPr/>
        <a:lstStyle/>
        <a:p>
          <a:endParaRPr lang="en-US"/>
        </a:p>
      </dgm:t>
    </dgm:pt>
    <dgm:pt modelId="{A691DF0F-38F7-47C0-A366-718A967FF1DA}">
      <dgm:prSet/>
      <dgm:spPr/>
      <dgm:t>
        <a:bodyPr/>
        <a:lstStyle/>
        <a:p>
          <a:pPr algn="just"/>
          <a:r>
            <a:rPr lang="sr-Latn-RS" dirty="0"/>
            <a:t>Odgovori na ova pitanja zavise najviše od </a:t>
          </a:r>
          <a:r>
            <a:rPr lang="sr-Latn-RS" b="1" dirty="0">
              <a:solidFill>
                <a:schemeClr val="tx1"/>
              </a:solidFill>
            </a:rPr>
            <a:t>ekonomskih politika i uspeha svake nacionalne ekonomije, od funkcionisanja svakog sektora u jednoj državi, regionu, i globalno. </a:t>
          </a:r>
          <a:endParaRPr lang="en-US" b="1" dirty="0">
            <a:solidFill>
              <a:schemeClr val="tx1"/>
            </a:solidFill>
          </a:endParaRPr>
        </a:p>
      </dgm:t>
    </dgm:pt>
    <dgm:pt modelId="{08D4497D-46DC-40B8-A51C-31EFB9C0826E}" type="parTrans" cxnId="{C9CDE253-5FD3-4B56-8AD0-7DB0AD9C9849}">
      <dgm:prSet/>
      <dgm:spPr/>
      <dgm:t>
        <a:bodyPr/>
        <a:lstStyle/>
        <a:p>
          <a:endParaRPr lang="en-US"/>
        </a:p>
      </dgm:t>
    </dgm:pt>
    <dgm:pt modelId="{907F6576-6805-451E-B27A-035BEEF54E0A}" type="sibTrans" cxnId="{C9CDE253-5FD3-4B56-8AD0-7DB0AD9C9849}">
      <dgm:prSet/>
      <dgm:spPr/>
      <dgm:t>
        <a:bodyPr/>
        <a:lstStyle/>
        <a:p>
          <a:endParaRPr lang="en-US"/>
        </a:p>
      </dgm:t>
    </dgm:pt>
    <dgm:pt modelId="{5EDBF70D-CE32-4FC1-AA5B-45EDE2B93A6D}">
      <dgm:prSet/>
      <dgm:spPr/>
      <dgm:t>
        <a:bodyPr/>
        <a:lstStyle/>
        <a:p>
          <a:pPr algn="just"/>
          <a:r>
            <a:rPr lang="sr-Latn-RS" dirty="0"/>
            <a:t>Zavise od stepena obrazovanja, dostupnosti energije, obrazovanja, zdravstvene i socijalne zaštite, spoljne trgovine, ulaganja...</a:t>
          </a:r>
          <a:endParaRPr lang="en-US" dirty="0"/>
        </a:p>
      </dgm:t>
    </dgm:pt>
    <dgm:pt modelId="{1F7BCF4A-9443-4072-8F97-F92C6C453517}" type="parTrans" cxnId="{D740473B-1978-4EC7-8479-22E266969A47}">
      <dgm:prSet/>
      <dgm:spPr/>
      <dgm:t>
        <a:bodyPr/>
        <a:lstStyle/>
        <a:p>
          <a:endParaRPr lang="en-US"/>
        </a:p>
      </dgm:t>
    </dgm:pt>
    <dgm:pt modelId="{3DB4830F-DD26-46DD-B6BF-FFCA0D66D455}" type="sibTrans" cxnId="{D740473B-1978-4EC7-8479-22E266969A47}">
      <dgm:prSet/>
      <dgm:spPr/>
      <dgm:t>
        <a:bodyPr/>
        <a:lstStyle/>
        <a:p>
          <a:endParaRPr lang="en-US"/>
        </a:p>
      </dgm:t>
    </dgm:pt>
    <dgm:pt modelId="{EDCDA414-F40F-4B35-917E-B1B0566522E0}" type="pres">
      <dgm:prSet presAssocID="{F0F95601-81D7-4577-B638-43E0050A125B}" presName="linear" presStyleCnt="0">
        <dgm:presLayoutVars>
          <dgm:animLvl val="lvl"/>
          <dgm:resizeHandles val="exact"/>
        </dgm:presLayoutVars>
      </dgm:prSet>
      <dgm:spPr/>
    </dgm:pt>
    <dgm:pt modelId="{DFABE97F-AD50-4506-B23B-0F3C8E7A0DCD}" type="pres">
      <dgm:prSet presAssocID="{3396A205-222A-4532-98A9-36F3694D553F}" presName="parentText" presStyleLbl="node1" presStyleIdx="0" presStyleCnt="4">
        <dgm:presLayoutVars>
          <dgm:chMax val="0"/>
          <dgm:bulletEnabled val="1"/>
        </dgm:presLayoutVars>
      </dgm:prSet>
      <dgm:spPr/>
    </dgm:pt>
    <dgm:pt modelId="{D34960CE-4025-4A72-AF0D-225CEED2B717}" type="pres">
      <dgm:prSet presAssocID="{701F4A25-8AFD-4AAB-9551-CAE3FF87B9D1}" presName="spacer" presStyleCnt="0"/>
      <dgm:spPr/>
    </dgm:pt>
    <dgm:pt modelId="{C57A3803-259B-44E4-96A0-0DC33E935755}" type="pres">
      <dgm:prSet presAssocID="{09D8522E-F696-4F0C-A439-4862B04F92D0}" presName="parentText" presStyleLbl="node1" presStyleIdx="1" presStyleCnt="4">
        <dgm:presLayoutVars>
          <dgm:chMax val="0"/>
          <dgm:bulletEnabled val="1"/>
        </dgm:presLayoutVars>
      </dgm:prSet>
      <dgm:spPr/>
    </dgm:pt>
    <dgm:pt modelId="{FCFD1F2B-A230-465B-A882-B5D554093EAC}" type="pres">
      <dgm:prSet presAssocID="{FA3D1EB0-420A-494C-A96E-29246F8E0688}" presName="spacer" presStyleCnt="0"/>
      <dgm:spPr/>
    </dgm:pt>
    <dgm:pt modelId="{F1E3D0BC-5DA8-49BE-97C6-79B6D7F8A127}" type="pres">
      <dgm:prSet presAssocID="{A691DF0F-38F7-47C0-A366-718A967FF1DA}" presName="parentText" presStyleLbl="node1" presStyleIdx="2" presStyleCnt="4">
        <dgm:presLayoutVars>
          <dgm:chMax val="0"/>
          <dgm:bulletEnabled val="1"/>
        </dgm:presLayoutVars>
      </dgm:prSet>
      <dgm:spPr/>
    </dgm:pt>
    <dgm:pt modelId="{01764AA8-7CC6-4530-8131-026EAD065BD4}" type="pres">
      <dgm:prSet presAssocID="{907F6576-6805-451E-B27A-035BEEF54E0A}" presName="spacer" presStyleCnt="0"/>
      <dgm:spPr/>
    </dgm:pt>
    <dgm:pt modelId="{78600915-7384-47DD-83B2-EA439B59744C}" type="pres">
      <dgm:prSet presAssocID="{5EDBF70D-CE32-4FC1-AA5B-45EDE2B93A6D}" presName="parentText" presStyleLbl="node1" presStyleIdx="3" presStyleCnt="4">
        <dgm:presLayoutVars>
          <dgm:chMax val="0"/>
          <dgm:bulletEnabled val="1"/>
        </dgm:presLayoutVars>
      </dgm:prSet>
      <dgm:spPr/>
    </dgm:pt>
  </dgm:ptLst>
  <dgm:cxnLst>
    <dgm:cxn modelId="{5AB89310-24E3-419F-9B94-E006F83D9421}" type="presOf" srcId="{5EDBF70D-CE32-4FC1-AA5B-45EDE2B93A6D}" destId="{78600915-7384-47DD-83B2-EA439B59744C}" srcOrd="0" destOrd="0" presId="urn:microsoft.com/office/officeart/2005/8/layout/vList2"/>
    <dgm:cxn modelId="{C3711A29-36E5-4DF3-A9BA-BE10FF221507}" srcId="{F0F95601-81D7-4577-B638-43E0050A125B}" destId="{09D8522E-F696-4F0C-A439-4862B04F92D0}" srcOrd="1" destOrd="0" parTransId="{5073E422-0248-4DD9-B6FA-AB13BB9C6EEE}" sibTransId="{FA3D1EB0-420A-494C-A96E-29246F8E0688}"/>
    <dgm:cxn modelId="{D740473B-1978-4EC7-8479-22E266969A47}" srcId="{F0F95601-81D7-4577-B638-43E0050A125B}" destId="{5EDBF70D-CE32-4FC1-AA5B-45EDE2B93A6D}" srcOrd="3" destOrd="0" parTransId="{1F7BCF4A-9443-4072-8F97-F92C6C453517}" sibTransId="{3DB4830F-DD26-46DD-B6BF-FFCA0D66D455}"/>
    <dgm:cxn modelId="{BF344449-6FBA-471F-9046-0C29E80A7463}" type="presOf" srcId="{F0F95601-81D7-4577-B638-43E0050A125B}" destId="{EDCDA414-F40F-4B35-917E-B1B0566522E0}" srcOrd="0" destOrd="0" presId="urn:microsoft.com/office/officeart/2005/8/layout/vList2"/>
    <dgm:cxn modelId="{D6CCF372-8252-419D-B77F-14F726247AA6}" type="presOf" srcId="{09D8522E-F696-4F0C-A439-4862B04F92D0}" destId="{C57A3803-259B-44E4-96A0-0DC33E935755}" srcOrd="0" destOrd="0" presId="urn:microsoft.com/office/officeart/2005/8/layout/vList2"/>
    <dgm:cxn modelId="{C9CDE253-5FD3-4B56-8AD0-7DB0AD9C9849}" srcId="{F0F95601-81D7-4577-B638-43E0050A125B}" destId="{A691DF0F-38F7-47C0-A366-718A967FF1DA}" srcOrd="2" destOrd="0" parTransId="{08D4497D-46DC-40B8-A51C-31EFB9C0826E}" sibTransId="{907F6576-6805-451E-B27A-035BEEF54E0A}"/>
    <dgm:cxn modelId="{30DB5C90-03CE-4B5A-8AFF-F249B9FFBD62}" type="presOf" srcId="{A691DF0F-38F7-47C0-A366-718A967FF1DA}" destId="{F1E3D0BC-5DA8-49BE-97C6-79B6D7F8A127}" srcOrd="0" destOrd="0" presId="urn:microsoft.com/office/officeart/2005/8/layout/vList2"/>
    <dgm:cxn modelId="{CB1880A9-8B67-4EB4-AF9C-E3B99A3AE3B8}" type="presOf" srcId="{3396A205-222A-4532-98A9-36F3694D553F}" destId="{DFABE97F-AD50-4506-B23B-0F3C8E7A0DCD}" srcOrd="0" destOrd="0" presId="urn:microsoft.com/office/officeart/2005/8/layout/vList2"/>
    <dgm:cxn modelId="{BA5242DD-AD8D-48A8-83D9-39C64F868C1B}" srcId="{F0F95601-81D7-4577-B638-43E0050A125B}" destId="{3396A205-222A-4532-98A9-36F3694D553F}" srcOrd="0" destOrd="0" parTransId="{D79F8C88-A21A-4DA0-A571-0E53DB32C87D}" sibTransId="{701F4A25-8AFD-4AAB-9551-CAE3FF87B9D1}"/>
    <dgm:cxn modelId="{B80BFC67-EA58-45CC-895E-A054153F3CF6}" type="presParOf" srcId="{EDCDA414-F40F-4B35-917E-B1B0566522E0}" destId="{DFABE97F-AD50-4506-B23B-0F3C8E7A0DCD}" srcOrd="0" destOrd="0" presId="urn:microsoft.com/office/officeart/2005/8/layout/vList2"/>
    <dgm:cxn modelId="{F037E9E8-B036-44CE-AB03-67499EC1F771}" type="presParOf" srcId="{EDCDA414-F40F-4B35-917E-B1B0566522E0}" destId="{D34960CE-4025-4A72-AF0D-225CEED2B717}" srcOrd="1" destOrd="0" presId="urn:microsoft.com/office/officeart/2005/8/layout/vList2"/>
    <dgm:cxn modelId="{1C7E9031-FBB1-4DFD-84B8-62DB30D5DB17}" type="presParOf" srcId="{EDCDA414-F40F-4B35-917E-B1B0566522E0}" destId="{C57A3803-259B-44E4-96A0-0DC33E935755}" srcOrd="2" destOrd="0" presId="urn:microsoft.com/office/officeart/2005/8/layout/vList2"/>
    <dgm:cxn modelId="{F5458491-9D10-4DA9-9104-FDCD3BA5445A}" type="presParOf" srcId="{EDCDA414-F40F-4B35-917E-B1B0566522E0}" destId="{FCFD1F2B-A230-465B-A882-B5D554093EAC}" srcOrd="3" destOrd="0" presId="urn:microsoft.com/office/officeart/2005/8/layout/vList2"/>
    <dgm:cxn modelId="{5529F66E-CB69-4350-ADA1-162441290526}" type="presParOf" srcId="{EDCDA414-F40F-4B35-917E-B1B0566522E0}" destId="{F1E3D0BC-5DA8-49BE-97C6-79B6D7F8A127}" srcOrd="4" destOrd="0" presId="urn:microsoft.com/office/officeart/2005/8/layout/vList2"/>
    <dgm:cxn modelId="{103CA07E-CAD6-40E6-BCC8-1ED189024C2D}" type="presParOf" srcId="{EDCDA414-F40F-4B35-917E-B1B0566522E0}" destId="{01764AA8-7CC6-4530-8131-026EAD065BD4}" srcOrd="5" destOrd="0" presId="urn:microsoft.com/office/officeart/2005/8/layout/vList2"/>
    <dgm:cxn modelId="{3D95B75C-B3F8-41A1-8880-688964CB049E}" type="presParOf" srcId="{EDCDA414-F40F-4B35-917E-B1B0566522E0}" destId="{78600915-7384-47DD-83B2-EA439B5974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BE97F-AD50-4506-B23B-0F3C8E7A0DCD}">
      <dsp:nvSpPr>
        <dsp:cNvPr id="0" name=""/>
        <dsp:cNvSpPr/>
      </dsp:nvSpPr>
      <dsp:spPr>
        <a:xfrm>
          <a:off x="0" y="316848"/>
          <a:ext cx="5928344" cy="13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sr-Latn-RS" sz="1900" kern="1200" dirty="0"/>
            <a:t>Prethodni 20.vek obeležila je velika promena životnog standarda u većem delu sveta. Najveća briga, težnja i nadanje jeste pitanje i očekivanje – </a:t>
          </a:r>
          <a:r>
            <a:rPr lang="sr-Latn-RS" sz="2200" b="1" kern="1200" dirty="0">
              <a:solidFill>
                <a:srgbClr val="FF0000"/>
              </a:solidFill>
            </a:rPr>
            <a:t>hoće li se i u 21.veku to ponoviti?</a:t>
          </a:r>
          <a:endParaRPr lang="en-US" sz="2200" b="1" kern="1200" dirty="0">
            <a:solidFill>
              <a:srgbClr val="FF0000"/>
            </a:solidFill>
          </a:endParaRPr>
        </a:p>
      </dsp:txBody>
      <dsp:txXfrm>
        <a:off x="66253" y="383101"/>
        <a:ext cx="5795838" cy="1224694"/>
      </dsp:txXfrm>
    </dsp:sp>
    <dsp:sp modelId="{C57A3803-259B-44E4-96A0-0DC33E935755}">
      <dsp:nvSpPr>
        <dsp:cNvPr id="0" name=""/>
        <dsp:cNvSpPr/>
      </dsp:nvSpPr>
      <dsp:spPr>
        <a:xfrm>
          <a:off x="0" y="1731648"/>
          <a:ext cx="5928344" cy="13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dirty="0">
              <a:solidFill>
                <a:srgbClr val="0000FF"/>
              </a:solidFill>
            </a:rPr>
            <a:t>Da li će se bogatstvo proširiti i na druge zemlje, hoće li siromašne zemlje biti manje siromašnije</a:t>
          </a:r>
          <a:r>
            <a:rPr lang="sr-Latn-RS" sz="2000" kern="1200" dirty="0"/>
            <a:t>? Ili će ipak klimatske promene, glad, bolesti uzimati svoj danak? Kako će to uticati na privredni rast zemalja?</a:t>
          </a:r>
          <a:endParaRPr lang="en-US" sz="2000" kern="1200" dirty="0"/>
        </a:p>
      </dsp:txBody>
      <dsp:txXfrm>
        <a:off x="66253" y="1797901"/>
        <a:ext cx="5795838" cy="1224694"/>
      </dsp:txXfrm>
    </dsp:sp>
    <dsp:sp modelId="{F1E3D0BC-5DA8-49BE-97C6-79B6D7F8A127}">
      <dsp:nvSpPr>
        <dsp:cNvPr id="0" name=""/>
        <dsp:cNvSpPr/>
      </dsp:nvSpPr>
      <dsp:spPr>
        <a:xfrm>
          <a:off x="0" y="3146449"/>
          <a:ext cx="5928344" cy="13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sr-Latn-RS" sz="2000" kern="1200" dirty="0"/>
            <a:t>Odgovori na ova pitanja zavise najviše od </a:t>
          </a:r>
          <a:r>
            <a:rPr lang="sr-Latn-RS" sz="2000" b="1" kern="1200" dirty="0">
              <a:solidFill>
                <a:schemeClr val="tx1"/>
              </a:solidFill>
            </a:rPr>
            <a:t>ekonomskih politika i uspeha svake nacionalne ekonomije, od funkcionisanja svakog sektora u jednoj državi, regionu, i globalno. </a:t>
          </a:r>
          <a:endParaRPr lang="en-US" sz="2000" b="1" kern="1200" dirty="0">
            <a:solidFill>
              <a:schemeClr val="tx1"/>
            </a:solidFill>
          </a:endParaRPr>
        </a:p>
      </dsp:txBody>
      <dsp:txXfrm>
        <a:off x="66253" y="3212702"/>
        <a:ext cx="5795838" cy="1224694"/>
      </dsp:txXfrm>
    </dsp:sp>
    <dsp:sp modelId="{78600915-7384-47DD-83B2-EA439B59744C}">
      <dsp:nvSpPr>
        <dsp:cNvPr id="0" name=""/>
        <dsp:cNvSpPr/>
      </dsp:nvSpPr>
      <dsp:spPr>
        <a:xfrm>
          <a:off x="0" y="4561249"/>
          <a:ext cx="5928344" cy="13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sr-Latn-RS" sz="2000" kern="1200" dirty="0"/>
            <a:t>Zavise od stepena obrazovanja, dostupnosti energije, obrazovanja, zdravstvene i socijalne zaštite, spoljne trgovine, ulaganja...</a:t>
          </a:r>
          <a:endParaRPr lang="en-US" sz="2000" kern="1200" dirty="0"/>
        </a:p>
      </dsp:txBody>
      <dsp:txXfrm>
        <a:off x="66253" y="4627502"/>
        <a:ext cx="5795838" cy="1224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E400C-35B6-4910-AD33-612B8D21A7CE}" type="datetimeFigureOut">
              <a:rPr lang="en-US" smtClean="0"/>
              <a:t>12/02/2024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29245-61FD-47B4-9CD9-F8513C84CCB6}" type="slidenum">
              <a:rPr lang="en-US" smtClean="0"/>
              <a:t>‹#›</a:t>
            </a:fld>
            <a:endParaRPr lang="en-US"/>
          </a:p>
        </p:txBody>
      </p:sp>
    </p:spTree>
    <p:extLst>
      <p:ext uri="{BB962C8B-B14F-4D97-AF65-F5344CB8AC3E}">
        <p14:creationId xmlns:p14="http://schemas.microsoft.com/office/powerpoint/2010/main" val="160859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12/02/2024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12/02/2024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12/02/2024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12/02/2024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12/02/2024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12/02/2024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12/02/2024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12/02/2024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12/02/2024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12/02/2024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12/02/2024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est TV Cat Cartoons Ever">
            <a:extLst>
              <a:ext uri="{FF2B5EF4-FFF2-40B4-BE49-F238E27FC236}">
                <a16:creationId xmlns:a16="http://schemas.microsoft.com/office/drawing/2014/main" id="{41AFF520-932A-1618-5D37-4743DC60A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99" y="-1"/>
            <a:ext cx="3458411" cy="3192379"/>
          </a:xfrm>
          <a:prstGeom prst="rect">
            <a:avLst/>
          </a:prstGeom>
          <a:noFill/>
          <a:effectLst>
            <a:softEdge rad="317500"/>
          </a:effectLst>
          <a:scene3d>
            <a:camera prst="isometricOffAxis2Right"/>
            <a:lightRig rig="threePt" dir="t"/>
          </a:scene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a:xfrm>
            <a:off x="6424862" y="945776"/>
            <a:ext cx="4730817" cy="791584"/>
          </a:xfrm>
        </p:spPr>
        <p:txBody>
          <a:bodyPr anchor="b">
            <a:normAutofit/>
          </a:bodyPr>
          <a:lstStyle/>
          <a:p>
            <a:pPr algn="ctr"/>
            <a:r>
              <a:rPr lang="sr-Latn-RS" dirty="0"/>
              <a:t>Ekonomija</a:t>
            </a:r>
            <a:endParaRPr lang="en-US" dirty="0"/>
          </a:p>
        </p:txBody>
      </p:sp>
      <p:sp>
        <p:nvSpPr>
          <p:cNvPr id="3" name="Subtitle 2">
            <a:extLst>
              <a:ext uri="{FF2B5EF4-FFF2-40B4-BE49-F238E27FC236}">
                <a16:creationId xmlns:a16="http://schemas.microsoft.com/office/drawing/2014/main" id="{A8E9CFF2-3777-4FF4-A759-8491175B0B7C}"/>
              </a:ext>
            </a:extLst>
          </p:cNvPr>
          <p:cNvSpPr>
            <a:spLocks noGrp="1"/>
          </p:cNvSpPr>
          <p:nvPr>
            <p:ph sz="half" idx="1"/>
          </p:nvPr>
        </p:nvSpPr>
        <p:spPr>
          <a:xfrm>
            <a:off x="2129588" y="2498558"/>
            <a:ext cx="4345363" cy="3462778"/>
          </a:xfrm>
        </p:spPr>
        <p:txBody>
          <a:bodyPr>
            <a:normAutofit fontScale="92500" lnSpcReduction="10000"/>
          </a:bodyPr>
          <a:lstStyle/>
          <a:p>
            <a:r>
              <a:rPr lang="sr-Latn-RS" dirty="0"/>
              <a:t>Da li je ekonomija zaista tako moćna?</a:t>
            </a:r>
          </a:p>
          <a:p>
            <a:r>
              <a:rPr lang="sr-Latn-RS" dirty="0"/>
              <a:t>treba ili nam uopšte? </a:t>
            </a:r>
          </a:p>
          <a:p>
            <a:r>
              <a:rPr lang="sr-Latn-RS" dirty="0"/>
              <a:t>Ili možemo i sami da objasnimo sve veze, zablude i interese u ekonomskim odnosima?</a:t>
            </a:r>
          </a:p>
          <a:p>
            <a:r>
              <a:rPr lang="sr-Latn-RS" dirty="0"/>
              <a:t>Može li nam pomoći u odlučivanju?.......</a:t>
            </a:r>
          </a:p>
          <a:p>
            <a:r>
              <a:rPr lang="sr-Latn-RS" dirty="0"/>
              <a:t>........šta je starije ekonomija ili politika?</a:t>
            </a:r>
          </a:p>
          <a:p>
            <a:pPr algn="just"/>
            <a:r>
              <a:rPr lang="sr-Latn-RS" dirty="0"/>
              <a:t>Jesu li ljudi srećniji kad se ekonomija razvija?</a:t>
            </a:r>
            <a:endParaRPr lang="en-US"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t="16435" r="-1" b="29035"/>
          <a:stretch/>
        </p:blipFill>
        <p:spPr>
          <a:xfrm>
            <a:off x="6515944" y="2120900"/>
            <a:ext cx="4639736" cy="3748194"/>
          </a:xfrm>
          <a:prstGeom prst="rect">
            <a:avLst/>
          </a:prstGeom>
          <a:noFill/>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10327"/>
            <a:ext cx="5279973" cy="1126321"/>
          </a:xfrm>
        </p:spPr>
        <p:txBody>
          <a:bodyPr>
            <a:normAutofit/>
          </a:bodyPr>
          <a:lstStyle/>
          <a:p>
            <a:pPr algn="ctr"/>
            <a:r>
              <a:rPr lang="sr-Latn-RS" sz="2600" dirty="0">
                <a:latin typeface="Times New Roman" panose="02020603050405020304" pitchFamily="18" charset="0"/>
                <a:cs typeface="Times New Roman" panose="02020603050405020304" pitchFamily="18" charset="0"/>
              </a:rPr>
              <a:t>Dobar? Ili Loš ekonomista?</a:t>
            </a:r>
            <a:br>
              <a:rPr lang="sr-Latn-RS" sz="2600" dirty="0">
                <a:latin typeface="Times New Roman" panose="02020603050405020304" pitchFamily="18" charset="0"/>
                <a:cs typeface="Times New Roman" panose="02020603050405020304" pitchFamily="18" charset="0"/>
              </a:rPr>
            </a:br>
            <a:r>
              <a:rPr lang="sr-Latn-RS" sz="2600" dirty="0">
                <a:latin typeface="Times New Roman" panose="02020603050405020304" pitchFamily="18" charset="0"/>
                <a:cs typeface="Times New Roman" panose="02020603050405020304" pitchFamily="18" charset="0"/>
              </a:rPr>
              <a:t>Razlika između dobre i loše ekonomije?</a:t>
            </a:r>
            <a:endParaRPr lang="en-US" sz="2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944652"/>
            <a:ext cx="5642800" cy="3723799"/>
          </a:xfrm>
        </p:spPr>
        <p:txBody>
          <a:bodyPr>
            <a:normAutofit fontScale="92500" lnSpcReduction="10000"/>
          </a:bodyPr>
          <a:lstStyle/>
          <a:p>
            <a:r>
              <a:rPr lang="sr-Latn-RS" dirty="0">
                <a:solidFill>
                  <a:srgbClr val="FF0000"/>
                </a:solidFill>
                <a:latin typeface="Times New Roman" panose="02020603050405020304" pitchFamily="18" charset="0"/>
                <a:cs typeface="Times New Roman" panose="02020603050405020304" pitchFamily="18" charset="0"/>
              </a:rPr>
              <a:t>Loš ekonomista </a:t>
            </a:r>
            <a:r>
              <a:rPr lang="sr-Latn-RS" dirty="0">
                <a:latin typeface="Times New Roman" panose="02020603050405020304" pitchFamily="18" charset="0"/>
                <a:cs typeface="Times New Roman" panose="02020603050405020304" pitchFamily="18" charset="0"/>
              </a:rPr>
              <a:t>vidi samo ono što je odmah uočljivo</a:t>
            </a:r>
          </a:p>
          <a:p>
            <a:r>
              <a:rPr lang="sr-Latn-RS" sz="2200" b="1" u="sng" dirty="0">
                <a:solidFill>
                  <a:srgbClr val="006600"/>
                </a:solidFill>
                <a:latin typeface="Times New Roman" panose="02020603050405020304" pitchFamily="18" charset="0"/>
                <a:cs typeface="Times New Roman" panose="02020603050405020304" pitchFamily="18" charset="0"/>
              </a:rPr>
              <a:t>Dobar ekonomista </a:t>
            </a:r>
            <a:r>
              <a:rPr lang="sr-Latn-RS" b="1" u="sng" dirty="0">
                <a:latin typeface="Times New Roman" panose="02020603050405020304" pitchFamily="18" charset="0"/>
                <a:cs typeface="Times New Roman" panose="02020603050405020304" pitchFamily="18" charset="0"/>
              </a:rPr>
              <a:t>gleda i šta je iza toga</a:t>
            </a:r>
          </a:p>
          <a:p>
            <a:r>
              <a:rPr lang="sr-Latn-RS" dirty="0">
                <a:solidFill>
                  <a:srgbClr val="FF0000"/>
                </a:solidFill>
                <a:latin typeface="Times New Roman" panose="02020603050405020304" pitchFamily="18" charset="0"/>
                <a:cs typeface="Times New Roman" panose="02020603050405020304" pitchFamily="18" charset="0"/>
              </a:rPr>
              <a:t>Loš ekonomista </a:t>
            </a:r>
            <a:r>
              <a:rPr lang="sr-Latn-RS" dirty="0">
                <a:latin typeface="Times New Roman" panose="02020603050405020304" pitchFamily="18" charset="0"/>
                <a:cs typeface="Times New Roman" panose="02020603050405020304" pitchFamily="18" charset="0"/>
              </a:rPr>
              <a:t>vidi samo direktne posledice predloženog puta</a:t>
            </a:r>
          </a:p>
          <a:p>
            <a:r>
              <a:rPr lang="sr-Latn-RS" sz="2400" b="1" u="sng" dirty="0">
                <a:solidFill>
                  <a:srgbClr val="006600"/>
                </a:solidFill>
                <a:latin typeface="Times New Roman" panose="02020603050405020304" pitchFamily="18" charset="0"/>
                <a:cs typeface="Times New Roman" panose="02020603050405020304" pitchFamily="18" charset="0"/>
              </a:rPr>
              <a:t>Dobar ekonomista </a:t>
            </a:r>
            <a:r>
              <a:rPr lang="sr-Latn-RS" b="1" u="sng" dirty="0">
                <a:latin typeface="Times New Roman" panose="02020603050405020304" pitchFamily="18" charset="0"/>
                <a:cs typeface="Times New Roman" panose="02020603050405020304" pitchFamily="18" charset="0"/>
              </a:rPr>
              <a:t>sagledava indirektne posledice</a:t>
            </a:r>
          </a:p>
          <a:p>
            <a:r>
              <a:rPr lang="sr-Latn-RS" dirty="0">
                <a:solidFill>
                  <a:srgbClr val="FF0000"/>
                </a:solidFill>
                <a:latin typeface="Times New Roman" panose="02020603050405020304" pitchFamily="18" charset="0"/>
                <a:cs typeface="Times New Roman" panose="02020603050405020304" pitchFamily="18" charset="0"/>
              </a:rPr>
              <a:t>Loš ekonomista </a:t>
            </a:r>
            <a:r>
              <a:rPr lang="sr-Latn-RS" dirty="0">
                <a:latin typeface="Times New Roman" panose="02020603050405020304" pitchFamily="18" charset="0"/>
                <a:cs typeface="Times New Roman" panose="02020603050405020304" pitchFamily="18" charset="0"/>
              </a:rPr>
              <a:t>vidi samo ono što je efekat date politike, ili šta će biti njen efekat na određenu grupu</a:t>
            </a:r>
          </a:p>
          <a:p>
            <a:pPr algn="just"/>
            <a:r>
              <a:rPr lang="sr-Latn-RS" sz="2400" b="1" u="sng" dirty="0">
                <a:solidFill>
                  <a:srgbClr val="006600"/>
                </a:solidFill>
                <a:latin typeface="Times New Roman" panose="02020603050405020304" pitchFamily="18" charset="0"/>
                <a:cs typeface="Times New Roman" panose="02020603050405020304" pitchFamily="18" charset="0"/>
              </a:rPr>
              <a:t>Dobar ekonomista </a:t>
            </a:r>
            <a:r>
              <a:rPr lang="sr-Latn-RS" b="1" u="sng" dirty="0">
                <a:latin typeface="Times New Roman" panose="02020603050405020304" pitchFamily="18" charset="0"/>
                <a:cs typeface="Times New Roman" panose="02020603050405020304" pitchFamily="18" charset="0"/>
              </a:rPr>
              <a:t>sagledava i efekat koji će takva politika imati na sve grupe, jer Danas je već sutra </a:t>
            </a:r>
            <a:endParaRPr lang="en-US" b="1" u="sng"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6983024" y="2818068"/>
            <a:ext cx="4603396" cy="3359304"/>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sr-Latn-RS" sz="1600" dirty="0">
                <a:solidFill>
                  <a:srgbClr val="C00000"/>
                </a:solidFill>
              </a:rPr>
              <a:t>Umetnost ekonomije sastoji se ne samo u sagledavanju trenutnih već i </a:t>
            </a:r>
            <a:r>
              <a:rPr lang="sr-Latn-RS" sz="1600" b="1" u="sng" dirty="0">
                <a:solidFill>
                  <a:srgbClr val="C00000"/>
                </a:solidFill>
              </a:rPr>
              <a:t>dugoročnih efekata svake politike ili čina</a:t>
            </a:r>
            <a:r>
              <a:rPr lang="sr-Latn-RS" sz="1600" dirty="0">
                <a:solidFill>
                  <a:srgbClr val="C00000"/>
                </a:solidFill>
              </a:rPr>
              <a:t> – praćenje posledica koje takva politika ima ne samo na jednu grupu već na sve grupe.</a:t>
            </a:r>
          </a:p>
          <a:p>
            <a:pPr algn="just"/>
            <a:r>
              <a:rPr lang="sr-Latn-RS" sz="1600" dirty="0">
                <a:solidFill>
                  <a:srgbClr val="C00000"/>
                </a:solidFill>
              </a:rPr>
              <a:t>Veliki broj ekonomskih zabluda koje danas nanose štetu u svetu jesu rezultat tog zanemarivanja – </a:t>
            </a:r>
            <a:r>
              <a:rPr lang="sr-Latn-RS" sz="1600" b="1" u="sng" dirty="0">
                <a:solidFill>
                  <a:srgbClr val="C00000"/>
                </a:solidFill>
              </a:rPr>
              <a:t>zanemarivanja efekata koji tek dolaze</a:t>
            </a:r>
            <a:r>
              <a:rPr lang="sr-Latn-RS" sz="1600" dirty="0">
                <a:solidFill>
                  <a:srgbClr val="C00000"/>
                </a:solidFill>
              </a:rPr>
              <a:t>, jer je većina ekonomista i samim tim i ekonomskih politika fokusairana je na kratkoročne efekte politike – previđaju čitave šume dok detaljno i precizno ispituju određena stabla. </a:t>
            </a:r>
            <a:endParaRPr lang="en-US" sz="1600" dirty="0">
              <a:solidFill>
                <a:srgbClr val="C00000"/>
              </a:solidFill>
            </a:endParaRPr>
          </a:p>
        </p:txBody>
      </p:sp>
      <p:pic>
        <p:nvPicPr>
          <p:cNvPr id="4098" name="Picture 2" descr="IMF downgrades world economic outlook for 2023">
            <a:extLst>
              <a:ext uri="{FF2B5EF4-FFF2-40B4-BE49-F238E27FC236}">
                <a16:creationId xmlns:a16="http://schemas.microsoft.com/office/drawing/2014/main" id="{9A4A890D-2574-57B9-839F-E720E236C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830" y="291253"/>
            <a:ext cx="3425941" cy="2398159"/>
          </a:xfrm>
          <a:prstGeom prst="rect">
            <a:avLst/>
          </a:prstGeom>
          <a:noFill/>
          <a:effectLst>
            <a:softEdge rad="63500"/>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1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547" y="2108202"/>
            <a:ext cx="7342619" cy="3655414"/>
          </a:xfrm>
          <a:solidFill>
            <a:srgbClr val="9BA8B7"/>
          </a:solidFill>
          <a:ln>
            <a:solidFill>
              <a:schemeClr val="bg1">
                <a:lumMod val="50000"/>
              </a:schemeClr>
            </a:solidFill>
          </a:ln>
        </p:spPr>
        <p:txBody>
          <a:bodyPr>
            <a:normAutofit fontScale="92500" lnSpcReduction="10000"/>
          </a:bodyPr>
          <a:lstStyle/>
          <a:p>
            <a:r>
              <a:rPr lang="sr-Latn-RS" dirty="0"/>
              <a:t>Po Ksenofontu – veština upravljanja gazdinstvom</a:t>
            </a:r>
          </a:p>
          <a:p>
            <a:r>
              <a:rPr lang="sr-Latn-RS" dirty="0"/>
              <a:t>Po Aristotelu – veština pribavljanja dobara potrebnih za život i korisnih za kuću i državu (danas je prisutno kada se kae porodična ekonomija, zadružna ekonomija, ekonomija preduzeća</a:t>
            </a:r>
          </a:p>
          <a:p>
            <a:r>
              <a:rPr lang="en-US" sz="2400" b="1" dirty="0" err="1">
                <a:solidFill>
                  <a:srgbClr val="C00000"/>
                </a:solidFill>
              </a:rPr>
              <a:t>Ekonomija</a:t>
            </a:r>
            <a:r>
              <a:rPr lang="en-US" sz="2400" b="1" dirty="0">
                <a:solidFill>
                  <a:srgbClr val="C00000"/>
                </a:solidFill>
              </a:rPr>
              <a:t> </a:t>
            </a:r>
            <a:r>
              <a:rPr lang="en-US" sz="2400" b="1" dirty="0" err="1">
                <a:solidFill>
                  <a:srgbClr val="C00000"/>
                </a:solidFill>
              </a:rPr>
              <a:t>danas</a:t>
            </a:r>
            <a:r>
              <a:rPr lang="en-US" sz="2400" b="1" dirty="0">
                <a:solidFill>
                  <a:srgbClr val="C00000"/>
                </a:solidFill>
              </a:rPr>
              <a:t> </a:t>
            </a:r>
            <a:r>
              <a:rPr lang="en-US" sz="2400" b="1" dirty="0" err="1">
                <a:solidFill>
                  <a:srgbClr val="C00000"/>
                </a:solidFill>
              </a:rPr>
              <a:t>obuhvata</a:t>
            </a:r>
            <a:r>
              <a:rPr lang="en-US" sz="2400" b="1" dirty="0">
                <a:solidFill>
                  <a:srgbClr val="C00000"/>
                </a:solidFill>
              </a:rPr>
              <a:t> </a:t>
            </a:r>
            <a:r>
              <a:rPr lang="en-US" sz="2400" b="1" dirty="0" err="1">
                <a:solidFill>
                  <a:srgbClr val="C00000"/>
                </a:solidFill>
              </a:rPr>
              <a:t>ukupnost</a:t>
            </a:r>
            <a:r>
              <a:rPr lang="en-US" sz="2400" b="1" dirty="0">
                <a:solidFill>
                  <a:srgbClr val="C00000"/>
                </a:solidFill>
              </a:rPr>
              <a:t> </a:t>
            </a:r>
            <a:r>
              <a:rPr lang="en-US" sz="2400" b="1" dirty="0" err="1">
                <a:solidFill>
                  <a:srgbClr val="C00000"/>
                </a:solidFill>
              </a:rPr>
              <a:t>ekonomskih</a:t>
            </a:r>
            <a:r>
              <a:rPr lang="en-US" sz="2400" b="1" dirty="0">
                <a:solidFill>
                  <a:srgbClr val="C00000"/>
                </a:solidFill>
              </a:rPr>
              <a:t> </a:t>
            </a:r>
            <a:r>
              <a:rPr lang="en-US" sz="2400" b="1" dirty="0" err="1">
                <a:solidFill>
                  <a:srgbClr val="C00000"/>
                </a:solidFill>
              </a:rPr>
              <a:t>nauka</a:t>
            </a:r>
            <a:r>
              <a:rPr lang="sr-Latn-RS" sz="2400" b="1" dirty="0">
                <a:solidFill>
                  <a:srgbClr val="C00000"/>
                </a:solidFill>
              </a:rPr>
              <a:t> – teorijske, primenjene, mikroekonomske, makroekonomske.</a:t>
            </a:r>
          </a:p>
          <a:p>
            <a:r>
              <a:rPr lang="en-US" sz="2400" b="1" dirty="0" err="1">
                <a:solidFill>
                  <a:srgbClr val="C00000"/>
                </a:solidFill>
              </a:rPr>
              <a:t>Ekonomija</a:t>
            </a:r>
            <a:r>
              <a:rPr lang="en-US" sz="2400" b="1" dirty="0">
                <a:solidFill>
                  <a:srgbClr val="C00000"/>
                </a:solidFill>
              </a:rPr>
              <a:t> </a:t>
            </a:r>
            <a:r>
              <a:rPr lang="en-US" sz="2400" b="1" dirty="0" err="1">
                <a:solidFill>
                  <a:srgbClr val="C00000"/>
                </a:solidFill>
              </a:rPr>
              <a:t>istovremeno</a:t>
            </a:r>
            <a:r>
              <a:rPr lang="en-US" sz="2400" b="1" dirty="0">
                <a:solidFill>
                  <a:srgbClr val="C00000"/>
                </a:solidFill>
              </a:rPr>
              <a:t> </a:t>
            </a:r>
            <a:r>
              <a:rPr lang="en-US" sz="2400" b="1" dirty="0" err="1">
                <a:solidFill>
                  <a:srgbClr val="C00000"/>
                </a:solidFill>
              </a:rPr>
              <a:t>predstavlja</a:t>
            </a:r>
            <a:r>
              <a:rPr lang="en-US" sz="2400" b="1" dirty="0">
                <a:solidFill>
                  <a:srgbClr val="C00000"/>
                </a:solidFill>
              </a:rPr>
              <a:t> </a:t>
            </a:r>
            <a:r>
              <a:rPr lang="en-US" sz="2400" b="1" dirty="0" err="1">
                <a:solidFill>
                  <a:srgbClr val="C00000"/>
                </a:solidFill>
              </a:rPr>
              <a:t>svaku</a:t>
            </a:r>
            <a:r>
              <a:rPr lang="en-US" sz="2400" b="1" dirty="0">
                <a:solidFill>
                  <a:srgbClr val="C00000"/>
                </a:solidFill>
              </a:rPr>
              <a:t> </a:t>
            </a:r>
            <a:r>
              <a:rPr lang="en-US" sz="2400" b="1" dirty="0" err="1">
                <a:solidFill>
                  <a:srgbClr val="C00000"/>
                </a:solidFill>
              </a:rPr>
              <a:t>ljudsku</a:t>
            </a:r>
            <a:r>
              <a:rPr lang="en-US" sz="2400" b="1" dirty="0">
                <a:solidFill>
                  <a:srgbClr val="C00000"/>
                </a:solidFill>
              </a:rPr>
              <a:t> </a:t>
            </a:r>
            <a:r>
              <a:rPr lang="en-US" sz="2400" b="1" dirty="0" err="1">
                <a:solidFill>
                  <a:srgbClr val="C00000"/>
                </a:solidFill>
              </a:rPr>
              <a:t>delatnost</a:t>
            </a:r>
            <a:r>
              <a:rPr lang="en-US" sz="2400" b="1" dirty="0">
                <a:solidFill>
                  <a:srgbClr val="C00000"/>
                </a:solidFill>
              </a:rPr>
              <a:t> u </a:t>
            </a:r>
            <a:r>
              <a:rPr lang="en-US" sz="2400" b="1" dirty="0" err="1">
                <a:solidFill>
                  <a:srgbClr val="C00000"/>
                </a:solidFill>
              </a:rPr>
              <a:t>kojoj</a:t>
            </a:r>
            <a:r>
              <a:rPr lang="en-US" sz="2400" b="1" dirty="0">
                <a:solidFill>
                  <a:srgbClr val="C00000"/>
                </a:solidFill>
              </a:rPr>
              <a:t> se </a:t>
            </a:r>
            <a:r>
              <a:rPr lang="en-US" sz="2400" b="1" dirty="0" err="1">
                <a:solidFill>
                  <a:srgbClr val="C00000"/>
                </a:solidFill>
              </a:rPr>
              <a:t>susreće</a:t>
            </a:r>
            <a:r>
              <a:rPr lang="en-US" sz="2400" b="1" dirty="0">
                <a:solidFill>
                  <a:srgbClr val="C00000"/>
                </a:solidFill>
              </a:rPr>
              <a:t> problem </a:t>
            </a:r>
            <a:r>
              <a:rPr lang="en-US" sz="2400" b="1" dirty="0" err="1">
                <a:solidFill>
                  <a:srgbClr val="C00000"/>
                </a:solidFill>
              </a:rPr>
              <a:t>ograničenih</a:t>
            </a:r>
            <a:r>
              <a:rPr lang="en-US" sz="2400" b="1" dirty="0">
                <a:solidFill>
                  <a:srgbClr val="C00000"/>
                </a:solidFill>
              </a:rPr>
              <a:t> </a:t>
            </a:r>
            <a:r>
              <a:rPr lang="en-US" sz="2400" b="1" dirty="0" err="1">
                <a:solidFill>
                  <a:srgbClr val="C00000"/>
                </a:solidFill>
              </a:rPr>
              <a:t>sredstava</a:t>
            </a:r>
            <a:r>
              <a:rPr lang="en-US" sz="2400" b="1" dirty="0">
                <a:solidFill>
                  <a:srgbClr val="C00000"/>
                </a:solidFill>
              </a:rPr>
              <a:t> u </a:t>
            </a:r>
            <a:r>
              <a:rPr lang="en-US" sz="2400" b="1" dirty="0" err="1">
                <a:solidFill>
                  <a:srgbClr val="C00000"/>
                </a:solidFill>
              </a:rPr>
              <a:t>realizaciji</a:t>
            </a:r>
            <a:r>
              <a:rPr lang="en-US" sz="2400" b="1" dirty="0">
                <a:solidFill>
                  <a:srgbClr val="C00000"/>
                </a:solidFill>
              </a:rPr>
              <a:t> </a:t>
            </a:r>
            <a:r>
              <a:rPr lang="en-US" sz="2400" b="1" dirty="0" err="1">
                <a:solidFill>
                  <a:srgbClr val="C00000"/>
                </a:solidFill>
              </a:rPr>
              <a:t>određenih</a:t>
            </a:r>
            <a:r>
              <a:rPr lang="en-US" sz="2400" b="1" dirty="0">
                <a:solidFill>
                  <a:srgbClr val="C00000"/>
                </a:solidFill>
              </a:rPr>
              <a:t> </a:t>
            </a:r>
            <a:r>
              <a:rPr lang="en-US" sz="2400" b="1" dirty="0" err="1">
                <a:solidFill>
                  <a:srgbClr val="C00000"/>
                </a:solidFill>
              </a:rPr>
              <a:t>društvenih</a:t>
            </a:r>
            <a:r>
              <a:rPr lang="en-US" sz="2400" b="1" dirty="0">
                <a:solidFill>
                  <a:srgbClr val="C00000"/>
                </a:solidFill>
              </a:rPr>
              <a:t> </a:t>
            </a:r>
            <a:r>
              <a:rPr lang="en-US" sz="2400" b="1" dirty="0" err="1">
                <a:solidFill>
                  <a:srgbClr val="C00000"/>
                </a:solidFill>
              </a:rPr>
              <a:t>ciljev</a:t>
            </a:r>
            <a:r>
              <a:rPr lang="sr-Latn-RS" sz="2400" b="1" dirty="0">
                <a:solidFill>
                  <a:srgbClr val="C00000"/>
                </a:solidFill>
              </a:rPr>
              <a:t>a</a:t>
            </a:r>
          </a:p>
          <a:p>
            <a:endParaRPr lang="en-US" dirty="0"/>
          </a:p>
        </p:txBody>
      </p:sp>
      <p:sp>
        <p:nvSpPr>
          <p:cNvPr id="4" name="Oval 3"/>
          <p:cNvSpPr/>
          <p:nvPr/>
        </p:nvSpPr>
        <p:spPr>
          <a:xfrm>
            <a:off x="331999" y="331076"/>
            <a:ext cx="2915876" cy="1526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200" dirty="0"/>
              <a:t>Šta je EKONOMIJA?</a:t>
            </a:r>
            <a:endParaRPr lang="en-US" sz="2200" dirty="0"/>
          </a:p>
        </p:txBody>
      </p:sp>
      <p:sp>
        <p:nvSpPr>
          <p:cNvPr id="5" name="Oval 4"/>
          <p:cNvSpPr/>
          <p:nvPr/>
        </p:nvSpPr>
        <p:spPr>
          <a:xfrm>
            <a:off x="3286065" y="186370"/>
            <a:ext cx="2299736" cy="937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OIKOS gazdovanje, privređivanje</a:t>
            </a:r>
            <a:endParaRPr lang="en-US" dirty="0"/>
          </a:p>
        </p:txBody>
      </p:sp>
      <p:sp>
        <p:nvSpPr>
          <p:cNvPr id="6" name="Oval 5"/>
          <p:cNvSpPr/>
          <p:nvPr/>
        </p:nvSpPr>
        <p:spPr>
          <a:xfrm>
            <a:off x="3191195" y="1182412"/>
            <a:ext cx="2351408" cy="92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NOMOS pravilo, red, zakon</a:t>
            </a:r>
            <a:endParaRPr lang="en-US" dirty="0"/>
          </a:p>
        </p:txBody>
      </p:sp>
      <p:pic>
        <p:nvPicPr>
          <p:cNvPr id="5122" name="Picture 2" descr="Premium Vector | Businessman looking down at the falling arrow economic  collapse definition cartoon character thin line style vector">
            <a:extLst>
              <a:ext uri="{FF2B5EF4-FFF2-40B4-BE49-F238E27FC236}">
                <a16:creationId xmlns:a16="http://schemas.microsoft.com/office/drawing/2014/main" id="{70626256-1F2B-6CDF-623D-4BA5BB1A4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807" y="233255"/>
            <a:ext cx="3429000" cy="3429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6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9" y="3705726"/>
            <a:ext cx="11368879" cy="2412018"/>
          </a:xfrm>
        </p:spPr>
        <p:txBody>
          <a:bodyPr>
            <a:normAutofit fontScale="85000" lnSpcReduction="20000"/>
          </a:bodyPr>
          <a:lstStyle/>
          <a:p>
            <a:pPr marL="0" indent="0" algn="just">
              <a:buNone/>
            </a:pPr>
            <a:r>
              <a:rPr lang="sr-Latn-RS" dirty="0"/>
              <a:t>Stavovi i ekonomske insitucije su se menjali, mnoge zemlje su odbacile socijalizam i kolektivističke pristupe, prihvatile tržišne sisteme. </a:t>
            </a:r>
          </a:p>
          <a:p>
            <a:pPr marL="0" indent="0" algn="just">
              <a:buNone/>
            </a:pPr>
            <a:r>
              <a:rPr lang="sr-Latn-RS" b="1" dirty="0"/>
              <a:t>Napredak nije doveo do toga da se smanji interes za ekonomska pitanja, svet je postao sve povezaniji od pojave interneta, računara, društvenih mreža čineći da tržišta budu još konkurentnija. </a:t>
            </a:r>
          </a:p>
          <a:p>
            <a:pPr marL="0" indent="0" algn="just">
              <a:buNone/>
            </a:pPr>
            <a:r>
              <a:rPr lang="sr-Latn-RS" dirty="0"/>
              <a:t>Pojavljuje se i rastuća zabrinutost za međunarodne ekološke probleme, potrebe međunarodnih dogovora zarad budućnosti planete, što će imati svoje uticaje na ekonomiju.</a:t>
            </a:r>
          </a:p>
          <a:p>
            <a:pPr marL="0" indent="0" algn="just">
              <a:buNone/>
            </a:pPr>
            <a:r>
              <a:rPr lang="sr-Latn-RS" dirty="0"/>
              <a:t>EKONOMIJA JE DINAMIČNA NAUKA – menja se kako bi odrazila promenljiva kretanja u ekonomskim pitanjima, u svetkoj ekonomiji, ekologiji, socijalnim odnosima</a:t>
            </a:r>
            <a:endParaRPr lang="en-US" dirty="0"/>
          </a:p>
        </p:txBody>
      </p:sp>
      <p:pic>
        <p:nvPicPr>
          <p:cNvPr id="3074" name="Picture 2" descr="The people or the economy. | Cartoon Movement">
            <a:extLst>
              <a:ext uri="{FF2B5EF4-FFF2-40B4-BE49-F238E27FC236}">
                <a16:creationId xmlns:a16="http://schemas.microsoft.com/office/drawing/2014/main" id="{E40C91D0-B52D-8836-10D1-3247E8F11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53" y="146383"/>
            <a:ext cx="5445542" cy="34851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37C923-24C4-815C-6ADF-B0CB64F2EF25}"/>
              </a:ext>
            </a:extLst>
          </p:cNvPr>
          <p:cNvSpPr txBox="1"/>
          <p:nvPr/>
        </p:nvSpPr>
        <p:spPr>
          <a:xfrm>
            <a:off x="489284" y="72787"/>
            <a:ext cx="5574632" cy="3139321"/>
          </a:xfrm>
          <a:prstGeom prst="rect">
            <a:avLst/>
          </a:prstGeom>
          <a:noFill/>
        </p:spPr>
        <p:txBody>
          <a:bodyPr wrap="square">
            <a:spAutoFit/>
          </a:bodyPr>
          <a:lstStyle/>
          <a:p>
            <a:pPr marL="0" indent="0" algn="just">
              <a:buNone/>
            </a:pPr>
            <a:r>
              <a:rPr lang="sr-Latn-RS" dirty="0">
                <a:solidFill>
                  <a:srgbClr val="FF0000"/>
                </a:solidFill>
              </a:rPr>
              <a:t>Ekonomija se definiše kao naučna oblast </a:t>
            </a:r>
            <a:r>
              <a:rPr lang="en-US" dirty="0" err="1">
                <a:solidFill>
                  <a:srgbClr val="FF0000"/>
                </a:solidFill>
              </a:rPr>
              <a:t>kojom</a:t>
            </a:r>
            <a:r>
              <a:rPr lang="en-US" dirty="0">
                <a:solidFill>
                  <a:srgbClr val="FF0000"/>
                </a:solidFill>
              </a:rPr>
              <a:t> se </a:t>
            </a:r>
            <a:r>
              <a:rPr lang="en-US" dirty="0" err="1">
                <a:solidFill>
                  <a:srgbClr val="FF0000"/>
                </a:solidFill>
              </a:rPr>
              <a:t>istražuje</a:t>
            </a:r>
            <a:r>
              <a:rPr lang="en-US" dirty="0">
                <a:solidFill>
                  <a:srgbClr val="FF0000"/>
                </a:solidFill>
              </a:rPr>
              <a:t> </a:t>
            </a:r>
            <a:r>
              <a:rPr lang="en-US" dirty="0" err="1">
                <a:solidFill>
                  <a:srgbClr val="FF0000"/>
                </a:solidFill>
              </a:rPr>
              <a:t>kako</a:t>
            </a:r>
            <a:r>
              <a:rPr lang="en-US" dirty="0">
                <a:solidFill>
                  <a:srgbClr val="FF0000"/>
                </a:solidFill>
              </a:rPr>
              <a:t> </a:t>
            </a:r>
            <a:r>
              <a:rPr lang="en-US" dirty="0" err="1">
                <a:solidFill>
                  <a:srgbClr val="FF0000"/>
                </a:solidFill>
              </a:rPr>
              <a:t>društvo</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svi</a:t>
            </a:r>
            <a:r>
              <a:rPr lang="en-US" dirty="0">
                <a:solidFill>
                  <a:srgbClr val="FF0000"/>
                </a:solidFill>
              </a:rPr>
              <a:t> </a:t>
            </a:r>
            <a:r>
              <a:rPr lang="en-US" dirty="0" err="1">
                <a:solidFill>
                  <a:srgbClr val="FF0000"/>
                </a:solidFill>
              </a:rPr>
              <a:t>subjekti</a:t>
            </a:r>
            <a:r>
              <a:rPr lang="en-US" dirty="0">
                <a:solidFill>
                  <a:srgbClr val="FF0000"/>
                </a:solidFill>
              </a:rPr>
              <a:t> u </a:t>
            </a:r>
            <a:r>
              <a:rPr lang="en-US" dirty="0" err="1">
                <a:solidFill>
                  <a:srgbClr val="FF0000"/>
                </a:solidFill>
              </a:rPr>
              <a:t>njemu</a:t>
            </a:r>
            <a:r>
              <a:rPr lang="en-US" dirty="0">
                <a:solidFill>
                  <a:srgbClr val="FF0000"/>
                </a:solidFill>
              </a:rPr>
              <a:t>) da </a:t>
            </a:r>
            <a:r>
              <a:rPr lang="en-US" dirty="0" err="1">
                <a:solidFill>
                  <a:srgbClr val="FF0000"/>
                </a:solidFill>
              </a:rPr>
              <a:t>koriste</a:t>
            </a:r>
            <a:r>
              <a:rPr lang="en-US" dirty="0">
                <a:solidFill>
                  <a:srgbClr val="FF0000"/>
                </a:solidFill>
              </a:rPr>
              <a:t> </a:t>
            </a:r>
            <a:r>
              <a:rPr lang="en-US" dirty="0" err="1">
                <a:solidFill>
                  <a:srgbClr val="FF0000"/>
                </a:solidFill>
              </a:rPr>
              <a:t>oskudne</a:t>
            </a:r>
            <a:r>
              <a:rPr lang="en-US" dirty="0">
                <a:solidFill>
                  <a:srgbClr val="FF0000"/>
                </a:solidFill>
              </a:rPr>
              <a:t> </a:t>
            </a:r>
            <a:r>
              <a:rPr lang="en-US" dirty="0" err="1">
                <a:solidFill>
                  <a:srgbClr val="FF0000"/>
                </a:solidFill>
              </a:rPr>
              <a:t>resurse</a:t>
            </a:r>
            <a:r>
              <a:rPr lang="en-US" dirty="0">
                <a:solidFill>
                  <a:srgbClr val="FF0000"/>
                </a:solidFill>
              </a:rPr>
              <a:t> da bi </a:t>
            </a:r>
            <a:r>
              <a:rPr lang="en-US" dirty="0" err="1">
                <a:solidFill>
                  <a:srgbClr val="FF0000"/>
                </a:solidFill>
              </a:rPr>
              <a:t>proizveli</a:t>
            </a:r>
            <a:r>
              <a:rPr lang="en-US" dirty="0">
                <a:solidFill>
                  <a:srgbClr val="FF0000"/>
                </a:solidFill>
              </a:rPr>
              <a:t> </a:t>
            </a:r>
            <a:r>
              <a:rPr lang="en-US" dirty="0" err="1">
                <a:solidFill>
                  <a:srgbClr val="FF0000"/>
                </a:solidFill>
              </a:rPr>
              <a:t>vredne</a:t>
            </a:r>
            <a:r>
              <a:rPr lang="en-US" dirty="0">
                <a:solidFill>
                  <a:srgbClr val="FF0000"/>
                </a:solidFill>
              </a:rPr>
              <a:t> robe </a:t>
            </a:r>
            <a:r>
              <a:rPr lang="en-US" dirty="0" err="1">
                <a:solidFill>
                  <a:srgbClr val="FF0000"/>
                </a:solidFill>
              </a:rPr>
              <a:t>i</a:t>
            </a:r>
            <a:r>
              <a:rPr lang="en-US" dirty="0">
                <a:solidFill>
                  <a:srgbClr val="FF0000"/>
                </a:solidFill>
              </a:rPr>
              <a:t> </a:t>
            </a:r>
            <a:r>
              <a:rPr lang="en-US" dirty="0" err="1">
                <a:solidFill>
                  <a:srgbClr val="FF0000"/>
                </a:solidFill>
              </a:rPr>
              <a:t>usluge</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raspodelili</a:t>
            </a:r>
            <a:r>
              <a:rPr lang="en-US" dirty="0">
                <a:solidFill>
                  <a:srgbClr val="FF0000"/>
                </a:solidFill>
              </a:rPr>
              <a:t> </a:t>
            </a:r>
            <a:r>
              <a:rPr lang="en-US" dirty="0" err="1">
                <a:solidFill>
                  <a:srgbClr val="FF0000"/>
                </a:solidFill>
              </a:rPr>
              <a:t>ih</a:t>
            </a:r>
            <a:r>
              <a:rPr lang="en-US" dirty="0">
                <a:solidFill>
                  <a:srgbClr val="FF0000"/>
                </a:solidFill>
              </a:rPr>
              <a:t> </a:t>
            </a:r>
            <a:r>
              <a:rPr lang="en-US" dirty="0" err="1">
                <a:solidFill>
                  <a:srgbClr val="FF0000"/>
                </a:solidFill>
              </a:rPr>
              <a:t>među</a:t>
            </a:r>
            <a:r>
              <a:rPr lang="en-US" dirty="0">
                <a:solidFill>
                  <a:srgbClr val="FF0000"/>
                </a:solidFill>
              </a:rPr>
              <a:t> </a:t>
            </a:r>
            <a:r>
              <a:rPr lang="en-US" dirty="0" err="1">
                <a:solidFill>
                  <a:srgbClr val="FF0000"/>
                </a:solidFill>
              </a:rPr>
              <a:t>različitim</a:t>
            </a:r>
            <a:r>
              <a:rPr lang="en-US" dirty="0">
                <a:solidFill>
                  <a:srgbClr val="FF0000"/>
                </a:solidFill>
              </a:rPr>
              <a:t> </a:t>
            </a:r>
            <a:r>
              <a:rPr lang="en-US" dirty="0" err="1">
                <a:solidFill>
                  <a:srgbClr val="FF0000"/>
                </a:solidFill>
              </a:rPr>
              <a:t>subjektima</a:t>
            </a:r>
            <a:r>
              <a:rPr lang="en-US" dirty="0">
                <a:solidFill>
                  <a:srgbClr val="FF0000"/>
                </a:solidFill>
              </a:rPr>
              <a:t> </a:t>
            </a:r>
            <a:r>
              <a:rPr lang="en-US" dirty="0" err="1">
                <a:solidFill>
                  <a:srgbClr val="FF0000"/>
                </a:solidFill>
              </a:rPr>
              <a:t>društva</a:t>
            </a:r>
            <a:r>
              <a:rPr lang="en-US" dirty="0">
                <a:solidFill>
                  <a:srgbClr val="FF0000"/>
                </a:solidFill>
              </a:rPr>
              <a:t>. </a:t>
            </a:r>
            <a:endParaRPr lang="sr-Latn-RS" dirty="0">
              <a:solidFill>
                <a:srgbClr val="FF0000"/>
              </a:solidFill>
            </a:endParaRPr>
          </a:p>
          <a:p>
            <a:pPr marL="0" indent="0" algn="just">
              <a:buNone/>
            </a:pPr>
            <a:r>
              <a:rPr lang="sr-Latn-RS" dirty="0"/>
              <a:t>Zato se govori o podeli na </a:t>
            </a:r>
            <a:r>
              <a:rPr lang="en-US" dirty="0" err="1"/>
              <a:t>makroekonomiju</a:t>
            </a:r>
            <a:r>
              <a:rPr lang="en-US" dirty="0"/>
              <a:t> </a:t>
            </a:r>
            <a:r>
              <a:rPr lang="en-US" dirty="0" err="1"/>
              <a:t>i</a:t>
            </a:r>
            <a:r>
              <a:rPr lang="en-US" dirty="0"/>
              <a:t> </a:t>
            </a:r>
            <a:r>
              <a:rPr lang="en-US" dirty="0" err="1"/>
              <a:t>mikroekonomiju</a:t>
            </a:r>
            <a:r>
              <a:rPr lang="en-US" dirty="0"/>
              <a:t>.</a:t>
            </a:r>
            <a:r>
              <a:rPr lang="sr-Latn-RS" dirty="0"/>
              <a:t> </a:t>
            </a:r>
          </a:p>
          <a:p>
            <a:pPr marL="0" indent="0" algn="just">
              <a:buNone/>
            </a:pPr>
            <a:endParaRPr lang="sr-Latn-RS" dirty="0"/>
          </a:p>
          <a:p>
            <a:pPr marL="0" indent="0" algn="just">
              <a:buNone/>
            </a:pPr>
            <a:r>
              <a:rPr lang="sr-Latn-RS" dirty="0"/>
              <a:t>Ekonomija se takođe menja kako se menjaju odnosi u društvima, sve je drugačije od prvobitne ljudske zajednice, robovlasničkog društva, feudalnog, kapitalističkog, socijalističkog, pojave globalizma...</a:t>
            </a:r>
          </a:p>
        </p:txBody>
      </p:sp>
    </p:spTree>
    <p:extLst>
      <p:ext uri="{BB962C8B-B14F-4D97-AF65-F5344CB8AC3E}">
        <p14:creationId xmlns:p14="http://schemas.microsoft.com/office/powerpoint/2010/main" val="390141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conomic Growth Vector PNG Images, Global Economic Update Economic Growth  Concept Flat Illustration, Growth Clipart, Design, Illustration PNG Image  For Free Dow… | Flat illustration, Robot illustration, Clip art">
            <a:extLst>
              <a:ext uri="{FF2B5EF4-FFF2-40B4-BE49-F238E27FC236}">
                <a16:creationId xmlns:a16="http://schemas.microsoft.com/office/drawing/2014/main" id="{4A4AF65B-F745-7ACC-6AC5-1EB4638EC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512" y="340895"/>
            <a:ext cx="2509882" cy="25098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1805" y="419919"/>
            <a:ext cx="11502603" cy="5449174"/>
          </a:xfrm>
        </p:spPr>
        <p:txBody>
          <a:bodyPr>
            <a:normAutofit/>
          </a:bodyPr>
          <a:lstStyle/>
          <a:p>
            <a:pPr marL="0" indent="0">
              <a:buNone/>
            </a:pPr>
            <a:r>
              <a:rPr lang="en-US" dirty="0" err="1"/>
              <a:t>Zadatak</a:t>
            </a:r>
            <a:r>
              <a:rPr lang="en-US" dirty="0"/>
              <a:t> </a:t>
            </a:r>
            <a:r>
              <a:rPr lang="en-US" dirty="0" err="1"/>
              <a:t>ekonomije</a:t>
            </a:r>
            <a:r>
              <a:rPr lang="en-US" dirty="0"/>
              <a:t> </a:t>
            </a:r>
            <a:r>
              <a:rPr lang="en-US" dirty="0" err="1"/>
              <a:t>svodi</a:t>
            </a:r>
            <a:r>
              <a:rPr lang="en-US" dirty="0"/>
              <a:t> se </a:t>
            </a:r>
            <a:r>
              <a:rPr lang="en-US" dirty="0" err="1"/>
              <a:t>na</a:t>
            </a:r>
            <a:r>
              <a:rPr lang="en-US" dirty="0"/>
              <a:t> </a:t>
            </a:r>
            <a:r>
              <a:rPr lang="en-US" dirty="0" err="1"/>
              <a:t>postizanje</a:t>
            </a:r>
            <a:r>
              <a:rPr lang="en-US" dirty="0"/>
              <a:t> </a:t>
            </a:r>
            <a:r>
              <a:rPr lang="en-US" b="1" u="sng" dirty="0" err="1">
                <a:solidFill>
                  <a:srgbClr val="C00000"/>
                </a:solidFill>
              </a:rPr>
              <a:t>maksimalne</a:t>
            </a:r>
            <a:r>
              <a:rPr lang="en-US" b="1" u="sng" dirty="0">
                <a:solidFill>
                  <a:srgbClr val="C00000"/>
                </a:solidFill>
              </a:rPr>
              <a:t> </a:t>
            </a:r>
            <a:r>
              <a:rPr lang="en-US" b="1" u="sng" dirty="0" err="1">
                <a:solidFill>
                  <a:srgbClr val="C00000"/>
                </a:solidFill>
              </a:rPr>
              <a:t>efektivnosti</a:t>
            </a:r>
            <a:r>
              <a:rPr lang="en-US" b="1" u="sng" dirty="0">
                <a:solidFill>
                  <a:srgbClr val="C00000"/>
                </a:solidFill>
              </a:rPr>
              <a:t> </a:t>
            </a:r>
            <a:r>
              <a:rPr lang="en-US" b="1" u="sng" dirty="0" err="1">
                <a:solidFill>
                  <a:srgbClr val="C00000"/>
                </a:solidFill>
              </a:rPr>
              <a:t>uz</a:t>
            </a:r>
            <a:r>
              <a:rPr lang="en-US" b="1" u="sng" dirty="0">
                <a:solidFill>
                  <a:srgbClr val="C00000"/>
                </a:solidFill>
              </a:rPr>
              <a:t> </a:t>
            </a:r>
            <a:r>
              <a:rPr lang="en-US" b="1" u="sng" dirty="0" err="1">
                <a:solidFill>
                  <a:srgbClr val="C00000"/>
                </a:solidFill>
              </a:rPr>
              <a:t>minimizaciju</a:t>
            </a:r>
            <a:r>
              <a:rPr lang="en-US" b="1" u="sng" dirty="0">
                <a:solidFill>
                  <a:srgbClr val="C00000"/>
                </a:solidFill>
              </a:rPr>
              <a:t> </a:t>
            </a:r>
            <a:r>
              <a:rPr lang="en-US" b="1" u="sng" dirty="0" err="1">
                <a:solidFill>
                  <a:srgbClr val="C00000"/>
                </a:solidFill>
              </a:rPr>
              <a:t>troškova</a:t>
            </a:r>
            <a:endParaRPr lang="sr-Latn-RS" b="1" u="sng" dirty="0">
              <a:solidFill>
                <a:srgbClr val="C00000"/>
              </a:solidFill>
            </a:endParaRPr>
          </a:p>
          <a:p>
            <a:pPr marL="0" indent="0">
              <a:buNone/>
            </a:pPr>
            <a:r>
              <a:rPr lang="en-US" dirty="0" err="1"/>
              <a:t>Za</a:t>
            </a:r>
            <a:r>
              <a:rPr lang="en-US" dirty="0"/>
              <a:t> </a:t>
            </a:r>
            <a:r>
              <a:rPr lang="en-US" dirty="0" err="1"/>
              <a:t>ekonomsko</a:t>
            </a:r>
            <a:r>
              <a:rPr lang="en-US" dirty="0"/>
              <a:t> </a:t>
            </a:r>
            <a:r>
              <a:rPr lang="en-US" dirty="0" err="1"/>
              <a:t>privređivanje</a:t>
            </a:r>
            <a:r>
              <a:rPr lang="en-US" dirty="0"/>
              <a:t> </a:t>
            </a:r>
            <a:r>
              <a:rPr lang="en-US" dirty="0" err="1"/>
              <a:t>potrebna</a:t>
            </a:r>
            <a:r>
              <a:rPr lang="en-US" dirty="0"/>
              <a:t> </a:t>
            </a:r>
            <a:r>
              <a:rPr lang="en-US" dirty="0" err="1"/>
              <a:t>su</a:t>
            </a:r>
            <a:r>
              <a:rPr lang="en-US" dirty="0"/>
              <a:t> tri </a:t>
            </a:r>
            <a:r>
              <a:rPr lang="en-US" dirty="0" err="1"/>
              <a:t>elementa</a:t>
            </a:r>
            <a:r>
              <a:rPr lang="en-US" dirty="0"/>
              <a:t>: </a:t>
            </a:r>
            <a:endParaRPr lang="sr-Latn-RS" dirty="0"/>
          </a:p>
          <a:p>
            <a:pPr marL="457200" indent="-457200">
              <a:buAutoNum type="arabicPeriod"/>
            </a:pPr>
            <a:r>
              <a:rPr lang="en-US" dirty="0" err="1"/>
              <a:t>Ljudske</a:t>
            </a:r>
            <a:r>
              <a:rPr lang="en-US" dirty="0"/>
              <a:t> </a:t>
            </a:r>
            <a:r>
              <a:rPr lang="en-US" dirty="0" err="1"/>
              <a:t>potrebe</a:t>
            </a:r>
            <a:r>
              <a:rPr lang="en-US" dirty="0"/>
              <a:t>, </a:t>
            </a:r>
            <a:endParaRPr lang="sr-Latn-RS" dirty="0"/>
          </a:p>
          <a:p>
            <a:pPr marL="457200" indent="-457200">
              <a:buAutoNum type="arabicPeriod"/>
            </a:pPr>
            <a:r>
              <a:rPr lang="en-US" dirty="0" err="1"/>
              <a:t>Ograničenost</a:t>
            </a:r>
            <a:r>
              <a:rPr lang="en-US" dirty="0"/>
              <a:t> </a:t>
            </a:r>
            <a:r>
              <a:rPr lang="en-US" dirty="0" err="1"/>
              <a:t>sredstava</a:t>
            </a:r>
            <a:r>
              <a:rPr lang="en-US" dirty="0"/>
              <a:t> za </a:t>
            </a:r>
            <a:r>
              <a:rPr lang="en-US" dirty="0" err="1"/>
              <a:t>njihovo</a:t>
            </a:r>
            <a:r>
              <a:rPr lang="en-US" dirty="0"/>
              <a:t> </a:t>
            </a:r>
            <a:r>
              <a:rPr lang="en-US" dirty="0" err="1"/>
              <a:t>zadovoljavanje</a:t>
            </a:r>
            <a:r>
              <a:rPr lang="en-US" dirty="0"/>
              <a:t>, </a:t>
            </a:r>
            <a:endParaRPr lang="sr-Latn-RS" dirty="0"/>
          </a:p>
          <a:p>
            <a:pPr marL="457200" indent="-457200">
              <a:buAutoNum type="arabicPeriod"/>
            </a:pPr>
            <a:r>
              <a:rPr lang="en-US" dirty="0" err="1"/>
              <a:t>Svesna</a:t>
            </a:r>
            <a:r>
              <a:rPr lang="en-US" dirty="0"/>
              <a:t> </a:t>
            </a:r>
            <a:r>
              <a:rPr lang="en-US" dirty="0" err="1"/>
              <a:t>delatnost</a:t>
            </a:r>
            <a:r>
              <a:rPr lang="en-US" dirty="0"/>
              <a:t> u </a:t>
            </a:r>
            <a:r>
              <a:rPr lang="en-US" dirty="0" err="1"/>
              <a:t>pravcu</a:t>
            </a:r>
            <a:r>
              <a:rPr lang="en-US" dirty="0"/>
              <a:t> </a:t>
            </a:r>
            <a:r>
              <a:rPr lang="en-US" dirty="0" err="1"/>
              <a:t>pokrića</a:t>
            </a:r>
            <a:r>
              <a:rPr lang="en-US" dirty="0"/>
              <a:t> </a:t>
            </a:r>
            <a:r>
              <a:rPr lang="en-US" dirty="0" err="1"/>
              <a:t>potreba</a:t>
            </a:r>
            <a:r>
              <a:rPr lang="en-US" dirty="0"/>
              <a:t>, </a:t>
            </a:r>
            <a:r>
              <a:rPr lang="en-US" dirty="0" err="1"/>
              <a:t>uz</a:t>
            </a:r>
            <a:r>
              <a:rPr lang="en-US" dirty="0"/>
              <a:t> </a:t>
            </a:r>
            <a:r>
              <a:rPr lang="en-US" dirty="0" err="1"/>
              <a:t>smanjivanje</a:t>
            </a:r>
            <a:r>
              <a:rPr lang="en-US" dirty="0"/>
              <a:t> </a:t>
            </a:r>
            <a:r>
              <a:rPr lang="en-US" dirty="0" err="1"/>
              <a:t>ograničenosti</a:t>
            </a:r>
            <a:r>
              <a:rPr lang="en-US" dirty="0"/>
              <a:t> </a:t>
            </a:r>
            <a:r>
              <a:rPr lang="en-US" dirty="0" err="1"/>
              <a:t>sredstava</a:t>
            </a:r>
            <a:r>
              <a:rPr lang="en-US" dirty="0"/>
              <a:t>. </a:t>
            </a:r>
            <a:endParaRPr lang="sr-Latn-RS" dirty="0"/>
          </a:p>
          <a:p>
            <a:pPr marL="0" indent="0">
              <a:buNone/>
            </a:pPr>
            <a:r>
              <a:rPr lang="sr-Latn-RS" b="1" dirty="0">
                <a:solidFill>
                  <a:srgbClr val="FF0000"/>
                </a:solidFill>
              </a:rPr>
              <a:t>MAKROEKONOMIJA </a:t>
            </a:r>
            <a:r>
              <a:rPr lang="en-US" dirty="0" err="1"/>
              <a:t>izučava</a:t>
            </a:r>
            <a:r>
              <a:rPr lang="en-US" dirty="0"/>
              <a:t> </a:t>
            </a:r>
            <a:r>
              <a:rPr lang="en-US" dirty="0" err="1"/>
              <a:t>funkcionisanje</a:t>
            </a:r>
            <a:r>
              <a:rPr lang="en-US" dirty="0"/>
              <a:t> </a:t>
            </a:r>
            <a:r>
              <a:rPr lang="en-US" dirty="0" err="1"/>
              <a:t>privrede</a:t>
            </a:r>
            <a:r>
              <a:rPr lang="en-US" dirty="0"/>
              <a:t> </a:t>
            </a:r>
            <a:r>
              <a:rPr lang="en-US" dirty="0" err="1"/>
              <a:t>kao</a:t>
            </a:r>
            <a:r>
              <a:rPr lang="en-US" dirty="0"/>
              <a:t> </a:t>
            </a:r>
            <a:r>
              <a:rPr lang="en-US" dirty="0" err="1"/>
              <a:t>celine</a:t>
            </a:r>
            <a:r>
              <a:rPr lang="sr-Latn-RS" dirty="0"/>
              <a:t>, i u svom izvornom obliku nije postojala do 1936.godine kada je </a:t>
            </a:r>
            <a:r>
              <a:rPr lang="sr-Latn-RS" dirty="0">
                <a:solidFill>
                  <a:srgbClr val="FF0000"/>
                </a:solidFill>
              </a:rPr>
              <a:t>John Maynard Keynes </a:t>
            </a:r>
            <a:r>
              <a:rPr lang="sr-Latn-RS" dirty="0"/>
              <a:t>objavio svoju studiju </a:t>
            </a:r>
            <a:r>
              <a:rPr lang="sr-Latn-RS" i="1" dirty="0"/>
              <a:t>Opšta teorija zaposlenosti, kamata i novca </a:t>
            </a:r>
            <a:r>
              <a:rPr lang="sr-Latn-RS" dirty="0"/>
              <a:t>(u to vreme Engleska i USA su bile u velikoj ekonomskoj krizi – depresiji, sa više od ¼ nezaposlene radne snage). </a:t>
            </a:r>
          </a:p>
          <a:p>
            <a:pPr marL="0" indent="0" algn="just">
              <a:buNone/>
            </a:pPr>
            <a:r>
              <a:rPr lang="sr-Latn-RS" b="1" dirty="0"/>
              <a:t>Kejns je tada objasnio šta mogu sve biti uzroci poslovnih ciklusa sa nejednakim i neujednačenim razdobljima visoke nezaposlenosti i visoke inflacije.</a:t>
            </a:r>
          </a:p>
          <a:p>
            <a:pPr marL="0" indent="0" algn="just">
              <a:buNone/>
            </a:pPr>
            <a:r>
              <a:rPr lang="en-US" dirty="0"/>
              <a:t>Ona se </a:t>
            </a:r>
            <a:r>
              <a:rPr lang="en-US" dirty="0" err="1"/>
              <a:t>bavi</a:t>
            </a:r>
            <a:r>
              <a:rPr lang="en-US" dirty="0"/>
              <a:t> </a:t>
            </a:r>
            <a:r>
              <a:rPr lang="en-US" dirty="0" err="1"/>
              <a:t>izučavanjem</a:t>
            </a:r>
            <a:r>
              <a:rPr lang="en-US" dirty="0"/>
              <a:t> </a:t>
            </a:r>
            <a:r>
              <a:rPr lang="en-US" dirty="0" err="1"/>
              <a:t>ukupnim</a:t>
            </a:r>
            <a:r>
              <a:rPr lang="en-US" dirty="0"/>
              <a:t> (</a:t>
            </a:r>
            <a:r>
              <a:rPr lang="en-US" dirty="0" err="1"/>
              <a:t>agregatnim</a:t>
            </a:r>
            <a:r>
              <a:rPr lang="en-US" dirty="0"/>
              <a:t>) </a:t>
            </a:r>
            <a:r>
              <a:rPr lang="en-US" dirty="0" err="1"/>
              <a:t>nivoom</a:t>
            </a:r>
            <a:r>
              <a:rPr lang="en-US" dirty="0"/>
              <a:t> </a:t>
            </a:r>
            <a:r>
              <a:rPr lang="en-US" dirty="0" err="1"/>
              <a:t>društvenog</a:t>
            </a:r>
            <a:r>
              <a:rPr lang="en-US" dirty="0"/>
              <a:t> </a:t>
            </a:r>
            <a:r>
              <a:rPr lang="en-US" dirty="0" err="1"/>
              <a:t>proizvoda</a:t>
            </a:r>
            <a:r>
              <a:rPr lang="en-US" dirty="0"/>
              <a:t>, </a:t>
            </a:r>
            <a:r>
              <a:rPr lang="en-US" dirty="0" err="1"/>
              <a:t>nacionalnog</a:t>
            </a:r>
            <a:r>
              <a:rPr lang="en-US" dirty="0"/>
              <a:t> </a:t>
            </a:r>
            <a:r>
              <a:rPr lang="en-US" dirty="0" err="1"/>
              <a:t>dohotka</a:t>
            </a:r>
            <a:r>
              <a:rPr lang="en-US" dirty="0"/>
              <a:t>, </a:t>
            </a:r>
            <a:r>
              <a:rPr lang="en-US" dirty="0" err="1"/>
              <a:t>proizvodnje</a:t>
            </a:r>
            <a:r>
              <a:rPr lang="en-US" dirty="0"/>
              <a:t>, </a:t>
            </a:r>
            <a:r>
              <a:rPr lang="en-US" dirty="0" err="1"/>
              <a:t>zaposlenosti</a:t>
            </a:r>
            <a:r>
              <a:rPr lang="en-US" dirty="0"/>
              <a:t>, </a:t>
            </a:r>
            <a:r>
              <a:rPr lang="en-US" dirty="0" err="1"/>
              <a:t>izvoza</a:t>
            </a:r>
            <a:r>
              <a:rPr lang="en-US" dirty="0"/>
              <a:t>, </a:t>
            </a:r>
            <a:r>
              <a:rPr lang="en-US" dirty="0" err="1"/>
              <a:t>uvoza</a:t>
            </a:r>
            <a:r>
              <a:rPr lang="en-US" dirty="0"/>
              <a:t>, </a:t>
            </a:r>
            <a:r>
              <a:rPr lang="en-US" dirty="0" err="1"/>
              <a:t>državne</a:t>
            </a:r>
            <a:r>
              <a:rPr lang="en-US" dirty="0"/>
              <a:t> </a:t>
            </a:r>
            <a:r>
              <a:rPr lang="en-US" dirty="0" err="1"/>
              <a:t>rashode</a:t>
            </a:r>
            <a:r>
              <a:rPr lang="en-US" dirty="0"/>
              <a:t> </a:t>
            </a:r>
            <a:r>
              <a:rPr lang="en-US" dirty="0" err="1"/>
              <a:t>i</a:t>
            </a:r>
            <a:r>
              <a:rPr lang="en-US" dirty="0"/>
              <a:t> </a:t>
            </a:r>
            <a:r>
              <a:rPr lang="en-US" dirty="0" err="1"/>
              <a:t>prihode</a:t>
            </a:r>
            <a:r>
              <a:rPr lang="en-US" dirty="0"/>
              <a:t> </a:t>
            </a:r>
            <a:r>
              <a:rPr lang="en-US" dirty="0" err="1"/>
              <a:t>idr</a:t>
            </a:r>
            <a:r>
              <a:rPr lang="en-US" dirty="0"/>
              <a:t>., </a:t>
            </a:r>
            <a:r>
              <a:rPr lang="en-US" dirty="0" err="1"/>
              <a:t>ali</a:t>
            </a:r>
            <a:r>
              <a:rPr lang="en-US" dirty="0"/>
              <a:t> </a:t>
            </a:r>
            <a:r>
              <a:rPr lang="en-US" dirty="0" err="1"/>
              <a:t>i</a:t>
            </a:r>
            <a:r>
              <a:rPr lang="en-US" dirty="0"/>
              <a:t> </a:t>
            </a:r>
            <a:r>
              <a:rPr lang="en-US" dirty="0" err="1"/>
              <a:t>njihova</a:t>
            </a:r>
            <a:r>
              <a:rPr lang="en-US" dirty="0"/>
              <a:t> </a:t>
            </a:r>
            <a:r>
              <a:rPr lang="en-US" dirty="0" err="1"/>
              <a:t>uzajamna</a:t>
            </a:r>
            <a:r>
              <a:rPr lang="en-US" dirty="0"/>
              <a:t> </a:t>
            </a:r>
            <a:r>
              <a:rPr lang="en-US" dirty="0" err="1"/>
              <a:t>delovanja</a:t>
            </a:r>
            <a:r>
              <a:rPr lang="en-US" dirty="0"/>
              <a:t>. </a:t>
            </a:r>
            <a:endParaRPr lang="sr-Latn-RS" dirty="0"/>
          </a:p>
        </p:txBody>
      </p:sp>
    </p:spTree>
    <p:extLst>
      <p:ext uri="{BB962C8B-B14F-4D97-AF65-F5344CB8AC3E}">
        <p14:creationId xmlns:p14="http://schemas.microsoft.com/office/powerpoint/2010/main" val="334959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652E31-81A6-1871-E486-5A6B404E3D51}"/>
              </a:ext>
            </a:extLst>
          </p:cNvPr>
          <p:cNvSpPr>
            <a:spLocks noGrp="1"/>
          </p:cNvSpPr>
          <p:nvPr>
            <p:ph type="title"/>
          </p:nvPr>
        </p:nvSpPr>
        <p:spPr>
          <a:xfrm>
            <a:off x="643466" y="786384"/>
            <a:ext cx="3517567" cy="2552970"/>
          </a:xfrm>
        </p:spPr>
        <p:txBody>
          <a:bodyPr>
            <a:normAutofit fontScale="90000"/>
          </a:bodyPr>
          <a:lstStyle/>
          <a:p>
            <a:pPr algn="just"/>
            <a:r>
              <a:rPr lang="sr-Latn-RS" dirty="0"/>
              <a:t>Sama topla srca, lepe želje neće nahraniti gladne ili izlečiti bolesne. </a:t>
            </a:r>
            <a:endParaRPr lang="en-US" dirty="0"/>
          </a:p>
        </p:txBody>
      </p:sp>
      <p:sp>
        <p:nvSpPr>
          <p:cNvPr id="3" name="Content Placeholder 2"/>
          <p:cNvSpPr>
            <a:spLocks noGrp="1"/>
          </p:cNvSpPr>
          <p:nvPr>
            <p:ph idx="1"/>
          </p:nvPr>
        </p:nvSpPr>
        <p:spPr>
          <a:xfrm>
            <a:off x="4832685" y="1056187"/>
            <a:ext cx="6687670" cy="4926104"/>
          </a:xfrm>
        </p:spPr>
        <p:txBody>
          <a:bodyPr>
            <a:noAutofit/>
          </a:bodyPr>
          <a:lstStyle/>
          <a:p>
            <a:pPr marL="0" indent="0" algn="just">
              <a:lnSpc>
                <a:spcPct val="100000"/>
              </a:lnSpc>
              <a:buNone/>
            </a:pPr>
            <a:r>
              <a:rPr lang="sr-Latn-RS" sz="2000" b="1" u="sng" dirty="0"/>
              <a:t>Povećanje BDP nije samo igra brojeva </a:t>
            </a:r>
            <a:r>
              <a:rPr lang="sr-Latn-RS" sz="1600" dirty="0"/>
              <a:t>-Viši prihodi znače dobru hranu, tople domove i toplu vodu, mogućnost odlaska u pozorište, mnoge društvene nadogradnje. </a:t>
            </a:r>
          </a:p>
          <a:p>
            <a:pPr marL="0" indent="0" algn="just">
              <a:lnSpc>
                <a:spcPct val="100000"/>
              </a:lnSpc>
              <a:buNone/>
            </a:pPr>
            <a:r>
              <a:rPr lang="sr-Latn-RS" sz="1600" dirty="0"/>
              <a:t>Viši prihodi stvaraju više od hrane i krova nad glavom. </a:t>
            </a:r>
          </a:p>
          <a:p>
            <a:pPr marL="0" indent="0" algn="just">
              <a:lnSpc>
                <a:spcPct val="100000"/>
              </a:lnSpc>
              <a:buNone/>
            </a:pPr>
            <a:r>
              <a:rPr lang="sr-Latn-RS" sz="1600" dirty="0"/>
              <a:t>Zemlje sa višim prihodima imaju sredstava za izgradnju škola, ulaganja u inovacije, borbu protiv klimatskih promena, ulaganja u naučna istraživanja, nove tehnike i tehnologije...</a:t>
            </a:r>
          </a:p>
          <a:p>
            <a:pPr marL="0" indent="0" algn="just">
              <a:lnSpc>
                <a:spcPct val="100000"/>
              </a:lnSpc>
              <a:buNone/>
            </a:pPr>
            <a:r>
              <a:rPr lang="sr-Latn-RS" sz="1600" b="1" dirty="0"/>
              <a:t>NEMA jedinstvenog uzorka nacionalnog razvoja, ekonomske politike u svetu, pa da se neki obrazac baš takav primeni.. </a:t>
            </a:r>
          </a:p>
          <a:p>
            <a:pPr marL="0" indent="0" algn="just">
              <a:lnSpc>
                <a:spcPct val="100000"/>
              </a:lnSpc>
              <a:buNone/>
            </a:pPr>
            <a:r>
              <a:rPr lang="sr-Latn-RS" sz="1600" dirty="0"/>
              <a:t>Svaka je zemlja posebna i drugačija, neka je bogata prirodnim resursima, druga siromašna, neka je šumovita, neka kamenita, jedna je geografski mala, druga velika, jedna ima veliku gustinu naseljensoti, druga malu....A svi žele da učine najbolje što mogu i ostvare razvoj.</a:t>
            </a:r>
          </a:p>
          <a:p>
            <a:pPr marL="0" indent="0">
              <a:lnSpc>
                <a:spcPct val="100000"/>
              </a:lnSpc>
              <a:buNone/>
            </a:pPr>
            <a:r>
              <a:rPr lang="sr-Latn-RS" sz="1600" dirty="0"/>
              <a:t>Slobodno i delotvorno tržište neće obavezno proizvesti društveno prihvatljivu raspodelu  dohotka. </a:t>
            </a:r>
            <a:r>
              <a:rPr lang="sr-Latn-RS" sz="1600" b="1" u="sng" dirty="0">
                <a:solidFill>
                  <a:srgbClr val="C00000"/>
                </a:solidFill>
              </a:rPr>
              <a:t>Određivanje najboljeg puta traži odgovorno i objektivno vaganje troškova i koristi</a:t>
            </a:r>
            <a:r>
              <a:rPr lang="sr-Latn-RS" sz="1600" dirty="0"/>
              <a:t>. </a:t>
            </a:r>
          </a:p>
        </p:txBody>
      </p:sp>
      <p:sp>
        <p:nvSpPr>
          <p:cNvPr id="10" name="Text Placeholder 3">
            <a:extLst>
              <a:ext uri="{FF2B5EF4-FFF2-40B4-BE49-F238E27FC236}">
                <a16:creationId xmlns:a16="http://schemas.microsoft.com/office/drawing/2014/main" id="{D34DD673-952D-5580-F748-E31460199C3A}"/>
              </a:ext>
            </a:extLst>
          </p:cNvPr>
          <p:cNvSpPr>
            <a:spLocks noGrp="1"/>
          </p:cNvSpPr>
          <p:nvPr>
            <p:ph type="body" sz="half" idx="2"/>
          </p:nvPr>
        </p:nvSpPr>
        <p:spPr>
          <a:xfrm>
            <a:off x="643466" y="4576483"/>
            <a:ext cx="3517567" cy="1187824"/>
          </a:xfrm>
        </p:spPr>
        <p:txBody>
          <a:bodyPr/>
          <a:lstStyle/>
          <a:p>
            <a:pPr algn="just"/>
            <a:r>
              <a:rPr lang="sr-Latn-RS" dirty="0"/>
              <a:t>CILJ  ekonomije jeste da poboljša životni standard ljudi u njihovim svakodnevnim životima</a:t>
            </a:r>
            <a:endParaRPr lang="en-US" dirty="0"/>
          </a:p>
        </p:txBody>
      </p:sp>
    </p:spTree>
    <p:extLst>
      <p:ext uri="{BB962C8B-B14F-4D97-AF65-F5344CB8AC3E}">
        <p14:creationId xmlns:p14="http://schemas.microsoft.com/office/powerpoint/2010/main" val="259044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0F16913E-290D-3D79-5B7C-3B76EFCC7C31}"/>
              </a:ext>
            </a:extLst>
          </p:cNvPr>
          <p:cNvSpPr>
            <a:spLocks noGrp="1"/>
          </p:cNvSpPr>
          <p:nvPr>
            <p:ph type="title"/>
          </p:nvPr>
        </p:nvSpPr>
        <p:spPr>
          <a:xfrm>
            <a:off x="493059" y="286604"/>
            <a:ext cx="10662621" cy="1213334"/>
          </a:xfrm>
        </p:spPr>
        <p:txBody>
          <a:bodyPr>
            <a:normAutofit/>
          </a:bodyPr>
          <a:lstStyle/>
          <a:p>
            <a:pPr algn="just"/>
            <a:r>
              <a:rPr lang="sr-Latn-RS" sz="2600" b="1" dirty="0">
                <a:solidFill>
                  <a:srgbClr val="C00000"/>
                </a:solidFill>
              </a:rPr>
              <a:t>M.Kejnz </a:t>
            </a:r>
            <a:br>
              <a:rPr lang="sr-Latn-RS" sz="1800" dirty="0"/>
            </a:br>
            <a:r>
              <a:rPr lang="sr-Latn-RS" sz="1800" dirty="0"/>
              <a:t>-</a:t>
            </a:r>
            <a:r>
              <a:rPr lang="en-US" sz="1800" dirty="0"/>
              <a:t> </a:t>
            </a:r>
            <a:r>
              <a:rPr lang="en-US" sz="1800" dirty="0" err="1"/>
              <a:t>otvorio</a:t>
            </a:r>
            <a:r>
              <a:rPr lang="en-US" sz="1800" dirty="0"/>
              <a:t> novo </a:t>
            </a:r>
            <a:r>
              <a:rPr lang="en-US" sz="1800" dirty="0" err="1"/>
              <a:t>poglavlje</a:t>
            </a:r>
            <a:r>
              <a:rPr lang="en-US" sz="1800" dirty="0"/>
              <a:t> u </a:t>
            </a:r>
            <a:r>
              <a:rPr lang="en-US" sz="1800" dirty="0" err="1"/>
              <a:t>razvoju</a:t>
            </a:r>
            <a:r>
              <a:rPr lang="en-US" sz="1800" dirty="0"/>
              <a:t> </a:t>
            </a:r>
            <a:r>
              <a:rPr lang="en-US" sz="1800" dirty="0" err="1"/>
              <a:t>ekonomske</a:t>
            </a:r>
            <a:r>
              <a:rPr lang="en-US" sz="1800" dirty="0"/>
              <a:t> </a:t>
            </a:r>
            <a:r>
              <a:rPr lang="en-US" sz="1800" dirty="0" err="1"/>
              <a:t>misli</a:t>
            </a:r>
            <a:r>
              <a:rPr lang="sr-Latn-RS" sz="1800" dirty="0"/>
              <a:t>, zaokretom</a:t>
            </a:r>
            <a:r>
              <a:rPr lang="en-US" sz="1800" dirty="0"/>
              <a:t> od </a:t>
            </a:r>
            <a:r>
              <a:rPr lang="en-US" sz="1800" dirty="0" err="1"/>
              <a:t>mikroekonomije</a:t>
            </a:r>
            <a:r>
              <a:rPr lang="en-US" sz="1800" dirty="0"/>
              <a:t> ka </a:t>
            </a:r>
            <a:r>
              <a:rPr lang="en-US" sz="1800" dirty="0" err="1"/>
              <a:t>makroekonomiji</a:t>
            </a:r>
            <a:r>
              <a:rPr lang="en-US" sz="1800" dirty="0"/>
              <a:t> </a:t>
            </a:r>
            <a:r>
              <a:rPr lang="en-US" sz="1800" dirty="0" err="1"/>
              <a:t>stvorio</a:t>
            </a:r>
            <a:r>
              <a:rPr lang="en-US" sz="1800" dirty="0"/>
              <a:t> </a:t>
            </a:r>
            <a:r>
              <a:rPr lang="en-US" sz="1800" dirty="0" err="1"/>
              <a:t>osnove</a:t>
            </a:r>
            <a:r>
              <a:rPr lang="en-US" sz="1800" dirty="0"/>
              <a:t> za </a:t>
            </a:r>
            <a:r>
              <a:rPr lang="en-US" sz="1800" dirty="0" err="1"/>
              <a:t>mnoge</a:t>
            </a:r>
            <a:r>
              <a:rPr lang="en-US" sz="1800" dirty="0"/>
              <a:t> mere </a:t>
            </a:r>
            <a:r>
              <a:rPr lang="en-US" sz="1800" dirty="0" err="1"/>
              <a:t>makroekonomske</a:t>
            </a:r>
            <a:r>
              <a:rPr lang="en-US" sz="1800" dirty="0"/>
              <a:t> </a:t>
            </a:r>
            <a:r>
              <a:rPr lang="en-US" sz="1800" dirty="0" err="1"/>
              <a:t>politike</a:t>
            </a:r>
            <a:r>
              <a:rPr lang="en-US" sz="1800" dirty="0"/>
              <a:t> (</a:t>
            </a:r>
            <a:r>
              <a:rPr lang="en-US" sz="1800" dirty="0" err="1"/>
              <a:t>novac</a:t>
            </a:r>
            <a:r>
              <a:rPr lang="en-US" sz="1800" dirty="0"/>
              <a:t>, </a:t>
            </a:r>
            <a:r>
              <a:rPr lang="en-US" sz="1800" dirty="0" err="1"/>
              <a:t>kredit</a:t>
            </a:r>
            <a:r>
              <a:rPr lang="en-US" sz="1800" dirty="0"/>
              <a:t>, </a:t>
            </a:r>
            <a:r>
              <a:rPr lang="en-US" sz="1800" dirty="0" err="1"/>
              <a:t>kamata</a:t>
            </a:r>
            <a:r>
              <a:rPr lang="en-US" sz="1800" dirty="0"/>
              <a:t>, </a:t>
            </a:r>
            <a:r>
              <a:rPr lang="en-US" sz="1800" dirty="0" err="1"/>
              <a:t>porezi</a:t>
            </a:r>
            <a:r>
              <a:rPr lang="en-US" sz="1800" dirty="0"/>
              <a:t>, </a:t>
            </a:r>
            <a:r>
              <a:rPr lang="en-US" sz="1800" dirty="0" err="1"/>
              <a:t>državni</a:t>
            </a:r>
            <a:r>
              <a:rPr lang="en-US" sz="1800" dirty="0"/>
              <a:t> </a:t>
            </a:r>
            <a:r>
              <a:rPr lang="en-US" sz="1800" dirty="0" err="1"/>
              <a:t>rashodi</a:t>
            </a:r>
            <a:r>
              <a:rPr lang="en-US" sz="1800" dirty="0"/>
              <a:t>, </a:t>
            </a:r>
            <a:r>
              <a:rPr lang="en-US" sz="1800" dirty="0" err="1"/>
              <a:t>javni</a:t>
            </a:r>
            <a:r>
              <a:rPr lang="en-US" sz="1800" dirty="0"/>
              <a:t> dug, </a:t>
            </a:r>
            <a:r>
              <a:rPr lang="en-US" sz="1800" dirty="0" err="1"/>
              <a:t>budžetski</a:t>
            </a:r>
            <a:r>
              <a:rPr lang="en-US" sz="1800" dirty="0"/>
              <a:t> deficit </a:t>
            </a:r>
            <a:r>
              <a:rPr lang="en-US" sz="1800" dirty="0" err="1"/>
              <a:t>idr</a:t>
            </a:r>
            <a:r>
              <a:rPr lang="en-US" sz="1800" dirty="0"/>
              <a:t>.). </a:t>
            </a:r>
          </a:p>
        </p:txBody>
      </p:sp>
      <p:sp>
        <p:nvSpPr>
          <p:cNvPr id="3" name="Content Placeholder 2"/>
          <p:cNvSpPr>
            <a:spLocks noGrp="1"/>
          </p:cNvSpPr>
          <p:nvPr>
            <p:ph sz="half" idx="1"/>
          </p:nvPr>
        </p:nvSpPr>
        <p:spPr>
          <a:xfrm>
            <a:off x="349624" y="1954306"/>
            <a:ext cx="5114364" cy="3914787"/>
          </a:xfrm>
        </p:spPr>
        <p:txBody>
          <a:bodyPr>
            <a:noAutofit/>
          </a:bodyPr>
          <a:lstStyle/>
          <a:p>
            <a:pPr algn="just">
              <a:lnSpc>
                <a:spcPct val="100000"/>
              </a:lnSpc>
            </a:pPr>
            <a:r>
              <a:rPr lang="sr-Latn-RS" sz="1800" dirty="0">
                <a:solidFill>
                  <a:srgbClr val="C00000"/>
                </a:solidFill>
              </a:rPr>
              <a:t>- uvodi </a:t>
            </a:r>
            <a:r>
              <a:rPr lang="en-US" sz="1800" dirty="0" err="1">
                <a:solidFill>
                  <a:srgbClr val="C00000"/>
                </a:solidFill>
              </a:rPr>
              <a:t>analizu</a:t>
            </a:r>
            <a:r>
              <a:rPr lang="en-US" sz="1800" dirty="0">
                <a:solidFill>
                  <a:srgbClr val="C00000"/>
                </a:solidFill>
              </a:rPr>
              <a:t> </a:t>
            </a:r>
            <a:r>
              <a:rPr lang="en-US" sz="1800" dirty="0" err="1">
                <a:solidFill>
                  <a:srgbClr val="C00000"/>
                </a:solidFill>
              </a:rPr>
              <a:t>nacionalnog</a:t>
            </a:r>
            <a:r>
              <a:rPr lang="en-US" sz="1800" dirty="0">
                <a:solidFill>
                  <a:srgbClr val="C00000"/>
                </a:solidFill>
              </a:rPr>
              <a:t> </a:t>
            </a:r>
            <a:r>
              <a:rPr lang="en-US" sz="1800" dirty="0" err="1">
                <a:solidFill>
                  <a:srgbClr val="C00000"/>
                </a:solidFill>
              </a:rPr>
              <a:t>dohotka</a:t>
            </a:r>
            <a:r>
              <a:rPr lang="en-US" sz="1800" dirty="0">
                <a:solidFill>
                  <a:srgbClr val="C00000"/>
                </a:solidFill>
              </a:rPr>
              <a:t>, </a:t>
            </a:r>
            <a:r>
              <a:rPr lang="en-US" sz="1800" dirty="0" err="1">
                <a:solidFill>
                  <a:srgbClr val="C00000"/>
                </a:solidFill>
              </a:rPr>
              <a:t>investicija</a:t>
            </a:r>
            <a:r>
              <a:rPr lang="en-US" sz="1800" dirty="0">
                <a:solidFill>
                  <a:srgbClr val="C00000"/>
                </a:solidFill>
              </a:rPr>
              <a:t>, </a:t>
            </a:r>
            <a:r>
              <a:rPr lang="en-US" sz="1800" dirty="0" err="1">
                <a:solidFill>
                  <a:srgbClr val="C00000"/>
                </a:solidFill>
              </a:rPr>
              <a:t>zaposlenosti</a:t>
            </a:r>
            <a:r>
              <a:rPr lang="en-US" sz="1800" dirty="0">
                <a:solidFill>
                  <a:srgbClr val="C00000"/>
                </a:solidFill>
              </a:rPr>
              <a:t>, </a:t>
            </a:r>
            <a:r>
              <a:rPr lang="en-US" sz="1800" dirty="0" err="1">
                <a:solidFill>
                  <a:srgbClr val="C00000"/>
                </a:solidFill>
              </a:rPr>
              <a:t>potrošnje</a:t>
            </a:r>
            <a:r>
              <a:rPr lang="en-US" sz="1800" dirty="0">
                <a:solidFill>
                  <a:srgbClr val="C00000"/>
                </a:solidFill>
              </a:rPr>
              <a:t>, </a:t>
            </a:r>
            <a:r>
              <a:rPr lang="en-US" sz="1800" dirty="0" err="1">
                <a:solidFill>
                  <a:srgbClr val="C00000"/>
                </a:solidFill>
              </a:rPr>
              <a:t>tražnje</a:t>
            </a:r>
            <a:r>
              <a:rPr lang="en-US" sz="1800" dirty="0">
                <a:solidFill>
                  <a:srgbClr val="C00000"/>
                </a:solidFill>
              </a:rPr>
              <a:t> </a:t>
            </a:r>
            <a:r>
              <a:rPr lang="en-US" sz="1800" dirty="0" err="1">
                <a:solidFill>
                  <a:srgbClr val="C00000"/>
                </a:solidFill>
              </a:rPr>
              <a:t>idr</a:t>
            </a:r>
            <a:r>
              <a:rPr lang="en-US" sz="1800" dirty="0">
                <a:solidFill>
                  <a:srgbClr val="C00000"/>
                </a:solidFill>
              </a:rPr>
              <a:t>. </a:t>
            </a:r>
            <a:endParaRPr lang="sr-Latn-RS" sz="1800" dirty="0">
              <a:solidFill>
                <a:srgbClr val="C00000"/>
              </a:solidFill>
            </a:endParaRPr>
          </a:p>
          <a:p>
            <a:pPr algn="just">
              <a:lnSpc>
                <a:spcPct val="100000"/>
              </a:lnSpc>
            </a:pPr>
            <a:r>
              <a:rPr lang="sr-Latn-RS" sz="1800" dirty="0">
                <a:solidFill>
                  <a:srgbClr val="C00000"/>
                </a:solidFill>
              </a:rPr>
              <a:t>- </a:t>
            </a:r>
            <a:r>
              <a:rPr lang="en-US" sz="1800" b="1" dirty="0" err="1">
                <a:solidFill>
                  <a:srgbClr val="FF0000"/>
                </a:solidFill>
              </a:rPr>
              <a:t>tržišni</a:t>
            </a:r>
            <a:r>
              <a:rPr lang="en-US" sz="1800" b="1" dirty="0">
                <a:solidFill>
                  <a:srgbClr val="FF0000"/>
                </a:solidFill>
              </a:rPr>
              <a:t> </a:t>
            </a:r>
            <a:r>
              <a:rPr lang="en-US" sz="1800" b="1" dirty="0" err="1">
                <a:solidFill>
                  <a:srgbClr val="FF0000"/>
                </a:solidFill>
              </a:rPr>
              <a:t>mehanizam</a:t>
            </a:r>
            <a:r>
              <a:rPr lang="en-US" sz="1800" b="1" dirty="0">
                <a:solidFill>
                  <a:srgbClr val="FF0000"/>
                </a:solidFill>
              </a:rPr>
              <a:t> </a:t>
            </a:r>
            <a:r>
              <a:rPr lang="en-US" sz="1800" b="1" dirty="0" err="1">
                <a:solidFill>
                  <a:srgbClr val="FF0000"/>
                </a:solidFill>
              </a:rPr>
              <a:t>prepušten</a:t>
            </a:r>
            <a:r>
              <a:rPr lang="en-US" sz="1800" b="1" dirty="0">
                <a:solidFill>
                  <a:srgbClr val="FF0000"/>
                </a:solidFill>
              </a:rPr>
              <a:t> </a:t>
            </a:r>
            <a:r>
              <a:rPr lang="en-US" sz="1800" b="1" dirty="0" err="1">
                <a:solidFill>
                  <a:srgbClr val="FF0000"/>
                </a:solidFill>
              </a:rPr>
              <a:t>sam</a:t>
            </a:r>
            <a:r>
              <a:rPr lang="en-US" sz="1800" b="1" dirty="0">
                <a:solidFill>
                  <a:srgbClr val="FF0000"/>
                </a:solidFill>
              </a:rPr>
              <a:t> </a:t>
            </a:r>
            <a:r>
              <a:rPr lang="en-US" sz="1800" b="1" dirty="0" err="1">
                <a:solidFill>
                  <a:srgbClr val="FF0000"/>
                </a:solidFill>
              </a:rPr>
              <a:t>sebi</a:t>
            </a:r>
            <a:r>
              <a:rPr lang="en-US" sz="1800" b="1" dirty="0">
                <a:solidFill>
                  <a:srgbClr val="FF0000"/>
                </a:solidFill>
              </a:rPr>
              <a:t> </a:t>
            </a:r>
            <a:r>
              <a:rPr lang="en-US" sz="1800" b="1" dirty="0" err="1">
                <a:solidFill>
                  <a:srgbClr val="FF0000"/>
                </a:solidFill>
              </a:rPr>
              <a:t>nije</a:t>
            </a:r>
            <a:r>
              <a:rPr lang="en-US" sz="1800" b="1" dirty="0">
                <a:solidFill>
                  <a:srgbClr val="FF0000"/>
                </a:solidFill>
              </a:rPr>
              <a:t> u </a:t>
            </a:r>
            <a:r>
              <a:rPr lang="en-US" sz="1800" b="1" dirty="0" err="1">
                <a:solidFill>
                  <a:srgbClr val="FF0000"/>
                </a:solidFill>
              </a:rPr>
              <a:t>stanju</a:t>
            </a:r>
            <a:r>
              <a:rPr lang="en-US" sz="1800" b="1" dirty="0">
                <a:solidFill>
                  <a:srgbClr val="FF0000"/>
                </a:solidFill>
              </a:rPr>
              <a:t> da </a:t>
            </a:r>
            <a:r>
              <a:rPr lang="en-US" sz="1800" b="1" dirty="0" err="1">
                <a:solidFill>
                  <a:srgbClr val="FF0000"/>
                </a:solidFill>
              </a:rPr>
              <a:t>osigura</a:t>
            </a:r>
            <a:r>
              <a:rPr lang="en-US" sz="1800" b="1" dirty="0">
                <a:solidFill>
                  <a:srgbClr val="FF0000"/>
                </a:solidFill>
              </a:rPr>
              <a:t> </a:t>
            </a:r>
            <a:r>
              <a:rPr lang="en-US" sz="1800" b="1" dirty="0" err="1">
                <a:solidFill>
                  <a:srgbClr val="FF0000"/>
                </a:solidFill>
              </a:rPr>
              <a:t>punu</a:t>
            </a:r>
            <a:r>
              <a:rPr lang="en-US" sz="1800" b="1" dirty="0">
                <a:solidFill>
                  <a:srgbClr val="FF0000"/>
                </a:solidFill>
              </a:rPr>
              <a:t> </a:t>
            </a:r>
            <a:r>
              <a:rPr lang="en-US" sz="1800" b="1" dirty="0" err="1">
                <a:solidFill>
                  <a:srgbClr val="FF0000"/>
                </a:solidFill>
              </a:rPr>
              <a:t>zaposlenost</a:t>
            </a:r>
            <a:r>
              <a:rPr lang="en-US" sz="1800" b="1" dirty="0">
                <a:solidFill>
                  <a:srgbClr val="FF0000"/>
                </a:solidFill>
              </a:rPr>
              <a:t> </a:t>
            </a:r>
            <a:r>
              <a:rPr lang="en-US" sz="1800" b="1" dirty="0" err="1">
                <a:solidFill>
                  <a:srgbClr val="FF0000"/>
                </a:solidFill>
              </a:rPr>
              <a:t>rada</a:t>
            </a:r>
            <a:r>
              <a:rPr lang="en-US" sz="1800" b="1" dirty="0">
                <a:solidFill>
                  <a:srgbClr val="FF0000"/>
                </a:solidFill>
              </a:rPr>
              <a:t> </a:t>
            </a:r>
            <a:r>
              <a:rPr lang="en-US" sz="1800" b="1" dirty="0" err="1">
                <a:solidFill>
                  <a:srgbClr val="FF0000"/>
                </a:solidFill>
              </a:rPr>
              <a:t>i</a:t>
            </a:r>
            <a:r>
              <a:rPr lang="en-US" sz="1800" b="1" dirty="0">
                <a:solidFill>
                  <a:srgbClr val="FF0000"/>
                </a:solidFill>
              </a:rPr>
              <a:t> </a:t>
            </a:r>
            <a:r>
              <a:rPr lang="en-US" sz="1800" b="1" dirty="0" err="1">
                <a:solidFill>
                  <a:srgbClr val="FF0000"/>
                </a:solidFill>
              </a:rPr>
              <a:t>drugih</a:t>
            </a:r>
            <a:r>
              <a:rPr lang="en-US" sz="1800" b="1" dirty="0">
                <a:solidFill>
                  <a:srgbClr val="FF0000"/>
                </a:solidFill>
              </a:rPr>
              <a:t> </a:t>
            </a:r>
            <a:r>
              <a:rPr lang="en-US" sz="1800" b="1" dirty="0" err="1">
                <a:solidFill>
                  <a:srgbClr val="FF0000"/>
                </a:solidFill>
              </a:rPr>
              <a:t>faktora</a:t>
            </a:r>
            <a:r>
              <a:rPr lang="en-US" sz="1800" b="1" dirty="0">
                <a:solidFill>
                  <a:srgbClr val="FF0000"/>
                </a:solidFill>
              </a:rPr>
              <a:t> </a:t>
            </a:r>
            <a:r>
              <a:rPr lang="en-US" sz="1800" b="1" dirty="0" err="1">
                <a:solidFill>
                  <a:srgbClr val="FF0000"/>
                </a:solidFill>
              </a:rPr>
              <a:t>proizvodnje</a:t>
            </a:r>
            <a:r>
              <a:rPr lang="en-US" sz="1800" dirty="0">
                <a:solidFill>
                  <a:srgbClr val="C00000"/>
                </a:solidFill>
              </a:rPr>
              <a:t>. Da bi se to </a:t>
            </a:r>
            <a:r>
              <a:rPr lang="en-US" sz="1800" dirty="0" err="1">
                <a:solidFill>
                  <a:srgbClr val="C00000"/>
                </a:solidFill>
              </a:rPr>
              <a:t>ostvarilo</a:t>
            </a:r>
            <a:r>
              <a:rPr lang="en-US" sz="1800" dirty="0">
                <a:solidFill>
                  <a:srgbClr val="C00000"/>
                </a:solidFill>
              </a:rPr>
              <a:t> </a:t>
            </a:r>
            <a:r>
              <a:rPr lang="en-US" sz="1800" dirty="0" err="1">
                <a:solidFill>
                  <a:srgbClr val="C00000"/>
                </a:solidFill>
              </a:rPr>
              <a:t>potrebno</a:t>
            </a:r>
            <a:r>
              <a:rPr lang="en-US" sz="1800" dirty="0">
                <a:solidFill>
                  <a:srgbClr val="C00000"/>
                </a:solidFill>
              </a:rPr>
              <a:t> je da </a:t>
            </a:r>
            <a:r>
              <a:rPr lang="en-US" sz="1800" dirty="0" err="1">
                <a:solidFill>
                  <a:srgbClr val="C00000"/>
                </a:solidFill>
              </a:rPr>
              <a:t>država</a:t>
            </a:r>
            <a:r>
              <a:rPr lang="en-US" sz="1800" dirty="0">
                <a:solidFill>
                  <a:srgbClr val="C00000"/>
                </a:solidFill>
              </a:rPr>
              <a:t> </a:t>
            </a:r>
            <a:r>
              <a:rPr lang="en-US" sz="1800" dirty="0" err="1">
                <a:solidFill>
                  <a:srgbClr val="C00000"/>
                </a:solidFill>
              </a:rPr>
              <a:t>svojim</a:t>
            </a:r>
            <a:r>
              <a:rPr lang="en-US" sz="1800" dirty="0">
                <a:solidFill>
                  <a:srgbClr val="C00000"/>
                </a:solidFill>
              </a:rPr>
              <a:t> </a:t>
            </a:r>
            <a:r>
              <a:rPr lang="en-US" sz="1800" dirty="0" err="1">
                <a:solidFill>
                  <a:srgbClr val="C00000"/>
                </a:solidFill>
              </a:rPr>
              <a:t>merama</a:t>
            </a:r>
            <a:r>
              <a:rPr lang="en-US" sz="1800" dirty="0">
                <a:solidFill>
                  <a:srgbClr val="C00000"/>
                </a:solidFill>
              </a:rPr>
              <a:t> </a:t>
            </a:r>
            <a:r>
              <a:rPr lang="en-US" sz="1800" dirty="0" err="1">
                <a:solidFill>
                  <a:srgbClr val="C00000"/>
                </a:solidFill>
              </a:rPr>
              <a:t>makroekonomske</a:t>
            </a:r>
            <a:r>
              <a:rPr lang="en-US" sz="1800" dirty="0">
                <a:solidFill>
                  <a:srgbClr val="C00000"/>
                </a:solidFill>
              </a:rPr>
              <a:t> </a:t>
            </a:r>
            <a:r>
              <a:rPr lang="en-US" sz="1800" dirty="0" err="1">
                <a:solidFill>
                  <a:srgbClr val="C00000"/>
                </a:solidFill>
              </a:rPr>
              <a:t>politike</a:t>
            </a:r>
            <a:r>
              <a:rPr lang="en-US" sz="1800" dirty="0">
                <a:solidFill>
                  <a:srgbClr val="C00000"/>
                </a:solidFill>
              </a:rPr>
              <a:t> </a:t>
            </a:r>
            <a:r>
              <a:rPr lang="en-US" sz="1800" dirty="0" err="1">
                <a:solidFill>
                  <a:srgbClr val="C00000"/>
                </a:solidFill>
              </a:rPr>
              <a:t>reguliše</a:t>
            </a:r>
            <a:r>
              <a:rPr lang="en-US" sz="1800" dirty="0">
                <a:solidFill>
                  <a:srgbClr val="C00000"/>
                </a:solidFill>
              </a:rPr>
              <a:t> </a:t>
            </a:r>
            <a:r>
              <a:rPr lang="en-US" sz="1800" dirty="0" err="1">
                <a:solidFill>
                  <a:srgbClr val="C00000"/>
                </a:solidFill>
              </a:rPr>
              <a:t>osnovne</a:t>
            </a:r>
            <a:r>
              <a:rPr lang="en-US" sz="1800" dirty="0">
                <a:solidFill>
                  <a:srgbClr val="C00000"/>
                </a:solidFill>
              </a:rPr>
              <a:t> </a:t>
            </a:r>
            <a:r>
              <a:rPr lang="en-US" sz="1800" dirty="0" err="1">
                <a:solidFill>
                  <a:srgbClr val="C00000"/>
                </a:solidFill>
              </a:rPr>
              <a:t>privredne</a:t>
            </a:r>
            <a:r>
              <a:rPr lang="en-US" sz="1800" dirty="0">
                <a:solidFill>
                  <a:srgbClr val="C00000"/>
                </a:solidFill>
              </a:rPr>
              <a:t> </a:t>
            </a:r>
            <a:r>
              <a:rPr lang="en-US" sz="1800" dirty="0" err="1">
                <a:solidFill>
                  <a:srgbClr val="C00000"/>
                </a:solidFill>
              </a:rPr>
              <a:t>agregate</a:t>
            </a:r>
            <a:r>
              <a:rPr lang="en-US" sz="1800" dirty="0">
                <a:solidFill>
                  <a:srgbClr val="C00000"/>
                </a:solidFill>
              </a:rPr>
              <a:t>. </a:t>
            </a:r>
            <a:endParaRPr lang="sr-Latn-RS" sz="1800" dirty="0">
              <a:solidFill>
                <a:srgbClr val="C00000"/>
              </a:solidFill>
            </a:endParaRPr>
          </a:p>
          <a:p>
            <a:pPr algn="just">
              <a:lnSpc>
                <a:spcPct val="100000"/>
              </a:lnSpc>
            </a:pPr>
            <a:r>
              <a:rPr lang="en-US" sz="1800" b="1" u="sng" dirty="0" err="1">
                <a:solidFill>
                  <a:srgbClr val="C00000"/>
                </a:solidFill>
              </a:rPr>
              <a:t>Intervencionizam</a:t>
            </a:r>
            <a:r>
              <a:rPr lang="en-US" sz="1800" b="1" u="sng" dirty="0">
                <a:solidFill>
                  <a:srgbClr val="C00000"/>
                </a:solidFill>
              </a:rPr>
              <a:t> </a:t>
            </a:r>
            <a:r>
              <a:rPr lang="en-US" sz="1800" b="1" u="sng" dirty="0" err="1">
                <a:solidFill>
                  <a:srgbClr val="C00000"/>
                </a:solidFill>
              </a:rPr>
              <a:t>države,</a:t>
            </a:r>
            <a:r>
              <a:rPr lang="en-US" sz="1800" dirty="0" err="1">
                <a:solidFill>
                  <a:srgbClr val="C00000"/>
                </a:solidFill>
              </a:rPr>
              <a:t>mešanje</a:t>
            </a:r>
            <a:r>
              <a:rPr lang="en-US" sz="1800" dirty="0">
                <a:solidFill>
                  <a:srgbClr val="C00000"/>
                </a:solidFill>
              </a:rPr>
              <a:t> </a:t>
            </a:r>
            <a:r>
              <a:rPr lang="en-US" sz="1800" dirty="0" err="1">
                <a:solidFill>
                  <a:srgbClr val="C00000"/>
                </a:solidFill>
              </a:rPr>
              <a:t>države</a:t>
            </a:r>
            <a:r>
              <a:rPr lang="en-US" sz="1800" dirty="0">
                <a:solidFill>
                  <a:srgbClr val="C00000"/>
                </a:solidFill>
              </a:rPr>
              <a:t> u </a:t>
            </a:r>
            <a:r>
              <a:rPr lang="en-US" sz="1800" dirty="0" err="1">
                <a:solidFill>
                  <a:srgbClr val="C00000"/>
                </a:solidFill>
              </a:rPr>
              <a:t>privredni</a:t>
            </a:r>
            <a:r>
              <a:rPr lang="en-US" sz="1800" dirty="0">
                <a:solidFill>
                  <a:srgbClr val="C00000"/>
                </a:solidFill>
              </a:rPr>
              <a:t> </a:t>
            </a:r>
            <a:r>
              <a:rPr lang="en-US" sz="1800" dirty="0" err="1">
                <a:solidFill>
                  <a:srgbClr val="C00000"/>
                </a:solidFill>
              </a:rPr>
              <a:t>život</a:t>
            </a:r>
            <a:r>
              <a:rPr lang="en-US" sz="1800" dirty="0">
                <a:solidFill>
                  <a:srgbClr val="C00000"/>
                </a:solidFill>
              </a:rPr>
              <a:t> </a:t>
            </a:r>
            <a:r>
              <a:rPr lang="en-US" sz="1800" dirty="0" err="1">
                <a:solidFill>
                  <a:srgbClr val="C00000"/>
                </a:solidFill>
              </a:rPr>
              <a:t>imaju</a:t>
            </a:r>
            <a:r>
              <a:rPr lang="en-US" sz="1800" dirty="0">
                <a:solidFill>
                  <a:srgbClr val="C00000"/>
                </a:solidFill>
              </a:rPr>
              <a:t> </a:t>
            </a:r>
            <a:r>
              <a:rPr lang="en-US" sz="1800" dirty="0" err="1">
                <a:solidFill>
                  <a:srgbClr val="C00000"/>
                </a:solidFill>
              </a:rPr>
              <a:t>osnovni</a:t>
            </a:r>
            <a:r>
              <a:rPr lang="en-US" sz="1800" dirty="0">
                <a:solidFill>
                  <a:srgbClr val="C00000"/>
                </a:solidFill>
              </a:rPr>
              <a:t> </a:t>
            </a:r>
            <a:r>
              <a:rPr lang="en-US" sz="1800" dirty="0" err="1">
                <a:solidFill>
                  <a:srgbClr val="C00000"/>
                </a:solidFill>
              </a:rPr>
              <a:t>cilj</a:t>
            </a:r>
            <a:r>
              <a:rPr lang="en-US" sz="1800" dirty="0">
                <a:solidFill>
                  <a:srgbClr val="C00000"/>
                </a:solidFill>
              </a:rPr>
              <a:t> da </a:t>
            </a:r>
            <a:r>
              <a:rPr lang="en-US" sz="1800" dirty="0" err="1">
                <a:solidFill>
                  <a:srgbClr val="C00000"/>
                </a:solidFill>
              </a:rPr>
              <a:t>spreče</a:t>
            </a:r>
            <a:r>
              <a:rPr lang="en-US" sz="1800" dirty="0">
                <a:solidFill>
                  <a:srgbClr val="C00000"/>
                </a:solidFill>
              </a:rPr>
              <a:t> </a:t>
            </a:r>
            <a:r>
              <a:rPr lang="en-US" sz="1800" dirty="0" err="1">
                <a:solidFill>
                  <a:srgbClr val="C00000"/>
                </a:solidFill>
              </a:rPr>
              <a:t>ili</a:t>
            </a:r>
            <a:r>
              <a:rPr lang="en-US" sz="1800" dirty="0">
                <a:solidFill>
                  <a:srgbClr val="C00000"/>
                </a:solidFill>
              </a:rPr>
              <a:t> </a:t>
            </a:r>
            <a:r>
              <a:rPr lang="en-US" sz="1800" dirty="0" err="1">
                <a:solidFill>
                  <a:srgbClr val="C00000"/>
                </a:solidFill>
              </a:rPr>
              <a:t>ublaže</a:t>
            </a:r>
            <a:r>
              <a:rPr lang="en-US" sz="1800" dirty="0">
                <a:solidFill>
                  <a:srgbClr val="C00000"/>
                </a:solidFill>
              </a:rPr>
              <a:t> </a:t>
            </a:r>
            <a:r>
              <a:rPr lang="en-US" sz="1800" dirty="0" err="1">
                <a:solidFill>
                  <a:srgbClr val="C00000"/>
                </a:solidFill>
              </a:rPr>
              <a:t>nastanak</a:t>
            </a:r>
            <a:r>
              <a:rPr lang="en-US" sz="1800" dirty="0">
                <a:solidFill>
                  <a:srgbClr val="C00000"/>
                </a:solidFill>
              </a:rPr>
              <a:t> </a:t>
            </a:r>
            <a:r>
              <a:rPr lang="en-US" sz="1800" dirty="0" err="1">
                <a:solidFill>
                  <a:srgbClr val="C00000"/>
                </a:solidFill>
              </a:rPr>
              <a:t>kriza</a:t>
            </a:r>
            <a:r>
              <a:rPr lang="en-US" sz="1800" dirty="0">
                <a:solidFill>
                  <a:srgbClr val="C00000"/>
                </a:solidFill>
              </a:rPr>
              <a:t> </a:t>
            </a:r>
            <a:r>
              <a:rPr lang="en-US" sz="1800" dirty="0" err="1">
                <a:solidFill>
                  <a:srgbClr val="C00000"/>
                </a:solidFill>
              </a:rPr>
              <a:t>i</a:t>
            </a:r>
            <a:r>
              <a:rPr lang="en-US" sz="1800" dirty="0">
                <a:solidFill>
                  <a:srgbClr val="C00000"/>
                </a:solidFill>
              </a:rPr>
              <a:t> </a:t>
            </a:r>
            <a:r>
              <a:rPr lang="en-US" sz="1800" dirty="0" err="1">
                <a:solidFill>
                  <a:srgbClr val="C00000"/>
                </a:solidFill>
              </a:rPr>
              <a:t>depresije</a:t>
            </a:r>
            <a:r>
              <a:rPr lang="en-US" sz="1800" dirty="0">
                <a:solidFill>
                  <a:srgbClr val="C00000"/>
                </a:solidFill>
              </a:rPr>
              <a:t>, </a:t>
            </a:r>
            <a:r>
              <a:rPr lang="en-US" sz="1800" dirty="0" err="1">
                <a:solidFill>
                  <a:srgbClr val="C00000"/>
                </a:solidFill>
              </a:rPr>
              <a:t>masovne</a:t>
            </a:r>
            <a:r>
              <a:rPr lang="en-US" sz="1800" dirty="0">
                <a:solidFill>
                  <a:srgbClr val="C00000"/>
                </a:solidFill>
              </a:rPr>
              <a:t> </a:t>
            </a:r>
            <a:r>
              <a:rPr lang="en-US" sz="1800" dirty="0" err="1">
                <a:solidFill>
                  <a:srgbClr val="C00000"/>
                </a:solidFill>
              </a:rPr>
              <a:t>nezaposlenosti</a:t>
            </a:r>
            <a:r>
              <a:rPr lang="en-US" sz="1800" dirty="0">
                <a:solidFill>
                  <a:srgbClr val="C00000"/>
                </a:solidFill>
              </a:rPr>
              <a:t>, </a:t>
            </a:r>
            <a:r>
              <a:rPr lang="en-US" sz="1800" dirty="0" err="1">
                <a:solidFill>
                  <a:srgbClr val="C00000"/>
                </a:solidFill>
              </a:rPr>
              <a:t>koje</a:t>
            </a:r>
            <a:r>
              <a:rPr lang="en-US" sz="1800" dirty="0">
                <a:solidFill>
                  <a:srgbClr val="C00000"/>
                </a:solidFill>
              </a:rPr>
              <a:t> „</a:t>
            </a:r>
            <a:r>
              <a:rPr lang="en-US" sz="1800" dirty="0" err="1">
                <a:solidFill>
                  <a:srgbClr val="C00000"/>
                </a:solidFill>
              </a:rPr>
              <a:t>zakonito</a:t>
            </a:r>
            <a:r>
              <a:rPr lang="en-US" sz="1800" dirty="0">
                <a:solidFill>
                  <a:srgbClr val="C00000"/>
                </a:solidFill>
              </a:rPr>
              <a:t> prate </a:t>
            </a:r>
            <a:r>
              <a:rPr lang="en-US" sz="1800" dirty="0" err="1">
                <a:solidFill>
                  <a:srgbClr val="C00000"/>
                </a:solidFill>
              </a:rPr>
              <a:t>kapitalizam</a:t>
            </a:r>
            <a:r>
              <a:rPr lang="en-US" sz="1800" dirty="0">
                <a:solidFill>
                  <a:srgbClr val="C00000"/>
                </a:solidFill>
              </a:rPr>
              <a:t>“ (</a:t>
            </a:r>
            <a:r>
              <a:rPr lang="en-US" sz="1800" dirty="0" err="1">
                <a:solidFill>
                  <a:srgbClr val="C00000"/>
                </a:solidFill>
              </a:rPr>
              <a:t>puna</a:t>
            </a:r>
            <a:r>
              <a:rPr lang="en-US" sz="1800" dirty="0">
                <a:solidFill>
                  <a:srgbClr val="C00000"/>
                </a:solidFill>
              </a:rPr>
              <a:t> </a:t>
            </a:r>
            <a:r>
              <a:rPr lang="en-US" sz="1800" dirty="0" err="1">
                <a:solidFill>
                  <a:srgbClr val="C00000"/>
                </a:solidFill>
              </a:rPr>
              <a:t>zaposlenost</a:t>
            </a:r>
            <a:r>
              <a:rPr lang="en-US" sz="1800" dirty="0">
                <a:solidFill>
                  <a:srgbClr val="C00000"/>
                </a:solidFill>
              </a:rPr>
              <a:t> je </a:t>
            </a:r>
            <a:r>
              <a:rPr lang="en-US" sz="1800" dirty="0" err="1">
                <a:solidFill>
                  <a:srgbClr val="C00000"/>
                </a:solidFill>
              </a:rPr>
              <a:t>samo</a:t>
            </a:r>
            <a:r>
              <a:rPr lang="en-US" sz="1800" dirty="0">
                <a:solidFill>
                  <a:srgbClr val="C00000"/>
                </a:solidFill>
              </a:rPr>
              <a:t> </a:t>
            </a:r>
            <a:r>
              <a:rPr lang="en-US" sz="1800" dirty="0" err="1">
                <a:solidFill>
                  <a:srgbClr val="C00000"/>
                </a:solidFill>
              </a:rPr>
              <a:t>jedan</a:t>
            </a:r>
            <a:r>
              <a:rPr lang="en-US" sz="1800" dirty="0">
                <a:solidFill>
                  <a:srgbClr val="C00000"/>
                </a:solidFill>
              </a:rPr>
              <a:t> </a:t>
            </a:r>
            <a:r>
              <a:rPr lang="en-US" sz="1800" dirty="0" err="1">
                <a:solidFill>
                  <a:srgbClr val="C00000"/>
                </a:solidFill>
              </a:rPr>
              <a:t>slučaj</a:t>
            </a:r>
            <a:r>
              <a:rPr lang="en-US" sz="1800" dirty="0">
                <a:solidFill>
                  <a:srgbClr val="C00000"/>
                </a:solidFill>
              </a:rPr>
              <a:t> </a:t>
            </a:r>
            <a:r>
              <a:rPr lang="en-US" sz="1800" dirty="0" err="1">
                <a:solidFill>
                  <a:srgbClr val="C00000"/>
                </a:solidFill>
              </a:rPr>
              <a:t>opšte</a:t>
            </a:r>
            <a:r>
              <a:rPr lang="en-US" sz="1800" dirty="0">
                <a:solidFill>
                  <a:srgbClr val="C00000"/>
                </a:solidFill>
              </a:rPr>
              <a:t> </a:t>
            </a:r>
            <a:r>
              <a:rPr lang="en-US" sz="1800" dirty="0" err="1">
                <a:solidFill>
                  <a:srgbClr val="C00000"/>
                </a:solidFill>
              </a:rPr>
              <a:t>ravnoteže</a:t>
            </a:r>
            <a:r>
              <a:rPr lang="en-US" sz="1800" dirty="0">
                <a:solidFill>
                  <a:srgbClr val="C00000"/>
                </a:solidFill>
              </a:rPr>
              <a:t> u </a:t>
            </a:r>
            <a:r>
              <a:rPr lang="en-US" sz="1800" dirty="0" err="1">
                <a:solidFill>
                  <a:srgbClr val="C00000"/>
                </a:solidFill>
              </a:rPr>
              <a:t>privredi</a:t>
            </a:r>
            <a:r>
              <a:rPr lang="en-US" sz="1800" dirty="0">
                <a:solidFill>
                  <a:srgbClr val="C00000"/>
                </a:solidFill>
              </a:rPr>
              <a:t>)</a:t>
            </a:r>
          </a:p>
        </p:txBody>
      </p:sp>
      <p:pic>
        <p:nvPicPr>
          <p:cNvPr id="7172" name="Picture 4">
            <a:extLst>
              <a:ext uri="{FF2B5EF4-FFF2-40B4-BE49-F238E27FC236}">
                <a16:creationId xmlns:a16="http://schemas.microsoft.com/office/drawing/2014/main" id="{25ACD846-AEF1-F49A-BF7F-BB6D39EA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143" y="2101949"/>
            <a:ext cx="57245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7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pPr algn="ctr"/>
            <a:r>
              <a:rPr lang="sr-Latn-RS" sz="3600" dirty="0"/>
              <a:t>Velika ekonomska kriza 1929-30godine </a:t>
            </a:r>
            <a:br>
              <a:rPr lang="sr-Latn-RS" sz="3600" b="1" dirty="0"/>
            </a:br>
            <a:r>
              <a:rPr lang="sr-Latn-RS" sz="3600" b="1" dirty="0"/>
              <a:t>Majka svih kriza</a:t>
            </a:r>
            <a:endParaRPr lang="en-US" sz="3600" b="1" dirty="0"/>
          </a:p>
        </p:txBody>
      </p:sp>
      <p:pic>
        <p:nvPicPr>
          <p:cNvPr id="8194" name="Picture 2" descr="An American-led 'economic prosperity network' could be a good start to not  relying on China - Washington Times">
            <a:extLst>
              <a:ext uri="{FF2B5EF4-FFF2-40B4-BE49-F238E27FC236}">
                <a16:creationId xmlns:a16="http://schemas.microsoft.com/office/drawing/2014/main" id="{1A81F9A2-CEDB-C708-804A-C817072CA1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896" b="2"/>
          <a:stretch/>
        </p:blipFill>
        <p:spPr bwMode="auto">
          <a:xfrm>
            <a:off x="1097280" y="2120900"/>
            <a:ext cx="4639736" cy="3748193"/>
          </a:xfrm>
          <a:prstGeom prst="rect">
            <a:avLst/>
          </a:prstGeom>
          <a:solidFill>
            <a:srgbClr val="FFFFFF"/>
          </a:solidFill>
        </p:spPr>
      </p:pic>
      <p:sp>
        <p:nvSpPr>
          <p:cNvPr id="3" name="Content Placeholder 2"/>
          <p:cNvSpPr>
            <a:spLocks noGrp="1"/>
          </p:cNvSpPr>
          <p:nvPr>
            <p:ph sz="half" idx="2"/>
          </p:nvPr>
        </p:nvSpPr>
        <p:spPr>
          <a:xfrm>
            <a:off x="6515944" y="2120900"/>
            <a:ext cx="4639736" cy="3748194"/>
          </a:xfrm>
        </p:spPr>
        <p:txBody>
          <a:bodyPr>
            <a:normAutofit/>
          </a:bodyPr>
          <a:lstStyle/>
          <a:p>
            <a:pPr marL="0" indent="0" algn="just">
              <a:lnSpc>
                <a:spcPct val="100000"/>
              </a:lnSpc>
              <a:buNone/>
            </a:pPr>
            <a:r>
              <a:rPr lang="en-US" b="1" dirty="0" err="1"/>
              <a:t>Dvadesete</a:t>
            </a:r>
            <a:r>
              <a:rPr lang="en-US" b="1" dirty="0"/>
              <a:t> </a:t>
            </a:r>
            <a:r>
              <a:rPr lang="en-US" b="1" dirty="0" err="1"/>
              <a:t>godine</a:t>
            </a:r>
            <a:r>
              <a:rPr lang="en-US" b="1" dirty="0"/>
              <a:t> </a:t>
            </a:r>
            <a:r>
              <a:rPr lang="en-US" b="1" dirty="0" err="1"/>
              <a:t>prošlog</a:t>
            </a:r>
            <a:r>
              <a:rPr lang="en-US" b="1" dirty="0"/>
              <a:t> </a:t>
            </a:r>
            <a:r>
              <a:rPr lang="en-US" b="1" dirty="0" err="1"/>
              <a:t>veka</a:t>
            </a:r>
            <a:r>
              <a:rPr lang="en-US" b="1" dirty="0"/>
              <a:t> </a:t>
            </a:r>
            <a:r>
              <a:rPr lang="en-US" dirty="0"/>
              <a:t>u </a:t>
            </a:r>
            <a:r>
              <a:rPr lang="en-US" dirty="0" err="1"/>
              <a:t>Sjedinjenim</a:t>
            </a:r>
            <a:r>
              <a:rPr lang="en-US" dirty="0"/>
              <a:t> </a:t>
            </a:r>
            <a:r>
              <a:rPr lang="en-US" dirty="0" err="1"/>
              <a:t>Američkim</a:t>
            </a:r>
            <a:r>
              <a:rPr lang="en-US" dirty="0"/>
              <a:t> </a:t>
            </a:r>
            <a:r>
              <a:rPr lang="en-US" dirty="0" err="1"/>
              <a:t>Državama</a:t>
            </a:r>
            <a:r>
              <a:rPr lang="en-US" dirty="0"/>
              <a:t> </a:t>
            </a:r>
            <a:r>
              <a:rPr lang="en-US" dirty="0" err="1"/>
              <a:t>nazivane</a:t>
            </a:r>
            <a:r>
              <a:rPr lang="en-US" dirty="0"/>
              <a:t> </a:t>
            </a:r>
            <a:r>
              <a:rPr lang="en-US" dirty="0" err="1"/>
              <a:t>su</a:t>
            </a:r>
            <a:r>
              <a:rPr lang="en-US" dirty="0"/>
              <a:t> „</a:t>
            </a:r>
            <a:r>
              <a:rPr lang="en-US" dirty="0" err="1"/>
              <a:t>zlatnim</a:t>
            </a:r>
            <a:r>
              <a:rPr lang="en-US" dirty="0"/>
              <a:t>" - </a:t>
            </a:r>
            <a:r>
              <a:rPr lang="en-US" dirty="0" err="1"/>
              <a:t>zemlja</a:t>
            </a:r>
            <a:r>
              <a:rPr lang="en-US" dirty="0"/>
              <a:t> je </a:t>
            </a:r>
            <a:r>
              <a:rPr lang="en-US" dirty="0" err="1"/>
              <a:t>iz</a:t>
            </a:r>
            <a:r>
              <a:rPr lang="en-US" dirty="0"/>
              <a:t> </a:t>
            </a:r>
            <a:r>
              <a:rPr lang="en-US" dirty="0" err="1"/>
              <a:t>Prvog</a:t>
            </a:r>
            <a:r>
              <a:rPr lang="en-US" dirty="0"/>
              <a:t> </a:t>
            </a:r>
            <a:r>
              <a:rPr lang="en-US" dirty="0" err="1"/>
              <a:t>svetskog</a:t>
            </a:r>
            <a:r>
              <a:rPr lang="en-US" dirty="0"/>
              <a:t> rata </a:t>
            </a:r>
            <a:r>
              <a:rPr lang="en-US" dirty="0" err="1"/>
              <a:t>izašla</a:t>
            </a:r>
            <a:r>
              <a:rPr lang="en-US" dirty="0"/>
              <a:t> </a:t>
            </a:r>
            <a:r>
              <a:rPr lang="en-US" dirty="0" err="1"/>
              <a:t>kao</a:t>
            </a:r>
            <a:r>
              <a:rPr lang="en-US" dirty="0"/>
              <a:t> </a:t>
            </a:r>
            <a:r>
              <a:rPr lang="en-US" dirty="0" err="1"/>
              <a:t>pobednica</a:t>
            </a:r>
            <a:r>
              <a:rPr lang="en-US" dirty="0"/>
              <a:t>, </a:t>
            </a:r>
            <a:r>
              <a:rPr lang="en-US" dirty="0" err="1"/>
              <a:t>ekonomija</a:t>
            </a:r>
            <a:r>
              <a:rPr lang="en-US" dirty="0"/>
              <a:t> je </a:t>
            </a:r>
            <a:r>
              <a:rPr lang="en-US" dirty="0" err="1"/>
              <a:t>bila</a:t>
            </a:r>
            <a:r>
              <a:rPr lang="en-US" dirty="0"/>
              <a:t> u </a:t>
            </a:r>
            <a:r>
              <a:rPr lang="en-US" dirty="0" err="1"/>
              <a:t>zamahu</a:t>
            </a:r>
            <a:r>
              <a:rPr lang="en-US" dirty="0"/>
              <a:t>, a </a:t>
            </a:r>
            <a:r>
              <a:rPr lang="en-US" dirty="0" err="1"/>
              <a:t>životni</a:t>
            </a:r>
            <a:r>
              <a:rPr lang="en-US" dirty="0"/>
              <a:t> standard je </a:t>
            </a:r>
            <a:r>
              <a:rPr lang="en-US" dirty="0" err="1"/>
              <a:t>rastao</a:t>
            </a:r>
            <a:r>
              <a:rPr lang="en-US" dirty="0"/>
              <a:t> </a:t>
            </a:r>
            <a:r>
              <a:rPr lang="en-US" dirty="0" err="1"/>
              <a:t>ubrzano</a:t>
            </a:r>
            <a:r>
              <a:rPr lang="en-US" dirty="0"/>
              <a:t>.</a:t>
            </a:r>
            <a:r>
              <a:rPr lang="sr-Latn-RS" dirty="0"/>
              <a:t> </a:t>
            </a:r>
          </a:p>
          <a:p>
            <a:pPr algn="just">
              <a:lnSpc>
                <a:spcPct val="100000"/>
              </a:lnSpc>
            </a:pPr>
            <a:r>
              <a:rPr lang="sr-Latn-RS" dirty="0"/>
              <a:t>Tadašnji predsednik USA Huver  </a:t>
            </a:r>
            <a:r>
              <a:rPr lang="en-US" dirty="0"/>
              <a:t>„</a:t>
            </a:r>
            <a:r>
              <a:rPr lang="en-US" i="1" dirty="0" err="1"/>
              <a:t>Dostigli</a:t>
            </a:r>
            <a:r>
              <a:rPr lang="en-US" i="1" dirty="0"/>
              <a:t> </a:t>
            </a:r>
            <a:r>
              <a:rPr lang="en-US" i="1" dirty="0" err="1"/>
              <a:t>smo</a:t>
            </a:r>
            <a:r>
              <a:rPr lang="en-US" i="1" dirty="0"/>
              <a:t> </a:t>
            </a:r>
            <a:r>
              <a:rPr lang="en-US" i="1" dirty="0" err="1"/>
              <a:t>najveći</a:t>
            </a:r>
            <a:r>
              <a:rPr lang="en-US" i="1" dirty="0"/>
              <a:t> </a:t>
            </a:r>
            <a:r>
              <a:rPr lang="en-US" i="1" dirty="0" err="1"/>
              <a:t>nivo</a:t>
            </a:r>
            <a:r>
              <a:rPr lang="en-US" i="1" dirty="0"/>
              <a:t> </a:t>
            </a:r>
            <a:r>
              <a:rPr lang="en-US" i="1" dirty="0" err="1"/>
              <a:t>komfora</a:t>
            </a:r>
            <a:r>
              <a:rPr lang="en-US" i="1" dirty="0"/>
              <a:t> </a:t>
            </a:r>
            <a:r>
              <a:rPr lang="en-US" i="1" dirty="0" err="1"/>
              <a:t>i</a:t>
            </a:r>
            <a:r>
              <a:rPr lang="en-US" i="1" dirty="0"/>
              <a:t> </a:t>
            </a:r>
            <a:r>
              <a:rPr lang="en-US" i="1" dirty="0" err="1"/>
              <a:t>napretka</a:t>
            </a:r>
            <a:r>
              <a:rPr lang="en-US" i="1" dirty="0"/>
              <a:t> u </a:t>
            </a:r>
            <a:r>
              <a:rPr lang="en-US" i="1" dirty="0" err="1"/>
              <a:t>istoriji</a:t>
            </a:r>
            <a:r>
              <a:rPr lang="en-US" i="1" dirty="0"/>
              <a:t> </a:t>
            </a:r>
            <a:r>
              <a:rPr lang="en-US" i="1" dirty="0" err="1"/>
              <a:t>čovečanstva</a:t>
            </a:r>
            <a:r>
              <a:rPr lang="en-US" i="1" dirty="0"/>
              <a:t> - </a:t>
            </a:r>
            <a:r>
              <a:rPr lang="en-US" i="1" dirty="0" err="1"/>
              <a:t>bliži</a:t>
            </a:r>
            <a:r>
              <a:rPr lang="en-US" i="1" dirty="0"/>
              <a:t> </a:t>
            </a:r>
            <a:r>
              <a:rPr lang="en-US" i="1" dirty="0" err="1"/>
              <a:t>smo</a:t>
            </a:r>
            <a:r>
              <a:rPr lang="en-US" i="1" dirty="0"/>
              <a:t> </a:t>
            </a:r>
            <a:r>
              <a:rPr lang="en-US" i="1" dirty="0" err="1"/>
              <a:t>definitivnoj</a:t>
            </a:r>
            <a:r>
              <a:rPr lang="en-US" i="1" dirty="0"/>
              <a:t> </a:t>
            </a:r>
            <a:r>
              <a:rPr lang="en-US" i="1" dirty="0" err="1"/>
              <a:t>pobedi</a:t>
            </a:r>
            <a:r>
              <a:rPr lang="en-US" i="1" dirty="0"/>
              <a:t> </a:t>
            </a:r>
            <a:r>
              <a:rPr lang="en-US" i="1" dirty="0" err="1"/>
              <a:t>nad</a:t>
            </a:r>
            <a:r>
              <a:rPr lang="en-US" i="1" dirty="0"/>
              <a:t> </a:t>
            </a:r>
            <a:r>
              <a:rPr lang="en-US" i="1" dirty="0" err="1"/>
              <a:t>siromaštvom</a:t>
            </a:r>
            <a:r>
              <a:rPr lang="en-US" i="1" dirty="0"/>
              <a:t> od </a:t>
            </a:r>
            <a:r>
              <a:rPr lang="en-US" i="1" dirty="0" err="1"/>
              <a:t>bilo</a:t>
            </a:r>
            <a:r>
              <a:rPr lang="en-US" i="1" dirty="0"/>
              <a:t> </a:t>
            </a:r>
            <a:r>
              <a:rPr lang="en-US" i="1" dirty="0" err="1"/>
              <a:t>koje</a:t>
            </a:r>
            <a:r>
              <a:rPr lang="en-US" i="1" dirty="0"/>
              <a:t> </a:t>
            </a:r>
            <a:r>
              <a:rPr lang="en-US" i="1" dirty="0" err="1"/>
              <a:t>zemlje</a:t>
            </a:r>
            <a:r>
              <a:rPr lang="en-US" i="1" dirty="0"/>
              <a:t> u </a:t>
            </a:r>
            <a:r>
              <a:rPr lang="en-US" i="1" dirty="0" err="1"/>
              <a:t>istoriji</a:t>
            </a:r>
            <a:r>
              <a:rPr lang="en-US" dirty="0"/>
              <a:t>",, </a:t>
            </a:r>
            <a:r>
              <a:rPr lang="sr-Latn-RS" dirty="0"/>
              <a:t>Izjavu je dao u martu 1929, 6 meseci pred krah berze u NY.</a:t>
            </a:r>
          </a:p>
        </p:txBody>
      </p:sp>
    </p:spTree>
    <p:extLst>
      <p:ext uri="{BB962C8B-B14F-4D97-AF65-F5344CB8AC3E}">
        <p14:creationId xmlns:p14="http://schemas.microsoft.com/office/powerpoint/2010/main" val="234813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325FC-6829-532C-8144-2EC14FEC16EA}"/>
              </a:ext>
            </a:extLst>
          </p:cNvPr>
          <p:cNvSpPr txBox="1">
            <a:spLocks noGrp="1"/>
          </p:cNvSpPr>
          <p:nvPr>
            <p:ph idx="1"/>
          </p:nvPr>
        </p:nvSpPr>
        <p:spPr>
          <a:xfrm>
            <a:off x="296038" y="2217315"/>
            <a:ext cx="5383103" cy="3643305"/>
          </a:xfrm>
          <a:prstGeom prst="rect">
            <a:avLst/>
          </a:prstGeom>
          <a:noFill/>
        </p:spPr>
        <p:txBody>
          <a:bodyPr wrap="square">
            <a:spAutoFit/>
          </a:bodyPr>
          <a:lstStyle/>
          <a:p>
            <a:pPr algn="just"/>
            <a:r>
              <a:rPr lang="en-US" dirty="0" err="1"/>
              <a:t>Razvojem</a:t>
            </a:r>
            <a:r>
              <a:rPr lang="en-US" dirty="0"/>
              <a:t> </a:t>
            </a:r>
            <a:r>
              <a:rPr lang="en-US" b="1" u="sng" dirty="0" err="1">
                <a:solidFill>
                  <a:srgbClr val="FF0000"/>
                </a:solidFill>
              </a:rPr>
              <a:t>novih</a:t>
            </a:r>
            <a:r>
              <a:rPr lang="en-US" b="1" u="sng" dirty="0">
                <a:solidFill>
                  <a:srgbClr val="FF0000"/>
                </a:solidFill>
              </a:rPr>
              <a:t> </a:t>
            </a:r>
            <a:r>
              <a:rPr lang="en-US" b="1" u="sng" dirty="0" err="1">
                <a:solidFill>
                  <a:srgbClr val="FF0000"/>
                </a:solidFill>
              </a:rPr>
              <a:t>tehnologija</a:t>
            </a:r>
            <a:r>
              <a:rPr lang="en-US" b="1" u="sng" dirty="0">
                <a:solidFill>
                  <a:srgbClr val="FF0000"/>
                </a:solidFill>
              </a:rPr>
              <a:t> </a:t>
            </a:r>
            <a:r>
              <a:rPr lang="en-US" dirty="0" err="1"/>
              <a:t>vodeće</a:t>
            </a:r>
            <a:r>
              <a:rPr lang="en-US" dirty="0"/>
              <a:t> </a:t>
            </a:r>
            <a:r>
              <a:rPr lang="en-US" dirty="0" err="1"/>
              <a:t>američke</a:t>
            </a:r>
            <a:r>
              <a:rPr lang="en-US" dirty="0"/>
              <a:t> </a:t>
            </a:r>
            <a:r>
              <a:rPr lang="en-US" dirty="0" err="1"/>
              <a:t>kompanije</a:t>
            </a:r>
            <a:r>
              <a:rPr lang="en-US" dirty="0"/>
              <a:t> </a:t>
            </a:r>
            <a:r>
              <a:rPr lang="en-US" dirty="0" err="1"/>
              <a:t>postajale</a:t>
            </a:r>
            <a:r>
              <a:rPr lang="en-US" dirty="0"/>
              <a:t> </a:t>
            </a:r>
            <a:r>
              <a:rPr lang="en-US" dirty="0" err="1"/>
              <a:t>su</a:t>
            </a:r>
            <a:r>
              <a:rPr lang="en-US" dirty="0"/>
              <a:t> </a:t>
            </a:r>
            <a:r>
              <a:rPr lang="en-US" dirty="0" err="1"/>
              <a:t>sve</a:t>
            </a:r>
            <a:r>
              <a:rPr lang="en-US" dirty="0"/>
              <a:t> </a:t>
            </a:r>
            <a:r>
              <a:rPr lang="en-US" dirty="0" err="1"/>
              <a:t>moćnije</a:t>
            </a:r>
            <a:r>
              <a:rPr lang="en-US" dirty="0"/>
              <a:t>, a </a:t>
            </a:r>
            <a:r>
              <a:rPr lang="en-US" dirty="0" err="1"/>
              <a:t>građani</a:t>
            </a:r>
            <a:r>
              <a:rPr lang="en-US" dirty="0"/>
              <a:t> koji </a:t>
            </a:r>
            <a:r>
              <a:rPr lang="en-US" dirty="0" err="1"/>
              <a:t>su</a:t>
            </a:r>
            <a:r>
              <a:rPr lang="en-US" dirty="0"/>
              <a:t> </a:t>
            </a:r>
            <a:r>
              <a:rPr lang="en-US" dirty="0" err="1"/>
              <a:t>kupovali</a:t>
            </a:r>
            <a:r>
              <a:rPr lang="en-US" dirty="0"/>
              <a:t> </a:t>
            </a:r>
            <a:r>
              <a:rPr lang="en-US" dirty="0" err="1"/>
              <a:t>akcije</a:t>
            </a:r>
            <a:r>
              <a:rPr lang="en-US" dirty="0"/>
              <a:t> </a:t>
            </a:r>
            <a:r>
              <a:rPr lang="en-US" dirty="0" err="1"/>
              <a:t>ovih</a:t>
            </a:r>
            <a:r>
              <a:rPr lang="en-US" dirty="0"/>
              <a:t> </a:t>
            </a:r>
            <a:r>
              <a:rPr lang="en-US" dirty="0" err="1"/>
              <a:t>firmi</a:t>
            </a:r>
            <a:r>
              <a:rPr lang="en-US" dirty="0"/>
              <a:t> </a:t>
            </a:r>
            <a:r>
              <a:rPr lang="en-US" dirty="0" err="1"/>
              <a:t>sve</a:t>
            </a:r>
            <a:r>
              <a:rPr lang="en-US" dirty="0"/>
              <a:t> </a:t>
            </a:r>
            <a:r>
              <a:rPr lang="en-US" dirty="0" err="1"/>
              <a:t>bogatiji</a:t>
            </a:r>
            <a:r>
              <a:rPr lang="en-US" dirty="0"/>
              <a:t>.</a:t>
            </a:r>
            <a:r>
              <a:rPr lang="sr-Latn-RS" dirty="0"/>
              <a:t> </a:t>
            </a:r>
          </a:p>
          <a:p>
            <a:pPr algn="just"/>
            <a:r>
              <a:rPr lang="en-US" b="1" u="sng" dirty="0" err="1">
                <a:solidFill>
                  <a:srgbClr val="FF0000"/>
                </a:solidFill>
              </a:rPr>
              <a:t>Proizvođači</a:t>
            </a:r>
            <a:r>
              <a:rPr lang="en-US" b="1" u="sng" dirty="0">
                <a:solidFill>
                  <a:srgbClr val="FF0000"/>
                </a:solidFill>
              </a:rPr>
              <a:t> </a:t>
            </a:r>
            <a:r>
              <a:rPr lang="en-US" b="1" u="sng" dirty="0" err="1">
                <a:solidFill>
                  <a:srgbClr val="FF0000"/>
                </a:solidFill>
              </a:rPr>
              <a:t>automobila</a:t>
            </a:r>
            <a:r>
              <a:rPr lang="en-US" dirty="0"/>
              <a:t>, radio </a:t>
            </a:r>
            <a:r>
              <a:rPr lang="en-US" dirty="0" err="1"/>
              <a:t>opreme</a:t>
            </a:r>
            <a:r>
              <a:rPr lang="en-US" dirty="0"/>
              <a:t> </a:t>
            </a:r>
            <a:r>
              <a:rPr lang="en-US" dirty="0" err="1"/>
              <a:t>i</a:t>
            </a:r>
            <a:r>
              <a:rPr lang="en-US" dirty="0"/>
              <a:t> </a:t>
            </a:r>
            <a:r>
              <a:rPr lang="en-US" u="sng" dirty="0" err="1"/>
              <a:t>čelika</a:t>
            </a:r>
            <a:r>
              <a:rPr lang="en-US" dirty="0"/>
              <a:t> </a:t>
            </a:r>
            <a:r>
              <a:rPr lang="en-US" dirty="0" err="1"/>
              <a:t>bili</a:t>
            </a:r>
            <a:r>
              <a:rPr lang="en-US" dirty="0"/>
              <a:t> </a:t>
            </a:r>
            <a:r>
              <a:rPr lang="en-US" dirty="0" err="1"/>
              <a:t>su</a:t>
            </a:r>
            <a:r>
              <a:rPr lang="en-US" dirty="0"/>
              <a:t> </a:t>
            </a:r>
            <a:r>
              <a:rPr lang="en-US" dirty="0" err="1"/>
              <a:t>izuzetno</a:t>
            </a:r>
            <a:r>
              <a:rPr lang="en-US" dirty="0"/>
              <a:t> </a:t>
            </a:r>
            <a:r>
              <a:rPr lang="en-US" dirty="0" err="1"/>
              <a:t>popularni</a:t>
            </a:r>
            <a:r>
              <a:rPr lang="en-US" dirty="0"/>
              <a:t> u tom </a:t>
            </a:r>
            <a:r>
              <a:rPr lang="en-US" dirty="0" err="1"/>
              <a:t>periodu</a:t>
            </a:r>
            <a:r>
              <a:rPr lang="en-US" dirty="0"/>
              <a:t>, pa </a:t>
            </a:r>
            <a:r>
              <a:rPr lang="en-US" dirty="0" err="1"/>
              <a:t>su</a:t>
            </a:r>
            <a:r>
              <a:rPr lang="en-US" dirty="0"/>
              <a:t> </a:t>
            </a:r>
            <a:r>
              <a:rPr lang="en-US" dirty="0" err="1"/>
              <a:t>akcije</a:t>
            </a:r>
            <a:r>
              <a:rPr lang="en-US" dirty="0"/>
              <a:t> </a:t>
            </a:r>
            <a:r>
              <a:rPr lang="en-US" dirty="0" err="1"/>
              <a:t>kompanija</a:t>
            </a:r>
            <a:r>
              <a:rPr lang="en-US" dirty="0"/>
              <a:t> </a:t>
            </a:r>
            <a:r>
              <a:rPr lang="en-US" dirty="0" err="1"/>
              <a:t>poput</a:t>
            </a:r>
            <a:r>
              <a:rPr lang="en-US" dirty="0"/>
              <a:t> Ju Es </a:t>
            </a:r>
            <a:r>
              <a:rPr lang="en-US" dirty="0" err="1"/>
              <a:t>Stila</a:t>
            </a:r>
            <a:r>
              <a:rPr lang="en-US" dirty="0"/>
              <a:t>, </a:t>
            </a:r>
            <a:r>
              <a:rPr lang="en-US" dirty="0" err="1"/>
              <a:t>Forda</a:t>
            </a:r>
            <a:r>
              <a:rPr lang="en-US" dirty="0"/>
              <a:t>, </a:t>
            </a:r>
            <a:r>
              <a:rPr lang="en-US" dirty="0" err="1"/>
              <a:t>Dženeral</a:t>
            </a:r>
            <a:r>
              <a:rPr lang="en-US" dirty="0"/>
              <a:t> </a:t>
            </a:r>
            <a:r>
              <a:rPr lang="en-US" dirty="0" err="1"/>
              <a:t>Motorsa</a:t>
            </a:r>
            <a:r>
              <a:rPr lang="en-US" dirty="0"/>
              <a:t>, </a:t>
            </a:r>
            <a:r>
              <a:rPr lang="en-US" dirty="0" err="1"/>
              <a:t>Američke</a:t>
            </a:r>
            <a:r>
              <a:rPr lang="en-US" dirty="0"/>
              <a:t> radio </a:t>
            </a:r>
            <a:r>
              <a:rPr lang="en-US" dirty="0" err="1"/>
              <a:t>korporacije</a:t>
            </a:r>
            <a:r>
              <a:rPr lang="en-US" dirty="0"/>
              <a:t>, bile </a:t>
            </a:r>
            <a:r>
              <a:rPr lang="en-US" dirty="0" err="1"/>
              <a:t>među</a:t>
            </a:r>
            <a:r>
              <a:rPr lang="en-US" dirty="0"/>
              <a:t> </a:t>
            </a:r>
            <a:r>
              <a:rPr lang="en-US" dirty="0" err="1"/>
              <a:t>najtraženijima</a:t>
            </a:r>
            <a:r>
              <a:rPr lang="en-US" dirty="0"/>
              <a:t>.</a:t>
            </a:r>
            <a:r>
              <a:rPr lang="sr-Latn-RS" dirty="0"/>
              <a:t> </a:t>
            </a:r>
          </a:p>
          <a:p>
            <a:pPr algn="just"/>
            <a:r>
              <a:rPr lang="sr-Latn-RS" dirty="0"/>
              <a:t>V</a:t>
            </a:r>
            <a:r>
              <a:rPr lang="en-US" dirty="0" err="1"/>
              <a:t>ojnici</a:t>
            </a:r>
            <a:r>
              <a:rPr lang="en-US" dirty="0"/>
              <a:t> </a:t>
            </a:r>
            <a:r>
              <a:rPr lang="en-US" dirty="0" err="1"/>
              <a:t>su</a:t>
            </a:r>
            <a:r>
              <a:rPr lang="en-US" dirty="0"/>
              <a:t> se </a:t>
            </a:r>
            <a:r>
              <a:rPr lang="en-US" dirty="0" err="1"/>
              <a:t>vratili</a:t>
            </a:r>
            <a:r>
              <a:rPr lang="en-US" dirty="0"/>
              <a:t> </a:t>
            </a:r>
            <a:r>
              <a:rPr lang="en-US" dirty="0" err="1"/>
              <a:t>iz</a:t>
            </a:r>
            <a:r>
              <a:rPr lang="en-US" dirty="0"/>
              <a:t> rata, </a:t>
            </a:r>
            <a:r>
              <a:rPr lang="sr-Latn-RS" dirty="0"/>
              <a:t>rast životnog standarada, </a:t>
            </a:r>
            <a:r>
              <a:rPr lang="en-US" dirty="0" err="1"/>
              <a:t>nastavljeni</a:t>
            </a:r>
            <a:r>
              <a:rPr lang="en-US" dirty="0"/>
              <a:t> </a:t>
            </a:r>
            <a:r>
              <a:rPr lang="en-US" dirty="0" err="1"/>
              <a:t>su</a:t>
            </a:r>
            <a:r>
              <a:rPr lang="en-US" dirty="0"/>
              <a:t> </a:t>
            </a:r>
            <a:r>
              <a:rPr lang="en-US" dirty="0" err="1"/>
              <a:t>građevinski</a:t>
            </a:r>
            <a:r>
              <a:rPr lang="en-US" dirty="0"/>
              <a:t> </a:t>
            </a:r>
            <a:r>
              <a:rPr lang="en-US" dirty="0" err="1"/>
              <a:t>projekti</a:t>
            </a:r>
            <a:r>
              <a:rPr lang="en-US" dirty="0"/>
              <a:t> </a:t>
            </a:r>
            <a:r>
              <a:rPr lang="en-US" dirty="0" err="1"/>
              <a:t>i</a:t>
            </a:r>
            <a:r>
              <a:rPr lang="en-US" dirty="0"/>
              <a:t> </a:t>
            </a:r>
            <a:r>
              <a:rPr lang="en-US" dirty="0" err="1"/>
              <a:t>izgradnja</a:t>
            </a:r>
            <a:r>
              <a:rPr lang="sr-Latn-RS" dirty="0"/>
              <a:t>. </a:t>
            </a:r>
          </a:p>
        </p:txBody>
      </p:sp>
      <p:sp>
        <p:nvSpPr>
          <p:cNvPr id="6" name="TextBox 5">
            <a:extLst>
              <a:ext uri="{FF2B5EF4-FFF2-40B4-BE49-F238E27FC236}">
                <a16:creationId xmlns:a16="http://schemas.microsoft.com/office/drawing/2014/main" id="{AFC04A2F-E5C3-71F2-9C85-5EA35080EA68}"/>
              </a:ext>
            </a:extLst>
          </p:cNvPr>
          <p:cNvSpPr txBox="1"/>
          <p:nvPr/>
        </p:nvSpPr>
        <p:spPr>
          <a:xfrm>
            <a:off x="296038" y="807584"/>
            <a:ext cx="6096000" cy="738664"/>
          </a:xfrm>
          <a:prstGeom prst="rect">
            <a:avLst/>
          </a:prstGeom>
          <a:noFill/>
        </p:spPr>
        <p:txBody>
          <a:bodyPr wrap="square">
            <a:spAutoFit/>
          </a:bodyPr>
          <a:lstStyle/>
          <a:p>
            <a:r>
              <a:rPr lang="en-US" dirty="0"/>
              <a:t>Amerika je </a:t>
            </a:r>
            <a:r>
              <a:rPr lang="en-US" dirty="0" err="1"/>
              <a:t>početkom</a:t>
            </a:r>
            <a:r>
              <a:rPr lang="en-US" dirty="0"/>
              <a:t> </a:t>
            </a:r>
            <a:r>
              <a:rPr lang="en-US" dirty="0" err="1"/>
              <a:t>dvadesetih</a:t>
            </a:r>
            <a:r>
              <a:rPr lang="en-US" dirty="0"/>
              <a:t> </a:t>
            </a:r>
            <a:r>
              <a:rPr lang="en-US" dirty="0" err="1"/>
              <a:t>godina</a:t>
            </a:r>
            <a:r>
              <a:rPr lang="en-US" dirty="0"/>
              <a:t> </a:t>
            </a:r>
            <a:r>
              <a:rPr lang="en-US" dirty="0" err="1"/>
              <a:t>bila</a:t>
            </a:r>
            <a:r>
              <a:rPr lang="en-US" dirty="0"/>
              <a:t> u </a:t>
            </a:r>
            <a:r>
              <a:rPr lang="en-US" dirty="0" err="1"/>
              <a:t>procvatu</a:t>
            </a:r>
            <a:r>
              <a:rPr lang="sr-Latn-RS" dirty="0"/>
              <a:t> </a:t>
            </a:r>
          </a:p>
          <a:p>
            <a:pPr algn="just"/>
            <a:r>
              <a:rPr lang="sr-Latn-RS" dirty="0"/>
              <a:t>TE GODINE SU SE NAZIVALE </a:t>
            </a:r>
            <a:r>
              <a:rPr lang="sr-Latn-RS" sz="2400" b="1" u="sng" dirty="0">
                <a:solidFill>
                  <a:srgbClr val="FF0000"/>
                </a:solidFill>
              </a:rPr>
              <a:t>GALOPIRAJUĆE GODINE</a:t>
            </a:r>
            <a:endParaRPr lang="en-US" sz="2400" b="1" u="sng" dirty="0">
              <a:solidFill>
                <a:srgbClr val="FF0000"/>
              </a:solidFill>
            </a:endParaRPr>
          </a:p>
        </p:txBody>
      </p:sp>
      <p:pic>
        <p:nvPicPr>
          <p:cNvPr id="9218" name="Picture 2" descr="Timeline of the Roaring 20s">
            <a:extLst>
              <a:ext uri="{FF2B5EF4-FFF2-40B4-BE49-F238E27FC236}">
                <a16:creationId xmlns:a16="http://schemas.microsoft.com/office/drawing/2014/main" id="{966A182C-AC86-9154-FF1E-9E9CF91F9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5458"/>
            <a:ext cx="5103159" cy="34021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372E950-469C-A142-767C-B143706EE268}"/>
              </a:ext>
            </a:extLst>
          </p:cNvPr>
          <p:cNvSpPr txBox="1"/>
          <p:nvPr/>
        </p:nvSpPr>
        <p:spPr>
          <a:xfrm>
            <a:off x="5777753" y="3557564"/>
            <a:ext cx="6096000" cy="2862322"/>
          </a:xfrm>
          <a:prstGeom prst="rect">
            <a:avLst/>
          </a:prstGeom>
          <a:noFill/>
        </p:spPr>
        <p:txBody>
          <a:bodyPr wrap="square">
            <a:spAutoFit/>
          </a:bodyPr>
          <a:lstStyle/>
          <a:p>
            <a:pPr algn="just"/>
            <a:r>
              <a:rPr lang="en-US" dirty="0">
                <a:solidFill>
                  <a:srgbClr val="C00000"/>
                </a:solidFill>
              </a:rPr>
              <a:t>U 1920. </a:t>
            </a:r>
            <a:r>
              <a:rPr lang="en-US" dirty="0" err="1">
                <a:solidFill>
                  <a:srgbClr val="C00000"/>
                </a:solidFill>
              </a:rPr>
              <a:t>godini</a:t>
            </a:r>
            <a:r>
              <a:rPr lang="en-US" dirty="0">
                <a:solidFill>
                  <a:srgbClr val="C00000"/>
                </a:solidFill>
              </a:rPr>
              <a:t> </a:t>
            </a:r>
            <a:r>
              <a:rPr lang="en-US" dirty="0" err="1">
                <a:solidFill>
                  <a:srgbClr val="C00000"/>
                </a:solidFill>
              </a:rPr>
              <a:t>pojavila</a:t>
            </a:r>
            <a:r>
              <a:rPr lang="en-US" dirty="0">
                <a:solidFill>
                  <a:srgbClr val="C00000"/>
                </a:solidFill>
              </a:rPr>
              <a:t> se </a:t>
            </a:r>
            <a:r>
              <a:rPr lang="en-US" dirty="0" err="1">
                <a:solidFill>
                  <a:srgbClr val="C00000"/>
                </a:solidFill>
              </a:rPr>
              <a:t>i</a:t>
            </a:r>
            <a:r>
              <a:rPr lang="en-US" dirty="0">
                <a:solidFill>
                  <a:srgbClr val="C00000"/>
                </a:solidFill>
              </a:rPr>
              <a:t> </a:t>
            </a:r>
            <a:r>
              <a:rPr lang="en-US" b="1" u="sng" dirty="0" err="1">
                <a:solidFill>
                  <a:srgbClr val="C00000"/>
                </a:solidFill>
              </a:rPr>
              <a:t>prva</a:t>
            </a:r>
            <a:r>
              <a:rPr lang="en-US" b="1" u="sng" dirty="0">
                <a:solidFill>
                  <a:srgbClr val="C00000"/>
                </a:solidFill>
              </a:rPr>
              <a:t> </a:t>
            </a:r>
            <a:r>
              <a:rPr lang="en-US" b="1" u="sng" dirty="0" err="1">
                <a:solidFill>
                  <a:srgbClr val="C00000"/>
                </a:solidFill>
              </a:rPr>
              <a:t>reklama</a:t>
            </a:r>
            <a:r>
              <a:rPr lang="en-US" b="1" u="sng" dirty="0">
                <a:solidFill>
                  <a:srgbClr val="C00000"/>
                </a:solidFill>
              </a:rPr>
              <a:t> </a:t>
            </a:r>
            <a:r>
              <a:rPr lang="en-US" b="1" u="sng" dirty="0" err="1">
                <a:solidFill>
                  <a:srgbClr val="C00000"/>
                </a:solidFill>
              </a:rPr>
              <a:t>na</a:t>
            </a:r>
            <a:r>
              <a:rPr lang="en-US" b="1" u="sng" dirty="0">
                <a:solidFill>
                  <a:srgbClr val="C00000"/>
                </a:solidFill>
              </a:rPr>
              <a:t> </a:t>
            </a:r>
            <a:r>
              <a:rPr lang="en-US" b="1" u="sng" dirty="0" err="1">
                <a:solidFill>
                  <a:srgbClr val="C00000"/>
                </a:solidFill>
              </a:rPr>
              <a:t>radiju</a:t>
            </a:r>
            <a:r>
              <a:rPr lang="en-US" dirty="0">
                <a:solidFill>
                  <a:srgbClr val="C00000"/>
                </a:solidFill>
              </a:rPr>
              <a:t>, a </a:t>
            </a:r>
            <a:r>
              <a:rPr lang="en-US" dirty="0" err="1">
                <a:solidFill>
                  <a:srgbClr val="C00000"/>
                </a:solidFill>
              </a:rPr>
              <a:t>električna</a:t>
            </a:r>
            <a:r>
              <a:rPr lang="en-US" dirty="0">
                <a:solidFill>
                  <a:srgbClr val="C00000"/>
                </a:solidFill>
              </a:rPr>
              <a:t> </a:t>
            </a:r>
            <a:r>
              <a:rPr lang="en-US" dirty="0" err="1">
                <a:solidFill>
                  <a:srgbClr val="C00000"/>
                </a:solidFill>
              </a:rPr>
              <a:t>veš-mašina</a:t>
            </a:r>
            <a:r>
              <a:rPr lang="en-US" dirty="0">
                <a:solidFill>
                  <a:srgbClr val="C00000"/>
                </a:solidFill>
              </a:rPr>
              <a:t> </a:t>
            </a:r>
            <a:r>
              <a:rPr lang="en-US" dirty="0" err="1">
                <a:solidFill>
                  <a:srgbClr val="C00000"/>
                </a:solidFill>
              </a:rPr>
              <a:t>i</a:t>
            </a:r>
            <a:r>
              <a:rPr lang="en-US" dirty="0">
                <a:solidFill>
                  <a:srgbClr val="C00000"/>
                </a:solidFill>
              </a:rPr>
              <a:t> </a:t>
            </a:r>
            <a:r>
              <a:rPr lang="en-US" dirty="0" err="1">
                <a:solidFill>
                  <a:srgbClr val="C00000"/>
                </a:solidFill>
              </a:rPr>
              <a:t>usisivač</a:t>
            </a:r>
            <a:r>
              <a:rPr lang="en-US" dirty="0">
                <a:solidFill>
                  <a:srgbClr val="C00000"/>
                </a:solidFill>
              </a:rPr>
              <a:t> </a:t>
            </a:r>
            <a:r>
              <a:rPr lang="en-US" dirty="0" err="1">
                <a:solidFill>
                  <a:srgbClr val="C00000"/>
                </a:solidFill>
              </a:rPr>
              <a:t>postali</a:t>
            </a:r>
            <a:r>
              <a:rPr lang="en-US" dirty="0">
                <a:solidFill>
                  <a:srgbClr val="C00000"/>
                </a:solidFill>
              </a:rPr>
              <a:t> </a:t>
            </a:r>
            <a:r>
              <a:rPr lang="en-US" dirty="0" err="1">
                <a:solidFill>
                  <a:srgbClr val="C00000"/>
                </a:solidFill>
              </a:rPr>
              <a:t>su</a:t>
            </a:r>
            <a:r>
              <a:rPr lang="en-US" dirty="0">
                <a:solidFill>
                  <a:srgbClr val="C00000"/>
                </a:solidFill>
              </a:rPr>
              <a:t> </a:t>
            </a:r>
            <a:r>
              <a:rPr lang="en-US" dirty="0" err="1">
                <a:solidFill>
                  <a:srgbClr val="C00000"/>
                </a:solidFill>
              </a:rPr>
              <a:t>potreba</a:t>
            </a:r>
            <a:r>
              <a:rPr lang="en-US" dirty="0">
                <a:solidFill>
                  <a:srgbClr val="C00000"/>
                </a:solidFill>
              </a:rPr>
              <a:t> </a:t>
            </a:r>
            <a:r>
              <a:rPr lang="en-US" dirty="0" err="1">
                <a:solidFill>
                  <a:srgbClr val="C00000"/>
                </a:solidFill>
              </a:rPr>
              <a:t>skoro</a:t>
            </a:r>
            <a:r>
              <a:rPr lang="en-US" dirty="0">
                <a:solidFill>
                  <a:srgbClr val="C00000"/>
                </a:solidFill>
              </a:rPr>
              <a:t> </a:t>
            </a:r>
            <a:r>
              <a:rPr lang="en-US" dirty="0" err="1">
                <a:solidFill>
                  <a:srgbClr val="C00000"/>
                </a:solidFill>
              </a:rPr>
              <a:t>svakog</a:t>
            </a:r>
            <a:r>
              <a:rPr lang="en-US" dirty="0">
                <a:solidFill>
                  <a:srgbClr val="C00000"/>
                </a:solidFill>
              </a:rPr>
              <a:t> </a:t>
            </a:r>
            <a:r>
              <a:rPr lang="en-US" dirty="0" err="1">
                <a:solidFill>
                  <a:srgbClr val="C00000"/>
                </a:solidFill>
              </a:rPr>
              <a:t>domaćinstva</a:t>
            </a:r>
            <a:r>
              <a:rPr lang="en-US" dirty="0">
                <a:solidFill>
                  <a:srgbClr val="C00000"/>
                </a:solidFill>
              </a:rPr>
              <a:t>.</a:t>
            </a:r>
            <a:r>
              <a:rPr lang="sr-Latn-RS" dirty="0">
                <a:solidFill>
                  <a:srgbClr val="C00000"/>
                </a:solidFill>
              </a:rPr>
              <a:t> </a:t>
            </a:r>
            <a:r>
              <a:rPr lang="sr-Latn-RS" b="1" u="sng" dirty="0">
                <a:solidFill>
                  <a:srgbClr val="C00000"/>
                </a:solidFill>
              </a:rPr>
              <a:t>Banke su davale kredite</a:t>
            </a:r>
            <a:r>
              <a:rPr lang="sr-Latn-RS" dirty="0">
                <a:solidFill>
                  <a:srgbClr val="C00000"/>
                </a:solidFill>
              </a:rPr>
              <a:t>. Sve veći broj ljudi mogao je da priušti sebi i automobile. </a:t>
            </a:r>
            <a:r>
              <a:rPr lang="sr-Latn-RS" b="1" u="sng" dirty="0">
                <a:solidFill>
                  <a:srgbClr val="FF0000"/>
                </a:solidFill>
              </a:rPr>
              <a:t>Standard je postojao sve bolji, i ljudi su počeli da investiraju</a:t>
            </a:r>
            <a:r>
              <a:rPr lang="sr-Latn-RS" dirty="0">
                <a:solidFill>
                  <a:srgbClr val="C00000"/>
                </a:solidFill>
              </a:rPr>
              <a:t>, uzimaju zajmove od banaka, trguju na berzi (koje je uza par godina poraslo za 200%). </a:t>
            </a:r>
            <a:r>
              <a:rPr lang="en-US" b="1" dirty="0" err="1">
                <a:solidFill>
                  <a:srgbClr val="FF0000"/>
                </a:solidFill>
              </a:rPr>
              <a:t>Ulaganje</a:t>
            </a:r>
            <a:r>
              <a:rPr lang="en-US" b="1" dirty="0">
                <a:solidFill>
                  <a:srgbClr val="FF0000"/>
                </a:solidFill>
              </a:rPr>
              <a:t> je </a:t>
            </a:r>
            <a:r>
              <a:rPr lang="en-US" b="1" dirty="0" err="1">
                <a:solidFill>
                  <a:srgbClr val="FF0000"/>
                </a:solidFill>
              </a:rPr>
              <a:t>bilo</a:t>
            </a:r>
            <a:r>
              <a:rPr lang="en-US" b="1" dirty="0">
                <a:solidFill>
                  <a:srgbClr val="FF0000"/>
                </a:solidFill>
              </a:rPr>
              <a:t> </a:t>
            </a:r>
            <a:r>
              <a:rPr lang="en-US" b="1" dirty="0" err="1">
                <a:solidFill>
                  <a:srgbClr val="FF0000"/>
                </a:solidFill>
              </a:rPr>
              <a:t>omogućeno</a:t>
            </a:r>
            <a:r>
              <a:rPr lang="en-US" b="1" dirty="0">
                <a:solidFill>
                  <a:srgbClr val="FF0000"/>
                </a:solidFill>
              </a:rPr>
              <a:t> </a:t>
            </a:r>
            <a:r>
              <a:rPr lang="en-US" b="1" dirty="0" err="1">
                <a:solidFill>
                  <a:srgbClr val="FF0000"/>
                </a:solidFill>
              </a:rPr>
              <a:t>i</a:t>
            </a:r>
            <a:r>
              <a:rPr lang="en-US" b="1" dirty="0">
                <a:solidFill>
                  <a:srgbClr val="FF0000"/>
                </a:solidFill>
              </a:rPr>
              <a:t> </a:t>
            </a:r>
            <a:r>
              <a:rPr lang="en-US" b="1" dirty="0" err="1">
                <a:solidFill>
                  <a:srgbClr val="FF0000"/>
                </a:solidFill>
              </a:rPr>
              <a:t>siromašnijima</a:t>
            </a:r>
            <a:r>
              <a:rPr lang="en-US" b="1" dirty="0">
                <a:solidFill>
                  <a:srgbClr val="FF0000"/>
                </a:solidFill>
              </a:rPr>
              <a:t> koji </a:t>
            </a:r>
            <a:r>
              <a:rPr lang="en-US" b="1" dirty="0" err="1">
                <a:solidFill>
                  <a:srgbClr val="FF0000"/>
                </a:solidFill>
              </a:rPr>
              <a:t>su</a:t>
            </a:r>
            <a:r>
              <a:rPr lang="en-US" b="1" dirty="0">
                <a:solidFill>
                  <a:srgbClr val="FF0000"/>
                </a:solidFill>
              </a:rPr>
              <a:t> </a:t>
            </a:r>
            <a:r>
              <a:rPr lang="en-US" b="1" dirty="0" err="1">
                <a:solidFill>
                  <a:srgbClr val="FF0000"/>
                </a:solidFill>
              </a:rPr>
              <a:t>uzimali</a:t>
            </a:r>
            <a:r>
              <a:rPr lang="en-US" b="1" dirty="0">
                <a:solidFill>
                  <a:srgbClr val="FF0000"/>
                </a:solidFill>
              </a:rPr>
              <a:t> </a:t>
            </a:r>
            <a:r>
              <a:rPr lang="en-US" b="1" dirty="0" err="1">
                <a:solidFill>
                  <a:srgbClr val="FF0000"/>
                </a:solidFill>
              </a:rPr>
              <a:t>povoljne</a:t>
            </a:r>
            <a:r>
              <a:rPr lang="en-US" b="1" dirty="0">
                <a:solidFill>
                  <a:srgbClr val="FF0000"/>
                </a:solidFill>
              </a:rPr>
              <a:t> </a:t>
            </a:r>
            <a:r>
              <a:rPr lang="en-US" b="1" dirty="0" err="1">
                <a:solidFill>
                  <a:srgbClr val="FF0000"/>
                </a:solidFill>
              </a:rPr>
              <a:t>kredite</a:t>
            </a:r>
            <a:r>
              <a:rPr lang="en-US" b="1" dirty="0">
                <a:solidFill>
                  <a:srgbClr val="FF0000"/>
                </a:solidFill>
              </a:rPr>
              <a:t>, a </a:t>
            </a:r>
            <a:r>
              <a:rPr lang="en-US" b="1" dirty="0" err="1">
                <a:solidFill>
                  <a:srgbClr val="FF0000"/>
                </a:solidFill>
              </a:rPr>
              <a:t>kupovinom</a:t>
            </a:r>
            <a:r>
              <a:rPr lang="en-US" b="1" dirty="0">
                <a:solidFill>
                  <a:srgbClr val="FF0000"/>
                </a:solidFill>
              </a:rPr>
              <a:t> </a:t>
            </a:r>
            <a:r>
              <a:rPr lang="en-US" b="1" dirty="0" err="1">
                <a:solidFill>
                  <a:srgbClr val="FF0000"/>
                </a:solidFill>
              </a:rPr>
              <a:t>deonica</a:t>
            </a:r>
            <a:r>
              <a:rPr lang="en-US" b="1" dirty="0">
                <a:solidFill>
                  <a:srgbClr val="FF0000"/>
                </a:solidFill>
              </a:rPr>
              <a:t> </a:t>
            </a:r>
            <a:r>
              <a:rPr lang="en-US" b="1" dirty="0" err="1">
                <a:solidFill>
                  <a:srgbClr val="FF0000"/>
                </a:solidFill>
              </a:rPr>
              <a:t>brzo</a:t>
            </a:r>
            <a:r>
              <a:rPr lang="en-US" b="1" dirty="0">
                <a:solidFill>
                  <a:srgbClr val="FF0000"/>
                </a:solidFill>
              </a:rPr>
              <a:t> </a:t>
            </a:r>
            <a:r>
              <a:rPr lang="en-US" b="1" dirty="0" err="1">
                <a:solidFill>
                  <a:srgbClr val="FF0000"/>
                </a:solidFill>
              </a:rPr>
              <a:t>su</a:t>
            </a:r>
            <a:r>
              <a:rPr lang="en-US" b="1" dirty="0">
                <a:solidFill>
                  <a:srgbClr val="FF0000"/>
                </a:solidFill>
              </a:rPr>
              <a:t> </a:t>
            </a:r>
            <a:r>
              <a:rPr lang="en-US" b="1" dirty="0" err="1">
                <a:solidFill>
                  <a:srgbClr val="FF0000"/>
                </a:solidFill>
              </a:rPr>
              <a:t>dolazili</a:t>
            </a:r>
            <a:r>
              <a:rPr lang="en-US" b="1" dirty="0">
                <a:solidFill>
                  <a:srgbClr val="FF0000"/>
                </a:solidFill>
              </a:rPr>
              <a:t> do </a:t>
            </a:r>
            <a:r>
              <a:rPr lang="en-US" b="1" dirty="0" err="1">
                <a:solidFill>
                  <a:srgbClr val="FF0000"/>
                </a:solidFill>
              </a:rPr>
              <a:t>novca</a:t>
            </a:r>
            <a:r>
              <a:rPr lang="en-US" b="1" dirty="0">
                <a:solidFill>
                  <a:srgbClr val="FF0000"/>
                </a:solidFill>
              </a:rPr>
              <a:t>, </a:t>
            </a:r>
            <a:r>
              <a:rPr lang="en-US" b="1" dirty="0" err="1">
                <a:solidFill>
                  <a:srgbClr val="FF0000"/>
                </a:solidFill>
              </a:rPr>
              <a:t>lako</a:t>
            </a:r>
            <a:r>
              <a:rPr lang="en-US" b="1" dirty="0">
                <a:solidFill>
                  <a:srgbClr val="FF0000"/>
                </a:solidFill>
              </a:rPr>
              <a:t> </a:t>
            </a:r>
            <a:r>
              <a:rPr lang="en-US" b="1" dirty="0" err="1">
                <a:solidFill>
                  <a:srgbClr val="FF0000"/>
                </a:solidFill>
              </a:rPr>
              <a:t>otplaćivali</a:t>
            </a:r>
            <a:r>
              <a:rPr lang="en-US" b="1" dirty="0">
                <a:solidFill>
                  <a:srgbClr val="FF0000"/>
                </a:solidFill>
              </a:rPr>
              <a:t> dug </a:t>
            </a:r>
            <a:r>
              <a:rPr lang="en-US" b="1" dirty="0" err="1">
                <a:solidFill>
                  <a:srgbClr val="FF0000"/>
                </a:solidFill>
              </a:rPr>
              <a:t>bankama</a:t>
            </a:r>
            <a:r>
              <a:rPr lang="en-US" b="1" dirty="0">
                <a:solidFill>
                  <a:srgbClr val="FF0000"/>
                </a:solidFill>
              </a:rPr>
              <a:t> </a:t>
            </a:r>
            <a:r>
              <a:rPr lang="en-US" b="1" dirty="0" err="1">
                <a:solidFill>
                  <a:srgbClr val="FF0000"/>
                </a:solidFill>
              </a:rPr>
              <a:t>i</a:t>
            </a:r>
            <a:r>
              <a:rPr lang="en-US" b="1" dirty="0">
                <a:solidFill>
                  <a:srgbClr val="FF0000"/>
                </a:solidFill>
              </a:rPr>
              <a:t> </a:t>
            </a:r>
            <a:r>
              <a:rPr lang="en-US" b="1" dirty="0" err="1">
                <a:solidFill>
                  <a:srgbClr val="FF0000"/>
                </a:solidFill>
              </a:rPr>
              <a:t>zadržavali</a:t>
            </a:r>
            <a:r>
              <a:rPr lang="en-US" b="1" dirty="0">
                <a:solidFill>
                  <a:srgbClr val="FF0000"/>
                </a:solidFill>
              </a:rPr>
              <a:t> </a:t>
            </a:r>
            <a:r>
              <a:rPr lang="en-US" b="1" dirty="0" err="1">
                <a:solidFill>
                  <a:srgbClr val="FF0000"/>
                </a:solidFill>
              </a:rPr>
              <a:t>profi</a:t>
            </a:r>
            <a:r>
              <a:rPr lang="sr-Latn-RS" b="1" dirty="0">
                <a:solidFill>
                  <a:srgbClr val="FF0000"/>
                </a:solidFill>
              </a:rPr>
              <a:t>t.</a:t>
            </a:r>
          </a:p>
        </p:txBody>
      </p:sp>
    </p:spTree>
    <p:extLst>
      <p:ext uri="{BB962C8B-B14F-4D97-AF65-F5344CB8AC3E}">
        <p14:creationId xmlns:p14="http://schemas.microsoft.com/office/powerpoint/2010/main" val="124927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hundred years on, will there be another Great Depression? | Economics |  The Guardian">
            <a:extLst>
              <a:ext uri="{FF2B5EF4-FFF2-40B4-BE49-F238E27FC236}">
                <a16:creationId xmlns:a16="http://schemas.microsoft.com/office/drawing/2014/main" id="{1B4EF94A-E181-ED20-4631-D76E851C6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1" r="23435" b="-3"/>
          <a:stretch/>
        </p:blipFill>
        <p:spPr bwMode="auto">
          <a:xfrm>
            <a:off x="1097280" y="2120900"/>
            <a:ext cx="4639736" cy="3748193"/>
          </a:xfrm>
          <a:prstGeom prst="rect">
            <a:avLst/>
          </a:prstGeom>
          <a:solidFill>
            <a:srgbClr val="FFFFFF"/>
          </a:solidFill>
        </p:spPr>
      </p:pic>
      <p:sp>
        <p:nvSpPr>
          <p:cNvPr id="4" name="Content Placeholder 3">
            <a:extLst>
              <a:ext uri="{FF2B5EF4-FFF2-40B4-BE49-F238E27FC236}">
                <a16:creationId xmlns:a16="http://schemas.microsoft.com/office/drawing/2014/main" id="{EB6F5A39-9BF3-1D35-20E8-163950FF24B0}"/>
              </a:ext>
            </a:extLst>
          </p:cNvPr>
          <p:cNvSpPr txBox="1">
            <a:spLocks noGrp="1"/>
          </p:cNvSpPr>
          <p:nvPr>
            <p:ph sz="half" idx="2"/>
          </p:nvPr>
        </p:nvSpPr>
        <p:spPr>
          <a:xfrm>
            <a:off x="6515944" y="2120900"/>
            <a:ext cx="4639736" cy="3748194"/>
          </a:xfrm>
        </p:spPr>
        <p:txBody>
          <a:bodyPr>
            <a:noAutofit/>
          </a:bodyPr>
          <a:lstStyle/>
          <a:p>
            <a:pPr algn="just"/>
            <a:r>
              <a:rPr lang="en-US" sz="2200" dirty="0" err="1">
                <a:solidFill>
                  <a:srgbClr val="C00000"/>
                </a:solidFill>
              </a:rPr>
              <a:t>Stvoren</a:t>
            </a:r>
            <a:r>
              <a:rPr lang="en-US" sz="2200" dirty="0">
                <a:solidFill>
                  <a:srgbClr val="C00000"/>
                </a:solidFill>
              </a:rPr>
              <a:t> je </a:t>
            </a:r>
            <a:r>
              <a:rPr lang="en-US" sz="2200" b="1" u="sng" dirty="0" err="1">
                <a:solidFill>
                  <a:srgbClr val="FF0000"/>
                </a:solidFill>
              </a:rPr>
              <a:t>investicioni</a:t>
            </a:r>
            <a:r>
              <a:rPr lang="en-US" sz="2200" b="1" u="sng" dirty="0">
                <a:solidFill>
                  <a:srgbClr val="FF0000"/>
                </a:solidFill>
              </a:rPr>
              <a:t> </a:t>
            </a:r>
            <a:r>
              <a:rPr lang="en-US" sz="2200" b="1" u="sng" dirty="0" err="1">
                <a:solidFill>
                  <a:srgbClr val="FF0000"/>
                </a:solidFill>
              </a:rPr>
              <a:t>mehur</a:t>
            </a:r>
            <a:r>
              <a:rPr lang="en-US" sz="2200" b="1" u="sng" dirty="0">
                <a:solidFill>
                  <a:srgbClr val="FF0000"/>
                </a:solidFill>
              </a:rPr>
              <a:t> </a:t>
            </a:r>
            <a:r>
              <a:rPr lang="en-US" sz="2200" dirty="0">
                <a:solidFill>
                  <a:srgbClr val="C00000"/>
                </a:solidFill>
              </a:rPr>
              <a:t>u </a:t>
            </a:r>
            <a:r>
              <a:rPr lang="en-US" sz="2200" dirty="0" err="1">
                <a:solidFill>
                  <a:srgbClr val="C00000"/>
                </a:solidFill>
              </a:rPr>
              <a:t>čijoj</a:t>
            </a:r>
            <a:r>
              <a:rPr lang="en-US" sz="2200" dirty="0">
                <a:solidFill>
                  <a:srgbClr val="C00000"/>
                </a:solidFill>
              </a:rPr>
              <a:t> </a:t>
            </a:r>
            <a:r>
              <a:rPr lang="en-US" sz="2200" dirty="0" err="1">
                <a:solidFill>
                  <a:srgbClr val="C00000"/>
                </a:solidFill>
              </a:rPr>
              <a:t>osnovi</a:t>
            </a:r>
            <a:r>
              <a:rPr lang="en-US" sz="2200" dirty="0">
                <a:solidFill>
                  <a:srgbClr val="C00000"/>
                </a:solidFill>
              </a:rPr>
              <a:t> </a:t>
            </a:r>
            <a:r>
              <a:rPr lang="en-US" sz="2200" dirty="0" err="1">
                <a:solidFill>
                  <a:srgbClr val="C00000"/>
                </a:solidFill>
              </a:rPr>
              <a:t>su</a:t>
            </a:r>
            <a:r>
              <a:rPr lang="en-US" sz="2200" dirty="0">
                <a:solidFill>
                  <a:srgbClr val="C00000"/>
                </a:solidFill>
              </a:rPr>
              <a:t> </a:t>
            </a:r>
            <a:r>
              <a:rPr lang="en-US" sz="2200" dirty="0" err="1">
                <a:solidFill>
                  <a:srgbClr val="C00000"/>
                </a:solidFill>
              </a:rPr>
              <a:t>stajale</a:t>
            </a:r>
            <a:r>
              <a:rPr lang="en-US" sz="2200" dirty="0">
                <a:solidFill>
                  <a:srgbClr val="C00000"/>
                </a:solidFill>
              </a:rPr>
              <a:t> </a:t>
            </a:r>
            <a:r>
              <a:rPr lang="en-US" sz="2200" dirty="0" err="1">
                <a:solidFill>
                  <a:srgbClr val="C00000"/>
                </a:solidFill>
              </a:rPr>
              <a:t>berzanske</a:t>
            </a:r>
            <a:r>
              <a:rPr lang="en-US" sz="2200" dirty="0">
                <a:solidFill>
                  <a:srgbClr val="C00000"/>
                </a:solidFill>
              </a:rPr>
              <a:t> </a:t>
            </a:r>
            <a:r>
              <a:rPr lang="en-US" sz="2200" dirty="0" err="1">
                <a:solidFill>
                  <a:srgbClr val="C00000"/>
                </a:solidFill>
              </a:rPr>
              <a:t>špekulacije</a:t>
            </a:r>
            <a:r>
              <a:rPr lang="en-US" sz="2200" dirty="0">
                <a:solidFill>
                  <a:srgbClr val="C00000"/>
                </a:solidFill>
              </a:rPr>
              <a:t> </a:t>
            </a:r>
            <a:r>
              <a:rPr lang="en-US" sz="2200" dirty="0" err="1">
                <a:solidFill>
                  <a:srgbClr val="C00000"/>
                </a:solidFill>
              </a:rPr>
              <a:t>koje</a:t>
            </a:r>
            <a:r>
              <a:rPr lang="en-US" sz="2200" dirty="0">
                <a:solidFill>
                  <a:srgbClr val="C00000"/>
                </a:solidFill>
              </a:rPr>
              <a:t> </a:t>
            </a:r>
            <a:r>
              <a:rPr lang="en-US" sz="2200" dirty="0" err="1">
                <a:solidFill>
                  <a:srgbClr val="C00000"/>
                </a:solidFill>
              </a:rPr>
              <a:t>su</a:t>
            </a:r>
            <a:r>
              <a:rPr lang="en-US" sz="2200" dirty="0">
                <a:solidFill>
                  <a:srgbClr val="C00000"/>
                </a:solidFill>
              </a:rPr>
              <a:t> u </a:t>
            </a:r>
            <a:r>
              <a:rPr lang="en-US" sz="2200" dirty="0" err="1">
                <a:solidFill>
                  <a:srgbClr val="C00000"/>
                </a:solidFill>
              </a:rPr>
              <a:t>ogromnoj</a:t>
            </a:r>
            <a:r>
              <a:rPr lang="en-US" sz="2200" dirty="0">
                <a:solidFill>
                  <a:srgbClr val="C00000"/>
                </a:solidFill>
              </a:rPr>
              <a:t> meri </a:t>
            </a:r>
            <a:r>
              <a:rPr lang="en-US" sz="2200" dirty="0" err="1">
                <a:solidFill>
                  <a:srgbClr val="C00000"/>
                </a:solidFill>
              </a:rPr>
              <a:t>finansirane</a:t>
            </a:r>
            <a:r>
              <a:rPr lang="en-US" sz="2200" dirty="0">
                <a:solidFill>
                  <a:srgbClr val="C00000"/>
                </a:solidFill>
              </a:rPr>
              <a:t> </a:t>
            </a:r>
            <a:r>
              <a:rPr lang="en-US" sz="2200" dirty="0" err="1">
                <a:solidFill>
                  <a:srgbClr val="C00000"/>
                </a:solidFill>
              </a:rPr>
              <a:t>iz</a:t>
            </a:r>
            <a:r>
              <a:rPr lang="en-US" sz="2200" dirty="0">
                <a:solidFill>
                  <a:srgbClr val="C00000"/>
                </a:solidFill>
              </a:rPr>
              <a:t> </a:t>
            </a:r>
            <a:r>
              <a:rPr lang="en-US" sz="2200" dirty="0" err="1">
                <a:solidFill>
                  <a:srgbClr val="C00000"/>
                </a:solidFill>
              </a:rPr>
              <a:t>tuđih</a:t>
            </a:r>
            <a:r>
              <a:rPr lang="en-US" sz="2200" dirty="0">
                <a:solidFill>
                  <a:srgbClr val="C00000"/>
                </a:solidFill>
              </a:rPr>
              <a:t> </a:t>
            </a:r>
            <a:r>
              <a:rPr lang="en-US" sz="2200" dirty="0" err="1">
                <a:solidFill>
                  <a:srgbClr val="C00000"/>
                </a:solidFill>
              </a:rPr>
              <a:t>izvora</a:t>
            </a:r>
            <a:r>
              <a:rPr lang="en-US" sz="2200" dirty="0">
                <a:solidFill>
                  <a:srgbClr val="C00000"/>
                </a:solidFill>
              </a:rPr>
              <a:t> - </a:t>
            </a:r>
            <a:r>
              <a:rPr lang="en-US" sz="2200" dirty="0" err="1">
                <a:solidFill>
                  <a:srgbClr val="C00000"/>
                </a:solidFill>
              </a:rPr>
              <a:t>iz</a:t>
            </a:r>
            <a:r>
              <a:rPr lang="en-US" sz="2200" dirty="0">
                <a:solidFill>
                  <a:srgbClr val="C00000"/>
                </a:solidFill>
              </a:rPr>
              <a:t> </a:t>
            </a:r>
            <a:r>
              <a:rPr lang="en-US" sz="2200" dirty="0" err="1">
                <a:solidFill>
                  <a:srgbClr val="C00000"/>
                </a:solidFill>
              </a:rPr>
              <a:t>zajmova</a:t>
            </a:r>
            <a:r>
              <a:rPr lang="en-US" sz="2200" dirty="0">
                <a:solidFill>
                  <a:srgbClr val="C00000"/>
                </a:solidFill>
              </a:rPr>
              <a:t> </a:t>
            </a:r>
            <a:r>
              <a:rPr lang="en-US" sz="2200" dirty="0" err="1">
                <a:solidFill>
                  <a:srgbClr val="C00000"/>
                </a:solidFill>
              </a:rPr>
              <a:t>ili</a:t>
            </a:r>
            <a:r>
              <a:rPr lang="en-US" sz="2200" dirty="0">
                <a:solidFill>
                  <a:srgbClr val="C00000"/>
                </a:solidFill>
              </a:rPr>
              <a:t> </a:t>
            </a:r>
            <a:r>
              <a:rPr lang="en-US" sz="2200" dirty="0" err="1">
                <a:solidFill>
                  <a:srgbClr val="C00000"/>
                </a:solidFill>
              </a:rPr>
              <a:t>trgovanjem</a:t>
            </a:r>
            <a:r>
              <a:rPr lang="en-US" sz="2200" dirty="0">
                <a:solidFill>
                  <a:srgbClr val="C00000"/>
                </a:solidFill>
              </a:rPr>
              <a:t> </a:t>
            </a:r>
            <a:r>
              <a:rPr lang="en-US" sz="2200" dirty="0" err="1">
                <a:solidFill>
                  <a:srgbClr val="C00000"/>
                </a:solidFill>
              </a:rPr>
              <a:t>na</a:t>
            </a:r>
            <a:r>
              <a:rPr lang="en-US" sz="2200" dirty="0">
                <a:solidFill>
                  <a:srgbClr val="C00000"/>
                </a:solidFill>
              </a:rPr>
              <a:t> </a:t>
            </a:r>
            <a:r>
              <a:rPr lang="en-US" sz="2200" dirty="0" err="1">
                <a:solidFill>
                  <a:srgbClr val="C00000"/>
                </a:solidFill>
              </a:rPr>
              <a:t>marginu</a:t>
            </a:r>
            <a:r>
              <a:rPr lang="en-US" sz="2200" dirty="0">
                <a:solidFill>
                  <a:srgbClr val="C00000"/>
                </a:solidFill>
              </a:rPr>
              <a:t> (</a:t>
            </a:r>
            <a:r>
              <a:rPr lang="en-US" sz="2200" dirty="0" err="1">
                <a:solidFill>
                  <a:srgbClr val="C00000"/>
                </a:solidFill>
              </a:rPr>
              <a:t>trgovanje</a:t>
            </a:r>
            <a:r>
              <a:rPr lang="en-US" sz="2200" dirty="0">
                <a:solidFill>
                  <a:srgbClr val="C00000"/>
                </a:solidFill>
              </a:rPr>
              <a:t> </a:t>
            </a:r>
            <a:r>
              <a:rPr lang="en-US" sz="2200" dirty="0" err="1">
                <a:solidFill>
                  <a:srgbClr val="C00000"/>
                </a:solidFill>
              </a:rPr>
              <a:t>akcijama</a:t>
            </a:r>
            <a:r>
              <a:rPr lang="en-US" sz="2200" dirty="0">
                <a:solidFill>
                  <a:srgbClr val="C00000"/>
                </a:solidFill>
              </a:rPr>
              <a:t> </a:t>
            </a:r>
            <a:r>
              <a:rPr lang="en-US" sz="2200" dirty="0" err="1">
                <a:solidFill>
                  <a:srgbClr val="C00000"/>
                </a:solidFill>
              </a:rPr>
              <a:t>koje</a:t>
            </a:r>
            <a:r>
              <a:rPr lang="en-US" sz="2200" dirty="0">
                <a:solidFill>
                  <a:srgbClr val="C00000"/>
                </a:solidFill>
              </a:rPr>
              <a:t> </a:t>
            </a:r>
            <a:r>
              <a:rPr lang="en-US" sz="2200" dirty="0" err="1">
                <a:solidFill>
                  <a:srgbClr val="C00000"/>
                </a:solidFill>
              </a:rPr>
              <a:t>investitori</a:t>
            </a:r>
            <a:r>
              <a:rPr lang="en-US" sz="2200" dirty="0">
                <a:solidFill>
                  <a:srgbClr val="C00000"/>
                </a:solidFill>
              </a:rPr>
              <a:t> </a:t>
            </a:r>
            <a:r>
              <a:rPr lang="en-US" sz="2200" dirty="0" err="1">
                <a:solidFill>
                  <a:srgbClr val="C00000"/>
                </a:solidFill>
              </a:rPr>
              <a:t>kupuje</a:t>
            </a:r>
            <a:r>
              <a:rPr lang="en-US" sz="2200" dirty="0">
                <a:solidFill>
                  <a:srgbClr val="C00000"/>
                </a:solidFill>
              </a:rPr>
              <a:t> bez </a:t>
            </a:r>
            <a:r>
              <a:rPr lang="en-US" sz="2200" dirty="0" err="1">
                <a:solidFill>
                  <a:srgbClr val="C00000"/>
                </a:solidFill>
              </a:rPr>
              <a:t>svog</a:t>
            </a:r>
            <a:r>
              <a:rPr lang="en-US" sz="2200" dirty="0">
                <a:solidFill>
                  <a:srgbClr val="C00000"/>
                </a:solidFill>
              </a:rPr>
              <a:t> </a:t>
            </a:r>
            <a:r>
              <a:rPr lang="en-US" sz="2200" dirty="0" err="1">
                <a:solidFill>
                  <a:srgbClr val="C00000"/>
                </a:solidFill>
              </a:rPr>
              <a:t>kapitala</a:t>
            </a:r>
            <a:r>
              <a:rPr lang="en-US" sz="2200" dirty="0">
                <a:solidFill>
                  <a:srgbClr val="C00000"/>
                </a:solidFill>
              </a:rPr>
              <a:t> </a:t>
            </a:r>
            <a:r>
              <a:rPr lang="en-US" sz="2200" dirty="0" err="1">
                <a:solidFill>
                  <a:srgbClr val="C00000"/>
                </a:solidFill>
              </a:rPr>
              <a:t>uz</a:t>
            </a:r>
            <a:r>
              <a:rPr lang="en-US" sz="2200" dirty="0">
                <a:solidFill>
                  <a:srgbClr val="C00000"/>
                </a:solidFill>
              </a:rPr>
              <a:t> </a:t>
            </a:r>
            <a:r>
              <a:rPr lang="en-US" sz="2200" dirty="0" err="1">
                <a:solidFill>
                  <a:srgbClr val="C00000"/>
                </a:solidFill>
              </a:rPr>
              <a:t>bankarski</a:t>
            </a:r>
            <a:r>
              <a:rPr lang="en-US" sz="2200" dirty="0">
                <a:solidFill>
                  <a:srgbClr val="C00000"/>
                </a:solidFill>
              </a:rPr>
              <a:t> </a:t>
            </a:r>
            <a:r>
              <a:rPr lang="en-US" sz="2200" dirty="0" err="1">
                <a:solidFill>
                  <a:srgbClr val="C00000"/>
                </a:solidFill>
              </a:rPr>
              <a:t>kredit</a:t>
            </a:r>
            <a:r>
              <a:rPr lang="en-US" sz="2200" dirty="0">
                <a:solidFill>
                  <a:srgbClr val="C00000"/>
                </a:solidFill>
              </a:rPr>
              <a:t>)</a:t>
            </a:r>
            <a:r>
              <a:rPr lang="sr-Latn-RS" sz="2200" dirty="0">
                <a:solidFill>
                  <a:srgbClr val="C00000"/>
                </a:solidFill>
              </a:rPr>
              <a:t>. </a:t>
            </a:r>
          </a:p>
          <a:p>
            <a:pPr algn="just"/>
            <a:r>
              <a:rPr lang="sr-Latn-RS" sz="2200" dirty="0">
                <a:solidFill>
                  <a:srgbClr val="C00000"/>
                </a:solidFill>
              </a:rPr>
              <a:t>Već u drugom kvartalu 1929.god finansijska tržišta su bila sve nestabilnija. </a:t>
            </a:r>
          </a:p>
        </p:txBody>
      </p:sp>
    </p:spTree>
    <p:extLst>
      <p:ext uri="{BB962C8B-B14F-4D97-AF65-F5344CB8AC3E}">
        <p14:creationId xmlns:p14="http://schemas.microsoft.com/office/powerpoint/2010/main" val="362148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905000"/>
            <a:ext cx="5841402" cy="4365812"/>
          </a:xfrm>
        </p:spPr>
        <p:txBody>
          <a:bodyPr>
            <a:noAutofit/>
          </a:bodyPr>
          <a:lstStyle/>
          <a:p>
            <a:pPr>
              <a:lnSpc>
                <a:spcPct val="100000"/>
              </a:lnSpc>
            </a:pPr>
            <a:r>
              <a:rPr lang="sr-Latn-RS" sz="2100" b="1" u="sng" dirty="0">
                <a:solidFill>
                  <a:srgbClr val="FF0000"/>
                </a:solidFill>
              </a:rPr>
              <a:t>Tržište nije moglo da reguliše nestabilnosti</a:t>
            </a:r>
            <a:r>
              <a:rPr lang="sr-Latn-RS" sz="2100" dirty="0">
                <a:solidFill>
                  <a:srgbClr val="C00000"/>
                </a:solidFill>
              </a:rPr>
              <a:t>, i kao mehur od sapunice sve je puklo oktobra 1929.g. </a:t>
            </a:r>
          </a:p>
          <a:p>
            <a:pPr>
              <a:lnSpc>
                <a:spcPct val="100000"/>
              </a:lnSpc>
            </a:pPr>
            <a:r>
              <a:rPr lang="sr-Latn-RS" sz="2100" dirty="0">
                <a:solidFill>
                  <a:srgbClr val="C00000"/>
                </a:solidFill>
              </a:rPr>
              <a:t>Sunivrat počinje 24.10, poznant kao </a:t>
            </a:r>
            <a:r>
              <a:rPr lang="sr-Latn-RS" sz="2100" b="1" u="sng" dirty="0">
                <a:solidFill>
                  <a:srgbClr val="FF0000"/>
                </a:solidFill>
              </a:rPr>
              <a:t>Crni četvrtak</a:t>
            </a:r>
            <a:r>
              <a:rPr lang="sr-Latn-RS" sz="2100" dirty="0">
                <a:solidFill>
                  <a:srgbClr val="C00000"/>
                </a:solidFill>
              </a:rPr>
              <a:t>, produžava se na </a:t>
            </a:r>
            <a:r>
              <a:rPr lang="sr-Latn-RS" sz="2100" b="1" u="sng" dirty="0">
                <a:solidFill>
                  <a:srgbClr val="FF0000"/>
                </a:solidFill>
              </a:rPr>
              <a:t>Crni utorak</a:t>
            </a:r>
            <a:r>
              <a:rPr lang="sr-Latn-RS" sz="2100" dirty="0">
                <a:solidFill>
                  <a:srgbClr val="C00000"/>
                </a:solidFill>
              </a:rPr>
              <a:t>, donoseći zbirni pad vrednosti akcija od 25%. Nastaje ekonomska kriza, </a:t>
            </a:r>
            <a:r>
              <a:rPr lang="sr-Latn-RS" sz="2100" b="1" u="sng" dirty="0">
                <a:solidFill>
                  <a:srgbClr val="FF0000"/>
                </a:solidFill>
              </a:rPr>
              <a:t>industrijska proizvodnja pada za 50%, GDP za 30%. </a:t>
            </a:r>
          </a:p>
          <a:p>
            <a:pPr>
              <a:lnSpc>
                <a:spcPct val="100000"/>
              </a:lnSpc>
            </a:pPr>
            <a:r>
              <a:rPr lang="sr-Latn-RS" sz="2100" dirty="0">
                <a:solidFill>
                  <a:srgbClr val="C00000"/>
                </a:solidFill>
              </a:rPr>
              <a:t>I</a:t>
            </a:r>
            <a:r>
              <a:rPr lang="en-US" sz="2100" dirty="0" err="1">
                <a:solidFill>
                  <a:srgbClr val="C00000"/>
                </a:solidFill>
              </a:rPr>
              <a:t>nvestitori</a:t>
            </a:r>
            <a:r>
              <a:rPr lang="en-US" sz="2100" dirty="0">
                <a:solidFill>
                  <a:srgbClr val="C00000"/>
                </a:solidFill>
              </a:rPr>
              <a:t> </a:t>
            </a:r>
            <a:r>
              <a:rPr lang="sr-Latn-RS" sz="2100" dirty="0">
                <a:solidFill>
                  <a:srgbClr val="C00000"/>
                </a:solidFill>
              </a:rPr>
              <a:t>su </a:t>
            </a:r>
            <a:r>
              <a:rPr lang="en-US" sz="2100" dirty="0" err="1">
                <a:solidFill>
                  <a:srgbClr val="C00000"/>
                </a:solidFill>
              </a:rPr>
              <a:t>izgubili</a:t>
            </a:r>
            <a:r>
              <a:rPr lang="en-US" sz="2100" dirty="0">
                <a:solidFill>
                  <a:srgbClr val="C00000"/>
                </a:solidFill>
              </a:rPr>
              <a:t> </a:t>
            </a:r>
            <a:r>
              <a:rPr lang="en-US" sz="2100" dirty="0" err="1">
                <a:solidFill>
                  <a:srgbClr val="C00000"/>
                </a:solidFill>
              </a:rPr>
              <a:t>su</a:t>
            </a:r>
            <a:r>
              <a:rPr lang="en-US" sz="2100" dirty="0">
                <a:solidFill>
                  <a:srgbClr val="C00000"/>
                </a:solidFill>
              </a:rPr>
              <a:t> </a:t>
            </a:r>
            <a:r>
              <a:rPr lang="en-US" sz="2100" dirty="0" err="1">
                <a:solidFill>
                  <a:srgbClr val="C00000"/>
                </a:solidFill>
              </a:rPr>
              <a:t>oko</a:t>
            </a:r>
            <a:r>
              <a:rPr lang="en-US" sz="2100" dirty="0">
                <a:solidFill>
                  <a:srgbClr val="C00000"/>
                </a:solidFill>
              </a:rPr>
              <a:t> 25 m</a:t>
            </a:r>
            <a:r>
              <a:rPr lang="sr-Latn-RS" sz="2100" dirty="0">
                <a:solidFill>
                  <a:srgbClr val="C00000"/>
                </a:solidFill>
              </a:rPr>
              <a:t>lrd $</a:t>
            </a:r>
            <a:r>
              <a:rPr lang="en-US" sz="2100" dirty="0">
                <a:solidFill>
                  <a:srgbClr val="C00000"/>
                </a:solidFill>
              </a:rPr>
              <a:t> (</a:t>
            </a:r>
            <a:r>
              <a:rPr lang="en-US" sz="2100" dirty="0" err="1">
                <a:solidFill>
                  <a:srgbClr val="C00000"/>
                </a:solidFill>
              </a:rPr>
              <a:t>ekvivalent</a:t>
            </a:r>
            <a:r>
              <a:rPr lang="en-US" sz="2100" dirty="0">
                <a:solidFill>
                  <a:srgbClr val="C00000"/>
                </a:solidFill>
              </a:rPr>
              <a:t> sumi od 401 </a:t>
            </a:r>
            <a:r>
              <a:rPr lang="sr-Latn-RS" sz="2100" dirty="0">
                <a:solidFill>
                  <a:srgbClr val="C00000"/>
                </a:solidFill>
              </a:rPr>
              <a:t>mlrd $ danas). V</a:t>
            </a:r>
            <a:r>
              <a:rPr lang="en-US" sz="2100" dirty="0" err="1">
                <a:solidFill>
                  <a:srgbClr val="C00000"/>
                </a:solidFill>
              </a:rPr>
              <a:t>elika</a:t>
            </a:r>
            <a:r>
              <a:rPr lang="en-US" sz="2100" dirty="0">
                <a:solidFill>
                  <a:srgbClr val="C00000"/>
                </a:solidFill>
              </a:rPr>
              <a:t> </a:t>
            </a:r>
            <a:r>
              <a:rPr lang="en-US" sz="2100" dirty="0" err="1">
                <a:solidFill>
                  <a:srgbClr val="C00000"/>
                </a:solidFill>
              </a:rPr>
              <a:t>depresija</a:t>
            </a:r>
            <a:r>
              <a:rPr lang="en-US" sz="2100" dirty="0">
                <a:solidFill>
                  <a:srgbClr val="C00000"/>
                </a:solidFill>
              </a:rPr>
              <a:t>, </a:t>
            </a:r>
            <a:r>
              <a:rPr lang="en-US" sz="2100" dirty="0" err="1">
                <a:solidFill>
                  <a:srgbClr val="C00000"/>
                </a:solidFill>
              </a:rPr>
              <a:t>ekonomski</a:t>
            </a:r>
            <a:r>
              <a:rPr lang="en-US" sz="2100" dirty="0">
                <a:solidFill>
                  <a:srgbClr val="C00000"/>
                </a:solidFill>
              </a:rPr>
              <a:t> </a:t>
            </a:r>
            <a:r>
              <a:rPr lang="en-US" sz="2100" dirty="0" err="1">
                <a:solidFill>
                  <a:srgbClr val="C00000"/>
                </a:solidFill>
              </a:rPr>
              <a:t>krah</a:t>
            </a:r>
            <a:r>
              <a:rPr lang="en-US" sz="2100" dirty="0">
                <a:solidFill>
                  <a:srgbClr val="C00000"/>
                </a:solidFill>
              </a:rPr>
              <a:t> koji je 1929. </a:t>
            </a:r>
            <a:r>
              <a:rPr lang="en-US" sz="2100" dirty="0" err="1">
                <a:solidFill>
                  <a:srgbClr val="C00000"/>
                </a:solidFill>
              </a:rPr>
              <a:t>počeo</a:t>
            </a:r>
            <a:r>
              <a:rPr lang="en-US" sz="2100" dirty="0">
                <a:solidFill>
                  <a:srgbClr val="C00000"/>
                </a:solidFill>
              </a:rPr>
              <a:t> u </a:t>
            </a:r>
            <a:r>
              <a:rPr lang="en-US" sz="2100" dirty="0" err="1">
                <a:solidFill>
                  <a:srgbClr val="C00000"/>
                </a:solidFill>
              </a:rPr>
              <a:t>Sjedinjenim</a:t>
            </a:r>
            <a:r>
              <a:rPr lang="en-US" sz="2100" dirty="0">
                <a:solidFill>
                  <a:srgbClr val="C00000"/>
                </a:solidFill>
              </a:rPr>
              <a:t> </a:t>
            </a:r>
            <a:r>
              <a:rPr lang="en-US" sz="2100" dirty="0" err="1">
                <a:solidFill>
                  <a:srgbClr val="C00000"/>
                </a:solidFill>
              </a:rPr>
              <a:t>Američkim</a:t>
            </a:r>
            <a:r>
              <a:rPr lang="en-US" sz="2100" dirty="0">
                <a:solidFill>
                  <a:srgbClr val="C00000"/>
                </a:solidFill>
              </a:rPr>
              <a:t> </a:t>
            </a:r>
            <a:r>
              <a:rPr lang="en-US" sz="2100" dirty="0" err="1">
                <a:solidFill>
                  <a:srgbClr val="C00000"/>
                </a:solidFill>
              </a:rPr>
              <a:t>Državama</a:t>
            </a:r>
            <a:r>
              <a:rPr lang="en-US" sz="2100" dirty="0">
                <a:solidFill>
                  <a:srgbClr val="C00000"/>
                </a:solidFill>
              </a:rPr>
              <a:t> </a:t>
            </a:r>
            <a:r>
              <a:rPr lang="en-US" sz="2100" dirty="0" err="1">
                <a:solidFill>
                  <a:srgbClr val="C00000"/>
                </a:solidFill>
              </a:rPr>
              <a:t>posle</a:t>
            </a:r>
            <a:r>
              <a:rPr lang="en-US" sz="2100" dirty="0">
                <a:solidFill>
                  <a:srgbClr val="C00000"/>
                </a:solidFill>
              </a:rPr>
              <a:t> </a:t>
            </a:r>
            <a:r>
              <a:rPr lang="en-US" sz="2100" dirty="0" err="1">
                <a:solidFill>
                  <a:srgbClr val="C00000"/>
                </a:solidFill>
              </a:rPr>
              <a:t>sloma</a:t>
            </a:r>
            <a:r>
              <a:rPr lang="en-US" sz="2100" dirty="0">
                <a:solidFill>
                  <a:srgbClr val="C00000"/>
                </a:solidFill>
              </a:rPr>
              <a:t> </a:t>
            </a:r>
            <a:r>
              <a:rPr lang="en-US" sz="2100" dirty="0" err="1">
                <a:solidFill>
                  <a:srgbClr val="C00000"/>
                </a:solidFill>
              </a:rPr>
              <a:t>berze</a:t>
            </a:r>
            <a:r>
              <a:rPr lang="en-US" sz="2100" dirty="0">
                <a:solidFill>
                  <a:srgbClr val="C00000"/>
                </a:solidFill>
              </a:rPr>
              <a:t>, </a:t>
            </a:r>
            <a:r>
              <a:rPr lang="en-US" sz="2100" dirty="0" err="1">
                <a:solidFill>
                  <a:srgbClr val="C00000"/>
                </a:solidFill>
              </a:rPr>
              <a:t>proširila</a:t>
            </a:r>
            <a:r>
              <a:rPr lang="en-US" sz="2100" dirty="0">
                <a:solidFill>
                  <a:srgbClr val="C00000"/>
                </a:solidFill>
              </a:rPr>
              <a:t> se </a:t>
            </a:r>
            <a:r>
              <a:rPr lang="en-US" sz="2100" dirty="0" err="1">
                <a:solidFill>
                  <a:srgbClr val="C00000"/>
                </a:solidFill>
              </a:rPr>
              <a:t>ubrzo</a:t>
            </a:r>
            <a:r>
              <a:rPr lang="en-US" sz="2100" dirty="0">
                <a:solidFill>
                  <a:srgbClr val="C00000"/>
                </a:solidFill>
              </a:rPr>
              <a:t> </a:t>
            </a:r>
            <a:r>
              <a:rPr lang="en-US" sz="2100" dirty="0" err="1">
                <a:solidFill>
                  <a:srgbClr val="C00000"/>
                </a:solidFill>
              </a:rPr>
              <a:t>na</a:t>
            </a:r>
            <a:r>
              <a:rPr lang="en-US" sz="2100" dirty="0">
                <a:solidFill>
                  <a:srgbClr val="C00000"/>
                </a:solidFill>
              </a:rPr>
              <a:t> </a:t>
            </a:r>
            <a:r>
              <a:rPr lang="en-US" sz="2100" dirty="0" err="1">
                <a:solidFill>
                  <a:srgbClr val="C00000"/>
                </a:solidFill>
              </a:rPr>
              <a:t>ostatak</a:t>
            </a:r>
            <a:r>
              <a:rPr lang="en-US" sz="2100" dirty="0">
                <a:solidFill>
                  <a:srgbClr val="C00000"/>
                </a:solidFill>
              </a:rPr>
              <a:t> </a:t>
            </a:r>
            <a:r>
              <a:rPr lang="en-US" sz="2100" dirty="0" err="1">
                <a:solidFill>
                  <a:srgbClr val="C00000"/>
                </a:solidFill>
              </a:rPr>
              <a:t>planete</a:t>
            </a:r>
            <a:r>
              <a:rPr lang="en-US" sz="2100" dirty="0">
                <a:solidFill>
                  <a:srgbClr val="C00000"/>
                </a:solidFill>
              </a:rPr>
              <a:t> </a:t>
            </a:r>
            <a:r>
              <a:rPr lang="en-US" sz="2100" dirty="0" err="1">
                <a:solidFill>
                  <a:srgbClr val="C00000"/>
                </a:solidFill>
              </a:rPr>
              <a:t>i</a:t>
            </a:r>
            <a:r>
              <a:rPr lang="en-US" sz="2100" dirty="0">
                <a:solidFill>
                  <a:srgbClr val="C00000"/>
                </a:solidFill>
              </a:rPr>
              <a:t> </a:t>
            </a:r>
            <a:r>
              <a:rPr lang="en-US" sz="2100" dirty="0" err="1">
                <a:solidFill>
                  <a:srgbClr val="C00000"/>
                </a:solidFill>
              </a:rPr>
              <a:t>trajala</a:t>
            </a:r>
            <a:r>
              <a:rPr lang="en-US" sz="2100" dirty="0">
                <a:solidFill>
                  <a:srgbClr val="C00000"/>
                </a:solidFill>
              </a:rPr>
              <a:t> je do 1939</a:t>
            </a:r>
            <a:endParaRPr lang="sr-Latn-RS" sz="2100" dirty="0">
              <a:solidFill>
                <a:srgbClr val="C00000"/>
              </a:solidFill>
            </a:endParaRPr>
          </a:p>
          <a:p>
            <a:pPr>
              <a:lnSpc>
                <a:spcPct val="100000"/>
              </a:lnSpc>
            </a:pPr>
            <a:endParaRPr lang="en-US" sz="2100" dirty="0">
              <a:solidFill>
                <a:srgbClr val="C00000"/>
              </a:solidFill>
            </a:endParaRPr>
          </a:p>
        </p:txBody>
      </p:sp>
      <p:pic>
        <p:nvPicPr>
          <p:cNvPr id="11266" name="Picture 2" descr="Black Tuesday and the Great Depression (Uncovering the Past: Analyzing  Primary Sources) : Hyde, Natalie: Amazon.es: Libros">
            <a:extLst>
              <a:ext uri="{FF2B5EF4-FFF2-40B4-BE49-F238E27FC236}">
                <a16:creationId xmlns:a16="http://schemas.microsoft.com/office/drawing/2014/main" id="{9ADAEFDE-DC26-BA55-FF14-7F6750FEE0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06813" y="2120900"/>
            <a:ext cx="2857997" cy="3748194"/>
          </a:xfrm>
          <a:prstGeom prst="rect">
            <a:avLst/>
          </a:prstGeom>
          <a:solidFill>
            <a:srgbClr val="FFFFFF"/>
          </a:solidFill>
        </p:spPr>
      </p:pic>
      <p:sp>
        <p:nvSpPr>
          <p:cNvPr id="4" name="TextBox 3">
            <a:extLst>
              <a:ext uri="{FF2B5EF4-FFF2-40B4-BE49-F238E27FC236}">
                <a16:creationId xmlns:a16="http://schemas.microsoft.com/office/drawing/2014/main" id="{1D327178-766C-4E47-964F-C362A49ED26A}"/>
              </a:ext>
            </a:extLst>
          </p:cNvPr>
          <p:cNvSpPr txBox="1"/>
          <p:nvPr/>
        </p:nvSpPr>
        <p:spPr>
          <a:xfrm>
            <a:off x="1833282" y="804240"/>
            <a:ext cx="5271247" cy="492443"/>
          </a:xfrm>
          <a:prstGeom prst="rect">
            <a:avLst/>
          </a:prstGeom>
          <a:noFill/>
        </p:spPr>
        <p:txBody>
          <a:bodyPr wrap="square">
            <a:spAutoFit/>
          </a:bodyPr>
          <a:lstStyle/>
          <a:p>
            <a:r>
              <a:rPr lang="sr-Latn-RS" sz="2600" dirty="0">
                <a:solidFill>
                  <a:srgbClr val="C00000"/>
                </a:solidFill>
              </a:rPr>
              <a:t>Oslonca u realnom sektoru nije bilo. </a:t>
            </a:r>
            <a:endParaRPr lang="en-US" sz="2600" dirty="0"/>
          </a:p>
        </p:txBody>
      </p:sp>
    </p:spTree>
    <p:extLst>
      <p:ext uri="{BB962C8B-B14F-4D97-AF65-F5344CB8AC3E}">
        <p14:creationId xmlns:p14="http://schemas.microsoft.com/office/powerpoint/2010/main" val="325594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itical Cartoon U.S. biden economy | The Week">
            <a:extLst>
              <a:ext uri="{FF2B5EF4-FFF2-40B4-BE49-F238E27FC236}">
                <a16:creationId xmlns:a16="http://schemas.microsoft.com/office/drawing/2014/main" id="{1C11523E-7C6F-5A6D-1EF7-89E042BF3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6" r="6103" b="2"/>
          <a:stretch/>
        </p:blipFill>
        <p:spPr bwMode="auto">
          <a:xfrm>
            <a:off x="1097280" y="2120900"/>
            <a:ext cx="4639736" cy="3748193"/>
          </a:xfrm>
          <a:prstGeom prst="rect">
            <a:avLst/>
          </a:prstGeom>
          <a:solidFill>
            <a:srgbClr val="FFFFFF"/>
          </a:solid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5907505" y="2120900"/>
            <a:ext cx="5787190" cy="3748194"/>
          </a:xfrm>
        </p:spPr>
        <p:txBody>
          <a:bodyPr>
            <a:noAutofit/>
          </a:bodyPr>
          <a:lstStyle/>
          <a:p>
            <a:pPr>
              <a:lnSpc>
                <a:spcPct val="90000"/>
              </a:lnSpc>
            </a:pPr>
            <a:r>
              <a:rPr lang="sl-SI" altLang="en-US" sz="1600" b="1" dirty="0"/>
              <a:t>Ekonomija nas uči... </a:t>
            </a:r>
          </a:p>
          <a:p>
            <a:pPr marL="673100" lvl="1" indent="-330200">
              <a:lnSpc>
                <a:spcPct val="90000"/>
              </a:lnSpc>
              <a:buFont typeface="Calibri" panose="020F0502020204030204" pitchFamily="34" charset="0"/>
              <a:buChar char="-"/>
            </a:pPr>
            <a:r>
              <a:rPr lang="sl-SI" altLang="en-US" sz="1600" b="1" dirty="0"/>
              <a:t>Da razmišljamo u pravcu stalnog poređenja alternativa</a:t>
            </a:r>
          </a:p>
          <a:p>
            <a:pPr marL="673100" lvl="1" indent="-330200">
              <a:lnSpc>
                <a:spcPct val="90000"/>
              </a:lnSpc>
              <a:buFont typeface="Calibri" panose="020F0502020204030204" pitchFamily="34" charset="0"/>
              <a:buChar char="-"/>
            </a:pPr>
            <a:r>
              <a:rPr lang="sl-SI" altLang="en-US" sz="1600" b="1" dirty="0"/>
              <a:t>Da vršimo evaluaciju (vrednovanje; procenu) troškova individualnih i društvenih izbora</a:t>
            </a:r>
          </a:p>
          <a:p>
            <a:pPr marL="673100" lvl="1" indent="-330200">
              <a:lnSpc>
                <a:spcPct val="90000"/>
              </a:lnSpc>
              <a:buFont typeface="Calibri" panose="020F0502020204030204" pitchFamily="34" charset="0"/>
              <a:buChar char="-"/>
            </a:pPr>
            <a:r>
              <a:rPr lang="sl-SI" altLang="en-US" sz="1600" b="1" dirty="0"/>
              <a:t>Da proučavamo i razumemo na koji način su određena ekonomska pitanja i događaji povezani</a:t>
            </a:r>
            <a:endParaRPr lang="en-US" altLang="en-US" sz="1600" b="1" dirty="0"/>
          </a:p>
          <a:p>
            <a:pPr>
              <a:lnSpc>
                <a:spcPct val="90000"/>
              </a:lnSpc>
              <a:spcAft>
                <a:spcPts val="0"/>
              </a:spcAft>
              <a:defRPr/>
            </a:pPr>
            <a:r>
              <a:rPr lang="sr-Latn-RS" sz="1600" dirty="0"/>
              <a:t>Modernu ekonomiju karakteriše:</a:t>
            </a:r>
          </a:p>
          <a:p>
            <a:pPr marL="571500" indent="-228600">
              <a:lnSpc>
                <a:spcPct val="90000"/>
              </a:lnSpc>
              <a:spcAft>
                <a:spcPts val="0"/>
              </a:spcAft>
              <a:buFont typeface="Calibri" pitchFamily="34" charset="0"/>
              <a:buChar char="-"/>
              <a:defRPr/>
            </a:pPr>
            <a:r>
              <a:rPr lang="sr-Latn-RS" sz="1600" b="1" i="1" dirty="0">
                <a:solidFill>
                  <a:srgbClr val="006600"/>
                </a:solidFill>
              </a:rPr>
              <a:t>Razgranata mreža trgovine </a:t>
            </a:r>
            <a:r>
              <a:rPr lang="sr-Latn-RS" sz="1600" i="1" dirty="0"/>
              <a:t>– zavisi od specijalizacije i podele rada</a:t>
            </a:r>
          </a:p>
          <a:p>
            <a:pPr marL="571500" indent="-228600">
              <a:lnSpc>
                <a:spcPct val="90000"/>
              </a:lnSpc>
              <a:spcAft>
                <a:spcPts val="0"/>
              </a:spcAft>
              <a:buFont typeface="Calibri" pitchFamily="34" charset="0"/>
              <a:buChar char="-"/>
              <a:defRPr/>
            </a:pPr>
            <a:r>
              <a:rPr lang="sr-Latn-RS" sz="1600" b="1" i="1" dirty="0">
                <a:solidFill>
                  <a:srgbClr val="0000FF"/>
                </a:solidFill>
              </a:rPr>
              <a:t>Novac –</a:t>
            </a:r>
            <a:r>
              <a:rPr lang="sr-Latn-RS" sz="1600" i="1" dirty="0"/>
              <a:t> glavni pokretač sistema i merilo ekonomske vrednosti</a:t>
            </a:r>
          </a:p>
          <a:p>
            <a:pPr marL="571500" indent="-228600">
              <a:lnSpc>
                <a:spcPct val="90000"/>
              </a:lnSpc>
              <a:spcAft>
                <a:spcPts val="0"/>
              </a:spcAft>
              <a:buFont typeface="Calibri" pitchFamily="34" charset="0"/>
              <a:buChar char="-"/>
              <a:defRPr/>
            </a:pPr>
            <a:r>
              <a:rPr lang="sr-Latn-RS" sz="1600" b="1" i="1" dirty="0">
                <a:solidFill>
                  <a:srgbClr val="FF0000"/>
                </a:solidFill>
              </a:rPr>
              <a:t>Savremena tehnologija</a:t>
            </a:r>
            <a:r>
              <a:rPr lang="sr-Latn-RS" sz="1600" i="1" dirty="0">
                <a:solidFill>
                  <a:srgbClr val="FF0000"/>
                </a:solidFill>
              </a:rPr>
              <a:t> </a:t>
            </a:r>
            <a:r>
              <a:rPr lang="sr-Latn-RS" sz="1600" i="1" dirty="0"/>
              <a:t>– pretvara snagu ljudskog rada u efikasniji faktor proizvodnje</a:t>
            </a:r>
          </a:p>
          <a:p>
            <a:pPr>
              <a:lnSpc>
                <a:spcPct val="90000"/>
              </a:lnSpc>
            </a:pPr>
            <a:endParaRPr lang="en-US" sz="1600" dirty="0"/>
          </a:p>
        </p:txBody>
      </p:sp>
    </p:spTree>
    <p:extLst>
      <p:ext uri="{BB962C8B-B14F-4D97-AF65-F5344CB8AC3E}">
        <p14:creationId xmlns:p14="http://schemas.microsoft.com/office/powerpoint/2010/main" val="286208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EE4F5-229B-3227-3774-AF46CF51C400}"/>
              </a:ext>
            </a:extLst>
          </p:cNvPr>
          <p:cNvSpPr>
            <a:spLocks noGrp="1"/>
          </p:cNvSpPr>
          <p:nvPr>
            <p:ph type="title"/>
          </p:nvPr>
        </p:nvSpPr>
        <p:spPr>
          <a:xfrm>
            <a:off x="1097280" y="286603"/>
            <a:ext cx="10058400" cy="1871060"/>
          </a:xfrm>
        </p:spPr>
        <p:txBody>
          <a:bodyPr anchor="b">
            <a:noAutofit/>
          </a:bodyPr>
          <a:lstStyle/>
          <a:p>
            <a:r>
              <a:rPr lang="sr-Latn-RS" sz="1400" dirty="0"/>
              <a:t>Jedan od uzroka </a:t>
            </a:r>
            <a:r>
              <a:rPr lang="en-US" sz="1400" dirty="0" err="1"/>
              <a:t>ekonomske</a:t>
            </a:r>
            <a:r>
              <a:rPr lang="en-US" sz="1400" dirty="0"/>
              <a:t> </a:t>
            </a:r>
            <a:r>
              <a:rPr lang="en-US" sz="1400" dirty="0" err="1"/>
              <a:t>depresije</a:t>
            </a:r>
            <a:r>
              <a:rPr lang="en-US" sz="1400" dirty="0"/>
              <a:t> </a:t>
            </a:r>
            <a:r>
              <a:rPr lang="sr-Latn-RS" sz="1400" dirty="0"/>
              <a:t>je i </a:t>
            </a:r>
            <a:r>
              <a:rPr lang="en-US" sz="1400" b="1" u="sng" dirty="0" err="1">
                <a:solidFill>
                  <a:srgbClr val="FF0000"/>
                </a:solidFill>
              </a:rPr>
              <a:t>prekomerna</a:t>
            </a:r>
            <a:r>
              <a:rPr lang="en-US" sz="1400" b="1" u="sng" dirty="0">
                <a:solidFill>
                  <a:srgbClr val="FF0000"/>
                </a:solidFill>
              </a:rPr>
              <a:t> </a:t>
            </a:r>
            <a:r>
              <a:rPr lang="en-US" sz="1400" b="1" u="sng" dirty="0" err="1">
                <a:solidFill>
                  <a:srgbClr val="FF0000"/>
                </a:solidFill>
              </a:rPr>
              <a:t>proizvodnja</a:t>
            </a:r>
            <a:r>
              <a:rPr lang="en-US" sz="1400" b="1" u="sng" dirty="0">
                <a:solidFill>
                  <a:srgbClr val="FF0000"/>
                </a:solidFill>
              </a:rPr>
              <a:t> </a:t>
            </a:r>
            <a:r>
              <a:rPr lang="en-US" sz="1400" dirty="0" err="1"/>
              <a:t>tzv</a:t>
            </a:r>
            <a:r>
              <a:rPr lang="en-US" sz="1400" dirty="0"/>
              <a:t>. </a:t>
            </a:r>
            <a:endParaRPr lang="sr-Latn-RS" sz="1400" dirty="0"/>
          </a:p>
          <a:p>
            <a:pPr algn="just"/>
            <a:r>
              <a:rPr lang="en-US" sz="1400" dirty="0" err="1"/>
              <a:t>Hiperprodukcija</a:t>
            </a:r>
            <a:r>
              <a:rPr lang="sr-Latn-RS" sz="1400" dirty="0"/>
              <a:t>, zbog čega su neki proizvodi morali da se uništavaju: u USA bacalo, prolivalo mleko; </a:t>
            </a:r>
            <a:r>
              <a:rPr lang="en-US" sz="1400" dirty="0" err="1"/>
              <a:t>Danska</a:t>
            </a:r>
            <a:r>
              <a:rPr lang="en-US" sz="1400" dirty="0"/>
              <a:t> je </a:t>
            </a:r>
            <a:r>
              <a:rPr lang="en-US" sz="1400" dirty="0" err="1"/>
              <a:t>klala</a:t>
            </a:r>
            <a:r>
              <a:rPr lang="en-US" sz="1400" dirty="0"/>
              <a:t> </a:t>
            </a:r>
            <a:r>
              <a:rPr lang="en-US" sz="1400" dirty="0" err="1"/>
              <a:t>krave</a:t>
            </a:r>
            <a:r>
              <a:rPr lang="en-US" sz="1400" dirty="0"/>
              <a:t> </a:t>
            </a:r>
            <a:r>
              <a:rPr lang="en-US" sz="1400" dirty="0" err="1"/>
              <a:t>kako</a:t>
            </a:r>
            <a:r>
              <a:rPr lang="en-US" sz="1400" dirty="0"/>
              <a:t> bi se od mesa </a:t>
            </a:r>
            <a:r>
              <a:rPr lang="en-US" sz="1400" dirty="0" err="1"/>
              <a:t>proizvelo</a:t>
            </a:r>
            <a:r>
              <a:rPr lang="en-US" sz="1400" dirty="0"/>
              <a:t> </a:t>
            </a:r>
            <a:r>
              <a:rPr lang="sr-Latn-RS" sz="1400" dirty="0"/>
              <a:t>đubrivo, </a:t>
            </a:r>
            <a:r>
              <a:rPr lang="en-US" sz="1400" dirty="0" err="1"/>
              <a:t>bacala</a:t>
            </a:r>
            <a:r>
              <a:rPr lang="en-US" sz="1400" dirty="0"/>
              <a:t> se </a:t>
            </a:r>
            <a:r>
              <a:rPr lang="en-US" sz="1400" dirty="0" err="1"/>
              <a:t>kafa</a:t>
            </a:r>
            <a:r>
              <a:rPr lang="en-US" sz="1400" dirty="0"/>
              <a:t> u more, </a:t>
            </a:r>
            <a:r>
              <a:rPr lang="en-US" sz="1400" dirty="0" err="1"/>
              <a:t>ložila</a:t>
            </a:r>
            <a:r>
              <a:rPr lang="en-US" sz="1400" dirty="0"/>
              <a:t> se </a:t>
            </a:r>
            <a:r>
              <a:rPr lang="en-US" sz="1400" dirty="0" err="1"/>
              <a:t>pšenica</a:t>
            </a:r>
            <a:r>
              <a:rPr lang="en-US" sz="1400" dirty="0"/>
              <a:t>, </a:t>
            </a:r>
            <a:r>
              <a:rPr lang="en-US" sz="1400" dirty="0" err="1"/>
              <a:t>itd</a:t>
            </a:r>
            <a:r>
              <a:rPr lang="en-US" sz="1400" dirty="0"/>
              <a:t>. </a:t>
            </a:r>
            <a:endParaRPr lang="sr-Latn-RS" sz="1400" dirty="0"/>
          </a:p>
          <a:p>
            <a:r>
              <a:rPr lang="sr-Latn-RS" sz="1400" dirty="0"/>
              <a:t>To su bili </a:t>
            </a:r>
            <a:r>
              <a:rPr lang="en-US" sz="1400" u="sng" dirty="0" err="1"/>
              <a:t>destruktivni</a:t>
            </a:r>
            <a:r>
              <a:rPr lang="en-US" sz="1400" u="sng" dirty="0"/>
              <a:t> </a:t>
            </a:r>
            <a:r>
              <a:rPr lang="en-US" sz="1400" u="sng" dirty="0" err="1"/>
              <a:t>učinci</a:t>
            </a:r>
            <a:r>
              <a:rPr lang="sr-Latn-RS" sz="1400" dirty="0"/>
              <a:t>, i zato je ova ek.dpresija različita od svih dr svetskih kriza. </a:t>
            </a:r>
          </a:p>
          <a:p>
            <a:pPr algn="just"/>
            <a:r>
              <a:rPr lang="en-US" sz="1400" b="1" dirty="0" err="1"/>
              <a:t>Usled</a:t>
            </a:r>
            <a:r>
              <a:rPr lang="en-US" sz="1400" b="1" dirty="0"/>
              <a:t> </a:t>
            </a:r>
            <a:r>
              <a:rPr lang="en-US" sz="1400" b="1" dirty="0" err="1"/>
              <a:t>manjka</a:t>
            </a:r>
            <a:r>
              <a:rPr lang="en-US" sz="1400" b="1" dirty="0"/>
              <a:t> </a:t>
            </a:r>
            <a:r>
              <a:rPr lang="en-US" sz="1400" b="1" dirty="0" err="1"/>
              <a:t>novca</a:t>
            </a:r>
            <a:r>
              <a:rPr lang="en-US" sz="1400" b="1" dirty="0"/>
              <a:t> </a:t>
            </a:r>
            <a:r>
              <a:rPr lang="en-US" sz="1400" b="1" dirty="0" err="1"/>
              <a:t>na</a:t>
            </a:r>
            <a:r>
              <a:rPr lang="en-US" sz="1400" b="1" dirty="0"/>
              <a:t> </a:t>
            </a:r>
            <a:r>
              <a:rPr lang="en-US" sz="1400" b="1" dirty="0" err="1"/>
              <a:t>tržištu</a:t>
            </a:r>
            <a:r>
              <a:rPr lang="en-US" sz="1400" b="1" dirty="0"/>
              <a:t> </a:t>
            </a:r>
            <a:r>
              <a:rPr lang="en-US" sz="1400" dirty="0" err="1"/>
              <a:t>kao</a:t>
            </a:r>
            <a:r>
              <a:rPr lang="en-US" sz="1400" dirty="0"/>
              <a:t> </a:t>
            </a:r>
            <a:r>
              <a:rPr lang="en-US" sz="1400" dirty="0" err="1"/>
              <a:t>posledica</a:t>
            </a:r>
            <a:r>
              <a:rPr lang="en-US" sz="1400" dirty="0"/>
              <a:t> </a:t>
            </a:r>
            <a:r>
              <a:rPr lang="en-US" sz="1400" dirty="0" err="1"/>
              <a:t>kapitalističkog</a:t>
            </a:r>
            <a:r>
              <a:rPr lang="en-US" sz="1400" dirty="0"/>
              <a:t> </a:t>
            </a:r>
            <a:r>
              <a:rPr lang="en-US" sz="1400" dirty="0" err="1"/>
              <a:t>sistema</a:t>
            </a:r>
            <a:r>
              <a:rPr lang="en-US" sz="1400" dirty="0"/>
              <a:t>, </a:t>
            </a:r>
            <a:r>
              <a:rPr lang="en-US" sz="1400" dirty="0" err="1"/>
              <a:t>radnici</a:t>
            </a:r>
            <a:r>
              <a:rPr lang="en-US" sz="1400" dirty="0"/>
              <a:t> </a:t>
            </a:r>
            <a:r>
              <a:rPr lang="en-US" sz="1400" dirty="0" err="1"/>
              <a:t>su</a:t>
            </a:r>
            <a:r>
              <a:rPr lang="en-US" sz="1400" dirty="0"/>
              <a:t> </a:t>
            </a:r>
            <a:r>
              <a:rPr lang="en-US" sz="1400" dirty="0" err="1"/>
              <a:t>primali</a:t>
            </a:r>
            <a:r>
              <a:rPr lang="en-US" sz="1400" dirty="0"/>
              <a:t> male plate pa je </a:t>
            </a:r>
            <a:r>
              <a:rPr lang="en-US" sz="1400" dirty="0" err="1"/>
              <a:t>usled</a:t>
            </a:r>
            <a:r>
              <a:rPr lang="en-US" sz="1400" dirty="0"/>
              <a:t> toga </a:t>
            </a:r>
            <a:r>
              <a:rPr lang="en-US" sz="1400" dirty="0" err="1"/>
              <a:t>i</a:t>
            </a:r>
            <a:r>
              <a:rPr lang="en-US" sz="1400" dirty="0"/>
              <a:t> </a:t>
            </a:r>
            <a:r>
              <a:rPr lang="en-US" sz="1400" dirty="0" err="1"/>
              <a:t>kupovna</a:t>
            </a:r>
            <a:r>
              <a:rPr lang="en-US" sz="1400" dirty="0"/>
              <a:t> </a:t>
            </a:r>
            <a:r>
              <a:rPr lang="en-US" sz="1400" dirty="0" err="1"/>
              <a:t>moć</a:t>
            </a:r>
            <a:r>
              <a:rPr lang="en-US" sz="1400" dirty="0"/>
              <a:t> </a:t>
            </a:r>
            <a:r>
              <a:rPr lang="en-US" sz="1400" dirty="0" err="1"/>
              <a:t>bila</a:t>
            </a:r>
            <a:r>
              <a:rPr lang="en-US" sz="1400" dirty="0"/>
              <a:t> </a:t>
            </a:r>
            <a:r>
              <a:rPr lang="en-US" sz="1400" dirty="0" err="1"/>
              <a:t>slaba</a:t>
            </a:r>
            <a:r>
              <a:rPr lang="en-US" sz="1400" dirty="0"/>
              <a:t>, robe se </a:t>
            </a:r>
            <a:r>
              <a:rPr lang="en-US" sz="1400" dirty="0" err="1"/>
              <a:t>nisu</a:t>
            </a:r>
            <a:r>
              <a:rPr lang="en-US" sz="1400" dirty="0"/>
              <a:t> </a:t>
            </a:r>
            <a:r>
              <a:rPr lang="en-US" sz="1400" dirty="0" err="1"/>
              <a:t>mogle</a:t>
            </a:r>
            <a:r>
              <a:rPr lang="en-US" sz="1400" dirty="0"/>
              <a:t> </a:t>
            </a:r>
            <a:r>
              <a:rPr lang="en-US" sz="1400" dirty="0" err="1"/>
              <a:t>prodati</a:t>
            </a:r>
            <a:r>
              <a:rPr lang="en-US" sz="1400" dirty="0"/>
              <a:t>, </a:t>
            </a:r>
            <a:r>
              <a:rPr lang="en-US" sz="1400" dirty="0" err="1"/>
              <a:t>nogomilavale</a:t>
            </a:r>
            <a:r>
              <a:rPr lang="en-US" sz="1400" dirty="0"/>
              <a:t> </a:t>
            </a:r>
            <a:r>
              <a:rPr lang="en-US" sz="1400" dirty="0" err="1"/>
              <a:t>su</a:t>
            </a:r>
            <a:r>
              <a:rPr lang="en-US" sz="1400" dirty="0"/>
              <a:t> se </a:t>
            </a:r>
            <a:r>
              <a:rPr lang="en-US" sz="1400" dirty="0" err="1"/>
              <a:t>velike</a:t>
            </a:r>
            <a:r>
              <a:rPr lang="en-US" sz="1400" dirty="0"/>
              <a:t> </a:t>
            </a:r>
            <a:r>
              <a:rPr lang="en-US" sz="1400" dirty="0" err="1"/>
              <a:t>zalihe</a:t>
            </a:r>
            <a:r>
              <a:rPr lang="sr-Latn-RS" sz="1400" dirty="0"/>
              <a:t>.</a:t>
            </a:r>
          </a:p>
          <a:p>
            <a:pPr algn="just"/>
            <a:r>
              <a:rPr lang="en-US" sz="1400" b="1" dirty="0" err="1"/>
              <a:t>Usled</a:t>
            </a:r>
            <a:r>
              <a:rPr lang="en-US" sz="1400" b="1" dirty="0"/>
              <a:t> </a:t>
            </a:r>
            <a:r>
              <a:rPr lang="en-US" sz="1400" b="1" dirty="0" err="1"/>
              <a:t>nagomilavanja</a:t>
            </a:r>
            <a:r>
              <a:rPr lang="en-US" sz="1400" b="1" dirty="0"/>
              <a:t> </a:t>
            </a:r>
            <a:r>
              <a:rPr lang="en-US" sz="1400" b="1" dirty="0" err="1"/>
              <a:t>velikih</a:t>
            </a:r>
            <a:r>
              <a:rPr lang="en-US" sz="1400" b="1" dirty="0"/>
              <a:t> </a:t>
            </a:r>
            <a:r>
              <a:rPr lang="en-US" sz="1400" b="1" dirty="0" err="1"/>
              <a:t>zaliha</a:t>
            </a:r>
            <a:r>
              <a:rPr lang="en-US" sz="1400" b="1" dirty="0"/>
              <a:t> </a:t>
            </a:r>
            <a:r>
              <a:rPr lang="en-US" sz="1400" b="1" dirty="0" err="1"/>
              <a:t>roba</a:t>
            </a:r>
            <a:r>
              <a:rPr lang="en-US" sz="1400" dirty="0"/>
              <a:t>, </a:t>
            </a:r>
            <a:r>
              <a:rPr lang="en-US" sz="1400" dirty="0" err="1"/>
              <a:t>proizvodnja</a:t>
            </a:r>
            <a:r>
              <a:rPr lang="en-US" sz="1400" dirty="0"/>
              <a:t> je </a:t>
            </a:r>
            <a:r>
              <a:rPr lang="en-US" sz="1400" dirty="0" err="1"/>
              <a:t>zaustavila</a:t>
            </a:r>
            <a:r>
              <a:rPr lang="en-US" sz="1400" dirty="0"/>
              <a:t> </a:t>
            </a:r>
            <a:r>
              <a:rPr lang="en-US" sz="1400" dirty="0" err="1"/>
              <a:t>svoje</a:t>
            </a:r>
            <a:r>
              <a:rPr lang="en-US" sz="1400" dirty="0"/>
              <a:t> </a:t>
            </a:r>
            <a:r>
              <a:rPr lang="en-US" sz="1400" dirty="0" err="1"/>
              <a:t>proizvodne</a:t>
            </a:r>
            <a:r>
              <a:rPr lang="en-US" sz="1400" dirty="0"/>
              <a:t> </a:t>
            </a:r>
            <a:r>
              <a:rPr lang="en-US" sz="1400" dirty="0" err="1"/>
              <a:t>pogone</a:t>
            </a:r>
            <a:r>
              <a:rPr lang="en-US" sz="1400" dirty="0"/>
              <a:t>. </a:t>
            </a:r>
            <a:r>
              <a:rPr lang="en-US" sz="1400" dirty="0" err="1"/>
              <a:t>Usled</a:t>
            </a:r>
            <a:r>
              <a:rPr lang="en-US" sz="1400" dirty="0"/>
              <a:t> </a:t>
            </a:r>
            <a:r>
              <a:rPr lang="en-US" sz="1400" dirty="0" err="1"/>
              <a:t>zaustavljanja</a:t>
            </a:r>
            <a:r>
              <a:rPr lang="en-US" sz="1400" dirty="0"/>
              <a:t> </a:t>
            </a:r>
            <a:r>
              <a:rPr lang="en-US" sz="1400" dirty="0" err="1"/>
              <a:t>proizvodnje</a:t>
            </a:r>
            <a:r>
              <a:rPr lang="en-US" sz="1400" dirty="0"/>
              <a:t> </a:t>
            </a:r>
            <a:r>
              <a:rPr lang="en-US" sz="1400" dirty="0" err="1"/>
              <a:t>i</a:t>
            </a:r>
            <a:r>
              <a:rPr lang="en-US" sz="1400" dirty="0"/>
              <a:t> </a:t>
            </a:r>
            <a:r>
              <a:rPr lang="en-US" sz="1400" dirty="0" err="1"/>
              <a:t>proizvodnih</a:t>
            </a:r>
            <a:r>
              <a:rPr lang="en-US" sz="1400" dirty="0"/>
              <a:t> pogona </a:t>
            </a:r>
            <a:r>
              <a:rPr lang="en-US" sz="1400" dirty="0" err="1"/>
              <a:t>došlo</a:t>
            </a:r>
            <a:r>
              <a:rPr lang="en-US" sz="1400" dirty="0"/>
              <a:t> je do </a:t>
            </a:r>
            <a:r>
              <a:rPr lang="en-US" sz="1400" dirty="0" err="1"/>
              <a:t>davanja</a:t>
            </a:r>
            <a:r>
              <a:rPr lang="en-US" sz="1400" dirty="0"/>
              <a:t> </a:t>
            </a:r>
            <a:r>
              <a:rPr lang="en-US" sz="1400" dirty="0" err="1"/>
              <a:t>otkaza</a:t>
            </a:r>
            <a:r>
              <a:rPr lang="en-US" sz="1400" dirty="0"/>
              <a:t> </a:t>
            </a:r>
            <a:r>
              <a:rPr lang="en-US" sz="1400" dirty="0" err="1"/>
              <a:t>i</a:t>
            </a:r>
            <a:r>
              <a:rPr lang="en-US" sz="1400" dirty="0"/>
              <a:t> </a:t>
            </a:r>
            <a:r>
              <a:rPr lang="en-US" sz="1400" dirty="0" err="1"/>
              <a:t>otpuštanja</a:t>
            </a:r>
            <a:r>
              <a:rPr lang="en-US" sz="1400" dirty="0"/>
              <a:t> </a:t>
            </a:r>
            <a:r>
              <a:rPr lang="en-US" sz="1400" dirty="0" err="1"/>
              <a:t>radnika</a:t>
            </a:r>
            <a:r>
              <a:rPr lang="en-US" sz="1400" dirty="0"/>
              <a:t>. </a:t>
            </a:r>
            <a:endParaRPr lang="sr-Latn-RS" sz="1400" dirty="0"/>
          </a:p>
          <a:p>
            <a:endParaRPr lang="en-US" sz="1400" dirty="0"/>
          </a:p>
        </p:txBody>
      </p:sp>
      <p:pic>
        <p:nvPicPr>
          <p:cNvPr id="12290" name="Picture 2" descr="Black Tuesday">
            <a:extLst>
              <a:ext uri="{FF2B5EF4-FFF2-40B4-BE49-F238E27FC236}">
                <a16:creationId xmlns:a16="http://schemas.microsoft.com/office/drawing/2014/main" id="{62A23F48-3706-8FF2-B11C-0E7183DA70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27" b="25283"/>
          <a:stretch/>
        </p:blipFill>
        <p:spPr bwMode="auto">
          <a:xfrm>
            <a:off x="1097280" y="2108201"/>
            <a:ext cx="10058400" cy="3760891"/>
          </a:xfrm>
          <a:prstGeom prst="rect">
            <a:avLst/>
          </a:prstGeom>
          <a:solidFill>
            <a:srgbClr val="FFFFFF"/>
          </a:solidFill>
        </p:spPr>
      </p:pic>
    </p:spTree>
    <p:extLst>
      <p:ext uri="{BB962C8B-B14F-4D97-AF65-F5344CB8AC3E}">
        <p14:creationId xmlns:p14="http://schemas.microsoft.com/office/powerpoint/2010/main" val="255366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iveblogging the Great Depression: Crash and Onset of Depression - Robert  F. Bruner">
            <a:extLst>
              <a:ext uri="{FF2B5EF4-FFF2-40B4-BE49-F238E27FC236}">
                <a16:creationId xmlns:a16="http://schemas.microsoft.com/office/drawing/2014/main" id="{3F32C896-7CCD-D566-8D81-9F5742A175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8984" y="1674264"/>
            <a:ext cx="5928344" cy="3571826"/>
          </a:xfrm>
          <a:prstGeom prst="rect">
            <a:avLst/>
          </a:prstGeom>
          <a:solidFill>
            <a:srgbClr val="FFFFFF"/>
          </a:solidFill>
        </p:spPr>
      </p:pic>
      <p:sp>
        <p:nvSpPr>
          <p:cNvPr id="3" name="Content Placeholder 2"/>
          <p:cNvSpPr>
            <a:spLocks noGrp="1"/>
          </p:cNvSpPr>
          <p:nvPr>
            <p:ph type="body" sz="half" idx="2"/>
          </p:nvPr>
        </p:nvSpPr>
        <p:spPr>
          <a:xfrm>
            <a:off x="513477" y="407894"/>
            <a:ext cx="3517567" cy="5580530"/>
          </a:xfrm>
        </p:spPr>
        <p:txBody>
          <a:bodyPr>
            <a:noAutofit/>
          </a:bodyPr>
          <a:lstStyle/>
          <a:p>
            <a:pPr algn="just">
              <a:lnSpc>
                <a:spcPct val="100000"/>
              </a:lnSpc>
            </a:pPr>
            <a:r>
              <a:rPr lang="sr-Latn-RS" dirty="0"/>
              <a:t>- pad v</a:t>
            </a:r>
            <a:r>
              <a:rPr lang="en-US" dirty="0" err="1"/>
              <a:t>rednost</a:t>
            </a:r>
            <a:r>
              <a:rPr lang="sr-Latn-RS" dirty="0"/>
              <a:t>i akcija na berzama: </a:t>
            </a:r>
            <a:r>
              <a:rPr lang="en-US" dirty="0"/>
              <a:t>"General </a:t>
            </a:r>
            <a:r>
              <a:rPr lang="en-US" dirty="0" err="1"/>
              <a:t>Electiric</a:t>
            </a:r>
            <a:r>
              <a:rPr lang="en-US" dirty="0"/>
              <a:t>" 1929. g </a:t>
            </a:r>
            <a:r>
              <a:rPr lang="en-US" dirty="0" err="1"/>
              <a:t>imao</a:t>
            </a:r>
            <a:r>
              <a:rPr lang="en-US" dirty="0"/>
              <a:t> pad </a:t>
            </a:r>
            <a:r>
              <a:rPr lang="en-US" dirty="0" err="1"/>
              <a:t>vrednosti</a:t>
            </a:r>
            <a:r>
              <a:rPr lang="en-US" dirty="0"/>
              <a:t> </a:t>
            </a:r>
            <a:r>
              <a:rPr lang="en-US" dirty="0" err="1"/>
              <a:t>svojih</a:t>
            </a:r>
            <a:r>
              <a:rPr lang="en-US" dirty="0"/>
              <a:t> </a:t>
            </a:r>
            <a:r>
              <a:rPr lang="en-US" dirty="0" err="1"/>
              <a:t>akcija</a:t>
            </a:r>
            <a:r>
              <a:rPr lang="en-US" dirty="0"/>
              <a:t> za 38%, "Westing House" pad od 50%, "General Motors" pad od 51%, "US Steel" pad od 29%. </a:t>
            </a:r>
            <a:endParaRPr lang="sr-Latn-RS" dirty="0"/>
          </a:p>
          <a:p>
            <a:pPr algn="just">
              <a:lnSpc>
                <a:spcPct val="100000"/>
              </a:lnSpc>
            </a:pPr>
            <a:r>
              <a:rPr lang="sr-Latn-RS" dirty="0"/>
              <a:t>- enormalna rast </a:t>
            </a:r>
            <a:r>
              <a:rPr lang="en-US" b="1" dirty="0" err="1"/>
              <a:t>nezaposlenost</a:t>
            </a:r>
            <a:r>
              <a:rPr lang="sr-Latn-RS" b="1" dirty="0"/>
              <a:t>i</a:t>
            </a:r>
            <a:r>
              <a:rPr lang="sr-Latn-RS" dirty="0"/>
              <a:t> - </a:t>
            </a:r>
            <a:r>
              <a:rPr lang="en-US" dirty="0" err="1"/>
              <a:t>sa</a:t>
            </a:r>
            <a:r>
              <a:rPr lang="en-US" dirty="0"/>
              <a:t> 3% </a:t>
            </a:r>
            <a:r>
              <a:rPr lang="en-US" dirty="0" err="1"/>
              <a:t>skočila</a:t>
            </a:r>
            <a:r>
              <a:rPr lang="en-US" dirty="0"/>
              <a:t> </a:t>
            </a:r>
            <a:r>
              <a:rPr lang="en-US" dirty="0" err="1"/>
              <a:t>na</a:t>
            </a:r>
            <a:r>
              <a:rPr lang="en-US" dirty="0"/>
              <a:t> </a:t>
            </a:r>
            <a:r>
              <a:rPr lang="en-US" dirty="0" err="1"/>
              <a:t>preko</a:t>
            </a:r>
            <a:r>
              <a:rPr lang="en-US" dirty="0"/>
              <a:t> 25%, da bi 1932. g SAD </a:t>
            </a:r>
            <a:r>
              <a:rPr lang="en-US" dirty="0" err="1"/>
              <a:t>beležile</a:t>
            </a:r>
            <a:r>
              <a:rPr lang="en-US" dirty="0"/>
              <a:t> </a:t>
            </a:r>
            <a:r>
              <a:rPr lang="en-US" dirty="0" err="1"/>
              <a:t>nezaposlenost</a:t>
            </a:r>
            <a:r>
              <a:rPr lang="en-US" dirty="0"/>
              <a:t> 32%, Velika </a:t>
            </a:r>
            <a:r>
              <a:rPr lang="en-US" dirty="0" err="1"/>
              <a:t>Britanija</a:t>
            </a:r>
            <a:r>
              <a:rPr lang="en-US" dirty="0"/>
              <a:t> 22,1%, a </a:t>
            </a:r>
            <a:r>
              <a:rPr lang="en-US" dirty="0" err="1"/>
              <a:t>Nemačke</a:t>
            </a:r>
            <a:r>
              <a:rPr lang="en-US" dirty="0"/>
              <a:t> 48,3%. </a:t>
            </a:r>
            <a:endParaRPr lang="sr-Latn-RS" dirty="0"/>
          </a:p>
          <a:p>
            <a:pPr algn="just">
              <a:lnSpc>
                <a:spcPct val="100000"/>
              </a:lnSpc>
            </a:pPr>
            <a:r>
              <a:rPr lang="sr-Latn-RS" dirty="0"/>
              <a:t>- </a:t>
            </a:r>
            <a:r>
              <a:rPr lang="en-US" dirty="0" err="1"/>
              <a:t>Svetska</a:t>
            </a:r>
            <a:r>
              <a:rPr lang="en-US" dirty="0"/>
              <a:t> </a:t>
            </a:r>
            <a:r>
              <a:rPr lang="en-US" dirty="0" err="1"/>
              <a:t>proizvodnja</a:t>
            </a:r>
            <a:r>
              <a:rPr lang="en-US" dirty="0"/>
              <a:t> </a:t>
            </a:r>
            <a:r>
              <a:rPr lang="en-US" dirty="0" err="1"/>
              <a:t>gvožđa</a:t>
            </a:r>
            <a:r>
              <a:rPr lang="en-US" dirty="0"/>
              <a:t> je </a:t>
            </a:r>
            <a:r>
              <a:rPr lang="en-US" dirty="0" err="1"/>
              <a:t>beležila</a:t>
            </a:r>
            <a:r>
              <a:rPr lang="en-US" dirty="0"/>
              <a:t> pad koji je pao </a:t>
            </a:r>
            <a:r>
              <a:rPr lang="en-US" dirty="0" err="1"/>
              <a:t>na</a:t>
            </a:r>
            <a:r>
              <a:rPr lang="en-US" dirty="0"/>
              <a:t> </a:t>
            </a:r>
            <a:r>
              <a:rPr lang="en-US" dirty="0" err="1"/>
              <a:t>nivo</a:t>
            </a:r>
            <a:r>
              <a:rPr lang="en-US" dirty="0"/>
              <a:t> </a:t>
            </a:r>
            <a:r>
              <a:rPr lang="en-US" dirty="0" err="1"/>
              <a:t>proizvodnje</a:t>
            </a:r>
            <a:r>
              <a:rPr lang="en-US" dirty="0"/>
              <a:t> </a:t>
            </a:r>
            <a:r>
              <a:rPr lang="en-US" dirty="0" err="1"/>
              <a:t>iz</a:t>
            </a:r>
            <a:r>
              <a:rPr lang="en-US" dirty="0"/>
              <a:t> 1898. </a:t>
            </a:r>
            <a:r>
              <a:rPr lang="en-US" dirty="0" err="1"/>
              <a:t>godine</a:t>
            </a:r>
            <a:r>
              <a:rPr lang="en-US" dirty="0"/>
              <a:t>, </a:t>
            </a:r>
            <a:r>
              <a:rPr lang="en-US" dirty="0" err="1"/>
              <a:t>dok</a:t>
            </a:r>
            <a:r>
              <a:rPr lang="en-US" dirty="0"/>
              <a:t> je </a:t>
            </a:r>
            <a:r>
              <a:rPr lang="en-US" dirty="0" err="1"/>
              <a:t>svetska</a:t>
            </a:r>
            <a:r>
              <a:rPr lang="en-US" dirty="0"/>
              <a:t> </a:t>
            </a:r>
            <a:r>
              <a:rPr lang="en-US" dirty="0" err="1"/>
              <a:t>proizvodnja</a:t>
            </a:r>
            <a:r>
              <a:rPr lang="en-US" dirty="0"/>
              <a:t> </a:t>
            </a:r>
            <a:r>
              <a:rPr lang="en-US" dirty="0" err="1"/>
              <a:t>čelika</a:t>
            </a:r>
            <a:r>
              <a:rPr lang="en-US" dirty="0"/>
              <a:t> </a:t>
            </a:r>
            <a:r>
              <a:rPr lang="en-US" dirty="0" err="1"/>
              <a:t>svedena</a:t>
            </a:r>
            <a:r>
              <a:rPr lang="en-US" dirty="0"/>
              <a:t> </a:t>
            </a:r>
            <a:r>
              <a:rPr lang="en-US" dirty="0" err="1"/>
              <a:t>na</a:t>
            </a:r>
            <a:r>
              <a:rPr lang="en-US" dirty="0"/>
              <a:t> </a:t>
            </a:r>
            <a:r>
              <a:rPr lang="en-US" dirty="0" err="1"/>
              <a:t>proizvodnju</a:t>
            </a:r>
            <a:r>
              <a:rPr lang="en-US" dirty="0"/>
              <a:t> </a:t>
            </a:r>
            <a:r>
              <a:rPr lang="en-US" dirty="0" err="1"/>
              <a:t>iz</a:t>
            </a:r>
            <a:r>
              <a:rPr lang="en-US" dirty="0"/>
              <a:t> </a:t>
            </a:r>
            <a:r>
              <a:rPr lang="en-US" dirty="0" err="1"/>
              <a:t>1896.godine</a:t>
            </a:r>
            <a:r>
              <a:rPr lang="en-US" dirty="0"/>
              <a:t>. </a:t>
            </a:r>
            <a:endParaRPr lang="sr-Latn-RS" dirty="0"/>
          </a:p>
        </p:txBody>
      </p:sp>
    </p:spTree>
    <p:extLst>
      <p:ext uri="{BB962C8B-B14F-4D97-AF65-F5344CB8AC3E}">
        <p14:creationId xmlns:p14="http://schemas.microsoft.com/office/powerpoint/2010/main" val="315586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FF1D-D9C2-DF9F-7D80-D993418FF5AB}"/>
              </a:ext>
            </a:extLst>
          </p:cNvPr>
          <p:cNvSpPr>
            <a:spLocks noGrp="1"/>
          </p:cNvSpPr>
          <p:nvPr>
            <p:ph type="title"/>
          </p:nvPr>
        </p:nvSpPr>
        <p:spPr>
          <a:xfrm>
            <a:off x="1097280" y="723331"/>
            <a:ext cx="10058400" cy="1014029"/>
          </a:xfrm>
        </p:spPr>
        <p:txBody>
          <a:bodyPr anchor="b">
            <a:normAutofit/>
          </a:bodyPr>
          <a:lstStyle/>
          <a:p>
            <a:pPr algn="ctr"/>
            <a:r>
              <a:rPr lang="sr-Latn-RS" dirty="0"/>
              <a:t>REŠENJE? </a:t>
            </a:r>
            <a:endParaRPr lang="en-US" dirty="0"/>
          </a:p>
        </p:txBody>
      </p:sp>
      <p:pic>
        <p:nvPicPr>
          <p:cNvPr id="14338" name="Picture 2" descr="Great Depression: Market crash of 1929: Some facts of the economic downturn  - The Economic Times">
            <a:extLst>
              <a:ext uri="{FF2B5EF4-FFF2-40B4-BE49-F238E27FC236}">
                <a16:creationId xmlns:a16="http://schemas.microsoft.com/office/drawing/2014/main" id="{A55FF0DA-5733-73BE-8D8E-50E66C4778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72" b="2"/>
          <a:stretch/>
        </p:blipFill>
        <p:spPr bwMode="auto">
          <a:xfrm>
            <a:off x="1097280" y="2120900"/>
            <a:ext cx="4639736" cy="3748193"/>
          </a:xfrm>
          <a:prstGeom prst="rect">
            <a:avLst/>
          </a:prstGeom>
          <a:solidFill>
            <a:srgbClr val="FFFFFF"/>
          </a:solidFill>
        </p:spPr>
      </p:pic>
      <p:sp>
        <p:nvSpPr>
          <p:cNvPr id="3" name="Content Placeholder 2">
            <a:extLst>
              <a:ext uri="{FF2B5EF4-FFF2-40B4-BE49-F238E27FC236}">
                <a16:creationId xmlns:a16="http://schemas.microsoft.com/office/drawing/2014/main" id="{D0C6680F-00E8-3E49-ED3F-B6F22AD09EFC}"/>
              </a:ext>
            </a:extLst>
          </p:cNvPr>
          <p:cNvSpPr>
            <a:spLocks noGrp="1"/>
          </p:cNvSpPr>
          <p:nvPr>
            <p:ph sz="half" idx="2"/>
          </p:nvPr>
        </p:nvSpPr>
        <p:spPr>
          <a:xfrm>
            <a:off x="6515944" y="2120900"/>
            <a:ext cx="4639736" cy="3748194"/>
          </a:xfrm>
        </p:spPr>
        <p:txBody>
          <a:bodyPr>
            <a:normAutofit/>
          </a:bodyPr>
          <a:lstStyle/>
          <a:p>
            <a:r>
              <a:rPr lang="sr-Latn-RS" dirty="0"/>
              <a:t>- Kejnz predložio novi </a:t>
            </a:r>
            <a:r>
              <a:rPr lang="sr-Latn-RS" b="1" dirty="0"/>
              <a:t>program New Deal</a:t>
            </a:r>
            <a:r>
              <a:rPr lang="sr-Latn-RS" dirty="0"/>
              <a:t>, koji se zove i </a:t>
            </a:r>
            <a:r>
              <a:rPr lang="sr-Latn-RS" b="1" dirty="0"/>
              <a:t>Ruzveltov program</a:t>
            </a:r>
            <a:r>
              <a:rPr lang="sr-Latn-RS" dirty="0"/>
              <a:t>, objašnjavajući da nije moguće ne samo izaći iz krize, već i razvijati se bez određenih delovanja državnog intervencionalizma.</a:t>
            </a:r>
          </a:p>
          <a:p>
            <a:pPr algn="just"/>
            <a:r>
              <a:rPr lang="sr-Latn-RS" dirty="0"/>
              <a:t>- </a:t>
            </a:r>
            <a:r>
              <a:rPr lang="sr-Latn-RS" dirty="0">
                <a:solidFill>
                  <a:srgbClr val="FF0000"/>
                </a:solidFill>
              </a:rPr>
              <a:t>Tada je bilo potrebno vreme od gotovo 10 godina, da bi se došlo do oporavka, kako zbog nepoverenja koje je postojalo tako i dubine krize u kojoj se ceo svet našao</a:t>
            </a:r>
            <a:r>
              <a:rPr lang="sr-Latn-RS" dirty="0"/>
              <a:t>.</a:t>
            </a:r>
            <a:endParaRPr lang="en-US" dirty="0"/>
          </a:p>
          <a:p>
            <a:endParaRPr lang="en-US" dirty="0"/>
          </a:p>
        </p:txBody>
      </p:sp>
    </p:spTree>
    <p:extLst>
      <p:ext uri="{BB962C8B-B14F-4D97-AF65-F5344CB8AC3E}">
        <p14:creationId xmlns:p14="http://schemas.microsoft.com/office/powerpoint/2010/main" val="308515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itle 1">
            <a:extLst>
              <a:ext uri="{FF2B5EF4-FFF2-40B4-BE49-F238E27FC236}">
                <a16:creationId xmlns:a16="http://schemas.microsoft.com/office/drawing/2014/main" id="{5C87A365-5372-5984-DB31-D87216F221C6}"/>
              </a:ext>
            </a:extLst>
          </p:cNvPr>
          <p:cNvSpPr>
            <a:spLocks noGrp="1"/>
          </p:cNvSpPr>
          <p:nvPr>
            <p:ph type="title"/>
          </p:nvPr>
        </p:nvSpPr>
        <p:spPr>
          <a:xfrm>
            <a:off x="1097280" y="286603"/>
            <a:ext cx="10058400" cy="1450757"/>
          </a:xfrm>
        </p:spPr>
        <p:txBody>
          <a:bodyPr>
            <a:normAutofit/>
          </a:bodyPr>
          <a:lstStyle/>
          <a:p>
            <a:pPr algn="ctr"/>
            <a:r>
              <a:rPr lang="en-US" sz="2200" dirty="0" err="1">
                <a:solidFill>
                  <a:srgbClr val="C00000"/>
                </a:solidFill>
              </a:rPr>
              <a:t>Keynsu</a:t>
            </a:r>
            <a:r>
              <a:rPr lang="en-US" sz="2200" dirty="0">
                <a:solidFill>
                  <a:srgbClr val="C00000"/>
                </a:solidFill>
              </a:rPr>
              <a:t> je </a:t>
            </a:r>
            <a:r>
              <a:rPr lang="en-US" sz="2200" dirty="0" err="1">
                <a:solidFill>
                  <a:srgbClr val="C00000"/>
                </a:solidFill>
              </a:rPr>
              <a:t>trebalo</a:t>
            </a:r>
            <a:r>
              <a:rPr lang="en-US" sz="2200" dirty="0">
                <a:solidFill>
                  <a:srgbClr val="C00000"/>
                </a:solidFill>
              </a:rPr>
              <a:t> </a:t>
            </a:r>
            <a:r>
              <a:rPr lang="en-US" sz="2200" dirty="0" err="1">
                <a:solidFill>
                  <a:srgbClr val="C00000"/>
                </a:solidFill>
              </a:rPr>
              <a:t>gotovo</a:t>
            </a:r>
            <a:r>
              <a:rPr lang="en-US" sz="2200" dirty="0">
                <a:solidFill>
                  <a:srgbClr val="C00000"/>
                </a:solidFill>
              </a:rPr>
              <a:t> 4 </a:t>
            </a:r>
            <a:r>
              <a:rPr lang="en-US" sz="2200" dirty="0" err="1">
                <a:solidFill>
                  <a:srgbClr val="C00000"/>
                </a:solidFill>
              </a:rPr>
              <a:t>godine</a:t>
            </a:r>
            <a:r>
              <a:rPr lang="en-US" sz="2200" dirty="0">
                <a:solidFill>
                  <a:srgbClr val="C00000"/>
                </a:solidFill>
              </a:rPr>
              <a:t> da </a:t>
            </a:r>
            <a:r>
              <a:rPr lang="en-US" sz="2200" dirty="0" err="1">
                <a:solidFill>
                  <a:srgbClr val="C00000"/>
                </a:solidFill>
              </a:rPr>
              <a:t>dokaže</a:t>
            </a:r>
            <a:r>
              <a:rPr lang="en-US" sz="2200" dirty="0">
                <a:solidFill>
                  <a:srgbClr val="C00000"/>
                </a:solidFill>
              </a:rPr>
              <a:t> </a:t>
            </a:r>
            <a:r>
              <a:rPr lang="en-US" sz="2200" dirty="0" err="1">
                <a:solidFill>
                  <a:srgbClr val="C00000"/>
                </a:solidFill>
              </a:rPr>
              <a:t>istinitost</a:t>
            </a:r>
            <a:r>
              <a:rPr lang="en-US" sz="2200" dirty="0">
                <a:solidFill>
                  <a:srgbClr val="C00000"/>
                </a:solidFill>
              </a:rPr>
              <a:t> </a:t>
            </a:r>
            <a:r>
              <a:rPr lang="en-US" sz="2200" dirty="0" err="1">
                <a:solidFill>
                  <a:srgbClr val="C00000"/>
                </a:solidFill>
              </a:rPr>
              <a:t>svojih</a:t>
            </a:r>
            <a:r>
              <a:rPr lang="en-US" sz="2200" dirty="0">
                <a:solidFill>
                  <a:srgbClr val="C00000"/>
                </a:solidFill>
              </a:rPr>
              <a:t> </a:t>
            </a:r>
            <a:r>
              <a:rPr lang="en-US" sz="2200" dirty="0" err="1">
                <a:solidFill>
                  <a:srgbClr val="C00000"/>
                </a:solidFill>
              </a:rPr>
              <a:t>tvrdnji</a:t>
            </a:r>
            <a:r>
              <a:rPr lang="en-US" sz="2200" dirty="0">
                <a:solidFill>
                  <a:srgbClr val="C00000"/>
                </a:solidFill>
              </a:rPr>
              <a:t> </a:t>
            </a:r>
            <a:r>
              <a:rPr lang="en-US" sz="2200" dirty="0" err="1">
                <a:solidFill>
                  <a:srgbClr val="C00000"/>
                </a:solidFill>
              </a:rPr>
              <a:t>i</a:t>
            </a:r>
            <a:r>
              <a:rPr lang="en-US" sz="2200" dirty="0">
                <a:solidFill>
                  <a:srgbClr val="C00000"/>
                </a:solidFill>
              </a:rPr>
              <a:t> </a:t>
            </a:r>
            <a:r>
              <a:rPr lang="en-US" sz="2200" dirty="0" err="1">
                <a:solidFill>
                  <a:srgbClr val="C00000"/>
                </a:solidFill>
              </a:rPr>
              <a:t>opravdanost</a:t>
            </a:r>
            <a:r>
              <a:rPr lang="en-US" sz="2200" dirty="0">
                <a:solidFill>
                  <a:srgbClr val="C00000"/>
                </a:solidFill>
              </a:rPr>
              <a:t> </a:t>
            </a:r>
            <a:r>
              <a:rPr lang="en-US" sz="2200" b="1" dirty="0" err="1">
                <a:solidFill>
                  <a:srgbClr val="C00000"/>
                </a:solidFill>
              </a:rPr>
              <a:t>državnog</a:t>
            </a:r>
            <a:r>
              <a:rPr lang="en-US" sz="2200" b="1" dirty="0">
                <a:solidFill>
                  <a:srgbClr val="C00000"/>
                </a:solidFill>
              </a:rPr>
              <a:t> </a:t>
            </a:r>
            <a:r>
              <a:rPr lang="en-US" sz="2200" b="1" dirty="0" err="1">
                <a:solidFill>
                  <a:srgbClr val="C00000"/>
                </a:solidFill>
              </a:rPr>
              <a:t>intervencionizma</a:t>
            </a:r>
            <a:r>
              <a:rPr lang="en-US" sz="2200" b="1" dirty="0">
                <a:solidFill>
                  <a:srgbClr val="C00000"/>
                </a:solidFill>
              </a:rPr>
              <a:t> </a:t>
            </a:r>
            <a:r>
              <a:rPr lang="en-US" sz="2200" dirty="0">
                <a:solidFill>
                  <a:srgbClr val="C00000"/>
                </a:solidFill>
              </a:rPr>
              <a:t>u </a:t>
            </a:r>
            <a:r>
              <a:rPr lang="en-US" sz="2200" dirty="0" err="1">
                <a:solidFill>
                  <a:srgbClr val="C00000"/>
                </a:solidFill>
              </a:rPr>
              <a:t>kriznim</a:t>
            </a:r>
            <a:r>
              <a:rPr lang="en-US" sz="2200" dirty="0">
                <a:solidFill>
                  <a:srgbClr val="C00000"/>
                </a:solidFill>
              </a:rPr>
              <a:t> </a:t>
            </a:r>
            <a:r>
              <a:rPr lang="en-US" sz="2200" dirty="0" err="1">
                <a:solidFill>
                  <a:srgbClr val="C00000"/>
                </a:solidFill>
              </a:rPr>
              <a:t>situacijama</a:t>
            </a:r>
            <a:r>
              <a:rPr lang="en-US" sz="2200" dirty="0">
                <a:solidFill>
                  <a:srgbClr val="C00000"/>
                </a:solidFill>
              </a:rPr>
              <a:t>. </a:t>
            </a:r>
            <a:br>
              <a:rPr lang="sr-Latn-RS" sz="2200" dirty="0">
                <a:solidFill>
                  <a:srgbClr val="C00000"/>
                </a:solidFill>
              </a:rPr>
            </a:br>
            <a:endParaRPr lang="en-US" sz="2200" dirty="0">
              <a:solidFill>
                <a:srgbClr val="C00000"/>
              </a:solidFill>
            </a:endParaRPr>
          </a:p>
        </p:txBody>
      </p:sp>
      <p:sp>
        <p:nvSpPr>
          <p:cNvPr id="3" name="Content Placeholder 2"/>
          <p:cNvSpPr>
            <a:spLocks noGrp="1"/>
          </p:cNvSpPr>
          <p:nvPr>
            <p:ph sz="half" idx="1"/>
          </p:nvPr>
        </p:nvSpPr>
        <p:spPr>
          <a:xfrm>
            <a:off x="1097280" y="2120900"/>
            <a:ext cx="4639736" cy="3748193"/>
          </a:xfrm>
        </p:spPr>
        <p:txBody>
          <a:bodyPr>
            <a:normAutofit/>
          </a:bodyPr>
          <a:lstStyle/>
          <a:p>
            <a:pPr algn="just">
              <a:lnSpc>
                <a:spcPct val="100000"/>
              </a:lnSpc>
            </a:pPr>
            <a:r>
              <a:rPr lang="sr-Latn-RS" sz="2000" dirty="0"/>
              <a:t>T</a:t>
            </a:r>
            <a:r>
              <a:rPr lang="en-US" sz="2000" dirty="0" err="1"/>
              <a:t>vrdio</a:t>
            </a:r>
            <a:r>
              <a:rPr lang="en-US" sz="2000" dirty="0"/>
              <a:t> da </a:t>
            </a:r>
            <a:r>
              <a:rPr lang="en-US" sz="2000" dirty="0" err="1"/>
              <a:t>privatnom</a:t>
            </a:r>
            <a:r>
              <a:rPr lang="en-US" sz="2000" dirty="0"/>
              <a:t> </a:t>
            </a:r>
            <a:r>
              <a:rPr lang="en-US" sz="2000" dirty="0" err="1"/>
              <a:t>sektoru</a:t>
            </a:r>
            <a:r>
              <a:rPr lang="en-US" sz="2000" dirty="0"/>
              <a:t> </a:t>
            </a:r>
            <a:r>
              <a:rPr lang="en-US" sz="2000" dirty="0" err="1"/>
              <a:t>nije</a:t>
            </a:r>
            <a:r>
              <a:rPr lang="en-US" sz="2000" dirty="0"/>
              <a:t> </a:t>
            </a:r>
            <a:r>
              <a:rPr lang="en-US" sz="2000" dirty="0" err="1"/>
              <a:t>cilj</a:t>
            </a:r>
            <a:r>
              <a:rPr lang="en-US" sz="2000" dirty="0"/>
              <a:t> </a:t>
            </a:r>
            <a:r>
              <a:rPr lang="en-US" sz="2000" dirty="0" err="1"/>
              <a:t>zapošljavanje</a:t>
            </a:r>
            <a:r>
              <a:rPr lang="en-US" sz="2000" dirty="0"/>
              <a:t> </a:t>
            </a:r>
            <a:r>
              <a:rPr lang="en-US" sz="2000" dirty="0" err="1"/>
              <a:t>nego</a:t>
            </a:r>
            <a:r>
              <a:rPr lang="en-US" sz="2000" dirty="0"/>
              <a:t> da je </a:t>
            </a:r>
            <a:r>
              <a:rPr lang="en-US" sz="2000" dirty="0" err="1"/>
              <a:t>njihov</a:t>
            </a:r>
            <a:r>
              <a:rPr lang="en-US" sz="2000" dirty="0"/>
              <a:t> </a:t>
            </a:r>
            <a:r>
              <a:rPr lang="en-US" sz="2000" dirty="0" err="1"/>
              <a:t>cilj</a:t>
            </a:r>
            <a:r>
              <a:rPr lang="en-US" sz="2000" dirty="0"/>
              <a:t> </a:t>
            </a:r>
            <a:r>
              <a:rPr lang="en-US" sz="2000" dirty="0" err="1"/>
              <a:t>čisto</a:t>
            </a:r>
            <a:r>
              <a:rPr lang="en-US" sz="2000" dirty="0"/>
              <a:t> </a:t>
            </a:r>
            <a:r>
              <a:rPr lang="en-US" sz="2000" dirty="0" err="1"/>
              <a:t>kapitalistički</a:t>
            </a:r>
            <a:r>
              <a:rPr lang="en-US" sz="2000" dirty="0"/>
              <a:t> </a:t>
            </a:r>
            <a:r>
              <a:rPr lang="en-US" sz="2000" dirty="0" err="1"/>
              <a:t>odnosno</a:t>
            </a:r>
            <a:r>
              <a:rPr lang="en-US" sz="2000" dirty="0"/>
              <a:t>, </a:t>
            </a:r>
            <a:r>
              <a:rPr lang="en-US" sz="2000" dirty="0" err="1"/>
              <a:t>sticanje</a:t>
            </a:r>
            <a:r>
              <a:rPr lang="en-US" sz="2000" dirty="0"/>
              <a:t> </a:t>
            </a:r>
            <a:r>
              <a:rPr lang="en-US" sz="2000" dirty="0" err="1"/>
              <a:t>zarade</a:t>
            </a:r>
            <a:r>
              <a:rPr lang="en-US" sz="2000" dirty="0"/>
              <a:t>. </a:t>
            </a:r>
            <a:endParaRPr lang="sr-Latn-RS" sz="2000" dirty="0"/>
          </a:p>
          <a:p>
            <a:pPr algn="just">
              <a:lnSpc>
                <a:spcPct val="100000"/>
              </a:lnSpc>
            </a:pPr>
            <a:r>
              <a:rPr lang="en-US" sz="2000" dirty="0"/>
              <a:t>"</a:t>
            </a:r>
            <a:r>
              <a:rPr lang="en-US" sz="2000" b="1" dirty="0"/>
              <a:t>New Deal" je za </a:t>
            </a:r>
            <a:r>
              <a:rPr lang="en-US" sz="2000" b="1" dirty="0" err="1"/>
              <a:t>cilj</a:t>
            </a:r>
            <a:r>
              <a:rPr lang="en-US" sz="2000" b="1" dirty="0"/>
              <a:t> </a:t>
            </a:r>
            <a:r>
              <a:rPr lang="en-US" sz="2000" b="1" dirty="0" err="1"/>
              <a:t>imao</a:t>
            </a:r>
            <a:r>
              <a:rPr lang="en-US" sz="2000" b="1" dirty="0"/>
              <a:t> </a:t>
            </a:r>
            <a:r>
              <a:rPr lang="en-US" sz="2000" b="1" dirty="0" err="1"/>
              <a:t>rast</a:t>
            </a:r>
            <a:r>
              <a:rPr lang="en-US" sz="2000" b="1" dirty="0"/>
              <a:t> </a:t>
            </a:r>
            <a:r>
              <a:rPr lang="en-US" sz="2000" b="1" dirty="0" err="1"/>
              <a:t>agregatne</a:t>
            </a:r>
            <a:r>
              <a:rPr lang="en-US" sz="2000" b="1" dirty="0"/>
              <a:t> </a:t>
            </a:r>
            <a:r>
              <a:rPr lang="en-US" sz="2000" b="1" dirty="0" err="1"/>
              <a:t>tražnje</a:t>
            </a:r>
            <a:r>
              <a:rPr lang="en-US" sz="2000" b="1" dirty="0"/>
              <a:t> </a:t>
            </a:r>
            <a:r>
              <a:rPr lang="en-US" sz="2000" dirty="0" err="1"/>
              <a:t>tako</a:t>
            </a:r>
            <a:r>
              <a:rPr lang="en-US" sz="2000" dirty="0"/>
              <a:t> </a:t>
            </a:r>
            <a:r>
              <a:rPr lang="en-US" sz="2000" dirty="0" err="1"/>
              <a:t>što</a:t>
            </a:r>
            <a:r>
              <a:rPr lang="en-US" sz="2000" dirty="0"/>
              <a:t> bi se </a:t>
            </a:r>
            <a:r>
              <a:rPr lang="en-US" sz="2000" dirty="0" err="1"/>
              <a:t>povećali</a:t>
            </a:r>
            <a:r>
              <a:rPr lang="en-US" sz="2000" dirty="0"/>
              <a:t> </a:t>
            </a:r>
            <a:r>
              <a:rPr lang="en-US" sz="2000" dirty="0" err="1"/>
              <a:t>državni</a:t>
            </a:r>
            <a:r>
              <a:rPr lang="en-US" sz="2000" dirty="0"/>
              <a:t> </a:t>
            </a:r>
            <a:r>
              <a:rPr lang="en-US" sz="2000" dirty="0" err="1"/>
              <a:t>izdaci</a:t>
            </a:r>
            <a:r>
              <a:rPr lang="en-US" sz="2000" dirty="0"/>
              <a:t> </a:t>
            </a:r>
            <a:r>
              <a:rPr lang="en-US" sz="2000" dirty="0" err="1"/>
              <a:t>kroz</a:t>
            </a:r>
            <a:r>
              <a:rPr lang="en-US" sz="2000" dirty="0"/>
              <a:t> </a:t>
            </a:r>
            <a:r>
              <a:rPr lang="en-US" sz="2000" dirty="0" err="1"/>
              <a:t>javne</a:t>
            </a:r>
            <a:r>
              <a:rPr lang="en-US" sz="2000" dirty="0"/>
              <a:t> </a:t>
            </a:r>
            <a:r>
              <a:rPr lang="en-US" sz="2000" dirty="0" err="1"/>
              <a:t>radove</a:t>
            </a:r>
            <a:r>
              <a:rPr lang="en-US" sz="2000" dirty="0"/>
              <a:t>, </a:t>
            </a:r>
            <a:r>
              <a:rPr lang="en-US" sz="2000" dirty="0" err="1"/>
              <a:t>reorganizacija</a:t>
            </a:r>
            <a:r>
              <a:rPr lang="en-US" sz="2000" dirty="0"/>
              <a:t> </a:t>
            </a:r>
            <a:r>
              <a:rPr lang="en-US" sz="2000" dirty="0" err="1"/>
              <a:t>bankarskog</a:t>
            </a:r>
            <a:r>
              <a:rPr lang="en-US" sz="2000" dirty="0"/>
              <a:t> </a:t>
            </a:r>
            <a:r>
              <a:rPr lang="en-US" sz="2000" dirty="0" err="1"/>
              <a:t>sistema</a:t>
            </a:r>
            <a:r>
              <a:rPr lang="en-US" sz="2000" dirty="0"/>
              <a:t>, </a:t>
            </a:r>
            <a:r>
              <a:rPr lang="en-US" sz="2000" dirty="0" err="1"/>
              <a:t>odbacivanje</a:t>
            </a:r>
            <a:r>
              <a:rPr lang="en-US" sz="2000" dirty="0"/>
              <a:t> </a:t>
            </a:r>
            <a:r>
              <a:rPr lang="en-US" sz="2000" dirty="0" err="1"/>
              <a:t>fiskalne</a:t>
            </a:r>
            <a:r>
              <a:rPr lang="en-US" sz="2000" dirty="0"/>
              <a:t> </a:t>
            </a:r>
            <a:r>
              <a:rPr lang="en-US" sz="2000" dirty="0" err="1"/>
              <a:t>politike</a:t>
            </a:r>
            <a:r>
              <a:rPr lang="en-US" sz="2000" dirty="0"/>
              <a:t> </a:t>
            </a:r>
            <a:r>
              <a:rPr lang="en-US" sz="2000" dirty="0" err="1"/>
              <a:t>na</a:t>
            </a:r>
            <a:r>
              <a:rPr lang="en-US" sz="2000" dirty="0"/>
              <a:t> </a:t>
            </a:r>
            <a:r>
              <a:rPr lang="en-US" sz="2000" dirty="0" err="1"/>
              <a:t>račun</a:t>
            </a:r>
            <a:r>
              <a:rPr lang="en-US" sz="2000" dirty="0"/>
              <a:t> </a:t>
            </a:r>
            <a:r>
              <a:rPr lang="en-US" sz="2000" dirty="0" err="1"/>
              <a:t>balansiranog</a:t>
            </a:r>
            <a:r>
              <a:rPr lang="en-US" sz="2000" dirty="0"/>
              <a:t> </a:t>
            </a:r>
            <a:r>
              <a:rPr lang="en-US" sz="2000" dirty="0" err="1"/>
              <a:t>državnog</a:t>
            </a:r>
            <a:r>
              <a:rPr lang="en-US" sz="2000" dirty="0"/>
              <a:t> </a:t>
            </a:r>
            <a:r>
              <a:rPr lang="en-US" sz="2000" dirty="0" err="1"/>
              <a:t>budžeta</a:t>
            </a:r>
            <a:r>
              <a:rPr lang="sr-Latn-RS" sz="2000" dirty="0"/>
              <a:t>, uz dodatna nastojanja da se p</a:t>
            </a:r>
            <a:r>
              <a:rPr lang="en-US" sz="2000" dirty="0" err="1"/>
              <a:t>oveća</a:t>
            </a:r>
            <a:r>
              <a:rPr lang="en-US" sz="2000" dirty="0"/>
              <a:t> </a:t>
            </a:r>
            <a:r>
              <a:rPr lang="en-US" sz="2000" dirty="0" err="1"/>
              <a:t>socijaln</a:t>
            </a:r>
            <a:r>
              <a:rPr lang="sr-Latn-RS" sz="2000" dirty="0"/>
              <a:t>a</a:t>
            </a:r>
            <a:r>
              <a:rPr lang="en-US" sz="2000" dirty="0"/>
              <a:t> </a:t>
            </a:r>
            <a:r>
              <a:rPr lang="en-US" sz="2000" dirty="0" err="1"/>
              <a:t>zaštit</a:t>
            </a:r>
            <a:r>
              <a:rPr lang="sr-Latn-RS" sz="2000" dirty="0"/>
              <a:t>a</a:t>
            </a:r>
            <a:r>
              <a:rPr lang="en-US" sz="2000" dirty="0"/>
              <a:t>, </a:t>
            </a:r>
            <a:r>
              <a:rPr lang="en-US" sz="2000" dirty="0" err="1"/>
              <a:t>davanje</a:t>
            </a:r>
            <a:r>
              <a:rPr lang="en-US" sz="2000" dirty="0"/>
              <a:t> </a:t>
            </a:r>
            <a:r>
              <a:rPr lang="en-US" sz="2000" dirty="0" err="1"/>
              <a:t>značaja</a:t>
            </a:r>
            <a:r>
              <a:rPr lang="en-US" sz="2000" dirty="0"/>
              <a:t> </a:t>
            </a:r>
            <a:r>
              <a:rPr lang="en-US" sz="2000" dirty="0" err="1"/>
              <a:t>sindikatima</a:t>
            </a:r>
            <a:r>
              <a:rPr lang="en-US" sz="2000" dirty="0"/>
              <a:t>, </a:t>
            </a:r>
            <a:r>
              <a:rPr lang="en-US" sz="2000" dirty="0" err="1"/>
              <a:t>pomoć</a:t>
            </a:r>
            <a:r>
              <a:rPr lang="en-US" sz="2000" dirty="0"/>
              <a:t> </a:t>
            </a:r>
            <a:r>
              <a:rPr lang="en-US" sz="2000" dirty="0" err="1"/>
              <a:t>nezaposlenim</a:t>
            </a:r>
            <a:r>
              <a:rPr lang="en-US" sz="2000" dirty="0"/>
              <a:t> </a:t>
            </a:r>
            <a:r>
              <a:rPr lang="en-US" sz="2000" dirty="0" err="1"/>
              <a:t>licima</a:t>
            </a:r>
            <a:r>
              <a:rPr lang="sr-Latn-RS" sz="2000" dirty="0"/>
              <a:t>.</a:t>
            </a:r>
          </a:p>
        </p:txBody>
      </p:sp>
      <p:pic>
        <p:nvPicPr>
          <p:cNvPr id="15362" name="Picture 2" descr="Zašto je Kejns pre 100 godina rekao da ćemo 2030. raditi 15 sati nedeljno?  | Bonitet.com">
            <a:extLst>
              <a:ext uri="{FF2B5EF4-FFF2-40B4-BE49-F238E27FC236}">
                <a16:creationId xmlns:a16="http://schemas.microsoft.com/office/drawing/2014/main" id="{003C90BF-30C6-F8F5-2251-6047F291BE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5944" y="2446485"/>
            <a:ext cx="4639736" cy="3097023"/>
          </a:xfrm>
          <a:prstGeom prst="rect">
            <a:avLst/>
          </a:prstGeom>
          <a:solidFill>
            <a:srgbClr val="FFFFFF"/>
          </a:solidFill>
          <a:effectLst>
            <a:softEdge rad="63500"/>
          </a:effectLst>
        </p:spPr>
      </p:pic>
    </p:spTree>
    <p:extLst>
      <p:ext uri="{BB962C8B-B14F-4D97-AF65-F5344CB8AC3E}">
        <p14:creationId xmlns:p14="http://schemas.microsoft.com/office/powerpoint/2010/main" val="353442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988437-7F2A-66CB-EB03-618C206ACD43}"/>
              </a:ext>
            </a:extLst>
          </p:cNvPr>
          <p:cNvSpPr txBox="1">
            <a:spLocks noGrp="1"/>
          </p:cNvSpPr>
          <p:nvPr>
            <p:ph idx="1"/>
          </p:nvPr>
        </p:nvSpPr>
        <p:spPr>
          <a:xfrm>
            <a:off x="421343" y="463177"/>
            <a:ext cx="5345794" cy="5722336"/>
          </a:xfrm>
          <a:prstGeom prst="rect">
            <a:avLst/>
          </a:prstGeom>
          <a:noFill/>
        </p:spPr>
        <p:txBody>
          <a:bodyPr wrap="square">
            <a:spAutoFit/>
          </a:bodyPr>
          <a:lstStyle/>
          <a:p>
            <a:pPr algn="ctr"/>
            <a:r>
              <a:rPr lang="sr-Latn-RS" b="1" u="sng" dirty="0">
                <a:solidFill>
                  <a:srgbClr val="FF0000"/>
                </a:solidFill>
              </a:rPr>
              <a:t>Mere su </a:t>
            </a:r>
            <a:r>
              <a:rPr lang="en-US" b="1" u="sng" dirty="0" err="1">
                <a:solidFill>
                  <a:srgbClr val="FF0000"/>
                </a:solidFill>
              </a:rPr>
              <a:t>podrazumevale</a:t>
            </a:r>
            <a:r>
              <a:rPr lang="sr-Latn-RS" b="1" u="sng" dirty="0">
                <a:solidFill>
                  <a:srgbClr val="FF0000"/>
                </a:solidFill>
              </a:rPr>
              <a:t>:</a:t>
            </a:r>
          </a:p>
          <a:p>
            <a:pPr algn="just"/>
            <a:r>
              <a:rPr lang="sr-Latn-RS" dirty="0"/>
              <a:t>- </a:t>
            </a:r>
            <a:r>
              <a:rPr lang="en-US" dirty="0"/>
              <a:t> </a:t>
            </a:r>
            <a:r>
              <a:rPr lang="en-US" dirty="0" err="1"/>
              <a:t>otvaranje</a:t>
            </a:r>
            <a:r>
              <a:rPr lang="en-US" dirty="0"/>
              <a:t> </a:t>
            </a:r>
            <a:r>
              <a:rPr lang="en-US" sz="2200" b="1" dirty="0" err="1"/>
              <a:t>javnih</a:t>
            </a:r>
            <a:r>
              <a:rPr lang="en-US" sz="2200" b="1" dirty="0"/>
              <a:t> </a:t>
            </a:r>
            <a:r>
              <a:rPr lang="en-US" sz="2200" b="1" dirty="0" err="1"/>
              <a:t>radova</a:t>
            </a:r>
            <a:r>
              <a:rPr lang="en-US" sz="2200" b="1" dirty="0"/>
              <a:t> </a:t>
            </a:r>
            <a:r>
              <a:rPr lang="en-US" dirty="0"/>
              <a:t>s </a:t>
            </a:r>
            <a:r>
              <a:rPr lang="en-US" dirty="0" err="1"/>
              <a:t>malim</a:t>
            </a:r>
            <a:r>
              <a:rPr lang="en-US" dirty="0"/>
              <a:t> </a:t>
            </a:r>
            <a:r>
              <a:rPr lang="en-US" dirty="0" err="1"/>
              <a:t>ulaganjima</a:t>
            </a:r>
            <a:r>
              <a:rPr lang="en-US" dirty="0"/>
              <a:t> (</a:t>
            </a:r>
            <a:r>
              <a:rPr lang="en-US" dirty="0" err="1"/>
              <a:t>putevi</a:t>
            </a:r>
            <a:r>
              <a:rPr lang="en-US" dirty="0"/>
              <a:t>, </a:t>
            </a:r>
            <a:r>
              <a:rPr lang="en-US" dirty="0" err="1"/>
              <a:t>mostovi</a:t>
            </a:r>
            <a:r>
              <a:rPr lang="en-US" dirty="0"/>
              <a:t>, </a:t>
            </a:r>
            <a:r>
              <a:rPr lang="en-US" dirty="0" err="1"/>
              <a:t>pruge</a:t>
            </a:r>
            <a:r>
              <a:rPr lang="en-US" dirty="0"/>
              <a:t>, </a:t>
            </a:r>
            <a:r>
              <a:rPr lang="en-US" dirty="0" err="1"/>
              <a:t>itd</a:t>
            </a:r>
            <a:r>
              <a:rPr lang="en-US" dirty="0"/>
              <a:t>.) u </a:t>
            </a:r>
            <a:r>
              <a:rPr lang="en-US" dirty="0" err="1"/>
              <a:t>cilju</a:t>
            </a:r>
            <a:r>
              <a:rPr lang="en-US" dirty="0"/>
              <a:t> </a:t>
            </a:r>
            <a:r>
              <a:rPr lang="en-US" dirty="0" err="1"/>
              <a:t>smanjenja</a:t>
            </a:r>
            <a:r>
              <a:rPr lang="en-US" dirty="0"/>
              <a:t> </a:t>
            </a:r>
            <a:r>
              <a:rPr lang="en-US" dirty="0" err="1"/>
              <a:t>nezaposlenosti</a:t>
            </a:r>
            <a:endParaRPr lang="sr-Latn-RS" dirty="0"/>
          </a:p>
          <a:p>
            <a:pPr algn="just"/>
            <a:r>
              <a:rPr lang="sr-Latn-RS" dirty="0"/>
              <a:t>- </a:t>
            </a:r>
            <a:r>
              <a:rPr lang="en-US" sz="2200" b="1" dirty="0" err="1"/>
              <a:t>kreditiranja</a:t>
            </a:r>
            <a:r>
              <a:rPr lang="en-US" sz="2200" b="1" dirty="0"/>
              <a:t> </a:t>
            </a:r>
            <a:r>
              <a:rPr lang="en-US" sz="2200" b="1" dirty="0" err="1"/>
              <a:t>poljoprivredne</a:t>
            </a:r>
            <a:r>
              <a:rPr lang="en-US" sz="2200" b="1" dirty="0"/>
              <a:t> </a:t>
            </a:r>
            <a:r>
              <a:rPr lang="en-US" sz="2200" b="1" dirty="0" err="1"/>
              <a:t>industrije</a:t>
            </a:r>
            <a:r>
              <a:rPr lang="en-US" dirty="0"/>
              <a:t>, </a:t>
            </a:r>
            <a:r>
              <a:rPr lang="en-US" dirty="0" err="1"/>
              <a:t>uvođenje</a:t>
            </a:r>
            <a:r>
              <a:rPr lang="en-US" dirty="0"/>
              <a:t> </a:t>
            </a:r>
            <a:r>
              <a:rPr lang="en-US" dirty="0" err="1"/>
              <a:t>subvencija</a:t>
            </a:r>
            <a:r>
              <a:rPr lang="en-US" dirty="0"/>
              <a:t>, </a:t>
            </a:r>
            <a:r>
              <a:rPr lang="en-US" dirty="0" err="1"/>
              <a:t>garantovanih</a:t>
            </a:r>
            <a:r>
              <a:rPr lang="en-US" dirty="0"/>
              <a:t> </a:t>
            </a:r>
            <a:r>
              <a:rPr lang="en-US" dirty="0" err="1"/>
              <a:t>otkupnih</a:t>
            </a:r>
            <a:r>
              <a:rPr lang="en-US" dirty="0"/>
              <a:t> </a:t>
            </a:r>
            <a:r>
              <a:rPr lang="en-US" dirty="0" err="1"/>
              <a:t>cena</a:t>
            </a:r>
            <a:r>
              <a:rPr lang="en-US" dirty="0"/>
              <a:t>, u </a:t>
            </a:r>
            <a:r>
              <a:rPr lang="en-US" dirty="0" err="1"/>
              <a:t>cilju</a:t>
            </a:r>
            <a:r>
              <a:rPr lang="en-US" dirty="0"/>
              <a:t> </a:t>
            </a:r>
            <a:r>
              <a:rPr lang="en-US" dirty="0" err="1"/>
              <a:t>stimulisanja</a:t>
            </a:r>
            <a:r>
              <a:rPr lang="en-US" dirty="0"/>
              <a:t> </a:t>
            </a:r>
            <a:r>
              <a:rPr lang="en-US" dirty="0" err="1"/>
              <a:t>poljoprivredne</a:t>
            </a:r>
            <a:r>
              <a:rPr lang="en-US" dirty="0"/>
              <a:t> </a:t>
            </a:r>
            <a:r>
              <a:rPr lang="en-US" dirty="0" err="1"/>
              <a:t>proizvodnje</a:t>
            </a:r>
            <a:endParaRPr lang="sr-Latn-RS" dirty="0"/>
          </a:p>
          <a:p>
            <a:pPr algn="just"/>
            <a:r>
              <a:rPr lang="sr-Latn-RS" dirty="0"/>
              <a:t>-</a:t>
            </a:r>
            <a:r>
              <a:rPr lang="en-US" dirty="0"/>
              <a:t> </a:t>
            </a:r>
            <a:r>
              <a:rPr lang="en-US" dirty="0" err="1"/>
              <a:t>formiranje</a:t>
            </a:r>
            <a:r>
              <a:rPr lang="en-US" dirty="0"/>
              <a:t> </a:t>
            </a:r>
            <a:r>
              <a:rPr lang="en-US" dirty="0" err="1"/>
              <a:t>finansijsko</a:t>
            </a:r>
            <a:r>
              <a:rPr lang="en-US" dirty="0"/>
              <a:t> </a:t>
            </a:r>
            <a:r>
              <a:rPr lang="en-US" dirty="0" err="1"/>
              <a:t>kreditnog</a:t>
            </a:r>
            <a:r>
              <a:rPr lang="en-US" dirty="0"/>
              <a:t> </a:t>
            </a:r>
            <a:r>
              <a:rPr lang="en-US" dirty="0" err="1"/>
              <a:t>sistema</a:t>
            </a:r>
            <a:r>
              <a:rPr lang="sr-Latn-RS" dirty="0"/>
              <a:t>, </a:t>
            </a:r>
            <a:r>
              <a:rPr lang="en-US" dirty="0" err="1"/>
              <a:t>uvođenjem</a:t>
            </a:r>
            <a:r>
              <a:rPr lang="en-US" dirty="0"/>
              <a:t> </a:t>
            </a:r>
            <a:r>
              <a:rPr lang="en-US" sz="2200" b="1" u="sng" dirty="0" err="1"/>
              <a:t>stimulativne</a:t>
            </a:r>
            <a:r>
              <a:rPr lang="en-US" sz="2200" b="1" u="sng" dirty="0"/>
              <a:t> </a:t>
            </a:r>
            <a:r>
              <a:rPr lang="en-US" sz="2200" b="1" u="sng" dirty="0" err="1"/>
              <a:t>fiskalne</a:t>
            </a:r>
            <a:r>
              <a:rPr lang="en-US" sz="2200" b="1" u="sng" dirty="0"/>
              <a:t> </a:t>
            </a:r>
            <a:r>
              <a:rPr lang="en-US" sz="2200" b="1" u="sng" dirty="0" err="1"/>
              <a:t>politike</a:t>
            </a:r>
            <a:r>
              <a:rPr lang="sr-Latn-RS" dirty="0"/>
              <a:t>, </a:t>
            </a:r>
            <a:r>
              <a:rPr lang="en-US" dirty="0" err="1"/>
              <a:t>kamatnom</a:t>
            </a:r>
            <a:r>
              <a:rPr lang="en-US" dirty="0"/>
              <a:t> </a:t>
            </a:r>
            <a:r>
              <a:rPr lang="en-US" dirty="0" err="1"/>
              <a:t>stopom</a:t>
            </a:r>
            <a:r>
              <a:rPr lang="en-US" dirty="0"/>
              <a:t> se </a:t>
            </a:r>
            <a:r>
              <a:rPr lang="en-US" dirty="0" err="1"/>
              <a:t>vrši</a:t>
            </a:r>
            <a:r>
              <a:rPr lang="en-US" dirty="0"/>
              <a:t> </a:t>
            </a:r>
            <a:r>
              <a:rPr lang="en-US" dirty="0" err="1"/>
              <a:t>stimulisanje</a:t>
            </a:r>
            <a:r>
              <a:rPr lang="en-US" dirty="0"/>
              <a:t> </a:t>
            </a:r>
            <a:r>
              <a:rPr lang="en-US" dirty="0" err="1"/>
              <a:t>investiranja</a:t>
            </a:r>
            <a:r>
              <a:rPr lang="en-US" dirty="0"/>
              <a:t>; </a:t>
            </a:r>
            <a:endParaRPr lang="sr-Latn-RS" dirty="0"/>
          </a:p>
          <a:p>
            <a:pPr algn="just"/>
            <a:r>
              <a:rPr lang="sr-Latn-RS" dirty="0"/>
              <a:t>- </a:t>
            </a:r>
            <a:r>
              <a:rPr lang="en-US" sz="2200" b="1" u="sng" dirty="0" err="1"/>
              <a:t>nacionalizacija</a:t>
            </a:r>
            <a:r>
              <a:rPr lang="en-US" dirty="0"/>
              <a:t> </a:t>
            </a:r>
            <a:r>
              <a:rPr lang="en-US" dirty="0" err="1"/>
              <a:t>onih</a:t>
            </a:r>
            <a:r>
              <a:rPr lang="en-US" dirty="0"/>
              <a:t> </a:t>
            </a:r>
            <a:r>
              <a:rPr lang="en-US" dirty="0" err="1"/>
              <a:t>oblasti</a:t>
            </a:r>
            <a:r>
              <a:rPr lang="en-US" dirty="0"/>
              <a:t> za koji </a:t>
            </a:r>
            <a:r>
              <a:rPr lang="en-US" dirty="0" err="1"/>
              <a:t>postoji</a:t>
            </a:r>
            <a:r>
              <a:rPr lang="en-US" dirty="0"/>
              <a:t> slab </a:t>
            </a:r>
            <a:r>
              <a:rPr lang="en-US" dirty="0" err="1"/>
              <a:t>interes</a:t>
            </a:r>
            <a:r>
              <a:rPr lang="en-US" dirty="0"/>
              <a:t> od </a:t>
            </a:r>
            <a:r>
              <a:rPr lang="en-US" dirty="0" err="1"/>
              <a:t>strane</a:t>
            </a:r>
            <a:r>
              <a:rPr lang="en-US" dirty="0"/>
              <a:t> </a:t>
            </a:r>
            <a:r>
              <a:rPr lang="en-US" dirty="0" err="1"/>
              <a:t>privatnog</a:t>
            </a:r>
            <a:r>
              <a:rPr lang="en-US" dirty="0"/>
              <a:t> </a:t>
            </a:r>
            <a:r>
              <a:rPr lang="en-US" dirty="0" err="1"/>
              <a:t>sektora</a:t>
            </a:r>
            <a:r>
              <a:rPr lang="en-US" dirty="0"/>
              <a:t>; </a:t>
            </a:r>
            <a:endParaRPr lang="sr-Latn-RS" dirty="0"/>
          </a:p>
          <a:p>
            <a:pPr algn="just"/>
            <a:r>
              <a:rPr lang="sr-Latn-RS" dirty="0"/>
              <a:t>- </a:t>
            </a:r>
            <a:r>
              <a:rPr lang="en-US" sz="2200" b="1" u="sng" dirty="0" err="1"/>
              <a:t>država</a:t>
            </a:r>
            <a:r>
              <a:rPr lang="en-US" sz="2200" b="1" u="sng" dirty="0"/>
              <a:t> </a:t>
            </a:r>
            <a:r>
              <a:rPr lang="en-US" sz="2200" b="1" u="sng" dirty="0" err="1"/>
              <a:t>postaje</a:t>
            </a:r>
            <a:r>
              <a:rPr lang="en-US" sz="2200" b="1" u="sng" dirty="0"/>
              <a:t> </a:t>
            </a:r>
            <a:r>
              <a:rPr lang="en-US" sz="2200" b="1" u="sng" dirty="0" err="1"/>
              <a:t>garant</a:t>
            </a:r>
            <a:r>
              <a:rPr lang="en-US" sz="2200" b="1" u="sng" dirty="0"/>
              <a:t> </a:t>
            </a:r>
            <a:r>
              <a:rPr lang="en-US" dirty="0" err="1"/>
              <a:t>kretanja</a:t>
            </a:r>
            <a:r>
              <a:rPr lang="en-US" dirty="0"/>
              <a:t> </a:t>
            </a:r>
            <a:r>
              <a:rPr lang="en-US" dirty="0" err="1"/>
              <a:t>cena</a:t>
            </a:r>
            <a:r>
              <a:rPr lang="en-US" dirty="0"/>
              <a:t> </a:t>
            </a:r>
            <a:r>
              <a:rPr lang="en-US" dirty="0" err="1"/>
              <a:t>na</a:t>
            </a:r>
            <a:r>
              <a:rPr lang="en-US" dirty="0"/>
              <a:t> </a:t>
            </a:r>
            <a:r>
              <a:rPr lang="en-US" dirty="0" err="1"/>
              <a:t>svoj</a:t>
            </a:r>
            <a:r>
              <a:rPr lang="en-US" dirty="0"/>
              <a:t> </a:t>
            </a:r>
            <a:r>
              <a:rPr lang="en-US" dirty="0" err="1"/>
              <a:t>rizik</a:t>
            </a:r>
            <a:endParaRPr lang="en-US" dirty="0"/>
          </a:p>
        </p:txBody>
      </p:sp>
      <p:pic>
        <p:nvPicPr>
          <p:cNvPr id="16386" name="Picture 2" descr="Keynesian Economics – Indian Economy Notes">
            <a:extLst>
              <a:ext uri="{FF2B5EF4-FFF2-40B4-BE49-F238E27FC236}">
                <a16:creationId xmlns:a16="http://schemas.microsoft.com/office/drawing/2014/main" id="{76516BB1-55FB-E45C-F16E-BA99291B0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806" y="1924334"/>
            <a:ext cx="5851351" cy="329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6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592" y="662254"/>
            <a:ext cx="10254815" cy="5290311"/>
          </a:xfrm>
        </p:spPr>
        <p:txBody>
          <a:bodyPr>
            <a:normAutofit/>
          </a:bodyPr>
          <a:lstStyle/>
          <a:p>
            <a:pPr marL="0" indent="0" algn="just">
              <a:buNone/>
            </a:pPr>
            <a:r>
              <a:rPr lang="sr-Latn-RS" sz="2400" b="1" dirty="0">
                <a:solidFill>
                  <a:srgbClr val="C00000"/>
                </a:solidFill>
              </a:rPr>
              <a:t>MAKROEKONOMIJA </a:t>
            </a:r>
            <a:r>
              <a:rPr lang="en-US" sz="2400" b="1" dirty="0">
                <a:solidFill>
                  <a:srgbClr val="C00000"/>
                </a:solidFill>
              </a:rPr>
              <a:t> </a:t>
            </a:r>
            <a:r>
              <a:rPr lang="en-US" dirty="0"/>
              <a:t>je </a:t>
            </a:r>
            <a:r>
              <a:rPr lang="en-US" dirty="0" err="1"/>
              <a:t>osnova</a:t>
            </a:r>
            <a:r>
              <a:rPr lang="en-US" dirty="0"/>
              <a:t> za </a:t>
            </a:r>
            <a:r>
              <a:rPr lang="en-US" dirty="0" err="1"/>
              <a:t>sagledavanje</a:t>
            </a:r>
            <a:r>
              <a:rPr lang="en-US" dirty="0"/>
              <a:t> </a:t>
            </a:r>
            <a:r>
              <a:rPr lang="en-US" dirty="0" err="1"/>
              <a:t>osnovnih</a:t>
            </a:r>
            <a:r>
              <a:rPr lang="en-US" dirty="0"/>
              <a:t> </a:t>
            </a:r>
            <a:r>
              <a:rPr lang="en-US" dirty="0" err="1"/>
              <a:t>tokova</a:t>
            </a:r>
            <a:r>
              <a:rPr lang="en-US" dirty="0"/>
              <a:t> </a:t>
            </a:r>
            <a:r>
              <a:rPr lang="en-US" dirty="0" err="1"/>
              <a:t>nacionalne</a:t>
            </a:r>
            <a:r>
              <a:rPr lang="en-US" dirty="0"/>
              <a:t> (</a:t>
            </a:r>
            <a:r>
              <a:rPr lang="en-US" dirty="0" err="1"/>
              <a:t>ili</a:t>
            </a:r>
            <a:r>
              <a:rPr lang="en-US" dirty="0"/>
              <a:t> </a:t>
            </a:r>
            <a:r>
              <a:rPr lang="en-US" dirty="0" err="1"/>
              <a:t>svetske</a:t>
            </a:r>
            <a:r>
              <a:rPr lang="en-US" dirty="0"/>
              <a:t>) </a:t>
            </a:r>
            <a:r>
              <a:rPr lang="en-US" dirty="0" err="1"/>
              <a:t>privrede</a:t>
            </a:r>
            <a:r>
              <a:rPr lang="en-US" dirty="0"/>
              <a:t>, </a:t>
            </a:r>
            <a:r>
              <a:rPr lang="en-US" dirty="0" err="1"/>
              <a:t>ali</a:t>
            </a:r>
            <a:r>
              <a:rPr lang="en-US" dirty="0"/>
              <a:t> „</a:t>
            </a:r>
            <a:r>
              <a:rPr lang="en-US" dirty="0" err="1"/>
              <a:t>zdravstvenog</a:t>
            </a:r>
            <a:r>
              <a:rPr lang="en-US" dirty="0"/>
              <a:t> </a:t>
            </a:r>
            <a:r>
              <a:rPr lang="en-US" dirty="0" err="1"/>
              <a:t>stanja</a:t>
            </a:r>
            <a:r>
              <a:rPr lang="en-US" dirty="0"/>
              <a:t>“ </a:t>
            </a:r>
            <a:r>
              <a:rPr lang="en-US" dirty="0" err="1"/>
              <a:t>privrede</a:t>
            </a:r>
            <a:r>
              <a:rPr lang="en-US" dirty="0"/>
              <a:t>, </a:t>
            </a:r>
            <a:r>
              <a:rPr lang="en-US" dirty="0" err="1"/>
              <a:t>tendencija</a:t>
            </a:r>
            <a:r>
              <a:rPr lang="en-US" dirty="0"/>
              <a:t> u </a:t>
            </a:r>
            <a:r>
              <a:rPr lang="en-US" dirty="0" err="1"/>
              <a:t>razvoju</a:t>
            </a:r>
            <a:r>
              <a:rPr lang="en-US" dirty="0"/>
              <a:t> </a:t>
            </a:r>
            <a:r>
              <a:rPr lang="en-US" dirty="0" err="1"/>
              <a:t>kao</a:t>
            </a:r>
            <a:r>
              <a:rPr lang="en-US" dirty="0"/>
              <a:t> </a:t>
            </a:r>
            <a:r>
              <a:rPr lang="en-US" dirty="0" err="1"/>
              <a:t>i</a:t>
            </a:r>
            <a:r>
              <a:rPr lang="en-US" dirty="0"/>
              <a:t> </a:t>
            </a:r>
            <a:r>
              <a:rPr lang="en-US" dirty="0" err="1"/>
              <a:t>dobijanja</a:t>
            </a:r>
            <a:r>
              <a:rPr lang="en-US" dirty="0"/>
              <a:t> </a:t>
            </a:r>
            <a:r>
              <a:rPr lang="en-US" dirty="0" err="1"/>
              <a:t>osnovnih</a:t>
            </a:r>
            <a:r>
              <a:rPr lang="en-US" dirty="0"/>
              <a:t> </a:t>
            </a:r>
            <a:r>
              <a:rPr lang="en-US" dirty="0" err="1"/>
              <a:t>indikatora</a:t>
            </a:r>
            <a:r>
              <a:rPr lang="en-US" dirty="0"/>
              <a:t> da li je </a:t>
            </a:r>
            <a:r>
              <a:rPr lang="en-US" dirty="0" err="1"/>
              <a:t>potrebna</a:t>
            </a:r>
            <a:r>
              <a:rPr lang="en-US" dirty="0"/>
              <a:t> (</a:t>
            </a:r>
            <a:r>
              <a:rPr lang="en-US" dirty="0" err="1"/>
              <a:t>i</a:t>
            </a:r>
            <a:r>
              <a:rPr lang="en-US" dirty="0"/>
              <a:t> </a:t>
            </a:r>
            <a:r>
              <a:rPr lang="en-US" dirty="0" err="1"/>
              <a:t>kakva</a:t>
            </a:r>
            <a:r>
              <a:rPr lang="en-US" dirty="0"/>
              <a:t>) </a:t>
            </a:r>
            <a:r>
              <a:rPr lang="en-US" dirty="0" err="1"/>
              <a:t>intervencija</a:t>
            </a:r>
            <a:r>
              <a:rPr lang="en-US" dirty="0"/>
              <a:t> </a:t>
            </a:r>
            <a:r>
              <a:rPr lang="en-US" dirty="0" err="1"/>
              <a:t>države</a:t>
            </a:r>
            <a:r>
              <a:rPr lang="en-US" dirty="0"/>
              <a:t> u </a:t>
            </a:r>
            <a:r>
              <a:rPr lang="en-US" dirty="0" err="1"/>
              <a:t>korekciji</a:t>
            </a:r>
            <a:r>
              <a:rPr lang="en-US" dirty="0"/>
              <a:t> </a:t>
            </a:r>
            <a:r>
              <a:rPr lang="en-US" dirty="0" err="1"/>
              <a:t>osnovnih</a:t>
            </a:r>
            <a:r>
              <a:rPr lang="en-US" dirty="0"/>
              <a:t> </a:t>
            </a:r>
            <a:r>
              <a:rPr lang="en-US" dirty="0" err="1"/>
              <a:t>makroekonomskih</a:t>
            </a:r>
            <a:r>
              <a:rPr lang="en-US" dirty="0"/>
              <a:t> </a:t>
            </a:r>
            <a:r>
              <a:rPr lang="en-US" dirty="0" err="1"/>
              <a:t>odnosa</a:t>
            </a:r>
            <a:r>
              <a:rPr lang="en-US" dirty="0"/>
              <a:t>. </a:t>
            </a:r>
            <a:endParaRPr lang="sr-Latn-RS" dirty="0"/>
          </a:p>
          <a:p>
            <a:pPr marL="0" indent="0" algn="just">
              <a:buNone/>
            </a:pPr>
            <a:r>
              <a:rPr lang="en-US" dirty="0"/>
              <a:t>Bez </a:t>
            </a:r>
            <a:r>
              <a:rPr lang="en-US" dirty="0" err="1"/>
              <a:t>makroekonomije</a:t>
            </a:r>
            <a:r>
              <a:rPr lang="en-US" dirty="0"/>
              <a:t> </a:t>
            </a:r>
            <a:r>
              <a:rPr lang="en-US" dirty="0" err="1"/>
              <a:t>teško</a:t>
            </a:r>
            <a:r>
              <a:rPr lang="en-US" dirty="0"/>
              <a:t> je </a:t>
            </a:r>
            <a:r>
              <a:rPr lang="en-US" dirty="0" err="1"/>
              <a:t>vođenje</a:t>
            </a:r>
            <a:r>
              <a:rPr lang="en-US" dirty="0"/>
              <a:t> </a:t>
            </a:r>
            <a:r>
              <a:rPr lang="en-US" dirty="0" err="1"/>
              <a:t>bilo</a:t>
            </a:r>
            <a:r>
              <a:rPr lang="en-US" dirty="0"/>
              <a:t> </a:t>
            </a:r>
            <a:r>
              <a:rPr lang="en-US" dirty="0" err="1"/>
              <a:t>kakve</a:t>
            </a:r>
            <a:r>
              <a:rPr lang="en-US" dirty="0"/>
              <a:t> </a:t>
            </a:r>
            <a:r>
              <a:rPr lang="en-US" dirty="0" err="1"/>
              <a:t>ekonomske</a:t>
            </a:r>
            <a:r>
              <a:rPr lang="en-US" dirty="0"/>
              <a:t> </a:t>
            </a:r>
            <a:r>
              <a:rPr lang="en-US" dirty="0" err="1"/>
              <a:t>politike</a:t>
            </a:r>
            <a:r>
              <a:rPr lang="en-US" dirty="0"/>
              <a:t>, </a:t>
            </a:r>
            <a:r>
              <a:rPr lang="en-US" dirty="0" err="1"/>
              <a:t>ali</a:t>
            </a:r>
            <a:r>
              <a:rPr lang="en-US" dirty="0"/>
              <a:t> </a:t>
            </a:r>
            <a:r>
              <a:rPr lang="en-US" dirty="0" err="1"/>
              <a:t>dobijanja</a:t>
            </a:r>
            <a:r>
              <a:rPr lang="en-US" dirty="0"/>
              <a:t> </a:t>
            </a:r>
            <a:r>
              <a:rPr lang="en-US" dirty="0" err="1"/>
              <a:t>bilansa</a:t>
            </a:r>
            <a:r>
              <a:rPr lang="en-US" dirty="0"/>
              <a:t> </a:t>
            </a:r>
            <a:r>
              <a:rPr lang="en-US" dirty="0" err="1"/>
              <a:t>nacionalne</a:t>
            </a:r>
            <a:r>
              <a:rPr lang="en-US" dirty="0"/>
              <a:t> </a:t>
            </a:r>
            <a:r>
              <a:rPr lang="en-US" dirty="0" err="1"/>
              <a:t>privrede</a:t>
            </a:r>
            <a:r>
              <a:rPr lang="en-US" dirty="0"/>
              <a:t> bez </a:t>
            </a:r>
            <a:r>
              <a:rPr lang="en-US" dirty="0" err="1"/>
              <a:t>kojih</a:t>
            </a:r>
            <a:r>
              <a:rPr lang="en-US" dirty="0"/>
              <a:t> je </a:t>
            </a:r>
            <a:r>
              <a:rPr lang="en-US" dirty="0" err="1"/>
              <a:t>teško</a:t>
            </a:r>
            <a:r>
              <a:rPr lang="en-US" dirty="0"/>
              <a:t> </a:t>
            </a:r>
            <a:r>
              <a:rPr lang="en-US" dirty="0" err="1"/>
              <a:t>voditi</a:t>
            </a:r>
            <a:r>
              <a:rPr lang="en-US" dirty="0"/>
              <a:t> </a:t>
            </a:r>
            <a:r>
              <a:rPr lang="en-US" dirty="0" err="1"/>
              <a:t>politiku</a:t>
            </a:r>
            <a:r>
              <a:rPr lang="en-US" dirty="0"/>
              <a:t> </a:t>
            </a:r>
            <a:r>
              <a:rPr lang="en-US" dirty="0" err="1"/>
              <a:t>planiranja</a:t>
            </a:r>
            <a:r>
              <a:rPr lang="en-US" dirty="0"/>
              <a:t> </a:t>
            </a:r>
            <a:r>
              <a:rPr lang="en-US" dirty="0" err="1"/>
              <a:t>ekonomskog</a:t>
            </a:r>
            <a:r>
              <a:rPr lang="en-US" dirty="0"/>
              <a:t> </a:t>
            </a:r>
            <a:r>
              <a:rPr lang="en-US" dirty="0" err="1"/>
              <a:t>razvoja</a:t>
            </a:r>
            <a:r>
              <a:rPr lang="en-US" dirty="0"/>
              <a:t>.</a:t>
            </a:r>
            <a:endParaRPr lang="sr-Latn-RS" b="1" dirty="0">
              <a:solidFill>
                <a:srgbClr val="FF0000"/>
              </a:solidFill>
            </a:endParaRPr>
          </a:p>
          <a:p>
            <a:pPr marL="0" indent="0" algn="just">
              <a:buNone/>
            </a:pPr>
            <a:r>
              <a:rPr lang="sr-Latn-RS" sz="2600" b="1" dirty="0">
                <a:solidFill>
                  <a:srgbClr val="C00000"/>
                </a:solidFill>
              </a:rPr>
              <a:t>MIKROEKONOMIJA</a:t>
            </a:r>
            <a:r>
              <a:rPr lang="sr-Latn-RS" dirty="0"/>
              <a:t> se bavi pojedinačnim </a:t>
            </a:r>
            <a:r>
              <a:rPr lang="en-US" dirty="0" err="1"/>
              <a:t>problemima</a:t>
            </a:r>
            <a:r>
              <a:rPr lang="en-US" dirty="0"/>
              <a:t> </a:t>
            </a:r>
            <a:r>
              <a:rPr lang="en-US" dirty="0" err="1"/>
              <a:t>i</a:t>
            </a:r>
            <a:r>
              <a:rPr lang="en-US" dirty="0"/>
              <a:t> „</a:t>
            </a:r>
            <a:r>
              <a:rPr lang="en-US" dirty="0" err="1"/>
              <a:t>užim</a:t>
            </a:r>
            <a:r>
              <a:rPr lang="en-US" dirty="0"/>
              <a:t>“ </a:t>
            </a:r>
            <a:r>
              <a:rPr lang="en-US" dirty="0" err="1"/>
              <a:t>područjima</a:t>
            </a:r>
            <a:r>
              <a:rPr lang="sr-Latn-RS" dirty="0"/>
              <a:t>, grana ekonomije koja se bavi ponašanjem individualnih entiteta, tržišta, preduzeće, domaćinstva.</a:t>
            </a:r>
          </a:p>
          <a:p>
            <a:pPr marL="0" indent="0" algn="just">
              <a:buNone/>
            </a:pPr>
            <a:r>
              <a:rPr lang="en-US" dirty="0" err="1"/>
              <a:t>Mikroekonomija</a:t>
            </a:r>
            <a:r>
              <a:rPr lang="en-US" dirty="0"/>
              <a:t> se </a:t>
            </a:r>
            <a:r>
              <a:rPr lang="en-US" dirty="0" err="1"/>
              <a:t>uglavnom</a:t>
            </a:r>
            <a:r>
              <a:rPr lang="en-US" dirty="0"/>
              <a:t> </a:t>
            </a:r>
            <a:r>
              <a:rPr lang="en-US" dirty="0" err="1"/>
              <a:t>odnosi</a:t>
            </a:r>
            <a:r>
              <a:rPr lang="en-US" dirty="0"/>
              <a:t> </a:t>
            </a:r>
            <a:r>
              <a:rPr lang="en-US" dirty="0" err="1"/>
              <a:t>na</a:t>
            </a:r>
            <a:r>
              <a:rPr lang="en-US" dirty="0"/>
              <a:t> </a:t>
            </a:r>
            <a:r>
              <a:rPr lang="en-US" dirty="0" err="1"/>
              <a:t>izučavanje</a:t>
            </a:r>
            <a:r>
              <a:rPr lang="en-US" dirty="0"/>
              <a:t> </a:t>
            </a:r>
            <a:r>
              <a:rPr lang="en-US" dirty="0" err="1"/>
              <a:t>sledećih</a:t>
            </a:r>
            <a:r>
              <a:rPr lang="en-US" dirty="0"/>
              <a:t> </a:t>
            </a:r>
            <a:r>
              <a:rPr lang="en-US" dirty="0" err="1"/>
              <a:t>fenomena</a:t>
            </a:r>
            <a:r>
              <a:rPr lang="en-US" dirty="0"/>
              <a:t>:</a:t>
            </a:r>
            <a:r>
              <a:rPr lang="sr-Latn-RS" dirty="0"/>
              <a:t> </a:t>
            </a:r>
            <a:r>
              <a:rPr lang="en-US" sz="1700" dirty="0" err="1"/>
              <a:t>Sticanje</a:t>
            </a:r>
            <a:r>
              <a:rPr lang="en-US" sz="1700" dirty="0"/>
              <a:t> </a:t>
            </a:r>
            <a:r>
              <a:rPr lang="en-US" sz="1700" dirty="0" err="1"/>
              <a:t>rezultata</a:t>
            </a:r>
            <a:r>
              <a:rPr lang="en-US" sz="1700" dirty="0"/>
              <a:t> </a:t>
            </a:r>
            <a:r>
              <a:rPr lang="en-US" sz="1700" dirty="0" err="1"/>
              <a:t>rada</a:t>
            </a:r>
            <a:r>
              <a:rPr lang="en-US" sz="1700" dirty="0"/>
              <a:t>, </a:t>
            </a:r>
            <a:r>
              <a:rPr lang="en-US" sz="1700" dirty="0" err="1"/>
              <a:t>Politika</a:t>
            </a:r>
            <a:r>
              <a:rPr lang="en-US" sz="1700" dirty="0"/>
              <a:t> </a:t>
            </a:r>
            <a:r>
              <a:rPr lang="en-US" sz="1700" dirty="0" err="1"/>
              <a:t>cena</a:t>
            </a:r>
            <a:r>
              <a:rPr lang="en-US" sz="1700" dirty="0"/>
              <a:t>, </a:t>
            </a:r>
            <a:r>
              <a:rPr lang="en-US" sz="1700" dirty="0" err="1"/>
              <a:t>Politika</a:t>
            </a:r>
            <a:r>
              <a:rPr lang="en-US" sz="1700" dirty="0"/>
              <a:t> </a:t>
            </a:r>
            <a:r>
              <a:rPr lang="en-US" sz="1700" dirty="0" err="1"/>
              <a:t>i</a:t>
            </a:r>
            <a:r>
              <a:rPr lang="en-US" sz="1700" dirty="0"/>
              <a:t> </a:t>
            </a:r>
            <a:r>
              <a:rPr lang="en-US" sz="1700" dirty="0" err="1"/>
              <a:t>struktura</a:t>
            </a:r>
            <a:r>
              <a:rPr lang="en-US" sz="1700" dirty="0"/>
              <a:t> </a:t>
            </a:r>
            <a:r>
              <a:rPr lang="en-US" sz="1700" dirty="0" err="1"/>
              <a:t>troškova</a:t>
            </a:r>
            <a:r>
              <a:rPr lang="en-US" sz="1700" dirty="0"/>
              <a:t> </a:t>
            </a:r>
            <a:r>
              <a:rPr lang="en-US" sz="1700" dirty="0" err="1"/>
              <a:t>poslovanja</a:t>
            </a:r>
            <a:r>
              <a:rPr lang="en-US" sz="1700" dirty="0"/>
              <a:t> (</a:t>
            </a:r>
            <a:r>
              <a:rPr lang="en-US" sz="1700" dirty="0" err="1"/>
              <a:t>inputa</a:t>
            </a:r>
            <a:r>
              <a:rPr lang="en-US" sz="1700" dirty="0"/>
              <a:t>), </a:t>
            </a:r>
            <a:r>
              <a:rPr lang="en-US" sz="1700" dirty="0" err="1"/>
              <a:t>Odnos</a:t>
            </a:r>
            <a:r>
              <a:rPr lang="en-US" sz="1700" dirty="0"/>
              <a:t> </a:t>
            </a:r>
            <a:r>
              <a:rPr lang="en-US" sz="1700" dirty="0" err="1"/>
              <a:t>između</a:t>
            </a:r>
            <a:r>
              <a:rPr lang="en-US" sz="1700" dirty="0"/>
              <a:t> </a:t>
            </a:r>
            <a:r>
              <a:rPr lang="en-US" sz="1700" dirty="0" err="1"/>
              <a:t>ulaganja</a:t>
            </a:r>
            <a:r>
              <a:rPr lang="en-US" sz="1700" dirty="0"/>
              <a:t> (</a:t>
            </a:r>
            <a:r>
              <a:rPr lang="en-US" sz="1700" dirty="0" err="1"/>
              <a:t>inputa</a:t>
            </a:r>
            <a:r>
              <a:rPr lang="en-US" sz="1700" dirty="0"/>
              <a:t>) </a:t>
            </a:r>
            <a:r>
              <a:rPr lang="en-US" sz="1700" dirty="0" err="1"/>
              <a:t>i</a:t>
            </a:r>
            <a:r>
              <a:rPr lang="en-US" sz="1700" dirty="0"/>
              <a:t> </a:t>
            </a:r>
            <a:r>
              <a:rPr lang="en-US" sz="1700" dirty="0" err="1"/>
              <a:t>rezultata</a:t>
            </a:r>
            <a:r>
              <a:rPr lang="en-US" sz="1700" dirty="0"/>
              <a:t> </a:t>
            </a:r>
            <a:r>
              <a:rPr lang="en-US" sz="1700" dirty="0" err="1"/>
              <a:t>poslovanja</a:t>
            </a:r>
            <a:r>
              <a:rPr lang="en-US" sz="1700" dirty="0"/>
              <a:t> (</a:t>
            </a:r>
            <a:r>
              <a:rPr lang="en-US" sz="1700" dirty="0" err="1"/>
              <a:t>autputa</a:t>
            </a:r>
            <a:r>
              <a:rPr lang="en-US" sz="1700" dirty="0"/>
              <a:t>), </a:t>
            </a:r>
            <a:r>
              <a:rPr lang="en-US" sz="1700" dirty="0" err="1"/>
              <a:t>Faktori</a:t>
            </a:r>
            <a:r>
              <a:rPr lang="en-US" sz="1700" dirty="0"/>
              <a:t> koji </a:t>
            </a:r>
            <a:r>
              <a:rPr lang="en-US" sz="1700" dirty="0" err="1"/>
              <a:t>uslovljavaju</a:t>
            </a:r>
            <a:r>
              <a:rPr lang="en-US" sz="1700" dirty="0"/>
              <a:t> </a:t>
            </a:r>
            <a:r>
              <a:rPr lang="en-US" sz="1700" dirty="0" err="1"/>
              <a:t>proizvodnju</a:t>
            </a:r>
            <a:r>
              <a:rPr lang="en-US" sz="1700" dirty="0"/>
              <a:t>, Cene </a:t>
            </a:r>
            <a:r>
              <a:rPr lang="en-US" sz="1700" dirty="0" err="1"/>
              <a:t>faktora</a:t>
            </a:r>
            <a:r>
              <a:rPr lang="en-US" sz="1700" dirty="0"/>
              <a:t> </a:t>
            </a:r>
            <a:r>
              <a:rPr lang="en-US" sz="1700" dirty="0" err="1"/>
              <a:t>proizvodnje</a:t>
            </a:r>
            <a:r>
              <a:rPr lang="en-US" sz="1700" dirty="0"/>
              <a:t> (</a:t>
            </a:r>
            <a:r>
              <a:rPr lang="en-US" sz="1700" dirty="0" err="1"/>
              <a:t>cene</a:t>
            </a:r>
            <a:r>
              <a:rPr lang="en-US" sz="1700" dirty="0"/>
              <a:t>, </a:t>
            </a:r>
            <a:r>
              <a:rPr lang="en-US" sz="1700" dirty="0" err="1"/>
              <a:t>kamate</a:t>
            </a:r>
            <a:r>
              <a:rPr lang="en-US" sz="1700" dirty="0"/>
              <a:t>, </a:t>
            </a:r>
            <a:r>
              <a:rPr lang="en-US" sz="1700" dirty="0" err="1"/>
              <a:t>kursevi</a:t>
            </a:r>
            <a:r>
              <a:rPr lang="en-US" sz="1700" dirty="0"/>
              <a:t>, </a:t>
            </a:r>
            <a:r>
              <a:rPr lang="en-US" sz="1700" dirty="0" err="1"/>
              <a:t>lični</a:t>
            </a:r>
            <a:r>
              <a:rPr lang="en-US" sz="1700" dirty="0"/>
              <a:t> </a:t>
            </a:r>
            <a:r>
              <a:rPr lang="en-US" sz="1700" dirty="0" err="1"/>
              <a:t>dohoci</a:t>
            </a:r>
            <a:r>
              <a:rPr lang="en-US" sz="1700" dirty="0"/>
              <a:t>, </a:t>
            </a:r>
            <a:r>
              <a:rPr lang="en-US" sz="1700" dirty="0" err="1"/>
              <a:t>dohoci</a:t>
            </a:r>
            <a:r>
              <a:rPr lang="en-US" sz="1700" dirty="0"/>
              <a:t> </a:t>
            </a:r>
            <a:r>
              <a:rPr lang="en-US" sz="1700" dirty="0" err="1"/>
              <a:t>države</a:t>
            </a:r>
            <a:r>
              <a:rPr lang="en-US" sz="1700" dirty="0"/>
              <a:t> </a:t>
            </a:r>
            <a:r>
              <a:rPr lang="en-US" sz="1700" dirty="0" err="1"/>
              <a:t>i</a:t>
            </a:r>
            <a:r>
              <a:rPr lang="en-US" sz="1700" dirty="0"/>
              <a:t> sl.).</a:t>
            </a:r>
            <a:endParaRPr lang="sr-Latn-RS" sz="1700" dirty="0"/>
          </a:p>
          <a:p>
            <a:pPr marL="0" indent="0" algn="just">
              <a:buNone/>
            </a:pPr>
            <a:r>
              <a:rPr lang="en-US" sz="2100" b="1" dirty="0" err="1"/>
              <a:t>Osnovni</a:t>
            </a:r>
            <a:r>
              <a:rPr lang="en-US" sz="2100" b="1" dirty="0"/>
              <a:t> </a:t>
            </a:r>
            <a:r>
              <a:rPr lang="en-US" sz="2100" b="1" dirty="0" err="1"/>
              <a:t>principi</a:t>
            </a:r>
            <a:r>
              <a:rPr lang="en-US" sz="2100" b="1" dirty="0"/>
              <a:t> </a:t>
            </a:r>
            <a:r>
              <a:rPr lang="en-US" sz="2100" b="1" dirty="0" err="1"/>
              <a:t>sastoje</a:t>
            </a:r>
            <a:r>
              <a:rPr lang="en-US" sz="2100" b="1" dirty="0"/>
              <a:t> se u </a:t>
            </a:r>
            <a:r>
              <a:rPr lang="en-US" sz="2100" b="1" dirty="0" err="1"/>
              <a:t>težnji</a:t>
            </a:r>
            <a:r>
              <a:rPr lang="en-US" sz="2100" b="1" dirty="0"/>
              <a:t> da se </a:t>
            </a:r>
            <a:r>
              <a:rPr lang="en-US" sz="2100" b="1" dirty="0" err="1"/>
              <a:t>ostvare</a:t>
            </a:r>
            <a:r>
              <a:rPr lang="en-US" sz="2100" b="1" dirty="0"/>
              <a:t> </a:t>
            </a:r>
            <a:r>
              <a:rPr lang="en-US" sz="2100" b="1" dirty="0" err="1"/>
              <a:t>što</a:t>
            </a:r>
            <a:r>
              <a:rPr lang="en-US" sz="2100" b="1" dirty="0"/>
              <a:t> </a:t>
            </a:r>
            <a:r>
              <a:rPr lang="en-US" sz="2100" b="1" dirty="0" err="1"/>
              <a:t>veći</a:t>
            </a:r>
            <a:r>
              <a:rPr lang="en-US" sz="2100" b="1" dirty="0"/>
              <a:t> </a:t>
            </a:r>
            <a:r>
              <a:rPr lang="en-US" sz="2100" b="1" dirty="0" err="1"/>
              <a:t>rezultati</a:t>
            </a:r>
            <a:r>
              <a:rPr lang="en-US" sz="2100" b="1" dirty="0"/>
              <a:t> </a:t>
            </a:r>
            <a:r>
              <a:rPr lang="en-US" sz="2100" b="1" dirty="0" err="1"/>
              <a:t>sa</a:t>
            </a:r>
            <a:r>
              <a:rPr lang="en-US" sz="2100" b="1" dirty="0"/>
              <a:t> </a:t>
            </a:r>
            <a:r>
              <a:rPr lang="en-US" sz="2100" b="1" dirty="0" err="1"/>
              <a:t>što</a:t>
            </a:r>
            <a:r>
              <a:rPr lang="en-US" sz="2100" b="1" dirty="0"/>
              <a:t> </a:t>
            </a:r>
            <a:r>
              <a:rPr lang="en-US" sz="2100" b="1" dirty="0" err="1"/>
              <a:t>manjim</a:t>
            </a:r>
            <a:r>
              <a:rPr lang="en-US" sz="2100" b="1" dirty="0"/>
              <a:t> </a:t>
            </a:r>
            <a:r>
              <a:rPr lang="en-US" sz="2100" b="1" dirty="0" err="1"/>
              <a:t>ulaganjima</a:t>
            </a:r>
            <a:r>
              <a:rPr lang="en-US" sz="2100" b="1" dirty="0"/>
              <a:t>, </a:t>
            </a:r>
            <a:r>
              <a:rPr lang="en-US" sz="2100" b="1" dirty="0" err="1"/>
              <a:t>čime</a:t>
            </a:r>
            <a:r>
              <a:rPr lang="en-US" sz="2100" b="1" dirty="0"/>
              <a:t> se </a:t>
            </a:r>
            <a:r>
              <a:rPr lang="en-US" sz="2100" b="1" dirty="0" err="1"/>
              <a:t>osigurava</a:t>
            </a:r>
            <a:r>
              <a:rPr lang="en-US" sz="2100" b="1" dirty="0"/>
              <a:t> </a:t>
            </a:r>
            <a:r>
              <a:rPr lang="en-US" sz="2100" b="1" dirty="0" err="1"/>
              <a:t>maksimiranje</a:t>
            </a:r>
            <a:r>
              <a:rPr lang="en-US" sz="2100" b="1" dirty="0"/>
              <a:t> </a:t>
            </a:r>
            <a:r>
              <a:rPr lang="en-US" sz="2100" b="1" dirty="0" err="1"/>
              <a:t>profita</a:t>
            </a:r>
            <a:r>
              <a:rPr lang="en-US" sz="2100" b="1" dirty="0"/>
              <a:t> (</a:t>
            </a:r>
            <a:r>
              <a:rPr lang="en-US" sz="2100" b="1" dirty="0" err="1"/>
              <a:t>dobiti</a:t>
            </a:r>
            <a:r>
              <a:rPr lang="en-US" sz="2100" b="1" dirty="0"/>
              <a:t>) </a:t>
            </a:r>
            <a:r>
              <a:rPr lang="en-US" sz="2100" b="1" dirty="0" err="1"/>
              <a:t>na</a:t>
            </a:r>
            <a:r>
              <a:rPr lang="en-US" sz="2100" b="1" dirty="0"/>
              <a:t> </a:t>
            </a:r>
            <a:r>
              <a:rPr lang="en-US" sz="2100" b="1" dirty="0" err="1"/>
              <a:t>duže</a:t>
            </a:r>
            <a:r>
              <a:rPr lang="en-US" sz="2100" b="1" dirty="0"/>
              <a:t> </a:t>
            </a:r>
            <a:r>
              <a:rPr lang="en-US" sz="2100" b="1" dirty="0" err="1"/>
              <a:t>vreme</a:t>
            </a:r>
            <a:r>
              <a:rPr lang="en-US" sz="2100" b="1" dirty="0"/>
              <a:t>. </a:t>
            </a:r>
            <a:endParaRPr lang="sr-Latn-RS" sz="2100" b="1" dirty="0"/>
          </a:p>
          <a:p>
            <a:pPr marL="0" indent="0" algn="just">
              <a:buNone/>
            </a:pPr>
            <a:endParaRPr lang="en-US" sz="2100" b="1" dirty="0"/>
          </a:p>
        </p:txBody>
      </p:sp>
    </p:spTree>
    <p:extLst>
      <p:ext uri="{BB962C8B-B14F-4D97-AF65-F5344CB8AC3E}">
        <p14:creationId xmlns:p14="http://schemas.microsoft.com/office/powerpoint/2010/main" val="4254390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738" y="1910888"/>
            <a:ext cx="5163999" cy="4189594"/>
          </a:xfrm>
        </p:spPr>
        <p:txBody>
          <a:bodyPr>
            <a:normAutofit fontScale="92500" lnSpcReduction="10000"/>
          </a:bodyPr>
          <a:lstStyle/>
          <a:p>
            <a:pPr marL="457200" indent="-457200">
              <a:buAutoNum type="arabicPeriod"/>
            </a:pPr>
            <a:r>
              <a:rPr lang="sr-Latn-RS" b="1" dirty="0">
                <a:solidFill>
                  <a:srgbClr val="FF0000"/>
                </a:solidFill>
              </a:rPr>
              <a:t>KOJA</a:t>
            </a:r>
            <a:r>
              <a:rPr lang="sr-Latn-RS" dirty="0"/>
              <a:t> će se dobra proizvoditi – koliko će se nekog dobra između mnogih, proizvestii kada. </a:t>
            </a:r>
          </a:p>
          <a:p>
            <a:pPr marL="749808" lvl="1" indent="-457200">
              <a:buAutoNum type="arabicPeriod"/>
            </a:pPr>
            <a:r>
              <a:rPr lang="sr-Latn-RS" dirty="0"/>
              <a:t>Da li visokokvalitetnih kosulja ili nisko kvalitetnih? Potrošna dobra ili neka druga?</a:t>
            </a:r>
          </a:p>
          <a:p>
            <a:pPr marL="457200" indent="-457200">
              <a:buAutoNum type="arabicPeriod"/>
            </a:pPr>
            <a:r>
              <a:rPr lang="sr-Latn-RS" b="1" dirty="0">
                <a:solidFill>
                  <a:srgbClr val="FF0000"/>
                </a:solidFill>
              </a:rPr>
              <a:t>KAKO</a:t>
            </a:r>
            <a:r>
              <a:rPr lang="sr-Latn-RS" dirty="0"/>
              <a:t> će se proizvoditi – ko će proizvoditi i sakojim resursima, ali i koje će tehnike proizvodnje upotrebiti. </a:t>
            </a:r>
          </a:p>
          <a:p>
            <a:pPr marL="749808" lvl="1" indent="-457200">
              <a:buAutoNum type="arabicPeriod"/>
            </a:pPr>
            <a:r>
              <a:rPr lang="sr-Latn-RS" dirty="0"/>
              <a:t>Ko će se baviti poljoprivredom, a ko obrazovanjem?kako će se dobijati električna energija iz uglja, ili vetra?</a:t>
            </a:r>
          </a:p>
          <a:p>
            <a:pPr marL="457200" indent="-457200">
              <a:buAutoNum type="arabicPeriod"/>
            </a:pPr>
            <a:r>
              <a:rPr lang="sr-Latn-RS" b="1" dirty="0">
                <a:solidFill>
                  <a:srgbClr val="FF0000"/>
                </a:solidFill>
              </a:rPr>
              <a:t>ZA KOGA </a:t>
            </a:r>
            <a:r>
              <a:rPr lang="sr-Latn-RS" dirty="0"/>
              <a:t>će se proizvoditi – ko će zapravo uživati plod ekonomskih napora?</a:t>
            </a:r>
          </a:p>
          <a:p>
            <a:pPr marL="749808" lvl="1" indent="-457200">
              <a:buAutoNum type="arabicPeriod"/>
            </a:pPr>
            <a:r>
              <a:rPr lang="sr-Latn-RS" dirty="0"/>
              <a:t>i kako će raspodela dohotka biti pravedna</a:t>
            </a:r>
          </a:p>
          <a:p>
            <a:pPr marL="457200" indent="-457200">
              <a:buAutoNum type="arabicPeriod"/>
            </a:pPr>
            <a:endParaRPr lang="sr-Latn-RS" dirty="0"/>
          </a:p>
          <a:p>
            <a:pPr marL="457200" indent="-457200">
              <a:buAutoNum type="arabicPeriod"/>
            </a:pPr>
            <a:endParaRPr lang="sr-Latn-RS" dirty="0"/>
          </a:p>
          <a:p>
            <a:pPr marL="0" indent="0">
              <a:buNone/>
            </a:pPr>
            <a:endParaRPr lang="en-US" dirty="0"/>
          </a:p>
        </p:txBody>
      </p:sp>
      <p:pic>
        <p:nvPicPr>
          <p:cNvPr id="17410" name="Picture 2" descr="Economy of Scale, Crowdsourcing and Moral Dilemmas">
            <a:extLst>
              <a:ext uri="{FF2B5EF4-FFF2-40B4-BE49-F238E27FC236}">
                <a16:creationId xmlns:a16="http://schemas.microsoft.com/office/drawing/2014/main" id="{51987BF3-5C99-F788-9B2C-8C22241E1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17" y="224461"/>
            <a:ext cx="7767576" cy="3823104"/>
          </a:xfrm>
          <a:prstGeom prst="rect">
            <a:avLst/>
          </a:prstGeom>
          <a:noFill/>
          <a:effectLst>
            <a:softEdge rad="317500"/>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133A68-DA2C-B9E7-DD37-4B19285DC5BA}"/>
              </a:ext>
            </a:extLst>
          </p:cNvPr>
          <p:cNvSpPr txBox="1"/>
          <p:nvPr/>
        </p:nvSpPr>
        <p:spPr>
          <a:xfrm>
            <a:off x="293761" y="833965"/>
            <a:ext cx="5667768" cy="369332"/>
          </a:xfrm>
          <a:prstGeom prst="rect">
            <a:avLst/>
          </a:prstGeom>
          <a:noFill/>
        </p:spPr>
        <p:txBody>
          <a:bodyPr wrap="square">
            <a:spAutoFit/>
          </a:bodyPr>
          <a:lstStyle/>
          <a:p>
            <a:pPr marL="0" indent="0" algn="ctr">
              <a:buNone/>
            </a:pPr>
            <a:r>
              <a:rPr lang="sr-Latn-RS" dirty="0"/>
              <a:t>Ekonomske dileme rešavaju se kroz odgovore na pitanja</a:t>
            </a:r>
          </a:p>
        </p:txBody>
      </p:sp>
    </p:spTree>
    <p:extLst>
      <p:ext uri="{BB962C8B-B14F-4D97-AF65-F5344CB8AC3E}">
        <p14:creationId xmlns:p14="http://schemas.microsoft.com/office/powerpoint/2010/main" val="34559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635" y="2146486"/>
            <a:ext cx="11909612" cy="4379819"/>
          </a:xfrm>
        </p:spPr>
        <p:txBody>
          <a:bodyPr>
            <a:normAutofit fontScale="92500" lnSpcReduction="10000"/>
          </a:bodyPr>
          <a:lstStyle/>
          <a:p>
            <a:pPr marL="0" indent="0">
              <a:buNone/>
            </a:pPr>
            <a:r>
              <a:rPr lang="sr-Latn-RS" dirty="0"/>
              <a:t>Da bi se odgovorilo na sva tri pitanja, svaka država mora odlučiti i o INPUTima, i OUTPUTima. </a:t>
            </a:r>
          </a:p>
          <a:p>
            <a:pPr marL="0" indent="0">
              <a:buNone/>
            </a:pPr>
            <a:r>
              <a:rPr lang="sr-Latn-RS" sz="2200" b="1" u="sng" dirty="0">
                <a:solidFill>
                  <a:srgbClr val="C00000"/>
                </a:solidFill>
              </a:rPr>
              <a:t>INPUT ili faktori proizvodnje </a:t>
            </a:r>
            <a:r>
              <a:rPr lang="sr-Latn-RS" dirty="0"/>
              <a:t>su robe ili usluge koje preduzeća upotrebljavaju u svojim proizvodnim procesima, kombinujući postojeću tehnologiju i tako dproizvelo proizvode.</a:t>
            </a:r>
          </a:p>
          <a:p>
            <a:pPr marL="0" indent="0">
              <a:buNone/>
            </a:pPr>
            <a:r>
              <a:rPr lang="sr-Latn-RS" sz="2200" b="1" u="sng" dirty="0">
                <a:solidFill>
                  <a:srgbClr val="C00000"/>
                </a:solidFill>
              </a:rPr>
              <a:t>OUTPUT proizvodi </a:t>
            </a:r>
            <a:r>
              <a:rPr lang="sr-Latn-RS" dirty="0"/>
              <a:t>su različite koriste robe ili usluge koje su rezultat proizvodnog procesa i koje se ili troše ili upotrebljavaju u daljoj proizvodnji</a:t>
            </a:r>
          </a:p>
          <a:p>
            <a:pPr marL="0" indent="0" algn="ctr">
              <a:buNone/>
            </a:pPr>
            <a:r>
              <a:rPr lang="sr-Latn-RS" b="1" u="sng" dirty="0"/>
              <a:t>Faktori proizvodnje </a:t>
            </a:r>
            <a:r>
              <a:rPr lang="sr-Latn-RS" dirty="0"/>
              <a:t>:</a:t>
            </a:r>
          </a:p>
          <a:p>
            <a:pPr marL="0" indent="0">
              <a:buNone/>
            </a:pPr>
            <a:r>
              <a:rPr lang="sr-Latn-RS" b="1" u="sng" dirty="0"/>
              <a:t>Zemlja</a:t>
            </a:r>
            <a:r>
              <a:rPr lang="sr-Latn-RS" dirty="0"/>
              <a:t> – prirodni izvori – dar prirode našim prozvodnim procesima. To je zemlja koja može biti za poljoprivredu, za izgradnju kuća, fabrika, puteva, elektrana, tu su i vazduh, i voda..</a:t>
            </a:r>
          </a:p>
          <a:p>
            <a:pPr marL="0" indent="0">
              <a:buNone/>
            </a:pPr>
            <a:r>
              <a:rPr lang="sr-Latn-RS" b="1" u="sng" dirty="0"/>
              <a:t>Rad</a:t>
            </a:r>
            <a:r>
              <a:rPr lang="sr-Latn-RS" dirty="0"/>
              <a:t> – sastoji se od vremena koje ljudi provedu u proizvodnji (radeći u proizvodnji, obrađujući zemlju, prekući pice, podučavajući...</a:t>
            </a:r>
          </a:p>
          <a:p>
            <a:pPr marL="0" indent="0">
              <a:buNone/>
            </a:pPr>
            <a:r>
              <a:rPr lang="sr-Latn-RS" b="1" u="sng" dirty="0"/>
              <a:t>Kapital </a:t>
            </a:r>
            <a:r>
              <a:rPr lang="sr-Latn-RS" dirty="0"/>
              <a:t>– trajna dobra društva, proizvedena kako bi se proizvodila druga dobra – mašine, putevi, računari, kamioni, ..</a:t>
            </a:r>
          </a:p>
          <a:p>
            <a:pPr marL="457200" indent="-457200">
              <a:buAutoNum type="arabicPeriod"/>
            </a:pPr>
            <a:endParaRPr lang="sr-Latn-RS" dirty="0"/>
          </a:p>
          <a:p>
            <a:pPr marL="0" indent="0">
              <a:buNone/>
            </a:pPr>
            <a:endParaRPr lang="en-US" dirty="0"/>
          </a:p>
        </p:txBody>
      </p:sp>
      <p:pic>
        <p:nvPicPr>
          <p:cNvPr id="18434" name="Picture 2" descr="Input/Output - Systems">
            <a:extLst>
              <a:ext uri="{FF2B5EF4-FFF2-40B4-BE49-F238E27FC236}">
                <a16:creationId xmlns:a16="http://schemas.microsoft.com/office/drawing/2014/main" id="{573C9B3C-EB43-E0FA-A063-5B26C8CF4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724" y="184337"/>
            <a:ext cx="571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8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itle 1">
            <a:extLst>
              <a:ext uri="{FF2B5EF4-FFF2-40B4-BE49-F238E27FC236}">
                <a16:creationId xmlns:a16="http://schemas.microsoft.com/office/drawing/2014/main" id="{7CA053F7-C39C-8468-BE81-DDDC746890D2}"/>
              </a:ext>
            </a:extLst>
          </p:cNvPr>
          <p:cNvSpPr>
            <a:spLocks noGrp="1"/>
          </p:cNvSpPr>
          <p:nvPr>
            <p:ph type="title"/>
          </p:nvPr>
        </p:nvSpPr>
        <p:spPr>
          <a:xfrm>
            <a:off x="1097280" y="537882"/>
            <a:ext cx="10058400" cy="578224"/>
          </a:xfrm>
        </p:spPr>
        <p:txBody>
          <a:bodyPr>
            <a:normAutofit/>
          </a:bodyPr>
          <a:lstStyle/>
          <a:p>
            <a:pPr algn="ctr"/>
            <a:r>
              <a:rPr lang="en-US" sz="2200" dirty="0" err="1">
                <a:solidFill>
                  <a:srgbClr val="002060"/>
                </a:solidFill>
                <a:latin typeface="+mn-lt"/>
              </a:rPr>
              <a:t>Tržište</a:t>
            </a:r>
            <a:r>
              <a:rPr lang="en-US" sz="2200" dirty="0">
                <a:solidFill>
                  <a:srgbClr val="002060"/>
                </a:solidFill>
                <a:latin typeface="+mn-lt"/>
              </a:rPr>
              <a:t> </a:t>
            </a:r>
            <a:r>
              <a:rPr lang="sr-Latn-RS" sz="2200" dirty="0">
                <a:solidFill>
                  <a:srgbClr val="002060"/>
                </a:solidFill>
                <a:latin typeface="+mn-lt"/>
              </a:rPr>
              <a:t>se može posmatrati kao </a:t>
            </a:r>
            <a:r>
              <a:rPr lang="en-US" sz="2200" dirty="0" err="1">
                <a:solidFill>
                  <a:srgbClr val="002060"/>
                </a:solidFill>
                <a:latin typeface="+mn-lt"/>
              </a:rPr>
              <a:t>dvovlašće</a:t>
            </a:r>
            <a:r>
              <a:rPr lang="en-US" sz="2200" dirty="0">
                <a:solidFill>
                  <a:srgbClr val="002060"/>
                </a:solidFill>
                <a:latin typeface="+mn-lt"/>
              </a:rPr>
              <a:t> </a:t>
            </a:r>
            <a:r>
              <a:rPr lang="en-US" sz="2200" dirty="0" err="1">
                <a:solidFill>
                  <a:srgbClr val="002060"/>
                </a:solidFill>
                <a:latin typeface="+mn-lt"/>
              </a:rPr>
              <a:t>potrošača</a:t>
            </a:r>
            <a:r>
              <a:rPr lang="en-US" sz="2200" dirty="0">
                <a:solidFill>
                  <a:srgbClr val="002060"/>
                </a:solidFill>
                <a:latin typeface="+mn-lt"/>
              </a:rPr>
              <a:t> </a:t>
            </a:r>
            <a:r>
              <a:rPr lang="en-US" sz="2200" dirty="0" err="1">
                <a:solidFill>
                  <a:srgbClr val="002060"/>
                </a:solidFill>
                <a:latin typeface="+mn-lt"/>
              </a:rPr>
              <a:t>i</a:t>
            </a:r>
            <a:r>
              <a:rPr lang="en-US" sz="2200" dirty="0">
                <a:solidFill>
                  <a:srgbClr val="002060"/>
                </a:solidFill>
                <a:latin typeface="+mn-lt"/>
              </a:rPr>
              <a:t> </a:t>
            </a:r>
            <a:r>
              <a:rPr lang="en-US" sz="2200" dirty="0" err="1">
                <a:solidFill>
                  <a:srgbClr val="002060"/>
                </a:solidFill>
                <a:latin typeface="+mn-lt"/>
              </a:rPr>
              <a:t>tehnologije</a:t>
            </a:r>
            <a:r>
              <a:rPr lang="en-US" sz="2200" dirty="0">
                <a:solidFill>
                  <a:srgbClr val="002060"/>
                </a:solidFill>
                <a:latin typeface="+mn-lt"/>
              </a:rPr>
              <a:t>. </a:t>
            </a:r>
          </a:p>
        </p:txBody>
      </p:sp>
      <p:pic>
        <p:nvPicPr>
          <p:cNvPr id="19458" name="Picture 2" descr="Inputs and Outputs - Learning to code">
            <a:extLst>
              <a:ext uri="{FF2B5EF4-FFF2-40B4-BE49-F238E27FC236}">
                <a16:creationId xmlns:a16="http://schemas.microsoft.com/office/drawing/2014/main" id="{E3C2E74E-D421-18CD-F8AC-AFE2BF5024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539" y="2382945"/>
            <a:ext cx="4639736" cy="3143420"/>
          </a:xfrm>
          <a:prstGeom prst="rect">
            <a:avLst/>
          </a:prstGeom>
          <a:solidFill>
            <a:srgbClr val="FFFFFF"/>
          </a:solidFill>
        </p:spPr>
      </p:pic>
      <p:sp>
        <p:nvSpPr>
          <p:cNvPr id="3" name="Content Placeholder 2"/>
          <p:cNvSpPr>
            <a:spLocks noGrp="1"/>
          </p:cNvSpPr>
          <p:nvPr>
            <p:ph sz="half" idx="2"/>
          </p:nvPr>
        </p:nvSpPr>
        <p:spPr>
          <a:xfrm>
            <a:off x="5338482" y="1896035"/>
            <a:ext cx="6212543" cy="4271683"/>
          </a:xfrm>
        </p:spPr>
        <p:txBody>
          <a:bodyPr>
            <a:noAutofit/>
          </a:bodyPr>
          <a:lstStyle/>
          <a:p>
            <a:pPr marL="0" indent="0">
              <a:lnSpc>
                <a:spcPct val="100000"/>
              </a:lnSpc>
              <a:buNone/>
            </a:pPr>
            <a:r>
              <a:rPr lang="en-US" sz="1800" b="1" u="sng" dirty="0" err="1"/>
              <a:t>Potrošači</a:t>
            </a:r>
            <a:r>
              <a:rPr lang="en-US" sz="1800" b="1" u="sng" dirty="0"/>
              <a:t> </a:t>
            </a:r>
            <a:r>
              <a:rPr lang="en-US" sz="1800" b="1" u="sng" dirty="0" err="1"/>
              <a:t>upravljaju</a:t>
            </a:r>
            <a:r>
              <a:rPr lang="en-US" sz="1800" b="1" u="sng" dirty="0"/>
              <a:t> </a:t>
            </a:r>
            <a:r>
              <a:rPr lang="en-US" sz="1800" dirty="0" err="1"/>
              <a:t>pomoću</a:t>
            </a:r>
            <a:r>
              <a:rPr lang="en-US" sz="1800" dirty="0"/>
              <a:t> </a:t>
            </a:r>
            <a:r>
              <a:rPr lang="en-US" sz="1800" dirty="0" err="1"/>
              <a:t>svojih</a:t>
            </a:r>
            <a:r>
              <a:rPr lang="en-US" sz="1800" dirty="0"/>
              <a:t> </a:t>
            </a:r>
            <a:r>
              <a:rPr lang="en-US" sz="1800" dirty="0" err="1"/>
              <a:t>urođenih</a:t>
            </a:r>
            <a:r>
              <a:rPr lang="en-US" sz="1800" dirty="0"/>
              <a:t> </a:t>
            </a:r>
            <a:r>
              <a:rPr lang="en-US" sz="1800" dirty="0" err="1"/>
              <a:t>i</a:t>
            </a:r>
            <a:r>
              <a:rPr lang="en-US" sz="1800" dirty="0"/>
              <a:t> </a:t>
            </a:r>
            <a:r>
              <a:rPr lang="en-US" sz="1800" dirty="0" err="1"/>
              <a:t>stečenih</a:t>
            </a:r>
            <a:r>
              <a:rPr lang="en-US" sz="1800" dirty="0"/>
              <a:t> </a:t>
            </a:r>
            <a:r>
              <a:rPr lang="en-US" sz="1800" dirty="0" err="1"/>
              <a:t>ukusa</a:t>
            </a:r>
            <a:r>
              <a:rPr lang="sr-Latn-RS" sz="1800" dirty="0"/>
              <a:t>, izraženih kroz novac, u </a:t>
            </a:r>
            <a:r>
              <a:rPr lang="en-US" sz="1800" dirty="0" err="1"/>
              <a:t>koju</a:t>
            </a:r>
            <a:r>
              <a:rPr lang="en-US" sz="1800" dirty="0"/>
              <a:t> </a:t>
            </a:r>
            <a:r>
              <a:rPr lang="en-US" sz="1800" dirty="0" err="1"/>
              <a:t>će</a:t>
            </a:r>
            <a:r>
              <a:rPr lang="en-US" sz="1800" dirty="0"/>
              <a:t> </a:t>
            </a:r>
            <a:r>
              <a:rPr lang="en-US" sz="1800" dirty="0" err="1"/>
              <a:t>svrhu</a:t>
            </a:r>
            <a:r>
              <a:rPr lang="en-US" sz="1800" dirty="0"/>
              <a:t> </a:t>
            </a:r>
            <a:r>
              <a:rPr lang="en-US" sz="1800" dirty="0" err="1"/>
              <a:t>usmeriti</a:t>
            </a:r>
            <a:r>
              <a:rPr lang="en-US" sz="1800" dirty="0"/>
              <a:t> </a:t>
            </a:r>
            <a:r>
              <a:rPr lang="en-US" sz="1800" dirty="0" err="1"/>
              <a:t>korišćenje</a:t>
            </a:r>
            <a:r>
              <a:rPr lang="en-US" sz="1800" dirty="0"/>
              <a:t> </a:t>
            </a:r>
            <a:r>
              <a:rPr lang="en-US" sz="1800" dirty="0" err="1"/>
              <a:t>ograničenih</a:t>
            </a:r>
            <a:r>
              <a:rPr lang="en-US" sz="1800" dirty="0"/>
              <a:t> </a:t>
            </a:r>
            <a:r>
              <a:rPr lang="en-US" sz="1800" dirty="0" err="1"/>
              <a:t>resursa</a:t>
            </a:r>
            <a:r>
              <a:rPr lang="en-US" sz="1800" dirty="0"/>
              <a:t>.</a:t>
            </a:r>
            <a:r>
              <a:rPr lang="sr-Latn-RS" sz="1800" dirty="0"/>
              <a:t> </a:t>
            </a:r>
            <a:r>
              <a:rPr lang="en-US" sz="1800" dirty="0"/>
              <a:t>Oni, </a:t>
            </a:r>
            <a:r>
              <a:rPr lang="en-US" sz="1800" dirty="0" err="1"/>
              <a:t>određuju</a:t>
            </a:r>
            <a:r>
              <a:rPr lang="en-US" sz="1800" dirty="0"/>
              <a:t> </a:t>
            </a:r>
            <a:r>
              <a:rPr lang="sr-Latn-RS" sz="1800" b="1" u="sng" dirty="0"/>
              <a:t>GRANICU PROIZVODNIH MOGUĆNOSTI</a:t>
            </a:r>
            <a:r>
              <a:rPr lang="en-US" sz="1800" dirty="0"/>
              <a:t>. </a:t>
            </a:r>
            <a:endParaRPr lang="sr-Latn-RS" sz="1800" dirty="0"/>
          </a:p>
          <a:p>
            <a:pPr marL="0" indent="0">
              <a:lnSpc>
                <a:spcPct val="100000"/>
              </a:lnSpc>
              <a:buNone/>
            </a:pPr>
            <a:r>
              <a:rPr lang="sr-Latn-RS" sz="1800" b="1" u="sng" dirty="0"/>
              <a:t>Ograničenja za potrošače </a:t>
            </a:r>
            <a:r>
              <a:rPr lang="sr-Latn-RS" sz="1800" dirty="0"/>
              <a:t>su d</a:t>
            </a:r>
            <a:r>
              <a:rPr lang="en-US" sz="1800" dirty="0" err="1"/>
              <a:t>ostupni</a:t>
            </a:r>
            <a:r>
              <a:rPr lang="en-US" sz="1800" dirty="0"/>
              <a:t> </a:t>
            </a:r>
            <a:r>
              <a:rPr lang="en-US" sz="1800" dirty="0" err="1"/>
              <a:t>resursi</a:t>
            </a:r>
            <a:r>
              <a:rPr lang="sr-Latn-RS" sz="1800" dirty="0"/>
              <a:t> – jer oni</a:t>
            </a:r>
            <a:r>
              <a:rPr lang="en-US" sz="1800" dirty="0"/>
              <a:t> ne </a:t>
            </a:r>
            <a:r>
              <a:rPr lang="en-US" sz="1800" dirty="0" err="1"/>
              <a:t>mogu</a:t>
            </a:r>
            <a:r>
              <a:rPr lang="en-US" sz="1800" dirty="0"/>
              <a:t> </a:t>
            </a:r>
            <a:r>
              <a:rPr lang="en-US" sz="1800" dirty="0" err="1"/>
              <a:t>sami</a:t>
            </a:r>
            <a:r>
              <a:rPr lang="en-US" sz="1800" dirty="0"/>
              <a:t> da </a:t>
            </a:r>
            <a:r>
              <a:rPr lang="en-US" sz="1800" dirty="0" err="1"/>
              <a:t>određuju</a:t>
            </a:r>
            <a:r>
              <a:rPr lang="en-US" sz="1800" dirty="0"/>
              <a:t> </a:t>
            </a:r>
            <a:r>
              <a:rPr lang="en-US" sz="1800" dirty="0" err="1"/>
              <a:t>šta</a:t>
            </a:r>
            <a:r>
              <a:rPr lang="en-US" sz="1800" dirty="0"/>
              <a:t> </a:t>
            </a:r>
            <a:r>
              <a:rPr lang="en-US" sz="1800" dirty="0" err="1"/>
              <a:t>će</a:t>
            </a:r>
            <a:r>
              <a:rPr lang="en-US" sz="1800" dirty="0"/>
              <a:t> se </a:t>
            </a:r>
            <a:r>
              <a:rPr lang="en-US" sz="1800" dirty="0" err="1"/>
              <a:t>proizvoditi</a:t>
            </a:r>
            <a:r>
              <a:rPr lang="en-US" sz="1800" dirty="0"/>
              <a:t> od </a:t>
            </a:r>
            <a:r>
              <a:rPr lang="en-US" sz="1800" dirty="0" err="1"/>
              <a:t>dobara</a:t>
            </a:r>
            <a:r>
              <a:rPr lang="en-US" sz="1800" dirty="0"/>
              <a:t> </a:t>
            </a:r>
            <a:r>
              <a:rPr lang="en-US" sz="1800" dirty="0" err="1"/>
              <a:t>i</a:t>
            </a:r>
            <a:r>
              <a:rPr lang="en-US" sz="1800" dirty="0"/>
              <a:t> </a:t>
            </a:r>
            <a:r>
              <a:rPr lang="en-US" sz="1800" dirty="0" err="1"/>
              <a:t>usluga</a:t>
            </a:r>
            <a:r>
              <a:rPr lang="en-US" sz="1800" dirty="0"/>
              <a:t>. </a:t>
            </a:r>
            <a:endParaRPr lang="sr-Latn-RS" sz="1800" dirty="0"/>
          </a:p>
          <a:p>
            <a:pPr marL="0" indent="0">
              <a:lnSpc>
                <a:spcPct val="100000"/>
              </a:lnSpc>
              <a:buNone/>
            </a:pPr>
            <a:r>
              <a:rPr lang="en-US" sz="1800" b="1" u="sng" dirty="0" err="1"/>
              <a:t>Tražnja</a:t>
            </a:r>
            <a:r>
              <a:rPr lang="en-US" sz="1800" b="1" u="sng" dirty="0"/>
              <a:t> </a:t>
            </a:r>
            <a:r>
              <a:rPr lang="en-US" sz="1800" b="1" u="sng" dirty="0" err="1"/>
              <a:t>potrošača</a:t>
            </a:r>
            <a:r>
              <a:rPr lang="en-US" sz="1800" b="1" u="sng" dirty="0"/>
              <a:t> </a:t>
            </a:r>
            <a:r>
              <a:rPr lang="en-US" sz="1800" dirty="0"/>
              <a:t>se </a:t>
            </a:r>
            <a:r>
              <a:rPr lang="en-US" sz="1800" dirty="0" err="1"/>
              <a:t>usklađuje</a:t>
            </a:r>
            <a:r>
              <a:rPr lang="en-US" sz="1800" dirty="0"/>
              <a:t> s </a:t>
            </a:r>
            <a:r>
              <a:rPr lang="en-US" sz="1800" dirty="0" err="1"/>
              <a:t>ponudom</a:t>
            </a:r>
            <a:r>
              <a:rPr lang="en-US" sz="1800" dirty="0"/>
              <a:t> </a:t>
            </a:r>
            <a:r>
              <a:rPr lang="en-US" sz="1800" dirty="0" err="1"/>
              <a:t>dobara</a:t>
            </a:r>
            <a:r>
              <a:rPr lang="en-US" sz="1800" dirty="0"/>
              <a:t> od </a:t>
            </a:r>
            <a:r>
              <a:rPr lang="en-US" sz="1800" dirty="0" err="1"/>
              <a:t>strane</a:t>
            </a:r>
            <a:r>
              <a:rPr lang="en-US" sz="1800" dirty="0"/>
              <a:t> </a:t>
            </a:r>
            <a:r>
              <a:rPr lang="en-US" sz="1800" dirty="0" err="1"/>
              <a:t>preduzeća</a:t>
            </a:r>
            <a:r>
              <a:rPr lang="en-US" sz="1800" dirty="0"/>
              <a:t>. </a:t>
            </a:r>
            <a:endParaRPr lang="sr-Latn-RS" sz="1800" dirty="0"/>
          </a:p>
          <a:p>
            <a:pPr marL="0" indent="0">
              <a:lnSpc>
                <a:spcPct val="100000"/>
              </a:lnSpc>
              <a:buNone/>
            </a:pPr>
            <a:r>
              <a:rPr lang="en-US" sz="1800" b="1" u="sng" dirty="0" err="1"/>
              <a:t>Odluke</a:t>
            </a:r>
            <a:r>
              <a:rPr lang="en-US" sz="1800" b="1" u="sng" dirty="0"/>
              <a:t> </a:t>
            </a:r>
            <a:r>
              <a:rPr lang="en-US" sz="1800" b="1" u="sng" dirty="0" err="1"/>
              <a:t>preduzeća</a:t>
            </a:r>
            <a:r>
              <a:rPr lang="en-US" sz="1800" b="1" u="sng" dirty="0"/>
              <a:t> </a:t>
            </a:r>
            <a:r>
              <a:rPr lang="en-US" sz="1800" dirty="0" err="1"/>
              <a:t>su</a:t>
            </a:r>
            <a:r>
              <a:rPr lang="en-US" sz="1800" dirty="0"/>
              <a:t> </a:t>
            </a:r>
            <a:r>
              <a:rPr lang="en-US" sz="1800" dirty="0" err="1"/>
              <a:t>uslovljene</a:t>
            </a:r>
            <a:r>
              <a:rPr lang="en-US" sz="1800" dirty="0"/>
              <a:t> </a:t>
            </a:r>
            <a:r>
              <a:rPr lang="en-US" sz="1800" dirty="0" err="1"/>
              <a:t>troškovima</a:t>
            </a:r>
            <a:r>
              <a:rPr lang="en-US" sz="1800" dirty="0"/>
              <a:t> </a:t>
            </a:r>
            <a:r>
              <a:rPr lang="en-US" sz="1800" dirty="0" err="1"/>
              <a:t>i</a:t>
            </a:r>
            <a:r>
              <a:rPr lang="en-US" sz="1800" dirty="0"/>
              <a:t> </a:t>
            </a:r>
            <a:r>
              <a:rPr lang="en-US" sz="1800" dirty="0" err="1"/>
              <a:t>cenama</a:t>
            </a:r>
            <a:r>
              <a:rPr lang="en-US" sz="1800" dirty="0"/>
              <a:t> </a:t>
            </a:r>
            <a:r>
              <a:rPr lang="en-US" sz="1800" dirty="0" err="1"/>
              <a:t>roba</a:t>
            </a:r>
            <a:r>
              <a:rPr lang="en-US" sz="1800" dirty="0"/>
              <a:t> </a:t>
            </a:r>
            <a:r>
              <a:rPr lang="en-US" sz="1800" dirty="0" err="1"/>
              <a:t>i</a:t>
            </a:r>
            <a:r>
              <a:rPr lang="en-US" sz="1800" dirty="0"/>
              <a:t> </a:t>
            </a:r>
            <a:r>
              <a:rPr lang="en-US" sz="1800" dirty="0" err="1"/>
              <a:t>usluga</a:t>
            </a:r>
            <a:r>
              <a:rPr lang="en-US" sz="1800" dirty="0"/>
              <a:t>, </a:t>
            </a:r>
            <a:r>
              <a:rPr lang="en-US" sz="1800" dirty="0" err="1"/>
              <a:t>odnosno</a:t>
            </a:r>
            <a:r>
              <a:rPr lang="en-US" sz="1800" dirty="0"/>
              <a:t> </a:t>
            </a:r>
            <a:r>
              <a:rPr lang="en-US" sz="1800" dirty="0" err="1"/>
              <a:t>ponudom</a:t>
            </a:r>
            <a:r>
              <a:rPr lang="en-US" sz="1800" dirty="0"/>
              <a:t>, </a:t>
            </a:r>
            <a:r>
              <a:rPr lang="en-US" sz="1800" dirty="0" err="1"/>
              <a:t>i</a:t>
            </a:r>
            <a:r>
              <a:rPr lang="en-US" sz="1800" dirty="0"/>
              <a:t> </a:t>
            </a:r>
            <a:r>
              <a:rPr lang="en-US" sz="1800" dirty="0" err="1"/>
              <a:t>zajedno</a:t>
            </a:r>
            <a:r>
              <a:rPr lang="en-US" sz="1800" dirty="0"/>
              <a:t> s </a:t>
            </a:r>
            <a:r>
              <a:rPr lang="en-US" sz="1800" dirty="0" err="1"/>
              <a:t>tražnjom</a:t>
            </a:r>
            <a:r>
              <a:rPr lang="en-US" sz="1800" dirty="0"/>
              <a:t> </a:t>
            </a:r>
            <a:r>
              <a:rPr lang="en-US" sz="1800" dirty="0" err="1"/>
              <a:t>potrošača</a:t>
            </a:r>
            <a:r>
              <a:rPr lang="en-US" sz="1800" dirty="0"/>
              <a:t> - </a:t>
            </a:r>
            <a:r>
              <a:rPr lang="en-US" sz="1800" dirty="0" err="1"/>
              <a:t>određuju</a:t>
            </a:r>
            <a:r>
              <a:rPr lang="en-US" sz="1800" dirty="0"/>
              <a:t> </a:t>
            </a:r>
            <a:r>
              <a:rPr lang="en-US" sz="1800" dirty="0" err="1"/>
              <a:t>šta</a:t>
            </a:r>
            <a:r>
              <a:rPr lang="en-US" sz="1800" dirty="0"/>
              <a:t> </a:t>
            </a:r>
            <a:r>
              <a:rPr lang="en-US" sz="1800" dirty="0" err="1"/>
              <a:t>će</a:t>
            </a:r>
            <a:r>
              <a:rPr lang="en-US" sz="1800" dirty="0"/>
              <a:t> se </a:t>
            </a:r>
            <a:r>
              <a:rPr lang="en-US" sz="1800" dirty="0" err="1"/>
              <a:t>proizvodit</a:t>
            </a:r>
            <a:endParaRPr lang="sr-Latn-RS" sz="1800" dirty="0"/>
          </a:p>
          <a:p>
            <a:pPr marL="0" indent="0">
              <a:lnSpc>
                <a:spcPct val="100000"/>
              </a:lnSpc>
              <a:buNone/>
            </a:pPr>
            <a:r>
              <a:rPr lang="en-US" sz="1800" b="1" dirty="0" err="1"/>
              <a:t>Tržište</a:t>
            </a:r>
            <a:r>
              <a:rPr lang="en-US" sz="1800" b="1" dirty="0"/>
              <a:t> </a:t>
            </a:r>
            <a:r>
              <a:rPr lang="sr-Latn-RS" sz="1800" b="1" dirty="0"/>
              <a:t>miri</a:t>
            </a:r>
            <a:r>
              <a:rPr lang="en-US" sz="1800" b="1" dirty="0"/>
              <a:t> </a:t>
            </a:r>
            <a:r>
              <a:rPr lang="en-US" sz="1800" b="1" dirty="0" err="1"/>
              <a:t>interese</a:t>
            </a:r>
            <a:r>
              <a:rPr lang="en-US" sz="1800" b="1" dirty="0"/>
              <a:t> </a:t>
            </a:r>
            <a:r>
              <a:rPr lang="en-US" sz="1800" b="1" dirty="0" err="1"/>
              <a:t>potrošača</a:t>
            </a:r>
            <a:r>
              <a:rPr lang="en-US" sz="1800" b="1" dirty="0"/>
              <a:t> </a:t>
            </a:r>
            <a:r>
              <a:rPr lang="en-US" sz="1800" b="1" dirty="0" err="1"/>
              <a:t>i</a:t>
            </a:r>
            <a:r>
              <a:rPr lang="en-US" sz="1800" b="1" dirty="0"/>
              <a:t> </a:t>
            </a:r>
            <a:r>
              <a:rPr lang="en-US" sz="1800" b="1" dirty="0" err="1"/>
              <a:t>proizvođača</a:t>
            </a:r>
            <a:r>
              <a:rPr lang="en-US" sz="1800" b="1" dirty="0"/>
              <a:t> s </a:t>
            </a:r>
            <a:r>
              <a:rPr lang="en-US" sz="1800" b="1" dirty="0" err="1"/>
              <a:t>tehnološkim</a:t>
            </a:r>
            <a:r>
              <a:rPr lang="en-US" sz="1800" b="1" dirty="0"/>
              <a:t> </a:t>
            </a:r>
            <a:r>
              <a:rPr lang="en-US" sz="1800" b="1" dirty="0" err="1"/>
              <a:t>mogućnostima</a:t>
            </a:r>
            <a:r>
              <a:rPr lang="en-US" sz="1800" dirty="0"/>
              <a:t>. </a:t>
            </a:r>
          </a:p>
        </p:txBody>
      </p:sp>
    </p:spTree>
    <p:extLst>
      <p:ext uri="{BB962C8B-B14F-4D97-AF65-F5344CB8AC3E}">
        <p14:creationId xmlns:p14="http://schemas.microsoft.com/office/powerpoint/2010/main" val="656197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1097280" y="1035424"/>
            <a:ext cx="5061473" cy="701936"/>
          </a:xfrm>
        </p:spPr>
        <p:txBody>
          <a:bodyPr>
            <a:normAutofit fontScale="90000"/>
          </a:bodyPr>
          <a:lstStyle/>
          <a:p>
            <a:pPr algn="l" eaLnBrk="1" hangingPunct="1"/>
            <a:r>
              <a:rPr lang="sl-SI" altLang="en-US" dirty="0"/>
              <a:t>Ekonomski modeli</a:t>
            </a:r>
          </a:p>
        </p:txBody>
      </p:sp>
      <p:sp>
        <p:nvSpPr>
          <p:cNvPr id="256007" name="Rectangle 7"/>
          <p:cNvSpPr>
            <a:spLocks noGrp="1" noChangeArrowheads="1"/>
          </p:cNvSpPr>
          <p:nvPr>
            <p:ph type="body" idx="1"/>
          </p:nvPr>
        </p:nvSpPr>
        <p:spPr>
          <a:xfrm>
            <a:off x="1097280" y="2108201"/>
            <a:ext cx="4671508" cy="3760891"/>
          </a:xfrm>
        </p:spPr>
        <p:txBody>
          <a:bodyPr rtlCol="0">
            <a:normAutofit lnSpcReduction="10000"/>
          </a:bodyPr>
          <a:lstStyle/>
          <a:p>
            <a:pPr marL="287993" indent="-287993" algn="just">
              <a:spcAft>
                <a:spcPts val="0"/>
              </a:spcAft>
              <a:defRPr/>
            </a:pPr>
            <a:r>
              <a:rPr lang="sl-SI" altLang="en-US" dirty="0"/>
              <a:t>Ekonomisti koriste modele pomoću kojih uprošćavaju realnost</a:t>
            </a:r>
          </a:p>
          <a:p>
            <a:pPr marL="287993" indent="-287993" algn="just">
              <a:spcAft>
                <a:spcPts val="0"/>
              </a:spcAft>
              <a:defRPr/>
            </a:pPr>
            <a:r>
              <a:rPr lang="sl-SI" altLang="en-US" dirty="0"/>
              <a:t>Krajnji cilj ekonomske nauke je poboljšanje uslova </a:t>
            </a:r>
            <a:r>
              <a:rPr lang="sl-SI" altLang="en-US" b="1" dirty="0"/>
              <a:t>života ljudi u njihovim svakodnevnim životima</a:t>
            </a:r>
          </a:p>
          <a:p>
            <a:pPr marL="287993" indent="-287993">
              <a:spcAft>
                <a:spcPts val="0"/>
              </a:spcAft>
              <a:defRPr/>
            </a:pPr>
            <a:r>
              <a:rPr lang="sl-SI" altLang="en-US" dirty="0"/>
              <a:t>Dva osnovna ekonomska modela su:</a:t>
            </a:r>
          </a:p>
          <a:p>
            <a:pPr marL="774839" lvl="1" indent="-387420">
              <a:spcAft>
                <a:spcPts val="0"/>
              </a:spcAft>
              <a:buFontTx/>
              <a:buChar char="-"/>
              <a:defRPr/>
            </a:pPr>
            <a:r>
              <a:rPr lang="sl-SI" altLang="en-US" b="1" i="1" dirty="0">
                <a:solidFill>
                  <a:srgbClr val="002060"/>
                </a:solidFill>
              </a:rPr>
              <a:t>Dijagram kružnog toka </a:t>
            </a:r>
            <a:r>
              <a:rPr lang="sl-SI" altLang="en-US" dirty="0"/>
              <a:t>Dijagram kružnog toka je vizuelni model privrede koji pokazuje </a:t>
            </a:r>
            <a:r>
              <a:rPr lang="sl-SI" altLang="en-US" b="1" dirty="0"/>
              <a:t>tok novca na tržištu između preduzeća i domaćinstava</a:t>
            </a:r>
          </a:p>
          <a:p>
            <a:pPr marL="774839" lvl="1" indent="-387420">
              <a:spcAft>
                <a:spcPts val="0"/>
              </a:spcAft>
              <a:buFontTx/>
              <a:buChar char="-"/>
              <a:defRPr/>
            </a:pPr>
            <a:endParaRPr lang="sl-SI" altLang="en-US" i="1" dirty="0"/>
          </a:p>
          <a:p>
            <a:pPr marL="774839" lvl="1" indent="-387420">
              <a:spcAft>
                <a:spcPts val="0"/>
              </a:spcAft>
              <a:buFontTx/>
              <a:buChar char="-"/>
              <a:defRPr/>
            </a:pPr>
            <a:r>
              <a:rPr lang="sl-SI" altLang="en-US" b="1" i="1" dirty="0">
                <a:solidFill>
                  <a:srgbClr val="002060"/>
                </a:solidFill>
              </a:rPr>
              <a:t>Granica proizvodnih mogućnosti</a:t>
            </a:r>
          </a:p>
          <a:p>
            <a:pPr marL="774839" lvl="1" indent="-387420">
              <a:spcAft>
                <a:spcPts val="0"/>
              </a:spcAft>
              <a:buFontTx/>
              <a:buChar char="-"/>
              <a:defRPr/>
            </a:pPr>
            <a:endParaRPr lang="sl-SI" altLang="en-US" i="1" dirty="0"/>
          </a:p>
          <a:p>
            <a:pPr marL="774839" lvl="1" indent="-387420">
              <a:spcAft>
                <a:spcPts val="0"/>
              </a:spcAft>
              <a:buFontTx/>
              <a:buChar char="-"/>
              <a:defRPr/>
            </a:pPr>
            <a:endParaRPr lang="sl-SI" altLang="en-US" i="1" dirty="0"/>
          </a:p>
          <a:p>
            <a:pPr>
              <a:spcAft>
                <a:spcPts val="0"/>
              </a:spcAft>
              <a:defRPr/>
            </a:pPr>
            <a:endParaRPr lang="sl-SI" altLang="en-US" dirty="0"/>
          </a:p>
        </p:txBody>
      </p:sp>
      <p:pic>
        <p:nvPicPr>
          <p:cNvPr id="20482" name="Picture 2" descr="Bank Cartoon png download - 1322*1474 - Free Transparent Economic Model png  Download. - CleanPNG / KissPNG">
            <a:extLst>
              <a:ext uri="{FF2B5EF4-FFF2-40B4-BE49-F238E27FC236}">
                <a16:creationId xmlns:a16="http://schemas.microsoft.com/office/drawing/2014/main" id="{593B1DE1-76DA-541E-796D-273E2A031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598" y="367621"/>
            <a:ext cx="5243135" cy="594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0871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s – Population Institute Canada">
            <a:extLst>
              <a:ext uri="{FF2B5EF4-FFF2-40B4-BE49-F238E27FC236}">
                <a16:creationId xmlns:a16="http://schemas.microsoft.com/office/drawing/2014/main" id="{370F9339-9B81-CE73-7147-F91476ADE9B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85" r="12876" b="-1"/>
          <a:stretch/>
        </p:blipFill>
        <p:spPr bwMode="auto">
          <a:xfrm>
            <a:off x="5458984" y="812799"/>
            <a:ext cx="5928344" cy="5294757"/>
          </a:xfrm>
          <a:prstGeom prst="rect">
            <a:avLst/>
          </a:prstGeom>
          <a:solidFill>
            <a:srgbClr val="FFFFFF"/>
          </a:solidFill>
        </p:spPr>
      </p:pic>
      <p:sp>
        <p:nvSpPr>
          <p:cNvPr id="1040" name="Text Placeholder 3">
            <a:extLst>
              <a:ext uri="{FF2B5EF4-FFF2-40B4-BE49-F238E27FC236}">
                <a16:creationId xmlns:a16="http://schemas.microsoft.com/office/drawing/2014/main" id="{4471EBAB-0E0B-2894-751E-96FE0B9D9826}"/>
              </a:ext>
            </a:extLst>
          </p:cNvPr>
          <p:cNvSpPr>
            <a:spLocks noGrp="1"/>
          </p:cNvSpPr>
          <p:nvPr>
            <p:ph type="body" sz="half" idx="2"/>
          </p:nvPr>
        </p:nvSpPr>
        <p:spPr>
          <a:xfrm>
            <a:off x="643465" y="1874312"/>
            <a:ext cx="3517567" cy="4233243"/>
          </a:xfrm>
        </p:spPr>
        <p:txBody>
          <a:bodyPr>
            <a:normAutofit fontScale="92500" lnSpcReduction="10000"/>
          </a:bodyPr>
          <a:lstStyle/>
          <a:p>
            <a:pPr algn="just"/>
            <a:r>
              <a:rPr lang="sr-Latn-RS" sz="2600" b="1" dirty="0"/>
              <a:t>Rast populacije uzrokuje rast GDP</a:t>
            </a:r>
          </a:p>
          <a:p>
            <a:pPr algn="just"/>
            <a:r>
              <a:rPr lang="sr-Latn-RS" sz="2600" b="1" dirty="0"/>
              <a:t>Ali i rast GDP uzrokuje rast populacije</a:t>
            </a:r>
          </a:p>
          <a:p>
            <a:pPr algn="just"/>
            <a:r>
              <a:rPr lang="sr-Latn-RS" sz="1800" kern="100" dirty="0">
                <a:effectLst/>
                <a:latin typeface="Calibri" panose="020F0502020204030204" pitchFamily="34" charset="0"/>
                <a:ea typeface="Calibri" panose="020F0502020204030204" pitchFamily="34" charset="0"/>
                <a:cs typeface="Times New Roman" panose="02020603050405020304" pitchFamily="18" charset="0"/>
              </a:rPr>
              <a:t>Rast globalnog GDP i svetske populacije ima progresivan trend. </a:t>
            </a:r>
          </a:p>
          <a:p>
            <a:pPr algn="just"/>
            <a:r>
              <a:rPr lang="sr-Latn-RS" sz="1800" kern="100" dirty="0">
                <a:effectLst/>
                <a:latin typeface="Calibri" panose="020F0502020204030204" pitchFamily="34" charset="0"/>
                <a:ea typeface="Calibri" panose="020F0502020204030204" pitchFamily="34" charset="0"/>
                <a:cs typeface="Times New Roman" panose="02020603050405020304" pitchFamily="18" charset="0"/>
              </a:rPr>
              <a:t>Svet je u 2023. godini brojao 7,95 mlrd ljudi, što je čak 3 mlrd ljudi više nego samo tri decenije ranije, i GDP koji je za te tri decenije porastao osam puta (sa 13 hilj mlrd $ na 101 hilj mlrd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651962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3" name="Rectangle 5"/>
          <p:cNvSpPr>
            <a:spLocks noChangeArrowheads="1"/>
          </p:cNvSpPr>
          <p:nvPr/>
        </p:nvSpPr>
        <p:spPr bwMode="auto">
          <a:xfrm>
            <a:off x="203200" y="381001"/>
            <a:ext cx="10972800" cy="683684"/>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44" tIns="54423" rIns="108844" bIns="54423" anchor="ctr"/>
          <a:lstStyle/>
          <a:p>
            <a:pPr algn="ctr">
              <a:lnSpc>
                <a:spcPct val="80000"/>
              </a:lnSpc>
              <a:defRPr/>
            </a:pPr>
            <a:r>
              <a:rPr lang="sl-SI" sz="2600" dirty="0"/>
              <a:t>Slika: </a:t>
            </a:r>
            <a:r>
              <a:rPr lang="sl-SI" altLang="en-US" sz="2600" dirty="0"/>
              <a:t>Dijagram kružnog toka</a:t>
            </a:r>
            <a:endParaRPr lang="en-US" sz="2600" dirty="0"/>
          </a:p>
        </p:txBody>
      </p:sp>
      <p:sp>
        <p:nvSpPr>
          <p:cNvPr id="9219" name="Rectangle 7"/>
          <p:cNvSpPr>
            <a:spLocks noChangeArrowheads="1"/>
          </p:cNvSpPr>
          <p:nvPr/>
        </p:nvSpPr>
        <p:spPr bwMode="auto">
          <a:xfrm>
            <a:off x="2241551" y="1202267"/>
            <a:ext cx="7736416" cy="5270500"/>
          </a:xfrm>
          <a:prstGeom prst="rect">
            <a:avLst/>
          </a:prstGeom>
          <a:solidFill>
            <a:srgbClr val="F3F6F9"/>
          </a:solidFill>
          <a:ln w="147638">
            <a:solidFill>
              <a:srgbClr val="F3F6F9"/>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0" name="Rectangle 8"/>
          <p:cNvSpPr>
            <a:spLocks noChangeArrowheads="1"/>
          </p:cNvSpPr>
          <p:nvPr/>
        </p:nvSpPr>
        <p:spPr bwMode="auto">
          <a:xfrm>
            <a:off x="2241551" y="1202267"/>
            <a:ext cx="7736416" cy="5270500"/>
          </a:xfrm>
          <a:prstGeom prst="rect">
            <a:avLst/>
          </a:prstGeom>
          <a:solidFill>
            <a:srgbClr val="F2F4F8"/>
          </a:solidFill>
          <a:ln w="134938">
            <a:solidFill>
              <a:srgbClr val="F2F4F8"/>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1" name="Rectangle 9"/>
          <p:cNvSpPr>
            <a:spLocks noChangeArrowheads="1"/>
          </p:cNvSpPr>
          <p:nvPr/>
        </p:nvSpPr>
        <p:spPr bwMode="auto">
          <a:xfrm>
            <a:off x="2241551" y="1202267"/>
            <a:ext cx="7736416" cy="5270500"/>
          </a:xfrm>
          <a:prstGeom prst="rect">
            <a:avLst/>
          </a:prstGeom>
          <a:solidFill>
            <a:srgbClr val="F1F4F7"/>
          </a:solidFill>
          <a:ln w="120650">
            <a:solidFill>
              <a:srgbClr val="F1F4F7"/>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2" name="Rectangle 10"/>
          <p:cNvSpPr>
            <a:spLocks noChangeArrowheads="1"/>
          </p:cNvSpPr>
          <p:nvPr/>
        </p:nvSpPr>
        <p:spPr bwMode="auto">
          <a:xfrm>
            <a:off x="2241551" y="1202267"/>
            <a:ext cx="7736416" cy="5270500"/>
          </a:xfrm>
          <a:prstGeom prst="rect">
            <a:avLst/>
          </a:prstGeom>
          <a:solidFill>
            <a:srgbClr val="F0F2F5"/>
          </a:solidFill>
          <a:ln w="107950">
            <a:solidFill>
              <a:srgbClr val="F0F2F5"/>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3" name="Rectangle 11"/>
          <p:cNvSpPr>
            <a:spLocks noChangeArrowheads="1"/>
          </p:cNvSpPr>
          <p:nvPr/>
        </p:nvSpPr>
        <p:spPr bwMode="auto">
          <a:xfrm>
            <a:off x="2241551" y="1202267"/>
            <a:ext cx="7736416" cy="5270500"/>
          </a:xfrm>
          <a:prstGeom prst="rect">
            <a:avLst/>
          </a:prstGeom>
          <a:solidFill>
            <a:srgbClr val="EEF1F4"/>
          </a:solidFill>
          <a:ln w="93663">
            <a:solidFill>
              <a:srgbClr val="EEF1F4"/>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4" name="Rectangle 12"/>
          <p:cNvSpPr>
            <a:spLocks noChangeArrowheads="1"/>
          </p:cNvSpPr>
          <p:nvPr/>
        </p:nvSpPr>
        <p:spPr bwMode="auto">
          <a:xfrm>
            <a:off x="2241551" y="1202267"/>
            <a:ext cx="7736416" cy="5270500"/>
          </a:xfrm>
          <a:prstGeom prst="rect">
            <a:avLst/>
          </a:prstGeom>
          <a:solidFill>
            <a:srgbClr val="EDEFF3"/>
          </a:solidFill>
          <a:ln w="80963">
            <a:solidFill>
              <a:srgbClr val="EDEFF3"/>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5" name="Rectangle 13"/>
          <p:cNvSpPr>
            <a:spLocks noChangeArrowheads="1"/>
          </p:cNvSpPr>
          <p:nvPr/>
        </p:nvSpPr>
        <p:spPr bwMode="auto">
          <a:xfrm>
            <a:off x="2241551" y="1202267"/>
            <a:ext cx="7736416" cy="5270500"/>
          </a:xfrm>
          <a:prstGeom prst="rect">
            <a:avLst/>
          </a:prstGeom>
          <a:solidFill>
            <a:srgbClr val="EBEEF2"/>
          </a:solidFill>
          <a:ln w="66675">
            <a:solidFill>
              <a:srgbClr val="EBEEF2"/>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6" name="Rectangle 14"/>
          <p:cNvSpPr>
            <a:spLocks noChangeArrowheads="1"/>
          </p:cNvSpPr>
          <p:nvPr/>
        </p:nvSpPr>
        <p:spPr bwMode="auto">
          <a:xfrm>
            <a:off x="2241551" y="1202267"/>
            <a:ext cx="7736416" cy="5270500"/>
          </a:xfrm>
          <a:prstGeom prst="rect">
            <a:avLst/>
          </a:prstGeom>
          <a:solidFill>
            <a:srgbClr val="EAECF1"/>
          </a:solidFill>
          <a:ln w="53975">
            <a:solidFill>
              <a:srgbClr val="EAECF1"/>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7" name="Rectangle 15"/>
          <p:cNvSpPr>
            <a:spLocks noChangeArrowheads="1"/>
          </p:cNvSpPr>
          <p:nvPr/>
        </p:nvSpPr>
        <p:spPr bwMode="auto">
          <a:xfrm>
            <a:off x="2241551" y="1202267"/>
            <a:ext cx="7736416" cy="5270500"/>
          </a:xfrm>
          <a:prstGeom prst="rect">
            <a:avLst/>
          </a:prstGeom>
          <a:solidFill>
            <a:srgbClr val="E9EBF0"/>
          </a:solidFill>
          <a:ln w="39688">
            <a:solidFill>
              <a:srgbClr val="E9EBF0"/>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8" name="Rectangle 16"/>
          <p:cNvSpPr>
            <a:spLocks noChangeArrowheads="1"/>
          </p:cNvSpPr>
          <p:nvPr/>
        </p:nvSpPr>
        <p:spPr bwMode="auto">
          <a:xfrm>
            <a:off x="2241551" y="1202267"/>
            <a:ext cx="7736416" cy="5270500"/>
          </a:xfrm>
          <a:prstGeom prst="rect">
            <a:avLst/>
          </a:prstGeom>
          <a:solidFill>
            <a:srgbClr val="E7EAEF"/>
          </a:solidFill>
          <a:ln w="26988">
            <a:solidFill>
              <a:srgbClr val="E7EAEF"/>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29" name="Rectangle 17"/>
          <p:cNvSpPr>
            <a:spLocks noChangeArrowheads="1"/>
          </p:cNvSpPr>
          <p:nvPr/>
        </p:nvSpPr>
        <p:spPr bwMode="auto">
          <a:xfrm>
            <a:off x="2241551" y="1202267"/>
            <a:ext cx="7736416" cy="5270500"/>
          </a:xfrm>
          <a:prstGeom prst="rect">
            <a:avLst/>
          </a:prstGeom>
          <a:solidFill>
            <a:srgbClr val="E6E9EF"/>
          </a:solidFill>
          <a:ln w="12700">
            <a:solidFill>
              <a:srgbClr val="E6E9EF"/>
            </a:solidFill>
            <a:miter lim="800000"/>
            <a:headEnd/>
            <a:tailEnd/>
          </a:ln>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30" name="Rectangle 18"/>
          <p:cNvSpPr>
            <a:spLocks noChangeArrowheads="1"/>
          </p:cNvSpPr>
          <p:nvPr/>
        </p:nvSpPr>
        <p:spPr bwMode="auto">
          <a:xfrm>
            <a:off x="1530351" y="952500"/>
            <a:ext cx="8928100" cy="58335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grpSp>
        <p:nvGrpSpPr>
          <p:cNvPr id="375827" name="Group 19"/>
          <p:cNvGrpSpPr>
            <a:grpSpLocks/>
          </p:cNvGrpSpPr>
          <p:nvPr/>
        </p:nvGrpSpPr>
        <p:grpSpPr bwMode="auto">
          <a:xfrm>
            <a:off x="3251200" y="1828801"/>
            <a:ext cx="1593851" cy="1223433"/>
            <a:chOff x="1550" y="1164"/>
            <a:chExt cx="753" cy="771"/>
          </a:xfrm>
        </p:grpSpPr>
        <p:sp>
          <p:nvSpPr>
            <p:cNvPr id="9323" name="Freeform 20"/>
            <p:cNvSpPr>
              <a:spLocks/>
            </p:cNvSpPr>
            <p:nvPr/>
          </p:nvSpPr>
          <p:spPr bwMode="auto">
            <a:xfrm>
              <a:off x="1592" y="1164"/>
              <a:ext cx="711" cy="669"/>
            </a:xfrm>
            <a:custGeom>
              <a:avLst/>
              <a:gdLst>
                <a:gd name="T0" fmla="*/ 711 w 711"/>
                <a:gd name="T1" fmla="*/ 0 h 669"/>
                <a:gd name="T2" fmla="*/ 0 w 711"/>
                <a:gd name="T3" fmla="*/ 0 h 669"/>
                <a:gd name="T4" fmla="*/ 0 w 711"/>
                <a:gd name="T5" fmla="*/ 669 h 669"/>
                <a:gd name="T6" fmla="*/ 0 60000 65536"/>
                <a:gd name="T7" fmla="*/ 0 60000 65536"/>
                <a:gd name="T8" fmla="*/ 0 60000 65536"/>
              </a:gdLst>
              <a:ahLst/>
              <a:cxnLst>
                <a:cxn ang="T6">
                  <a:pos x="T0" y="T1"/>
                </a:cxn>
                <a:cxn ang="T7">
                  <a:pos x="T2" y="T3"/>
                </a:cxn>
                <a:cxn ang="T8">
                  <a:pos x="T4" y="T5"/>
                </a:cxn>
              </a:cxnLst>
              <a:rect l="0" t="0" r="r" b="b"/>
              <a:pathLst>
                <a:path w="711" h="669">
                  <a:moveTo>
                    <a:pt x="711" y="0"/>
                  </a:moveTo>
                  <a:lnTo>
                    <a:pt x="0" y="0"/>
                  </a:lnTo>
                  <a:lnTo>
                    <a:pt x="0" y="669"/>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24" name="Freeform 21"/>
            <p:cNvSpPr>
              <a:spLocks/>
            </p:cNvSpPr>
            <p:nvPr/>
          </p:nvSpPr>
          <p:spPr bwMode="auto">
            <a:xfrm>
              <a:off x="1550" y="1799"/>
              <a:ext cx="85" cy="136"/>
            </a:xfrm>
            <a:custGeom>
              <a:avLst/>
              <a:gdLst>
                <a:gd name="T0" fmla="*/ 2147483647 w 10"/>
                <a:gd name="T1" fmla="*/ 2147483647 h 16"/>
                <a:gd name="T2" fmla="*/ 2147483647 w 10"/>
                <a:gd name="T3" fmla="*/ 0 h 16"/>
                <a:gd name="T4" fmla="*/ 2147483647 w 10"/>
                <a:gd name="T5" fmla="*/ 0 h 16"/>
                <a:gd name="T6" fmla="*/ 2147483647 w 10"/>
                <a:gd name="T7" fmla="*/ 2147483647 h 16"/>
                <a:gd name="T8" fmla="*/ 2147483647 w 10"/>
                <a:gd name="T9" fmla="*/ 2147483647 h 16"/>
                <a:gd name="T10" fmla="*/ 2147483647 w 10"/>
                <a:gd name="T11" fmla="*/ 2147483647 h 16"/>
                <a:gd name="T12" fmla="*/ 0 w 10"/>
                <a:gd name="T13" fmla="*/ 0 h 16"/>
                <a:gd name="T14" fmla="*/ 0 w 10"/>
                <a:gd name="T15" fmla="*/ 0 h 16"/>
                <a:gd name="T16" fmla="*/ 2147483647 w 10"/>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6">
                  <a:moveTo>
                    <a:pt x="5" y="3"/>
                  </a:moveTo>
                  <a:cubicBezTo>
                    <a:pt x="10" y="0"/>
                    <a:pt x="10" y="0"/>
                    <a:pt x="10" y="0"/>
                  </a:cubicBezTo>
                  <a:cubicBezTo>
                    <a:pt x="10" y="0"/>
                    <a:pt x="10" y="0"/>
                    <a:pt x="10" y="0"/>
                  </a:cubicBezTo>
                  <a:cubicBezTo>
                    <a:pt x="7" y="8"/>
                    <a:pt x="7" y="8"/>
                    <a:pt x="7" y="8"/>
                  </a:cubicBezTo>
                  <a:cubicBezTo>
                    <a:pt x="6" y="11"/>
                    <a:pt x="6" y="13"/>
                    <a:pt x="5" y="16"/>
                  </a:cubicBezTo>
                  <a:cubicBezTo>
                    <a:pt x="5" y="13"/>
                    <a:pt x="4" y="11"/>
                    <a:pt x="3" y="8"/>
                  </a:cubicBezTo>
                  <a:cubicBezTo>
                    <a:pt x="0" y="0"/>
                    <a:pt x="0" y="0"/>
                    <a:pt x="0" y="0"/>
                  </a:cubicBezTo>
                  <a:cubicBezTo>
                    <a:pt x="0" y="0"/>
                    <a:pt x="0" y="0"/>
                    <a:pt x="0" y="0"/>
                  </a:cubicBezTo>
                  <a:lnTo>
                    <a:pt x="5" y="3"/>
                  </a:lnTo>
                  <a:close/>
                </a:path>
              </a:pathLst>
            </a:custGeom>
            <a:solidFill>
              <a:srgbClr val="75BC40"/>
            </a:solidFill>
            <a:ln w="38100" cmpd="sng">
              <a:solidFill>
                <a:srgbClr val="008000"/>
              </a:solidFill>
              <a:round/>
              <a:headEnd/>
              <a:tailEnd/>
            </a:ln>
          </p:spPr>
          <p:txBody>
            <a:bodyPr/>
            <a:lstStyle/>
            <a:p>
              <a:endParaRPr lang="en-US" sz="2400"/>
            </a:p>
          </p:txBody>
        </p:sp>
      </p:grpSp>
      <p:grpSp>
        <p:nvGrpSpPr>
          <p:cNvPr id="375830" name="Group 22"/>
          <p:cNvGrpSpPr>
            <a:grpSpLocks/>
          </p:cNvGrpSpPr>
          <p:nvPr/>
        </p:nvGrpSpPr>
        <p:grpSpPr bwMode="auto">
          <a:xfrm>
            <a:off x="3657601" y="1981200"/>
            <a:ext cx="1234017" cy="1077384"/>
            <a:chOff x="1728" y="1257"/>
            <a:chExt cx="583" cy="678"/>
          </a:xfrm>
        </p:grpSpPr>
        <p:sp>
          <p:nvSpPr>
            <p:cNvPr id="9321" name="Freeform 23"/>
            <p:cNvSpPr>
              <a:spLocks/>
            </p:cNvSpPr>
            <p:nvPr/>
          </p:nvSpPr>
          <p:spPr bwMode="auto">
            <a:xfrm>
              <a:off x="1728" y="1299"/>
              <a:ext cx="482" cy="636"/>
            </a:xfrm>
            <a:custGeom>
              <a:avLst/>
              <a:gdLst>
                <a:gd name="T0" fmla="*/ 482 w 482"/>
                <a:gd name="T1" fmla="*/ 0 h 636"/>
                <a:gd name="T2" fmla="*/ 0 w 482"/>
                <a:gd name="T3" fmla="*/ 0 h 636"/>
                <a:gd name="T4" fmla="*/ 0 w 482"/>
                <a:gd name="T5" fmla="*/ 636 h 636"/>
                <a:gd name="T6" fmla="*/ 0 60000 65536"/>
                <a:gd name="T7" fmla="*/ 0 60000 65536"/>
                <a:gd name="T8" fmla="*/ 0 60000 65536"/>
              </a:gdLst>
              <a:ahLst/>
              <a:cxnLst>
                <a:cxn ang="T6">
                  <a:pos x="T0" y="T1"/>
                </a:cxn>
                <a:cxn ang="T7">
                  <a:pos x="T2" y="T3"/>
                </a:cxn>
                <a:cxn ang="T8">
                  <a:pos x="T4" y="T5"/>
                </a:cxn>
              </a:cxnLst>
              <a:rect l="0" t="0" r="r" b="b"/>
              <a:pathLst>
                <a:path w="482" h="636">
                  <a:moveTo>
                    <a:pt x="482" y="0"/>
                  </a:moveTo>
                  <a:lnTo>
                    <a:pt x="0" y="0"/>
                  </a:lnTo>
                  <a:lnTo>
                    <a:pt x="0" y="636"/>
                  </a:lnTo>
                </a:path>
              </a:pathLst>
            </a:custGeom>
            <a:noFill/>
            <a:ln w="38100"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22" name="Freeform 24"/>
            <p:cNvSpPr>
              <a:spLocks/>
            </p:cNvSpPr>
            <p:nvPr/>
          </p:nvSpPr>
          <p:spPr bwMode="auto">
            <a:xfrm>
              <a:off x="2176" y="1257"/>
              <a:ext cx="135" cy="85"/>
            </a:xfrm>
            <a:custGeom>
              <a:avLst/>
              <a:gdLst>
                <a:gd name="T0" fmla="*/ 2147483647 w 16"/>
                <a:gd name="T1" fmla="*/ 2147483647 h 10"/>
                <a:gd name="T2" fmla="*/ 0 w 16"/>
                <a:gd name="T3" fmla="*/ 0 h 10"/>
                <a:gd name="T4" fmla="*/ 0 w 16"/>
                <a:gd name="T5" fmla="*/ 0 h 10"/>
                <a:gd name="T6" fmla="*/ 2147483647 w 16"/>
                <a:gd name="T7" fmla="*/ 2147483647 h 10"/>
                <a:gd name="T8" fmla="*/ 2147483647 w 16"/>
                <a:gd name="T9" fmla="*/ 2147483647 h 10"/>
                <a:gd name="T10" fmla="*/ 2147483647 w 16"/>
                <a:gd name="T11" fmla="*/ 2147483647 h 10"/>
                <a:gd name="T12" fmla="*/ 0 w 16"/>
                <a:gd name="T13" fmla="*/ 2147483647 h 10"/>
                <a:gd name="T14" fmla="*/ 0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3" y="5"/>
                  </a:moveTo>
                  <a:cubicBezTo>
                    <a:pt x="0" y="0"/>
                    <a:pt x="0" y="0"/>
                    <a:pt x="0" y="0"/>
                  </a:cubicBezTo>
                  <a:cubicBezTo>
                    <a:pt x="0" y="0"/>
                    <a:pt x="0" y="0"/>
                    <a:pt x="0" y="0"/>
                  </a:cubicBezTo>
                  <a:cubicBezTo>
                    <a:pt x="8" y="3"/>
                    <a:pt x="8" y="3"/>
                    <a:pt x="8" y="3"/>
                  </a:cubicBezTo>
                  <a:cubicBezTo>
                    <a:pt x="10" y="3"/>
                    <a:pt x="13" y="4"/>
                    <a:pt x="16" y="5"/>
                  </a:cubicBezTo>
                  <a:cubicBezTo>
                    <a:pt x="13" y="5"/>
                    <a:pt x="10" y="6"/>
                    <a:pt x="8" y="6"/>
                  </a:cubicBezTo>
                  <a:cubicBezTo>
                    <a:pt x="0" y="10"/>
                    <a:pt x="0" y="10"/>
                    <a:pt x="0" y="10"/>
                  </a:cubicBezTo>
                  <a:cubicBezTo>
                    <a:pt x="0" y="9"/>
                    <a:pt x="0" y="9"/>
                    <a:pt x="0" y="9"/>
                  </a:cubicBezTo>
                  <a:lnTo>
                    <a:pt x="3" y="5"/>
                  </a:lnTo>
                  <a:close/>
                </a:path>
              </a:pathLst>
            </a:custGeom>
            <a:solidFill>
              <a:srgbClr val="E17E26"/>
            </a:solidFill>
            <a:ln w="38100" cmpd="sng">
              <a:solidFill>
                <a:srgbClr val="FF9933"/>
              </a:solidFill>
              <a:round/>
              <a:headEnd/>
              <a:tailEnd/>
            </a:ln>
          </p:spPr>
          <p:txBody>
            <a:bodyPr/>
            <a:lstStyle/>
            <a:p>
              <a:endParaRPr lang="en-US" sz="2400"/>
            </a:p>
          </p:txBody>
        </p:sp>
      </p:grpSp>
      <p:grpSp>
        <p:nvGrpSpPr>
          <p:cNvPr id="375833" name="Group 25"/>
          <p:cNvGrpSpPr>
            <a:grpSpLocks/>
          </p:cNvGrpSpPr>
          <p:nvPr/>
        </p:nvGrpSpPr>
        <p:grpSpPr bwMode="auto">
          <a:xfrm>
            <a:off x="3352801" y="4114800"/>
            <a:ext cx="1504951" cy="1303867"/>
            <a:chOff x="1592" y="2587"/>
            <a:chExt cx="711" cy="821"/>
          </a:xfrm>
        </p:grpSpPr>
        <p:sp>
          <p:nvSpPr>
            <p:cNvPr id="9319" name="Freeform 26"/>
            <p:cNvSpPr>
              <a:spLocks/>
            </p:cNvSpPr>
            <p:nvPr/>
          </p:nvSpPr>
          <p:spPr bwMode="auto">
            <a:xfrm>
              <a:off x="1592" y="2587"/>
              <a:ext cx="618" cy="779"/>
            </a:xfrm>
            <a:custGeom>
              <a:avLst/>
              <a:gdLst>
                <a:gd name="T0" fmla="*/ 618 w 618"/>
                <a:gd name="T1" fmla="*/ 779 h 779"/>
                <a:gd name="T2" fmla="*/ 0 w 618"/>
                <a:gd name="T3" fmla="*/ 779 h 779"/>
                <a:gd name="T4" fmla="*/ 0 w 618"/>
                <a:gd name="T5" fmla="*/ 0 h 779"/>
                <a:gd name="T6" fmla="*/ 0 60000 65536"/>
                <a:gd name="T7" fmla="*/ 0 60000 65536"/>
                <a:gd name="T8" fmla="*/ 0 60000 65536"/>
              </a:gdLst>
              <a:ahLst/>
              <a:cxnLst>
                <a:cxn ang="T6">
                  <a:pos x="T0" y="T1"/>
                </a:cxn>
                <a:cxn ang="T7">
                  <a:pos x="T2" y="T3"/>
                </a:cxn>
                <a:cxn ang="T8">
                  <a:pos x="T4" y="T5"/>
                </a:cxn>
              </a:cxnLst>
              <a:rect l="0" t="0" r="r" b="b"/>
              <a:pathLst>
                <a:path w="618" h="779">
                  <a:moveTo>
                    <a:pt x="618" y="779"/>
                  </a:moveTo>
                  <a:lnTo>
                    <a:pt x="0" y="779"/>
                  </a:lnTo>
                  <a:lnTo>
                    <a:pt x="0" y="0"/>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20" name="Freeform 27"/>
            <p:cNvSpPr>
              <a:spLocks/>
            </p:cNvSpPr>
            <p:nvPr/>
          </p:nvSpPr>
          <p:spPr bwMode="auto">
            <a:xfrm>
              <a:off x="2168" y="3324"/>
              <a:ext cx="135" cy="84"/>
            </a:xfrm>
            <a:custGeom>
              <a:avLst/>
              <a:gdLst>
                <a:gd name="T0" fmla="*/ 2147483647 w 16"/>
                <a:gd name="T1" fmla="*/ 2147483647 h 10"/>
                <a:gd name="T2" fmla="*/ 0 w 16"/>
                <a:gd name="T3" fmla="*/ 0 h 10"/>
                <a:gd name="T4" fmla="*/ 0 w 16"/>
                <a:gd name="T5" fmla="*/ 0 h 10"/>
                <a:gd name="T6" fmla="*/ 2147483647 w 16"/>
                <a:gd name="T7" fmla="*/ 2147483647 h 10"/>
                <a:gd name="T8" fmla="*/ 2147483647 w 16"/>
                <a:gd name="T9" fmla="*/ 2147483647 h 10"/>
                <a:gd name="T10" fmla="*/ 2147483647 w 16"/>
                <a:gd name="T11" fmla="*/ 2147483647 h 10"/>
                <a:gd name="T12" fmla="*/ 0 w 16"/>
                <a:gd name="T13" fmla="*/ 2147483647 h 10"/>
                <a:gd name="T14" fmla="*/ 0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3" y="5"/>
                  </a:moveTo>
                  <a:cubicBezTo>
                    <a:pt x="0" y="0"/>
                    <a:pt x="0" y="0"/>
                    <a:pt x="0" y="0"/>
                  </a:cubicBezTo>
                  <a:cubicBezTo>
                    <a:pt x="0" y="0"/>
                    <a:pt x="0" y="0"/>
                    <a:pt x="0" y="0"/>
                  </a:cubicBezTo>
                  <a:cubicBezTo>
                    <a:pt x="8" y="3"/>
                    <a:pt x="8" y="3"/>
                    <a:pt x="8" y="3"/>
                  </a:cubicBezTo>
                  <a:cubicBezTo>
                    <a:pt x="11" y="4"/>
                    <a:pt x="13" y="4"/>
                    <a:pt x="16" y="5"/>
                  </a:cubicBezTo>
                  <a:cubicBezTo>
                    <a:pt x="13" y="6"/>
                    <a:pt x="11" y="6"/>
                    <a:pt x="8" y="7"/>
                  </a:cubicBezTo>
                  <a:cubicBezTo>
                    <a:pt x="0" y="10"/>
                    <a:pt x="0" y="10"/>
                    <a:pt x="0" y="10"/>
                  </a:cubicBezTo>
                  <a:cubicBezTo>
                    <a:pt x="0" y="10"/>
                    <a:pt x="0" y="10"/>
                    <a:pt x="0" y="10"/>
                  </a:cubicBezTo>
                  <a:lnTo>
                    <a:pt x="3" y="5"/>
                  </a:lnTo>
                  <a:close/>
                </a:path>
              </a:pathLst>
            </a:custGeom>
            <a:solidFill>
              <a:srgbClr val="75BC40"/>
            </a:solidFill>
            <a:ln w="38100" cmpd="sng">
              <a:solidFill>
                <a:srgbClr val="008000"/>
              </a:solidFill>
              <a:round/>
              <a:headEnd/>
              <a:tailEnd/>
            </a:ln>
          </p:spPr>
          <p:txBody>
            <a:bodyPr/>
            <a:lstStyle/>
            <a:p>
              <a:endParaRPr lang="en-US" sz="2400"/>
            </a:p>
          </p:txBody>
        </p:sp>
      </p:grpSp>
      <p:grpSp>
        <p:nvGrpSpPr>
          <p:cNvPr id="375836" name="Group 28"/>
          <p:cNvGrpSpPr>
            <a:grpSpLocks/>
          </p:cNvGrpSpPr>
          <p:nvPr/>
        </p:nvGrpSpPr>
        <p:grpSpPr bwMode="auto">
          <a:xfrm>
            <a:off x="3556001" y="4114801"/>
            <a:ext cx="1308100" cy="994833"/>
            <a:chOff x="1685" y="2604"/>
            <a:chExt cx="618" cy="627"/>
          </a:xfrm>
        </p:grpSpPr>
        <p:sp>
          <p:nvSpPr>
            <p:cNvPr id="9317" name="Freeform 29"/>
            <p:cNvSpPr>
              <a:spLocks/>
            </p:cNvSpPr>
            <p:nvPr/>
          </p:nvSpPr>
          <p:spPr bwMode="auto">
            <a:xfrm>
              <a:off x="1728" y="2697"/>
              <a:ext cx="575" cy="534"/>
            </a:xfrm>
            <a:custGeom>
              <a:avLst/>
              <a:gdLst>
                <a:gd name="T0" fmla="*/ 575 w 575"/>
                <a:gd name="T1" fmla="*/ 534 h 534"/>
                <a:gd name="T2" fmla="*/ 0 w 575"/>
                <a:gd name="T3" fmla="*/ 534 h 534"/>
                <a:gd name="T4" fmla="*/ 0 w 575"/>
                <a:gd name="T5" fmla="*/ 0 h 534"/>
                <a:gd name="T6" fmla="*/ 0 60000 65536"/>
                <a:gd name="T7" fmla="*/ 0 60000 65536"/>
                <a:gd name="T8" fmla="*/ 0 60000 65536"/>
              </a:gdLst>
              <a:ahLst/>
              <a:cxnLst>
                <a:cxn ang="T6">
                  <a:pos x="T0" y="T1"/>
                </a:cxn>
                <a:cxn ang="T7">
                  <a:pos x="T2" y="T3"/>
                </a:cxn>
                <a:cxn ang="T8">
                  <a:pos x="T4" y="T5"/>
                </a:cxn>
              </a:cxnLst>
              <a:rect l="0" t="0" r="r" b="b"/>
              <a:pathLst>
                <a:path w="575" h="534">
                  <a:moveTo>
                    <a:pt x="575" y="534"/>
                  </a:moveTo>
                  <a:lnTo>
                    <a:pt x="0" y="534"/>
                  </a:lnTo>
                  <a:lnTo>
                    <a:pt x="0" y="0"/>
                  </a:lnTo>
                </a:path>
              </a:pathLst>
            </a:custGeom>
            <a:noFill/>
            <a:ln w="38100"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8" name="Freeform 30"/>
            <p:cNvSpPr>
              <a:spLocks/>
            </p:cNvSpPr>
            <p:nvPr/>
          </p:nvSpPr>
          <p:spPr bwMode="auto">
            <a:xfrm>
              <a:off x="1685" y="2604"/>
              <a:ext cx="85" cy="135"/>
            </a:xfrm>
            <a:custGeom>
              <a:avLst/>
              <a:gdLst>
                <a:gd name="T0" fmla="*/ 2147483647 w 10"/>
                <a:gd name="T1" fmla="*/ 2147483647 h 16"/>
                <a:gd name="T2" fmla="*/ 0 w 10"/>
                <a:gd name="T3" fmla="*/ 2147483647 h 16"/>
                <a:gd name="T4" fmla="*/ 0 w 10"/>
                <a:gd name="T5" fmla="*/ 2147483647 h 16"/>
                <a:gd name="T6" fmla="*/ 2147483647 w 10"/>
                <a:gd name="T7" fmla="*/ 2147483647 h 16"/>
                <a:gd name="T8" fmla="*/ 2147483647 w 10"/>
                <a:gd name="T9" fmla="*/ 0 h 16"/>
                <a:gd name="T10" fmla="*/ 2147483647 w 10"/>
                <a:gd name="T11" fmla="*/ 2147483647 h 16"/>
                <a:gd name="T12" fmla="*/ 2147483647 w 10"/>
                <a:gd name="T13" fmla="*/ 2147483647 h 16"/>
                <a:gd name="T14" fmla="*/ 2147483647 w 10"/>
                <a:gd name="T15" fmla="*/ 2147483647 h 16"/>
                <a:gd name="T16" fmla="*/ 2147483647 w 10"/>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6">
                  <a:moveTo>
                    <a:pt x="5" y="13"/>
                  </a:moveTo>
                  <a:cubicBezTo>
                    <a:pt x="0" y="16"/>
                    <a:pt x="0" y="16"/>
                    <a:pt x="0" y="16"/>
                  </a:cubicBezTo>
                  <a:cubicBezTo>
                    <a:pt x="0" y="16"/>
                    <a:pt x="0" y="16"/>
                    <a:pt x="0" y="16"/>
                  </a:cubicBezTo>
                  <a:cubicBezTo>
                    <a:pt x="3" y="8"/>
                    <a:pt x="3" y="8"/>
                    <a:pt x="3" y="8"/>
                  </a:cubicBezTo>
                  <a:cubicBezTo>
                    <a:pt x="4" y="5"/>
                    <a:pt x="5" y="2"/>
                    <a:pt x="5" y="0"/>
                  </a:cubicBezTo>
                  <a:cubicBezTo>
                    <a:pt x="6" y="2"/>
                    <a:pt x="6" y="5"/>
                    <a:pt x="7" y="8"/>
                  </a:cubicBezTo>
                  <a:cubicBezTo>
                    <a:pt x="10" y="16"/>
                    <a:pt x="10" y="16"/>
                    <a:pt x="10" y="16"/>
                  </a:cubicBezTo>
                  <a:cubicBezTo>
                    <a:pt x="10" y="16"/>
                    <a:pt x="10" y="16"/>
                    <a:pt x="10" y="16"/>
                  </a:cubicBezTo>
                  <a:lnTo>
                    <a:pt x="5" y="13"/>
                  </a:lnTo>
                  <a:close/>
                </a:path>
              </a:pathLst>
            </a:custGeom>
            <a:solidFill>
              <a:srgbClr val="E17E26"/>
            </a:solidFill>
            <a:ln w="38100" cmpd="sng">
              <a:solidFill>
                <a:srgbClr val="FF9933"/>
              </a:solidFill>
              <a:round/>
              <a:headEnd/>
              <a:tailEnd/>
            </a:ln>
          </p:spPr>
          <p:txBody>
            <a:bodyPr/>
            <a:lstStyle/>
            <a:p>
              <a:endParaRPr lang="en-US" sz="2400"/>
            </a:p>
          </p:txBody>
        </p:sp>
      </p:grpSp>
      <p:grpSp>
        <p:nvGrpSpPr>
          <p:cNvPr id="375839" name="Group 31"/>
          <p:cNvGrpSpPr>
            <a:grpSpLocks/>
          </p:cNvGrpSpPr>
          <p:nvPr/>
        </p:nvGrpSpPr>
        <p:grpSpPr bwMode="auto">
          <a:xfrm>
            <a:off x="7315201" y="1752601"/>
            <a:ext cx="1344084" cy="1291167"/>
            <a:chOff x="3445" y="1122"/>
            <a:chExt cx="635" cy="813"/>
          </a:xfrm>
        </p:grpSpPr>
        <p:sp>
          <p:nvSpPr>
            <p:cNvPr id="9315" name="Freeform 32"/>
            <p:cNvSpPr>
              <a:spLocks/>
            </p:cNvSpPr>
            <p:nvPr/>
          </p:nvSpPr>
          <p:spPr bwMode="auto">
            <a:xfrm>
              <a:off x="3547" y="1164"/>
              <a:ext cx="533" cy="771"/>
            </a:xfrm>
            <a:custGeom>
              <a:avLst/>
              <a:gdLst>
                <a:gd name="T0" fmla="*/ 0 w 533"/>
                <a:gd name="T1" fmla="*/ 0 h 771"/>
                <a:gd name="T2" fmla="*/ 533 w 533"/>
                <a:gd name="T3" fmla="*/ 0 h 771"/>
                <a:gd name="T4" fmla="*/ 533 w 533"/>
                <a:gd name="T5" fmla="*/ 771 h 771"/>
                <a:gd name="T6" fmla="*/ 0 60000 65536"/>
                <a:gd name="T7" fmla="*/ 0 60000 65536"/>
                <a:gd name="T8" fmla="*/ 0 60000 65536"/>
              </a:gdLst>
              <a:ahLst/>
              <a:cxnLst>
                <a:cxn ang="T6">
                  <a:pos x="T0" y="T1"/>
                </a:cxn>
                <a:cxn ang="T7">
                  <a:pos x="T2" y="T3"/>
                </a:cxn>
                <a:cxn ang="T8">
                  <a:pos x="T4" y="T5"/>
                </a:cxn>
              </a:cxnLst>
              <a:rect l="0" t="0" r="r" b="b"/>
              <a:pathLst>
                <a:path w="533" h="771">
                  <a:moveTo>
                    <a:pt x="0" y="0"/>
                  </a:moveTo>
                  <a:lnTo>
                    <a:pt x="533" y="0"/>
                  </a:lnTo>
                  <a:lnTo>
                    <a:pt x="533" y="771"/>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6" name="Freeform 33"/>
            <p:cNvSpPr>
              <a:spLocks/>
            </p:cNvSpPr>
            <p:nvPr/>
          </p:nvSpPr>
          <p:spPr bwMode="auto">
            <a:xfrm>
              <a:off x="3445" y="1122"/>
              <a:ext cx="136" cy="84"/>
            </a:xfrm>
            <a:custGeom>
              <a:avLst/>
              <a:gdLst>
                <a:gd name="T0" fmla="*/ 2147483647 w 16"/>
                <a:gd name="T1" fmla="*/ 2147483647 h 10"/>
                <a:gd name="T2" fmla="*/ 2147483647 w 16"/>
                <a:gd name="T3" fmla="*/ 2147483647 h 10"/>
                <a:gd name="T4" fmla="*/ 2147483647 w 16"/>
                <a:gd name="T5" fmla="*/ 2147483647 h 10"/>
                <a:gd name="T6" fmla="*/ 2147483647 w 16"/>
                <a:gd name="T7" fmla="*/ 2147483647 h 10"/>
                <a:gd name="T8" fmla="*/ 0 w 16"/>
                <a:gd name="T9" fmla="*/ 2147483647 h 10"/>
                <a:gd name="T10" fmla="*/ 2147483647 w 16"/>
                <a:gd name="T11" fmla="*/ 2147483647 h 10"/>
                <a:gd name="T12" fmla="*/ 2147483647 w 16"/>
                <a:gd name="T13" fmla="*/ 0 h 10"/>
                <a:gd name="T14" fmla="*/ 2147483647 w 16"/>
                <a:gd name="T15" fmla="*/ 0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13" y="5"/>
                  </a:moveTo>
                  <a:cubicBezTo>
                    <a:pt x="16" y="9"/>
                    <a:pt x="16" y="9"/>
                    <a:pt x="16" y="9"/>
                  </a:cubicBezTo>
                  <a:cubicBezTo>
                    <a:pt x="16" y="10"/>
                    <a:pt x="16" y="10"/>
                    <a:pt x="16" y="10"/>
                  </a:cubicBezTo>
                  <a:cubicBezTo>
                    <a:pt x="8" y="6"/>
                    <a:pt x="8" y="6"/>
                    <a:pt x="8" y="6"/>
                  </a:cubicBezTo>
                  <a:cubicBezTo>
                    <a:pt x="5" y="6"/>
                    <a:pt x="3" y="5"/>
                    <a:pt x="0" y="5"/>
                  </a:cubicBezTo>
                  <a:cubicBezTo>
                    <a:pt x="3" y="4"/>
                    <a:pt x="5" y="3"/>
                    <a:pt x="8" y="3"/>
                  </a:cubicBezTo>
                  <a:cubicBezTo>
                    <a:pt x="16" y="0"/>
                    <a:pt x="16" y="0"/>
                    <a:pt x="16" y="0"/>
                  </a:cubicBezTo>
                  <a:cubicBezTo>
                    <a:pt x="16" y="0"/>
                    <a:pt x="16" y="0"/>
                    <a:pt x="16" y="0"/>
                  </a:cubicBezTo>
                  <a:lnTo>
                    <a:pt x="13" y="5"/>
                  </a:lnTo>
                  <a:close/>
                </a:path>
              </a:pathLst>
            </a:custGeom>
            <a:solidFill>
              <a:srgbClr val="75BC40"/>
            </a:solidFill>
            <a:ln w="38100" cmpd="sng">
              <a:solidFill>
                <a:srgbClr val="008000"/>
              </a:solidFill>
              <a:round/>
              <a:headEnd/>
              <a:tailEnd/>
            </a:ln>
          </p:spPr>
          <p:txBody>
            <a:bodyPr/>
            <a:lstStyle/>
            <a:p>
              <a:endParaRPr lang="en-US" sz="2400"/>
            </a:p>
          </p:txBody>
        </p:sp>
      </p:grpSp>
      <p:grpSp>
        <p:nvGrpSpPr>
          <p:cNvPr id="375842" name="Group 34"/>
          <p:cNvGrpSpPr>
            <a:grpSpLocks/>
          </p:cNvGrpSpPr>
          <p:nvPr/>
        </p:nvGrpSpPr>
        <p:grpSpPr bwMode="auto">
          <a:xfrm>
            <a:off x="7274985" y="2063751"/>
            <a:ext cx="1145116" cy="1007533"/>
            <a:chOff x="3437" y="1299"/>
            <a:chExt cx="541" cy="636"/>
          </a:xfrm>
        </p:grpSpPr>
        <p:sp>
          <p:nvSpPr>
            <p:cNvPr id="9313" name="Freeform 35"/>
            <p:cNvSpPr>
              <a:spLocks/>
            </p:cNvSpPr>
            <p:nvPr/>
          </p:nvSpPr>
          <p:spPr bwMode="auto">
            <a:xfrm>
              <a:off x="3437" y="1299"/>
              <a:ext cx="507" cy="534"/>
            </a:xfrm>
            <a:custGeom>
              <a:avLst/>
              <a:gdLst>
                <a:gd name="T0" fmla="*/ 0 w 507"/>
                <a:gd name="T1" fmla="*/ 0 h 534"/>
                <a:gd name="T2" fmla="*/ 507 w 507"/>
                <a:gd name="T3" fmla="*/ 0 h 534"/>
                <a:gd name="T4" fmla="*/ 507 w 507"/>
                <a:gd name="T5" fmla="*/ 534 h 534"/>
                <a:gd name="T6" fmla="*/ 0 60000 65536"/>
                <a:gd name="T7" fmla="*/ 0 60000 65536"/>
                <a:gd name="T8" fmla="*/ 0 60000 65536"/>
              </a:gdLst>
              <a:ahLst/>
              <a:cxnLst>
                <a:cxn ang="T6">
                  <a:pos x="T0" y="T1"/>
                </a:cxn>
                <a:cxn ang="T7">
                  <a:pos x="T2" y="T3"/>
                </a:cxn>
                <a:cxn ang="T8">
                  <a:pos x="T4" y="T5"/>
                </a:cxn>
              </a:cxnLst>
              <a:rect l="0" t="0" r="r" b="b"/>
              <a:pathLst>
                <a:path w="507" h="534">
                  <a:moveTo>
                    <a:pt x="0" y="0"/>
                  </a:moveTo>
                  <a:lnTo>
                    <a:pt x="507" y="0"/>
                  </a:lnTo>
                  <a:lnTo>
                    <a:pt x="507" y="534"/>
                  </a:lnTo>
                </a:path>
              </a:pathLst>
            </a:custGeom>
            <a:noFill/>
            <a:ln w="38100"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4" name="Freeform 36"/>
            <p:cNvSpPr>
              <a:spLocks/>
            </p:cNvSpPr>
            <p:nvPr/>
          </p:nvSpPr>
          <p:spPr bwMode="auto">
            <a:xfrm>
              <a:off x="3902" y="1799"/>
              <a:ext cx="76" cy="136"/>
            </a:xfrm>
            <a:custGeom>
              <a:avLst/>
              <a:gdLst>
                <a:gd name="T0" fmla="*/ 2147483647 w 9"/>
                <a:gd name="T1" fmla="*/ 2147483647 h 16"/>
                <a:gd name="T2" fmla="*/ 2147483647 w 9"/>
                <a:gd name="T3" fmla="*/ 0 h 16"/>
                <a:gd name="T4" fmla="*/ 2147483647 w 9"/>
                <a:gd name="T5" fmla="*/ 0 h 16"/>
                <a:gd name="T6" fmla="*/ 2147483647 w 9"/>
                <a:gd name="T7" fmla="*/ 2147483647 h 16"/>
                <a:gd name="T8" fmla="*/ 2147483647 w 9"/>
                <a:gd name="T9" fmla="*/ 2147483647 h 16"/>
                <a:gd name="T10" fmla="*/ 2147483647 w 9"/>
                <a:gd name="T11" fmla="*/ 2147483647 h 16"/>
                <a:gd name="T12" fmla="*/ 0 w 9"/>
                <a:gd name="T13" fmla="*/ 0 h 16"/>
                <a:gd name="T14" fmla="*/ 0 w 9"/>
                <a:gd name="T15" fmla="*/ 0 h 16"/>
                <a:gd name="T16" fmla="*/ 2147483647 w 9"/>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6">
                  <a:moveTo>
                    <a:pt x="5" y="3"/>
                  </a:moveTo>
                  <a:cubicBezTo>
                    <a:pt x="9" y="0"/>
                    <a:pt x="9" y="0"/>
                    <a:pt x="9" y="0"/>
                  </a:cubicBezTo>
                  <a:cubicBezTo>
                    <a:pt x="9" y="0"/>
                    <a:pt x="9" y="0"/>
                    <a:pt x="9" y="0"/>
                  </a:cubicBezTo>
                  <a:cubicBezTo>
                    <a:pt x="6" y="8"/>
                    <a:pt x="6" y="8"/>
                    <a:pt x="6" y="8"/>
                  </a:cubicBezTo>
                  <a:cubicBezTo>
                    <a:pt x="6" y="11"/>
                    <a:pt x="5" y="14"/>
                    <a:pt x="5" y="16"/>
                  </a:cubicBezTo>
                  <a:cubicBezTo>
                    <a:pt x="4" y="14"/>
                    <a:pt x="3" y="11"/>
                    <a:pt x="3" y="8"/>
                  </a:cubicBezTo>
                  <a:cubicBezTo>
                    <a:pt x="0" y="0"/>
                    <a:pt x="0" y="0"/>
                    <a:pt x="0" y="0"/>
                  </a:cubicBezTo>
                  <a:cubicBezTo>
                    <a:pt x="0" y="0"/>
                    <a:pt x="0" y="0"/>
                    <a:pt x="0" y="0"/>
                  </a:cubicBezTo>
                  <a:lnTo>
                    <a:pt x="5" y="3"/>
                  </a:lnTo>
                  <a:close/>
                </a:path>
              </a:pathLst>
            </a:custGeom>
            <a:solidFill>
              <a:srgbClr val="E17E26"/>
            </a:solidFill>
            <a:ln w="38100" cmpd="sng">
              <a:solidFill>
                <a:srgbClr val="FF9933"/>
              </a:solidFill>
              <a:round/>
              <a:headEnd/>
              <a:tailEnd/>
            </a:ln>
          </p:spPr>
          <p:txBody>
            <a:bodyPr/>
            <a:lstStyle/>
            <a:p>
              <a:endParaRPr lang="en-US" sz="2400"/>
            </a:p>
          </p:txBody>
        </p:sp>
      </p:grpSp>
      <p:grpSp>
        <p:nvGrpSpPr>
          <p:cNvPr id="375845" name="Group 37"/>
          <p:cNvGrpSpPr>
            <a:grpSpLocks/>
          </p:cNvGrpSpPr>
          <p:nvPr/>
        </p:nvGrpSpPr>
        <p:grpSpPr bwMode="auto">
          <a:xfrm>
            <a:off x="7291918" y="4119034"/>
            <a:ext cx="1416049" cy="1225551"/>
            <a:chOff x="3445" y="2595"/>
            <a:chExt cx="669" cy="771"/>
          </a:xfrm>
        </p:grpSpPr>
        <p:sp>
          <p:nvSpPr>
            <p:cNvPr id="9311" name="Freeform 38"/>
            <p:cNvSpPr>
              <a:spLocks/>
            </p:cNvSpPr>
            <p:nvPr/>
          </p:nvSpPr>
          <p:spPr bwMode="auto">
            <a:xfrm>
              <a:off x="3445" y="2697"/>
              <a:ext cx="635" cy="669"/>
            </a:xfrm>
            <a:custGeom>
              <a:avLst/>
              <a:gdLst>
                <a:gd name="T0" fmla="*/ 0 w 635"/>
                <a:gd name="T1" fmla="*/ 669 h 669"/>
                <a:gd name="T2" fmla="*/ 635 w 635"/>
                <a:gd name="T3" fmla="*/ 669 h 669"/>
                <a:gd name="T4" fmla="*/ 635 w 635"/>
                <a:gd name="T5" fmla="*/ 0 h 669"/>
                <a:gd name="T6" fmla="*/ 0 60000 65536"/>
                <a:gd name="T7" fmla="*/ 0 60000 65536"/>
                <a:gd name="T8" fmla="*/ 0 60000 65536"/>
              </a:gdLst>
              <a:ahLst/>
              <a:cxnLst>
                <a:cxn ang="T6">
                  <a:pos x="T0" y="T1"/>
                </a:cxn>
                <a:cxn ang="T7">
                  <a:pos x="T2" y="T3"/>
                </a:cxn>
                <a:cxn ang="T8">
                  <a:pos x="T4" y="T5"/>
                </a:cxn>
              </a:cxnLst>
              <a:rect l="0" t="0" r="r" b="b"/>
              <a:pathLst>
                <a:path w="635" h="669">
                  <a:moveTo>
                    <a:pt x="0" y="669"/>
                  </a:moveTo>
                  <a:lnTo>
                    <a:pt x="635" y="669"/>
                  </a:lnTo>
                  <a:lnTo>
                    <a:pt x="635" y="0"/>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2" name="Freeform 39"/>
            <p:cNvSpPr>
              <a:spLocks/>
            </p:cNvSpPr>
            <p:nvPr/>
          </p:nvSpPr>
          <p:spPr bwMode="auto">
            <a:xfrm>
              <a:off x="4037" y="2595"/>
              <a:ext cx="77" cy="136"/>
            </a:xfrm>
            <a:custGeom>
              <a:avLst/>
              <a:gdLst>
                <a:gd name="T0" fmla="*/ 2147483647 w 9"/>
                <a:gd name="T1" fmla="*/ 2147483647 h 16"/>
                <a:gd name="T2" fmla="*/ 0 w 9"/>
                <a:gd name="T3" fmla="*/ 2147483647 h 16"/>
                <a:gd name="T4" fmla="*/ 0 w 9"/>
                <a:gd name="T5" fmla="*/ 2147483647 h 16"/>
                <a:gd name="T6" fmla="*/ 2147483647 w 9"/>
                <a:gd name="T7" fmla="*/ 2147483647 h 16"/>
                <a:gd name="T8" fmla="*/ 2147483647 w 9"/>
                <a:gd name="T9" fmla="*/ 0 h 16"/>
                <a:gd name="T10" fmla="*/ 2147483647 w 9"/>
                <a:gd name="T11" fmla="*/ 2147483647 h 16"/>
                <a:gd name="T12" fmla="*/ 2147483647 w 9"/>
                <a:gd name="T13" fmla="*/ 2147483647 h 16"/>
                <a:gd name="T14" fmla="*/ 2147483647 w 9"/>
                <a:gd name="T15" fmla="*/ 2147483647 h 16"/>
                <a:gd name="T16" fmla="*/ 2147483647 w 9"/>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6">
                  <a:moveTo>
                    <a:pt x="5" y="14"/>
                  </a:moveTo>
                  <a:cubicBezTo>
                    <a:pt x="0" y="16"/>
                    <a:pt x="0" y="16"/>
                    <a:pt x="0" y="16"/>
                  </a:cubicBezTo>
                  <a:cubicBezTo>
                    <a:pt x="0" y="16"/>
                    <a:pt x="0" y="16"/>
                    <a:pt x="0" y="16"/>
                  </a:cubicBezTo>
                  <a:cubicBezTo>
                    <a:pt x="3" y="8"/>
                    <a:pt x="3" y="8"/>
                    <a:pt x="3" y="8"/>
                  </a:cubicBezTo>
                  <a:cubicBezTo>
                    <a:pt x="3" y="6"/>
                    <a:pt x="4" y="3"/>
                    <a:pt x="5" y="0"/>
                  </a:cubicBezTo>
                  <a:cubicBezTo>
                    <a:pt x="5" y="3"/>
                    <a:pt x="6" y="6"/>
                    <a:pt x="6" y="8"/>
                  </a:cubicBezTo>
                  <a:cubicBezTo>
                    <a:pt x="9" y="16"/>
                    <a:pt x="9" y="16"/>
                    <a:pt x="9" y="16"/>
                  </a:cubicBezTo>
                  <a:cubicBezTo>
                    <a:pt x="9" y="16"/>
                    <a:pt x="9" y="16"/>
                    <a:pt x="9" y="16"/>
                  </a:cubicBezTo>
                  <a:lnTo>
                    <a:pt x="5" y="14"/>
                  </a:lnTo>
                  <a:close/>
                </a:path>
              </a:pathLst>
            </a:custGeom>
            <a:solidFill>
              <a:srgbClr val="75BC40"/>
            </a:solidFill>
            <a:ln w="38100" cmpd="sng">
              <a:solidFill>
                <a:srgbClr val="008000"/>
              </a:solidFill>
              <a:round/>
              <a:headEnd/>
              <a:tailEnd/>
            </a:ln>
          </p:spPr>
          <p:txBody>
            <a:bodyPr/>
            <a:lstStyle/>
            <a:p>
              <a:endParaRPr lang="en-US" sz="2400"/>
            </a:p>
          </p:txBody>
        </p:sp>
      </p:grpSp>
      <p:grpSp>
        <p:nvGrpSpPr>
          <p:cNvPr id="375848" name="Group 40"/>
          <p:cNvGrpSpPr>
            <a:grpSpLocks/>
          </p:cNvGrpSpPr>
          <p:nvPr/>
        </p:nvGrpSpPr>
        <p:grpSpPr bwMode="auto">
          <a:xfrm>
            <a:off x="7291917" y="4119033"/>
            <a:ext cx="1056216" cy="1075267"/>
            <a:chOff x="3445" y="2595"/>
            <a:chExt cx="499" cy="678"/>
          </a:xfrm>
        </p:grpSpPr>
        <p:sp>
          <p:nvSpPr>
            <p:cNvPr id="9309" name="Freeform 41"/>
            <p:cNvSpPr>
              <a:spLocks/>
            </p:cNvSpPr>
            <p:nvPr/>
          </p:nvSpPr>
          <p:spPr bwMode="auto">
            <a:xfrm>
              <a:off x="3547" y="2595"/>
              <a:ext cx="397" cy="636"/>
            </a:xfrm>
            <a:custGeom>
              <a:avLst/>
              <a:gdLst>
                <a:gd name="T0" fmla="*/ 0 w 397"/>
                <a:gd name="T1" fmla="*/ 636 h 636"/>
                <a:gd name="T2" fmla="*/ 397 w 397"/>
                <a:gd name="T3" fmla="*/ 636 h 636"/>
                <a:gd name="T4" fmla="*/ 397 w 397"/>
                <a:gd name="T5" fmla="*/ 0 h 636"/>
                <a:gd name="T6" fmla="*/ 0 60000 65536"/>
                <a:gd name="T7" fmla="*/ 0 60000 65536"/>
                <a:gd name="T8" fmla="*/ 0 60000 65536"/>
              </a:gdLst>
              <a:ahLst/>
              <a:cxnLst>
                <a:cxn ang="T6">
                  <a:pos x="T0" y="T1"/>
                </a:cxn>
                <a:cxn ang="T7">
                  <a:pos x="T2" y="T3"/>
                </a:cxn>
                <a:cxn ang="T8">
                  <a:pos x="T4" y="T5"/>
                </a:cxn>
              </a:cxnLst>
              <a:rect l="0" t="0" r="r" b="b"/>
              <a:pathLst>
                <a:path w="397" h="636">
                  <a:moveTo>
                    <a:pt x="0" y="636"/>
                  </a:moveTo>
                  <a:lnTo>
                    <a:pt x="397" y="636"/>
                  </a:lnTo>
                  <a:lnTo>
                    <a:pt x="397" y="0"/>
                  </a:lnTo>
                </a:path>
              </a:pathLst>
            </a:custGeom>
            <a:noFill/>
            <a:ln w="38100"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310" name="Freeform 42"/>
            <p:cNvSpPr>
              <a:spLocks/>
            </p:cNvSpPr>
            <p:nvPr/>
          </p:nvSpPr>
          <p:spPr bwMode="auto">
            <a:xfrm>
              <a:off x="3445" y="3188"/>
              <a:ext cx="136" cy="85"/>
            </a:xfrm>
            <a:custGeom>
              <a:avLst/>
              <a:gdLst>
                <a:gd name="T0" fmla="*/ 2147483647 w 16"/>
                <a:gd name="T1" fmla="*/ 2147483647 h 10"/>
                <a:gd name="T2" fmla="*/ 2147483647 w 16"/>
                <a:gd name="T3" fmla="*/ 2147483647 h 10"/>
                <a:gd name="T4" fmla="*/ 2147483647 w 16"/>
                <a:gd name="T5" fmla="*/ 2147483647 h 10"/>
                <a:gd name="T6" fmla="*/ 2147483647 w 16"/>
                <a:gd name="T7" fmla="*/ 2147483647 h 10"/>
                <a:gd name="T8" fmla="*/ 0 w 16"/>
                <a:gd name="T9" fmla="*/ 2147483647 h 10"/>
                <a:gd name="T10" fmla="*/ 2147483647 w 16"/>
                <a:gd name="T11" fmla="*/ 2147483647 h 10"/>
                <a:gd name="T12" fmla="*/ 2147483647 w 16"/>
                <a:gd name="T13" fmla="*/ 0 h 10"/>
                <a:gd name="T14" fmla="*/ 2147483647 w 16"/>
                <a:gd name="T15" fmla="*/ 0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13" y="5"/>
                  </a:moveTo>
                  <a:cubicBezTo>
                    <a:pt x="16" y="10"/>
                    <a:pt x="16" y="10"/>
                    <a:pt x="16" y="10"/>
                  </a:cubicBezTo>
                  <a:cubicBezTo>
                    <a:pt x="16" y="10"/>
                    <a:pt x="16" y="10"/>
                    <a:pt x="16" y="10"/>
                  </a:cubicBezTo>
                  <a:cubicBezTo>
                    <a:pt x="8" y="7"/>
                    <a:pt x="8" y="7"/>
                    <a:pt x="8" y="7"/>
                  </a:cubicBezTo>
                  <a:cubicBezTo>
                    <a:pt x="6" y="6"/>
                    <a:pt x="3" y="6"/>
                    <a:pt x="0" y="5"/>
                  </a:cubicBezTo>
                  <a:cubicBezTo>
                    <a:pt x="3" y="4"/>
                    <a:pt x="6" y="4"/>
                    <a:pt x="8" y="3"/>
                  </a:cubicBezTo>
                  <a:cubicBezTo>
                    <a:pt x="16" y="0"/>
                    <a:pt x="16" y="0"/>
                    <a:pt x="16" y="0"/>
                  </a:cubicBezTo>
                  <a:cubicBezTo>
                    <a:pt x="16" y="0"/>
                    <a:pt x="16" y="0"/>
                    <a:pt x="16" y="0"/>
                  </a:cubicBezTo>
                  <a:lnTo>
                    <a:pt x="13" y="5"/>
                  </a:lnTo>
                  <a:close/>
                </a:path>
              </a:pathLst>
            </a:custGeom>
            <a:solidFill>
              <a:srgbClr val="E17E26"/>
            </a:solidFill>
            <a:ln w="38100" cmpd="sng">
              <a:solidFill>
                <a:srgbClr val="FF9933"/>
              </a:solidFill>
              <a:round/>
              <a:headEnd/>
              <a:tailEnd/>
            </a:ln>
          </p:spPr>
          <p:txBody>
            <a:bodyPr/>
            <a:lstStyle/>
            <a:p>
              <a:endParaRPr lang="en-US" sz="2400"/>
            </a:p>
          </p:txBody>
        </p:sp>
      </p:grpSp>
      <p:sp>
        <p:nvSpPr>
          <p:cNvPr id="9239" name="Line 43"/>
          <p:cNvSpPr>
            <a:spLocks noChangeShapeType="1"/>
          </p:cNvSpPr>
          <p:nvPr/>
        </p:nvSpPr>
        <p:spPr bwMode="auto">
          <a:xfrm>
            <a:off x="7471834" y="5719234"/>
            <a:ext cx="357717" cy="2117"/>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108844" tIns="54423" rIns="108844" bIns="54423"/>
          <a:lstStyle/>
          <a:p>
            <a:endParaRPr lang="en-US" sz="2400"/>
          </a:p>
        </p:txBody>
      </p:sp>
      <p:sp>
        <p:nvSpPr>
          <p:cNvPr id="9240" name="Freeform 44"/>
          <p:cNvSpPr>
            <a:spLocks/>
          </p:cNvSpPr>
          <p:nvPr/>
        </p:nvSpPr>
        <p:spPr bwMode="auto">
          <a:xfrm>
            <a:off x="7757584" y="5653617"/>
            <a:ext cx="287867" cy="135467"/>
          </a:xfrm>
          <a:custGeom>
            <a:avLst/>
            <a:gdLst>
              <a:gd name="T0" fmla="*/ 2147483647 w 16"/>
              <a:gd name="T1" fmla="*/ 2147483647 h 10"/>
              <a:gd name="T2" fmla="*/ 0 w 16"/>
              <a:gd name="T3" fmla="*/ 0 h 10"/>
              <a:gd name="T4" fmla="*/ 0 w 16"/>
              <a:gd name="T5" fmla="*/ 0 h 10"/>
              <a:gd name="T6" fmla="*/ 2147483647 w 16"/>
              <a:gd name="T7" fmla="*/ 2147483647 h 10"/>
              <a:gd name="T8" fmla="*/ 2147483647 w 16"/>
              <a:gd name="T9" fmla="*/ 2147483647 h 10"/>
              <a:gd name="T10" fmla="*/ 2147483647 w 16"/>
              <a:gd name="T11" fmla="*/ 2147483647 h 10"/>
              <a:gd name="T12" fmla="*/ 0 w 16"/>
              <a:gd name="T13" fmla="*/ 2147483647 h 10"/>
              <a:gd name="T14" fmla="*/ 0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3" y="5"/>
                </a:moveTo>
                <a:cubicBezTo>
                  <a:pt x="0" y="0"/>
                  <a:pt x="0" y="0"/>
                  <a:pt x="0" y="0"/>
                </a:cubicBezTo>
                <a:cubicBezTo>
                  <a:pt x="0" y="0"/>
                  <a:pt x="0" y="0"/>
                  <a:pt x="0" y="0"/>
                </a:cubicBezTo>
                <a:cubicBezTo>
                  <a:pt x="8" y="3"/>
                  <a:pt x="8" y="3"/>
                  <a:pt x="8" y="3"/>
                </a:cubicBezTo>
                <a:cubicBezTo>
                  <a:pt x="10" y="4"/>
                  <a:pt x="13" y="4"/>
                  <a:pt x="16" y="5"/>
                </a:cubicBezTo>
                <a:cubicBezTo>
                  <a:pt x="13" y="6"/>
                  <a:pt x="10" y="6"/>
                  <a:pt x="8" y="7"/>
                </a:cubicBezTo>
                <a:cubicBezTo>
                  <a:pt x="0" y="10"/>
                  <a:pt x="0" y="10"/>
                  <a:pt x="0" y="10"/>
                </a:cubicBezTo>
                <a:cubicBezTo>
                  <a:pt x="0" y="10"/>
                  <a:pt x="0" y="10"/>
                  <a:pt x="0" y="10"/>
                </a:cubicBezTo>
                <a:lnTo>
                  <a:pt x="3" y="5"/>
                </a:lnTo>
                <a:close/>
              </a:path>
            </a:pathLst>
          </a:custGeom>
          <a:solidFill>
            <a:srgbClr val="E17E26"/>
          </a:solidFill>
          <a:ln w="9525">
            <a:solidFill>
              <a:srgbClr val="FF9933"/>
            </a:solidFill>
            <a:round/>
            <a:headEnd/>
            <a:tailEnd/>
          </a:ln>
        </p:spPr>
        <p:txBody>
          <a:bodyPr lIns="108844" tIns="54423" rIns="108844" bIns="54423"/>
          <a:lstStyle/>
          <a:p>
            <a:endParaRPr lang="en-US" sz="2400"/>
          </a:p>
        </p:txBody>
      </p:sp>
      <p:sp>
        <p:nvSpPr>
          <p:cNvPr id="9241" name="Line 45"/>
          <p:cNvSpPr>
            <a:spLocks noChangeShapeType="1"/>
          </p:cNvSpPr>
          <p:nvPr/>
        </p:nvSpPr>
        <p:spPr bwMode="auto">
          <a:xfrm>
            <a:off x="7518400" y="6096000"/>
            <a:ext cx="357717" cy="211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lIns="108844" tIns="54423" rIns="108844" bIns="54423"/>
          <a:lstStyle/>
          <a:p>
            <a:endParaRPr lang="en-US" sz="2400"/>
          </a:p>
        </p:txBody>
      </p:sp>
      <p:sp>
        <p:nvSpPr>
          <p:cNvPr id="9242" name="Freeform 46"/>
          <p:cNvSpPr>
            <a:spLocks/>
          </p:cNvSpPr>
          <p:nvPr/>
        </p:nvSpPr>
        <p:spPr bwMode="auto">
          <a:xfrm>
            <a:off x="7757584" y="6040967"/>
            <a:ext cx="287867" cy="135467"/>
          </a:xfrm>
          <a:custGeom>
            <a:avLst/>
            <a:gdLst>
              <a:gd name="T0" fmla="*/ 2147483647 w 16"/>
              <a:gd name="T1" fmla="*/ 2147483647 h 10"/>
              <a:gd name="T2" fmla="*/ 0 w 16"/>
              <a:gd name="T3" fmla="*/ 0 h 10"/>
              <a:gd name="T4" fmla="*/ 0 w 16"/>
              <a:gd name="T5" fmla="*/ 0 h 10"/>
              <a:gd name="T6" fmla="*/ 2147483647 w 16"/>
              <a:gd name="T7" fmla="*/ 2147483647 h 10"/>
              <a:gd name="T8" fmla="*/ 2147483647 w 16"/>
              <a:gd name="T9" fmla="*/ 2147483647 h 10"/>
              <a:gd name="T10" fmla="*/ 2147483647 w 16"/>
              <a:gd name="T11" fmla="*/ 2147483647 h 10"/>
              <a:gd name="T12" fmla="*/ 0 w 16"/>
              <a:gd name="T13" fmla="*/ 2147483647 h 10"/>
              <a:gd name="T14" fmla="*/ 0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3" y="5"/>
                </a:moveTo>
                <a:cubicBezTo>
                  <a:pt x="0" y="0"/>
                  <a:pt x="0" y="0"/>
                  <a:pt x="0" y="0"/>
                </a:cubicBezTo>
                <a:cubicBezTo>
                  <a:pt x="0" y="0"/>
                  <a:pt x="0" y="0"/>
                  <a:pt x="0" y="0"/>
                </a:cubicBezTo>
                <a:cubicBezTo>
                  <a:pt x="8" y="3"/>
                  <a:pt x="8" y="3"/>
                  <a:pt x="8" y="3"/>
                </a:cubicBezTo>
                <a:cubicBezTo>
                  <a:pt x="10" y="4"/>
                  <a:pt x="13" y="5"/>
                  <a:pt x="16" y="5"/>
                </a:cubicBezTo>
                <a:cubicBezTo>
                  <a:pt x="13" y="6"/>
                  <a:pt x="10" y="6"/>
                  <a:pt x="8" y="7"/>
                </a:cubicBezTo>
                <a:cubicBezTo>
                  <a:pt x="0" y="10"/>
                  <a:pt x="0" y="10"/>
                  <a:pt x="0" y="10"/>
                </a:cubicBezTo>
                <a:cubicBezTo>
                  <a:pt x="0" y="10"/>
                  <a:pt x="0" y="10"/>
                  <a:pt x="0" y="10"/>
                </a:cubicBezTo>
                <a:lnTo>
                  <a:pt x="3" y="5"/>
                </a:lnTo>
                <a:close/>
              </a:path>
            </a:pathLst>
          </a:custGeom>
          <a:solidFill>
            <a:srgbClr val="75BC40"/>
          </a:solidFill>
          <a:ln w="9525">
            <a:solidFill>
              <a:srgbClr val="008000"/>
            </a:solidFill>
            <a:round/>
            <a:headEnd/>
            <a:tailEnd/>
          </a:ln>
        </p:spPr>
        <p:txBody>
          <a:bodyPr lIns="108844" tIns="54423" rIns="108844" bIns="54423"/>
          <a:lstStyle/>
          <a:p>
            <a:endParaRPr lang="en-US" sz="2400"/>
          </a:p>
        </p:txBody>
      </p:sp>
      <p:sp>
        <p:nvSpPr>
          <p:cNvPr id="375855" name="Rectangle 47"/>
          <p:cNvSpPr>
            <a:spLocks noChangeArrowheads="1"/>
          </p:cNvSpPr>
          <p:nvPr/>
        </p:nvSpPr>
        <p:spPr bwMode="auto">
          <a:xfrm>
            <a:off x="7689851" y="1566334"/>
            <a:ext cx="3508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Izdaci</a:t>
            </a:r>
            <a:endParaRPr lang="en-US" altLang="sr-Latn-RS" sz="2800">
              <a:latin typeface="Times New Roman" panose="02020603050405020304" pitchFamily="18" charset="0"/>
            </a:endParaRPr>
          </a:p>
        </p:txBody>
      </p:sp>
      <p:grpSp>
        <p:nvGrpSpPr>
          <p:cNvPr id="375856" name="Group 48"/>
          <p:cNvGrpSpPr>
            <a:grpSpLocks/>
          </p:cNvGrpSpPr>
          <p:nvPr/>
        </p:nvGrpSpPr>
        <p:grpSpPr bwMode="auto">
          <a:xfrm>
            <a:off x="7382938" y="2063752"/>
            <a:ext cx="541867" cy="509583"/>
            <a:chOff x="3488" y="1299"/>
            <a:chExt cx="256" cy="322"/>
          </a:xfrm>
        </p:grpSpPr>
        <p:sp>
          <p:nvSpPr>
            <p:cNvPr id="9306" name="Rectangle 49"/>
            <p:cNvSpPr>
              <a:spLocks noChangeArrowheads="1"/>
            </p:cNvSpPr>
            <p:nvPr/>
          </p:nvSpPr>
          <p:spPr bwMode="auto">
            <a:xfrm>
              <a:off x="3488" y="1299"/>
              <a:ext cx="25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Kupljena</a:t>
              </a:r>
              <a:endParaRPr lang="en-US" altLang="sr-Latn-RS" sz="2800"/>
            </a:p>
          </p:txBody>
        </p:sp>
        <p:sp>
          <p:nvSpPr>
            <p:cNvPr id="9307" name="Rectangle 50"/>
            <p:cNvSpPr>
              <a:spLocks noChangeArrowheads="1"/>
            </p:cNvSpPr>
            <p:nvPr/>
          </p:nvSpPr>
          <p:spPr bwMode="auto">
            <a:xfrm>
              <a:off x="3488" y="1401"/>
              <a:ext cx="20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dobra i</a:t>
              </a:r>
              <a:endParaRPr lang="en-US" altLang="sr-Latn-RS" sz="2800">
                <a:latin typeface="Times New Roman" panose="02020603050405020304" pitchFamily="18" charset="0"/>
              </a:endParaRPr>
            </a:p>
          </p:txBody>
        </p:sp>
        <p:sp>
          <p:nvSpPr>
            <p:cNvPr id="9308" name="Rectangle 51"/>
            <p:cNvSpPr>
              <a:spLocks noChangeArrowheads="1"/>
            </p:cNvSpPr>
            <p:nvPr/>
          </p:nvSpPr>
          <p:spPr bwMode="auto">
            <a:xfrm>
              <a:off x="3488" y="1504"/>
              <a:ext cx="19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usluge</a:t>
              </a:r>
              <a:endParaRPr lang="en-US" altLang="sr-Latn-RS" sz="2800"/>
            </a:p>
          </p:txBody>
        </p:sp>
      </p:grpSp>
      <p:sp>
        <p:nvSpPr>
          <p:cNvPr id="375860" name="Rectangle 52"/>
          <p:cNvSpPr>
            <a:spLocks noChangeArrowheads="1"/>
          </p:cNvSpPr>
          <p:nvPr/>
        </p:nvSpPr>
        <p:spPr bwMode="auto">
          <a:xfrm>
            <a:off x="4085167" y="1604434"/>
            <a:ext cx="4456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Prihodi</a:t>
            </a:r>
            <a:endParaRPr lang="en-US" altLang="sr-Latn-RS" sz="2800"/>
          </a:p>
        </p:txBody>
      </p:sp>
      <p:grpSp>
        <p:nvGrpSpPr>
          <p:cNvPr id="375861" name="Group 53"/>
          <p:cNvGrpSpPr>
            <a:grpSpLocks/>
          </p:cNvGrpSpPr>
          <p:nvPr/>
        </p:nvGrpSpPr>
        <p:grpSpPr bwMode="auto">
          <a:xfrm>
            <a:off x="3998396" y="2070101"/>
            <a:ext cx="488951" cy="509583"/>
            <a:chOff x="1889" y="1304"/>
            <a:chExt cx="231" cy="322"/>
          </a:xfrm>
        </p:grpSpPr>
        <p:sp>
          <p:nvSpPr>
            <p:cNvPr id="9303" name="Rectangle 54"/>
            <p:cNvSpPr>
              <a:spLocks noChangeArrowheads="1"/>
            </p:cNvSpPr>
            <p:nvPr/>
          </p:nvSpPr>
          <p:spPr bwMode="auto">
            <a:xfrm>
              <a:off x="1889" y="1304"/>
              <a:ext cx="23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Prodata</a:t>
              </a:r>
              <a:endParaRPr lang="en-US" altLang="sr-Latn-RS" sz="2800"/>
            </a:p>
          </p:txBody>
        </p:sp>
        <p:sp>
          <p:nvSpPr>
            <p:cNvPr id="9304" name="Rectangle 55"/>
            <p:cNvSpPr>
              <a:spLocks noChangeArrowheads="1"/>
            </p:cNvSpPr>
            <p:nvPr/>
          </p:nvSpPr>
          <p:spPr bwMode="auto">
            <a:xfrm>
              <a:off x="1889" y="1406"/>
              <a:ext cx="20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dobra i</a:t>
              </a:r>
              <a:endParaRPr lang="en-US" altLang="sr-Latn-RS" sz="2800"/>
            </a:p>
          </p:txBody>
        </p:sp>
        <p:sp>
          <p:nvSpPr>
            <p:cNvPr id="9305" name="Rectangle 56"/>
            <p:cNvSpPr>
              <a:spLocks noChangeArrowheads="1"/>
            </p:cNvSpPr>
            <p:nvPr/>
          </p:nvSpPr>
          <p:spPr bwMode="auto">
            <a:xfrm>
              <a:off x="1889" y="1509"/>
              <a:ext cx="19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usluge</a:t>
              </a:r>
              <a:endParaRPr lang="en-US" altLang="sr-Latn-RS" sz="2800"/>
            </a:p>
          </p:txBody>
        </p:sp>
      </p:grpSp>
      <p:grpSp>
        <p:nvGrpSpPr>
          <p:cNvPr id="375865" name="Group 57"/>
          <p:cNvGrpSpPr>
            <a:grpSpLocks/>
          </p:cNvGrpSpPr>
          <p:nvPr/>
        </p:nvGrpSpPr>
        <p:grpSpPr bwMode="auto">
          <a:xfrm>
            <a:off x="7465482" y="4722292"/>
            <a:ext cx="753533" cy="348719"/>
            <a:chOff x="3496" y="3007"/>
            <a:chExt cx="356" cy="220"/>
          </a:xfrm>
        </p:grpSpPr>
        <p:sp>
          <p:nvSpPr>
            <p:cNvPr id="9301" name="Rectangle 58"/>
            <p:cNvSpPr>
              <a:spLocks noChangeArrowheads="1"/>
            </p:cNvSpPr>
            <p:nvPr/>
          </p:nvSpPr>
          <p:spPr bwMode="auto">
            <a:xfrm>
              <a:off x="3496" y="3007"/>
              <a:ext cx="35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Rad, zemlja</a:t>
              </a:r>
              <a:r>
                <a:rPr lang="en-US" altLang="sr-Latn-RS" sz="1200">
                  <a:solidFill>
                    <a:srgbClr val="000000"/>
                  </a:solidFill>
                </a:rPr>
                <a:t>,</a:t>
              </a:r>
              <a:endParaRPr lang="en-US" altLang="sr-Latn-RS" sz="2800">
                <a:latin typeface="Times New Roman" panose="02020603050405020304" pitchFamily="18" charset="0"/>
              </a:endParaRPr>
            </a:p>
          </p:txBody>
        </p:sp>
        <p:sp>
          <p:nvSpPr>
            <p:cNvPr id="9302" name="Rectangle 59"/>
            <p:cNvSpPr>
              <a:spLocks noChangeArrowheads="1"/>
            </p:cNvSpPr>
            <p:nvPr/>
          </p:nvSpPr>
          <p:spPr bwMode="auto">
            <a:xfrm>
              <a:off x="3514" y="3110"/>
              <a:ext cx="23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 k</a:t>
              </a:r>
              <a:r>
                <a:rPr lang="en-US" altLang="sr-Latn-RS" sz="1200">
                  <a:solidFill>
                    <a:srgbClr val="000000"/>
                  </a:solidFill>
                </a:rPr>
                <a:t>apital</a:t>
              </a:r>
              <a:endParaRPr lang="en-US" altLang="sr-Latn-RS" sz="2800">
                <a:latin typeface="Times New Roman" panose="02020603050405020304" pitchFamily="18" charset="0"/>
              </a:endParaRPr>
            </a:p>
          </p:txBody>
        </p:sp>
      </p:grpSp>
      <p:sp>
        <p:nvSpPr>
          <p:cNvPr id="375868" name="Rectangle 60"/>
          <p:cNvSpPr>
            <a:spLocks noChangeArrowheads="1"/>
          </p:cNvSpPr>
          <p:nvPr/>
        </p:nvSpPr>
        <p:spPr bwMode="auto">
          <a:xfrm>
            <a:off x="7497234" y="5357284"/>
            <a:ext cx="439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Dohoci</a:t>
            </a:r>
            <a:endParaRPr lang="en-US" altLang="sr-Latn-RS" sz="2800"/>
          </a:p>
        </p:txBody>
      </p:sp>
      <p:sp>
        <p:nvSpPr>
          <p:cNvPr id="9249" name="Rectangle 61"/>
          <p:cNvSpPr>
            <a:spLocks noChangeArrowheads="1"/>
          </p:cNvSpPr>
          <p:nvPr/>
        </p:nvSpPr>
        <p:spPr bwMode="auto">
          <a:xfrm>
            <a:off x="8130118" y="562186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0" name="Rectangle 62"/>
          <p:cNvSpPr>
            <a:spLocks noChangeArrowheads="1"/>
          </p:cNvSpPr>
          <p:nvPr/>
        </p:nvSpPr>
        <p:spPr bwMode="auto">
          <a:xfrm>
            <a:off x="8212667" y="5653618"/>
            <a:ext cx="9756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r>
              <a:rPr lang="sl-SI" altLang="sr-Latn-RS" sz="1200">
                <a:solidFill>
                  <a:srgbClr val="000000"/>
                </a:solidFill>
              </a:rPr>
              <a:t>Tokovi</a:t>
            </a:r>
            <a:r>
              <a:rPr lang="en-US" altLang="sr-Latn-RS" sz="1200">
                <a:solidFill>
                  <a:srgbClr val="000000"/>
                </a:solidFill>
              </a:rPr>
              <a:t> input</a:t>
            </a:r>
            <a:r>
              <a:rPr lang="sl-SI" altLang="sr-Latn-RS" sz="1200">
                <a:solidFill>
                  <a:srgbClr val="000000"/>
                </a:solidFill>
              </a:rPr>
              <a:t>a</a:t>
            </a:r>
            <a:r>
              <a:rPr lang="en-US" altLang="sr-Latn-RS" sz="1200">
                <a:solidFill>
                  <a:srgbClr val="000000"/>
                </a:solidFill>
              </a:rPr>
              <a:t> </a:t>
            </a:r>
            <a:endParaRPr lang="en-US" altLang="sr-Latn-RS" sz="2800"/>
          </a:p>
        </p:txBody>
      </p:sp>
      <p:sp>
        <p:nvSpPr>
          <p:cNvPr id="9251" name="Rectangle 63"/>
          <p:cNvSpPr>
            <a:spLocks noChangeArrowheads="1"/>
          </p:cNvSpPr>
          <p:nvPr/>
        </p:nvSpPr>
        <p:spPr bwMode="auto">
          <a:xfrm>
            <a:off x="7990418" y="578485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2" name="Rectangle 64"/>
          <p:cNvSpPr>
            <a:spLocks noChangeArrowheads="1"/>
          </p:cNvSpPr>
          <p:nvPr/>
        </p:nvSpPr>
        <p:spPr bwMode="auto">
          <a:xfrm>
            <a:off x="8360833" y="5816600"/>
            <a:ext cx="562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 a</a:t>
            </a:r>
            <a:r>
              <a:rPr lang="en-US" altLang="sr-Latn-RS" sz="1200">
                <a:solidFill>
                  <a:srgbClr val="000000"/>
                </a:solidFill>
              </a:rPr>
              <a:t>utput</a:t>
            </a:r>
            <a:r>
              <a:rPr lang="sl-SI" altLang="sr-Latn-RS" sz="1200">
                <a:solidFill>
                  <a:srgbClr val="000000"/>
                </a:solidFill>
              </a:rPr>
              <a:t>a</a:t>
            </a:r>
            <a:endParaRPr lang="en-US" altLang="sr-Latn-RS" sz="2800"/>
          </a:p>
        </p:txBody>
      </p:sp>
      <p:sp>
        <p:nvSpPr>
          <p:cNvPr id="9253" name="Rectangle 65"/>
          <p:cNvSpPr>
            <a:spLocks noChangeArrowheads="1"/>
          </p:cNvSpPr>
          <p:nvPr/>
        </p:nvSpPr>
        <p:spPr bwMode="auto">
          <a:xfrm>
            <a:off x="8130118" y="5979584"/>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4" name="Rectangle 66"/>
          <p:cNvSpPr>
            <a:spLocks noChangeArrowheads="1"/>
          </p:cNvSpPr>
          <p:nvPr/>
        </p:nvSpPr>
        <p:spPr bwMode="auto">
          <a:xfrm>
            <a:off x="8212668" y="6011334"/>
            <a:ext cx="9432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r>
              <a:rPr lang="sl-SI" altLang="sr-Latn-RS" sz="1200">
                <a:solidFill>
                  <a:srgbClr val="000000"/>
                </a:solidFill>
              </a:rPr>
              <a:t>Tokovi novca</a:t>
            </a:r>
            <a:r>
              <a:rPr lang="en-US" altLang="sr-Latn-RS" sz="1200">
                <a:solidFill>
                  <a:srgbClr val="000000"/>
                </a:solidFill>
              </a:rPr>
              <a:t> </a:t>
            </a:r>
            <a:endParaRPr lang="en-US" altLang="sr-Latn-RS" sz="2800"/>
          </a:p>
        </p:txBody>
      </p:sp>
      <p:grpSp>
        <p:nvGrpSpPr>
          <p:cNvPr id="375875" name="Group 67"/>
          <p:cNvGrpSpPr>
            <a:grpSpLocks/>
          </p:cNvGrpSpPr>
          <p:nvPr/>
        </p:nvGrpSpPr>
        <p:grpSpPr bwMode="auto">
          <a:xfrm>
            <a:off x="3848099" y="4705342"/>
            <a:ext cx="730250" cy="347133"/>
            <a:chOff x="1811" y="3028"/>
            <a:chExt cx="345" cy="218"/>
          </a:xfrm>
        </p:grpSpPr>
        <p:sp>
          <p:nvSpPr>
            <p:cNvPr id="9299" name="Rectangle 68"/>
            <p:cNvSpPr>
              <a:spLocks noChangeArrowheads="1"/>
            </p:cNvSpPr>
            <p:nvPr/>
          </p:nvSpPr>
          <p:spPr bwMode="auto">
            <a:xfrm>
              <a:off x="1821" y="3028"/>
              <a:ext cx="2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Faktori</a:t>
              </a:r>
              <a:endParaRPr lang="en-US" altLang="sr-Latn-RS" sz="2800"/>
            </a:p>
          </p:txBody>
        </p:sp>
        <p:sp>
          <p:nvSpPr>
            <p:cNvPr id="9300" name="Rectangle 69"/>
            <p:cNvSpPr>
              <a:spLocks noChangeArrowheads="1"/>
            </p:cNvSpPr>
            <p:nvPr/>
          </p:nvSpPr>
          <p:spPr bwMode="auto">
            <a:xfrm>
              <a:off x="1811" y="3130"/>
              <a:ext cx="3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pro</a:t>
              </a:r>
              <a:r>
                <a:rPr lang="sl-SI" altLang="sr-Latn-RS" sz="1200">
                  <a:solidFill>
                    <a:srgbClr val="000000"/>
                  </a:solidFill>
                </a:rPr>
                <a:t>izvodnje</a:t>
              </a:r>
              <a:endParaRPr lang="en-US" altLang="sr-Latn-RS" sz="2800"/>
            </a:p>
          </p:txBody>
        </p:sp>
      </p:grpSp>
      <p:grpSp>
        <p:nvGrpSpPr>
          <p:cNvPr id="375878" name="Group 70"/>
          <p:cNvGrpSpPr>
            <a:grpSpLocks/>
          </p:cNvGrpSpPr>
          <p:nvPr/>
        </p:nvGrpSpPr>
        <p:grpSpPr bwMode="auto">
          <a:xfrm>
            <a:off x="3492502" y="5357280"/>
            <a:ext cx="1003301" cy="346598"/>
            <a:chOff x="1650" y="3374"/>
            <a:chExt cx="474" cy="219"/>
          </a:xfrm>
        </p:grpSpPr>
        <p:sp>
          <p:nvSpPr>
            <p:cNvPr id="9297" name="Rectangle 71"/>
            <p:cNvSpPr>
              <a:spLocks noChangeArrowheads="1"/>
            </p:cNvSpPr>
            <p:nvPr/>
          </p:nvSpPr>
          <p:spPr bwMode="auto">
            <a:xfrm>
              <a:off x="1650" y="3374"/>
              <a:ext cx="47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Nadnice, profiti</a:t>
              </a:r>
              <a:r>
                <a:rPr lang="en-US" altLang="sr-Latn-RS" sz="1200">
                  <a:solidFill>
                    <a:srgbClr val="000000"/>
                  </a:solidFill>
                </a:rPr>
                <a:t>,</a:t>
              </a:r>
              <a:endParaRPr lang="en-US" altLang="sr-Latn-RS" sz="2800"/>
            </a:p>
          </p:txBody>
        </p:sp>
        <p:sp>
          <p:nvSpPr>
            <p:cNvPr id="9298" name="Rectangle 72"/>
            <p:cNvSpPr>
              <a:spLocks noChangeArrowheads="1"/>
            </p:cNvSpPr>
            <p:nvPr/>
          </p:nvSpPr>
          <p:spPr bwMode="auto">
            <a:xfrm>
              <a:off x="1650" y="3476"/>
              <a:ext cx="19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 rente</a:t>
              </a:r>
              <a:endParaRPr lang="en-US" altLang="sr-Latn-RS" sz="2800"/>
            </a:p>
          </p:txBody>
        </p:sp>
      </p:grpSp>
      <p:sp>
        <p:nvSpPr>
          <p:cNvPr id="9257" name="Rectangle 73"/>
          <p:cNvSpPr>
            <a:spLocks noChangeArrowheads="1"/>
          </p:cNvSpPr>
          <p:nvPr/>
        </p:nvSpPr>
        <p:spPr bwMode="auto">
          <a:xfrm>
            <a:off x="2950634" y="3534834"/>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8" name="Rectangle 74"/>
          <p:cNvSpPr>
            <a:spLocks noChangeArrowheads="1"/>
          </p:cNvSpPr>
          <p:nvPr/>
        </p:nvSpPr>
        <p:spPr bwMode="auto">
          <a:xfrm>
            <a:off x="2891367" y="36957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59" name="Rectangle 75"/>
          <p:cNvSpPr>
            <a:spLocks noChangeArrowheads="1"/>
          </p:cNvSpPr>
          <p:nvPr/>
        </p:nvSpPr>
        <p:spPr bwMode="auto">
          <a:xfrm>
            <a:off x="2950634" y="38608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0" name="Rectangle 76"/>
          <p:cNvSpPr>
            <a:spLocks noChangeArrowheads="1"/>
          </p:cNvSpPr>
          <p:nvPr/>
        </p:nvSpPr>
        <p:spPr bwMode="auto">
          <a:xfrm>
            <a:off x="2891367" y="402166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grpSp>
        <p:nvGrpSpPr>
          <p:cNvPr id="375885" name="Group 77"/>
          <p:cNvGrpSpPr>
            <a:grpSpLocks/>
          </p:cNvGrpSpPr>
          <p:nvPr/>
        </p:nvGrpSpPr>
        <p:grpSpPr bwMode="auto">
          <a:xfrm>
            <a:off x="2421467" y="3071286"/>
            <a:ext cx="2203451" cy="1035050"/>
            <a:chOff x="1144" y="1935"/>
            <a:chExt cx="1041" cy="652"/>
          </a:xfrm>
        </p:grpSpPr>
        <p:sp>
          <p:nvSpPr>
            <p:cNvPr id="9291" name="Rectangle 78"/>
            <p:cNvSpPr>
              <a:spLocks noChangeArrowheads="1"/>
            </p:cNvSpPr>
            <p:nvPr/>
          </p:nvSpPr>
          <p:spPr bwMode="auto">
            <a:xfrm>
              <a:off x="1144" y="1935"/>
              <a:ext cx="1041" cy="652"/>
            </a:xfrm>
            <a:prstGeom prst="rect">
              <a:avLst/>
            </a:prstGeom>
            <a:solidFill>
              <a:srgbClr val="B4D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92" name="Rectangle 79"/>
            <p:cNvSpPr>
              <a:spLocks noChangeArrowheads="1"/>
            </p:cNvSpPr>
            <p:nvPr/>
          </p:nvSpPr>
          <p:spPr bwMode="auto">
            <a:xfrm>
              <a:off x="1414" y="2041"/>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PREDUZEĆA</a:t>
              </a:r>
              <a:endParaRPr lang="en-US" altLang="sr-Latn-RS" sz="2800"/>
            </a:p>
          </p:txBody>
        </p:sp>
        <p:sp>
          <p:nvSpPr>
            <p:cNvPr id="9293" name="Rectangle 80"/>
            <p:cNvSpPr>
              <a:spLocks noChangeArrowheads="1"/>
            </p:cNvSpPr>
            <p:nvPr/>
          </p:nvSpPr>
          <p:spPr bwMode="auto">
            <a:xfrm>
              <a:off x="1352" y="2131"/>
              <a:ext cx="6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dirty="0">
                  <a:solidFill>
                    <a:srgbClr val="000000"/>
                  </a:solidFill>
                </a:rPr>
                <a:t>Proizvode i prodaju</a:t>
              </a:r>
              <a:endParaRPr lang="en-US" altLang="sr-Latn-RS" sz="2800" dirty="0"/>
            </a:p>
          </p:txBody>
        </p:sp>
        <p:sp>
          <p:nvSpPr>
            <p:cNvPr id="9294" name="Rectangle 81"/>
            <p:cNvSpPr>
              <a:spLocks noChangeArrowheads="1"/>
            </p:cNvSpPr>
            <p:nvPr/>
          </p:nvSpPr>
          <p:spPr bwMode="auto">
            <a:xfrm>
              <a:off x="1380" y="2233"/>
              <a:ext cx="4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Dobra i usluge</a:t>
              </a:r>
              <a:endParaRPr lang="en-US" altLang="sr-Latn-RS" sz="2800"/>
            </a:p>
          </p:txBody>
        </p:sp>
        <p:sp>
          <p:nvSpPr>
            <p:cNvPr id="9295" name="Rectangle 82"/>
            <p:cNvSpPr>
              <a:spLocks noChangeArrowheads="1"/>
            </p:cNvSpPr>
            <p:nvPr/>
          </p:nvSpPr>
          <p:spPr bwMode="auto">
            <a:xfrm>
              <a:off x="1352" y="2336"/>
              <a:ext cx="6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Unajmljuju i koriste</a:t>
              </a:r>
              <a:endParaRPr lang="en-US" altLang="sr-Latn-RS" sz="2800"/>
            </a:p>
          </p:txBody>
        </p:sp>
        <p:sp>
          <p:nvSpPr>
            <p:cNvPr id="9296" name="Rectangle 83"/>
            <p:cNvSpPr>
              <a:spLocks noChangeArrowheads="1"/>
            </p:cNvSpPr>
            <p:nvPr/>
          </p:nvSpPr>
          <p:spPr bwMode="auto">
            <a:xfrm>
              <a:off x="1380" y="2438"/>
              <a:ext cx="5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faktore proizvodnje</a:t>
              </a:r>
              <a:endParaRPr lang="en-US" altLang="sr-Latn-RS" sz="2800"/>
            </a:p>
          </p:txBody>
        </p:sp>
      </p:grpSp>
      <p:sp>
        <p:nvSpPr>
          <p:cNvPr id="9262" name="Rectangle 84"/>
          <p:cNvSpPr>
            <a:spLocks noChangeArrowheads="1"/>
          </p:cNvSpPr>
          <p:nvPr/>
        </p:nvSpPr>
        <p:spPr bwMode="auto">
          <a:xfrm>
            <a:off x="7463367" y="3534834"/>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3" name="Rectangle 85"/>
          <p:cNvSpPr>
            <a:spLocks noChangeArrowheads="1"/>
          </p:cNvSpPr>
          <p:nvPr/>
        </p:nvSpPr>
        <p:spPr bwMode="auto">
          <a:xfrm>
            <a:off x="7404100" y="36957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4" name="Rectangle 86"/>
          <p:cNvSpPr>
            <a:spLocks noChangeArrowheads="1"/>
          </p:cNvSpPr>
          <p:nvPr/>
        </p:nvSpPr>
        <p:spPr bwMode="auto">
          <a:xfrm>
            <a:off x="7463367" y="38608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5" name="Rectangle 87"/>
          <p:cNvSpPr>
            <a:spLocks noChangeArrowheads="1"/>
          </p:cNvSpPr>
          <p:nvPr/>
        </p:nvSpPr>
        <p:spPr bwMode="auto">
          <a:xfrm>
            <a:off x="7404100" y="402166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grpSp>
        <p:nvGrpSpPr>
          <p:cNvPr id="375896" name="Group 88"/>
          <p:cNvGrpSpPr>
            <a:grpSpLocks/>
          </p:cNvGrpSpPr>
          <p:nvPr/>
        </p:nvGrpSpPr>
        <p:grpSpPr bwMode="auto">
          <a:xfrm>
            <a:off x="7382934" y="3071283"/>
            <a:ext cx="2201333" cy="1035049"/>
            <a:chOff x="3488" y="1935"/>
            <a:chExt cx="1040" cy="652"/>
          </a:xfrm>
        </p:grpSpPr>
        <p:sp>
          <p:nvSpPr>
            <p:cNvPr id="9285" name="Rectangle 89"/>
            <p:cNvSpPr>
              <a:spLocks noChangeArrowheads="1"/>
            </p:cNvSpPr>
            <p:nvPr/>
          </p:nvSpPr>
          <p:spPr bwMode="auto">
            <a:xfrm>
              <a:off x="3488" y="1935"/>
              <a:ext cx="1040" cy="652"/>
            </a:xfrm>
            <a:prstGeom prst="rect">
              <a:avLst/>
            </a:prstGeom>
            <a:solidFill>
              <a:srgbClr val="B4D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86" name="Rectangle 90"/>
            <p:cNvSpPr>
              <a:spLocks noChangeArrowheads="1"/>
            </p:cNvSpPr>
            <p:nvPr/>
          </p:nvSpPr>
          <p:spPr bwMode="auto">
            <a:xfrm>
              <a:off x="3667" y="2127"/>
              <a:ext cx="6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Kupuju i troše dobra</a:t>
              </a:r>
              <a:endParaRPr lang="en-US" altLang="sr-Latn-RS" sz="2800"/>
            </a:p>
          </p:txBody>
        </p:sp>
        <p:sp>
          <p:nvSpPr>
            <p:cNvPr id="9287" name="Rectangle 91"/>
            <p:cNvSpPr>
              <a:spLocks noChangeArrowheads="1"/>
            </p:cNvSpPr>
            <p:nvPr/>
          </p:nvSpPr>
          <p:spPr bwMode="auto">
            <a:xfrm>
              <a:off x="3699" y="2229"/>
              <a:ext cx="2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i usluge</a:t>
              </a:r>
              <a:endParaRPr lang="en-US" altLang="sr-Latn-RS" sz="2800"/>
            </a:p>
          </p:txBody>
        </p:sp>
        <p:sp>
          <p:nvSpPr>
            <p:cNvPr id="9288" name="Rectangle 92"/>
            <p:cNvSpPr>
              <a:spLocks noChangeArrowheads="1"/>
            </p:cNvSpPr>
            <p:nvPr/>
          </p:nvSpPr>
          <p:spPr bwMode="auto">
            <a:xfrm>
              <a:off x="3667" y="2332"/>
              <a:ext cx="5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Poseduju i prodaju</a:t>
              </a:r>
              <a:endParaRPr lang="en-US" altLang="sr-Latn-RS" sz="2800"/>
            </a:p>
          </p:txBody>
        </p:sp>
        <p:sp>
          <p:nvSpPr>
            <p:cNvPr id="9289" name="Rectangle 93"/>
            <p:cNvSpPr>
              <a:spLocks noChangeArrowheads="1"/>
            </p:cNvSpPr>
            <p:nvPr/>
          </p:nvSpPr>
          <p:spPr bwMode="auto">
            <a:xfrm>
              <a:off x="3699" y="2434"/>
              <a:ext cx="5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Faktore proizvodnje</a:t>
              </a:r>
              <a:endParaRPr lang="en-US" altLang="sr-Latn-RS" sz="2800"/>
            </a:p>
          </p:txBody>
        </p:sp>
        <p:sp>
          <p:nvSpPr>
            <p:cNvPr id="9290" name="Rectangle 94"/>
            <p:cNvSpPr>
              <a:spLocks noChangeArrowheads="1"/>
            </p:cNvSpPr>
            <p:nvPr/>
          </p:nvSpPr>
          <p:spPr bwMode="auto">
            <a:xfrm>
              <a:off x="3728" y="2024"/>
              <a:ext cx="4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DOMAĆINSTVA</a:t>
              </a:r>
              <a:endParaRPr lang="en-US" altLang="sr-Latn-RS" sz="2800"/>
            </a:p>
          </p:txBody>
        </p:sp>
      </p:grpSp>
      <p:sp>
        <p:nvSpPr>
          <p:cNvPr id="9267" name="Rectangle 95"/>
          <p:cNvSpPr>
            <a:spLocks noChangeArrowheads="1"/>
          </p:cNvSpPr>
          <p:nvPr/>
        </p:nvSpPr>
        <p:spPr bwMode="auto">
          <a:xfrm>
            <a:off x="5446184" y="534881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68" name="Rectangle 96"/>
          <p:cNvSpPr>
            <a:spLocks noChangeArrowheads="1"/>
          </p:cNvSpPr>
          <p:nvPr/>
        </p:nvSpPr>
        <p:spPr bwMode="auto">
          <a:xfrm>
            <a:off x="5446184" y="551180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grpSp>
        <p:nvGrpSpPr>
          <p:cNvPr id="375905" name="Group 97"/>
          <p:cNvGrpSpPr>
            <a:grpSpLocks/>
          </p:cNvGrpSpPr>
          <p:nvPr/>
        </p:nvGrpSpPr>
        <p:grpSpPr bwMode="auto">
          <a:xfrm>
            <a:off x="4876801" y="4572001"/>
            <a:ext cx="2436284" cy="1291167"/>
            <a:chOff x="2303" y="2892"/>
            <a:chExt cx="1151" cy="813"/>
          </a:xfrm>
        </p:grpSpPr>
        <p:sp>
          <p:nvSpPr>
            <p:cNvPr id="9278" name="Oval 98"/>
            <p:cNvSpPr>
              <a:spLocks noChangeArrowheads="1"/>
            </p:cNvSpPr>
            <p:nvPr/>
          </p:nvSpPr>
          <p:spPr bwMode="auto">
            <a:xfrm>
              <a:off x="2303" y="2892"/>
              <a:ext cx="1151" cy="813"/>
            </a:xfrm>
            <a:prstGeom prst="ellipse">
              <a:avLst/>
            </a:prstGeom>
            <a:solidFill>
              <a:srgbClr val="E6B86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79" name="Rectangle 99"/>
            <p:cNvSpPr>
              <a:spLocks noChangeArrowheads="1"/>
            </p:cNvSpPr>
            <p:nvPr/>
          </p:nvSpPr>
          <p:spPr bwMode="auto">
            <a:xfrm>
              <a:off x="2543" y="3378"/>
              <a:ext cx="6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Domaćinstva prodaju</a:t>
              </a:r>
              <a:endParaRPr lang="en-US" altLang="sr-Latn-RS" sz="2800"/>
            </a:p>
          </p:txBody>
        </p:sp>
        <p:sp>
          <p:nvSpPr>
            <p:cNvPr id="9280" name="Rectangle 100"/>
            <p:cNvSpPr>
              <a:spLocks noChangeArrowheads="1"/>
            </p:cNvSpPr>
            <p:nvPr/>
          </p:nvSpPr>
          <p:spPr bwMode="auto">
            <a:xfrm>
              <a:off x="2548" y="3488"/>
              <a:ext cx="5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sl-SI" altLang="sr-Latn-RS" sz="1200">
                  <a:solidFill>
                    <a:srgbClr val="000000"/>
                  </a:solidFill>
                </a:rPr>
                <a:t>Preduzeća kupuju</a:t>
              </a:r>
              <a:endParaRPr lang="en-US" altLang="sr-Latn-RS" sz="1200">
                <a:solidFill>
                  <a:srgbClr val="000000"/>
                </a:solidFill>
              </a:endParaRPr>
            </a:p>
          </p:txBody>
        </p:sp>
        <p:grpSp>
          <p:nvGrpSpPr>
            <p:cNvPr id="9281" name="Group 101"/>
            <p:cNvGrpSpPr>
              <a:grpSpLocks/>
            </p:cNvGrpSpPr>
            <p:nvPr/>
          </p:nvGrpSpPr>
          <p:grpSpPr bwMode="auto">
            <a:xfrm>
              <a:off x="2533" y="3110"/>
              <a:ext cx="723" cy="299"/>
              <a:chOff x="2531" y="3079"/>
              <a:chExt cx="723" cy="299"/>
            </a:xfrm>
          </p:grpSpPr>
          <p:sp>
            <p:nvSpPr>
              <p:cNvPr id="9282" name="Rectangle 102"/>
              <p:cNvSpPr>
                <a:spLocks noChangeArrowheads="1"/>
              </p:cNvSpPr>
              <p:nvPr/>
            </p:nvSpPr>
            <p:spPr bwMode="auto">
              <a:xfrm>
                <a:off x="2708" y="3079"/>
                <a:ext cx="2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TRŽIŠTA</a:t>
                </a:r>
                <a:endParaRPr lang="en-US" altLang="sr-Latn-RS" sz="1200">
                  <a:solidFill>
                    <a:srgbClr val="000000"/>
                  </a:solidFill>
                </a:endParaRPr>
              </a:p>
            </p:txBody>
          </p:sp>
          <p:sp>
            <p:nvSpPr>
              <p:cNvPr id="9283" name="Rectangle 103"/>
              <p:cNvSpPr>
                <a:spLocks noChangeArrowheads="1"/>
              </p:cNvSpPr>
              <p:nvPr/>
            </p:nvSpPr>
            <p:spPr bwMode="auto">
              <a:xfrm>
                <a:off x="2805" y="3107"/>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800">
                  <a:latin typeface="Times New Roman" panose="02020603050405020304" pitchFamily="18" charset="0"/>
                </a:endParaRPr>
              </a:p>
            </p:txBody>
          </p:sp>
          <p:sp>
            <p:nvSpPr>
              <p:cNvPr id="9284" name="Rectangle 104"/>
              <p:cNvSpPr>
                <a:spLocks noChangeArrowheads="1"/>
              </p:cNvSpPr>
              <p:nvPr/>
            </p:nvSpPr>
            <p:spPr bwMode="auto">
              <a:xfrm>
                <a:off x="2531" y="3186"/>
                <a:ext cx="723" cy="116"/>
              </a:xfrm>
              <a:prstGeom prst="rect">
                <a:avLst/>
              </a:prstGeom>
              <a:solidFill>
                <a:srgbClr val="E6B8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sr-Latn-RS" sz="1200">
                    <a:solidFill>
                      <a:srgbClr val="000000"/>
                    </a:solidFill>
                  </a:rPr>
                  <a:t>FA</a:t>
                </a:r>
                <a:r>
                  <a:rPr lang="sl-SI" altLang="sr-Latn-RS" sz="1200">
                    <a:solidFill>
                      <a:srgbClr val="000000"/>
                    </a:solidFill>
                  </a:rPr>
                  <a:t>K</a:t>
                </a:r>
                <a:r>
                  <a:rPr lang="en-US" altLang="sr-Latn-RS" sz="1200">
                    <a:solidFill>
                      <a:srgbClr val="000000"/>
                    </a:solidFill>
                  </a:rPr>
                  <a:t>TOR</a:t>
                </a:r>
                <a:r>
                  <a:rPr lang="sl-SI" altLang="sr-Latn-RS" sz="1200">
                    <a:solidFill>
                      <a:srgbClr val="000000"/>
                    </a:solidFill>
                  </a:rPr>
                  <a:t>A  PROIZVODNJE</a:t>
                </a:r>
                <a:endParaRPr lang="en-US" altLang="sr-Latn-RS" sz="2800"/>
              </a:p>
            </p:txBody>
          </p:sp>
        </p:grpSp>
      </p:grpSp>
      <p:sp>
        <p:nvSpPr>
          <p:cNvPr id="9270" name="Rectangle 105"/>
          <p:cNvSpPr>
            <a:spLocks noChangeArrowheads="1"/>
          </p:cNvSpPr>
          <p:nvPr/>
        </p:nvSpPr>
        <p:spPr bwMode="auto">
          <a:xfrm>
            <a:off x="5446184" y="234315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71" name="Rectangle 106"/>
          <p:cNvSpPr>
            <a:spLocks noChangeArrowheads="1"/>
          </p:cNvSpPr>
          <p:nvPr/>
        </p:nvSpPr>
        <p:spPr bwMode="auto">
          <a:xfrm>
            <a:off x="5446184" y="250401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sr-Latn-RS" sz="1200">
                <a:solidFill>
                  <a:srgbClr val="000000"/>
                </a:solidFill>
              </a:rPr>
              <a:t> </a:t>
            </a:r>
            <a:endParaRPr lang="en-US" altLang="sr-Latn-RS" sz="2800">
              <a:latin typeface="Times New Roman" panose="02020603050405020304" pitchFamily="18" charset="0"/>
            </a:endParaRPr>
          </a:p>
        </p:txBody>
      </p:sp>
      <p:sp>
        <p:nvSpPr>
          <p:cNvPr id="9272" name="Oval 108"/>
          <p:cNvSpPr>
            <a:spLocks noChangeArrowheads="1"/>
          </p:cNvSpPr>
          <p:nvPr/>
        </p:nvSpPr>
        <p:spPr bwMode="auto">
          <a:xfrm>
            <a:off x="4876801" y="1295400"/>
            <a:ext cx="2436284" cy="1278467"/>
          </a:xfrm>
          <a:prstGeom prst="ellipse">
            <a:avLst/>
          </a:prstGeom>
          <a:solidFill>
            <a:srgbClr val="E6B86C"/>
          </a:solidFill>
          <a:ln>
            <a:noFill/>
          </a:ln>
          <a:extLst>
            <a:ext uri="{91240B29-F687-4F45-9708-019B960494DF}">
              <a14:hiddenLine xmlns:a14="http://schemas.microsoft.com/office/drawing/2010/main" w="9525">
                <a:solidFill>
                  <a:srgbClr val="000000"/>
                </a:solidFill>
                <a:round/>
                <a:headEnd/>
                <a:tailEnd/>
              </a14:hiddenLine>
            </a:ext>
          </a:extLst>
        </p:spPr>
        <p:txBody>
          <a:bodyPr lIns="108844" tIns="54423" rIns="108844" bIns="54423"/>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400"/>
          </a:p>
        </p:txBody>
      </p:sp>
      <p:sp>
        <p:nvSpPr>
          <p:cNvPr id="9273" name="Rectangle 109"/>
          <p:cNvSpPr>
            <a:spLocks noChangeArrowheads="1"/>
          </p:cNvSpPr>
          <p:nvPr/>
        </p:nvSpPr>
        <p:spPr bwMode="auto">
          <a:xfrm>
            <a:off x="5384800" y="1972734"/>
            <a:ext cx="12137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sl-SI" altLang="sr-Latn-RS" sz="1200">
                <a:solidFill>
                  <a:srgbClr val="000000"/>
                </a:solidFill>
              </a:rPr>
              <a:t>Preduzeća prodaju</a:t>
            </a:r>
            <a:endParaRPr lang="en-US" altLang="sr-Latn-RS" sz="2800"/>
          </a:p>
        </p:txBody>
      </p:sp>
      <p:sp>
        <p:nvSpPr>
          <p:cNvPr id="9274" name="Rectangle 110"/>
          <p:cNvSpPr>
            <a:spLocks noChangeArrowheads="1"/>
          </p:cNvSpPr>
          <p:nvPr/>
        </p:nvSpPr>
        <p:spPr bwMode="auto">
          <a:xfrm>
            <a:off x="5384800" y="2133600"/>
            <a:ext cx="1625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sl-SI" altLang="sr-Latn-RS" sz="1200"/>
              <a:t>Domaćinstva kupuju</a:t>
            </a:r>
            <a:endParaRPr lang="en-US" altLang="sr-Latn-RS" sz="1200"/>
          </a:p>
        </p:txBody>
      </p:sp>
      <p:sp>
        <p:nvSpPr>
          <p:cNvPr id="9275" name="Rectangle 111"/>
          <p:cNvSpPr>
            <a:spLocks noChangeArrowheads="1"/>
          </p:cNvSpPr>
          <p:nvPr/>
        </p:nvSpPr>
        <p:spPr bwMode="auto">
          <a:xfrm>
            <a:off x="5689600" y="1524000"/>
            <a:ext cx="4918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TRŽIŠTA</a:t>
            </a:r>
            <a:endParaRPr lang="en-US" altLang="sr-Latn-RS" sz="2800"/>
          </a:p>
        </p:txBody>
      </p:sp>
      <p:sp>
        <p:nvSpPr>
          <p:cNvPr id="9276" name="Rectangle 112"/>
          <p:cNvSpPr>
            <a:spLocks noChangeArrowheads="1"/>
          </p:cNvSpPr>
          <p:nvPr/>
        </p:nvSpPr>
        <p:spPr bwMode="auto">
          <a:xfrm>
            <a:off x="5913967" y="1672167"/>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sr-Latn-RS" sz="2800">
              <a:latin typeface="Times New Roman" panose="02020603050405020304" pitchFamily="18" charset="0"/>
            </a:endParaRPr>
          </a:p>
        </p:txBody>
      </p:sp>
      <p:sp>
        <p:nvSpPr>
          <p:cNvPr id="9277" name="Rectangle 113"/>
          <p:cNvSpPr>
            <a:spLocks noChangeArrowheads="1"/>
          </p:cNvSpPr>
          <p:nvPr/>
        </p:nvSpPr>
        <p:spPr bwMode="auto">
          <a:xfrm>
            <a:off x="5310717" y="1682751"/>
            <a:ext cx="11685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l-SI" altLang="sr-Latn-RS" sz="1200">
                <a:solidFill>
                  <a:srgbClr val="000000"/>
                </a:solidFill>
              </a:rPr>
              <a:t>DOBARA I USLUGA</a:t>
            </a:r>
            <a:endParaRPr lang="en-US" altLang="sr-Latn-RS" sz="2800"/>
          </a:p>
        </p:txBody>
      </p:sp>
    </p:spTree>
    <p:extLst>
      <p:ext uri="{BB962C8B-B14F-4D97-AF65-F5344CB8AC3E}">
        <p14:creationId xmlns:p14="http://schemas.microsoft.com/office/powerpoint/2010/main" val="318754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5905"/>
                                        </p:tgtEl>
                                        <p:attrNameLst>
                                          <p:attrName>style.visibility</p:attrName>
                                        </p:attrNameLst>
                                      </p:cBhvr>
                                      <p:to>
                                        <p:strVal val="visible"/>
                                      </p:to>
                                    </p:set>
                                    <p:animEffect transition="in" filter="dissolve">
                                      <p:cBhvr>
                                        <p:cTn id="7" dur="500"/>
                                        <p:tgtEl>
                                          <p:spTgt spid="375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5896"/>
                                        </p:tgtEl>
                                        <p:attrNameLst>
                                          <p:attrName>style.visibility</p:attrName>
                                        </p:attrNameLst>
                                      </p:cBhvr>
                                      <p:to>
                                        <p:strVal val="visible"/>
                                      </p:to>
                                    </p:set>
                                    <p:animEffect transition="in" filter="dissolve">
                                      <p:cBhvr>
                                        <p:cTn id="12" dur="500"/>
                                        <p:tgtEl>
                                          <p:spTgt spid="3758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75885"/>
                                        </p:tgtEl>
                                        <p:attrNameLst>
                                          <p:attrName>style.visibility</p:attrName>
                                        </p:attrNameLst>
                                      </p:cBhvr>
                                      <p:to>
                                        <p:strVal val="visible"/>
                                      </p:to>
                                    </p:set>
                                    <p:animEffect transition="in" filter="dissolve">
                                      <p:cBhvr>
                                        <p:cTn id="17" dur="500"/>
                                        <p:tgtEl>
                                          <p:spTgt spid="3758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375830"/>
                                        </p:tgtEl>
                                        <p:attrNameLst>
                                          <p:attrName>style.visibility</p:attrName>
                                        </p:attrNameLst>
                                      </p:cBhvr>
                                      <p:to>
                                        <p:strVal val="visible"/>
                                      </p:to>
                                    </p:set>
                                    <p:animEffect transition="in" filter="strips(upRight)">
                                      <p:cBhvr>
                                        <p:cTn id="22" dur="500"/>
                                        <p:tgtEl>
                                          <p:spTgt spid="3758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75861"/>
                                        </p:tgtEl>
                                        <p:attrNameLst>
                                          <p:attrName>style.visibility</p:attrName>
                                        </p:attrNameLst>
                                      </p:cBhvr>
                                      <p:to>
                                        <p:strVal val="visible"/>
                                      </p:to>
                                    </p:set>
                                    <p:animEffect transition="in" filter="dissolve">
                                      <p:cBhvr>
                                        <p:cTn id="27" dur="500"/>
                                        <p:tgtEl>
                                          <p:spTgt spid="3758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375842"/>
                                        </p:tgtEl>
                                        <p:attrNameLst>
                                          <p:attrName>style.visibility</p:attrName>
                                        </p:attrNameLst>
                                      </p:cBhvr>
                                      <p:to>
                                        <p:strVal val="visible"/>
                                      </p:to>
                                    </p:set>
                                    <p:animEffect transition="in" filter="strips(downRight)">
                                      <p:cBhvr>
                                        <p:cTn id="32" dur="500"/>
                                        <p:tgtEl>
                                          <p:spTgt spid="3758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75856"/>
                                        </p:tgtEl>
                                        <p:attrNameLst>
                                          <p:attrName>style.visibility</p:attrName>
                                        </p:attrNameLst>
                                      </p:cBhvr>
                                      <p:to>
                                        <p:strVal val="visible"/>
                                      </p:to>
                                    </p:set>
                                    <p:animEffect transition="in" filter="dissolve">
                                      <p:cBhvr>
                                        <p:cTn id="37" dur="500"/>
                                        <p:tgtEl>
                                          <p:spTgt spid="3758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375848"/>
                                        </p:tgtEl>
                                        <p:attrNameLst>
                                          <p:attrName>style.visibility</p:attrName>
                                        </p:attrNameLst>
                                      </p:cBhvr>
                                      <p:to>
                                        <p:strVal val="visible"/>
                                      </p:to>
                                    </p:set>
                                    <p:animEffect transition="in" filter="strips(downLeft)">
                                      <p:cBhvr>
                                        <p:cTn id="42" dur="500"/>
                                        <p:tgtEl>
                                          <p:spTgt spid="3758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75865"/>
                                        </p:tgtEl>
                                        <p:attrNameLst>
                                          <p:attrName>style.visibility</p:attrName>
                                        </p:attrNameLst>
                                      </p:cBhvr>
                                      <p:to>
                                        <p:strVal val="visible"/>
                                      </p:to>
                                    </p:set>
                                    <p:animEffect transition="in" filter="dissolve">
                                      <p:cBhvr>
                                        <p:cTn id="47" dur="500"/>
                                        <p:tgtEl>
                                          <p:spTgt spid="3758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9" fill="hold" nodeType="clickEffect">
                                  <p:stCondLst>
                                    <p:cond delay="0"/>
                                  </p:stCondLst>
                                  <p:childTnLst>
                                    <p:set>
                                      <p:cBhvr>
                                        <p:cTn id="51" dur="1" fill="hold">
                                          <p:stCondLst>
                                            <p:cond delay="0"/>
                                          </p:stCondLst>
                                        </p:cTn>
                                        <p:tgtEl>
                                          <p:spTgt spid="375836"/>
                                        </p:tgtEl>
                                        <p:attrNameLst>
                                          <p:attrName>style.visibility</p:attrName>
                                        </p:attrNameLst>
                                      </p:cBhvr>
                                      <p:to>
                                        <p:strVal val="visible"/>
                                      </p:to>
                                    </p:set>
                                    <p:animEffect transition="in" filter="strips(upLeft)">
                                      <p:cBhvr>
                                        <p:cTn id="52" dur="500"/>
                                        <p:tgtEl>
                                          <p:spTgt spid="3758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75875"/>
                                        </p:tgtEl>
                                        <p:attrNameLst>
                                          <p:attrName>style.visibility</p:attrName>
                                        </p:attrNameLst>
                                      </p:cBhvr>
                                      <p:to>
                                        <p:strVal val="visible"/>
                                      </p:to>
                                    </p:set>
                                    <p:animEffect transition="in" filter="dissolve">
                                      <p:cBhvr>
                                        <p:cTn id="57" dur="500"/>
                                        <p:tgtEl>
                                          <p:spTgt spid="3758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375827"/>
                                        </p:tgtEl>
                                        <p:attrNameLst>
                                          <p:attrName>style.visibility</p:attrName>
                                        </p:attrNameLst>
                                      </p:cBhvr>
                                      <p:to>
                                        <p:strVal val="visible"/>
                                      </p:to>
                                    </p:set>
                                    <p:animEffect transition="in" filter="strips(downLeft)">
                                      <p:cBhvr>
                                        <p:cTn id="62" dur="500"/>
                                        <p:tgtEl>
                                          <p:spTgt spid="3758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75860">
                                            <p:txEl>
                                              <p:pRg st="0" end="0"/>
                                            </p:txEl>
                                          </p:spTgt>
                                        </p:tgtEl>
                                        <p:attrNameLst>
                                          <p:attrName>style.visibility</p:attrName>
                                        </p:attrNameLst>
                                      </p:cBhvr>
                                      <p:to>
                                        <p:strVal val="visible"/>
                                      </p:to>
                                    </p:set>
                                    <p:animEffect transition="in" filter="dissolve">
                                      <p:cBhvr>
                                        <p:cTn id="67" dur="500"/>
                                        <p:tgtEl>
                                          <p:spTgt spid="37586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nodeType="clickEffect">
                                  <p:stCondLst>
                                    <p:cond delay="0"/>
                                  </p:stCondLst>
                                  <p:childTnLst>
                                    <p:set>
                                      <p:cBhvr>
                                        <p:cTn id="71" dur="1" fill="hold">
                                          <p:stCondLst>
                                            <p:cond delay="0"/>
                                          </p:stCondLst>
                                        </p:cTn>
                                        <p:tgtEl>
                                          <p:spTgt spid="375833"/>
                                        </p:tgtEl>
                                        <p:attrNameLst>
                                          <p:attrName>style.visibility</p:attrName>
                                        </p:attrNameLst>
                                      </p:cBhvr>
                                      <p:to>
                                        <p:strVal val="visible"/>
                                      </p:to>
                                    </p:set>
                                    <p:animEffect transition="in" filter="strips(downRight)">
                                      <p:cBhvr>
                                        <p:cTn id="72" dur="500"/>
                                        <p:tgtEl>
                                          <p:spTgt spid="3758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375878"/>
                                        </p:tgtEl>
                                        <p:attrNameLst>
                                          <p:attrName>style.visibility</p:attrName>
                                        </p:attrNameLst>
                                      </p:cBhvr>
                                      <p:to>
                                        <p:strVal val="visible"/>
                                      </p:to>
                                    </p:set>
                                    <p:animEffect transition="in" filter="dissolve">
                                      <p:cBhvr>
                                        <p:cTn id="77" dur="500"/>
                                        <p:tgtEl>
                                          <p:spTgt spid="3758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3" fill="hold" nodeType="clickEffect">
                                  <p:stCondLst>
                                    <p:cond delay="0"/>
                                  </p:stCondLst>
                                  <p:childTnLst>
                                    <p:set>
                                      <p:cBhvr>
                                        <p:cTn id="81" dur="1" fill="hold">
                                          <p:stCondLst>
                                            <p:cond delay="0"/>
                                          </p:stCondLst>
                                        </p:cTn>
                                        <p:tgtEl>
                                          <p:spTgt spid="375845"/>
                                        </p:tgtEl>
                                        <p:attrNameLst>
                                          <p:attrName>style.visibility</p:attrName>
                                        </p:attrNameLst>
                                      </p:cBhvr>
                                      <p:to>
                                        <p:strVal val="visible"/>
                                      </p:to>
                                    </p:set>
                                    <p:animEffect transition="in" filter="strips(upRight)">
                                      <p:cBhvr>
                                        <p:cTn id="82" dur="500"/>
                                        <p:tgtEl>
                                          <p:spTgt spid="37584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75868">
                                            <p:txEl>
                                              <p:pRg st="0" end="0"/>
                                            </p:txEl>
                                          </p:spTgt>
                                        </p:tgtEl>
                                        <p:attrNameLst>
                                          <p:attrName>style.visibility</p:attrName>
                                        </p:attrNameLst>
                                      </p:cBhvr>
                                      <p:to>
                                        <p:strVal val="visible"/>
                                      </p:to>
                                    </p:set>
                                    <p:animEffect transition="in" filter="dissolve">
                                      <p:cBhvr>
                                        <p:cTn id="87" dur="500"/>
                                        <p:tgtEl>
                                          <p:spTgt spid="375868">
                                            <p:txEl>
                                              <p:pRg st="0" end="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9" fill="hold" nodeType="clickEffect">
                                  <p:stCondLst>
                                    <p:cond delay="0"/>
                                  </p:stCondLst>
                                  <p:childTnLst>
                                    <p:set>
                                      <p:cBhvr>
                                        <p:cTn id="91" dur="1" fill="hold">
                                          <p:stCondLst>
                                            <p:cond delay="0"/>
                                          </p:stCondLst>
                                        </p:cTn>
                                        <p:tgtEl>
                                          <p:spTgt spid="375839"/>
                                        </p:tgtEl>
                                        <p:attrNameLst>
                                          <p:attrName>style.visibility</p:attrName>
                                        </p:attrNameLst>
                                      </p:cBhvr>
                                      <p:to>
                                        <p:strVal val="visible"/>
                                      </p:to>
                                    </p:set>
                                    <p:animEffect transition="in" filter="strips(upLeft)">
                                      <p:cBhvr>
                                        <p:cTn id="92" dur="500"/>
                                        <p:tgtEl>
                                          <p:spTgt spid="37583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75855">
                                            <p:txEl>
                                              <p:pRg st="0" end="0"/>
                                            </p:txEl>
                                          </p:spTgt>
                                        </p:tgtEl>
                                        <p:attrNameLst>
                                          <p:attrName>style.visibility</p:attrName>
                                        </p:attrNameLst>
                                      </p:cBhvr>
                                      <p:to>
                                        <p:strVal val="visible"/>
                                      </p:to>
                                    </p:set>
                                    <p:animEffect transition="in" filter="dissolve">
                                      <p:cBhvr>
                                        <p:cTn id="97" dur="500"/>
                                        <p:tgtEl>
                                          <p:spTgt spid="3758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55" grpId="0" build="p" autoUpdateAnimBg="0"/>
      <p:bldP spid="375860" grpId="0" build="p" autoUpdateAnimBg="0"/>
      <p:bldP spid="37586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half" idx="2"/>
          </p:nvPr>
        </p:nvSpPr>
        <p:spPr>
          <a:xfrm>
            <a:off x="1097280" y="2057400"/>
            <a:ext cx="4639736" cy="3811695"/>
          </a:xfrm>
        </p:spPr>
        <p:txBody>
          <a:bodyPr>
            <a:noAutofit/>
          </a:bodyPr>
          <a:lstStyle/>
          <a:p>
            <a:pPr marL="370286" indent="-370286">
              <a:lnSpc>
                <a:spcPct val="90000"/>
              </a:lnSpc>
              <a:spcAft>
                <a:spcPts val="0"/>
              </a:spcAft>
              <a:defRPr/>
            </a:pPr>
            <a:r>
              <a:rPr lang="sl-SI" altLang="en-US" sz="1800" dirty="0"/>
              <a:t>Preduzeća</a:t>
            </a:r>
          </a:p>
          <a:p>
            <a:pPr marL="581144" lvl="1" indent="-210857">
              <a:lnSpc>
                <a:spcPct val="90000"/>
              </a:lnSpc>
              <a:spcAft>
                <a:spcPts val="0"/>
              </a:spcAft>
              <a:buFontTx/>
              <a:buChar char="-"/>
              <a:defRPr/>
            </a:pPr>
            <a:r>
              <a:rPr lang="sl-SI" altLang="en-US" sz="1800" dirty="0"/>
              <a:t> proizvode i prodaju dobra i usluge</a:t>
            </a:r>
          </a:p>
          <a:p>
            <a:pPr marL="581144" lvl="1" indent="-210857">
              <a:lnSpc>
                <a:spcPct val="90000"/>
              </a:lnSpc>
              <a:spcAft>
                <a:spcPts val="0"/>
              </a:spcAft>
              <a:buFontTx/>
              <a:buChar char="-"/>
              <a:defRPr/>
            </a:pPr>
            <a:r>
              <a:rPr lang="sl-SI" altLang="en-US" sz="1800" dirty="0"/>
              <a:t> upošljavaju i koriste faktore proizvodnje</a:t>
            </a:r>
          </a:p>
          <a:p>
            <a:pPr marL="370286" indent="-370286">
              <a:lnSpc>
                <a:spcPct val="90000"/>
              </a:lnSpc>
              <a:spcAft>
                <a:spcPts val="0"/>
              </a:spcAft>
              <a:defRPr/>
            </a:pPr>
            <a:r>
              <a:rPr lang="sl-SI" altLang="en-US" sz="1800" dirty="0"/>
              <a:t>Domaćinstva</a:t>
            </a:r>
          </a:p>
          <a:p>
            <a:pPr marL="655715" lvl="1" indent="-285429">
              <a:lnSpc>
                <a:spcPct val="90000"/>
              </a:lnSpc>
              <a:spcAft>
                <a:spcPts val="0"/>
              </a:spcAft>
              <a:buFontTx/>
              <a:buChar char="-"/>
              <a:defRPr/>
            </a:pPr>
            <a:r>
              <a:rPr lang="sl-SI" altLang="en-US" sz="1800" dirty="0"/>
              <a:t>kupuju i troše dobra i usluge</a:t>
            </a:r>
          </a:p>
          <a:p>
            <a:pPr marL="655715" lvl="1" indent="-285429">
              <a:lnSpc>
                <a:spcPct val="90000"/>
              </a:lnSpc>
              <a:spcAft>
                <a:spcPts val="0"/>
              </a:spcAft>
              <a:buFontTx/>
              <a:buChar char="-"/>
              <a:defRPr/>
            </a:pPr>
            <a:r>
              <a:rPr lang="sl-SI" altLang="en-US" sz="1800" dirty="0"/>
              <a:t>poseduju i prodaju faktore proizv</a:t>
            </a:r>
            <a:r>
              <a:rPr lang="en-US" altLang="en-US" sz="1800" dirty="0"/>
              <a:t>o</a:t>
            </a:r>
            <a:r>
              <a:rPr lang="sl-SI" altLang="en-US" sz="1800" dirty="0"/>
              <a:t>dnje</a:t>
            </a:r>
          </a:p>
          <a:p>
            <a:pPr marL="290572" indent="-290572">
              <a:lnSpc>
                <a:spcPct val="90000"/>
              </a:lnSpc>
              <a:spcAft>
                <a:spcPts val="0"/>
              </a:spcAft>
              <a:defRPr/>
            </a:pPr>
            <a:r>
              <a:rPr lang="sl-SI" altLang="en-US" sz="1800" dirty="0"/>
              <a:t>Na tržištu dobara i usluga</a:t>
            </a:r>
          </a:p>
          <a:p>
            <a:pPr marL="655715" lvl="1" indent="-285429">
              <a:lnSpc>
                <a:spcPct val="90000"/>
              </a:lnSpc>
              <a:spcAft>
                <a:spcPts val="0"/>
              </a:spcAft>
              <a:buFontTx/>
              <a:buChar char="-"/>
              <a:defRPr/>
            </a:pPr>
            <a:r>
              <a:rPr lang="sl-SI" altLang="en-US" sz="1800" dirty="0"/>
              <a:t>Preduzeća prodaju</a:t>
            </a:r>
          </a:p>
          <a:p>
            <a:pPr marL="655715" lvl="1" indent="-285429">
              <a:lnSpc>
                <a:spcPct val="90000"/>
              </a:lnSpc>
              <a:spcAft>
                <a:spcPts val="0"/>
              </a:spcAft>
              <a:buFontTx/>
              <a:buChar char="-"/>
              <a:defRPr/>
            </a:pPr>
            <a:r>
              <a:rPr lang="sl-SI" altLang="en-US" sz="1800" dirty="0"/>
              <a:t>Domaćinstva kupuju</a:t>
            </a:r>
          </a:p>
          <a:p>
            <a:pPr marL="290572" indent="-290572">
              <a:lnSpc>
                <a:spcPct val="90000"/>
              </a:lnSpc>
              <a:spcAft>
                <a:spcPts val="0"/>
              </a:spcAft>
              <a:defRPr/>
            </a:pPr>
            <a:r>
              <a:rPr lang="sl-SI" altLang="en-US" sz="1800" dirty="0"/>
              <a:t>Na tržištu faktora proizvodnje </a:t>
            </a:r>
          </a:p>
          <a:p>
            <a:pPr marL="655715" lvl="1" indent="-285429">
              <a:lnSpc>
                <a:spcPct val="90000"/>
              </a:lnSpc>
              <a:spcAft>
                <a:spcPts val="0"/>
              </a:spcAft>
              <a:buFontTx/>
              <a:buChar char="-"/>
              <a:defRPr/>
            </a:pPr>
            <a:r>
              <a:rPr lang="sl-SI" altLang="en-US" sz="1800" dirty="0"/>
              <a:t>Domaćinstva prodaju </a:t>
            </a:r>
          </a:p>
          <a:p>
            <a:pPr marL="655715" lvl="1" indent="-285429">
              <a:lnSpc>
                <a:spcPct val="90000"/>
              </a:lnSpc>
              <a:spcAft>
                <a:spcPts val="0"/>
              </a:spcAft>
              <a:buFontTx/>
              <a:buChar char="-"/>
              <a:defRPr/>
            </a:pPr>
            <a:r>
              <a:rPr lang="sl-SI" altLang="en-US" sz="1800" dirty="0"/>
              <a:t>Preduzeća  kupuju </a:t>
            </a:r>
          </a:p>
          <a:p>
            <a:pPr marL="370286" lvl="1" indent="0">
              <a:lnSpc>
                <a:spcPct val="90000"/>
              </a:lnSpc>
              <a:spcAft>
                <a:spcPts val="0"/>
              </a:spcAft>
              <a:buNone/>
              <a:defRPr/>
            </a:pPr>
            <a:endParaRPr lang="en-US" sz="1800" dirty="0"/>
          </a:p>
        </p:txBody>
      </p:sp>
      <p:sp>
        <p:nvSpPr>
          <p:cNvPr id="21515" name="Text Placeholder 4">
            <a:extLst>
              <a:ext uri="{FF2B5EF4-FFF2-40B4-BE49-F238E27FC236}">
                <a16:creationId xmlns:a16="http://schemas.microsoft.com/office/drawing/2014/main" id="{3A643C67-5364-401C-1C29-24C00D246D32}"/>
              </a:ext>
            </a:extLst>
          </p:cNvPr>
          <p:cNvSpPr>
            <a:spLocks noGrp="1"/>
          </p:cNvSpPr>
          <p:nvPr>
            <p:ph type="body" sz="quarter" idx="3"/>
          </p:nvPr>
        </p:nvSpPr>
        <p:spPr>
          <a:xfrm>
            <a:off x="6515944" y="2057400"/>
            <a:ext cx="4639736" cy="736282"/>
          </a:xfrm>
        </p:spPr>
        <p:txBody>
          <a:bodyPr>
            <a:normAutofit lnSpcReduction="10000"/>
          </a:bodyPr>
          <a:lstStyle/>
          <a:p>
            <a:r>
              <a:rPr lang="sr-Latn-RS" dirty="0"/>
              <a:t>Različiti ekonomski modeli različito utiču na privredni razvoj</a:t>
            </a:r>
            <a:endParaRPr lang="en-US" dirty="0"/>
          </a:p>
        </p:txBody>
      </p:sp>
      <p:pic>
        <p:nvPicPr>
          <p:cNvPr id="21506" name="Picture 2" descr="Editorial cartoon World economic race | The Week">
            <a:extLst>
              <a:ext uri="{FF2B5EF4-FFF2-40B4-BE49-F238E27FC236}">
                <a16:creationId xmlns:a16="http://schemas.microsoft.com/office/drawing/2014/main" id="{3EF8387B-B716-AB10-0B33-A7EFD4FFE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67" r="-3" b="4206"/>
          <a:stretch/>
        </p:blipFill>
        <p:spPr bwMode="auto">
          <a:xfrm>
            <a:off x="6515944" y="2958273"/>
            <a:ext cx="4639736" cy="2910821"/>
          </a:xfrm>
          <a:prstGeom prst="rect">
            <a:avLst/>
          </a:prstGeom>
          <a:solidFill>
            <a:srgbClr val="FFFFFF"/>
          </a:solidFill>
        </p:spPr>
      </p:pic>
    </p:spTree>
    <p:extLst>
      <p:ext uri="{BB962C8B-B14F-4D97-AF65-F5344CB8AC3E}">
        <p14:creationId xmlns:p14="http://schemas.microsoft.com/office/powerpoint/2010/main" val="1966134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38" y="954473"/>
            <a:ext cx="10058400" cy="474743"/>
          </a:xfrm>
        </p:spPr>
        <p:txBody>
          <a:bodyPr>
            <a:noAutofit/>
          </a:bodyPr>
          <a:lstStyle/>
          <a:p>
            <a:pPr algn="ctr"/>
            <a:r>
              <a:rPr lang="sr-Latn-RS" sz="2600" dirty="0">
                <a:latin typeface="+mn-lt"/>
              </a:rPr>
              <a:t>Granica proizvodnih mogućnosti</a:t>
            </a:r>
            <a:endParaRPr lang="en-US" sz="2600" dirty="0">
              <a:latin typeface="+mn-lt"/>
            </a:endParaRPr>
          </a:p>
        </p:txBody>
      </p:sp>
      <p:sp>
        <p:nvSpPr>
          <p:cNvPr id="3" name="Content Placeholder 2"/>
          <p:cNvSpPr>
            <a:spLocks noGrp="1"/>
          </p:cNvSpPr>
          <p:nvPr>
            <p:ph idx="1"/>
          </p:nvPr>
        </p:nvSpPr>
        <p:spPr>
          <a:xfrm>
            <a:off x="496156" y="1855693"/>
            <a:ext cx="8405797" cy="4370295"/>
          </a:xfrm>
        </p:spPr>
        <p:txBody>
          <a:bodyPr>
            <a:normAutofit lnSpcReduction="10000"/>
          </a:bodyPr>
          <a:lstStyle/>
          <a:p>
            <a:r>
              <a:rPr lang="sr-Latn-RS" b="1" dirty="0">
                <a:solidFill>
                  <a:srgbClr val="FF0000"/>
                </a:solidFill>
              </a:rPr>
              <a:t>Ni jedna zemlja nema neograničene količine svih dobara.</a:t>
            </a:r>
          </a:p>
          <a:p>
            <a:r>
              <a:rPr lang="sr-Latn-RS" dirty="0"/>
              <a:t>Zato se mora praviti jasan odabir, jer u svetu oksudnosti, birajući jednu stvar znači odustati od neke druge. Zato postoji granica proizvodnih mogućnosti</a:t>
            </a:r>
          </a:p>
          <a:p>
            <a:pPr algn="just"/>
            <a:r>
              <a:rPr lang="sr-Latn-RS" sz="2200" b="1" u="sng" dirty="0">
                <a:solidFill>
                  <a:srgbClr val="C00000"/>
                </a:solidFill>
              </a:rPr>
              <a:t>Granica proizvodnih mogućnosti </a:t>
            </a:r>
            <a:r>
              <a:rPr lang="sr-Latn-RS" dirty="0"/>
              <a:t>pokazuje kako se proizvodnja jednog dobra zamenjuje sa proizvodnjom nekog drugog dobra. </a:t>
            </a:r>
          </a:p>
          <a:p>
            <a:pPr algn="just"/>
            <a:r>
              <a:rPr lang="sr-Latn-RS" dirty="0"/>
              <a:t>Ta vrednost propuštene robe ili usluge zove se </a:t>
            </a:r>
            <a:r>
              <a:rPr lang="sr-Latn-RS" sz="2200" b="1" u="sng" dirty="0">
                <a:solidFill>
                  <a:srgbClr val="C00000"/>
                </a:solidFill>
              </a:rPr>
              <a:t>oportunitetni trošak</a:t>
            </a:r>
            <a:r>
              <a:rPr lang="sr-Latn-RS" dirty="0"/>
              <a:t>. </a:t>
            </a:r>
          </a:p>
          <a:p>
            <a:pPr marL="0" lvl="1" indent="0" algn="just">
              <a:spcBef>
                <a:spcPts val="0"/>
              </a:spcBef>
              <a:spcAft>
                <a:spcPts val="0"/>
              </a:spcAft>
              <a:buNone/>
              <a:defRPr/>
            </a:pPr>
            <a:r>
              <a:rPr lang="sl-SI" altLang="en-US" sz="2000" b="1" dirty="0">
                <a:solidFill>
                  <a:srgbClr val="FF0000"/>
                </a:solidFill>
              </a:rPr>
              <a:t>UPRAVLJANJE RESURSIMA  </a:t>
            </a:r>
            <a:r>
              <a:rPr lang="sl-SI" altLang="en-US" sz="2000" dirty="0"/>
              <a:t>sa kojima društvo raspolaže predstavlja veoma važnu aktivnost s obzirom da su resursi retki, oskudni</a:t>
            </a:r>
          </a:p>
          <a:p>
            <a:pPr marL="0" lvl="1" indent="0" algn="just">
              <a:spcBef>
                <a:spcPts val="0"/>
              </a:spcBef>
              <a:spcAft>
                <a:spcPts val="0"/>
              </a:spcAft>
              <a:buClr>
                <a:schemeClr val="tx1"/>
              </a:buClr>
              <a:buNone/>
              <a:defRPr/>
            </a:pPr>
            <a:r>
              <a:rPr lang="sl-SI" altLang="en-US" sz="2000" b="1" dirty="0">
                <a:solidFill>
                  <a:srgbClr val="FF0000"/>
                </a:solidFill>
              </a:rPr>
              <a:t>OSKUDNOST</a:t>
            </a:r>
            <a:r>
              <a:rPr lang="sl-SI" altLang="en-US" sz="2000" i="1" dirty="0"/>
              <a:t> </a:t>
            </a:r>
            <a:r>
              <a:rPr lang="sl-SI" altLang="en-US" sz="2000" dirty="0"/>
              <a:t>znači da društvo ima ograničene resurse i da ne može proizvesti sva dobra i usluge koje njegovi stanovnici žele</a:t>
            </a:r>
          </a:p>
          <a:p>
            <a:pPr marL="0" indent="0" algn="just">
              <a:spcBef>
                <a:spcPts val="0"/>
              </a:spcBef>
              <a:spcAft>
                <a:spcPts val="0"/>
              </a:spcAft>
              <a:buNone/>
              <a:defRPr/>
            </a:pPr>
            <a:r>
              <a:rPr lang="sr-Latn-CS" altLang="sr-Latn-RS" sz="2000" dirty="0"/>
              <a:t>Da resursi nisu retki, sva dobra bi bila besplatna i ne bi ni postojala potreba za ekonomijom koja proučava kako društvo upravlja svojim retkim resursima</a:t>
            </a:r>
          </a:p>
          <a:p>
            <a:endParaRPr lang="en-US" dirty="0"/>
          </a:p>
        </p:txBody>
      </p:sp>
      <p:pic>
        <p:nvPicPr>
          <p:cNvPr id="22530" name="Picture 2" descr="Untitled - Drawing. Public domain image. - NARA &amp; DVIDS Public Domain  Archive Public Domain Search">
            <a:extLst>
              <a:ext uri="{FF2B5EF4-FFF2-40B4-BE49-F238E27FC236}">
                <a16:creationId xmlns:a16="http://schemas.microsoft.com/office/drawing/2014/main" id="{4E3402A3-386E-CF18-DEA4-5F1F26AF2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823" y="119342"/>
            <a:ext cx="30480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a:extLst>
              <a:ext uri="{FF2B5EF4-FFF2-40B4-BE49-F238E27FC236}">
                <a16:creationId xmlns:a16="http://schemas.microsoft.com/office/drawing/2014/main" id="{8AC13784-757C-EB2C-1B68-771DB93EB4BA}"/>
              </a:ext>
            </a:extLst>
          </p:cNvPr>
          <p:cNvSpPr>
            <a:spLocks noGrp="1"/>
          </p:cNvSpPr>
          <p:nvPr>
            <p:ph type="title"/>
          </p:nvPr>
        </p:nvSpPr>
        <p:spPr>
          <a:xfrm>
            <a:off x="1128656" y="497273"/>
            <a:ext cx="10058400" cy="1450757"/>
          </a:xfrm>
        </p:spPr>
        <p:txBody>
          <a:bodyPr>
            <a:noAutofit/>
          </a:bodyPr>
          <a:lstStyle/>
          <a:p>
            <a:r>
              <a:rPr lang="en-US" sz="2200" b="1" dirty="0" err="1">
                <a:solidFill>
                  <a:srgbClr val="C00000"/>
                </a:solidFill>
                <a:latin typeface="+mn-lt"/>
              </a:rPr>
              <a:t>Oportunitetni</a:t>
            </a:r>
            <a:r>
              <a:rPr lang="en-US" sz="2200" b="1" dirty="0">
                <a:solidFill>
                  <a:srgbClr val="C00000"/>
                </a:solidFill>
                <a:latin typeface="+mn-lt"/>
              </a:rPr>
              <a:t> </a:t>
            </a:r>
            <a:r>
              <a:rPr lang="en-US" sz="2200" b="1" dirty="0" err="1">
                <a:solidFill>
                  <a:srgbClr val="C00000"/>
                </a:solidFill>
                <a:latin typeface="+mn-lt"/>
              </a:rPr>
              <a:t>trošak</a:t>
            </a:r>
            <a:r>
              <a:rPr lang="en-US" sz="2200" b="1" dirty="0">
                <a:solidFill>
                  <a:srgbClr val="C00000"/>
                </a:solidFill>
                <a:latin typeface="+mn-lt"/>
              </a:rPr>
              <a:t> </a:t>
            </a:r>
            <a:r>
              <a:rPr lang="en-US" sz="2200" dirty="0">
                <a:solidFill>
                  <a:srgbClr val="C00000"/>
                </a:solidFill>
                <a:latin typeface="+mn-lt"/>
              </a:rPr>
              <a:t>je </a:t>
            </a:r>
            <a:r>
              <a:rPr lang="en-US" sz="2200" dirty="0" err="1">
                <a:solidFill>
                  <a:srgbClr val="C00000"/>
                </a:solidFill>
                <a:latin typeface="+mn-lt"/>
              </a:rPr>
              <a:t>izgubljena</a:t>
            </a:r>
            <a:r>
              <a:rPr lang="en-US" sz="2200" dirty="0">
                <a:solidFill>
                  <a:srgbClr val="C00000"/>
                </a:solidFill>
                <a:latin typeface="+mn-lt"/>
              </a:rPr>
              <a:t> </a:t>
            </a:r>
            <a:r>
              <a:rPr lang="en-US" sz="2200" dirty="0" err="1">
                <a:solidFill>
                  <a:srgbClr val="C00000"/>
                </a:solidFill>
                <a:latin typeface="+mn-lt"/>
              </a:rPr>
              <a:t>mogućnost</a:t>
            </a:r>
            <a:r>
              <a:rPr lang="en-US" sz="2200" dirty="0">
                <a:solidFill>
                  <a:srgbClr val="C00000"/>
                </a:solidFill>
                <a:latin typeface="+mn-lt"/>
              </a:rPr>
              <a:t> za </a:t>
            </a:r>
            <a:r>
              <a:rPr lang="en-US" sz="2200" dirty="0" err="1">
                <a:solidFill>
                  <a:srgbClr val="C00000"/>
                </a:solidFill>
                <a:latin typeface="+mn-lt"/>
              </a:rPr>
              <a:t>drugim</a:t>
            </a:r>
            <a:r>
              <a:rPr lang="en-US" sz="2200" dirty="0">
                <a:solidFill>
                  <a:srgbClr val="C00000"/>
                </a:solidFill>
                <a:latin typeface="+mn-lt"/>
              </a:rPr>
              <a:t> </a:t>
            </a:r>
            <a:r>
              <a:rPr lang="en-US" sz="2200" dirty="0" err="1">
                <a:solidFill>
                  <a:srgbClr val="C00000"/>
                </a:solidFill>
                <a:latin typeface="+mn-lt"/>
              </a:rPr>
              <a:t>dobrom</a:t>
            </a:r>
            <a:r>
              <a:rPr lang="en-US" sz="2200" dirty="0">
                <a:solidFill>
                  <a:srgbClr val="C00000"/>
                </a:solidFill>
                <a:latin typeface="+mn-lt"/>
              </a:rPr>
              <a:t>, </a:t>
            </a:r>
            <a:r>
              <a:rPr lang="en-US" sz="2200" dirty="0" err="1">
                <a:solidFill>
                  <a:srgbClr val="C00000"/>
                </a:solidFill>
                <a:latin typeface="+mn-lt"/>
              </a:rPr>
              <a:t>zato</a:t>
            </a:r>
            <a:r>
              <a:rPr lang="en-US" sz="2200" dirty="0">
                <a:solidFill>
                  <a:srgbClr val="C00000"/>
                </a:solidFill>
                <a:latin typeface="+mn-lt"/>
              </a:rPr>
              <a:t> </a:t>
            </a:r>
            <a:r>
              <a:rPr lang="en-US" sz="2200" dirty="0" err="1">
                <a:solidFill>
                  <a:srgbClr val="C00000"/>
                </a:solidFill>
                <a:latin typeface="+mn-lt"/>
              </a:rPr>
              <a:t>što</a:t>
            </a:r>
            <a:r>
              <a:rPr lang="en-US" sz="2200" dirty="0">
                <a:solidFill>
                  <a:srgbClr val="C00000"/>
                </a:solidFill>
                <a:latin typeface="+mn-lt"/>
              </a:rPr>
              <a:t> </a:t>
            </a:r>
            <a:r>
              <a:rPr lang="en-US" sz="2200" dirty="0" err="1">
                <a:solidFill>
                  <a:srgbClr val="C00000"/>
                </a:solidFill>
                <a:latin typeface="+mn-lt"/>
              </a:rPr>
              <a:t>smo</a:t>
            </a:r>
            <a:r>
              <a:rPr lang="en-US" sz="2200" dirty="0">
                <a:solidFill>
                  <a:srgbClr val="C00000"/>
                </a:solidFill>
                <a:latin typeface="+mn-lt"/>
              </a:rPr>
              <a:t> se </a:t>
            </a:r>
            <a:r>
              <a:rPr lang="en-US" sz="2200" dirty="0" err="1">
                <a:solidFill>
                  <a:srgbClr val="C00000"/>
                </a:solidFill>
                <a:latin typeface="+mn-lt"/>
              </a:rPr>
              <a:t>odlučili</a:t>
            </a:r>
            <a:r>
              <a:rPr lang="en-US" sz="2200" dirty="0">
                <a:solidFill>
                  <a:srgbClr val="C00000"/>
                </a:solidFill>
                <a:latin typeface="+mn-lt"/>
              </a:rPr>
              <a:t> za </a:t>
            </a:r>
            <a:r>
              <a:rPr lang="en-US" sz="2200" dirty="0" err="1">
                <a:solidFill>
                  <a:srgbClr val="C00000"/>
                </a:solidFill>
                <a:latin typeface="+mn-lt"/>
              </a:rPr>
              <a:t>prvo</a:t>
            </a:r>
            <a:r>
              <a:rPr lang="en-US" sz="2200" dirty="0">
                <a:solidFill>
                  <a:srgbClr val="C00000"/>
                </a:solidFill>
                <a:latin typeface="+mn-lt"/>
              </a:rPr>
              <a:t> dobro.  </a:t>
            </a:r>
            <a:br>
              <a:rPr lang="sr-Latn-RS" sz="2200" dirty="0">
                <a:solidFill>
                  <a:srgbClr val="C00000"/>
                </a:solidFill>
                <a:latin typeface="+mn-lt"/>
              </a:rPr>
            </a:br>
            <a:r>
              <a:rPr lang="en-US" sz="2200" dirty="0" err="1">
                <a:solidFill>
                  <a:srgbClr val="C00000"/>
                </a:solidFill>
                <a:latin typeface="+mn-lt"/>
              </a:rPr>
              <a:t>Oportunitetni</a:t>
            </a:r>
            <a:r>
              <a:rPr lang="en-US" sz="2200" dirty="0">
                <a:solidFill>
                  <a:srgbClr val="C00000"/>
                </a:solidFill>
                <a:latin typeface="+mn-lt"/>
              </a:rPr>
              <a:t> </a:t>
            </a:r>
            <a:r>
              <a:rPr lang="en-US" sz="2200" dirty="0" err="1">
                <a:solidFill>
                  <a:srgbClr val="C00000"/>
                </a:solidFill>
                <a:latin typeface="+mn-lt"/>
              </a:rPr>
              <a:t>trošak</a:t>
            </a:r>
            <a:r>
              <a:rPr lang="en-US" sz="2200" dirty="0">
                <a:solidFill>
                  <a:srgbClr val="C00000"/>
                </a:solidFill>
                <a:latin typeface="+mn-lt"/>
              </a:rPr>
              <a:t> se </a:t>
            </a:r>
            <a:r>
              <a:rPr lang="en-US" sz="2200" dirty="0" err="1">
                <a:solidFill>
                  <a:srgbClr val="C00000"/>
                </a:solidFill>
                <a:latin typeface="+mn-lt"/>
              </a:rPr>
              <a:t>računa</a:t>
            </a:r>
            <a:r>
              <a:rPr lang="en-US" sz="2200" dirty="0">
                <a:solidFill>
                  <a:srgbClr val="C00000"/>
                </a:solidFill>
                <a:latin typeface="+mn-lt"/>
              </a:rPr>
              <a:t> </a:t>
            </a:r>
            <a:r>
              <a:rPr lang="en-US" sz="2200" dirty="0" err="1">
                <a:solidFill>
                  <a:srgbClr val="C00000"/>
                </a:solidFill>
                <a:latin typeface="+mn-lt"/>
              </a:rPr>
              <a:t>kao</a:t>
            </a:r>
            <a:r>
              <a:rPr lang="en-US" sz="2200" dirty="0">
                <a:solidFill>
                  <a:srgbClr val="C00000"/>
                </a:solidFill>
                <a:latin typeface="+mn-lt"/>
              </a:rPr>
              <a:t> </a:t>
            </a:r>
            <a:r>
              <a:rPr lang="en-US" sz="2200" dirty="0" err="1">
                <a:solidFill>
                  <a:srgbClr val="C00000"/>
                </a:solidFill>
                <a:latin typeface="+mn-lt"/>
              </a:rPr>
              <a:t>količnik</a:t>
            </a:r>
            <a:r>
              <a:rPr lang="en-US" sz="2200" dirty="0">
                <a:solidFill>
                  <a:srgbClr val="C00000"/>
                </a:solidFill>
                <a:latin typeface="+mn-lt"/>
              </a:rPr>
              <a:t> </a:t>
            </a:r>
            <a:r>
              <a:rPr lang="en-US" sz="2200" dirty="0" err="1">
                <a:solidFill>
                  <a:srgbClr val="C00000"/>
                </a:solidFill>
                <a:latin typeface="+mn-lt"/>
              </a:rPr>
              <a:t>količine</a:t>
            </a:r>
            <a:r>
              <a:rPr lang="en-US" sz="2200" dirty="0">
                <a:solidFill>
                  <a:srgbClr val="C00000"/>
                </a:solidFill>
                <a:latin typeface="+mn-lt"/>
              </a:rPr>
              <a:t> dobra </a:t>
            </a:r>
            <a:r>
              <a:rPr lang="en-US" sz="2200" dirty="0" err="1">
                <a:solidFill>
                  <a:srgbClr val="C00000"/>
                </a:solidFill>
                <a:latin typeface="+mn-lt"/>
              </a:rPr>
              <a:t>kojeg</a:t>
            </a:r>
            <a:r>
              <a:rPr lang="en-US" sz="2200" dirty="0">
                <a:solidFill>
                  <a:srgbClr val="C00000"/>
                </a:solidFill>
                <a:latin typeface="+mn-lt"/>
              </a:rPr>
              <a:t> se </a:t>
            </a:r>
            <a:r>
              <a:rPr lang="en-US" sz="2200" dirty="0" err="1">
                <a:solidFill>
                  <a:srgbClr val="C00000"/>
                </a:solidFill>
                <a:latin typeface="+mn-lt"/>
              </a:rPr>
              <a:t>odričete</a:t>
            </a:r>
            <a:r>
              <a:rPr lang="en-US" sz="2200" dirty="0">
                <a:solidFill>
                  <a:srgbClr val="C00000"/>
                </a:solidFill>
                <a:latin typeface="+mn-lt"/>
              </a:rPr>
              <a:t> </a:t>
            </a:r>
            <a:r>
              <a:rPr lang="en-US" sz="2200" dirty="0" err="1">
                <a:solidFill>
                  <a:srgbClr val="C00000"/>
                </a:solidFill>
                <a:latin typeface="+mn-lt"/>
              </a:rPr>
              <a:t>i</a:t>
            </a:r>
            <a:r>
              <a:rPr lang="en-US" sz="2200" dirty="0">
                <a:solidFill>
                  <a:srgbClr val="C00000"/>
                </a:solidFill>
                <a:latin typeface="+mn-lt"/>
              </a:rPr>
              <a:t> </a:t>
            </a:r>
            <a:r>
              <a:rPr lang="en-US" sz="2200" dirty="0" err="1">
                <a:solidFill>
                  <a:srgbClr val="C00000"/>
                </a:solidFill>
                <a:latin typeface="+mn-lt"/>
              </a:rPr>
              <a:t>količine</a:t>
            </a:r>
            <a:r>
              <a:rPr lang="en-US" sz="2200" dirty="0">
                <a:solidFill>
                  <a:srgbClr val="C00000"/>
                </a:solidFill>
                <a:latin typeface="+mn-lt"/>
              </a:rPr>
              <a:t> </a:t>
            </a:r>
            <a:r>
              <a:rPr lang="en-US" sz="2200" dirty="0" err="1">
                <a:solidFill>
                  <a:srgbClr val="C00000"/>
                </a:solidFill>
                <a:latin typeface="+mn-lt"/>
              </a:rPr>
              <a:t>drugog</a:t>
            </a:r>
            <a:r>
              <a:rPr lang="en-US" sz="2200" dirty="0">
                <a:solidFill>
                  <a:srgbClr val="C00000"/>
                </a:solidFill>
                <a:latin typeface="+mn-lt"/>
              </a:rPr>
              <a:t> dobra </a:t>
            </a:r>
            <a:r>
              <a:rPr lang="en-US" sz="2200" dirty="0" err="1">
                <a:solidFill>
                  <a:srgbClr val="C00000"/>
                </a:solidFill>
                <a:latin typeface="+mn-lt"/>
              </a:rPr>
              <a:t>koju</a:t>
            </a:r>
            <a:r>
              <a:rPr lang="en-US" sz="2200" dirty="0">
                <a:solidFill>
                  <a:srgbClr val="C00000"/>
                </a:solidFill>
                <a:latin typeface="+mn-lt"/>
              </a:rPr>
              <a:t> </a:t>
            </a:r>
            <a:r>
              <a:rPr lang="en-US" sz="2200" dirty="0" err="1">
                <a:solidFill>
                  <a:srgbClr val="C00000"/>
                </a:solidFill>
                <a:latin typeface="+mn-lt"/>
              </a:rPr>
              <a:t>dobijate</a:t>
            </a:r>
            <a:r>
              <a:rPr lang="en-US" sz="2200" dirty="0">
                <a:solidFill>
                  <a:srgbClr val="C00000"/>
                </a:solidFill>
                <a:latin typeface="+mn-lt"/>
              </a:rPr>
              <a:t> </a:t>
            </a:r>
            <a:r>
              <a:rPr lang="en-US" sz="2200" dirty="0" err="1">
                <a:solidFill>
                  <a:srgbClr val="C00000"/>
                </a:solidFill>
                <a:latin typeface="+mn-lt"/>
              </a:rPr>
              <a:t>zauzvrat</a:t>
            </a:r>
            <a:r>
              <a:rPr lang="en-US" sz="2200" dirty="0">
                <a:solidFill>
                  <a:srgbClr val="C00000"/>
                </a:solidFill>
                <a:latin typeface="+mn-lt"/>
              </a:rPr>
              <a:t>.</a:t>
            </a:r>
            <a:br>
              <a:rPr lang="sr-Latn-RS" sz="2200" dirty="0">
                <a:solidFill>
                  <a:srgbClr val="C00000"/>
                </a:solidFill>
                <a:latin typeface="+mn-lt"/>
              </a:rPr>
            </a:br>
            <a:endParaRPr lang="en-US" sz="2200" dirty="0">
              <a:solidFill>
                <a:srgbClr val="C00000"/>
              </a:solidFill>
              <a:latin typeface="+mn-lt"/>
            </a:endParaRPr>
          </a:p>
        </p:txBody>
      </p:sp>
      <p:sp>
        <p:nvSpPr>
          <p:cNvPr id="3" name="Content Placeholder 2">
            <a:extLst>
              <a:ext uri="{FF2B5EF4-FFF2-40B4-BE49-F238E27FC236}">
                <a16:creationId xmlns:a16="http://schemas.microsoft.com/office/drawing/2014/main" id="{4E413444-B0FA-86A0-6290-D315B350AD09}"/>
              </a:ext>
            </a:extLst>
          </p:cNvPr>
          <p:cNvSpPr>
            <a:spLocks noGrp="1"/>
          </p:cNvSpPr>
          <p:nvPr>
            <p:ph sz="half" idx="1"/>
          </p:nvPr>
        </p:nvSpPr>
        <p:spPr>
          <a:xfrm>
            <a:off x="381000" y="1948031"/>
            <a:ext cx="6306671" cy="4412696"/>
          </a:xfrm>
        </p:spPr>
        <p:txBody>
          <a:bodyPr>
            <a:noAutofit/>
          </a:bodyPr>
          <a:lstStyle/>
          <a:p>
            <a:pPr marL="0" indent="0">
              <a:lnSpc>
                <a:spcPct val="100000"/>
              </a:lnSpc>
              <a:buNone/>
            </a:pPr>
            <a:r>
              <a:rPr lang="sl-SI" altLang="en-US" sz="2000" dirty="0"/>
              <a:t>Pri odlučivanja šta, kako bi trebalo proizvoditi, privreda u stvari odlučuje kako raspodeliti svoje resurse između hiljada različitih mogućih roba i usluga</a:t>
            </a:r>
          </a:p>
          <a:p>
            <a:pPr marL="0" indent="0">
              <a:lnSpc>
                <a:spcPct val="100000"/>
              </a:lnSpc>
              <a:buNone/>
            </a:pPr>
            <a:r>
              <a:rPr lang="sl-SI" altLang="en-US" sz="2000" dirty="0"/>
              <a:t>Zemlje ne mogu imati neograničene količine svih dobara – </a:t>
            </a:r>
            <a:r>
              <a:rPr lang="sl-SI" altLang="en-US" sz="2000" b="1" dirty="0"/>
              <a:t>ograničavaju ih dostupni resursi i tehnologija</a:t>
            </a:r>
          </a:p>
          <a:p>
            <a:pPr>
              <a:lnSpc>
                <a:spcPct val="100000"/>
              </a:lnSpc>
            </a:pPr>
            <a:r>
              <a:rPr lang="sr-Latn-RS" sz="2000" dirty="0"/>
              <a:t>Proizvodna dobrobit se ostvaruje onda kada se proizvodnja jedngo dobra ne može povećati bez smanjivanja proizvodnje nekog drugog dobra – i to pokazuje granica proizvodnih mogućnosti</a:t>
            </a:r>
          </a:p>
          <a:p>
            <a:pPr>
              <a:lnSpc>
                <a:spcPct val="100000"/>
              </a:lnSpc>
            </a:pPr>
            <a:r>
              <a:rPr lang="en-US" sz="2000" b="1" dirty="0" err="1"/>
              <a:t>Granica</a:t>
            </a:r>
            <a:r>
              <a:rPr lang="en-US" sz="2000" b="1" dirty="0"/>
              <a:t> </a:t>
            </a:r>
            <a:r>
              <a:rPr lang="en-US" sz="2000" b="1" dirty="0" err="1"/>
              <a:t>proizvodnih</a:t>
            </a:r>
            <a:r>
              <a:rPr lang="en-US" sz="2000" b="1" dirty="0"/>
              <a:t> </a:t>
            </a:r>
            <a:r>
              <a:rPr lang="en-US" sz="2000" b="1" dirty="0" err="1"/>
              <a:t>mogućnosti</a:t>
            </a:r>
            <a:r>
              <a:rPr lang="en-US" sz="2000" b="1" dirty="0"/>
              <a:t> </a:t>
            </a:r>
            <a:r>
              <a:rPr lang="en-US" sz="2000" dirty="0" err="1"/>
              <a:t>pokazuje</a:t>
            </a:r>
            <a:r>
              <a:rPr lang="en-US" sz="2000" dirty="0"/>
              <a:t> </a:t>
            </a:r>
            <a:r>
              <a:rPr lang="en-US" sz="2000" dirty="0" err="1"/>
              <a:t>sve</a:t>
            </a:r>
            <a:r>
              <a:rPr lang="en-US" sz="2000" dirty="0"/>
              <a:t> </a:t>
            </a:r>
            <a:r>
              <a:rPr lang="en-US" sz="2000" dirty="0" err="1"/>
              <a:t>efikasne</a:t>
            </a:r>
            <a:r>
              <a:rPr lang="en-US" sz="2000" dirty="0"/>
              <a:t> </a:t>
            </a:r>
            <a:r>
              <a:rPr lang="en-US" sz="2000" dirty="0" err="1"/>
              <a:t>kombinacije</a:t>
            </a:r>
            <a:r>
              <a:rPr lang="en-US" sz="2000" dirty="0"/>
              <a:t> </a:t>
            </a:r>
            <a:r>
              <a:rPr lang="en-US" sz="2000" dirty="0" err="1"/>
              <a:t>autputa</a:t>
            </a:r>
            <a:r>
              <a:rPr lang="en-US" sz="2000" dirty="0"/>
              <a:t> </a:t>
            </a:r>
            <a:r>
              <a:rPr lang="en-US" sz="2000" dirty="0" err="1"/>
              <a:t>koje</a:t>
            </a:r>
            <a:r>
              <a:rPr lang="en-US" sz="2000" dirty="0"/>
              <a:t> bi </a:t>
            </a:r>
            <a:r>
              <a:rPr lang="en-US" sz="2000" dirty="0" err="1"/>
              <a:t>privreda</a:t>
            </a:r>
            <a:r>
              <a:rPr lang="en-US" sz="2000" dirty="0"/>
              <a:t> </a:t>
            </a:r>
            <a:r>
              <a:rPr lang="en-US" sz="2000" dirty="0" err="1"/>
              <a:t>mogla</a:t>
            </a:r>
            <a:r>
              <a:rPr lang="en-US" sz="2000" dirty="0"/>
              <a:t> da </a:t>
            </a:r>
            <a:r>
              <a:rPr lang="en-US" sz="2000" dirty="0" err="1"/>
              <a:t>proizvede</a:t>
            </a:r>
            <a:r>
              <a:rPr lang="en-US" sz="2000" dirty="0"/>
              <a:t> </a:t>
            </a:r>
            <a:r>
              <a:rPr lang="en-US" sz="2000" dirty="0" err="1"/>
              <a:t>pri</a:t>
            </a:r>
            <a:r>
              <a:rPr lang="en-US" sz="2000" dirty="0"/>
              <a:t> </a:t>
            </a:r>
            <a:r>
              <a:rPr lang="en-US" sz="2000" dirty="0" err="1"/>
              <a:t>raspoloživim</a:t>
            </a:r>
            <a:r>
              <a:rPr lang="en-US" sz="2000" dirty="0"/>
              <a:t> </a:t>
            </a:r>
            <a:r>
              <a:rPr lang="en-US" sz="2000" dirty="0" err="1"/>
              <a:t>faktorima</a:t>
            </a:r>
            <a:r>
              <a:rPr lang="en-US" sz="2000" dirty="0"/>
              <a:t> </a:t>
            </a:r>
            <a:r>
              <a:rPr lang="en-US" sz="2000" dirty="0" err="1"/>
              <a:t>proizvodnje</a:t>
            </a:r>
            <a:r>
              <a:rPr lang="en-US" sz="2000" dirty="0"/>
              <a:t> </a:t>
            </a:r>
            <a:r>
              <a:rPr lang="en-US" sz="2000" dirty="0" err="1"/>
              <a:t>i</a:t>
            </a:r>
            <a:r>
              <a:rPr lang="en-US" sz="2000" dirty="0"/>
              <a:t> </a:t>
            </a:r>
            <a:r>
              <a:rPr lang="en-US" sz="2000" dirty="0" err="1"/>
              <a:t>proizvodnom</a:t>
            </a:r>
            <a:r>
              <a:rPr lang="en-US" sz="2000" dirty="0"/>
              <a:t> </a:t>
            </a:r>
            <a:r>
              <a:rPr lang="en-US" sz="2000" dirty="0" err="1"/>
              <a:t>tehnologijom</a:t>
            </a:r>
            <a:r>
              <a:rPr lang="en-US" sz="2000" dirty="0"/>
              <a:t>.</a:t>
            </a:r>
            <a:endParaRPr lang="sr-Latn-RS" sz="2000" dirty="0"/>
          </a:p>
          <a:p>
            <a:pPr>
              <a:lnSpc>
                <a:spcPct val="100000"/>
              </a:lnSpc>
            </a:pPr>
            <a:endParaRPr lang="en-US" sz="2000" dirty="0"/>
          </a:p>
        </p:txBody>
      </p:sp>
      <p:pic>
        <p:nvPicPr>
          <p:cNvPr id="23554" name="Picture 2" descr="Opportunity Cost: Definition, Calculations &amp; Examples - Video &amp; Lesson  Transcript | Study.com">
            <a:extLst>
              <a:ext uri="{FF2B5EF4-FFF2-40B4-BE49-F238E27FC236}">
                <a16:creationId xmlns:a16="http://schemas.microsoft.com/office/drawing/2014/main" id="{F55EA05C-FE01-211C-9B38-C6E19C3A7F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6944" y="2465953"/>
            <a:ext cx="4639736" cy="2609851"/>
          </a:xfrm>
          <a:prstGeom prst="rect">
            <a:avLst/>
          </a:prstGeom>
          <a:solidFill>
            <a:srgbClr val="FFFFFF"/>
          </a:solidFill>
        </p:spPr>
      </p:pic>
    </p:spTree>
    <p:extLst>
      <p:ext uri="{BB962C8B-B14F-4D97-AF65-F5344CB8AC3E}">
        <p14:creationId xmlns:p14="http://schemas.microsoft.com/office/powerpoint/2010/main" val="3247417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C8BE-4271-CFDB-B592-3250C31D1807}"/>
              </a:ext>
            </a:extLst>
          </p:cNvPr>
          <p:cNvSpPr>
            <a:spLocks noGrp="1"/>
          </p:cNvSpPr>
          <p:nvPr>
            <p:ph type="title"/>
          </p:nvPr>
        </p:nvSpPr>
        <p:spPr>
          <a:xfrm>
            <a:off x="3749842" y="474482"/>
            <a:ext cx="4776430" cy="435292"/>
          </a:xfrm>
        </p:spPr>
        <p:txBody>
          <a:bodyPr>
            <a:noAutofit/>
          </a:bodyPr>
          <a:lstStyle/>
          <a:p>
            <a:pPr algn="ctr"/>
            <a:r>
              <a:rPr lang="sr-Latn-RS" sz="2800" dirty="0"/>
              <a:t>TEME - PRISTUPNI RAD</a:t>
            </a:r>
            <a:endParaRPr lang="en-US" sz="2800" dirty="0"/>
          </a:p>
        </p:txBody>
      </p:sp>
      <p:sp>
        <p:nvSpPr>
          <p:cNvPr id="3" name="Content Placeholder 2">
            <a:extLst>
              <a:ext uri="{FF2B5EF4-FFF2-40B4-BE49-F238E27FC236}">
                <a16:creationId xmlns:a16="http://schemas.microsoft.com/office/drawing/2014/main" id="{ACDF99F5-6E06-F8DE-E752-AAE20A351425}"/>
              </a:ext>
            </a:extLst>
          </p:cNvPr>
          <p:cNvSpPr>
            <a:spLocks noGrp="1"/>
          </p:cNvSpPr>
          <p:nvPr>
            <p:ph sz="half" idx="1"/>
          </p:nvPr>
        </p:nvSpPr>
        <p:spPr>
          <a:xfrm>
            <a:off x="4337785" y="1042737"/>
            <a:ext cx="4639736" cy="5010840"/>
          </a:xfrm>
        </p:spPr>
        <p:txBody>
          <a:bodyPr/>
          <a:lstStyle/>
          <a:p>
            <a:r>
              <a:rPr lang="sr-Latn-RS" dirty="0"/>
              <a:t>1. GDP versus broj stanovnika</a:t>
            </a:r>
          </a:p>
          <a:p>
            <a:r>
              <a:rPr lang="sr-Latn-RS" dirty="0"/>
              <a:t>2.Kretanje populacije u svetu</a:t>
            </a:r>
          </a:p>
          <a:p>
            <a:pPr marL="0" indent="0">
              <a:buNone/>
            </a:pPr>
            <a:r>
              <a:rPr lang="sr-Latn-RS" dirty="0"/>
              <a:t>3. HDI značaj</a:t>
            </a:r>
          </a:p>
          <a:p>
            <a:pPr marL="0" indent="0">
              <a:buNone/>
            </a:pPr>
            <a:r>
              <a:rPr lang="sr-Latn-RS" dirty="0"/>
              <a:t>4. Dobar versus loš ekonomista</a:t>
            </a:r>
          </a:p>
          <a:p>
            <a:pPr marL="0" indent="0">
              <a:buNone/>
            </a:pPr>
            <a:r>
              <a:rPr lang="sr-Latn-RS" dirty="0"/>
              <a:t>5. Makro versus mikro ekonomija</a:t>
            </a:r>
          </a:p>
          <a:p>
            <a:pPr marL="0" indent="0">
              <a:buNone/>
            </a:pPr>
            <a:r>
              <a:rPr lang="sr-Latn-RS" dirty="0"/>
              <a:t>6. Kejnzovo učenje – značaj za ekonomiju</a:t>
            </a:r>
          </a:p>
          <a:p>
            <a:pPr marL="0" indent="0">
              <a:buNone/>
            </a:pPr>
            <a:r>
              <a:rPr lang="sr-Latn-RS" dirty="0"/>
              <a:t>7. Državnni intervencionizam odlike</a:t>
            </a:r>
          </a:p>
          <a:p>
            <a:pPr marL="0" indent="0">
              <a:buNone/>
            </a:pPr>
            <a:r>
              <a:rPr lang="sr-Latn-RS" dirty="0"/>
              <a:t>8. New Deal pojava, značaj</a:t>
            </a:r>
          </a:p>
          <a:p>
            <a:pPr marL="0" indent="0">
              <a:buNone/>
            </a:pPr>
            <a:r>
              <a:rPr lang="sr-Latn-RS" dirty="0"/>
              <a:t>9. Granica proizvodnih mogućnosti</a:t>
            </a:r>
          </a:p>
          <a:p>
            <a:pPr marL="0" indent="0">
              <a:buNone/>
            </a:pPr>
            <a:r>
              <a:rPr lang="sr-Latn-RS" dirty="0"/>
              <a:t>10. Velika ekonomska kriza</a:t>
            </a:r>
          </a:p>
          <a:p>
            <a:pPr marL="0" indent="0">
              <a:buNone/>
            </a:pPr>
            <a:endParaRPr lang="sr-Latn-RS" dirty="0"/>
          </a:p>
          <a:p>
            <a:pPr marL="0" indent="0">
              <a:buNone/>
            </a:pPr>
            <a:endParaRPr lang="sr-Latn-RS" dirty="0"/>
          </a:p>
          <a:p>
            <a:endParaRPr lang="en-US" dirty="0"/>
          </a:p>
        </p:txBody>
      </p:sp>
    </p:spTree>
    <p:extLst>
      <p:ext uri="{BB962C8B-B14F-4D97-AF65-F5344CB8AC3E}">
        <p14:creationId xmlns:p14="http://schemas.microsoft.com/office/powerpoint/2010/main" val="3523962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3E50-6326-E405-301A-5E1E8BEBB4F0}"/>
              </a:ext>
            </a:extLst>
          </p:cNvPr>
          <p:cNvSpPr>
            <a:spLocks noGrp="1"/>
          </p:cNvSpPr>
          <p:nvPr>
            <p:ph type="title"/>
          </p:nvPr>
        </p:nvSpPr>
        <p:spPr>
          <a:xfrm>
            <a:off x="1097280" y="286603"/>
            <a:ext cx="10058400" cy="427271"/>
          </a:xfrm>
        </p:spPr>
        <p:txBody>
          <a:bodyPr>
            <a:normAutofit/>
          </a:bodyPr>
          <a:lstStyle/>
          <a:p>
            <a:pPr algn="ctr"/>
            <a:r>
              <a:rPr lang="sr-Latn-RS" sz="2000" dirty="0"/>
              <a:t>Ispitna i pitanja za kolokvijum</a:t>
            </a:r>
            <a:endParaRPr lang="en-US" sz="2000" dirty="0"/>
          </a:p>
        </p:txBody>
      </p:sp>
      <p:sp>
        <p:nvSpPr>
          <p:cNvPr id="3" name="Content Placeholder 2">
            <a:extLst>
              <a:ext uri="{FF2B5EF4-FFF2-40B4-BE49-F238E27FC236}">
                <a16:creationId xmlns:a16="http://schemas.microsoft.com/office/drawing/2014/main" id="{FC5CCECD-9411-A14F-8607-34C600C81C2C}"/>
              </a:ext>
            </a:extLst>
          </p:cNvPr>
          <p:cNvSpPr>
            <a:spLocks noGrp="1"/>
          </p:cNvSpPr>
          <p:nvPr>
            <p:ph sz="half" idx="1"/>
          </p:nvPr>
        </p:nvSpPr>
        <p:spPr>
          <a:xfrm>
            <a:off x="5669279" y="955662"/>
            <a:ext cx="4639736" cy="5042925"/>
          </a:xfrm>
        </p:spPr>
        <p:txBody>
          <a:bodyPr>
            <a:normAutofit fontScale="85000" lnSpcReduction="10000"/>
          </a:bodyPr>
          <a:lstStyle/>
          <a:p>
            <a:r>
              <a:rPr lang="sr-Latn-RS" sz="1600" dirty="0"/>
              <a:t>Osnovni uzroci velike ekonomske krize su?</a:t>
            </a:r>
          </a:p>
          <a:p>
            <a:r>
              <a:rPr lang="sr-Latn-RS" sz="1600" dirty="0"/>
              <a:t>Kada je bila i koliko je trajala velika ekonomska kriza?</a:t>
            </a:r>
          </a:p>
          <a:p>
            <a:r>
              <a:rPr lang="sr-Latn-RS" sz="1600" dirty="0"/>
              <a:t>Načini prevazilaženja krize?</a:t>
            </a:r>
          </a:p>
          <a:p>
            <a:r>
              <a:rPr lang="sr-Latn-RS" sz="1600" dirty="0"/>
              <a:t>Objasniti „galopirajuće godine“ u USA?</a:t>
            </a:r>
          </a:p>
          <a:p>
            <a:r>
              <a:rPr lang="sr-Latn-RS" sz="1600" dirty="0"/>
              <a:t>Koji su sve negativni efekti ekonomske krize?</a:t>
            </a:r>
          </a:p>
          <a:p>
            <a:r>
              <a:rPr lang="sr-Latn-RS" sz="1600" dirty="0"/>
              <a:t>Odlike Ruzveltovog programa</a:t>
            </a:r>
          </a:p>
          <a:p>
            <a:r>
              <a:rPr lang="sr-Latn-RS" sz="1600" dirty="0"/>
              <a:t>Koji je osnovni princip ekonomije bilo da je mikdro ili makro?</a:t>
            </a:r>
          </a:p>
          <a:p>
            <a:r>
              <a:rPr lang="sr-Latn-RS" sz="1600" dirty="0"/>
              <a:t>Kako se rešavaju ekonomske dileme?</a:t>
            </a:r>
          </a:p>
          <a:p>
            <a:r>
              <a:rPr lang="sr-Latn-RS" sz="1600" dirty="0"/>
              <a:t>Koji su sve faktori proizvodnje?</a:t>
            </a:r>
          </a:p>
          <a:p>
            <a:r>
              <a:rPr lang="sr-Latn-RS" sz="1600" dirty="0"/>
              <a:t>Koja je razlika između inputa i outputa?</a:t>
            </a:r>
          </a:p>
          <a:p>
            <a:r>
              <a:rPr lang="sr-Latn-RS" sz="1600" dirty="0"/>
              <a:t>Kroz primer objasniti dijagram kružnog toka?</a:t>
            </a:r>
          </a:p>
          <a:p>
            <a:r>
              <a:rPr lang="sr-Latn-RS" sz="1600" dirty="0"/>
              <a:t>Objasniti pojam oskudnost</a:t>
            </a:r>
          </a:p>
          <a:p>
            <a:r>
              <a:rPr lang="sr-Latn-RS" sz="1600" dirty="0"/>
              <a:t>Objasniti granicu proizvodnih mogućnosti</a:t>
            </a:r>
            <a:endParaRPr lang="en-US" sz="1600" dirty="0"/>
          </a:p>
        </p:txBody>
      </p:sp>
      <p:sp>
        <p:nvSpPr>
          <p:cNvPr id="5" name="Content Placeholder 2">
            <a:extLst>
              <a:ext uri="{FF2B5EF4-FFF2-40B4-BE49-F238E27FC236}">
                <a16:creationId xmlns:a16="http://schemas.microsoft.com/office/drawing/2014/main" id="{96D8F87F-2816-D895-58DE-A6D0731BC4E7}"/>
              </a:ext>
            </a:extLst>
          </p:cNvPr>
          <p:cNvSpPr txBox="1">
            <a:spLocks/>
          </p:cNvSpPr>
          <p:nvPr/>
        </p:nvSpPr>
        <p:spPr>
          <a:xfrm>
            <a:off x="636070" y="883473"/>
            <a:ext cx="4639736" cy="5042925"/>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r-Latn-RS" sz="1600" dirty="0"/>
              <a:t>Čemu  nas uči ekonomija?</a:t>
            </a:r>
          </a:p>
          <a:p>
            <a:r>
              <a:rPr lang="sr-Latn-RS" sz="1600" dirty="0"/>
              <a:t>Šta karakteriše modernu ekonolmiju?</a:t>
            </a:r>
          </a:p>
          <a:p>
            <a:pPr algn="just"/>
            <a:r>
              <a:rPr lang="sr-Latn-RS" sz="1600" dirty="0"/>
              <a:t>Od čega zavise odgovori na važna društveno ekonomska pitanja?</a:t>
            </a:r>
          </a:p>
          <a:p>
            <a:pPr algn="just"/>
            <a:r>
              <a:rPr lang="sr-Latn-RS" sz="1600" dirty="0"/>
              <a:t>Šta meri HD indeks?</a:t>
            </a:r>
          </a:p>
          <a:p>
            <a:pPr algn="just"/>
            <a:r>
              <a:rPr lang="sr-Latn-RS" sz="1600" dirty="0"/>
              <a:t>Granica siromaštva i odlike svetske geopolitike u pogledu sirmaštva?</a:t>
            </a:r>
          </a:p>
          <a:p>
            <a:pPr algn="just"/>
            <a:r>
              <a:rPr lang="sr-Latn-RS" sz="1600" dirty="0"/>
              <a:t>Zašto postoje zablude u ekonomiji?</a:t>
            </a:r>
          </a:p>
          <a:p>
            <a:pPr algn="just"/>
            <a:r>
              <a:rPr lang="sr-Latn-RS" sz="1600" dirty="0"/>
              <a:t>Kojim interesima su određeni ekonomski principi i pravci?</a:t>
            </a:r>
          </a:p>
          <a:p>
            <a:pPr algn="just"/>
            <a:r>
              <a:rPr lang="sr-Latn-RS" sz="1600" dirty="0"/>
              <a:t>Koja dva faktora izazivaju ekonomske zablude?</a:t>
            </a:r>
          </a:p>
          <a:p>
            <a:pPr algn="just"/>
            <a:r>
              <a:rPr lang="sr-Latn-RS" sz="1600" dirty="0"/>
              <a:t>Šta znači da je ekonomija dinamička nauka?</a:t>
            </a:r>
          </a:p>
          <a:p>
            <a:pPr algn="just"/>
            <a:r>
              <a:rPr lang="sr-Latn-RS" sz="1600" dirty="0"/>
              <a:t>Šta je zadatak ekonomije?</a:t>
            </a:r>
          </a:p>
          <a:p>
            <a:pPr algn="just"/>
            <a:r>
              <a:rPr lang="sr-Latn-RS" sz="1600" dirty="0"/>
              <a:t>Šta opredeljuje sve razvoj jedne ekonomije?</a:t>
            </a:r>
          </a:p>
          <a:p>
            <a:pPr algn="just"/>
            <a:r>
              <a:rPr lang="sr-Latn-RS" sz="1600" dirty="0"/>
              <a:t>Kada se pojavila potreba za državnim delovanjem i zašto?</a:t>
            </a:r>
            <a:endParaRPr lang="en-US" sz="1600" dirty="0"/>
          </a:p>
        </p:txBody>
      </p:sp>
      <p:pic>
        <p:nvPicPr>
          <p:cNvPr id="4098" name="Picture 2" descr="Lucky Luke (Rantanplan) - Image 1">
            <a:extLst>
              <a:ext uri="{FF2B5EF4-FFF2-40B4-BE49-F238E27FC236}">
                <a16:creationId xmlns:a16="http://schemas.microsoft.com/office/drawing/2014/main" id="{72596895-ABD0-9050-F75E-C68B51729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10" y="180724"/>
            <a:ext cx="1860339" cy="159568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57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D093-1156-FDCF-0378-974E28F9884F}"/>
              </a:ext>
            </a:extLst>
          </p:cNvPr>
          <p:cNvSpPr>
            <a:spLocks noGrp="1"/>
          </p:cNvSpPr>
          <p:nvPr>
            <p:ph type="title"/>
          </p:nvPr>
        </p:nvSpPr>
        <p:spPr>
          <a:xfrm>
            <a:off x="1097280" y="286604"/>
            <a:ext cx="10058400" cy="602972"/>
          </a:xfrm>
        </p:spPr>
        <p:txBody>
          <a:bodyPr>
            <a:normAutofit/>
          </a:bodyPr>
          <a:lstStyle/>
          <a:p>
            <a:pPr algn="ctr"/>
            <a:r>
              <a:rPr lang="sr-Latn-RS" sz="2200" dirty="0"/>
              <a:t>GDP i Populacija – povezanost, bez koje nema odluka u ekonomiji</a:t>
            </a:r>
            <a:endParaRPr lang="en-US" sz="2200" dirty="0"/>
          </a:p>
        </p:txBody>
      </p:sp>
      <p:graphicFrame>
        <p:nvGraphicFramePr>
          <p:cNvPr id="4" name="Content Placeholder 3">
            <a:extLst>
              <a:ext uri="{FF2B5EF4-FFF2-40B4-BE49-F238E27FC236}">
                <a16:creationId xmlns:a16="http://schemas.microsoft.com/office/drawing/2014/main" id="{0B976D74-618C-2A9F-A6F6-AD7E77ACDF1A}"/>
              </a:ext>
            </a:extLst>
          </p:cNvPr>
          <p:cNvGraphicFramePr>
            <a:graphicFrameLocks noGrp="1"/>
          </p:cNvGraphicFramePr>
          <p:nvPr>
            <p:ph idx="1"/>
            <p:extLst>
              <p:ext uri="{D42A27DB-BD31-4B8C-83A1-F6EECF244321}">
                <p14:modId xmlns:p14="http://schemas.microsoft.com/office/powerpoint/2010/main" val="678879627"/>
              </p:ext>
            </p:extLst>
          </p:nvPr>
        </p:nvGraphicFramePr>
        <p:xfrm>
          <a:off x="1096963" y="1540042"/>
          <a:ext cx="10058400" cy="4504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15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6" y="786383"/>
            <a:ext cx="3517567" cy="2093975"/>
          </a:xfrm>
        </p:spPr>
        <p:txBody>
          <a:bodyPr anchor="b">
            <a:normAutofit/>
          </a:bodyPr>
          <a:lstStyle/>
          <a:p>
            <a:r>
              <a:rPr lang="sr-Latn-RS"/>
              <a:t>Šta je EKONOMIJA?</a:t>
            </a:r>
            <a:endParaRPr lang="en-US"/>
          </a:p>
        </p:txBody>
      </p:sp>
      <p:graphicFrame>
        <p:nvGraphicFramePr>
          <p:cNvPr id="5" name="Content Placeholder 2">
            <a:extLst>
              <a:ext uri="{FF2B5EF4-FFF2-40B4-BE49-F238E27FC236}">
                <a16:creationId xmlns:a16="http://schemas.microsoft.com/office/drawing/2014/main" id="{8E030ADF-A7C1-B56C-5D4A-302D3B2B2FE4}"/>
              </a:ext>
            </a:extLst>
          </p:cNvPr>
          <p:cNvGraphicFramePr>
            <a:graphicFrameLocks noGrp="1"/>
          </p:cNvGraphicFramePr>
          <p:nvPr>
            <p:ph idx="1"/>
            <p:extLst>
              <p:ext uri="{D42A27DB-BD31-4B8C-83A1-F6EECF244321}">
                <p14:modId xmlns:p14="http://schemas.microsoft.com/office/powerpoint/2010/main" val="3722161975"/>
              </p:ext>
            </p:extLst>
          </p:nvPr>
        </p:nvGraphicFramePr>
        <p:xfrm>
          <a:off x="5458984" y="343417"/>
          <a:ext cx="5928344" cy="6235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5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974" y="470936"/>
            <a:ext cx="11286757" cy="2857010"/>
          </a:xfrm>
        </p:spPr>
        <p:txBody>
          <a:bodyPr>
            <a:normAutofit lnSpcReduction="10000"/>
          </a:bodyPr>
          <a:lstStyle/>
          <a:p>
            <a:r>
              <a:rPr lang="sr-Latn-RS" dirty="0"/>
              <a:t>Pre 209 godina </a:t>
            </a:r>
            <a:r>
              <a:rPr lang="sr-Latn-RS" b="1" i="1" u="sng" dirty="0">
                <a:solidFill>
                  <a:schemeClr val="tx1"/>
                </a:solidFill>
              </a:rPr>
              <a:t>stepen pismenosti </a:t>
            </a:r>
            <a:r>
              <a:rPr lang="sr-Latn-RS" dirty="0"/>
              <a:t>je bio 12% (1820), danas je 87% - od 10 ljudi, devet je pismeno, ali je regionalna neravnoteža dominantna (Mali i Južni Sudan imaju najniži stepen pismenosti (31%, i 35%)</a:t>
            </a:r>
          </a:p>
          <a:p>
            <a:r>
              <a:rPr lang="sr-Latn-RS" b="1" i="1" u="sng" dirty="0">
                <a:solidFill>
                  <a:srgbClr val="FF0000"/>
                </a:solidFill>
              </a:rPr>
              <a:t>HUMAN DEVELOPMENT INDEX HDI</a:t>
            </a:r>
            <a:r>
              <a:rPr lang="sr-Latn-RS" dirty="0"/>
              <a:t>– koji tretira u 191 ekonomiji zdravstveni sistem (dostignut stepen dugog i zdravog života), obrazovanje (i znanje) i prihode (pristojan nivo životnog standarda), pokazuje standardnu regionalnu neravnotežu, bogati sever, i siromašni jug. Rezultati su od 0 – 1, što je bliže 1, to je su sve tri komponente na višem nivou. </a:t>
            </a:r>
          </a:p>
          <a:p>
            <a:r>
              <a:rPr lang="sr-Latn-RS" dirty="0"/>
              <a:t>Najviši rezultat, pa je na prvom mestu u svetu u 2023., Švajcarska, dok je na 191 odnosno poslednjem Južni Sudan. Srbija je rangirana kao 63.</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60776109"/>
              </p:ext>
            </p:extLst>
          </p:nvPr>
        </p:nvGraphicFramePr>
        <p:xfrm>
          <a:off x="1880937" y="3450265"/>
          <a:ext cx="7122694" cy="2818187"/>
        </p:xfrm>
        <a:graphic>
          <a:graphicData uri="http://schemas.openxmlformats.org/drawingml/2006/table">
            <a:tbl>
              <a:tblPr firstRow="1" firstCol="1" bandRow="1">
                <a:tableStyleId>{5C22544A-7EE6-4342-B048-85BDC9FD1C3A}</a:tableStyleId>
              </a:tblPr>
              <a:tblGrid>
                <a:gridCol w="613238">
                  <a:extLst>
                    <a:ext uri="{9D8B030D-6E8A-4147-A177-3AD203B41FA5}">
                      <a16:colId xmlns:a16="http://schemas.microsoft.com/office/drawing/2014/main" val="2454053546"/>
                    </a:ext>
                  </a:extLst>
                </a:gridCol>
                <a:gridCol w="1760486">
                  <a:extLst>
                    <a:ext uri="{9D8B030D-6E8A-4147-A177-3AD203B41FA5}">
                      <a16:colId xmlns:a16="http://schemas.microsoft.com/office/drawing/2014/main" val="1612441303"/>
                    </a:ext>
                  </a:extLst>
                </a:gridCol>
                <a:gridCol w="1186861">
                  <a:extLst>
                    <a:ext uri="{9D8B030D-6E8A-4147-A177-3AD203B41FA5}">
                      <a16:colId xmlns:a16="http://schemas.microsoft.com/office/drawing/2014/main" val="2764912222"/>
                    </a:ext>
                  </a:extLst>
                </a:gridCol>
                <a:gridCol w="549247">
                  <a:extLst>
                    <a:ext uri="{9D8B030D-6E8A-4147-A177-3AD203B41FA5}">
                      <a16:colId xmlns:a16="http://schemas.microsoft.com/office/drawing/2014/main" val="112183545"/>
                    </a:ext>
                  </a:extLst>
                </a:gridCol>
                <a:gridCol w="1825238">
                  <a:extLst>
                    <a:ext uri="{9D8B030D-6E8A-4147-A177-3AD203B41FA5}">
                      <a16:colId xmlns:a16="http://schemas.microsoft.com/office/drawing/2014/main" val="2125048905"/>
                    </a:ext>
                  </a:extLst>
                </a:gridCol>
                <a:gridCol w="1187624">
                  <a:extLst>
                    <a:ext uri="{9D8B030D-6E8A-4147-A177-3AD203B41FA5}">
                      <a16:colId xmlns:a16="http://schemas.microsoft.com/office/drawing/2014/main" val="3395385676"/>
                    </a:ext>
                  </a:extLst>
                </a:gridCol>
              </a:tblGrid>
              <a:tr h="280346">
                <a:tc>
                  <a:txBody>
                    <a:bodyPr/>
                    <a:lstStyle/>
                    <a:p>
                      <a:pPr marL="0" marR="0" algn="ctr">
                        <a:lnSpc>
                          <a:spcPct val="107000"/>
                        </a:lnSpc>
                        <a:spcBef>
                          <a:spcPts val="0"/>
                        </a:spcBef>
                        <a:spcAft>
                          <a:spcPts val="0"/>
                        </a:spcAft>
                      </a:pPr>
                      <a:r>
                        <a:rPr lang="sr-Latn-RS" sz="1100">
                          <a:effectLst/>
                        </a:rPr>
                        <a:t>rang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zemlja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HDI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rang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zemlja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HDI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685703"/>
                  </a:ext>
                </a:extLst>
              </a:tr>
              <a:tr h="280346">
                <a:tc>
                  <a:txBody>
                    <a:bodyPr/>
                    <a:lstStyle/>
                    <a:p>
                      <a:pPr marL="0" marR="0" algn="ctr">
                        <a:lnSpc>
                          <a:spcPct val="107000"/>
                        </a:lnSpc>
                        <a:spcBef>
                          <a:spcPts val="0"/>
                        </a:spcBef>
                        <a:spcAft>
                          <a:spcPts val="0"/>
                        </a:spcAft>
                      </a:pPr>
                      <a:r>
                        <a:rPr lang="sr-Latn-R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Švajcarska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Južni Sudan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025886"/>
                  </a:ext>
                </a:extLst>
              </a:tr>
              <a:tr h="280346">
                <a:tc>
                  <a:txBody>
                    <a:bodyPr/>
                    <a:lstStyle/>
                    <a:p>
                      <a:pPr marL="0" marR="0" algn="ctr">
                        <a:lnSpc>
                          <a:spcPct val="107000"/>
                        </a:lnSpc>
                        <a:spcBef>
                          <a:spcPts val="0"/>
                        </a:spcBef>
                        <a:spcAft>
                          <a:spcPts val="0"/>
                        </a:spcAft>
                      </a:pPr>
                      <a:r>
                        <a:rPr lang="sr-Latn-R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Norveška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Čad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0,394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163367"/>
                  </a:ext>
                </a:extLst>
              </a:tr>
              <a:tr h="280346">
                <a:tc>
                  <a:txBody>
                    <a:bodyPr/>
                    <a:lstStyle/>
                    <a:p>
                      <a:pPr marL="0" marR="0" algn="ctr">
                        <a:lnSpc>
                          <a:spcPct val="107000"/>
                        </a:lnSpc>
                        <a:spcBef>
                          <a:spcPts val="0"/>
                        </a:spcBef>
                        <a:spcAft>
                          <a:spcPts val="0"/>
                        </a:spcAft>
                      </a:pPr>
                      <a:r>
                        <a:rPr lang="sr-Latn-R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Island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Niger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2903678"/>
                  </a:ext>
                </a:extLst>
              </a:tr>
              <a:tr h="575419">
                <a:tc>
                  <a:txBody>
                    <a:bodyPr/>
                    <a:lstStyle/>
                    <a:p>
                      <a:pPr marL="0" marR="0" algn="ctr">
                        <a:lnSpc>
                          <a:spcPct val="107000"/>
                        </a:lnSpc>
                        <a:spcBef>
                          <a:spcPts val="0"/>
                        </a:spcBef>
                        <a:spcAft>
                          <a:spcPts val="0"/>
                        </a:spcAft>
                      </a:pPr>
                      <a:r>
                        <a:rPr lang="sr-Latn-R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Hong Kong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Centralno Afrička Republika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7020467"/>
                  </a:ext>
                </a:extLst>
              </a:tr>
              <a:tr h="280346">
                <a:tc>
                  <a:txBody>
                    <a:bodyPr/>
                    <a:lstStyle/>
                    <a:p>
                      <a:pPr marL="0" marR="0" algn="ctr">
                        <a:lnSpc>
                          <a:spcPct val="107000"/>
                        </a:lnSpc>
                        <a:spcBef>
                          <a:spcPts val="0"/>
                        </a:spcBef>
                        <a:spcAft>
                          <a:spcPts val="0"/>
                        </a:spcAft>
                      </a:pPr>
                      <a:r>
                        <a:rPr lang="sr-Latn-R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Australia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Burundi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3109194"/>
                  </a:ext>
                </a:extLst>
              </a:tr>
              <a:tr h="280346">
                <a:tc>
                  <a:txBody>
                    <a:bodyPr/>
                    <a:lstStyle/>
                    <a:p>
                      <a:pPr marL="0" marR="0" algn="ctr">
                        <a:lnSpc>
                          <a:spcPct val="107000"/>
                        </a:lnSpc>
                        <a:spcBef>
                          <a:spcPts val="0"/>
                        </a:spcBef>
                        <a:spcAft>
                          <a:spcPts val="0"/>
                        </a:spcAft>
                      </a:pPr>
                      <a:r>
                        <a:rPr lang="sr-Latn-R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Danska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Mali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0797947"/>
                  </a:ext>
                </a:extLst>
              </a:tr>
              <a:tr h="280346">
                <a:tc>
                  <a:txBody>
                    <a:bodyPr/>
                    <a:lstStyle/>
                    <a:p>
                      <a:pPr marL="0" marR="0" algn="ctr">
                        <a:lnSpc>
                          <a:spcPct val="107000"/>
                        </a:lnSpc>
                        <a:spcBef>
                          <a:spcPts val="0"/>
                        </a:spcBef>
                        <a:spcAft>
                          <a:spcPts val="0"/>
                        </a:spcAft>
                      </a:pPr>
                      <a:r>
                        <a:rPr lang="sr-Latn-R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Švedska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Mozambik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0,446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5518329"/>
                  </a:ext>
                </a:extLst>
              </a:tr>
              <a:tr h="280346">
                <a:tc>
                  <a:txBody>
                    <a:bodyPr/>
                    <a:lstStyle/>
                    <a:p>
                      <a:pPr marL="0" marR="0" algn="ctr">
                        <a:lnSpc>
                          <a:spcPct val="107000"/>
                        </a:lnSpc>
                        <a:spcBef>
                          <a:spcPts val="0"/>
                        </a:spcBef>
                        <a:spcAft>
                          <a:spcPts val="0"/>
                        </a:spcAft>
                      </a:pPr>
                      <a:r>
                        <a:rPr lang="sr-Latn-R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Irska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0,945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a:effectLst/>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sr-Latn-RS" sz="1400" dirty="0">
                          <a:effectLst/>
                        </a:rPr>
                        <a:t>Burkina Faso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sr-Latn-RS" sz="1100" dirty="0">
                          <a:effectLst/>
                        </a:rPr>
                        <a:t>0,449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7755776"/>
                  </a:ext>
                </a:extLst>
              </a:tr>
            </a:tbl>
          </a:graphicData>
        </a:graphic>
      </p:graphicFrame>
      <p:sp>
        <p:nvSpPr>
          <p:cNvPr id="5" name="Rectangle 1"/>
          <p:cNvSpPr>
            <a:spLocks noChangeArrowheads="1"/>
          </p:cNvSpPr>
          <p:nvPr/>
        </p:nvSpPr>
        <p:spPr bwMode="auto">
          <a:xfrm>
            <a:off x="6977270" y="3188658"/>
            <a:ext cx="282271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Izvod iz ranga HDI 2023</a:t>
            </a:r>
            <a:endParaRPr kumimoji="0" lang="sr-Latn-R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767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01" y="398811"/>
            <a:ext cx="10432372" cy="561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1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29" y="211015"/>
            <a:ext cx="6785591" cy="5644285"/>
          </a:xfrm>
        </p:spPr>
        <p:txBody>
          <a:bodyPr>
            <a:normAutofit fontScale="92500" lnSpcReduction="20000"/>
          </a:bodyPr>
          <a:lstStyle/>
          <a:p>
            <a:pPr algn="just"/>
            <a:r>
              <a:rPr lang="sr-Latn-RS" sz="2300" dirty="0">
                <a:solidFill>
                  <a:schemeClr val="tx1"/>
                </a:solidFill>
              </a:rPr>
              <a:t>Danas su siromaštvo i nejednakost rasprostranjeni u svetu. </a:t>
            </a:r>
          </a:p>
          <a:p>
            <a:pPr algn="just"/>
            <a:r>
              <a:rPr lang="sr-Latn-RS" sz="2300" dirty="0">
                <a:solidFill>
                  <a:schemeClr val="tx1"/>
                </a:solidFill>
              </a:rPr>
              <a:t>Granica siromaštva koju je utvrdila WB je </a:t>
            </a:r>
            <a:r>
              <a:rPr lang="sr-Latn-RS" sz="2300" b="1" dirty="0">
                <a:solidFill>
                  <a:srgbClr val="FF0000"/>
                </a:solidFill>
              </a:rPr>
              <a:t>1,9$/dnevno</a:t>
            </a:r>
            <a:r>
              <a:rPr lang="sr-Latn-RS" sz="2300" dirty="0">
                <a:solidFill>
                  <a:schemeClr val="tx1"/>
                </a:solidFill>
              </a:rPr>
              <a:t>.</a:t>
            </a:r>
          </a:p>
          <a:p>
            <a:pPr algn="just"/>
            <a:r>
              <a:rPr lang="sr-Latn-RS" sz="2300" dirty="0">
                <a:solidFill>
                  <a:schemeClr val="tx1"/>
                </a:solidFill>
              </a:rPr>
              <a:t>689 miliona ljudi danas živi sa max 1,9$/dnevno, od tog broja 2/3 su deca, mladi i žene. </a:t>
            </a:r>
          </a:p>
          <a:p>
            <a:pPr algn="just"/>
            <a:r>
              <a:rPr lang="sr-Latn-RS" sz="2300" dirty="0">
                <a:solidFill>
                  <a:schemeClr val="tx1"/>
                </a:solidFill>
              </a:rPr>
              <a:t>Najugroženiji region jeste region Sub Saharske Afrike gde je 40% populacije ekstremno siromašno.</a:t>
            </a:r>
          </a:p>
          <a:p>
            <a:pPr algn="just"/>
            <a:r>
              <a:rPr lang="sr-Latn-RS" sz="2300" dirty="0">
                <a:solidFill>
                  <a:schemeClr val="tx1"/>
                </a:solidFill>
              </a:rPr>
              <a:t>1,7 milijardi ljudi (</a:t>
            </a:r>
            <a:r>
              <a:rPr lang="sr-Latn-RS" sz="2300" dirty="0">
                <a:solidFill>
                  <a:srgbClr val="FF0000"/>
                </a:solidFill>
              </a:rPr>
              <a:t>21% svetske populacije) nema osnovne sanitarne uslove </a:t>
            </a:r>
          </a:p>
          <a:p>
            <a:pPr algn="just"/>
            <a:r>
              <a:rPr lang="sr-Latn-RS" sz="2300" dirty="0">
                <a:solidFill>
                  <a:schemeClr val="tx1"/>
                </a:solidFill>
              </a:rPr>
              <a:t>2,3 milijarde ljudi (</a:t>
            </a:r>
            <a:r>
              <a:rPr lang="sr-Latn-RS" sz="2300" dirty="0">
                <a:solidFill>
                  <a:srgbClr val="FF0000"/>
                </a:solidFill>
              </a:rPr>
              <a:t>29% svetske populacije) nema pristup osnovnoj higijeni </a:t>
            </a:r>
            <a:r>
              <a:rPr lang="sr-Latn-RS" sz="2300" dirty="0">
                <a:solidFill>
                  <a:schemeClr val="tx1"/>
                </a:solidFill>
              </a:rPr>
              <a:t>– sapun i pranje ruku kod kuće</a:t>
            </a:r>
          </a:p>
          <a:p>
            <a:pPr algn="just"/>
            <a:r>
              <a:rPr lang="sr-Latn-RS" sz="2300" dirty="0">
                <a:solidFill>
                  <a:schemeClr val="tx1"/>
                </a:solidFill>
              </a:rPr>
              <a:t>940 miliona ljudi </a:t>
            </a:r>
            <a:r>
              <a:rPr lang="sr-Latn-RS" sz="2300" dirty="0">
                <a:solidFill>
                  <a:srgbClr val="FF0000"/>
                </a:solidFill>
              </a:rPr>
              <a:t>(13% svestke populacije) nema pristup električnoj energiji</a:t>
            </a:r>
          </a:p>
          <a:p>
            <a:pPr algn="just"/>
            <a:r>
              <a:rPr lang="sr-Latn-RS" sz="2300" dirty="0">
                <a:solidFill>
                  <a:schemeClr val="tx1"/>
                </a:solidFill>
              </a:rPr>
              <a:t>3 milijarde ljudi (</a:t>
            </a:r>
            <a:r>
              <a:rPr lang="sr-Latn-RS" sz="2300" dirty="0">
                <a:solidFill>
                  <a:srgbClr val="FF0000"/>
                </a:solidFill>
              </a:rPr>
              <a:t>40% ljduske populacije) nema pristup čistim izvorima energije</a:t>
            </a:r>
          </a:p>
          <a:p>
            <a:pPr algn="just"/>
            <a:endParaRPr lang="sr-Latn-RS" dirty="0"/>
          </a:p>
          <a:p>
            <a:endParaRPr lang="en-US" dirty="0"/>
          </a:p>
        </p:txBody>
      </p:sp>
      <p:pic>
        <p:nvPicPr>
          <p:cNvPr id="2050" name="Picture 2" descr="Poverty in the World's Most Overpopulated Cities - The Borgen Project">
            <a:extLst>
              <a:ext uri="{FF2B5EF4-FFF2-40B4-BE49-F238E27FC236}">
                <a16:creationId xmlns:a16="http://schemas.microsoft.com/office/drawing/2014/main" id="{E6508F6C-B0C2-7D12-E866-38E81BE27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917" y="1158514"/>
            <a:ext cx="5138844" cy="3428573"/>
          </a:xfrm>
          <a:prstGeom prst="rect">
            <a:avLst/>
          </a:prstGeom>
          <a:noFill/>
          <a:effectLst>
            <a:softEdge rad="3175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28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1097280" y="492369"/>
            <a:ext cx="10058400" cy="1244991"/>
          </a:xfrm>
        </p:spPr>
        <p:txBody>
          <a:bodyPr anchor="b">
            <a:noAutofit/>
          </a:bodyPr>
          <a:lstStyle/>
          <a:p>
            <a:pPr lvl="0" algn="just"/>
            <a:r>
              <a:rPr lang="sr-Latn-RS" sz="1800" dirty="0"/>
              <a:t>U ekonomiji postoji mnogo više </a:t>
            </a:r>
            <a:r>
              <a:rPr lang="sr-Latn-RS" sz="1800" b="1" u="sng" dirty="0"/>
              <a:t>ZABLUDA</a:t>
            </a:r>
            <a:r>
              <a:rPr lang="sr-Latn-RS" sz="1800" dirty="0"/>
              <a:t> nego u nekoj drugoj nauci – i to nije slučajnost</a:t>
            </a:r>
            <a:br>
              <a:rPr lang="sr-Latn-RS" sz="1800" dirty="0"/>
            </a:br>
            <a:r>
              <a:rPr lang="sr-Latn-RS" sz="1800" dirty="0"/>
              <a:t>postoje faktori koji nisu svojstveni ni fizici, ni matematici, ni medicini, a opredeljuju određene ekonomske principe i pravce, a to je – </a:t>
            </a:r>
            <a:r>
              <a:rPr lang="sr-Latn-RS" sz="1800" b="1" u="sng" dirty="0"/>
              <a:t>ZASTUPANJE SEBIČNIH INTERESA</a:t>
            </a:r>
            <a:br>
              <a:rPr lang="sr-Latn-RS" sz="1800" dirty="0"/>
            </a:br>
            <a:endParaRPr lang="en-US" sz="1800" dirty="0"/>
          </a:p>
        </p:txBody>
      </p:sp>
      <p:pic>
        <p:nvPicPr>
          <p:cNvPr id="3074" name="Picture 2" descr="Economic Inequality and Liberty - The Daily Outlook Afghanistan">
            <a:extLst>
              <a:ext uri="{FF2B5EF4-FFF2-40B4-BE49-F238E27FC236}">
                <a16:creationId xmlns:a16="http://schemas.microsoft.com/office/drawing/2014/main" id="{5F8ABF38-A3B7-2DB2-0FE3-8D80FD30AB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3145" y="2442411"/>
            <a:ext cx="4505764" cy="3435645"/>
          </a:xfrm>
          <a:prstGeom prst="rect">
            <a:avLst/>
          </a:prstGeom>
          <a:solidFill>
            <a:srgbClr val="FFFFFF"/>
          </a:solidFill>
        </p:spPr>
      </p:pic>
      <p:sp>
        <p:nvSpPr>
          <p:cNvPr id="4" name="TextBox 3">
            <a:extLst>
              <a:ext uri="{FF2B5EF4-FFF2-40B4-BE49-F238E27FC236}">
                <a16:creationId xmlns:a16="http://schemas.microsoft.com/office/drawing/2014/main" id="{0DDB6272-D3D3-5E69-CC96-958B70FA7677}"/>
              </a:ext>
            </a:extLst>
          </p:cNvPr>
          <p:cNvSpPr txBox="1"/>
          <p:nvPr/>
        </p:nvSpPr>
        <p:spPr>
          <a:xfrm>
            <a:off x="1097280" y="2272514"/>
            <a:ext cx="6096000" cy="3970318"/>
          </a:xfrm>
          <a:prstGeom prst="rect">
            <a:avLst/>
          </a:prstGeom>
          <a:noFill/>
        </p:spPr>
        <p:txBody>
          <a:bodyPr wrap="square">
            <a:spAutoFit/>
          </a:bodyPr>
          <a:lstStyle/>
          <a:p>
            <a:pPr algn="just"/>
            <a:r>
              <a:rPr lang="sr-Latn-RS" sz="1800" dirty="0"/>
              <a:t>Dok svaka grupa ima određene ekonomske interese koji su </a:t>
            </a:r>
            <a:r>
              <a:rPr lang="sr-Latn-RS" sz="1800" b="1" dirty="0">
                <a:solidFill>
                  <a:srgbClr val="FF0000"/>
                </a:solidFill>
              </a:rPr>
              <a:t>identični interesima </a:t>
            </a:r>
            <a:r>
              <a:rPr lang="sr-Latn-RS" sz="1800" dirty="0"/>
              <a:t>svih grupa – svaka grupa ima i </a:t>
            </a:r>
            <a:r>
              <a:rPr lang="sr-Latn-RS" sz="1800" b="1" dirty="0">
                <a:solidFill>
                  <a:srgbClr val="FF0000"/>
                </a:solidFill>
              </a:rPr>
              <a:t>interese koji su u suprotnosti sa interesima drugih grupa.</a:t>
            </a:r>
          </a:p>
          <a:p>
            <a:pPr algn="just"/>
            <a:br>
              <a:rPr lang="sr-Latn-RS" sz="1800" dirty="0"/>
            </a:br>
            <a:r>
              <a:rPr lang="sr-Latn-RS" sz="1800" dirty="0"/>
              <a:t>Dok od određene javne politike na kraju sve grupe imaju koristi, od druge politike će imati korist samo jedna grupa nauštrb svih ostalih grupa, i boriće se uporno i neprestano za njih (jer je direktno zaintresovana)</a:t>
            </a:r>
          </a:p>
          <a:p>
            <a:pPr algn="just"/>
            <a:br>
              <a:rPr lang="sr-Latn-RS" sz="1800" dirty="0"/>
            </a:br>
            <a:r>
              <a:rPr lang="sr-Latn-RS" sz="1800" dirty="0"/>
              <a:t>Dakle faktori koji izazivaju </a:t>
            </a:r>
            <a:r>
              <a:rPr lang="sr-Latn-RS" sz="1800" b="1" dirty="0"/>
              <a:t>EKONOMSKE ZABLUDE </a:t>
            </a:r>
            <a:r>
              <a:rPr lang="sr-Latn-RS" sz="1800" dirty="0"/>
              <a:t>jesu </a:t>
            </a:r>
            <a:r>
              <a:rPr lang="sr-Latn-RS" sz="1800" b="1" dirty="0"/>
              <a:t>SEBIČNI INTERESI</a:t>
            </a:r>
            <a:r>
              <a:rPr lang="sr-Latn-RS" sz="1800" dirty="0"/>
              <a:t>, ali i  </a:t>
            </a:r>
            <a:r>
              <a:rPr lang="sr-Latn-RS" sz="1800" b="1" dirty="0"/>
              <a:t>ZABLUDA PREVIĐANJE </a:t>
            </a:r>
            <a:r>
              <a:rPr lang="sr-Latn-RS" sz="1800" dirty="0"/>
              <a:t>– stalna sklonost ljudi da vide samo trenutne efekte date politike ili samo njene efekte na neku posebnu grupum (bez razmišljanja kakve efekte ta politika ima dugoročno gledano)</a:t>
            </a:r>
            <a:endParaRPr lang="en-US" dirty="0"/>
          </a:p>
        </p:txBody>
      </p:sp>
    </p:spTree>
    <p:extLst>
      <p:ext uri="{BB962C8B-B14F-4D97-AF65-F5344CB8AC3E}">
        <p14:creationId xmlns:p14="http://schemas.microsoft.com/office/powerpoint/2010/main" val="19171460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 monochrome</Template>
  <TotalTime>0</TotalTime>
  <Words>3954</Words>
  <Application>Microsoft Office PowerPoint</Application>
  <PresentationFormat>Widescreen</PresentationFormat>
  <Paragraphs>336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Bookman Old Style</vt:lpstr>
      <vt:lpstr>Calibri</vt:lpstr>
      <vt:lpstr>Franklin Gothic Book</vt:lpstr>
      <vt:lpstr>Times New Roman</vt:lpstr>
      <vt:lpstr>1_RetrospectVTI</vt:lpstr>
      <vt:lpstr>Ekonomija</vt:lpstr>
      <vt:lpstr>PowerPoint Presentation</vt:lpstr>
      <vt:lpstr>PowerPoint Presentation</vt:lpstr>
      <vt:lpstr>GDP i Populacija – povezanost, bez koje nema odluka u ekonomiji</vt:lpstr>
      <vt:lpstr>Šta je EKONOMIJA?</vt:lpstr>
      <vt:lpstr>PowerPoint Presentation</vt:lpstr>
      <vt:lpstr>PowerPoint Presentation</vt:lpstr>
      <vt:lpstr>PowerPoint Presentation</vt:lpstr>
      <vt:lpstr>U ekonomiji postoji mnogo više ZABLUDA nego u nekoj drugoj nauci – i to nije slučajnost postoje faktori koji nisu svojstveni ni fizici, ni matematici, ni medicini, a opredeljuju određene ekonomske principe i pravce, a to je – ZASTUPANJE SEBIČNIH INTERESA </vt:lpstr>
      <vt:lpstr>Dobar? Ili Loš ekonomista? Razlika između dobre i loše ekonomije?</vt:lpstr>
      <vt:lpstr>PowerPoint Presentation</vt:lpstr>
      <vt:lpstr>PowerPoint Presentation</vt:lpstr>
      <vt:lpstr>PowerPoint Presentation</vt:lpstr>
      <vt:lpstr>Sama topla srca, lepe želje neće nahraniti gladne ili izlečiti bolesne. </vt:lpstr>
      <vt:lpstr>M.Kejnz  - otvorio novo poglavlje u razvoju ekonomske misli, zaokretom od mikroekonomije ka makroekonomiji stvorio osnove za mnoge mere makroekonomske politike (novac, kredit, kamata, porezi, državni rashodi, javni dug, budžetski deficit idr.). </vt:lpstr>
      <vt:lpstr>Velika ekonomska kriza 1929-30godine  Majka svih kriza</vt:lpstr>
      <vt:lpstr>PowerPoint Presentation</vt:lpstr>
      <vt:lpstr>PowerPoint Presentation</vt:lpstr>
      <vt:lpstr>PowerPoint Presentation</vt:lpstr>
      <vt:lpstr>Jedan od uzroka ekonomske depresije je i prekomerna proizvodnja tzv.  Hiperprodukcija, zbog čega su neki proizvodi morali da se uništavaju: u USA bacalo, prolivalo mleko; Danska je klala krave kako bi se od mesa proizvelo đubrivo, bacala se kafa u more, ložila se pšenica, itd.  To su bili destruktivni učinci, i zato je ova ek.dpresija različita od svih dr svetskih kriza.  Usled manjka novca na tržištu kao posledica kapitalističkog sistema, radnici su primali male plate pa je usled toga i kupovna moć bila slaba, robe se nisu mogle prodati, nogomilavale su se velike zalihe. Usled nagomilavanja velikih zaliha roba, proizvodnja je zaustavila svoje proizvodne pogone. Usled zaustavljanja proizvodnje i proizvodnih pogona došlo je do davanja otkaza i otpuštanja radnika.  </vt:lpstr>
      <vt:lpstr>PowerPoint Presentation</vt:lpstr>
      <vt:lpstr>REŠENJE? </vt:lpstr>
      <vt:lpstr>Keynsu je trebalo gotovo 4 godine da dokaže istinitost svojih tvrdnji i opravdanost državnog intervencionizma u kriznim situacijama.  </vt:lpstr>
      <vt:lpstr>PowerPoint Presentation</vt:lpstr>
      <vt:lpstr>PowerPoint Presentation</vt:lpstr>
      <vt:lpstr>PowerPoint Presentation</vt:lpstr>
      <vt:lpstr>PowerPoint Presentation</vt:lpstr>
      <vt:lpstr>Tržište se može posmatrati kao dvovlašće potrošača i tehnologije. </vt:lpstr>
      <vt:lpstr>Ekonomski modeli</vt:lpstr>
      <vt:lpstr>PowerPoint Presentation</vt:lpstr>
      <vt:lpstr>PowerPoint Presentation</vt:lpstr>
      <vt:lpstr>Granica proizvodnih mogućnosti</vt:lpstr>
      <vt:lpstr>Oportunitetni trošak je izgubljena mogućnost za drugim dobrom, zato što smo se odlučili za prvo dobro.   Oportunitetni trošak se računa kao količnik količine dobra kojeg se odričete i količine drugog dobra koju dobijate zauzvrat. </vt:lpstr>
      <vt:lpstr>TEME - PRISTUPNI RAD</vt:lpstr>
      <vt:lpstr>Ispitna i pitanja za kolokvijum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2023-01-31T07:15:18Z</dcterms:created>
  <dcterms:modified xsi:type="dcterms:W3CDTF">2024-02-12T17:24:43Z</dcterms:modified>
</cp:coreProperties>
</file>