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notesMasterIdLst>
    <p:notesMasterId r:id="rId29"/>
  </p:notesMasterIdLst>
  <p:sldIdLst>
    <p:sldId id="257" r:id="rId2"/>
    <p:sldId id="283" r:id="rId3"/>
    <p:sldId id="284" r:id="rId4"/>
    <p:sldId id="285" r:id="rId5"/>
    <p:sldId id="286" r:id="rId6"/>
    <p:sldId id="308" r:id="rId7"/>
    <p:sldId id="288" r:id="rId8"/>
    <p:sldId id="289" r:id="rId9"/>
    <p:sldId id="290" r:id="rId10"/>
    <p:sldId id="307" r:id="rId11"/>
    <p:sldId id="291" r:id="rId12"/>
    <p:sldId id="292" r:id="rId13"/>
    <p:sldId id="293" r:id="rId14"/>
    <p:sldId id="296" r:id="rId15"/>
    <p:sldId id="297" r:id="rId16"/>
    <p:sldId id="311" r:id="rId17"/>
    <p:sldId id="304" r:id="rId18"/>
    <p:sldId id="299" r:id="rId19"/>
    <p:sldId id="312" r:id="rId20"/>
    <p:sldId id="301" r:id="rId21"/>
    <p:sldId id="313" r:id="rId22"/>
    <p:sldId id="314" r:id="rId23"/>
    <p:sldId id="315" r:id="rId24"/>
    <p:sldId id="302" r:id="rId25"/>
    <p:sldId id="316" r:id="rId26"/>
    <p:sldId id="317" r:id="rId27"/>
    <p:sldId id="318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339933"/>
    <a:srgbClr val="00FF00"/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26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A72DCB-C116-45C9-B2B4-4434BA17A886}" type="doc">
      <dgm:prSet loTypeId="urn:microsoft.com/office/officeart/2005/8/layout/defaul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C0EAEB8-A70E-4D78-BFD1-4FE2945EAD15}">
      <dgm:prSet/>
      <dgm:spPr/>
      <dgm:t>
        <a:bodyPr/>
        <a:lstStyle/>
        <a:p>
          <a:r>
            <a:rPr lang="sr-Latn-RS" dirty="0"/>
            <a:t>Mnogi bi rekli ako postoji nevidljiva ruka tržišta i sve uređuje, pa zašto onda državna intervencija? Razlog je – da zaštiti nevidljivu ruku tržišta.</a:t>
          </a:r>
          <a:endParaRPr lang="en-US" dirty="0"/>
        </a:p>
      </dgm:t>
    </dgm:pt>
    <dgm:pt modelId="{905DAFDE-C237-4FF5-9791-9AE6DFE30C03}" type="parTrans" cxnId="{4CB25395-F2CA-4E42-9C72-340097E368E8}">
      <dgm:prSet/>
      <dgm:spPr/>
      <dgm:t>
        <a:bodyPr/>
        <a:lstStyle/>
        <a:p>
          <a:endParaRPr lang="en-US"/>
        </a:p>
      </dgm:t>
    </dgm:pt>
    <dgm:pt modelId="{9B20C8E1-A620-4637-9196-1F85201702A5}" type="sibTrans" cxnId="{4CB25395-F2CA-4E42-9C72-340097E368E8}">
      <dgm:prSet/>
      <dgm:spPr/>
      <dgm:t>
        <a:bodyPr/>
        <a:lstStyle/>
        <a:p>
          <a:endParaRPr lang="en-US"/>
        </a:p>
      </dgm:t>
    </dgm:pt>
    <dgm:pt modelId="{982C9686-B001-42CE-AFE3-AA972166CB1A}">
      <dgm:prSet/>
      <dgm:spPr/>
      <dgm:t>
        <a:bodyPr/>
        <a:lstStyle/>
        <a:p>
          <a:r>
            <a:rPr lang="sr-Latn-RS"/>
            <a:t>Tržište efikasno funkcioniše samo ako je pravno uređeno.</a:t>
          </a:r>
          <a:endParaRPr lang="en-US"/>
        </a:p>
      </dgm:t>
    </dgm:pt>
    <dgm:pt modelId="{9B9B2695-7434-4213-B9AF-FE3BC3AE6D58}" type="parTrans" cxnId="{9C7F5C5F-4773-49D4-9D84-C96B115926BD}">
      <dgm:prSet/>
      <dgm:spPr/>
      <dgm:t>
        <a:bodyPr/>
        <a:lstStyle/>
        <a:p>
          <a:endParaRPr lang="en-US"/>
        </a:p>
      </dgm:t>
    </dgm:pt>
    <dgm:pt modelId="{848F49CE-DC93-43CA-A04B-C71D1655B326}" type="sibTrans" cxnId="{9C7F5C5F-4773-49D4-9D84-C96B115926BD}">
      <dgm:prSet/>
      <dgm:spPr/>
      <dgm:t>
        <a:bodyPr/>
        <a:lstStyle/>
        <a:p>
          <a:endParaRPr lang="en-US"/>
        </a:p>
      </dgm:t>
    </dgm:pt>
    <dgm:pt modelId="{69B8BDA8-298C-4E2B-A081-8F1CE1697B9B}">
      <dgm:prSet/>
      <dgm:spPr/>
      <dgm:t>
        <a:bodyPr/>
        <a:lstStyle/>
        <a:p>
          <a:r>
            <a:rPr lang="sr-Latn-RS"/>
            <a:t>Svaka tržišna ekonomija pati od </a:t>
          </a:r>
          <a:r>
            <a:rPr lang="sr-Latn-RS" b="1" u="sng"/>
            <a:t>nesavršenosti</a:t>
          </a:r>
          <a:r>
            <a:rPr lang="sr-Latn-RS"/>
            <a:t> koje dovode do bolesti poput preteranog </a:t>
          </a:r>
          <a:r>
            <a:rPr lang="sr-Latn-RS" i="1"/>
            <a:t>zagađivanja, nezaposlenosti i krajnosti bogatsva i siromaštva</a:t>
          </a:r>
          <a:endParaRPr lang="en-US"/>
        </a:p>
      </dgm:t>
    </dgm:pt>
    <dgm:pt modelId="{F7FF0672-5EBD-476D-A6A3-D6B786666213}" type="parTrans" cxnId="{CBA012FA-E393-4025-9BD2-297F7B6B65D8}">
      <dgm:prSet/>
      <dgm:spPr/>
      <dgm:t>
        <a:bodyPr/>
        <a:lstStyle/>
        <a:p>
          <a:endParaRPr lang="en-US"/>
        </a:p>
      </dgm:t>
    </dgm:pt>
    <dgm:pt modelId="{6C864CA3-E3BB-4109-9066-57C906391055}" type="sibTrans" cxnId="{CBA012FA-E393-4025-9BD2-297F7B6B65D8}">
      <dgm:prSet/>
      <dgm:spPr/>
      <dgm:t>
        <a:bodyPr/>
        <a:lstStyle/>
        <a:p>
          <a:endParaRPr lang="en-US"/>
        </a:p>
      </dgm:t>
    </dgm:pt>
    <dgm:pt modelId="{789A9B5B-A992-4958-8165-956D57975CAB}">
      <dgm:prSet/>
      <dgm:spPr/>
      <dgm:t>
        <a:bodyPr/>
        <a:lstStyle/>
        <a:p>
          <a:r>
            <a:rPr lang="sr-Latn-RS"/>
            <a:t>Iz tog razloga ni jedna vlada u svetu ne propušta da </a:t>
          </a:r>
          <a:r>
            <a:rPr lang="sr-Latn-RS" b="1" u="sng"/>
            <a:t>nadgleda ekonomiju</a:t>
          </a:r>
          <a:r>
            <a:rPr lang="sr-Latn-RS"/>
            <a:t>.</a:t>
          </a:r>
          <a:endParaRPr lang="en-US"/>
        </a:p>
      </dgm:t>
    </dgm:pt>
    <dgm:pt modelId="{06C5F931-0C87-4FE5-85B8-FB1441A2E27F}" type="parTrans" cxnId="{1293E6E9-B2B0-4781-AF05-58DFAA9D04EC}">
      <dgm:prSet/>
      <dgm:spPr/>
      <dgm:t>
        <a:bodyPr/>
        <a:lstStyle/>
        <a:p>
          <a:endParaRPr lang="en-US"/>
        </a:p>
      </dgm:t>
    </dgm:pt>
    <dgm:pt modelId="{A0B0EF11-E250-4485-9D10-899BB13D4B49}" type="sibTrans" cxnId="{1293E6E9-B2B0-4781-AF05-58DFAA9D04EC}">
      <dgm:prSet/>
      <dgm:spPr/>
      <dgm:t>
        <a:bodyPr/>
        <a:lstStyle/>
        <a:p>
          <a:endParaRPr lang="en-US"/>
        </a:p>
      </dgm:t>
    </dgm:pt>
    <dgm:pt modelId="{CB9894E6-B7F3-4571-AADD-6BD04EDC301F}">
      <dgm:prSet/>
      <dgm:spPr/>
      <dgm:t>
        <a:bodyPr/>
        <a:lstStyle/>
        <a:p>
          <a:r>
            <a:rPr lang="sr-Latn-RS"/>
            <a:t>Države imaju 3 glavne ekonomske funkcije u tržišnoj ekonomiji:</a:t>
          </a:r>
          <a:endParaRPr lang="en-US"/>
        </a:p>
      </dgm:t>
    </dgm:pt>
    <dgm:pt modelId="{7EF3DEDF-059A-41F3-A5EA-277F9F0F75EF}" type="parTrans" cxnId="{6733BF8F-D848-4509-8689-CCF358DFD365}">
      <dgm:prSet/>
      <dgm:spPr/>
      <dgm:t>
        <a:bodyPr/>
        <a:lstStyle/>
        <a:p>
          <a:endParaRPr lang="en-US"/>
        </a:p>
      </dgm:t>
    </dgm:pt>
    <dgm:pt modelId="{246C43ED-ED00-442E-9047-454FFC83F633}" type="sibTrans" cxnId="{6733BF8F-D848-4509-8689-CCF358DFD365}">
      <dgm:prSet/>
      <dgm:spPr/>
      <dgm:t>
        <a:bodyPr/>
        <a:lstStyle/>
        <a:p>
          <a:endParaRPr lang="en-US"/>
        </a:p>
      </dgm:t>
    </dgm:pt>
    <dgm:pt modelId="{EA6400C4-44EF-478A-9ADF-B0B9E3676153}">
      <dgm:prSet/>
      <dgm:spPr/>
      <dgm:t>
        <a:bodyPr/>
        <a:lstStyle/>
        <a:p>
          <a:r>
            <a:rPr lang="sr-Latn-RS" b="1" i="1"/>
            <a:t>Povećanje efikasnosti</a:t>
          </a:r>
          <a:endParaRPr lang="en-US"/>
        </a:p>
      </dgm:t>
    </dgm:pt>
    <dgm:pt modelId="{0B7BD1BC-7AD5-4993-B75D-83097AC6EC6A}" type="parTrans" cxnId="{2FDBC388-20EB-4E4D-A92A-BC38D9DF875A}">
      <dgm:prSet/>
      <dgm:spPr/>
      <dgm:t>
        <a:bodyPr/>
        <a:lstStyle/>
        <a:p>
          <a:endParaRPr lang="en-US"/>
        </a:p>
      </dgm:t>
    </dgm:pt>
    <dgm:pt modelId="{9C886283-4210-4185-A995-1C1D05280153}" type="sibTrans" cxnId="{2FDBC388-20EB-4E4D-A92A-BC38D9DF875A}">
      <dgm:prSet/>
      <dgm:spPr/>
      <dgm:t>
        <a:bodyPr/>
        <a:lstStyle/>
        <a:p>
          <a:endParaRPr lang="en-US"/>
        </a:p>
      </dgm:t>
    </dgm:pt>
    <dgm:pt modelId="{6663AC36-EF6D-41CB-B83F-DC64791258CD}">
      <dgm:prSet/>
      <dgm:spPr/>
      <dgm:t>
        <a:bodyPr/>
        <a:lstStyle/>
        <a:p>
          <a:r>
            <a:rPr lang="sr-Latn-RS" b="1" i="1"/>
            <a:t>Unapređenje jednakosti-pravednosti</a:t>
          </a:r>
          <a:endParaRPr lang="en-US"/>
        </a:p>
      </dgm:t>
    </dgm:pt>
    <dgm:pt modelId="{478CAA4F-A1C2-492E-85B1-4CFD941AB1B8}" type="parTrans" cxnId="{DBB2B771-FD66-44A2-A7BE-475BC9D07F8D}">
      <dgm:prSet/>
      <dgm:spPr/>
      <dgm:t>
        <a:bodyPr/>
        <a:lstStyle/>
        <a:p>
          <a:endParaRPr lang="en-US"/>
        </a:p>
      </dgm:t>
    </dgm:pt>
    <dgm:pt modelId="{93DACA2F-ADBF-4F1C-805F-34D2EA696E2B}" type="sibTrans" cxnId="{DBB2B771-FD66-44A2-A7BE-475BC9D07F8D}">
      <dgm:prSet/>
      <dgm:spPr/>
      <dgm:t>
        <a:bodyPr/>
        <a:lstStyle/>
        <a:p>
          <a:endParaRPr lang="en-US"/>
        </a:p>
      </dgm:t>
    </dgm:pt>
    <dgm:pt modelId="{33DA8FF9-C7D2-4F2F-9B16-622FC0309FA9}">
      <dgm:prSet/>
      <dgm:spPr/>
      <dgm:t>
        <a:bodyPr/>
        <a:lstStyle/>
        <a:p>
          <a:r>
            <a:rPr lang="sr-Latn-RS" b="1" i="1"/>
            <a:t>Jačanje makroekonomske stavilnosti i rasta</a:t>
          </a:r>
          <a:endParaRPr lang="en-US"/>
        </a:p>
      </dgm:t>
    </dgm:pt>
    <dgm:pt modelId="{9344A422-1C18-4A42-80C5-9B2C2A6F0E1B}" type="parTrans" cxnId="{EFE79602-35B2-410C-BEE5-194585A59113}">
      <dgm:prSet/>
      <dgm:spPr/>
      <dgm:t>
        <a:bodyPr/>
        <a:lstStyle/>
        <a:p>
          <a:endParaRPr lang="en-US"/>
        </a:p>
      </dgm:t>
    </dgm:pt>
    <dgm:pt modelId="{BFD1938E-1D67-4EFB-B8CB-956B0C5374DF}" type="sibTrans" cxnId="{EFE79602-35B2-410C-BEE5-194585A59113}">
      <dgm:prSet/>
      <dgm:spPr/>
      <dgm:t>
        <a:bodyPr/>
        <a:lstStyle/>
        <a:p>
          <a:endParaRPr lang="en-US"/>
        </a:p>
      </dgm:t>
    </dgm:pt>
    <dgm:pt modelId="{DE7713AC-CEFF-41C8-A7F2-EADCE775C658}" type="pres">
      <dgm:prSet presAssocID="{68A72DCB-C116-45C9-B2B4-4434BA17A886}" presName="diagram" presStyleCnt="0">
        <dgm:presLayoutVars>
          <dgm:dir/>
          <dgm:resizeHandles val="exact"/>
        </dgm:presLayoutVars>
      </dgm:prSet>
      <dgm:spPr/>
    </dgm:pt>
    <dgm:pt modelId="{F19FBE5A-73BA-482B-A3A7-117B67409A94}" type="pres">
      <dgm:prSet presAssocID="{9C0EAEB8-A70E-4D78-BFD1-4FE2945EAD15}" presName="node" presStyleLbl="node1" presStyleIdx="0" presStyleCnt="8">
        <dgm:presLayoutVars>
          <dgm:bulletEnabled val="1"/>
        </dgm:presLayoutVars>
      </dgm:prSet>
      <dgm:spPr/>
    </dgm:pt>
    <dgm:pt modelId="{B39A1BC3-C1CB-43D1-83D8-8A4E55291918}" type="pres">
      <dgm:prSet presAssocID="{9B20C8E1-A620-4637-9196-1F85201702A5}" presName="sibTrans" presStyleCnt="0"/>
      <dgm:spPr/>
    </dgm:pt>
    <dgm:pt modelId="{69D9DA1D-D515-41BD-ABBE-6C3AD0CCFCC7}" type="pres">
      <dgm:prSet presAssocID="{982C9686-B001-42CE-AFE3-AA972166CB1A}" presName="node" presStyleLbl="node1" presStyleIdx="1" presStyleCnt="8">
        <dgm:presLayoutVars>
          <dgm:bulletEnabled val="1"/>
        </dgm:presLayoutVars>
      </dgm:prSet>
      <dgm:spPr/>
    </dgm:pt>
    <dgm:pt modelId="{DF10387A-6EF4-47B2-BE14-AB796E863ADF}" type="pres">
      <dgm:prSet presAssocID="{848F49CE-DC93-43CA-A04B-C71D1655B326}" presName="sibTrans" presStyleCnt="0"/>
      <dgm:spPr/>
    </dgm:pt>
    <dgm:pt modelId="{C994204E-E316-49C2-979B-718AC10DC9E2}" type="pres">
      <dgm:prSet presAssocID="{69B8BDA8-298C-4E2B-A081-8F1CE1697B9B}" presName="node" presStyleLbl="node1" presStyleIdx="2" presStyleCnt="8">
        <dgm:presLayoutVars>
          <dgm:bulletEnabled val="1"/>
        </dgm:presLayoutVars>
      </dgm:prSet>
      <dgm:spPr/>
    </dgm:pt>
    <dgm:pt modelId="{2C54A0AB-E9AA-45FE-808B-D29305295FED}" type="pres">
      <dgm:prSet presAssocID="{6C864CA3-E3BB-4109-9066-57C906391055}" presName="sibTrans" presStyleCnt="0"/>
      <dgm:spPr/>
    </dgm:pt>
    <dgm:pt modelId="{662B7E06-46EB-4232-921C-EB95F06F09BB}" type="pres">
      <dgm:prSet presAssocID="{789A9B5B-A992-4958-8165-956D57975CAB}" presName="node" presStyleLbl="node1" presStyleIdx="3" presStyleCnt="8">
        <dgm:presLayoutVars>
          <dgm:bulletEnabled val="1"/>
        </dgm:presLayoutVars>
      </dgm:prSet>
      <dgm:spPr/>
    </dgm:pt>
    <dgm:pt modelId="{5CB3BE70-F4F8-4B42-A9A6-AAD189A629E8}" type="pres">
      <dgm:prSet presAssocID="{A0B0EF11-E250-4485-9D10-899BB13D4B49}" presName="sibTrans" presStyleCnt="0"/>
      <dgm:spPr/>
    </dgm:pt>
    <dgm:pt modelId="{7D7F9349-8682-4EE9-B2FB-12F3F9CED8FB}" type="pres">
      <dgm:prSet presAssocID="{CB9894E6-B7F3-4571-AADD-6BD04EDC301F}" presName="node" presStyleLbl="node1" presStyleIdx="4" presStyleCnt="8">
        <dgm:presLayoutVars>
          <dgm:bulletEnabled val="1"/>
        </dgm:presLayoutVars>
      </dgm:prSet>
      <dgm:spPr/>
    </dgm:pt>
    <dgm:pt modelId="{C829A3AC-569D-4B4A-8796-193D0C5DC1EB}" type="pres">
      <dgm:prSet presAssocID="{246C43ED-ED00-442E-9047-454FFC83F633}" presName="sibTrans" presStyleCnt="0"/>
      <dgm:spPr/>
    </dgm:pt>
    <dgm:pt modelId="{DC79C6D2-D2A3-4391-A31D-1C57F9A95416}" type="pres">
      <dgm:prSet presAssocID="{EA6400C4-44EF-478A-9ADF-B0B9E3676153}" presName="node" presStyleLbl="node1" presStyleIdx="5" presStyleCnt="8">
        <dgm:presLayoutVars>
          <dgm:bulletEnabled val="1"/>
        </dgm:presLayoutVars>
      </dgm:prSet>
      <dgm:spPr/>
    </dgm:pt>
    <dgm:pt modelId="{40E03BE6-F6B4-451B-8197-C2FA7DBED538}" type="pres">
      <dgm:prSet presAssocID="{9C886283-4210-4185-A995-1C1D05280153}" presName="sibTrans" presStyleCnt="0"/>
      <dgm:spPr/>
    </dgm:pt>
    <dgm:pt modelId="{0AD1D629-6EC7-4D4C-B2B1-74F99424D7E9}" type="pres">
      <dgm:prSet presAssocID="{6663AC36-EF6D-41CB-B83F-DC64791258CD}" presName="node" presStyleLbl="node1" presStyleIdx="6" presStyleCnt="8">
        <dgm:presLayoutVars>
          <dgm:bulletEnabled val="1"/>
        </dgm:presLayoutVars>
      </dgm:prSet>
      <dgm:spPr/>
    </dgm:pt>
    <dgm:pt modelId="{3961495F-B3A2-429D-9C44-4E67807FB0C0}" type="pres">
      <dgm:prSet presAssocID="{93DACA2F-ADBF-4F1C-805F-34D2EA696E2B}" presName="sibTrans" presStyleCnt="0"/>
      <dgm:spPr/>
    </dgm:pt>
    <dgm:pt modelId="{A2B8A06B-B3E2-48C8-9777-1B55FBAC6036}" type="pres">
      <dgm:prSet presAssocID="{33DA8FF9-C7D2-4F2F-9B16-622FC0309FA9}" presName="node" presStyleLbl="node1" presStyleIdx="7" presStyleCnt="8">
        <dgm:presLayoutVars>
          <dgm:bulletEnabled val="1"/>
        </dgm:presLayoutVars>
      </dgm:prSet>
      <dgm:spPr/>
    </dgm:pt>
  </dgm:ptLst>
  <dgm:cxnLst>
    <dgm:cxn modelId="{EFE79602-35B2-410C-BEE5-194585A59113}" srcId="{68A72DCB-C116-45C9-B2B4-4434BA17A886}" destId="{33DA8FF9-C7D2-4F2F-9B16-622FC0309FA9}" srcOrd="7" destOrd="0" parTransId="{9344A422-1C18-4A42-80C5-9B2C2A6F0E1B}" sibTransId="{BFD1938E-1D67-4EFB-B8CB-956B0C5374DF}"/>
    <dgm:cxn modelId="{C2B26D3D-E4D7-455B-B433-F34B9027F453}" type="presOf" srcId="{EA6400C4-44EF-478A-9ADF-B0B9E3676153}" destId="{DC79C6D2-D2A3-4391-A31D-1C57F9A95416}" srcOrd="0" destOrd="0" presId="urn:microsoft.com/office/officeart/2005/8/layout/default"/>
    <dgm:cxn modelId="{0685AE3D-B8F2-48C4-84F9-CE409E75175F}" type="presOf" srcId="{68A72DCB-C116-45C9-B2B4-4434BA17A886}" destId="{DE7713AC-CEFF-41C8-A7F2-EADCE775C658}" srcOrd="0" destOrd="0" presId="urn:microsoft.com/office/officeart/2005/8/layout/default"/>
    <dgm:cxn modelId="{0C08F73E-8E8F-4A0C-BCE1-06A958B9216D}" type="presOf" srcId="{9C0EAEB8-A70E-4D78-BFD1-4FE2945EAD15}" destId="{F19FBE5A-73BA-482B-A3A7-117B67409A94}" srcOrd="0" destOrd="0" presId="urn:microsoft.com/office/officeart/2005/8/layout/default"/>
    <dgm:cxn modelId="{9C7F5C5F-4773-49D4-9D84-C96B115926BD}" srcId="{68A72DCB-C116-45C9-B2B4-4434BA17A886}" destId="{982C9686-B001-42CE-AFE3-AA972166CB1A}" srcOrd="1" destOrd="0" parTransId="{9B9B2695-7434-4213-B9AF-FE3BC3AE6D58}" sibTransId="{848F49CE-DC93-43CA-A04B-C71D1655B326}"/>
    <dgm:cxn modelId="{DF1AF85F-2BE4-45DD-BBEE-8928E828A43B}" type="presOf" srcId="{6663AC36-EF6D-41CB-B83F-DC64791258CD}" destId="{0AD1D629-6EC7-4D4C-B2B1-74F99424D7E9}" srcOrd="0" destOrd="0" presId="urn:microsoft.com/office/officeart/2005/8/layout/default"/>
    <dgm:cxn modelId="{DBB2B771-FD66-44A2-A7BE-475BC9D07F8D}" srcId="{68A72DCB-C116-45C9-B2B4-4434BA17A886}" destId="{6663AC36-EF6D-41CB-B83F-DC64791258CD}" srcOrd="6" destOrd="0" parTransId="{478CAA4F-A1C2-492E-85B1-4CFD941AB1B8}" sibTransId="{93DACA2F-ADBF-4F1C-805F-34D2EA696E2B}"/>
    <dgm:cxn modelId="{CB19AB80-1D04-4572-92D4-AC7C517B49B2}" type="presOf" srcId="{CB9894E6-B7F3-4571-AADD-6BD04EDC301F}" destId="{7D7F9349-8682-4EE9-B2FB-12F3F9CED8FB}" srcOrd="0" destOrd="0" presId="urn:microsoft.com/office/officeart/2005/8/layout/default"/>
    <dgm:cxn modelId="{2FDBC388-20EB-4E4D-A92A-BC38D9DF875A}" srcId="{68A72DCB-C116-45C9-B2B4-4434BA17A886}" destId="{EA6400C4-44EF-478A-9ADF-B0B9E3676153}" srcOrd="5" destOrd="0" parTransId="{0B7BD1BC-7AD5-4993-B75D-83097AC6EC6A}" sibTransId="{9C886283-4210-4185-A995-1C1D05280153}"/>
    <dgm:cxn modelId="{6733BF8F-D848-4509-8689-CCF358DFD365}" srcId="{68A72DCB-C116-45C9-B2B4-4434BA17A886}" destId="{CB9894E6-B7F3-4571-AADD-6BD04EDC301F}" srcOrd="4" destOrd="0" parTransId="{7EF3DEDF-059A-41F3-A5EA-277F9F0F75EF}" sibTransId="{246C43ED-ED00-442E-9047-454FFC83F633}"/>
    <dgm:cxn modelId="{4CB25395-F2CA-4E42-9C72-340097E368E8}" srcId="{68A72DCB-C116-45C9-B2B4-4434BA17A886}" destId="{9C0EAEB8-A70E-4D78-BFD1-4FE2945EAD15}" srcOrd="0" destOrd="0" parTransId="{905DAFDE-C237-4FF5-9791-9AE6DFE30C03}" sibTransId="{9B20C8E1-A620-4637-9196-1F85201702A5}"/>
    <dgm:cxn modelId="{94B09EAB-091F-4ADA-BDDE-847CC251A07E}" type="presOf" srcId="{33DA8FF9-C7D2-4F2F-9B16-622FC0309FA9}" destId="{A2B8A06B-B3E2-48C8-9777-1B55FBAC6036}" srcOrd="0" destOrd="0" presId="urn:microsoft.com/office/officeart/2005/8/layout/default"/>
    <dgm:cxn modelId="{C8E3F1AE-558A-49D2-B07C-B7BA3B886138}" type="presOf" srcId="{69B8BDA8-298C-4E2B-A081-8F1CE1697B9B}" destId="{C994204E-E316-49C2-979B-718AC10DC9E2}" srcOrd="0" destOrd="0" presId="urn:microsoft.com/office/officeart/2005/8/layout/default"/>
    <dgm:cxn modelId="{1293E6E9-B2B0-4781-AF05-58DFAA9D04EC}" srcId="{68A72DCB-C116-45C9-B2B4-4434BA17A886}" destId="{789A9B5B-A992-4958-8165-956D57975CAB}" srcOrd="3" destOrd="0" parTransId="{06C5F931-0C87-4FE5-85B8-FB1441A2E27F}" sibTransId="{A0B0EF11-E250-4485-9D10-899BB13D4B49}"/>
    <dgm:cxn modelId="{25E588EA-FCC0-4470-8607-B1701E839232}" type="presOf" srcId="{789A9B5B-A992-4958-8165-956D57975CAB}" destId="{662B7E06-46EB-4232-921C-EB95F06F09BB}" srcOrd="0" destOrd="0" presId="urn:microsoft.com/office/officeart/2005/8/layout/default"/>
    <dgm:cxn modelId="{CBA012FA-E393-4025-9BD2-297F7B6B65D8}" srcId="{68A72DCB-C116-45C9-B2B4-4434BA17A886}" destId="{69B8BDA8-298C-4E2B-A081-8F1CE1697B9B}" srcOrd="2" destOrd="0" parTransId="{F7FF0672-5EBD-476D-A6A3-D6B786666213}" sibTransId="{6C864CA3-E3BB-4109-9066-57C906391055}"/>
    <dgm:cxn modelId="{0655F0FC-6717-40EF-AE60-D9D192473322}" type="presOf" srcId="{982C9686-B001-42CE-AFE3-AA972166CB1A}" destId="{69D9DA1D-D515-41BD-ABBE-6C3AD0CCFCC7}" srcOrd="0" destOrd="0" presId="urn:microsoft.com/office/officeart/2005/8/layout/default"/>
    <dgm:cxn modelId="{6DECFE02-9E82-4A3A-9BEB-D73C5F8A1814}" type="presParOf" srcId="{DE7713AC-CEFF-41C8-A7F2-EADCE775C658}" destId="{F19FBE5A-73BA-482B-A3A7-117B67409A94}" srcOrd="0" destOrd="0" presId="urn:microsoft.com/office/officeart/2005/8/layout/default"/>
    <dgm:cxn modelId="{06CF6B6A-0370-434C-8963-EB90E39D86F0}" type="presParOf" srcId="{DE7713AC-CEFF-41C8-A7F2-EADCE775C658}" destId="{B39A1BC3-C1CB-43D1-83D8-8A4E55291918}" srcOrd="1" destOrd="0" presId="urn:microsoft.com/office/officeart/2005/8/layout/default"/>
    <dgm:cxn modelId="{B9C81901-99A4-4FB1-9CB5-BD07F57F473D}" type="presParOf" srcId="{DE7713AC-CEFF-41C8-A7F2-EADCE775C658}" destId="{69D9DA1D-D515-41BD-ABBE-6C3AD0CCFCC7}" srcOrd="2" destOrd="0" presId="urn:microsoft.com/office/officeart/2005/8/layout/default"/>
    <dgm:cxn modelId="{9EB8A93C-C5F8-4EA1-B47F-8A1787B00D12}" type="presParOf" srcId="{DE7713AC-CEFF-41C8-A7F2-EADCE775C658}" destId="{DF10387A-6EF4-47B2-BE14-AB796E863ADF}" srcOrd="3" destOrd="0" presId="urn:microsoft.com/office/officeart/2005/8/layout/default"/>
    <dgm:cxn modelId="{29C76532-BCCE-4E14-B112-1114F3E3756B}" type="presParOf" srcId="{DE7713AC-CEFF-41C8-A7F2-EADCE775C658}" destId="{C994204E-E316-49C2-979B-718AC10DC9E2}" srcOrd="4" destOrd="0" presId="urn:microsoft.com/office/officeart/2005/8/layout/default"/>
    <dgm:cxn modelId="{1631DFAB-26CF-4958-A9D0-B4B4AFADD998}" type="presParOf" srcId="{DE7713AC-CEFF-41C8-A7F2-EADCE775C658}" destId="{2C54A0AB-E9AA-45FE-808B-D29305295FED}" srcOrd="5" destOrd="0" presId="urn:microsoft.com/office/officeart/2005/8/layout/default"/>
    <dgm:cxn modelId="{B78EBB70-B784-4DE2-812E-F8384B527849}" type="presParOf" srcId="{DE7713AC-CEFF-41C8-A7F2-EADCE775C658}" destId="{662B7E06-46EB-4232-921C-EB95F06F09BB}" srcOrd="6" destOrd="0" presId="urn:microsoft.com/office/officeart/2005/8/layout/default"/>
    <dgm:cxn modelId="{33029E9E-363C-4816-BA6F-604AA3739137}" type="presParOf" srcId="{DE7713AC-CEFF-41C8-A7F2-EADCE775C658}" destId="{5CB3BE70-F4F8-4B42-A9A6-AAD189A629E8}" srcOrd="7" destOrd="0" presId="urn:microsoft.com/office/officeart/2005/8/layout/default"/>
    <dgm:cxn modelId="{40C2C7A6-FE2C-4653-A9B0-6C870D0A6053}" type="presParOf" srcId="{DE7713AC-CEFF-41C8-A7F2-EADCE775C658}" destId="{7D7F9349-8682-4EE9-B2FB-12F3F9CED8FB}" srcOrd="8" destOrd="0" presId="urn:microsoft.com/office/officeart/2005/8/layout/default"/>
    <dgm:cxn modelId="{52E5F9F0-1A9B-42A4-9849-22410809539C}" type="presParOf" srcId="{DE7713AC-CEFF-41C8-A7F2-EADCE775C658}" destId="{C829A3AC-569D-4B4A-8796-193D0C5DC1EB}" srcOrd="9" destOrd="0" presId="urn:microsoft.com/office/officeart/2005/8/layout/default"/>
    <dgm:cxn modelId="{96E311FF-DC22-43CD-BCC4-7D5472416C1D}" type="presParOf" srcId="{DE7713AC-CEFF-41C8-A7F2-EADCE775C658}" destId="{DC79C6D2-D2A3-4391-A31D-1C57F9A95416}" srcOrd="10" destOrd="0" presId="urn:microsoft.com/office/officeart/2005/8/layout/default"/>
    <dgm:cxn modelId="{DECCC672-A9ED-4C9F-8D3D-84DFD48A235F}" type="presParOf" srcId="{DE7713AC-CEFF-41C8-A7F2-EADCE775C658}" destId="{40E03BE6-F6B4-451B-8197-C2FA7DBED538}" srcOrd="11" destOrd="0" presId="urn:microsoft.com/office/officeart/2005/8/layout/default"/>
    <dgm:cxn modelId="{06B6F19B-5A57-41CE-BAC5-A47D194E6219}" type="presParOf" srcId="{DE7713AC-CEFF-41C8-A7F2-EADCE775C658}" destId="{0AD1D629-6EC7-4D4C-B2B1-74F99424D7E9}" srcOrd="12" destOrd="0" presId="urn:microsoft.com/office/officeart/2005/8/layout/default"/>
    <dgm:cxn modelId="{E2E21784-E60C-4DC9-807C-A24829A63CB8}" type="presParOf" srcId="{DE7713AC-CEFF-41C8-A7F2-EADCE775C658}" destId="{3961495F-B3A2-429D-9C44-4E67807FB0C0}" srcOrd="13" destOrd="0" presId="urn:microsoft.com/office/officeart/2005/8/layout/default"/>
    <dgm:cxn modelId="{21DF3D7C-CFBE-4F37-9117-04223C891726}" type="presParOf" srcId="{DE7713AC-CEFF-41C8-A7F2-EADCE775C658}" destId="{A2B8A06B-B3E2-48C8-9777-1B55FBAC6036}" srcOrd="1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87E7A9-C861-44C1-A885-E17B2DB8BD86}" type="doc">
      <dgm:prSet loTypeId="urn:microsoft.com/office/officeart/2005/8/layout/hierarchy1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447896C2-6B05-4943-BC6A-88EDBBFDC7F2}">
      <dgm:prSet/>
      <dgm:spPr/>
      <dgm:t>
        <a:bodyPr/>
        <a:lstStyle/>
        <a:p>
          <a:r>
            <a:rPr lang="en-US"/>
            <a:t>U skoro svim slučajevima visoke ili dugot</a:t>
          </a:r>
          <a:r>
            <a:rPr lang="sr-Latn-RS"/>
            <a:t>r</a:t>
          </a:r>
          <a:r>
            <a:rPr lang="en-US"/>
            <a:t>ajne inflacije, uzrok je uvek isti – </a:t>
          </a:r>
          <a:r>
            <a:rPr lang="en-US" b="1" u="sng"/>
            <a:t>porast količine novca u opticaju. </a:t>
          </a:r>
          <a:endParaRPr lang="en-US"/>
        </a:p>
      </dgm:t>
    </dgm:pt>
    <dgm:pt modelId="{F1006D90-9C44-40A7-8207-0A4F0DEFEF81}" type="parTrans" cxnId="{2FC6A67F-E47A-4AAC-8246-02DEEEFCA272}">
      <dgm:prSet/>
      <dgm:spPr/>
      <dgm:t>
        <a:bodyPr/>
        <a:lstStyle/>
        <a:p>
          <a:endParaRPr lang="en-US"/>
        </a:p>
      </dgm:t>
    </dgm:pt>
    <dgm:pt modelId="{61905A7A-945F-4D42-BFAC-D01A51FAA0C2}" type="sibTrans" cxnId="{2FC6A67F-E47A-4AAC-8246-02DEEEFCA272}">
      <dgm:prSet/>
      <dgm:spPr/>
      <dgm:t>
        <a:bodyPr/>
        <a:lstStyle/>
        <a:p>
          <a:endParaRPr lang="en-US"/>
        </a:p>
      </dgm:t>
    </dgm:pt>
    <dgm:pt modelId="{DEA8A5D2-7787-4463-AE6C-157DC5C0D09F}">
      <dgm:prSet/>
      <dgm:spPr/>
      <dgm:t>
        <a:bodyPr/>
        <a:lstStyle/>
        <a:p>
          <a:r>
            <a:rPr lang="en-US"/>
            <a:t>Kada neka vlada pusti u opticaj veću količinu državne valute, vrednost te valute pada. </a:t>
          </a:r>
        </a:p>
      </dgm:t>
    </dgm:pt>
    <dgm:pt modelId="{0AD50523-560D-4C7D-A042-B849275F104F}" type="parTrans" cxnId="{EF4CC1C5-8351-4660-A21C-6E38C3B6F6F4}">
      <dgm:prSet/>
      <dgm:spPr/>
      <dgm:t>
        <a:bodyPr/>
        <a:lstStyle/>
        <a:p>
          <a:endParaRPr lang="en-US"/>
        </a:p>
      </dgm:t>
    </dgm:pt>
    <dgm:pt modelId="{9F6EA60F-D8B4-4831-8C72-7F841CD6F7EB}" type="sibTrans" cxnId="{EF4CC1C5-8351-4660-A21C-6E38C3B6F6F4}">
      <dgm:prSet/>
      <dgm:spPr/>
      <dgm:t>
        <a:bodyPr/>
        <a:lstStyle/>
        <a:p>
          <a:endParaRPr lang="en-US"/>
        </a:p>
      </dgm:t>
    </dgm:pt>
    <dgm:pt modelId="{27654C1B-C136-4E0F-980C-6A774344C47F}">
      <dgm:prSet/>
      <dgm:spPr/>
      <dgm:t>
        <a:bodyPr/>
        <a:lstStyle/>
        <a:p>
          <a:r>
            <a:rPr lang="en-US"/>
            <a:t>U nemačkoj tokom ranih dvadesetih godina XX veka, kada su se cene prosečno utrostručile svakih mesec dana, količina novca u opticaju se tako</a:t>
          </a:r>
          <a:r>
            <a:rPr lang="sr-Latn-RS"/>
            <a:t>đ  </a:t>
          </a:r>
          <a:r>
            <a:rPr lang="en-US"/>
            <a:t>e utrostručila svakih mjesec dana. </a:t>
          </a:r>
        </a:p>
      </dgm:t>
    </dgm:pt>
    <dgm:pt modelId="{7BCAC994-0E89-4464-9F90-A99AF7FF0685}" type="parTrans" cxnId="{CBB37C7D-CD62-4D97-AE73-C10128557566}">
      <dgm:prSet/>
      <dgm:spPr/>
      <dgm:t>
        <a:bodyPr/>
        <a:lstStyle/>
        <a:p>
          <a:endParaRPr lang="en-US"/>
        </a:p>
      </dgm:t>
    </dgm:pt>
    <dgm:pt modelId="{09695F1F-B978-49E9-8821-B5B81AD35403}" type="sibTrans" cxnId="{CBB37C7D-CD62-4D97-AE73-C10128557566}">
      <dgm:prSet/>
      <dgm:spPr/>
      <dgm:t>
        <a:bodyPr/>
        <a:lstStyle/>
        <a:p>
          <a:endParaRPr lang="en-US"/>
        </a:p>
      </dgm:t>
    </dgm:pt>
    <dgm:pt modelId="{61E3B882-01DA-4C0A-A88C-D49BCBFB2B08}">
      <dgm:prSet/>
      <dgm:spPr/>
      <dgm:t>
        <a:bodyPr/>
        <a:lstStyle/>
        <a:p>
          <a:r>
            <a:rPr lang="en-US"/>
            <a:t>Slično je bilo i u Saveznij Republici Jugoslaviji u prvoj polovini devedesetih godina XX veka. </a:t>
          </a:r>
        </a:p>
      </dgm:t>
    </dgm:pt>
    <dgm:pt modelId="{82D7DC94-F6CC-430F-93E0-78CBE38CA7FB}" type="parTrans" cxnId="{19254A17-9679-458B-9619-739CD0B0B508}">
      <dgm:prSet/>
      <dgm:spPr/>
      <dgm:t>
        <a:bodyPr/>
        <a:lstStyle/>
        <a:p>
          <a:endParaRPr lang="en-US"/>
        </a:p>
      </dgm:t>
    </dgm:pt>
    <dgm:pt modelId="{9283EBA3-B601-4A7A-A38D-BD9B47E702E2}" type="sibTrans" cxnId="{19254A17-9679-458B-9619-739CD0B0B508}">
      <dgm:prSet/>
      <dgm:spPr/>
      <dgm:t>
        <a:bodyPr/>
        <a:lstStyle/>
        <a:p>
          <a:endParaRPr lang="en-US"/>
        </a:p>
      </dgm:t>
    </dgm:pt>
    <dgm:pt modelId="{4A326DB8-AB48-4052-AC5F-F37F02847B0F}" type="pres">
      <dgm:prSet presAssocID="{2B87E7A9-C861-44C1-A885-E17B2DB8BD86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897B17B-4C84-4EFD-AF5B-E6DF6412F578}" type="pres">
      <dgm:prSet presAssocID="{447896C2-6B05-4943-BC6A-88EDBBFDC7F2}" presName="hierRoot1" presStyleCnt="0"/>
      <dgm:spPr/>
    </dgm:pt>
    <dgm:pt modelId="{B63F3DE5-93FD-4A12-8E65-E2D1DCF4DE10}" type="pres">
      <dgm:prSet presAssocID="{447896C2-6B05-4943-BC6A-88EDBBFDC7F2}" presName="composite" presStyleCnt="0"/>
      <dgm:spPr/>
    </dgm:pt>
    <dgm:pt modelId="{11EF12E2-291D-4298-B6E0-D411584B943D}" type="pres">
      <dgm:prSet presAssocID="{447896C2-6B05-4943-BC6A-88EDBBFDC7F2}" presName="background" presStyleLbl="node0" presStyleIdx="0" presStyleCnt="4"/>
      <dgm:spPr/>
    </dgm:pt>
    <dgm:pt modelId="{8BBA6770-964A-40ED-9AA9-5A61A6882C5E}" type="pres">
      <dgm:prSet presAssocID="{447896C2-6B05-4943-BC6A-88EDBBFDC7F2}" presName="text" presStyleLbl="fgAcc0" presStyleIdx="0" presStyleCnt="4">
        <dgm:presLayoutVars>
          <dgm:chPref val="3"/>
        </dgm:presLayoutVars>
      </dgm:prSet>
      <dgm:spPr/>
    </dgm:pt>
    <dgm:pt modelId="{FE259ACC-9137-40F0-B47D-5A059E4C4A03}" type="pres">
      <dgm:prSet presAssocID="{447896C2-6B05-4943-BC6A-88EDBBFDC7F2}" presName="hierChild2" presStyleCnt="0"/>
      <dgm:spPr/>
    </dgm:pt>
    <dgm:pt modelId="{5E3ED512-A156-4DB0-8197-D4DF75396938}" type="pres">
      <dgm:prSet presAssocID="{DEA8A5D2-7787-4463-AE6C-157DC5C0D09F}" presName="hierRoot1" presStyleCnt="0"/>
      <dgm:spPr/>
    </dgm:pt>
    <dgm:pt modelId="{F3120DB6-6546-4A84-A707-57486F7C8208}" type="pres">
      <dgm:prSet presAssocID="{DEA8A5D2-7787-4463-AE6C-157DC5C0D09F}" presName="composite" presStyleCnt="0"/>
      <dgm:spPr/>
    </dgm:pt>
    <dgm:pt modelId="{4C3916D8-112A-4D37-A32B-8C557CC61047}" type="pres">
      <dgm:prSet presAssocID="{DEA8A5D2-7787-4463-AE6C-157DC5C0D09F}" presName="background" presStyleLbl="node0" presStyleIdx="1" presStyleCnt="4"/>
      <dgm:spPr/>
    </dgm:pt>
    <dgm:pt modelId="{E7B4A7CF-1C00-4823-9E66-E828974C53FE}" type="pres">
      <dgm:prSet presAssocID="{DEA8A5D2-7787-4463-AE6C-157DC5C0D09F}" presName="text" presStyleLbl="fgAcc0" presStyleIdx="1" presStyleCnt="4">
        <dgm:presLayoutVars>
          <dgm:chPref val="3"/>
        </dgm:presLayoutVars>
      </dgm:prSet>
      <dgm:spPr/>
    </dgm:pt>
    <dgm:pt modelId="{486C8434-EDDF-42AD-955F-654775827431}" type="pres">
      <dgm:prSet presAssocID="{DEA8A5D2-7787-4463-AE6C-157DC5C0D09F}" presName="hierChild2" presStyleCnt="0"/>
      <dgm:spPr/>
    </dgm:pt>
    <dgm:pt modelId="{49ADE08D-A2D7-4849-9DEA-0EB9663BA7A5}" type="pres">
      <dgm:prSet presAssocID="{27654C1B-C136-4E0F-980C-6A774344C47F}" presName="hierRoot1" presStyleCnt="0"/>
      <dgm:spPr/>
    </dgm:pt>
    <dgm:pt modelId="{5FF37661-1389-444C-92D4-4D2EDB8F79ED}" type="pres">
      <dgm:prSet presAssocID="{27654C1B-C136-4E0F-980C-6A774344C47F}" presName="composite" presStyleCnt="0"/>
      <dgm:spPr/>
    </dgm:pt>
    <dgm:pt modelId="{53DA7D14-A801-483C-A99F-3A2BB9E6BC71}" type="pres">
      <dgm:prSet presAssocID="{27654C1B-C136-4E0F-980C-6A774344C47F}" presName="background" presStyleLbl="node0" presStyleIdx="2" presStyleCnt="4"/>
      <dgm:spPr/>
    </dgm:pt>
    <dgm:pt modelId="{FCAC29DC-82B0-49F3-B546-20535B6725C5}" type="pres">
      <dgm:prSet presAssocID="{27654C1B-C136-4E0F-980C-6A774344C47F}" presName="text" presStyleLbl="fgAcc0" presStyleIdx="2" presStyleCnt="4">
        <dgm:presLayoutVars>
          <dgm:chPref val="3"/>
        </dgm:presLayoutVars>
      </dgm:prSet>
      <dgm:spPr/>
    </dgm:pt>
    <dgm:pt modelId="{D6310E68-8D34-47DA-B7A2-F9A2F551526F}" type="pres">
      <dgm:prSet presAssocID="{27654C1B-C136-4E0F-980C-6A774344C47F}" presName="hierChild2" presStyleCnt="0"/>
      <dgm:spPr/>
    </dgm:pt>
    <dgm:pt modelId="{F2BC30B3-6359-4122-AA87-9A3CD9D7AD98}" type="pres">
      <dgm:prSet presAssocID="{61E3B882-01DA-4C0A-A88C-D49BCBFB2B08}" presName="hierRoot1" presStyleCnt="0"/>
      <dgm:spPr/>
    </dgm:pt>
    <dgm:pt modelId="{7676F827-137F-4BFB-9704-EF46D44C9476}" type="pres">
      <dgm:prSet presAssocID="{61E3B882-01DA-4C0A-A88C-D49BCBFB2B08}" presName="composite" presStyleCnt="0"/>
      <dgm:spPr/>
    </dgm:pt>
    <dgm:pt modelId="{20F46BDD-C941-4AB5-85D1-388510A261D9}" type="pres">
      <dgm:prSet presAssocID="{61E3B882-01DA-4C0A-A88C-D49BCBFB2B08}" presName="background" presStyleLbl="node0" presStyleIdx="3" presStyleCnt="4"/>
      <dgm:spPr/>
    </dgm:pt>
    <dgm:pt modelId="{014C68C0-77E2-487E-9156-FF6FDC733EB8}" type="pres">
      <dgm:prSet presAssocID="{61E3B882-01DA-4C0A-A88C-D49BCBFB2B08}" presName="text" presStyleLbl="fgAcc0" presStyleIdx="3" presStyleCnt="4">
        <dgm:presLayoutVars>
          <dgm:chPref val="3"/>
        </dgm:presLayoutVars>
      </dgm:prSet>
      <dgm:spPr/>
    </dgm:pt>
    <dgm:pt modelId="{5C828228-1B1F-454A-94BC-6599E154122D}" type="pres">
      <dgm:prSet presAssocID="{61E3B882-01DA-4C0A-A88C-D49BCBFB2B08}" presName="hierChild2" presStyleCnt="0"/>
      <dgm:spPr/>
    </dgm:pt>
  </dgm:ptLst>
  <dgm:cxnLst>
    <dgm:cxn modelId="{D8A9110B-3129-4EA2-9FE0-25A1D9886708}" type="presOf" srcId="{2B87E7A9-C861-44C1-A885-E17B2DB8BD86}" destId="{4A326DB8-AB48-4052-AC5F-F37F02847B0F}" srcOrd="0" destOrd="0" presId="urn:microsoft.com/office/officeart/2005/8/layout/hierarchy1"/>
    <dgm:cxn modelId="{19254A17-9679-458B-9619-739CD0B0B508}" srcId="{2B87E7A9-C861-44C1-A885-E17B2DB8BD86}" destId="{61E3B882-01DA-4C0A-A88C-D49BCBFB2B08}" srcOrd="3" destOrd="0" parTransId="{82D7DC94-F6CC-430F-93E0-78CBE38CA7FB}" sibTransId="{9283EBA3-B601-4A7A-A38D-BD9B47E702E2}"/>
    <dgm:cxn modelId="{CBB37C7D-CD62-4D97-AE73-C10128557566}" srcId="{2B87E7A9-C861-44C1-A885-E17B2DB8BD86}" destId="{27654C1B-C136-4E0F-980C-6A774344C47F}" srcOrd="2" destOrd="0" parTransId="{7BCAC994-0E89-4464-9F90-A99AF7FF0685}" sibTransId="{09695F1F-B978-49E9-8821-B5B81AD35403}"/>
    <dgm:cxn modelId="{2FC6A67F-E47A-4AAC-8246-02DEEEFCA272}" srcId="{2B87E7A9-C861-44C1-A885-E17B2DB8BD86}" destId="{447896C2-6B05-4943-BC6A-88EDBBFDC7F2}" srcOrd="0" destOrd="0" parTransId="{F1006D90-9C44-40A7-8207-0A4F0DEFEF81}" sibTransId="{61905A7A-945F-4D42-BFAC-D01A51FAA0C2}"/>
    <dgm:cxn modelId="{97498482-5639-4DB4-92BF-ED9C056B0582}" type="presOf" srcId="{DEA8A5D2-7787-4463-AE6C-157DC5C0D09F}" destId="{E7B4A7CF-1C00-4823-9E66-E828974C53FE}" srcOrd="0" destOrd="0" presId="urn:microsoft.com/office/officeart/2005/8/layout/hierarchy1"/>
    <dgm:cxn modelId="{0C35AAAA-8F26-420B-A2CF-7E0A1545E6C0}" type="presOf" srcId="{27654C1B-C136-4E0F-980C-6A774344C47F}" destId="{FCAC29DC-82B0-49F3-B546-20535B6725C5}" srcOrd="0" destOrd="0" presId="urn:microsoft.com/office/officeart/2005/8/layout/hierarchy1"/>
    <dgm:cxn modelId="{EF4CC1C5-8351-4660-A21C-6E38C3B6F6F4}" srcId="{2B87E7A9-C861-44C1-A885-E17B2DB8BD86}" destId="{DEA8A5D2-7787-4463-AE6C-157DC5C0D09F}" srcOrd="1" destOrd="0" parTransId="{0AD50523-560D-4C7D-A042-B849275F104F}" sibTransId="{9F6EA60F-D8B4-4831-8C72-7F841CD6F7EB}"/>
    <dgm:cxn modelId="{62BCBBDE-8A58-43A1-BBC5-AE578A40AF6C}" type="presOf" srcId="{61E3B882-01DA-4C0A-A88C-D49BCBFB2B08}" destId="{014C68C0-77E2-487E-9156-FF6FDC733EB8}" srcOrd="0" destOrd="0" presId="urn:microsoft.com/office/officeart/2005/8/layout/hierarchy1"/>
    <dgm:cxn modelId="{552956F4-4DDC-43AE-B877-452639BB0162}" type="presOf" srcId="{447896C2-6B05-4943-BC6A-88EDBBFDC7F2}" destId="{8BBA6770-964A-40ED-9AA9-5A61A6882C5E}" srcOrd="0" destOrd="0" presId="urn:microsoft.com/office/officeart/2005/8/layout/hierarchy1"/>
    <dgm:cxn modelId="{41311B19-748C-43C4-B7D5-926BAF2877D3}" type="presParOf" srcId="{4A326DB8-AB48-4052-AC5F-F37F02847B0F}" destId="{A897B17B-4C84-4EFD-AF5B-E6DF6412F578}" srcOrd="0" destOrd="0" presId="urn:microsoft.com/office/officeart/2005/8/layout/hierarchy1"/>
    <dgm:cxn modelId="{6948D756-4FC8-4320-96BF-535983B235D4}" type="presParOf" srcId="{A897B17B-4C84-4EFD-AF5B-E6DF6412F578}" destId="{B63F3DE5-93FD-4A12-8E65-E2D1DCF4DE10}" srcOrd="0" destOrd="0" presId="urn:microsoft.com/office/officeart/2005/8/layout/hierarchy1"/>
    <dgm:cxn modelId="{A40CFF90-D805-465C-81F5-26C8DF0B0267}" type="presParOf" srcId="{B63F3DE5-93FD-4A12-8E65-E2D1DCF4DE10}" destId="{11EF12E2-291D-4298-B6E0-D411584B943D}" srcOrd="0" destOrd="0" presId="urn:microsoft.com/office/officeart/2005/8/layout/hierarchy1"/>
    <dgm:cxn modelId="{698192F3-8A00-46D9-AB90-B347139D99DF}" type="presParOf" srcId="{B63F3DE5-93FD-4A12-8E65-E2D1DCF4DE10}" destId="{8BBA6770-964A-40ED-9AA9-5A61A6882C5E}" srcOrd="1" destOrd="0" presId="urn:microsoft.com/office/officeart/2005/8/layout/hierarchy1"/>
    <dgm:cxn modelId="{1B84A9C8-013E-4594-9BF2-03375A076778}" type="presParOf" srcId="{A897B17B-4C84-4EFD-AF5B-E6DF6412F578}" destId="{FE259ACC-9137-40F0-B47D-5A059E4C4A03}" srcOrd="1" destOrd="0" presId="urn:microsoft.com/office/officeart/2005/8/layout/hierarchy1"/>
    <dgm:cxn modelId="{14465740-37A6-4409-B492-A8A0624D71A5}" type="presParOf" srcId="{4A326DB8-AB48-4052-AC5F-F37F02847B0F}" destId="{5E3ED512-A156-4DB0-8197-D4DF75396938}" srcOrd="1" destOrd="0" presId="urn:microsoft.com/office/officeart/2005/8/layout/hierarchy1"/>
    <dgm:cxn modelId="{D35AD682-2380-483E-AAD6-2ABAB902C42F}" type="presParOf" srcId="{5E3ED512-A156-4DB0-8197-D4DF75396938}" destId="{F3120DB6-6546-4A84-A707-57486F7C8208}" srcOrd="0" destOrd="0" presId="urn:microsoft.com/office/officeart/2005/8/layout/hierarchy1"/>
    <dgm:cxn modelId="{7A5B36A5-AA5C-4081-BAEC-A645A915A47E}" type="presParOf" srcId="{F3120DB6-6546-4A84-A707-57486F7C8208}" destId="{4C3916D8-112A-4D37-A32B-8C557CC61047}" srcOrd="0" destOrd="0" presId="urn:microsoft.com/office/officeart/2005/8/layout/hierarchy1"/>
    <dgm:cxn modelId="{934D0CA3-103F-4558-AFE1-076F167E3556}" type="presParOf" srcId="{F3120DB6-6546-4A84-A707-57486F7C8208}" destId="{E7B4A7CF-1C00-4823-9E66-E828974C53FE}" srcOrd="1" destOrd="0" presId="urn:microsoft.com/office/officeart/2005/8/layout/hierarchy1"/>
    <dgm:cxn modelId="{A9674EFE-79CC-468B-9797-F42430B088EB}" type="presParOf" srcId="{5E3ED512-A156-4DB0-8197-D4DF75396938}" destId="{486C8434-EDDF-42AD-955F-654775827431}" srcOrd="1" destOrd="0" presId="urn:microsoft.com/office/officeart/2005/8/layout/hierarchy1"/>
    <dgm:cxn modelId="{734A9B5A-EEB9-420A-AB44-1E5D881C7BB7}" type="presParOf" srcId="{4A326DB8-AB48-4052-AC5F-F37F02847B0F}" destId="{49ADE08D-A2D7-4849-9DEA-0EB9663BA7A5}" srcOrd="2" destOrd="0" presId="urn:microsoft.com/office/officeart/2005/8/layout/hierarchy1"/>
    <dgm:cxn modelId="{4BDC5402-F5A8-4298-AD5E-3BE6C57D2088}" type="presParOf" srcId="{49ADE08D-A2D7-4849-9DEA-0EB9663BA7A5}" destId="{5FF37661-1389-444C-92D4-4D2EDB8F79ED}" srcOrd="0" destOrd="0" presId="urn:microsoft.com/office/officeart/2005/8/layout/hierarchy1"/>
    <dgm:cxn modelId="{0A07CC01-2729-486A-A131-84CCF4113469}" type="presParOf" srcId="{5FF37661-1389-444C-92D4-4D2EDB8F79ED}" destId="{53DA7D14-A801-483C-A99F-3A2BB9E6BC71}" srcOrd="0" destOrd="0" presId="urn:microsoft.com/office/officeart/2005/8/layout/hierarchy1"/>
    <dgm:cxn modelId="{469C6D1F-0290-4A77-BB3A-2BFBBBA1AF10}" type="presParOf" srcId="{5FF37661-1389-444C-92D4-4D2EDB8F79ED}" destId="{FCAC29DC-82B0-49F3-B546-20535B6725C5}" srcOrd="1" destOrd="0" presId="urn:microsoft.com/office/officeart/2005/8/layout/hierarchy1"/>
    <dgm:cxn modelId="{C96F6B94-FB2A-4776-9D7B-CE504CEA9729}" type="presParOf" srcId="{49ADE08D-A2D7-4849-9DEA-0EB9663BA7A5}" destId="{D6310E68-8D34-47DA-B7A2-F9A2F551526F}" srcOrd="1" destOrd="0" presId="urn:microsoft.com/office/officeart/2005/8/layout/hierarchy1"/>
    <dgm:cxn modelId="{AE927340-3FE7-4363-9238-6F50F0C7A69B}" type="presParOf" srcId="{4A326DB8-AB48-4052-AC5F-F37F02847B0F}" destId="{F2BC30B3-6359-4122-AA87-9A3CD9D7AD98}" srcOrd="3" destOrd="0" presId="urn:microsoft.com/office/officeart/2005/8/layout/hierarchy1"/>
    <dgm:cxn modelId="{74AB7091-877E-430D-BB08-E676F86C2DA0}" type="presParOf" srcId="{F2BC30B3-6359-4122-AA87-9A3CD9D7AD98}" destId="{7676F827-137F-4BFB-9704-EF46D44C9476}" srcOrd="0" destOrd="0" presId="urn:microsoft.com/office/officeart/2005/8/layout/hierarchy1"/>
    <dgm:cxn modelId="{A5BD35C4-484D-4F34-8D67-4AADABC2AB78}" type="presParOf" srcId="{7676F827-137F-4BFB-9704-EF46D44C9476}" destId="{20F46BDD-C941-4AB5-85D1-388510A261D9}" srcOrd="0" destOrd="0" presId="urn:microsoft.com/office/officeart/2005/8/layout/hierarchy1"/>
    <dgm:cxn modelId="{FBB776F9-1C1D-4AB8-8C54-EBE1850FB998}" type="presParOf" srcId="{7676F827-137F-4BFB-9704-EF46D44C9476}" destId="{014C68C0-77E2-487E-9156-FF6FDC733EB8}" srcOrd="1" destOrd="0" presId="urn:microsoft.com/office/officeart/2005/8/layout/hierarchy1"/>
    <dgm:cxn modelId="{C1E24457-D38C-4B8D-BF77-6A8EB19A1FFF}" type="presParOf" srcId="{F2BC30B3-6359-4122-AA87-9A3CD9D7AD98}" destId="{5C828228-1B1F-454A-94BC-6599E154122D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9FBE5A-73BA-482B-A3A7-117B67409A94}">
      <dsp:nvSpPr>
        <dsp:cNvPr id="0" name=""/>
        <dsp:cNvSpPr/>
      </dsp:nvSpPr>
      <dsp:spPr>
        <a:xfrm>
          <a:off x="2946" y="360880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 dirty="0"/>
            <a:t>Mnogi bi rekli ako postoji nevidljiva ruka tržišta i sve uređuje, pa zašto onda državna intervencija? Razlog je – da zaštiti nevidljivu ruku tržišta.</a:t>
          </a:r>
          <a:endParaRPr lang="en-US" sz="1500" kern="1200" dirty="0"/>
        </a:p>
      </dsp:txBody>
      <dsp:txXfrm>
        <a:off x="2946" y="360880"/>
        <a:ext cx="2337792" cy="1402675"/>
      </dsp:txXfrm>
    </dsp:sp>
    <dsp:sp modelId="{69D9DA1D-D515-41BD-ABBE-6C3AD0CCFCC7}">
      <dsp:nvSpPr>
        <dsp:cNvPr id="0" name=""/>
        <dsp:cNvSpPr/>
      </dsp:nvSpPr>
      <dsp:spPr>
        <a:xfrm>
          <a:off x="2574518" y="360880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/>
            <a:t>Tržište efikasno funkcioniše samo ako je pravno uređeno.</a:t>
          </a:r>
          <a:endParaRPr lang="en-US" sz="1500" kern="1200"/>
        </a:p>
      </dsp:txBody>
      <dsp:txXfrm>
        <a:off x="2574518" y="360880"/>
        <a:ext cx="2337792" cy="1402675"/>
      </dsp:txXfrm>
    </dsp:sp>
    <dsp:sp modelId="{C994204E-E316-49C2-979B-718AC10DC9E2}">
      <dsp:nvSpPr>
        <dsp:cNvPr id="0" name=""/>
        <dsp:cNvSpPr/>
      </dsp:nvSpPr>
      <dsp:spPr>
        <a:xfrm>
          <a:off x="5146089" y="360880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/>
            <a:t>Svaka tržišna ekonomija pati od </a:t>
          </a:r>
          <a:r>
            <a:rPr lang="sr-Latn-RS" sz="1500" b="1" u="sng" kern="1200"/>
            <a:t>nesavršenosti</a:t>
          </a:r>
          <a:r>
            <a:rPr lang="sr-Latn-RS" sz="1500" kern="1200"/>
            <a:t> koje dovode do bolesti poput preteranog </a:t>
          </a:r>
          <a:r>
            <a:rPr lang="sr-Latn-RS" sz="1500" i="1" kern="1200"/>
            <a:t>zagađivanja, nezaposlenosti i krajnosti bogatsva i siromaštva</a:t>
          </a:r>
          <a:endParaRPr lang="en-US" sz="1500" kern="1200"/>
        </a:p>
      </dsp:txBody>
      <dsp:txXfrm>
        <a:off x="5146089" y="360880"/>
        <a:ext cx="2337792" cy="1402675"/>
      </dsp:txXfrm>
    </dsp:sp>
    <dsp:sp modelId="{662B7E06-46EB-4232-921C-EB95F06F09BB}">
      <dsp:nvSpPr>
        <dsp:cNvPr id="0" name=""/>
        <dsp:cNvSpPr/>
      </dsp:nvSpPr>
      <dsp:spPr>
        <a:xfrm>
          <a:off x="7717661" y="360880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/>
            <a:t>Iz tog razloga ni jedna vlada u svetu ne propušta da </a:t>
          </a:r>
          <a:r>
            <a:rPr lang="sr-Latn-RS" sz="1500" b="1" u="sng" kern="1200"/>
            <a:t>nadgleda ekonomiju</a:t>
          </a:r>
          <a:r>
            <a:rPr lang="sr-Latn-RS" sz="1500" kern="1200"/>
            <a:t>.</a:t>
          </a:r>
          <a:endParaRPr lang="en-US" sz="1500" kern="1200"/>
        </a:p>
      </dsp:txBody>
      <dsp:txXfrm>
        <a:off x="7717661" y="360880"/>
        <a:ext cx="2337792" cy="1402675"/>
      </dsp:txXfrm>
    </dsp:sp>
    <dsp:sp modelId="{7D7F9349-8682-4EE9-B2FB-12F3F9CED8FB}">
      <dsp:nvSpPr>
        <dsp:cNvPr id="0" name=""/>
        <dsp:cNvSpPr/>
      </dsp:nvSpPr>
      <dsp:spPr>
        <a:xfrm>
          <a:off x="2946" y="199733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kern="1200"/>
            <a:t>Države imaju 3 glavne ekonomske funkcije u tržišnoj ekonomiji:</a:t>
          </a:r>
          <a:endParaRPr lang="en-US" sz="1500" kern="1200"/>
        </a:p>
      </dsp:txBody>
      <dsp:txXfrm>
        <a:off x="2946" y="1997335"/>
        <a:ext cx="2337792" cy="1402675"/>
      </dsp:txXfrm>
    </dsp:sp>
    <dsp:sp modelId="{DC79C6D2-D2A3-4391-A31D-1C57F9A95416}">
      <dsp:nvSpPr>
        <dsp:cNvPr id="0" name=""/>
        <dsp:cNvSpPr/>
      </dsp:nvSpPr>
      <dsp:spPr>
        <a:xfrm>
          <a:off x="2574518" y="199733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1" i="1" kern="1200"/>
            <a:t>Povećanje efikasnosti</a:t>
          </a:r>
          <a:endParaRPr lang="en-US" sz="1500" kern="1200"/>
        </a:p>
      </dsp:txBody>
      <dsp:txXfrm>
        <a:off x="2574518" y="1997335"/>
        <a:ext cx="2337792" cy="1402675"/>
      </dsp:txXfrm>
    </dsp:sp>
    <dsp:sp modelId="{0AD1D629-6EC7-4D4C-B2B1-74F99424D7E9}">
      <dsp:nvSpPr>
        <dsp:cNvPr id="0" name=""/>
        <dsp:cNvSpPr/>
      </dsp:nvSpPr>
      <dsp:spPr>
        <a:xfrm>
          <a:off x="5146089" y="199733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1" i="1" kern="1200"/>
            <a:t>Unapređenje jednakosti-pravednosti</a:t>
          </a:r>
          <a:endParaRPr lang="en-US" sz="1500" kern="1200"/>
        </a:p>
      </dsp:txBody>
      <dsp:txXfrm>
        <a:off x="5146089" y="1997335"/>
        <a:ext cx="2337792" cy="1402675"/>
      </dsp:txXfrm>
    </dsp:sp>
    <dsp:sp modelId="{A2B8A06B-B3E2-48C8-9777-1B55FBAC6036}">
      <dsp:nvSpPr>
        <dsp:cNvPr id="0" name=""/>
        <dsp:cNvSpPr/>
      </dsp:nvSpPr>
      <dsp:spPr>
        <a:xfrm>
          <a:off x="7717661" y="1997335"/>
          <a:ext cx="2337792" cy="14026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1500" b="1" i="1" kern="1200"/>
            <a:t>Jačanje makroekonomske stavilnosti i rasta</a:t>
          </a:r>
          <a:endParaRPr lang="en-US" sz="1500" kern="1200"/>
        </a:p>
      </dsp:txBody>
      <dsp:txXfrm>
        <a:off x="7717661" y="1997335"/>
        <a:ext cx="2337792" cy="14026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EF12E2-291D-4298-B6E0-D411584B943D}">
      <dsp:nvSpPr>
        <dsp:cNvPr id="0" name=""/>
        <dsp:cNvSpPr/>
      </dsp:nvSpPr>
      <dsp:spPr>
        <a:xfrm>
          <a:off x="2946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BA6770-964A-40ED-9AA9-5A61A6882C5E}">
      <dsp:nvSpPr>
        <dsp:cNvPr id="0" name=""/>
        <dsp:cNvSpPr/>
      </dsp:nvSpPr>
      <dsp:spPr>
        <a:xfrm>
          <a:off x="236726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 skoro svim slučajevima visoke ili dugot</a:t>
          </a:r>
          <a:r>
            <a:rPr lang="sr-Latn-RS" sz="1100" kern="1200"/>
            <a:t>r</a:t>
          </a:r>
          <a:r>
            <a:rPr lang="en-US" sz="1100" kern="1200"/>
            <a:t>ajne inflacije, uzrok je uvek isti – </a:t>
          </a:r>
          <a:r>
            <a:rPr lang="en-US" sz="1100" b="1" u="sng" kern="1200"/>
            <a:t>porast količine novca u opticaju. </a:t>
          </a:r>
          <a:endParaRPr lang="en-US" sz="1100" kern="1200"/>
        </a:p>
      </dsp:txBody>
      <dsp:txXfrm>
        <a:off x="275858" y="1362598"/>
        <a:ext cx="2025748" cy="1257784"/>
      </dsp:txXfrm>
    </dsp:sp>
    <dsp:sp modelId="{4C3916D8-112A-4D37-A32B-8C557CC61047}">
      <dsp:nvSpPr>
        <dsp:cNvPr id="0" name=""/>
        <dsp:cNvSpPr/>
      </dsp:nvSpPr>
      <dsp:spPr>
        <a:xfrm>
          <a:off x="2574518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7B4A7CF-1C00-4823-9E66-E828974C53FE}">
      <dsp:nvSpPr>
        <dsp:cNvPr id="0" name=""/>
        <dsp:cNvSpPr/>
      </dsp:nvSpPr>
      <dsp:spPr>
        <a:xfrm>
          <a:off x="2808297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Kada neka vlada pusti u opticaj veću količinu državne valute, vrednost te valute pada. </a:t>
          </a:r>
        </a:p>
      </dsp:txBody>
      <dsp:txXfrm>
        <a:off x="2847429" y="1362598"/>
        <a:ext cx="2025748" cy="1257784"/>
      </dsp:txXfrm>
    </dsp:sp>
    <dsp:sp modelId="{53DA7D14-A801-483C-A99F-3A2BB9E6BC71}">
      <dsp:nvSpPr>
        <dsp:cNvPr id="0" name=""/>
        <dsp:cNvSpPr/>
      </dsp:nvSpPr>
      <dsp:spPr>
        <a:xfrm>
          <a:off x="5146089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CAC29DC-82B0-49F3-B546-20535B6725C5}">
      <dsp:nvSpPr>
        <dsp:cNvPr id="0" name=""/>
        <dsp:cNvSpPr/>
      </dsp:nvSpPr>
      <dsp:spPr>
        <a:xfrm>
          <a:off x="5379868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U nemačkoj tokom ranih dvadesetih godina XX veka, kada su se cene prosečno utrostručile svakih mesec dana, količina novca u opticaju se tako</a:t>
          </a:r>
          <a:r>
            <a:rPr lang="sr-Latn-RS" sz="1100" kern="1200"/>
            <a:t>đ  </a:t>
          </a:r>
          <a:r>
            <a:rPr lang="en-US" sz="1100" kern="1200"/>
            <a:t>e utrostručila svakih mjesec dana. </a:t>
          </a:r>
        </a:p>
      </dsp:txBody>
      <dsp:txXfrm>
        <a:off x="5419000" y="1362598"/>
        <a:ext cx="2025748" cy="1257784"/>
      </dsp:txXfrm>
    </dsp:sp>
    <dsp:sp modelId="{20F46BDD-C941-4AB5-85D1-388510A261D9}">
      <dsp:nvSpPr>
        <dsp:cNvPr id="0" name=""/>
        <dsp:cNvSpPr/>
      </dsp:nvSpPr>
      <dsp:spPr>
        <a:xfrm>
          <a:off x="7717661" y="1101376"/>
          <a:ext cx="2104012" cy="133604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14C68C0-77E2-487E-9156-FF6FDC733EB8}">
      <dsp:nvSpPr>
        <dsp:cNvPr id="0" name=""/>
        <dsp:cNvSpPr/>
      </dsp:nvSpPr>
      <dsp:spPr>
        <a:xfrm>
          <a:off x="7951440" y="1323466"/>
          <a:ext cx="2104012" cy="133604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Slično je bilo i u Saveznij Republici Jugoslaviji u prvoj polovini devedesetih godina XX veka. </a:t>
          </a:r>
        </a:p>
      </dsp:txBody>
      <dsp:txXfrm>
        <a:off x="7990572" y="1362598"/>
        <a:ext cx="2025748" cy="12577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BE400C-35B6-4910-AD33-612B8D21A7CE}" type="datetimeFigureOut">
              <a:rPr lang="en-US" smtClean="0"/>
              <a:t>16/02/2024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F29245-61FD-47B4-9CD9-F8513C84CC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59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3C6A07-E6C7-4426-803B-EAA767E58B6C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4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5251622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6ABFC38-C788-4B60-8444-0194551EC68F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15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349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349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18</a:t>
            </a:r>
          </a:p>
        </p:txBody>
      </p:sp>
      <p:sp>
        <p:nvSpPr>
          <p:cNvPr id="6349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349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3495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6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294185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9F9E17D-3AA4-46C6-A191-EDA2C3D0C051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18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553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554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21</a:t>
            </a:r>
          </a:p>
        </p:txBody>
      </p:sp>
      <p:sp>
        <p:nvSpPr>
          <p:cNvPr id="6554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554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5543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44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1630422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6F83B98-278C-4E00-B515-9EBFFFCCDD87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20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758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23</a:t>
            </a: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759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92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9089419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075223-5FB4-4E8F-8366-A2E36E64F3D5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24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861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861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24</a:t>
            </a:r>
          </a:p>
        </p:txBody>
      </p:sp>
      <p:sp>
        <p:nvSpPr>
          <p:cNvPr id="6861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8615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6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837692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D810978-D67B-4174-A7D7-9D2D0F7A4075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3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8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4775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864BC9A-B2DB-464E-B0D4-4FEF2F03C544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4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2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2626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B7F1013-F380-48FB-821D-BE58A4D0A1C5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5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6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2513939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8B17F7D-5236-4A94-8BBA-A038912981F9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6323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6324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9</a:t>
            </a:r>
          </a:p>
        </p:txBody>
      </p:sp>
      <p:sp>
        <p:nvSpPr>
          <p:cNvPr id="56325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6326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6327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8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9750920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ADDFE52-0AB0-414A-963B-BD0CE4E7C987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8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7347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7348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10</a:t>
            </a:r>
          </a:p>
        </p:txBody>
      </p:sp>
      <p:sp>
        <p:nvSpPr>
          <p:cNvPr id="57349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7350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7351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52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220543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C5B397-720F-478B-BCBE-1849CA527F3F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9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8371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8372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11</a:t>
            </a:r>
          </a:p>
        </p:txBody>
      </p:sp>
      <p:sp>
        <p:nvSpPr>
          <p:cNvPr id="58373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8374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8375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6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30131088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96EDA1C-5D8A-428D-90B8-8114E9A1B070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59395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12</a:t>
            </a:r>
          </a:p>
        </p:txBody>
      </p:sp>
      <p:sp>
        <p:nvSpPr>
          <p:cNvPr id="59397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9398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59399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400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668210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633413" algn="l"/>
                <a:tab pos="1268413" algn="l"/>
                <a:tab pos="1903413" algn="l"/>
                <a:tab pos="2538413" algn="l"/>
              </a:tabLs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B7EA221-9EE1-4B53-AED6-DD630EFC830F}" type="slidenum">
              <a:rPr lang="en-US" altLang="en-US" sz="1000" i="1">
                <a:latin typeface="Times New Roman" panose="02020603050405020304" pitchFamily="18" charset="0"/>
                <a:ea typeface="Microsoft YaHei" panose="020B0503020204020204" pitchFamily="34" charset="-122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z="1000" i="1">
              <a:latin typeface="Times New Roman" panose="020206030504050203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60419" name="Rectangle 2"/>
          <p:cNvSpPr>
            <a:spLocks noChangeArrowheads="1"/>
          </p:cNvSpPr>
          <p:nvPr/>
        </p:nvSpPr>
        <p:spPr bwMode="auto">
          <a:xfrm>
            <a:off x="3884613" y="0"/>
            <a:ext cx="2973387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0420" name="Rectangle 3"/>
          <p:cNvSpPr>
            <a:spLocks noChangeArrowheads="1"/>
          </p:cNvSpPr>
          <p:nvPr/>
        </p:nvSpPr>
        <p:spPr bwMode="auto">
          <a:xfrm>
            <a:off x="3884613" y="8685213"/>
            <a:ext cx="2973387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9046" tIns="0" rIns="19046" bIns="0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en-US" altLang="en-US" sz="1000" i="1">
                <a:latin typeface="Times New Roman" panose="02020603050405020304" pitchFamily="18" charset="0"/>
              </a:rPr>
              <a:t>15</a:t>
            </a:r>
          </a:p>
        </p:txBody>
      </p:sp>
      <p:sp>
        <p:nvSpPr>
          <p:cNvPr id="60421" name="Rectangle 4"/>
          <p:cNvSpPr>
            <a:spLocks noChangeArrowheads="1"/>
          </p:cNvSpPr>
          <p:nvPr/>
        </p:nvSpPr>
        <p:spPr bwMode="auto">
          <a:xfrm>
            <a:off x="-1588" y="8685213"/>
            <a:ext cx="2971801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0422" name="Rectangle 5"/>
          <p:cNvSpPr>
            <a:spLocks noChangeArrowheads="1"/>
          </p:cNvSpPr>
          <p:nvPr/>
        </p:nvSpPr>
        <p:spPr bwMode="auto">
          <a:xfrm>
            <a:off x="-1588" y="0"/>
            <a:ext cx="2971801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28" tIns="45715" rIns="91428" bIns="45715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sr-Latn-RS" altLang="sr-Latn-RS" sz="2800" i="1"/>
          </a:p>
        </p:txBody>
      </p:sp>
      <p:sp>
        <p:nvSpPr>
          <p:cNvPr id="60423" name="Rectangle 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393700" y="692150"/>
            <a:ext cx="6070600" cy="3416300"/>
          </a:xfrm>
          <a:solidFill>
            <a:srgbClr val="FFFFFF"/>
          </a:solidFill>
          <a:ln cap="flat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24" name="Rectangle 7"/>
          <p:cNvSpPr>
            <a:spLocks noGrp="1" noChangeAspect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z="2400"/>
          </a:p>
        </p:txBody>
      </p:sp>
    </p:spTree>
    <p:extLst>
      <p:ext uri="{BB962C8B-B14F-4D97-AF65-F5344CB8AC3E}">
        <p14:creationId xmlns:p14="http://schemas.microsoft.com/office/powerpoint/2010/main" val="1930759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16/02/2024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08634"/>
            <a:ext cx="10058400" cy="757785"/>
          </a:xfrm>
        </p:spPr>
        <p:txBody>
          <a:bodyPr anchor="b">
            <a:normAutofit/>
          </a:bodyPr>
          <a:lstStyle/>
          <a:p>
            <a:pPr algn="ctr"/>
            <a:r>
              <a:rPr lang="sr-Latn-RS" b="1" dirty="0">
                <a:solidFill>
                  <a:srgbClr val="339933"/>
                </a:solidFill>
              </a:rPr>
              <a:t>Principi ekonomije</a:t>
            </a:r>
            <a:endParaRPr lang="en-US" b="1" dirty="0">
              <a:solidFill>
                <a:srgbClr val="339933"/>
              </a:solidFill>
            </a:endParaRPr>
          </a:p>
        </p:txBody>
      </p:sp>
      <p:pic>
        <p:nvPicPr>
          <p:cNvPr id="1026" name="Picture 2" descr="10 principles of economics Flashcards | Quizlet">
            <a:extLst>
              <a:ext uri="{FF2B5EF4-FFF2-40B4-BE49-F238E27FC236}">
                <a16:creationId xmlns:a16="http://schemas.microsoft.com/office/drawing/2014/main" id="{4E12BBE9-6B58-44B5-8AFE-7C81E09A87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2255094"/>
            <a:ext cx="5121468" cy="3841101"/>
          </a:xfrm>
          <a:prstGeom prst="rect">
            <a:avLst/>
          </a:prstGeom>
          <a:solidFill>
            <a:srgbClr val="FFFFFF"/>
          </a:solidFill>
          <a:scene3d>
            <a:camera prst="isometricOffAxis1Right"/>
            <a:lightRig rig="threePt" dir="t"/>
          </a:scene3d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>
            <a:normAutofit/>
          </a:bodyPr>
          <a:lstStyle/>
          <a:p>
            <a:r>
              <a:rPr lang="sr-Latn-RS" sz="3000" b="1" dirty="0">
                <a:solidFill>
                  <a:srgbClr val="339933"/>
                </a:solidFill>
              </a:rPr>
              <a:t>Kako ljudi donose odluke?</a:t>
            </a:r>
          </a:p>
          <a:p>
            <a:r>
              <a:rPr lang="sr-Latn-RS" sz="3000" b="1" dirty="0">
                <a:solidFill>
                  <a:srgbClr val="339933"/>
                </a:solidFill>
              </a:rPr>
              <a:t>Kako međusobno deluju?</a:t>
            </a:r>
          </a:p>
          <a:p>
            <a:r>
              <a:rPr lang="sr-Latn-RS" sz="3000" b="1" dirty="0">
                <a:solidFill>
                  <a:srgbClr val="339933"/>
                </a:solidFill>
              </a:rPr>
              <a:t>Kako funkcioniše privreda kao celina?</a:t>
            </a:r>
          </a:p>
          <a:p>
            <a:r>
              <a:rPr lang="sr-Latn-RS" sz="3000" b="1" dirty="0">
                <a:solidFill>
                  <a:srgbClr val="339933"/>
                </a:solidFill>
              </a:rPr>
              <a:t>........</a:t>
            </a:r>
            <a:endParaRPr lang="en-US" sz="3000" b="1" dirty="0">
              <a:solidFill>
                <a:srgbClr val="33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273" y="2930096"/>
            <a:ext cx="5735812" cy="3705510"/>
          </a:xfrm>
        </p:spPr>
        <p:txBody>
          <a:bodyPr>
            <a:normAutofit/>
          </a:bodyPr>
          <a:lstStyle/>
          <a:p>
            <a:r>
              <a:rPr lang="sr-Latn-RS" dirty="0"/>
              <a:t>- </a:t>
            </a:r>
            <a:r>
              <a:rPr lang="sr-Latn-RS" sz="2200" b="1" dirty="0"/>
              <a:t>kad dođe ispitni rok - </a:t>
            </a:r>
            <a:r>
              <a:rPr lang="en-US" sz="2200" b="1" dirty="0"/>
              <a:t>ne </a:t>
            </a:r>
            <a:r>
              <a:rPr lang="en-US" sz="2200" b="1" dirty="0" err="1"/>
              <a:t>donosimo</a:t>
            </a:r>
            <a:r>
              <a:rPr lang="en-US" sz="2200" b="1" dirty="0"/>
              <a:t> </a:t>
            </a:r>
            <a:r>
              <a:rPr lang="en-US" sz="2200" b="1" dirty="0" err="1"/>
              <a:t>odluku</a:t>
            </a:r>
            <a:r>
              <a:rPr lang="en-US" sz="2200" b="1" dirty="0"/>
              <a:t> </a:t>
            </a:r>
            <a:r>
              <a:rPr lang="en-US" sz="2200" b="1" dirty="0" err="1"/>
              <a:t>hoćemo</a:t>
            </a:r>
            <a:r>
              <a:rPr lang="en-US" sz="2200" b="1" dirty="0"/>
              <a:t> li </a:t>
            </a:r>
            <a:r>
              <a:rPr lang="en-US" sz="2200" b="1" dirty="0" err="1"/>
              <a:t>izaći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ispitni</a:t>
            </a:r>
            <a:r>
              <a:rPr lang="en-US" sz="2200" b="1" dirty="0"/>
              <a:t> </a:t>
            </a:r>
            <a:r>
              <a:rPr lang="en-US" sz="2200" b="1" dirty="0" err="1"/>
              <a:t>rok</a:t>
            </a:r>
            <a:r>
              <a:rPr lang="en-US" sz="2200" b="1" dirty="0"/>
              <a:t> </a:t>
            </a:r>
            <a:r>
              <a:rPr lang="en-US" sz="2200" b="1" dirty="0" err="1"/>
              <a:t>ili</a:t>
            </a:r>
            <a:r>
              <a:rPr lang="en-US" sz="2200" b="1" dirty="0"/>
              <a:t> ne</a:t>
            </a:r>
            <a:r>
              <a:rPr lang="sr-Latn-RS" sz="2200" b="1" dirty="0"/>
              <a:t>?</a:t>
            </a:r>
          </a:p>
          <a:p>
            <a:r>
              <a:rPr lang="en-US" sz="2200" b="1" dirty="0"/>
              <a:t> </a:t>
            </a:r>
            <a:r>
              <a:rPr lang="en-US" sz="2200" b="1" dirty="0" err="1"/>
              <a:t>Odlučujemo</a:t>
            </a:r>
            <a:r>
              <a:rPr lang="en-US" sz="2200" b="1" dirty="0"/>
              <a:t> </a:t>
            </a:r>
            <a:r>
              <a:rPr lang="en-US" sz="2200" b="1" dirty="0" err="1"/>
              <a:t>treba</a:t>
            </a:r>
            <a:r>
              <a:rPr lang="en-US" sz="2200" b="1" dirty="0"/>
              <a:t> li </a:t>
            </a:r>
            <a:r>
              <a:rPr lang="en-US" sz="2200" b="1" dirty="0" err="1"/>
              <a:t>učiti</a:t>
            </a:r>
            <a:r>
              <a:rPr lang="en-US" sz="2200" b="1" dirty="0"/>
              <a:t> </a:t>
            </a:r>
            <a:r>
              <a:rPr lang="en-US" sz="2200" b="1" dirty="0" err="1"/>
              <a:t>još</a:t>
            </a:r>
            <a:r>
              <a:rPr lang="en-US" sz="2200" b="1" dirty="0"/>
              <a:t> sat </a:t>
            </a:r>
            <a:r>
              <a:rPr lang="en-US" sz="2200" b="1" dirty="0" err="1"/>
              <a:t>vremena</a:t>
            </a:r>
            <a:r>
              <a:rPr lang="en-US" sz="2200" b="1" dirty="0"/>
              <a:t> </a:t>
            </a:r>
            <a:r>
              <a:rPr lang="en-US" sz="2200" b="1" dirty="0" err="1"/>
              <a:t>više</a:t>
            </a:r>
            <a:r>
              <a:rPr lang="en-US" sz="2200" b="1" dirty="0"/>
              <a:t> </a:t>
            </a:r>
            <a:r>
              <a:rPr lang="en-US" sz="2200" b="1" dirty="0" err="1"/>
              <a:t>ili</a:t>
            </a:r>
            <a:r>
              <a:rPr lang="en-US" sz="2200" b="1" dirty="0"/>
              <a:t> </a:t>
            </a:r>
            <a:r>
              <a:rPr lang="en-US" sz="2200" b="1" dirty="0" err="1"/>
              <a:t>tih</a:t>
            </a:r>
            <a:r>
              <a:rPr lang="en-US" sz="2200" b="1" dirty="0"/>
              <a:t> sat </a:t>
            </a:r>
            <a:r>
              <a:rPr lang="en-US" sz="2200" b="1" dirty="0" err="1"/>
              <a:t>vremena</a:t>
            </a:r>
            <a:r>
              <a:rPr lang="en-US" sz="2200" b="1" dirty="0"/>
              <a:t> </a:t>
            </a:r>
            <a:r>
              <a:rPr lang="en-US" sz="2200" b="1" dirty="0" err="1"/>
              <a:t>potrošiti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čitanje</a:t>
            </a:r>
            <a:r>
              <a:rPr lang="en-US" sz="2200" b="1" dirty="0"/>
              <a:t> </a:t>
            </a:r>
            <a:r>
              <a:rPr lang="en-US" sz="2200" b="1" dirty="0" err="1"/>
              <a:t>novina</a:t>
            </a:r>
            <a:r>
              <a:rPr lang="en-US" sz="2200" b="1" dirty="0"/>
              <a:t>, </a:t>
            </a:r>
            <a:r>
              <a:rPr lang="en-US" sz="2200" b="1" dirty="0" err="1"/>
              <a:t>gledanje</a:t>
            </a:r>
            <a:r>
              <a:rPr lang="en-US" sz="2200" b="1" dirty="0"/>
              <a:t> </a:t>
            </a:r>
            <a:r>
              <a:rPr lang="en-US" sz="2200" b="1" dirty="0" err="1"/>
              <a:t>televizije</a:t>
            </a:r>
            <a:r>
              <a:rPr lang="en-US" sz="2200" b="1" dirty="0"/>
              <a:t> </a:t>
            </a:r>
            <a:r>
              <a:rPr lang="en-US" sz="2200" b="1" dirty="0" err="1"/>
              <a:t>ili</a:t>
            </a:r>
            <a:r>
              <a:rPr lang="en-US" sz="2200" b="1" dirty="0"/>
              <a:t> </a:t>
            </a:r>
            <a:r>
              <a:rPr lang="en-US" sz="2200" b="1" dirty="0" err="1"/>
              <a:t>izlazak</a:t>
            </a:r>
            <a:r>
              <a:rPr lang="en-US" sz="2200" b="1" dirty="0"/>
              <a:t> </a:t>
            </a:r>
            <a:r>
              <a:rPr lang="en-US" sz="2200" b="1" dirty="0" err="1"/>
              <a:t>na</a:t>
            </a:r>
            <a:r>
              <a:rPr lang="en-US" sz="2200" b="1" dirty="0"/>
              <a:t> </a:t>
            </a:r>
            <a:r>
              <a:rPr lang="en-US" sz="2200" b="1" dirty="0" err="1"/>
              <a:t>kafu</a:t>
            </a:r>
            <a:r>
              <a:rPr lang="en-US" dirty="0"/>
              <a:t>. </a:t>
            </a:r>
            <a:endParaRPr lang="sr-Latn-RS" dirty="0"/>
          </a:p>
          <a:p>
            <a:r>
              <a:rPr lang="sr-Latn-RS" dirty="0"/>
              <a:t>ZATO SE KORISTI TERMIN GRANIČNE MARGINALNE PROMENE - </a:t>
            </a:r>
            <a:r>
              <a:rPr lang="en-US" dirty="0"/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sa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namerom</a:t>
            </a:r>
            <a:r>
              <a:rPr lang="en-US" b="1" u="sng" dirty="0">
                <a:solidFill>
                  <a:srgbClr val="C00000"/>
                </a:solidFill>
              </a:rPr>
              <a:t> da </a:t>
            </a:r>
            <a:r>
              <a:rPr lang="en-US" b="1" u="sng" dirty="0" err="1">
                <a:solidFill>
                  <a:srgbClr val="C00000"/>
                </a:solidFill>
              </a:rPr>
              <a:t>opišu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učinak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malih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postupnih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promena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na</a:t>
            </a:r>
            <a:r>
              <a:rPr lang="en-US" b="1" u="sng" dirty="0">
                <a:solidFill>
                  <a:srgbClr val="C00000"/>
                </a:solidFill>
              </a:rPr>
              <a:t> </a:t>
            </a:r>
            <a:r>
              <a:rPr lang="en-US" b="1" u="sng" dirty="0" err="1">
                <a:solidFill>
                  <a:srgbClr val="C00000"/>
                </a:solidFill>
              </a:rPr>
              <a:t>postojeći</a:t>
            </a:r>
            <a:r>
              <a:rPr lang="en-US" b="1" u="sng" dirty="0">
                <a:solidFill>
                  <a:srgbClr val="C00000"/>
                </a:solidFill>
              </a:rPr>
              <a:t> plan </a:t>
            </a:r>
            <a:r>
              <a:rPr lang="en-US" b="1" u="sng" dirty="0" err="1">
                <a:solidFill>
                  <a:srgbClr val="C00000"/>
                </a:solidFill>
              </a:rPr>
              <a:t>delovanja</a:t>
            </a:r>
            <a:r>
              <a:rPr lang="en-US" dirty="0"/>
              <a:t>. </a:t>
            </a:r>
            <a:endParaRPr lang="sr-Latn-RS" dirty="0"/>
          </a:p>
        </p:txBody>
      </p:sp>
      <p:sp>
        <p:nvSpPr>
          <p:cNvPr id="4" name="Rectangle 3"/>
          <p:cNvSpPr/>
          <p:nvPr/>
        </p:nvSpPr>
        <p:spPr>
          <a:xfrm>
            <a:off x="7093081" y="599743"/>
            <a:ext cx="35074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/>
              <a:t>Nisu</a:t>
            </a:r>
            <a:r>
              <a:rPr lang="en-US" sz="2400" b="1" dirty="0"/>
              <a:t> </a:t>
            </a:r>
            <a:r>
              <a:rPr lang="en-US" sz="2400" b="1" dirty="0" err="1"/>
              <a:t>sve</a:t>
            </a:r>
            <a:r>
              <a:rPr lang="en-US" sz="2400" b="1" dirty="0"/>
              <a:t> </a:t>
            </a:r>
            <a:r>
              <a:rPr lang="en-US" sz="2400" b="1" dirty="0" err="1"/>
              <a:t>odluke</a:t>
            </a:r>
            <a:r>
              <a:rPr lang="en-US" sz="2400" b="1" dirty="0"/>
              <a:t> </a:t>
            </a:r>
            <a:r>
              <a:rPr lang="en-US" sz="2400" b="1" dirty="0" err="1"/>
              <a:t>crno-bele</a:t>
            </a:r>
            <a:endParaRPr lang="en-US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6279141" y="1860978"/>
            <a:ext cx="5678699" cy="4247317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sr-Latn-RS" dirty="0">
                <a:solidFill>
                  <a:schemeClr val="bg1"/>
                </a:solidFill>
              </a:rPr>
              <a:t>DONOSIMO ODLUKE RAZMIŠLJAJUĆI NA GRANICI</a:t>
            </a:r>
          </a:p>
          <a:p>
            <a:pPr marL="285750" indent="-285750" algn="just">
              <a:buFontTx/>
              <a:buChar char="-"/>
            </a:pPr>
            <a:r>
              <a:rPr lang="en-US" dirty="0" err="1">
                <a:solidFill>
                  <a:schemeClr val="bg1"/>
                </a:solidFill>
              </a:rPr>
              <a:t>kada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završite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fakultet</a:t>
            </a:r>
            <a:r>
              <a:rPr lang="en-US" dirty="0">
                <a:solidFill>
                  <a:schemeClr val="bg1"/>
                </a:solidFill>
              </a:rPr>
              <a:t>, </a:t>
            </a:r>
            <a:r>
              <a:rPr lang="en-US" dirty="0" err="1">
                <a:solidFill>
                  <a:schemeClr val="bg1"/>
                </a:solidFill>
              </a:rPr>
              <a:t>stičete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fakultetsko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obrazovanje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zvanje</a:t>
            </a:r>
            <a:r>
              <a:rPr lang="en-US" dirty="0">
                <a:solidFill>
                  <a:schemeClr val="bg1"/>
                </a:solidFill>
              </a:rPr>
              <a:t> u </a:t>
            </a:r>
            <a:r>
              <a:rPr lang="en-US" dirty="0" err="1">
                <a:solidFill>
                  <a:schemeClr val="bg1"/>
                </a:solidFill>
              </a:rPr>
              <a:t>skladu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završenim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fakultetom</a:t>
            </a:r>
            <a:r>
              <a:rPr lang="sr-Latn-RS" dirty="0">
                <a:solidFill>
                  <a:schemeClr val="bg1"/>
                </a:solidFill>
              </a:rPr>
              <a:t>, što dalje olakšava zaposlenje</a:t>
            </a:r>
          </a:p>
          <a:p>
            <a:pPr marL="285750" indent="-285750" algn="just">
              <a:buFontTx/>
              <a:buChar char="-"/>
            </a:pPr>
            <a:r>
              <a:rPr lang="sr-Latn-RS" dirty="0">
                <a:solidFill>
                  <a:schemeClr val="bg1"/>
                </a:solidFill>
              </a:rPr>
              <a:t>Ipak javlja se dilema – da li </a:t>
            </a:r>
            <a:r>
              <a:rPr lang="en-US" dirty="0" err="1">
                <a:solidFill>
                  <a:schemeClr val="bg1"/>
                </a:solidFill>
              </a:rPr>
              <a:t>provesti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još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nekoliko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godina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studirajući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ciljem</a:t>
            </a:r>
            <a:r>
              <a:rPr lang="en-US" dirty="0">
                <a:solidFill>
                  <a:schemeClr val="bg1"/>
                </a:solidFill>
              </a:rPr>
              <a:t> da </a:t>
            </a:r>
            <a:r>
              <a:rPr lang="en-US" dirty="0" err="1">
                <a:solidFill>
                  <a:schemeClr val="bg1"/>
                </a:solidFill>
              </a:rPr>
              <a:t>steknete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zvanje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magistra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doktora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nauka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sr-Latn-RS" dirty="0">
              <a:solidFill>
                <a:schemeClr val="bg1"/>
              </a:solidFill>
            </a:endParaRPr>
          </a:p>
          <a:p>
            <a:pPr marL="285750" indent="-285750" algn="just">
              <a:buFontTx/>
              <a:buChar char="-"/>
            </a:pPr>
            <a:r>
              <a:rPr lang="sr-Latn-RS" dirty="0">
                <a:solidFill>
                  <a:schemeClr val="bg1"/>
                </a:solidFill>
              </a:rPr>
              <a:t>Da bi doneli ispravnu odluku - </a:t>
            </a:r>
            <a:r>
              <a:rPr lang="en-US" dirty="0" err="1">
                <a:solidFill>
                  <a:schemeClr val="bg1"/>
                </a:solidFill>
              </a:rPr>
              <a:t>trebate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znati</a:t>
            </a:r>
            <a:r>
              <a:rPr lang="en-US" dirty="0">
                <a:solidFill>
                  <a:schemeClr val="bg1"/>
                </a:solidFill>
              </a:rPr>
              <a:t> </a:t>
            </a:r>
            <a:endParaRPr lang="sr-Latn-RS" dirty="0">
              <a:solidFill>
                <a:schemeClr val="bg1"/>
              </a:solidFill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</a:rPr>
              <a:t>1.</a:t>
            </a:r>
            <a:r>
              <a:rPr lang="en-US" dirty="0" err="1">
                <a:solidFill>
                  <a:schemeClr val="bg1"/>
                </a:solidFill>
              </a:rPr>
              <a:t>koliko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vam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dodatnih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kori</a:t>
            </a:r>
            <a:r>
              <a:rPr lang="sr-Latn-RS" dirty="0">
                <a:solidFill>
                  <a:schemeClr val="bg1"/>
                </a:solidFill>
              </a:rPr>
              <a:t>s</a:t>
            </a:r>
            <a:r>
              <a:rPr lang="en-US" dirty="0" err="1">
                <a:solidFill>
                  <a:schemeClr val="bg1"/>
                </a:solidFill>
              </a:rPr>
              <a:t>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doneti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dalje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obrazovanje</a:t>
            </a:r>
            <a:r>
              <a:rPr lang="en-US" dirty="0">
                <a:solidFill>
                  <a:schemeClr val="bg1"/>
                </a:solidFill>
              </a:rPr>
              <a:t> I</a:t>
            </a:r>
            <a:endParaRPr lang="sr-Latn-RS" dirty="0">
              <a:solidFill>
                <a:schemeClr val="bg1"/>
              </a:solidFill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</a:rPr>
              <a:t>2.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koliki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će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biti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troškovi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takvog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obrazovanja</a:t>
            </a:r>
            <a:r>
              <a:rPr lang="en-US" dirty="0">
                <a:solidFill>
                  <a:schemeClr val="bg1"/>
                </a:solidFill>
              </a:rPr>
              <a:t>. </a:t>
            </a:r>
            <a:endParaRPr lang="sr-Latn-RS" dirty="0">
              <a:solidFill>
                <a:schemeClr val="bg1"/>
              </a:solidFill>
            </a:endParaRPr>
          </a:p>
          <a:p>
            <a:pPr algn="just"/>
            <a:r>
              <a:rPr lang="sr-Latn-RS" dirty="0">
                <a:solidFill>
                  <a:schemeClr val="bg1"/>
                </a:solidFill>
              </a:rPr>
              <a:t>Poređenjem GRANIČNIH KORISTI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koristi</a:t>
            </a:r>
            <a:r>
              <a:rPr lang="en-US" dirty="0">
                <a:solidFill>
                  <a:schemeClr val="bg1"/>
                </a:solidFill>
              </a:rPr>
              <a:t> od </a:t>
            </a:r>
            <a:r>
              <a:rPr lang="en-US" dirty="0" err="1">
                <a:solidFill>
                  <a:schemeClr val="bg1"/>
                </a:solidFill>
              </a:rPr>
              <a:t>zvanja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magistra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doktora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nauka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en-US" dirty="0" err="1">
                <a:solidFill>
                  <a:schemeClr val="bg1"/>
                </a:solidFill>
              </a:rPr>
              <a:t>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sr-Latn-RS" dirty="0">
                <a:solidFill>
                  <a:schemeClr val="bg1"/>
                </a:solidFill>
              </a:rPr>
              <a:t>GRANIČNIH TROŠKOVA </a:t>
            </a:r>
            <a:r>
              <a:rPr lang="en-US" dirty="0">
                <a:solidFill>
                  <a:schemeClr val="bg1"/>
                </a:solidFill>
              </a:rPr>
              <a:t>(</a:t>
            </a:r>
            <a:r>
              <a:rPr lang="en-US" dirty="0" err="1">
                <a:solidFill>
                  <a:schemeClr val="bg1"/>
                </a:solidFill>
              </a:rPr>
              <a:t>troškovi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nastavka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studiranja</a:t>
            </a:r>
            <a:r>
              <a:rPr lang="en-US" dirty="0">
                <a:solidFill>
                  <a:schemeClr val="bg1"/>
                </a:solidFill>
              </a:rPr>
              <a:t> do </a:t>
            </a:r>
            <a:r>
              <a:rPr lang="en-US" dirty="0" err="1">
                <a:solidFill>
                  <a:schemeClr val="bg1"/>
                </a:solidFill>
              </a:rPr>
              <a:t>sticanja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zvanja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magistra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ili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doktora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nauka</a:t>
            </a:r>
            <a:r>
              <a:rPr lang="en-US" dirty="0">
                <a:solidFill>
                  <a:schemeClr val="bg1"/>
                </a:solidFill>
              </a:rPr>
              <a:t>) </a:t>
            </a:r>
            <a:r>
              <a:rPr lang="sr-Latn-RS" dirty="0">
                <a:solidFill>
                  <a:schemeClr val="bg1"/>
                </a:solidFill>
              </a:rPr>
              <a:t>ocenjujete </a:t>
            </a:r>
            <a:r>
              <a:rPr lang="en-US" dirty="0" err="1">
                <a:solidFill>
                  <a:schemeClr val="bg1"/>
                </a:solidFill>
              </a:rPr>
              <a:t>vredi</a:t>
            </a:r>
            <a:r>
              <a:rPr lang="en-US" dirty="0">
                <a:solidFill>
                  <a:schemeClr val="bg1"/>
                </a:solidFill>
              </a:rPr>
              <a:t> li </a:t>
            </a:r>
            <a:r>
              <a:rPr lang="en-US" dirty="0" err="1">
                <a:solidFill>
                  <a:schemeClr val="bg1"/>
                </a:solidFill>
              </a:rPr>
              <a:t>dalje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studirat</a:t>
            </a:r>
            <a:r>
              <a:rPr lang="sr-Latn-RS" dirty="0">
                <a:solidFill>
                  <a:schemeClr val="bg1"/>
                </a:solidFill>
              </a:rPr>
              <a:t>i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170" name="Picture 2" descr="Diminishing Marginal Utility – The Gamer's Bane – The Economics of Gam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9" y="82423"/>
            <a:ext cx="4740106" cy="26571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49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4"/>
          <p:cNvSpPr>
            <a:spLocks noGrp="1" noChangeArrowheads="1"/>
          </p:cNvSpPr>
          <p:nvPr>
            <p:ph type="title"/>
          </p:nvPr>
        </p:nvSpPr>
        <p:spPr>
          <a:xfrm>
            <a:off x="783585" y="692342"/>
            <a:ext cx="7037368" cy="727810"/>
          </a:xfrm>
        </p:spPr>
        <p:txBody>
          <a:bodyPr>
            <a:normAutofit fontScale="90000"/>
          </a:bodyPr>
          <a:lstStyle/>
          <a:p>
            <a:pPr eaLnBrk="1" hangingPunct="1"/>
            <a:br>
              <a:rPr lang="sr-Latn-RS" altLang="en-US" sz="3000" dirty="0"/>
            </a:br>
            <a:r>
              <a:rPr lang="sr-Latn-CS" altLang="en-US" sz="3000" b="1" i="1" dirty="0">
                <a:solidFill>
                  <a:srgbClr val="FF0000"/>
                </a:solidFill>
              </a:rPr>
              <a:t>Ljudi reaguju na promene/podsticaje</a:t>
            </a:r>
            <a:endParaRPr lang="en-US" altLang="en-US" sz="3000" b="1" i="1" dirty="0">
              <a:solidFill>
                <a:srgbClr val="FF0000"/>
              </a:solidFill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329655" y="2157987"/>
            <a:ext cx="10337037" cy="2793892"/>
          </a:xfrm>
        </p:spPr>
        <p:txBody>
          <a:bodyPr rtlCol="0">
            <a:normAutofit fontScale="92500"/>
          </a:bodyPr>
          <a:lstStyle/>
          <a:p>
            <a:pPr marL="383108" indent="-306910" algn="just">
              <a:spcAft>
                <a:spcPts val="0"/>
              </a:spcAft>
              <a:defRPr/>
            </a:pPr>
            <a:r>
              <a:rPr lang="en-US" altLang="en-US" sz="2400" dirty="0"/>
              <a:t>Marginal</a:t>
            </a:r>
            <a:r>
              <a:rPr lang="sr-Latn-CS" altLang="en-US" sz="2400" dirty="0"/>
              <a:t>ne (granične) promene u troškovima ili koristima </a:t>
            </a:r>
            <a:r>
              <a:rPr lang="sr-Latn-CS" altLang="en-US" sz="2400" b="1" dirty="0"/>
              <a:t>podstiču</a:t>
            </a:r>
            <a:r>
              <a:rPr lang="sr-Latn-CS" altLang="en-US" sz="2400" dirty="0"/>
              <a:t> ljude da reaguju na takve promene</a:t>
            </a:r>
            <a:endParaRPr lang="en-US" altLang="en-US" sz="2400" dirty="0"/>
          </a:p>
          <a:p>
            <a:pPr marL="383108" indent="-306910" algn="just">
              <a:spcAft>
                <a:spcPts val="0"/>
              </a:spcAft>
              <a:defRPr/>
            </a:pPr>
            <a:r>
              <a:rPr lang="sr-Latn-CS" altLang="en-US" sz="2400" dirty="0"/>
              <a:t>Odluka o izboru jedne alt</a:t>
            </a:r>
            <a:r>
              <a:rPr lang="en-US" altLang="en-US" sz="2400" dirty="0"/>
              <a:t>e</a:t>
            </a:r>
            <a:r>
              <a:rPr lang="sr-Latn-CS" altLang="en-US" sz="2400" dirty="0"/>
              <a:t>rnative u odnosu na drugu, dešava se u slučaju kada su </a:t>
            </a:r>
            <a:r>
              <a:rPr lang="sr-Latn-CS" altLang="en-US" sz="2400" b="1" u="sng" dirty="0"/>
              <a:t>graničn</a:t>
            </a:r>
            <a:r>
              <a:rPr lang="en-US" altLang="en-US" sz="2400" b="1" u="sng" dirty="0"/>
              <a:t>e</a:t>
            </a:r>
            <a:r>
              <a:rPr lang="sr-Latn-CS" altLang="en-US" sz="2400" b="1" u="sng" dirty="0"/>
              <a:t> koristi</a:t>
            </a:r>
            <a:r>
              <a:rPr lang="sr-Latn-CS" altLang="en-US" sz="2400" b="1" dirty="0"/>
              <a:t> </a:t>
            </a:r>
            <a:r>
              <a:rPr lang="sr-Latn-CS" altLang="en-US" sz="2400" dirty="0"/>
              <a:t>od obavljanja te alternative veće od </a:t>
            </a:r>
            <a:r>
              <a:rPr lang="sr-Latn-CS" altLang="en-US" sz="2400" b="1" u="sng" dirty="0"/>
              <a:t>graničnih troškova</a:t>
            </a:r>
            <a:r>
              <a:rPr lang="en-US" altLang="en-US" sz="2400" dirty="0"/>
              <a:t>!</a:t>
            </a:r>
            <a:endParaRPr lang="sr-Latn-CS" altLang="en-US" sz="2400" dirty="0"/>
          </a:p>
          <a:p>
            <a:pPr marL="609585" indent="-226478" algn="just">
              <a:spcAft>
                <a:spcPts val="0"/>
              </a:spcAft>
              <a:buFontTx/>
              <a:buChar char="-"/>
              <a:defRPr/>
            </a:pPr>
            <a:r>
              <a:rPr lang="en-US" altLang="en-US" sz="2400" dirty="0"/>
              <a:t>Uticaj </a:t>
            </a:r>
            <a:r>
              <a:rPr lang="en-US" altLang="en-US" sz="2400" dirty="0" err="1"/>
              <a:t>promene</a:t>
            </a:r>
            <a:r>
              <a:rPr lang="en-US" altLang="en-US" sz="2400" dirty="0"/>
              <a:t> </a:t>
            </a:r>
            <a:r>
              <a:rPr lang="en-US" altLang="en-US" sz="2400" dirty="0" err="1"/>
              <a:t>cene</a:t>
            </a:r>
            <a:r>
              <a:rPr lang="en-US" altLang="en-US" sz="2400" dirty="0"/>
              <a:t> na </a:t>
            </a:r>
            <a:r>
              <a:rPr lang="en-US" altLang="en-US" sz="2400" dirty="0" err="1"/>
              <a:t>tražnju</a:t>
            </a:r>
            <a:r>
              <a:rPr lang="en-US" altLang="en-US" sz="2400" dirty="0"/>
              <a:t> i </a:t>
            </a:r>
            <a:r>
              <a:rPr lang="en-US" altLang="en-US" sz="2400" dirty="0" err="1"/>
              <a:t>ponudu</a:t>
            </a:r>
            <a:r>
              <a:rPr lang="en-US" altLang="en-US" sz="2400" dirty="0"/>
              <a:t> jednog dobra</a:t>
            </a:r>
          </a:p>
          <a:p>
            <a:pPr marL="609585" indent="-226478" algn="just">
              <a:spcAft>
                <a:spcPts val="0"/>
              </a:spcAft>
              <a:buFontTx/>
              <a:buChar char="-"/>
              <a:defRPr/>
            </a:pPr>
            <a:r>
              <a:rPr lang="en-US" altLang="en-US" sz="2400" dirty="0"/>
              <a:t>Uticaj </a:t>
            </a:r>
            <a:r>
              <a:rPr lang="en-US" altLang="en-US" sz="2400" dirty="0" err="1"/>
              <a:t>porasta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poreza</a:t>
            </a:r>
            <a:r>
              <a:rPr lang="en-US" altLang="en-US" sz="2400" dirty="0"/>
              <a:t> na </a:t>
            </a:r>
            <a:r>
              <a:rPr lang="en-US" altLang="en-US" sz="2400" dirty="0" err="1"/>
              <a:t>tražnju</a:t>
            </a:r>
            <a:r>
              <a:rPr lang="en-US" altLang="en-US" sz="2400" dirty="0"/>
              <a:t> i </a:t>
            </a:r>
            <a:r>
              <a:rPr lang="en-US" altLang="en-US" sz="2400" dirty="0" err="1"/>
              <a:t>ponudu</a:t>
            </a:r>
            <a:r>
              <a:rPr lang="en-US" altLang="en-US" sz="2400" dirty="0"/>
              <a:t> jednog dobra </a:t>
            </a:r>
          </a:p>
          <a:p>
            <a:pPr marL="1649104" indent="-387420" algn="just">
              <a:spcAft>
                <a:spcPts val="0"/>
              </a:spcAft>
              <a:defRPr/>
            </a:pPr>
            <a:endParaRPr lang="en-US" altLang="en-US" dirty="0"/>
          </a:p>
        </p:txBody>
      </p:sp>
      <p:sp>
        <p:nvSpPr>
          <p:cNvPr id="2" name="Rectangle 1"/>
          <p:cNvSpPr/>
          <p:nvPr/>
        </p:nvSpPr>
        <p:spPr>
          <a:xfrm>
            <a:off x="3331870" y="4916650"/>
            <a:ext cx="8064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Primer1</a:t>
            </a:r>
            <a:r>
              <a:rPr lang="en-US" dirty="0"/>
              <a:t>: </a:t>
            </a:r>
            <a:r>
              <a:rPr lang="en-US" dirty="0" err="1"/>
              <a:t>povećanje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→ </a:t>
            </a:r>
            <a:r>
              <a:rPr lang="en-US" dirty="0" err="1"/>
              <a:t>povećana</a:t>
            </a:r>
            <a:r>
              <a:rPr lang="en-US" dirty="0"/>
              <a:t> </a:t>
            </a:r>
            <a:r>
              <a:rPr lang="en-US" dirty="0" err="1"/>
              <a:t>potrošnja</a:t>
            </a:r>
            <a:r>
              <a:rPr lang="en-US" dirty="0"/>
              <a:t> </a:t>
            </a:r>
            <a:r>
              <a:rPr lang="en-US" dirty="0" err="1"/>
              <a:t>sličnog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Primer </a:t>
            </a:r>
            <a:r>
              <a:rPr lang="en-US" dirty="0" err="1"/>
              <a:t>2:Visoke</a:t>
            </a:r>
            <a:r>
              <a:rPr lang="en-US" dirty="0"/>
              <a:t> </a:t>
            </a:r>
            <a:r>
              <a:rPr lang="en-US" dirty="0" err="1"/>
              <a:t>školarine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fakultetima</a:t>
            </a:r>
            <a:r>
              <a:rPr lang="en-US" dirty="0"/>
              <a:t> → </a:t>
            </a:r>
            <a:r>
              <a:rPr lang="en-US" dirty="0" err="1"/>
              <a:t>smanjenje</a:t>
            </a:r>
            <a:r>
              <a:rPr lang="en-US" dirty="0"/>
              <a:t> </a:t>
            </a:r>
            <a:r>
              <a:rPr lang="en-US" dirty="0" err="1"/>
              <a:t>broja</a:t>
            </a:r>
            <a:r>
              <a:rPr lang="en-US" dirty="0"/>
              <a:t> </a:t>
            </a:r>
            <a:r>
              <a:rPr lang="en-US" dirty="0" err="1"/>
              <a:t>studenata</a:t>
            </a:r>
            <a:r>
              <a:rPr lang="en-US" dirty="0"/>
              <a:t>. </a:t>
            </a:r>
            <a:endParaRPr lang="sr-Latn-RS" dirty="0"/>
          </a:p>
          <a:p>
            <a:r>
              <a:rPr lang="en-US" dirty="0"/>
              <a:t>Primer 3: </a:t>
            </a:r>
            <a:r>
              <a:rPr lang="en-US" dirty="0" err="1"/>
              <a:t>veća</a:t>
            </a:r>
            <a:r>
              <a:rPr lang="en-US" dirty="0"/>
              <a:t> </a:t>
            </a:r>
            <a:r>
              <a:rPr lang="en-US" dirty="0" err="1"/>
              <a:t>pomoć</a:t>
            </a:r>
            <a:r>
              <a:rPr lang="en-US" dirty="0"/>
              <a:t> </a:t>
            </a:r>
            <a:r>
              <a:rPr lang="en-US" dirty="0" err="1"/>
              <a:t>države</a:t>
            </a:r>
            <a:r>
              <a:rPr lang="en-US" dirty="0"/>
              <a:t> </a:t>
            </a:r>
            <a:r>
              <a:rPr lang="en-US" dirty="0" err="1"/>
              <a:t>nezaposlenima</a:t>
            </a:r>
            <a:r>
              <a:rPr lang="en-US" dirty="0"/>
              <a:t> →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stimulans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radom</a:t>
            </a:r>
            <a:r>
              <a:rPr lang="en-US" dirty="0"/>
              <a:t>. </a:t>
            </a:r>
          </a:p>
        </p:txBody>
      </p:sp>
      <p:pic>
        <p:nvPicPr>
          <p:cNvPr id="10242" name="Picture 2" descr="Kada kažeš klimatske promene misliš na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4090" y="125582"/>
            <a:ext cx="4039099" cy="2067634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860627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Klasična trgovina - Mrežni Marke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9395" y="3698707"/>
            <a:ext cx="2857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22" name="Rectangle 4"/>
          <p:cNvSpPr>
            <a:spLocks noGrp="1" noChangeArrowheads="1"/>
          </p:cNvSpPr>
          <p:nvPr>
            <p:ph type="title"/>
          </p:nvPr>
        </p:nvSpPr>
        <p:spPr>
          <a:xfrm>
            <a:off x="1097280" y="726026"/>
            <a:ext cx="10058400" cy="663077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sr-Latn-RS" altLang="en-US" sz="3000" dirty="0">
                <a:latin typeface="+mn-lt"/>
              </a:rPr>
            </a:br>
            <a:r>
              <a:rPr lang="sr-Latn-CS" altLang="en-US" sz="3000" b="1" i="1" dirty="0">
                <a:solidFill>
                  <a:srgbClr val="FF0000"/>
                </a:solidFill>
                <a:latin typeface="+mn-lt"/>
              </a:rPr>
              <a:t>Svako ima koristi od trgovine</a:t>
            </a:r>
            <a:endParaRPr lang="en-US" altLang="en-US" sz="3000" b="1" i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0723" name="Rectangle 5"/>
          <p:cNvSpPr>
            <a:spLocks noGrp="1" noChangeArrowheads="1"/>
          </p:cNvSpPr>
          <p:nvPr>
            <p:ph idx="1"/>
          </p:nvPr>
        </p:nvSpPr>
        <p:spPr>
          <a:xfrm>
            <a:off x="1008586" y="2123881"/>
            <a:ext cx="10147093" cy="1725115"/>
          </a:xfrm>
        </p:spPr>
        <p:txBody>
          <a:bodyPr>
            <a:normAutofit/>
          </a:bodyPr>
          <a:lstStyle/>
          <a:p>
            <a:pPr marL="387341" indent="-387341" algn="just">
              <a:lnSpc>
                <a:spcPct val="90000"/>
              </a:lnSpc>
            </a:pPr>
            <a:r>
              <a:rPr lang="en-US" altLang="sr-Latn-RS" sz="2000" dirty="0" err="1"/>
              <a:t>Trgovina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između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dve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zemlje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dovodi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obe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zemlje</a:t>
            </a:r>
            <a:r>
              <a:rPr lang="en-US" altLang="sr-Latn-RS" sz="2000" dirty="0"/>
              <a:t> u </a:t>
            </a:r>
            <a:r>
              <a:rPr lang="en-US" altLang="sr-Latn-RS" sz="2000" dirty="0" err="1"/>
              <a:t>bolji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položaj</a:t>
            </a:r>
            <a:endParaRPr lang="en-US" altLang="sr-Latn-RS" sz="2000" dirty="0"/>
          </a:p>
          <a:p>
            <a:pPr marL="387341" indent="-387341" algn="just">
              <a:lnSpc>
                <a:spcPct val="90000"/>
              </a:lnSpc>
            </a:pPr>
            <a:r>
              <a:rPr lang="sr-Latn-CS" altLang="en-US" sz="2000" dirty="0"/>
              <a:t>Trgovina omogućava ljudima da se </a:t>
            </a:r>
            <a:r>
              <a:rPr lang="sr-Latn-CS" altLang="en-US" sz="2000" b="1" u="sng" dirty="0"/>
              <a:t>specializuju</a:t>
            </a:r>
            <a:r>
              <a:rPr lang="sr-Latn-CS" altLang="en-US" sz="2000" dirty="0"/>
              <a:t> u obavljanju onih aktivnosti u kojima mogu posti</a:t>
            </a:r>
            <a:r>
              <a:rPr lang="en-US" altLang="en-US" sz="2000" dirty="0"/>
              <a:t>ć</a:t>
            </a:r>
            <a:r>
              <a:rPr lang="sr-Latn-CS" altLang="en-US" sz="2000" dirty="0"/>
              <a:t>i najbolje rezultate</a:t>
            </a:r>
            <a:endParaRPr lang="en-US" altLang="en-US" sz="2000" dirty="0"/>
          </a:p>
          <a:p>
            <a:pPr marL="387341" indent="-387341" algn="just">
              <a:lnSpc>
                <a:spcPct val="90000"/>
              </a:lnSpc>
            </a:pPr>
            <a:r>
              <a:rPr lang="sl-SI" altLang="en-US" sz="2000" dirty="0"/>
              <a:t>Ljudi imaju koristi od mogućnosti da trguju jedni sa drugima</a:t>
            </a:r>
          </a:p>
          <a:p>
            <a:pPr marL="387341" indent="-387341">
              <a:lnSpc>
                <a:spcPct val="90000"/>
              </a:lnSpc>
            </a:pPr>
            <a:endParaRPr lang="en-US" altLang="en-US" sz="2000" dirty="0"/>
          </a:p>
        </p:txBody>
      </p:sp>
      <p:sp>
        <p:nvSpPr>
          <p:cNvPr id="2" name="Rectangle 1"/>
          <p:cNvSpPr/>
          <p:nvPr/>
        </p:nvSpPr>
        <p:spPr>
          <a:xfrm>
            <a:off x="1235419" y="4248318"/>
            <a:ext cx="699822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u="sng" dirty="0" err="1">
                <a:solidFill>
                  <a:srgbClr val="FF0000"/>
                </a:solidFill>
              </a:rPr>
              <a:t>Domaća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preduzeća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konkurišu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inostranim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preduzećima</a:t>
            </a:r>
            <a:r>
              <a:rPr lang="en-US" sz="2000" dirty="0">
                <a:solidFill>
                  <a:srgbClr val="FF0000"/>
                </a:solidFill>
              </a:rPr>
              <a:t> u </a:t>
            </a:r>
            <a:r>
              <a:rPr lang="en-US" sz="2000" dirty="0" err="1">
                <a:solidFill>
                  <a:srgbClr val="FF0000"/>
                </a:solidFill>
              </a:rPr>
              <a:t>prodaji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roba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sr-Latn-RS" sz="2000" dirty="0">
              <a:solidFill>
                <a:srgbClr val="FF0000"/>
              </a:solidFill>
            </a:endParaRPr>
          </a:p>
          <a:p>
            <a:r>
              <a:rPr lang="en-US" sz="2000" u="sng" dirty="0" err="1">
                <a:solidFill>
                  <a:srgbClr val="FF0000"/>
                </a:solidFill>
              </a:rPr>
              <a:t>Svaki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pojedinac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u </a:t>
            </a:r>
            <a:r>
              <a:rPr lang="en-US" sz="2000" dirty="0" err="1">
                <a:solidFill>
                  <a:srgbClr val="FF0000"/>
                </a:solidFill>
              </a:rPr>
              <a:t>privredi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konkuriše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svim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drugim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pojedincima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endParaRPr lang="sr-Latn-RS" sz="2000" dirty="0">
              <a:solidFill>
                <a:srgbClr val="FF0000"/>
              </a:solidFill>
            </a:endParaRPr>
          </a:p>
          <a:p>
            <a:r>
              <a:rPr lang="en-US" sz="2000" u="sng" dirty="0">
                <a:solidFill>
                  <a:srgbClr val="FF0000"/>
                </a:solidFill>
              </a:rPr>
              <a:t>Na </a:t>
            </a:r>
            <a:r>
              <a:rPr lang="en-US" sz="2000" u="sng" dirty="0" err="1">
                <a:solidFill>
                  <a:srgbClr val="FF0000"/>
                </a:solidFill>
              </a:rPr>
              <a:t>svetskom</a:t>
            </a:r>
            <a:r>
              <a:rPr lang="en-US" sz="2000" u="sng" dirty="0">
                <a:solidFill>
                  <a:srgbClr val="FF0000"/>
                </a:solidFill>
              </a:rPr>
              <a:t> </a:t>
            </a:r>
            <a:r>
              <a:rPr lang="en-US" sz="2000" u="sng" dirty="0" err="1">
                <a:solidFill>
                  <a:srgbClr val="FF0000"/>
                </a:solidFill>
              </a:rPr>
              <a:t>tržištu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države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konkurišu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jedna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drugoj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4173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967662"/>
          </a:xfrm>
        </p:spPr>
        <p:txBody>
          <a:bodyPr rtlCol="0">
            <a:normAutofit fontScale="90000"/>
          </a:bodyPr>
          <a:lstStyle/>
          <a:p>
            <a:pPr algn="ctr">
              <a:defRPr/>
            </a:pPr>
            <a:br>
              <a:rPr lang="sr-Latn-RS" altLang="sr-Latn-RS" sz="3000" dirty="0">
                <a:latin typeface="+mn-lt"/>
              </a:rPr>
            </a:br>
            <a:r>
              <a:rPr lang="sr-Latn-RS" altLang="sr-Latn-RS" sz="3000" b="1" dirty="0">
                <a:solidFill>
                  <a:srgbClr val="FF0000"/>
                </a:solidFill>
                <a:latin typeface="+mn-lt"/>
              </a:rPr>
              <a:t>Tržišta najčešće predstavljaju dobar način organizovanja ekonomske aktivnosti</a:t>
            </a:r>
            <a:endParaRPr lang="en-US" altLang="sr-Latn-RS" sz="3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985040" y="1905000"/>
            <a:ext cx="10576430" cy="2379733"/>
          </a:xfrm>
        </p:spPr>
        <p:txBody>
          <a:bodyPr rtlCol="0">
            <a:normAutofit/>
          </a:bodyPr>
          <a:lstStyle/>
          <a:p>
            <a:pPr marL="304792" indent="-304792" algn="just">
              <a:spcAft>
                <a:spcPts val="0"/>
              </a:spcAft>
              <a:defRPr/>
            </a:pPr>
            <a:r>
              <a:rPr lang="sr-Latn-RS" sz="2200" b="1" i="1" dirty="0"/>
              <a:t>Različiti ekonomski sistemi – </a:t>
            </a:r>
            <a:r>
              <a:rPr lang="sr-Latn-RS" sz="2200" dirty="0"/>
              <a:t>ekonomija proučava različite mehanizme koje duštvo može upotrebiti da bi rasporedilo oskudne resurse</a:t>
            </a:r>
          </a:p>
          <a:p>
            <a:pPr marL="304792" indent="-304792" algn="just">
              <a:spcAft>
                <a:spcPts val="0"/>
              </a:spcAft>
              <a:defRPr/>
            </a:pPr>
            <a:r>
              <a:rPr lang="sr-Latn-RS" sz="2200" b="1" i="1" dirty="0"/>
              <a:t>Dva bazična načina organizacije:</a:t>
            </a:r>
          </a:p>
          <a:p>
            <a:pPr marL="761981" indent="-376757" algn="just">
              <a:spcAft>
                <a:spcPts val="0"/>
              </a:spcAft>
              <a:buFont typeface="Calibri" pitchFamily="34" charset="0"/>
              <a:buChar char="-"/>
              <a:defRPr/>
            </a:pPr>
            <a:r>
              <a:rPr lang="sr-Latn-RS" sz="2200" dirty="0"/>
              <a:t>Vlada – država donosi većinu ekonomskih odluka</a:t>
            </a:r>
          </a:p>
          <a:p>
            <a:pPr marL="761981" indent="-376757" algn="just">
              <a:spcAft>
                <a:spcPts val="0"/>
              </a:spcAft>
              <a:buFont typeface="Calibri" pitchFamily="34" charset="0"/>
              <a:buChar char="-"/>
              <a:defRPr/>
            </a:pPr>
            <a:r>
              <a:rPr lang="sr-Latn-RS" sz="2200" dirty="0"/>
              <a:t>Tržište donosi odluke</a:t>
            </a:r>
          </a:p>
        </p:txBody>
      </p:sp>
      <p:pic>
        <p:nvPicPr>
          <p:cNvPr id="8194" name="Picture 2" descr="Cartoons: Stock market on a roller coaster in 20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339" y="2900994"/>
            <a:ext cx="4722454" cy="345421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8608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7079"/>
          </a:xfrm>
        </p:spPr>
        <p:txBody>
          <a:bodyPr rtlCol="0" anchor="b">
            <a:normAutofit fontScale="90000"/>
          </a:bodyPr>
          <a:lstStyle/>
          <a:p>
            <a:pPr algn="ctr">
              <a:defRPr/>
            </a:pPr>
            <a:br>
              <a:rPr lang="sl-SI" altLang="en-US" sz="3300" dirty="0">
                <a:solidFill>
                  <a:srgbClr val="FF0000"/>
                </a:solidFill>
                <a:latin typeface="+mn-lt"/>
              </a:rPr>
            </a:br>
            <a:r>
              <a:rPr lang="sl-SI" altLang="en-US" sz="3300" b="1" i="1" dirty="0">
                <a:solidFill>
                  <a:srgbClr val="FF0000"/>
                </a:solidFill>
                <a:latin typeface="+mn-lt"/>
              </a:rPr>
              <a:t>Država ponekad može da poboljša</a:t>
            </a:r>
            <a:br>
              <a:rPr lang="sl-SI" altLang="en-US" sz="3300" b="1" i="1" dirty="0">
                <a:solidFill>
                  <a:srgbClr val="FF0000"/>
                </a:solidFill>
                <a:latin typeface="+mn-lt"/>
              </a:rPr>
            </a:br>
            <a:r>
              <a:rPr lang="sl-SI" altLang="en-US" sz="3300" b="1" i="1" dirty="0">
                <a:solidFill>
                  <a:srgbClr val="FF0000"/>
                </a:solidFill>
                <a:latin typeface="+mn-lt"/>
              </a:rPr>
              <a:t> funkcionisanje tržišta</a:t>
            </a:r>
            <a:endParaRPr lang="en-US" altLang="sr-Latn-RS" sz="3300" b="1" dirty="0">
              <a:solidFill>
                <a:srgbClr val="FF0000"/>
              </a:solidFill>
              <a:latin typeface="+mn-lt"/>
            </a:endParaRPr>
          </a:p>
        </p:txBody>
      </p:sp>
      <p:graphicFrame>
        <p:nvGraphicFramePr>
          <p:cNvPr id="34821" name="Content Placeholder 2">
            <a:extLst>
              <a:ext uri="{FF2B5EF4-FFF2-40B4-BE49-F238E27FC236}">
                <a16:creationId xmlns:a16="http://schemas.microsoft.com/office/drawing/2014/main" id="{813E1555-77AA-FF84-782B-A06CB08A6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838931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439941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Uvod u eksternalij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0788" y="388521"/>
            <a:ext cx="4226124" cy="281466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507" name="Rectangle 5"/>
          <p:cNvSpPr>
            <a:spLocks noGrp="1" noChangeArrowheads="1"/>
          </p:cNvSpPr>
          <p:nvPr>
            <p:ph idx="1"/>
          </p:nvPr>
        </p:nvSpPr>
        <p:spPr>
          <a:xfrm>
            <a:off x="1161641" y="1950186"/>
            <a:ext cx="9563918" cy="3940433"/>
          </a:xfrm>
          <a:effectLst>
            <a:softEdge rad="317500"/>
          </a:effectLst>
        </p:spPr>
        <p:txBody>
          <a:bodyPr rtlCol="0">
            <a:normAutofit fontScale="92500" lnSpcReduction="10000"/>
          </a:bodyPr>
          <a:lstStyle/>
          <a:p>
            <a:pPr marL="493702" indent="-493702">
              <a:spcAft>
                <a:spcPts val="0"/>
              </a:spcAft>
              <a:defRPr/>
            </a:pPr>
            <a:r>
              <a:rPr lang="en-US" altLang="sr-Latn-RS" sz="2200" dirty="0" err="1"/>
              <a:t>Pravičnost</a:t>
            </a:r>
            <a:r>
              <a:rPr lang="en-US" altLang="sr-Latn-RS" sz="2200" dirty="0"/>
              <a:t> vs. </a:t>
            </a:r>
            <a:r>
              <a:rPr lang="en-US" altLang="sr-Latn-RS" sz="2200" dirty="0" err="1"/>
              <a:t>Efikasnost</a:t>
            </a:r>
            <a:r>
              <a:rPr lang="en-US" altLang="sr-Latn-RS" sz="2200" dirty="0"/>
              <a:t>?</a:t>
            </a:r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r>
              <a:rPr lang="en-US" altLang="sr-Latn-RS" sz="2200" dirty="0" err="1"/>
              <a:t>Davanje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kupona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za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ishranu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pojedinim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siromašnim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ljudima</a:t>
            </a:r>
            <a:endParaRPr lang="en-US" altLang="sr-Latn-RS" sz="2200" dirty="0"/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r>
              <a:rPr lang="en-US" altLang="sr-Latn-RS" sz="2200" dirty="0" err="1"/>
              <a:t>Zabrana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pušenja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na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javnim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mestima</a:t>
            </a:r>
            <a:endParaRPr lang="en-US" altLang="sr-Latn-RS" sz="2200" dirty="0"/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r>
              <a:rPr lang="en-US" altLang="sr-Latn-RS" sz="2200" dirty="0" err="1"/>
              <a:t>Podela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monopolske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kompanije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na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više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manjih</a:t>
            </a:r>
            <a:endParaRPr lang="en-US" altLang="sr-Latn-RS" sz="2200" dirty="0"/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r>
              <a:rPr lang="en-US" altLang="sr-Latn-RS" sz="2200" dirty="0" err="1"/>
              <a:t>Nametanje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viših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poreskih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stopa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za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ljude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sa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višim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primanjima</a:t>
            </a:r>
            <a:endParaRPr lang="en-US" altLang="sr-Latn-RS" sz="2200" dirty="0"/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r>
              <a:rPr lang="en-US" altLang="sr-Latn-RS" sz="2200" dirty="0" err="1"/>
              <a:t>Donošenje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zakona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protiv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vožnje</a:t>
            </a:r>
            <a:r>
              <a:rPr lang="en-US" altLang="sr-Latn-RS" sz="2200" dirty="0"/>
              <a:t> u </a:t>
            </a:r>
            <a:r>
              <a:rPr lang="en-US" altLang="sr-Latn-RS" sz="2200" dirty="0" err="1"/>
              <a:t>alkoholisanom</a:t>
            </a:r>
            <a:r>
              <a:rPr lang="en-US" altLang="sr-Latn-RS" sz="2200" dirty="0"/>
              <a:t> </a:t>
            </a:r>
            <a:r>
              <a:rPr lang="en-US" altLang="sr-Latn-RS" sz="2200" dirty="0" err="1"/>
              <a:t>stanju</a:t>
            </a:r>
            <a:endParaRPr lang="sr-Latn-RS" altLang="sr-Latn-RS" sz="2200" dirty="0"/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endParaRPr lang="sr-Latn-RS" altLang="sr-Latn-RS" sz="2200" dirty="0"/>
          </a:p>
          <a:p>
            <a:pPr marL="493172" indent="-493172"/>
            <a:r>
              <a:rPr lang="sl-SI" altLang="en-US" sz="2200" dirty="0">
                <a:solidFill>
                  <a:srgbClr val="FF0000"/>
                </a:solidFill>
              </a:rPr>
              <a:t>Izvor neuspeha tržišta može biti:</a:t>
            </a:r>
          </a:p>
          <a:p>
            <a:pPr marL="874162" lvl="1" indent="-378875" algn="just">
              <a:buFontTx/>
              <a:buChar char="-"/>
            </a:pPr>
            <a:r>
              <a:rPr lang="sl-SI" altLang="en-US" sz="2200" b="1" i="1" dirty="0"/>
              <a:t>eksternalija</a:t>
            </a:r>
            <a:r>
              <a:rPr lang="sl-SI" altLang="en-US" sz="2200" dirty="0"/>
              <a:t>, koja nastaje kada jedna osoba ili firma svojom aktivnošću nameće troškove/koristi nekoj drugoj osobi ili preduzeću</a:t>
            </a:r>
          </a:p>
          <a:p>
            <a:pPr marL="874162" lvl="1" indent="-378875" algn="just">
              <a:buClr>
                <a:schemeClr val="tx1"/>
              </a:buClr>
              <a:buFontTx/>
              <a:buChar char="-"/>
            </a:pPr>
            <a:r>
              <a:rPr lang="sl-SI" altLang="en-US" sz="2200" b="1" i="1" dirty="0"/>
              <a:t>tržišna moć</a:t>
            </a:r>
            <a:r>
              <a:rPr lang="sl-SI" altLang="en-US" sz="2200" dirty="0"/>
              <a:t>, koja predstavlja sposobnost pojedinca ili preduzeća da vrši značajan uticaj na formiranje tržišne cene</a:t>
            </a:r>
          </a:p>
          <a:p>
            <a:pPr marL="842412" lvl="1" indent="-349242" algn="just">
              <a:spcAft>
                <a:spcPts val="0"/>
              </a:spcAft>
              <a:buFontTx/>
              <a:buChar char="-"/>
              <a:defRPr/>
            </a:pPr>
            <a:endParaRPr lang="en-US" altLang="sr-Latn-RS" sz="2000" dirty="0"/>
          </a:p>
        </p:txBody>
      </p:sp>
    </p:spTree>
    <p:extLst>
      <p:ext uri="{BB962C8B-B14F-4D97-AF65-F5344CB8AC3E}">
        <p14:creationId xmlns:p14="http://schemas.microsoft.com/office/powerpoint/2010/main" val="692711679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7280" y="546049"/>
            <a:ext cx="10058400" cy="88571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700" b="1" i="0" kern="1200" spc="-50" baseline="0" dirty="0" err="1">
                <a:solidFill>
                  <a:srgbClr val="FF0000"/>
                </a:solidFill>
                <a:ea typeface="+mj-ea"/>
                <a:cs typeface="+mj-cs"/>
              </a:rPr>
              <a:t>neuspeh</a:t>
            </a:r>
            <a:r>
              <a:rPr lang="en-US" sz="4700" b="1" i="0" kern="1200" spc="-50" baseline="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  <a:r>
              <a:rPr lang="en-US" sz="4700" b="1" i="0" kern="1200" spc="-50" baseline="0" dirty="0" err="1">
                <a:solidFill>
                  <a:srgbClr val="FF0000"/>
                </a:solidFill>
                <a:ea typeface="+mj-ea"/>
                <a:cs typeface="+mj-cs"/>
              </a:rPr>
              <a:t>tržišta</a:t>
            </a:r>
            <a:r>
              <a:rPr lang="en-US" sz="4700" b="1" i="0" kern="1200" spc="-50" baseline="0" dirty="0">
                <a:solidFill>
                  <a:srgbClr val="FF0000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2120900"/>
            <a:ext cx="4827701" cy="3748193"/>
          </a:xfrm>
        </p:spPr>
        <p:txBody>
          <a:bodyPr vert="horz" lIns="0" tIns="45720" rIns="0" bIns="45720" rtlCol="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n-US" sz="1600" dirty="0"/>
              <a:t>- </a:t>
            </a:r>
            <a:r>
              <a:rPr lang="en-US" sz="2000" b="1" dirty="0" err="1">
                <a:solidFill>
                  <a:srgbClr val="FF0000"/>
                </a:solidFill>
              </a:rPr>
              <a:t>situacija</a:t>
            </a:r>
            <a:r>
              <a:rPr lang="en-US" sz="2000" b="1" dirty="0">
                <a:solidFill>
                  <a:srgbClr val="FF0000"/>
                </a:solidFill>
              </a:rPr>
              <a:t> u </a:t>
            </a:r>
            <a:r>
              <a:rPr lang="en-US" sz="2000" b="1" dirty="0" err="1">
                <a:solidFill>
                  <a:srgbClr val="FF0000"/>
                </a:solidFill>
              </a:rPr>
              <a:t>kojoj</a:t>
            </a:r>
            <a:r>
              <a:rPr lang="en-US" sz="2000" b="1" dirty="0">
                <a:solidFill>
                  <a:srgbClr val="FF0000"/>
                </a:solidFill>
              </a:rPr>
              <a:t> je </a:t>
            </a:r>
            <a:r>
              <a:rPr lang="en-US" sz="2000" b="1" dirty="0" err="1">
                <a:solidFill>
                  <a:srgbClr val="FF0000"/>
                </a:solidFill>
              </a:rPr>
              <a:t>tržište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prepušteno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samo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sebi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kada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nije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uspelo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efikasno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rasporediti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resurse</a:t>
            </a:r>
            <a:r>
              <a:rPr lang="en-US" sz="2000" b="1" dirty="0">
                <a:solidFill>
                  <a:srgbClr val="FF0000"/>
                </a:solidFill>
              </a:rPr>
              <a:t> koji </a:t>
            </a:r>
            <a:r>
              <a:rPr lang="en-US" sz="2000" b="1" dirty="0" err="1">
                <a:solidFill>
                  <a:srgbClr val="FF0000"/>
                </a:solidFill>
              </a:rPr>
              <a:t>su</a:t>
            </a:r>
            <a:r>
              <a:rPr lang="en-US" sz="2000" b="1" dirty="0">
                <a:solidFill>
                  <a:srgbClr val="FF0000"/>
                </a:solidFill>
              </a:rPr>
              <a:t> </a:t>
            </a:r>
            <a:r>
              <a:rPr lang="en-US" sz="2000" b="1" dirty="0" err="1">
                <a:solidFill>
                  <a:srgbClr val="FF0000"/>
                </a:solidFill>
              </a:rPr>
              <a:t>ograničeni</a:t>
            </a:r>
            <a:r>
              <a:rPr lang="en-US" sz="1600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1600" dirty="0" err="1"/>
              <a:t>Razloga</a:t>
            </a:r>
            <a:r>
              <a:rPr lang="en-US" sz="1600" dirty="0"/>
              <a:t> je </a:t>
            </a:r>
            <a:r>
              <a:rPr lang="en-US" sz="1600" dirty="0" err="1"/>
              <a:t>mnogo</a:t>
            </a:r>
            <a:endParaRPr lang="en-US" sz="1600" dirty="0"/>
          </a:p>
          <a:p>
            <a:pPr algn="just">
              <a:lnSpc>
                <a:spcPct val="100000"/>
              </a:lnSpc>
            </a:pPr>
            <a:r>
              <a:rPr lang="en-US" sz="1600" dirty="0"/>
              <a:t>1. </a:t>
            </a:r>
            <a:r>
              <a:rPr lang="en-US" sz="1600" dirty="0" err="1"/>
              <a:t>Čest</a:t>
            </a:r>
            <a:r>
              <a:rPr lang="en-US" sz="1600" dirty="0"/>
              <a:t> </a:t>
            </a:r>
            <a:r>
              <a:rPr lang="en-US" sz="1600" dirty="0" err="1"/>
              <a:t>razlog</a:t>
            </a:r>
            <a:r>
              <a:rPr lang="en-US" sz="1600" dirty="0"/>
              <a:t> </a:t>
            </a:r>
            <a:r>
              <a:rPr lang="en-US" sz="1600" dirty="0" err="1"/>
              <a:t>neuspeha</a:t>
            </a:r>
            <a:r>
              <a:rPr lang="en-US" sz="1600" dirty="0"/>
              <a:t> je </a:t>
            </a:r>
            <a:r>
              <a:rPr lang="en-US" sz="1600" b="1" u="sng" dirty="0" err="1"/>
              <a:t>spoljni</a:t>
            </a:r>
            <a:r>
              <a:rPr lang="en-US" sz="1600" b="1" u="sng" dirty="0"/>
              <a:t> </a:t>
            </a:r>
            <a:r>
              <a:rPr lang="en-US" sz="1600" b="1" u="sng" dirty="0" err="1"/>
              <a:t>faktor</a:t>
            </a:r>
            <a:r>
              <a:rPr lang="en-US" sz="1600" b="1" u="sng" dirty="0"/>
              <a:t> </a:t>
            </a:r>
            <a:r>
              <a:rPr lang="en-US" sz="1600" b="1" u="sng" dirty="0" err="1"/>
              <a:t>ili</a:t>
            </a:r>
            <a:r>
              <a:rPr lang="en-US" sz="1600" b="1" u="sng" dirty="0"/>
              <a:t> </a:t>
            </a:r>
            <a:r>
              <a:rPr lang="en-US" sz="1600" b="1" u="sng" dirty="0" err="1"/>
              <a:t>ekstrenalija</a:t>
            </a:r>
            <a:r>
              <a:rPr lang="en-US" sz="1600" dirty="0"/>
              <a:t>, </a:t>
            </a:r>
            <a:r>
              <a:rPr lang="en-US" sz="1600" dirty="0" err="1"/>
              <a:t>odnosno</a:t>
            </a:r>
            <a:r>
              <a:rPr lang="en-US" sz="1600" dirty="0"/>
              <a:t> </a:t>
            </a:r>
            <a:r>
              <a:rPr lang="en-US" sz="1600" dirty="0" err="1"/>
              <a:t>delovanje</a:t>
            </a:r>
            <a:r>
              <a:rPr lang="en-US" sz="1600" dirty="0"/>
              <a:t> </a:t>
            </a:r>
            <a:r>
              <a:rPr lang="en-US" sz="1600" dirty="0" err="1"/>
              <a:t>ponašanja</a:t>
            </a:r>
            <a:r>
              <a:rPr lang="en-US" sz="1600" dirty="0"/>
              <a:t> </a:t>
            </a:r>
            <a:r>
              <a:rPr lang="en-US" sz="1600" dirty="0" err="1"/>
              <a:t>jedne</a:t>
            </a:r>
            <a:r>
              <a:rPr lang="en-US" sz="1600" dirty="0"/>
              <a:t> </a:t>
            </a:r>
            <a:r>
              <a:rPr lang="en-US" sz="1600" dirty="0" err="1"/>
              <a:t>osobe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blagostanje</a:t>
            </a:r>
            <a:r>
              <a:rPr lang="en-US" sz="1600" dirty="0"/>
              <a:t> </a:t>
            </a:r>
            <a:r>
              <a:rPr lang="en-US" sz="1600" dirty="0" err="1"/>
              <a:t>drugih</a:t>
            </a:r>
            <a:r>
              <a:rPr lang="en-US" sz="1600" dirty="0"/>
              <a:t> </a:t>
            </a:r>
            <a:r>
              <a:rPr lang="en-US" sz="1600" dirty="0" err="1"/>
              <a:t>osoba</a:t>
            </a:r>
            <a:r>
              <a:rPr lang="en-US" sz="1600" dirty="0"/>
              <a:t>. </a:t>
            </a:r>
          </a:p>
          <a:p>
            <a:pPr algn="just">
              <a:lnSpc>
                <a:spcPct val="100000"/>
              </a:lnSpc>
            </a:pPr>
            <a:r>
              <a:rPr lang="en-US" sz="1600" dirty="0"/>
              <a:t>2. </a:t>
            </a:r>
            <a:r>
              <a:rPr lang="en-US" sz="1600" dirty="0" err="1"/>
              <a:t>uzrok</a:t>
            </a:r>
            <a:r>
              <a:rPr lang="en-US" sz="1600" dirty="0"/>
              <a:t> </a:t>
            </a:r>
            <a:r>
              <a:rPr lang="en-US" sz="1600" dirty="0" err="1"/>
              <a:t>neuspeha</a:t>
            </a:r>
            <a:r>
              <a:rPr lang="en-US" sz="1600" dirty="0"/>
              <a:t> </a:t>
            </a:r>
            <a:r>
              <a:rPr lang="en-US" sz="1600" dirty="0" err="1"/>
              <a:t>tržišta</a:t>
            </a:r>
            <a:r>
              <a:rPr lang="en-US" sz="1600" dirty="0"/>
              <a:t> je </a:t>
            </a:r>
            <a:r>
              <a:rPr lang="en-US" sz="1600" b="1" u="sng" dirty="0" err="1"/>
              <a:t>tržišna</a:t>
            </a:r>
            <a:r>
              <a:rPr lang="en-US" sz="1600" b="1" u="sng" dirty="0"/>
              <a:t> </a:t>
            </a:r>
            <a:r>
              <a:rPr lang="en-US" sz="1600" b="1" u="sng" dirty="0" err="1"/>
              <a:t>snaga</a:t>
            </a:r>
            <a:r>
              <a:rPr lang="en-US" sz="1600" dirty="0"/>
              <a:t>, </a:t>
            </a:r>
            <a:r>
              <a:rPr lang="en-US" sz="1600" dirty="0" err="1"/>
              <a:t>koja</a:t>
            </a:r>
            <a:r>
              <a:rPr lang="en-US" sz="1600" dirty="0"/>
              <a:t> se </a:t>
            </a:r>
            <a:r>
              <a:rPr lang="en-US" sz="1600" dirty="0" err="1"/>
              <a:t>odnosi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mogućnosti</a:t>
            </a:r>
            <a:r>
              <a:rPr lang="en-US" sz="1600" dirty="0"/>
              <a:t> </a:t>
            </a:r>
            <a:r>
              <a:rPr lang="en-US" sz="1600" dirty="0" err="1"/>
              <a:t>jedne</a:t>
            </a:r>
            <a:r>
              <a:rPr lang="en-US" sz="1600" dirty="0"/>
              <a:t> </a:t>
            </a:r>
            <a:r>
              <a:rPr lang="en-US" sz="1600" dirty="0" err="1"/>
              <a:t>osobe</a:t>
            </a:r>
            <a:r>
              <a:rPr lang="en-US" sz="1600" dirty="0"/>
              <a:t> </a:t>
            </a:r>
            <a:r>
              <a:rPr lang="en-US" sz="1600" dirty="0" err="1"/>
              <a:t>ili</a:t>
            </a:r>
            <a:r>
              <a:rPr lang="en-US" sz="1600" dirty="0"/>
              <a:t> </a:t>
            </a:r>
            <a:r>
              <a:rPr lang="en-US" sz="1600" dirty="0" err="1"/>
              <a:t>grupe</a:t>
            </a:r>
            <a:r>
              <a:rPr lang="en-US" sz="1600" dirty="0"/>
              <a:t> da </a:t>
            </a:r>
            <a:r>
              <a:rPr lang="en-US" sz="1600" dirty="0" err="1"/>
              <a:t>nepravedno</a:t>
            </a:r>
            <a:r>
              <a:rPr lang="en-US" sz="1600" dirty="0"/>
              <a:t> </a:t>
            </a:r>
            <a:r>
              <a:rPr lang="en-US" sz="1600" dirty="0" err="1"/>
              <a:t>utiču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formiranje</a:t>
            </a:r>
            <a:r>
              <a:rPr lang="en-US" sz="1600" dirty="0"/>
              <a:t> </a:t>
            </a:r>
            <a:r>
              <a:rPr lang="en-US" sz="1600" dirty="0" err="1"/>
              <a:t>cene</a:t>
            </a:r>
            <a:r>
              <a:rPr lang="en-US" sz="1600" dirty="0"/>
              <a:t> (</a:t>
            </a:r>
            <a:r>
              <a:rPr lang="en-US" sz="1600" dirty="0" err="1"/>
              <a:t>npr</a:t>
            </a:r>
            <a:r>
              <a:rPr lang="en-US" sz="1600" dirty="0"/>
              <a:t>., </a:t>
            </a:r>
            <a:r>
              <a:rPr lang="en-US" sz="1600" dirty="0" err="1"/>
              <a:t>ako</a:t>
            </a:r>
            <a:r>
              <a:rPr lang="en-US" sz="1600" dirty="0"/>
              <a:t> </a:t>
            </a:r>
            <a:r>
              <a:rPr lang="en-US" sz="1600" dirty="0" err="1"/>
              <a:t>svi</a:t>
            </a:r>
            <a:r>
              <a:rPr lang="en-US" sz="1600" dirty="0"/>
              <a:t> </a:t>
            </a:r>
            <a:r>
              <a:rPr lang="en-US" sz="1600" dirty="0" err="1"/>
              <a:t>želimo</a:t>
            </a:r>
            <a:r>
              <a:rPr lang="en-US" sz="1600" dirty="0"/>
              <a:t> </a:t>
            </a:r>
            <a:r>
              <a:rPr lang="en-US" sz="1600" dirty="0" err="1"/>
              <a:t>jesti</a:t>
            </a:r>
            <a:r>
              <a:rPr lang="en-US" sz="1600" dirty="0"/>
              <a:t> </a:t>
            </a:r>
            <a:r>
              <a:rPr lang="en-US" sz="1600" dirty="0" err="1"/>
              <a:t>jabuke</a:t>
            </a:r>
            <a:r>
              <a:rPr lang="en-US" sz="1600" dirty="0"/>
              <a:t>, a u </a:t>
            </a:r>
            <a:r>
              <a:rPr lang="en-US" sz="1600" dirty="0" err="1"/>
              <a:t>gradu</a:t>
            </a:r>
            <a:r>
              <a:rPr lang="en-US" sz="1600" dirty="0"/>
              <a:t> </a:t>
            </a:r>
            <a:r>
              <a:rPr lang="en-US" sz="1600" dirty="0" err="1"/>
              <a:t>postoji</a:t>
            </a:r>
            <a:r>
              <a:rPr lang="en-US" sz="1600" dirty="0"/>
              <a:t> </a:t>
            </a:r>
            <a:r>
              <a:rPr lang="en-US" sz="1600" dirty="0" err="1"/>
              <a:t>samo</a:t>
            </a:r>
            <a:r>
              <a:rPr lang="en-US" sz="1600" dirty="0"/>
              <a:t> </a:t>
            </a:r>
            <a:r>
              <a:rPr lang="en-US" sz="1600" dirty="0" err="1"/>
              <a:t>jedan</a:t>
            </a:r>
            <a:r>
              <a:rPr lang="en-US" sz="1600" dirty="0"/>
              <a:t> </a:t>
            </a:r>
            <a:r>
              <a:rPr lang="en-US" sz="1600" dirty="0" err="1"/>
              <a:t>proizvođač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ponuđač</a:t>
            </a:r>
            <a:r>
              <a:rPr lang="en-US" sz="1600" dirty="0"/>
              <a:t>, </a:t>
            </a:r>
            <a:r>
              <a:rPr lang="en-US" sz="1600" dirty="0" err="1"/>
              <a:t>tada</a:t>
            </a:r>
            <a:r>
              <a:rPr lang="en-US" sz="1600" dirty="0"/>
              <a:t> on </a:t>
            </a:r>
            <a:r>
              <a:rPr lang="en-US" sz="1600" dirty="0" err="1"/>
              <a:t>nema</a:t>
            </a:r>
            <a:r>
              <a:rPr lang="en-US" sz="1600" dirty="0"/>
              <a:t> </a:t>
            </a:r>
            <a:r>
              <a:rPr lang="en-US" sz="1600" dirty="0" err="1"/>
              <a:t>konkureciju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ne mora se </a:t>
            </a:r>
            <a:r>
              <a:rPr lang="en-US" sz="1600" dirty="0" err="1"/>
              <a:t>nositi</a:t>
            </a:r>
            <a:r>
              <a:rPr lang="en-US" sz="1600" dirty="0"/>
              <a:t>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ostalim</a:t>
            </a:r>
            <a:r>
              <a:rPr lang="en-US" sz="1600" dirty="0"/>
              <a:t> </a:t>
            </a:r>
            <a:r>
              <a:rPr lang="en-US" sz="1600" dirty="0" err="1"/>
              <a:t>ponuđačima</a:t>
            </a:r>
            <a:r>
              <a:rPr lang="en-US" sz="1600" dirty="0"/>
              <a:t>. Ima </a:t>
            </a:r>
            <a:r>
              <a:rPr lang="en-US" sz="1600" dirty="0" err="1"/>
              <a:t>monopol</a:t>
            </a:r>
            <a:r>
              <a:rPr lang="en-US" sz="1600" dirty="0"/>
              <a:t>,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sam</a:t>
            </a:r>
            <a:r>
              <a:rPr lang="en-US" sz="1600" dirty="0"/>
              <a:t> </a:t>
            </a:r>
            <a:r>
              <a:rPr lang="en-US" sz="1600" dirty="0" err="1"/>
              <a:t>određuje</a:t>
            </a:r>
            <a:r>
              <a:rPr lang="en-US" sz="1600" dirty="0"/>
              <a:t> </a:t>
            </a:r>
            <a:r>
              <a:rPr lang="en-US" sz="1600" dirty="0" err="1"/>
              <a:t>cenu</a:t>
            </a:r>
            <a:r>
              <a:rPr lang="en-US" sz="1600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6515944" y="2120900"/>
            <a:ext cx="4639736" cy="3748194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marL="91440" indent="-91440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Nevidljiva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ruka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tržišta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ne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može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obezbediti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dovoljno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hrane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odeće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vode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ljude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ove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planete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91440" indent="-91440" algn="just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može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obezbediti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kvalitetnu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zadravstvenu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socijalnu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zaštitu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za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sve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stanovnike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</a:t>
            </a:r>
          </a:p>
          <a:p>
            <a:pPr marL="91440" indent="-91440" algn="just"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</a:pP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Mnogim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delovima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javne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politike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kao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što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porez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na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dohodak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sistem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socijalne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i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zdravstvene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zaštite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je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cilj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da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postignu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pravedniju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raspodelu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ekonomskog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9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blagostanja</a:t>
            </a:r>
            <a:r>
              <a:rPr lang="en-US" sz="1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59022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6903" y="3132486"/>
            <a:ext cx="10058400" cy="2997525"/>
          </a:xfrm>
        </p:spPr>
        <p:txBody>
          <a:bodyPr>
            <a:normAutofit/>
          </a:bodyPr>
          <a:lstStyle/>
          <a:p>
            <a:r>
              <a:rPr lang="en-US" b="1" u="sng" dirty="0" err="1"/>
              <a:t>Nedostatak</a:t>
            </a:r>
            <a:r>
              <a:rPr lang="en-US" b="1" u="sng" dirty="0"/>
              <a:t> </a:t>
            </a:r>
            <a:r>
              <a:rPr lang="en-US" b="1" u="sng" dirty="0" err="1"/>
              <a:t>tržišta</a:t>
            </a:r>
            <a:r>
              <a:rPr lang="en-US" b="1" u="sng" dirty="0"/>
              <a:t>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situacija</a:t>
            </a:r>
            <a:r>
              <a:rPr lang="en-US" dirty="0"/>
              <a:t> u </a:t>
            </a:r>
            <a:r>
              <a:rPr lang="en-US" dirty="0" err="1"/>
              <a:t>kojoj</a:t>
            </a:r>
            <a:r>
              <a:rPr lang="en-US" dirty="0"/>
              <a:t> </a:t>
            </a:r>
            <a:r>
              <a:rPr lang="en-US" dirty="0" err="1"/>
              <a:t>tržište</a:t>
            </a:r>
            <a:r>
              <a:rPr lang="en-US" dirty="0"/>
              <a:t> ne </a:t>
            </a:r>
            <a:r>
              <a:rPr lang="en-US" dirty="0" err="1"/>
              <a:t>uspeva</a:t>
            </a:r>
            <a:r>
              <a:rPr lang="en-US" dirty="0"/>
              <a:t> da </a:t>
            </a:r>
            <a:r>
              <a:rPr lang="en-US" dirty="0" err="1"/>
              <a:t>efikasno</a:t>
            </a:r>
            <a:r>
              <a:rPr lang="en-US" dirty="0"/>
              <a:t> </a:t>
            </a:r>
            <a:r>
              <a:rPr lang="en-US" dirty="0" err="1"/>
              <a:t>alocira</a:t>
            </a:r>
            <a:r>
              <a:rPr lang="en-US" dirty="0"/>
              <a:t> </a:t>
            </a:r>
            <a:r>
              <a:rPr lang="en-US" dirty="0" err="1"/>
              <a:t>resurse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Razlozi</a:t>
            </a:r>
            <a:r>
              <a:rPr lang="en-US" dirty="0"/>
              <a:t>: </a:t>
            </a:r>
            <a:endParaRPr lang="sr-Latn-RS" dirty="0"/>
          </a:p>
          <a:p>
            <a:r>
              <a:rPr lang="en-US" dirty="0"/>
              <a:t>1) </a:t>
            </a:r>
            <a:r>
              <a:rPr lang="en-US" sz="2200" b="1" dirty="0" err="1">
                <a:solidFill>
                  <a:srgbClr val="006600"/>
                </a:solidFill>
              </a:rPr>
              <a:t>Monopol</a:t>
            </a:r>
            <a:r>
              <a:rPr lang="en-US" dirty="0"/>
              <a:t> - </a:t>
            </a:r>
            <a:r>
              <a:rPr lang="en-US" dirty="0" err="1"/>
              <a:t>sposobnost</a:t>
            </a:r>
            <a:r>
              <a:rPr lang="en-US" dirty="0"/>
              <a:t> </a:t>
            </a:r>
            <a:r>
              <a:rPr lang="en-US" dirty="0" err="1"/>
              <a:t>jednog</a:t>
            </a:r>
            <a:r>
              <a:rPr lang="en-US" dirty="0"/>
              <a:t> </a:t>
            </a:r>
            <a:r>
              <a:rPr lang="en-US" dirty="0" err="1"/>
              <a:t>tržišnog</a:t>
            </a:r>
            <a:r>
              <a:rPr lang="en-US" dirty="0"/>
              <a:t> </a:t>
            </a:r>
            <a:r>
              <a:rPr lang="en-US" dirty="0" err="1"/>
              <a:t>učesnika</a:t>
            </a:r>
            <a:r>
              <a:rPr lang="en-US" dirty="0"/>
              <a:t> da </a:t>
            </a:r>
            <a:r>
              <a:rPr lang="en-US" dirty="0" err="1"/>
              <a:t>utiče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tržišne</a:t>
            </a:r>
            <a:r>
              <a:rPr lang="en-US" dirty="0"/>
              <a:t> </a:t>
            </a:r>
            <a:r>
              <a:rPr lang="en-US" dirty="0" err="1"/>
              <a:t>cene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/>
              <a:t>2) </a:t>
            </a:r>
            <a:r>
              <a:rPr lang="en-US" dirty="0" err="1"/>
              <a:t>Eksterni</a:t>
            </a:r>
            <a:r>
              <a:rPr lang="en-US" dirty="0"/>
              <a:t> </a:t>
            </a:r>
            <a:r>
              <a:rPr lang="en-US" dirty="0" err="1"/>
              <a:t>efekat</a:t>
            </a:r>
            <a:r>
              <a:rPr lang="en-US" dirty="0"/>
              <a:t> </a:t>
            </a:r>
            <a:r>
              <a:rPr lang="en-US" sz="2200" b="1" dirty="0">
                <a:solidFill>
                  <a:srgbClr val="006600"/>
                </a:solidFill>
              </a:rPr>
              <a:t>(</a:t>
            </a:r>
            <a:r>
              <a:rPr lang="en-US" sz="2200" b="1" dirty="0" err="1">
                <a:solidFill>
                  <a:srgbClr val="006600"/>
                </a:solidFill>
              </a:rPr>
              <a:t>eksternalija</a:t>
            </a:r>
            <a:r>
              <a:rPr lang="en-US" sz="2200" b="1" dirty="0">
                <a:solidFill>
                  <a:srgbClr val="006600"/>
                </a:solidFill>
              </a:rPr>
              <a:t>) </a:t>
            </a:r>
            <a:r>
              <a:rPr lang="en-US" dirty="0"/>
              <a:t>- </a:t>
            </a:r>
            <a:r>
              <a:rPr lang="en-US" dirty="0" err="1"/>
              <a:t>uticaj</a:t>
            </a:r>
            <a:r>
              <a:rPr lang="en-US" dirty="0"/>
              <a:t> </a:t>
            </a:r>
            <a:r>
              <a:rPr lang="en-US" dirty="0" err="1"/>
              <a:t>jedne</a:t>
            </a:r>
            <a:r>
              <a:rPr lang="en-US" dirty="0"/>
              <a:t> </a:t>
            </a:r>
            <a:r>
              <a:rPr lang="en-US" dirty="0" err="1"/>
              <a:t>individualne</a:t>
            </a:r>
            <a:r>
              <a:rPr lang="en-US" dirty="0"/>
              <a:t> </a:t>
            </a:r>
            <a:r>
              <a:rPr lang="en-US" dirty="0" err="1"/>
              <a:t>aktivnosti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blagostanje</a:t>
            </a:r>
            <a:r>
              <a:rPr lang="en-US" dirty="0"/>
              <a:t> </a:t>
            </a:r>
            <a:r>
              <a:rPr lang="en-US" dirty="0" err="1"/>
              <a:t>drugih</a:t>
            </a:r>
            <a:r>
              <a:rPr lang="en-US" dirty="0"/>
              <a:t> (</a:t>
            </a:r>
            <a:r>
              <a:rPr lang="en-US" dirty="0" err="1"/>
              <a:t>zagañenje,naučna</a:t>
            </a:r>
            <a:r>
              <a:rPr lang="en-US" dirty="0"/>
              <a:t> </a:t>
            </a:r>
            <a:r>
              <a:rPr lang="en-US" dirty="0" err="1"/>
              <a:t>otkrića</a:t>
            </a:r>
            <a:r>
              <a:rPr lang="en-US" dirty="0"/>
              <a:t>...)- </a:t>
            </a:r>
            <a:endParaRPr lang="sr-Latn-RS" dirty="0"/>
          </a:p>
          <a:p>
            <a:r>
              <a:rPr lang="en-US" dirty="0"/>
              <a:t>3) </a:t>
            </a:r>
            <a:r>
              <a:rPr lang="en-US" sz="2200" b="1" dirty="0" err="1">
                <a:solidFill>
                  <a:srgbClr val="006600"/>
                </a:solidFill>
              </a:rPr>
              <a:t>Nesrazmerna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raspodela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sz="2200" b="1" dirty="0" err="1">
                <a:solidFill>
                  <a:srgbClr val="006600"/>
                </a:solidFill>
              </a:rPr>
              <a:t>dohotka</a:t>
            </a:r>
            <a:r>
              <a:rPr lang="en-US" sz="2200" b="1" dirty="0">
                <a:solidFill>
                  <a:srgbClr val="006600"/>
                </a:solidFill>
              </a:rPr>
              <a:t> </a:t>
            </a:r>
            <a:r>
              <a:rPr lang="en-US" dirty="0"/>
              <a:t>- </a:t>
            </a:r>
            <a:r>
              <a:rPr lang="en-US" dirty="0" err="1"/>
              <a:t>poreski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sistem</a:t>
            </a:r>
            <a:r>
              <a:rPr lang="en-US" dirty="0"/>
              <a:t> </a:t>
            </a:r>
            <a:r>
              <a:rPr lang="en-US" dirty="0" err="1"/>
              <a:t>socijalne</a:t>
            </a:r>
            <a:r>
              <a:rPr lang="en-US" dirty="0"/>
              <a:t> </a:t>
            </a:r>
            <a:r>
              <a:rPr lang="en-US" dirty="0" err="1"/>
              <a:t>zaštite</a:t>
            </a:r>
            <a:endParaRPr lang="en-US" dirty="0"/>
          </a:p>
        </p:txBody>
      </p:sp>
      <p:pic>
        <p:nvPicPr>
          <p:cNvPr id="6146" name="Picture 2" descr="Istraživanje tržišta! Kako ga provesti i zašto je važ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977" y="135287"/>
            <a:ext cx="5553116" cy="2878701"/>
          </a:xfrm>
          <a:prstGeom prst="rect">
            <a:avLst/>
          </a:prstGeom>
          <a:noFill/>
          <a:effectLst>
            <a:softEdge rad="63500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1779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4"/>
          <p:cNvSpPr>
            <a:spLocks noGrp="1" noChangeArrowheads="1"/>
          </p:cNvSpPr>
          <p:nvPr>
            <p:ph type="title"/>
          </p:nvPr>
        </p:nvSpPr>
        <p:spPr>
          <a:xfrm>
            <a:off x="1097280" y="604083"/>
            <a:ext cx="10058400" cy="810961"/>
          </a:xfrm>
        </p:spPr>
        <p:txBody>
          <a:bodyPr rtlCol="0" anchor="b">
            <a:normAutofit fontScale="90000"/>
          </a:bodyPr>
          <a:lstStyle/>
          <a:p>
            <a:pPr algn="ctr">
              <a:defRPr/>
            </a:pPr>
            <a:br>
              <a:rPr lang="sl-SI" altLang="en-US" sz="2900" b="1" dirty="0">
                <a:solidFill>
                  <a:srgbClr val="006600"/>
                </a:solidFill>
                <a:latin typeface="+mn-lt"/>
              </a:rPr>
            </a:br>
            <a:r>
              <a:rPr lang="sl-SI" altLang="en-US" sz="2900" b="1" i="1" dirty="0">
                <a:solidFill>
                  <a:srgbClr val="006600"/>
                </a:solidFill>
                <a:latin typeface="+mn-lt"/>
              </a:rPr>
              <a:t>Životni standard zemlje zavisi </a:t>
            </a:r>
            <a:br>
              <a:rPr lang="sl-SI" altLang="en-US" sz="2900" b="1" i="1" dirty="0">
                <a:solidFill>
                  <a:srgbClr val="006600"/>
                </a:solidFill>
                <a:latin typeface="+mn-lt"/>
              </a:rPr>
            </a:br>
            <a:r>
              <a:rPr lang="sl-SI" altLang="en-US" sz="2900" b="1" i="1" dirty="0">
                <a:solidFill>
                  <a:srgbClr val="006600"/>
                </a:solidFill>
                <a:latin typeface="+mn-lt"/>
              </a:rPr>
              <a:t>od njene sposobnosti da proizvodi dobra i usluge</a:t>
            </a:r>
            <a:r>
              <a:rPr lang="en-US" altLang="en-US" sz="2900" b="1" i="1" dirty="0">
                <a:solidFill>
                  <a:srgbClr val="006600"/>
                </a:solidFill>
                <a:latin typeface="+mn-lt"/>
              </a:rPr>
              <a:t> 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1097280" y="1986028"/>
            <a:ext cx="4639736" cy="3883068"/>
          </a:xfrm>
        </p:spPr>
        <p:txBody>
          <a:bodyPr>
            <a:noAutofit/>
          </a:bodyPr>
          <a:lstStyle/>
          <a:p>
            <a:pPr marL="493172" indent="-493172">
              <a:lnSpc>
                <a:spcPct val="90000"/>
              </a:lnSpc>
            </a:pPr>
            <a:r>
              <a:rPr lang="sl-SI" altLang="en-US" sz="2000" dirty="0"/>
              <a:t>Životni standard može se izmeriti na nekoliko različitih načina:</a:t>
            </a:r>
          </a:p>
          <a:p>
            <a:pPr marL="874162" lvl="1" indent="-378875">
              <a:lnSpc>
                <a:spcPct val="90000"/>
              </a:lnSpc>
              <a:buFontTx/>
              <a:buChar char="-"/>
            </a:pPr>
            <a:r>
              <a:rPr lang="sl-SI" altLang="en-US" sz="2000" dirty="0"/>
              <a:t>Poređenjem ličnih dohodaka</a:t>
            </a:r>
          </a:p>
          <a:p>
            <a:pPr marL="874162" lvl="1" indent="-378875">
              <a:lnSpc>
                <a:spcPct val="90000"/>
              </a:lnSpc>
              <a:buFontTx/>
              <a:buChar char="-"/>
            </a:pPr>
            <a:r>
              <a:rPr lang="sl-SI" altLang="en-US" sz="2000" dirty="0"/>
              <a:t>Poređenjem ukupne tržišne vrednosti nacionalnog proizvoda</a:t>
            </a:r>
          </a:p>
          <a:p>
            <a:pPr marL="387341" indent="-387341">
              <a:lnSpc>
                <a:spcPct val="90000"/>
              </a:lnSpc>
            </a:pPr>
            <a:r>
              <a:rPr lang="sl-SI" altLang="en-US" sz="2000" dirty="0"/>
              <a:t>Skoro sve varijacije u životnom standardu između dve zemlje mogu se pripisati različitim produktivnostima tih zemalja</a:t>
            </a:r>
          </a:p>
          <a:p>
            <a:pPr marL="387341" indent="-387341" algn="just">
              <a:lnSpc>
                <a:spcPct val="90000"/>
              </a:lnSpc>
              <a:buClr>
                <a:schemeClr val="tx1"/>
              </a:buClr>
            </a:pPr>
            <a:r>
              <a:rPr lang="sl-SI" altLang="en-US" sz="2000" b="1" i="1" dirty="0"/>
              <a:t>Produktivnost</a:t>
            </a:r>
            <a:r>
              <a:rPr lang="sl-SI" altLang="en-US" sz="2000" i="1" dirty="0"/>
              <a:t> </a:t>
            </a:r>
            <a:r>
              <a:rPr lang="sl-SI" altLang="en-US" sz="2000" dirty="0"/>
              <a:t>izražavamo količinom dobara i usluga koju radnik proizvede za sat (ili drugu jedinicu) vremena</a:t>
            </a:r>
          </a:p>
        </p:txBody>
      </p:sp>
      <p:pic>
        <p:nvPicPr>
          <p:cNvPr id="5122" name="Picture 2" descr="NEZAVISNE: Životni standard pada, BiH jedina ne reaguje ⋆ olovka.inf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944" y="3253749"/>
            <a:ext cx="4639736" cy="2319868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264605498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526" y="623991"/>
            <a:ext cx="3489212" cy="5245102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dirty="0" err="1"/>
              <a:t>Razlike</a:t>
            </a:r>
            <a:r>
              <a:rPr lang="en-US" dirty="0"/>
              <a:t> u </a:t>
            </a:r>
            <a:r>
              <a:rPr lang="en-US" dirty="0" err="1"/>
              <a:t>standardu</a:t>
            </a:r>
            <a:r>
              <a:rPr lang="en-US" dirty="0"/>
              <a:t> </a:t>
            </a:r>
            <a:r>
              <a:rPr lang="en-US" dirty="0" err="1"/>
              <a:t>gra</a:t>
            </a:r>
            <a:r>
              <a:rPr lang="sr-Latn-RS" dirty="0"/>
              <a:t>đ</a:t>
            </a:r>
            <a:r>
              <a:rPr lang="en-US" dirty="0" err="1"/>
              <a:t>ana</a:t>
            </a:r>
            <a:r>
              <a:rPr lang="en-US" dirty="0"/>
              <a:t> </a:t>
            </a:r>
            <a:r>
              <a:rPr lang="en-US" dirty="0" err="1"/>
              <a:t>širom</a:t>
            </a:r>
            <a:r>
              <a:rPr lang="en-US" dirty="0"/>
              <a:t> </a:t>
            </a:r>
            <a:r>
              <a:rPr lang="en-US" dirty="0" err="1"/>
              <a:t>svet</a:t>
            </a:r>
            <a:r>
              <a:rPr lang="sr-Latn-RS" dirty="0"/>
              <a:t>a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velike</a:t>
            </a:r>
            <a:r>
              <a:rPr lang="en-US" dirty="0"/>
              <a:t>. </a:t>
            </a:r>
            <a:r>
              <a:rPr lang="en-US" dirty="0" err="1"/>
              <a:t>Veza</a:t>
            </a:r>
            <a:r>
              <a:rPr lang="en-US" dirty="0"/>
              <a:t> </a:t>
            </a:r>
            <a:r>
              <a:rPr lang="en-US" dirty="0" err="1"/>
              <a:t>izme</a:t>
            </a:r>
            <a:r>
              <a:rPr lang="sr-Latn-RS" dirty="0"/>
              <a:t>đ</a:t>
            </a:r>
            <a:r>
              <a:rPr lang="en-US" dirty="0"/>
              <a:t>u </a:t>
            </a:r>
            <a:r>
              <a:rPr lang="en-US" dirty="0" err="1"/>
              <a:t>proizvodnje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standarda</a:t>
            </a:r>
            <a:r>
              <a:rPr lang="en-US" dirty="0"/>
              <a:t> </a:t>
            </a:r>
            <a:r>
              <a:rPr lang="en-US" dirty="0" err="1"/>
              <a:t>života</a:t>
            </a:r>
            <a:r>
              <a:rPr lang="en-US" dirty="0"/>
              <a:t> </a:t>
            </a:r>
            <a:r>
              <a:rPr lang="en-US" dirty="0" err="1"/>
              <a:t>ima</a:t>
            </a:r>
            <a:r>
              <a:rPr lang="en-US" dirty="0"/>
              <a:t> </a:t>
            </a:r>
            <a:r>
              <a:rPr lang="en-US" dirty="0" err="1"/>
              <a:t>vrlo</a:t>
            </a:r>
            <a:r>
              <a:rPr lang="en-US" dirty="0"/>
              <a:t> </a:t>
            </a:r>
            <a:r>
              <a:rPr lang="en-US" dirty="0" err="1"/>
              <a:t>bitne</a:t>
            </a:r>
            <a:r>
              <a:rPr lang="en-US" dirty="0"/>
              <a:t> </a:t>
            </a:r>
            <a:r>
              <a:rPr lang="en-US" dirty="0" err="1"/>
              <a:t>posledice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javnu</a:t>
            </a:r>
            <a:r>
              <a:rPr lang="en-US" dirty="0"/>
              <a:t> </a:t>
            </a:r>
            <a:r>
              <a:rPr lang="en-US" dirty="0" err="1"/>
              <a:t>politiku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sr-Latn-RS" b="1" dirty="0"/>
              <a:t>Politika utiče </a:t>
            </a:r>
            <a:r>
              <a:rPr lang="en-US" b="1" dirty="0"/>
              <a:t>standard </a:t>
            </a:r>
            <a:r>
              <a:rPr lang="en-US" b="1" dirty="0" err="1"/>
              <a:t>života</a:t>
            </a:r>
            <a:r>
              <a:rPr lang="sr-Latn-RS" b="1" dirty="0"/>
              <a:t> </a:t>
            </a:r>
            <a:r>
              <a:rPr lang="sr-Latn-RS" dirty="0"/>
              <a:t>– a najvažnije je </a:t>
            </a:r>
            <a:r>
              <a:rPr lang="en-US" dirty="0"/>
              <a:t> 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će</a:t>
            </a:r>
            <a:r>
              <a:rPr lang="en-US" dirty="0"/>
              <a:t> ta </a:t>
            </a:r>
            <a:r>
              <a:rPr lang="en-US" dirty="0" err="1"/>
              <a:t>politika</a:t>
            </a:r>
            <a:r>
              <a:rPr lang="en-US" dirty="0"/>
              <a:t> </a:t>
            </a:r>
            <a:r>
              <a:rPr lang="en-US" dirty="0" err="1"/>
              <a:t>uticati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našu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da </a:t>
            </a:r>
            <a:r>
              <a:rPr lang="en-US" dirty="0" err="1"/>
              <a:t>proizvedemo</a:t>
            </a:r>
            <a:r>
              <a:rPr lang="en-US" dirty="0"/>
              <a:t> dobra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usluge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da </a:t>
            </a:r>
            <a:r>
              <a:rPr lang="en-US" dirty="0" err="1"/>
              <a:t>unapredimo</a:t>
            </a:r>
            <a:r>
              <a:rPr lang="en-US" dirty="0"/>
              <a:t> standard </a:t>
            </a:r>
            <a:r>
              <a:rPr lang="en-US" dirty="0" err="1"/>
              <a:t>života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b="1" dirty="0" err="1">
                <a:solidFill>
                  <a:srgbClr val="FF0000"/>
                </a:solidFill>
              </a:rPr>
              <a:t>Političari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treba</a:t>
            </a:r>
            <a:r>
              <a:rPr lang="en-US" b="1" dirty="0">
                <a:solidFill>
                  <a:srgbClr val="FF0000"/>
                </a:solidFill>
              </a:rPr>
              <a:t> da </a:t>
            </a:r>
            <a:r>
              <a:rPr lang="en-US" b="1" dirty="0" err="1">
                <a:solidFill>
                  <a:srgbClr val="FF0000"/>
                </a:solidFill>
              </a:rPr>
              <a:t>obezbede</a:t>
            </a:r>
            <a:r>
              <a:rPr lang="en-US" b="1" dirty="0">
                <a:solidFill>
                  <a:srgbClr val="FF0000"/>
                </a:solidFill>
              </a:rPr>
              <a:t> da </a:t>
            </a:r>
            <a:r>
              <a:rPr lang="en-US" b="1" dirty="0" err="1">
                <a:solidFill>
                  <a:srgbClr val="FF0000"/>
                </a:solidFill>
              </a:rPr>
              <a:t>društvo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ima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dovoljno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obrazovanih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radnika</a:t>
            </a:r>
            <a:r>
              <a:rPr lang="en-US" b="1" dirty="0">
                <a:solidFill>
                  <a:srgbClr val="FF0000"/>
                </a:solidFill>
              </a:rPr>
              <a:t>, </a:t>
            </a:r>
            <a:r>
              <a:rPr lang="en-US" b="1" dirty="0" err="1">
                <a:solidFill>
                  <a:srgbClr val="FF0000"/>
                </a:solidFill>
              </a:rPr>
              <a:t>dovoljno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alata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potrebnog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za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proizvodnju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dobara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usluga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pristup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najefikasnijoj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tehnologiji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koja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će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unaprediti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produktivnost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rada</a:t>
            </a:r>
            <a:r>
              <a:rPr lang="en-US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1026" name="Picture 2" descr="Mapped: Visualizing GDP per Capita Worldwide in 20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500" y="920979"/>
            <a:ext cx="8041784" cy="4208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44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just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Kako</a:t>
            </a:r>
            <a:r>
              <a:rPr lang="en-US" sz="2200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je </a:t>
            </a:r>
            <a:r>
              <a:rPr lang="en-US" sz="2200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ekonomija</a:t>
            </a:r>
            <a:r>
              <a:rPr lang="en-US" sz="2200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nauka</a:t>
            </a:r>
            <a:r>
              <a:rPr lang="en-US" sz="2200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o </a:t>
            </a:r>
            <a:r>
              <a:rPr lang="en-US" sz="2200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racionalnom</a:t>
            </a:r>
            <a:r>
              <a:rPr lang="en-US" sz="2200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izboru</a:t>
            </a:r>
            <a:r>
              <a:rPr lang="en-US" sz="2200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,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donosioci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odluka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se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racionalno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ponašaju</a:t>
            </a:r>
            <a:endParaRPr lang="en-US" sz="2200" b="1" i="0" kern="1200" spc="-5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Proizvođači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teže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maksimiziraju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profit, a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potrošači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da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maksimiziraju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korisnost</a:t>
            </a:r>
            <a:r>
              <a:rPr lang="en-US" sz="2200" b="1" i="0" kern="1200" spc="-5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u </a:t>
            </a:r>
            <a:r>
              <a:rPr lang="en-US" sz="2200" b="1" i="0" kern="1200" spc="-50" baseline="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potrošnji</a:t>
            </a:r>
            <a:endParaRPr lang="en-US" sz="2200" b="1" i="0" kern="1200" spc="-50" baseline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1507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  <a:solidFill>
            <a:srgbClr val="FFFF00"/>
          </a:solidFill>
        </p:spPr>
        <p:txBody>
          <a:bodyPr vert="horz" lIns="0" tIns="45720" rIns="0" bIns="45720" rtlCol="0">
            <a:normAutofit/>
          </a:bodyPr>
          <a:lstStyle/>
          <a:p>
            <a:pPr marL="76198" indent="0" algn="ctr">
              <a:buFont typeface="Calibri" panose="020F0502020204030204" pitchFamily="34" charset="0"/>
              <a:buNone/>
            </a:pPr>
            <a:r>
              <a:rPr lang="en-US" altLang="en-US" sz="2200" b="1" dirty="0">
                <a:solidFill>
                  <a:srgbClr val="339933"/>
                </a:solidFill>
              </a:rPr>
              <a:t>NA KOJI </a:t>
            </a:r>
            <a:r>
              <a:rPr lang="en-US" altLang="en-US" sz="2200" b="1" dirty="0" err="1">
                <a:solidFill>
                  <a:srgbClr val="339933"/>
                </a:solidFill>
              </a:rPr>
              <a:t>NAČIN</a:t>
            </a:r>
            <a:r>
              <a:rPr lang="en-US" altLang="en-US" sz="2200" b="1" dirty="0">
                <a:solidFill>
                  <a:srgbClr val="339933"/>
                </a:solidFill>
              </a:rPr>
              <a:t> </a:t>
            </a:r>
            <a:r>
              <a:rPr lang="en-US" altLang="en-US" sz="2200" b="1" dirty="0" err="1">
                <a:solidFill>
                  <a:srgbClr val="339933"/>
                </a:solidFill>
              </a:rPr>
              <a:t>POJEDINCI</a:t>
            </a:r>
            <a:r>
              <a:rPr lang="en-US" altLang="en-US" sz="2200" b="1" dirty="0">
                <a:solidFill>
                  <a:srgbClr val="339933"/>
                </a:solidFill>
              </a:rPr>
              <a:t> </a:t>
            </a:r>
            <a:r>
              <a:rPr lang="en-US" altLang="en-US" sz="2200" b="1" dirty="0" err="1">
                <a:solidFill>
                  <a:srgbClr val="339933"/>
                </a:solidFill>
              </a:rPr>
              <a:t>DONOSE</a:t>
            </a:r>
            <a:r>
              <a:rPr lang="en-US" altLang="en-US" sz="2200" b="1" dirty="0">
                <a:solidFill>
                  <a:srgbClr val="339933"/>
                </a:solidFill>
              </a:rPr>
              <a:t> </a:t>
            </a:r>
            <a:r>
              <a:rPr lang="en-US" altLang="en-US" sz="2200" b="1" dirty="0" err="1">
                <a:solidFill>
                  <a:srgbClr val="339933"/>
                </a:solidFill>
              </a:rPr>
              <a:t>ODLUKE</a:t>
            </a:r>
            <a:endParaRPr lang="en-US" altLang="en-US" sz="2200" b="1" dirty="0">
              <a:solidFill>
                <a:srgbClr val="339933"/>
              </a:solidFill>
            </a:endParaRPr>
          </a:p>
          <a:p>
            <a:pPr marL="918610" lvl="1" indent="-535504">
              <a:buFont typeface="Calibri" panose="020F0502020204030204" pitchFamily="34" charset="0"/>
              <a:buAutoNum type="arabicParenR"/>
            </a:pPr>
            <a:endParaRPr lang="en-US" altLang="en-US" sz="1900" dirty="0"/>
          </a:p>
          <a:p>
            <a:pPr marL="383106" lvl="1" indent="0">
              <a:buFont typeface="Calibri" panose="020F0502020204030204" pitchFamily="34" charset="0"/>
              <a:buNone/>
            </a:pPr>
            <a:r>
              <a:rPr lang="en-US" altLang="en-US" sz="1900" dirty="0" err="1"/>
              <a:t>Ljudi</a:t>
            </a:r>
            <a:r>
              <a:rPr lang="en-US" altLang="en-US" sz="1900" dirty="0"/>
              <a:t> se </a:t>
            </a:r>
            <a:r>
              <a:rPr lang="en-US" altLang="en-US" sz="1900" dirty="0" err="1"/>
              <a:t>suočavaju</a:t>
            </a:r>
            <a:r>
              <a:rPr lang="en-US" altLang="en-US" sz="1900" dirty="0"/>
              <a:t> </a:t>
            </a:r>
            <a:r>
              <a:rPr lang="en-US" altLang="en-US" sz="1900" dirty="0" err="1"/>
              <a:t>sa</a:t>
            </a:r>
            <a:r>
              <a:rPr lang="en-US" altLang="en-US" sz="1900" dirty="0"/>
              <a:t> </a:t>
            </a:r>
            <a:r>
              <a:rPr lang="en-US" altLang="en-US" sz="1900" dirty="0" err="1"/>
              <a:t>izborom</a:t>
            </a:r>
            <a:endParaRPr lang="en-US" altLang="en-US" sz="1900" dirty="0"/>
          </a:p>
          <a:p>
            <a:pPr marL="383106" lvl="1" indent="0">
              <a:buFont typeface="Calibri" panose="020F0502020204030204" pitchFamily="34" charset="0"/>
              <a:buNone/>
            </a:pPr>
            <a:r>
              <a:rPr lang="en-US" altLang="en-US" sz="1900" dirty="0" err="1"/>
              <a:t>Trošak</a:t>
            </a:r>
            <a:r>
              <a:rPr lang="en-US" altLang="en-US" sz="1900" dirty="0"/>
              <a:t> </a:t>
            </a:r>
            <a:r>
              <a:rPr lang="en-US" altLang="en-US" sz="1900" dirty="0" err="1"/>
              <a:t>nečega</a:t>
            </a:r>
            <a:r>
              <a:rPr lang="en-US" altLang="en-US" sz="1900" dirty="0"/>
              <a:t> </a:t>
            </a:r>
            <a:r>
              <a:rPr lang="en-US" altLang="en-US" sz="1900" dirty="0" err="1"/>
              <a:t>jeste</a:t>
            </a:r>
            <a:r>
              <a:rPr lang="en-US" altLang="en-US" sz="1900" dirty="0"/>
              <a:t> ono </a:t>
            </a:r>
            <a:r>
              <a:rPr lang="en-US" altLang="en-US" sz="1900" dirty="0" err="1"/>
              <a:t>čega</a:t>
            </a:r>
            <a:r>
              <a:rPr lang="en-US" altLang="en-US" sz="1900" dirty="0"/>
              <a:t> se </a:t>
            </a:r>
            <a:r>
              <a:rPr lang="en-US" altLang="en-US" sz="1900" dirty="0" err="1"/>
              <a:t>ljudi</a:t>
            </a:r>
            <a:r>
              <a:rPr lang="en-US" altLang="en-US" sz="1900" dirty="0"/>
              <a:t> </a:t>
            </a:r>
            <a:r>
              <a:rPr lang="en-US" altLang="en-US" sz="1900" dirty="0" err="1"/>
              <a:t>odriču</a:t>
            </a:r>
            <a:r>
              <a:rPr lang="en-US" altLang="en-US" sz="1900" dirty="0"/>
              <a:t> da bi to </a:t>
            </a:r>
            <a:r>
              <a:rPr lang="en-US" altLang="en-US" sz="1900" dirty="0" err="1"/>
              <a:t>dobili</a:t>
            </a:r>
            <a:endParaRPr lang="en-US" altLang="en-US" sz="1900" dirty="0"/>
          </a:p>
          <a:p>
            <a:pPr marL="383106" lvl="1" indent="0">
              <a:buFont typeface="Calibri" panose="020F0502020204030204" pitchFamily="34" charset="0"/>
              <a:buNone/>
            </a:pPr>
            <a:r>
              <a:rPr lang="en-US" altLang="en-US" sz="1900" dirty="0" err="1"/>
              <a:t>Racionalni</a:t>
            </a:r>
            <a:r>
              <a:rPr lang="en-US" altLang="en-US" sz="1900" dirty="0"/>
              <a:t> </a:t>
            </a:r>
            <a:r>
              <a:rPr lang="en-US" altLang="en-US" sz="1900" dirty="0" err="1"/>
              <a:t>pojedinci</a:t>
            </a:r>
            <a:r>
              <a:rPr lang="en-US" altLang="en-US" sz="1900" dirty="0"/>
              <a:t> </a:t>
            </a:r>
            <a:r>
              <a:rPr lang="en-US" altLang="en-US" sz="1900" dirty="0" err="1"/>
              <a:t>donose</a:t>
            </a:r>
            <a:r>
              <a:rPr lang="en-US" altLang="en-US" sz="1900" dirty="0"/>
              <a:t> </a:t>
            </a:r>
            <a:r>
              <a:rPr lang="en-US" altLang="en-US" sz="1900" dirty="0" err="1"/>
              <a:t>odluke</a:t>
            </a:r>
            <a:r>
              <a:rPr lang="en-US" altLang="en-US" sz="1900" dirty="0"/>
              <a:t> </a:t>
            </a:r>
            <a:r>
              <a:rPr lang="en-US" altLang="en-US" sz="1900" dirty="0" err="1"/>
              <a:t>na</a:t>
            </a:r>
            <a:r>
              <a:rPr lang="en-US" altLang="en-US" sz="1900" dirty="0"/>
              <a:t> </a:t>
            </a:r>
            <a:r>
              <a:rPr lang="en-US" altLang="en-US" sz="1900" dirty="0" err="1"/>
              <a:t>margini</a:t>
            </a:r>
            <a:r>
              <a:rPr lang="en-US" altLang="en-US" sz="1900" dirty="0"/>
              <a:t> – u </a:t>
            </a:r>
            <a:r>
              <a:rPr lang="en-US" altLang="en-US" sz="1900" dirty="0" err="1"/>
              <a:t>graničnim</a:t>
            </a:r>
            <a:r>
              <a:rPr lang="en-US" altLang="en-US" sz="1900" dirty="0"/>
              <a:t> </a:t>
            </a:r>
            <a:r>
              <a:rPr lang="en-US" altLang="en-US" sz="1900" dirty="0" err="1"/>
              <a:t>slučajevima</a:t>
            </a:r>
            <a:endParaRPr lang="en-US" altLang="en-US" sz="1900" dirty="0"/>
          </a:p>
          <a:p>
            <a:pPr marL="383106" lvl="1" indent="0">
              <a:buFont typeface="Calibri" panose="020F0502020204030204" pitchFamily="34" charset="0"/>
              <a:buNone/>
            </a:pPr>
            <a:r>
              <a:rPr lang="en-US" altLang="en-US" sz="1900" dirty="0" err="1"/>
              <a:t>Ljudi</a:t>
            </a:r>
            <a:r>
              <a:rPr lang="en-US" altLang="en-US" sz="1900" dirty="0"/>
              <a:t> </a:t>
            </a:r>
            <a:r>
              <a:rPr lang="en-US" altLang="en-US" sz="1900" dirty="0" err="1"/>
              <a:t>reaguju</a:t>
            </a:r>
            <a:r>
              <a:rPr lang="en-US" altLang="en-US" sz="1900" dirty="0"/>
              <a:t> </a:t>
            </a:r>
            <a:r>
              <a:rPr lang="en-US" altLang="en-US" sz="1900" dirty="0" err="1"/>
              <a:t>na</a:t>
            </a:r>
            <a:r>
              <a:rPr lang="en-US" altLang="en-US" sz="1900" dirty="0"/>
              <a:t> </a:t>
            </a:r>
            <a:r>
              <a:rPr lang="en-US" altLang="en-US" sz="1900" dirty="0" err="1"/>
              <a:t>podsticaje</a:t>
            </a:r>
            <a:endParaRPr lang="en-US" altLang="en-US" sz="1900" dirty="0"/>
          </a:p>
        </p:txBody>
      </p:sp>
      <p:pic>
        <p:nvPicPr>
          <p:cNvPr id="12290" name="Picture 2" descr="Kako doneti odluku o izboru fakulteta? - | Prijemni Up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944" y="2150702"/>
            <a:ext cx="4639736" cy="3688590"/>
          </a:xfrm>
          <a:prstGeom prst="rect">
            <a:avLst/>
          </a:prstGeom>
          <a:solidFill>
            <a:srgbClr val="FFFFFF"/>
          </a:solidFill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113402897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1097280" y="286603"/>
            <a:ext cx="10058400" cy="818125"/>
          </a:xfrm>
        </p:spPr>
        <p:txBody>
          <a:bodyPr rtlCol="0" anchor="b">
            <a:normAutofit fontScale="90000"/>
          </a:bodyPr>
          <a:lstStyle/>
          <a:p>
            <a:pPr algn="ctr">
              <a:defRPr/>
            </a:pPr>
            <a:br>
              <a:rPr lang="sl-SI" altLang="en-US" sz="3300" dirty="0">
                <a:solidFill>
                  <a:srgbClr val="006600"/>
                </a:solidFill>
                <a:latin typeface="+mn-lt"/>
              </a:rPr>
            </a:br>
            <a:r>
              <a:rPr lang="sl-SI" altLang="en-US" sz="3300" b="1" i="1" dirty="0">
                <a:solidFill>
                  <a:srgbClr val="006600"/>
                </a:solidFill>
                <a:latin typeface="+mn-lt"/>
              </a:rPr>
              <a:t>Cene rastu kada država štampa previše novca</a:t>
            </a:r>
          </a:p>
        </p:txBody>
      </p:sp>
      <p:pic>
        <p:nvPicPr>
          <p:cNvPr id="2050" name="Picture 2" descr="Šta je Inflacija, i Zašto Vas Ona Kažnjava? - Bitcoin Balk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7280" y="2446485"/>
            <a:ext cx="4639736" cy="3097023"/>
          </a:xfrm>
          <a:prstGeom prst="rect">
            <a:avLst/>
          </a:prstGeom>
          <a:solidFill>
            <a:srgbClr val="FFFFFF"/>
          </a:solidFill>
          <a:scene3d>
            <a:camera prst="isometricOffAxis2Left"/>
            <a:lightRig rig="threePt" dir="t"/>
          </a:scene3d>
        </p:spPr>
      </p:pic>
      <p:sp>
        <p:nvSpPr>
          <p:cNvPr id="39939" name="Rectangle 5"/>
          <p:cNvSpPr>
            <a:spLocks noGrp="1" noChangeArrowheads="1"/>
          </p:cNvSpPr>
          <p:nvPr>
            <p:ph sz="half" idx="2"/>
          </p:nvPr>
        </p:nvSpPr>
        <p:spPr>
          <a:xfrm>
            <a:off x="5737016" y="2120900"/>
            <a:ext cx="5570926" cy="374819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800" dirty="0" err="1"/>
              <a:t>Inflacija</a:t>
            </a:r>
            <a:r>
              <a:rPr lang="en-US" sz="1800" dirty="0"/>
              <a:t> </a:t>
            </a:r>
            <a:r>
              <a:rPr lang="en-US" sz="1800" dirty="0" err="1"/>
              <a:t>jeste</a:t>
            </a:r>
            <a:r>
              <a:rPr lang="en-US" sz="1800" dirty="0"/>
              <a:t> </a:t>
            </a:r>
            <a:r>
              <a:rPr lang="en-US" sz="1800" dirty="0" err="1"/>
              <a:t>porast</a:t>
            </a:r>
            <a:r>
              <a:rPr lang="en-US" sz="1800" dirty="0"/>
              <a:t> </a:t>
            </a:r>
            <a:r>
              <a:rPr lang="en-US" sz="1800" dirty="0" err="1"/>
              <a:t>opšteg</a:t>
            </a:r>
            <a:r>
              <a:rPr lang="en-US" sz="1800" dirty="0"/>
              <a:t> </a:t>
            </a:r>
            <a:r>
              <a:rPr lang="en-US" sz="1800" dirty="0" err="1"/>
              <a:t>nivoa</a:t>
            </a:r>
            <a:r>
              <a:rPr lang="en-US" sz="1800" dirty="0"/>
              <a:t> </a:t>
            </a:r>
            <a:r>
              <a:rPr lang="en-US" sz="1800" dirty="0" err="1"/>
              <a:t>cena</a:t>
            </a:r>
            <a:r>
              <a:rPr lang="en-US" sz="1800" dirty="0"/>
              <a:t> u </a:t>
            </a:r>
            <a:r>
              <a:rPr lang="en-US" sz="1800" dirty="0" err="1"/>
              <a:t>privredi</a:t>
            </a:r>
            <a:r>
              <a:rPr lang="en-US" sz="1800" dirty="0"/>
              <a:t>. </a:t>
            </a:r>
            <a:endParaRPr lang="sr-Latn-RS" sz="1800" dirty="0"/>
          </a:p>
          <a:p>
            <a:pPr>
              <a:lnSpc>
                <a:spcPct val="100000"/>
              </a:lnSpc>
            </a:pPr>
            <a:r>
              <a:rPr lang="en-US" sz="1800" b="1" dirty="0" err="1"/>
              <a:t>Uzrok</a:t>
            </a:r>
            <a:r>
              <a:rPr lang="en-US" sz="1800" b="1" dirty="0"/>
              <a:t> </a:t>
            </a:r>
            <a:r>
              <a:rPr lang="en-US" sz="1800" b="1" dirty="0" err="1"/>
              <a:t>inflacije</a:t>
            </a:r>
            <a:r>
              <a:rPr lang="en-US" sz="1800" b="1" dirty="0"/>
              <a:t> – </a:t>
            </a:r>
            <a:r>
              <a:rPr lang="en-US" sz="1800" b="1" dirty="0" err="1"/>
              <a:t>prekomerno</a:t>
            </a:r>
            <a:r>
              <a:rPr lang="en-US" sz="1800" b="1" dirty="0"/>
              <a:t> </a:t>
            </a:r>
            <a:r>
              <a:rPr lang="en-US" sz="1800" b="1" dirty="0" err="1"/>
              <a:t>povećanje</a:t>
            </a:r>
            <a:r>
              <a:rPr lang="en-US" sz="1800" b="1" dirty="0"/>
              <a:t> </a:t>
            </a:r>
            <a:r>
              <a:rPr lang="en-US" sz="1800" b="1" dirty="0" err="1"/>
              <a:t>količine</a:t>
            </a:r>
            <a:r>
              <a:rPr lang="en-US" sz="1800" b="1" dirty="0"/>
              <a:t> </a:t>
            </a:r>
            <a:r>
              <a:rPr lang="en-US" sz="1800" b="1" dirty="0" err="1"/>
              <a:t>novca</a:t>
            </a:r>
            <a:r>
              <a:rPr lang="en-US" sz="1800" b="1" dirty="0"/>
              <a:t> u </a:t>
            </a:r>
            <a:r>
              <a:rPr lang="en-US" sz="1800" b="1" dirty="0" err="1"/>
              <a:t>opticaju</a:t>
            </a:r>
            <a:r>
              <a:rPr lang="en-US" sz="1800" b="1" dirty="0"/>
              <a:t>. </a:t>
            </a:r>
            <a:endParaRPr lang="sr-Latn-RS" sz="1800" b="1" dirty="0"/>
          </a:p>
          <a:p>
            <a:pPr>
              <a:lnSpc>
                <a:spcPct val="100000"/>
              </a:lnSpc>
            </a:pPr>
            <a:r>
              <a:rPr lang="en-US" sz="1800" dirty="0" err="1"/>
              <a:t>Država</a:t>
            </a:r>
            <a:r>
              <a:rPr lang="en-US" sz="1800" dirty="0"/>
              <a:t> </a:t>
            </a:r>
            <a:r>
              <a:rPr lang="en-US" sz="1800" dirty="0" err="1"/>
              <a:t>treba</a:t>
            </a:r>
            <a:r>
              <a:rPr lang="en-US" sz="1800" dirty="0"/>
              <a:t> da </a:t>
            </a:r>
            <a:r>
              <a:rPr lang="en-US" sz="1800" dirty="0" err="1"/>
              <a:t>poveća</a:t>
            </a:r>
            <a:r>
              <a:rPr lang="en-US" sz="1800" dirty="0"/>
              <a:t> </a:t>
            </a:r>
            <a:r>
              <a:rPr lang="en-US" sz="1800" dirty="0" err="1"/>
              <a:t>količinu</a:t>
            </a:r>
            <a:r>
              <a:rPr lang="en-US" sz="1800" dirty="0"/>
              <a:t> </a:t>
            </a:r>
            <a:r>
              <a:rPr lang="en-US" sz="1800" dirty="0" err="1"/>
              <a:t>novca</a:t>
            </a:r>
            <a:r>
              <a:rPr lang="en-US" sz="1800" dirty="0"/>
              <a:t> u </a:t>
            </a:r>
            <a:r>
              <a:rPr lang="en-US" sz="1800" dirty="0" err="1"/>
              <a:t>privredi</a:t>
            </a:r>
            <a:r>
              <a:rPr lang="en-US" sz="1800" dirty="0"/>
              <a:t>, </a:t>
            </a:r>
            <a:r>
              <a:rPr lang="en-US" sz="1800" dirty="0" err="1"/>
              <a:t>srazmerno</a:t>
            </a:r>
            <a:r>
              <a:rPr lang="en-US" sz="1800" dirty="0"/>
              <a:t> </a:t>
            </a:r>
            <a:r>
              <a:rPr lang="en-US" sz="1800" dirty="0" err="1"/>
              <a:t>povećanju</a:t>
            </a:r>
            <a:r>
              <a:rPr lang="en-US" sz="1800" dirty="0"/>
              <a:t> </a:t>
            </a:r>
            <a:r>
              <a:rPr lang="en-US" sz="1800" dirty="0" err="1"/>
              <a:t>društvene</a:t>
            </a:r>
            <a:r>
              <a:rPr lang="en-US" sz="1800" dirty="0"/>
              <a:t> </a:t>
            </a:r>
            <a:r>
              <a:rPr lang="en-US" sz="1800" dirty="0" err="1"/>
              <a:t>proizvodnje</a:t>
            </a:r>
            <a:r>
              <a:rPr lang="en-US" sz="1800" dirty="0"/>
              <a:t>. </a:t>
            </a:r>
            <a:endParaRPr lang="sr-Latn-R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U tom </a:t>
            </a:r>
            <a:r>
              <a:rPr lang="en-US" sz="1800" dirty="0" err="1"/>
              <a:t>slučaju</a:t>
            </a:r>
            <a:r>
              <a:rPr lang="en-US" sz="1800" dirty="0"/>
              <a:t>: </a:t>
            </a: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novca</a:t>
            </a:r>
            <a:r>
              <a:rPr lang="en-US" sz="1800" dirty="0"/>
              <a:t> u </a:t>
            </a:r>
            <a:r>
              <a:rPr lang="en-US" sz="1800" dirty="0" err="1"/>
              <a:t>privredi</a:t>
            </a:r>
            <a:r>
              <a:rPr lang="en-US" sz="1800" dirty="0"/>
              <a:t> → </a:t>
            </a:r>
            <a:r>
              <a:rPr lang="en-US" sz="1800" dirty="0" err="1"/>
              <a:t>Veća</a:t>
            </a:r>
            <a:r>
              <a:rPr lang="en-US" sz="1800" dirty="0"/>
              <a:t> </a:t>
            </a:r>
            <a:r>
              <a:rPr lang="en-US" sz="1800" dirty="0" err="1"/>
              <a:t>tražnja</a:t>
            </a:r>
            <a:r>
              <a:rPr lang="en-US" sz="1800" dirty="0"/>
              <a:t> </a:t>
            </a:r>
            <a:r>
              <a:rPr lang="en-US" sz="1800" dirty="0" err="1"/>
              <a:t>roba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usluga</a:t>
            </a:r>
            <a:r>
              <a:rPr lang="en-US" sz="1800" dirty="0"/>
              <a:t> (u </a:t>
            </a:r>
            <a:r>
              <a:rPr lang="en-US" sz="1800" dirty="0" err="1"/>
              <a:t>isto</a:t>
            </a:r>
            <a:r>
              <a:rPr lang="en-US" sz="1800" dirty="0"/>
              <a:t> </a:t>
            </a:r>
            <a:r>
              <a:rPr lang="en-US" sz="1800" dirty="0" err="1"/>
              <a:t>vreme</a:t>
            </a:r>
            <a:r>
              <a:rPr lang="en-US" sz="1800" dirty="0"/>
              <a:t> </a:t>
            </a:r>
            <a:r>
              <a:rPr lang="en-US" sz="1800" dirty="0" err="1"/>
              <a:t>veća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ponuda</a:t>
            </a:r>
            <a:r>
              <a:rPr lang="en-US" sz="1800" dirty="0"/>
              <a:t> </a:t>
            </a:r>
            <a:r>
              <a:rPr lang="en-US" sz="1800" dirty="0" err="1"/>
              <a:t>roba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usluga</a:t>
            </a:r>
            <a:r>
              <a:rPr lang="en-US" sz="1800" dirty="0"/>
              <a:t>) → </a:t>
            </a:r>
            <a:r>
              <a:rPr lang="en-US" sz="1800" dirty="0" err="1"/>
              <a:t>Nema</a:t>
            </a:r>
            <a:r>
              <a:rPr lang="en-US" sz="1800" dirty="0"/>
              <a:t> </a:t>
            </a:r>
            <a:r>
              <a:rPr lang="en-US" sz="1800" dirty="0" err="1"/>
              <a:t>inflacije</a:t>
            </a:r>
            <a:r>
              <a:rPr lang="en-US" sz="1800" dirty="0"/>
              <a:t> (</a:t>
            </a:r>
            <a:r>
              <a:rPr lang="en-US" sz="1800" dirty="0" err="1"/>
              <a:t>odnosno</a:t>
            </a:r>
            <a:r>
              <a:rPr lang="en-US" sz="1800" dirty="0"/>
              <a:t> </a:t>
            </a:r>
            <a:r>
              <a:rPr lang="en-US" sz="1800" dirty="0" err="1"/>
              <a:t>povećanja</a:t>
            </a:r>
            <a:r>
              <a:rPr lang="en-US" sz="1800" dirty="0"/>
              <a:t> </a:t>
            </a:r>
            <a:r>
              <a:rPr lang="en-US" sz="1800" dirty="0" err="1"/>
              <a:t>cena</a:t>
            </a:r>
            <a:r>
              <a:rPr lang="en-US" sz="1800" dirty="0"/>
              <a:t>). </a:t>
            </a:r>
            <a:endParaRPr lang="sr-Latn-RS" sz="1800" dirty="0"/>
          </a:p>
          <a:p>
            <a:pPr>
              <a:lnSpc>
                <a:spcPct val="100000"/>
              </a:lnSpc>
            </a:pPr>
            <a:r>
              <a:rPr lang="en-US" sz="1800" dirty="0"/>
              <a:t>U </a:t>
            </a:r>
            <a:r>
              <a:rPr lang="en-US" sz="1800" dirty="0" err="1"/>
              <a:t>suprotnom</a:t>
            </a:r>
            <a:r>
              <a:rPr lang="en-US" sz="1800" dirty="0"/>
              <a:t>, </a:t>
            </a:r>
            <a:r>
              <a:rPr lang="en-US" sz="1800" dirty="0" err="1"/>
              <a:t>ukoliko</a:t>
            </a:r>
            <a:r>
              <a:rPr lang="en-US" sz="1800" dirty="0"/>
              <a:t> se </a:t>
            </a:r>
            <a:r>
              <a:rPr lang="en-US" sz="1800" dirty="0" err="1"/>
              <a:t>povećava</a:t>
            </a:r>
            <a:r>
              <a:rPr lang="en-US" sz="1800" dirty="0"/>
              <a:t> </a:t>
            </a:r>
            <a:r>
              <a:rPr lang="en-US" sz="1800" dirty="0" err="1"/>
              <a:t>ponuda</a:t>
            </a:r>
            <a:r>
              <a:rPr lang="en-US" sz="1800" dirty="0"/>
              <a:t> </a:t>
            </a:r>
            <a:r>
              <a:rPr lang="en-US" sz="1800" dirty="0" err="1"/>
              <a:t>novca</a:t>
            </a:r>
            <a:r>
              <a:rPr lang="en-US" sz="1800" dirty="0"/>
              <a:t> a </a:t>
            </a:r>
            <a:r>
              <a:rPr lang="en-US" sz="1800" dirty="0" err="1"/>
              <a:t>proizvodnja</a:t>
            </a:r>
            <a:r>
              <a:rPr lang="en-US" sz="1800" dirty="0"/>
              <a:t> </a:t>
            </a:r>
            <a:r>
              <a:rPr lang="en-US" sz="1800" dirty="0" err="1"/>
              <a:t>stagnira</a:t>
            </a:r>
            <a:r>
              <a:rPr lang="en-US" sz="1800" dirty="0"/>
              <a:t>, </a:t>
            </a:r>
            <a:r>
              <a:rPr lang="en-US" sz="1800" dirty="0" err="1"/>
              <a:t>ili</a:t>
            </a:r>
            <a:r>
              <a:rPr lang="en-US" sz="1800" dirty="0"/>
              <a:t> </a:t>
            </a:r>
            <a:r>
              <a:rPr lang="en-US" sz="1800" dirty="0" err="1"/>
              <a:t>neznatno</a:t>
            </a:r>
            <a:r>
              <a:rPr lang="en-US" sz="1800" dirty="0"/>
              <a:t> </a:t>
            </a:r>
            <a:r>
              <a:rPr lang="en-US" sz="1800" dirty="0" err="1"/>
              <a:t>raste</a:t>
            </a:r>
            <a:r>
              <a:rPr lang="en-US" sz="1800" dirty="0"/>
              <a:t>, </a:t>
            </a:r>
            <a:r>
              <a:rPr lang="en-US" sz="1800" dirty="0" err="1"/>
              <a:t>sledi</a:t>
            </a:r>
            <a:r>
              <a:rPr lang="en-US" sz="1800" dirty="0"/>
              <a:t>: </a:t>
            </a:r>
            <a:r>
              <a:rPr lang="en-US" sz="1800" dirty="0" err="1"/>
              <a:t>Više</a:t>
            </a:r>
            <a:r>
              <a:rPr lang="en-US" sz="1800" dirty="0"/>
              <a:t> </a:t>
            </a:r>
            <a:r>
              <a:rPr lang="en-US" sz="1800" dirty="0" err="1"/>
              <a:t>novca</a:t>
            </a:r>
            <a:r>
              <a:rPr lang="en-US" sz="1800" dirty="0"/>
              <a:t> u </a:t>
            </a:r>
            <a:r>
              <a:rPr lang="en-US" sz="1800" dirty="0" err="1"/>
              <a:t>privredi</a:t>
            </a:r>
            <a:r>
              <a:rPr lang="en-US" sz="1800" dirty="0"/>
              <a:t> → </a:t>
            </a:r>
            <a:r>
              <a:rPr lang="en-US" sz="1800" dirty="0" err="1"/>
              <a:t>Veća</a:t>
            </a:r>
            <a:r>
              <a:rPr lang="en-US" sz="1800" dirty="0"/>
              <a:t> </a:t>
            </a:r>
            <a:r>
              <a:rPr lang="en-US" sz="1800" dirty="0" err="1"/>
              <a:t>tražnja</a:t>
            </a:r>
            <a:r>
              <a:rPr lang="en-US" sz="1800" dirty="0"/>
              <a:t> </a:t>
            </a:r>
            <a:r>
              <a:rPr lang="en-US" sz="1800" dirty="0" err="1"/>
              <a:t>roba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</a:t>
            </a:r>
            <a:r>
              <a:rPr lang="en-US" sz="1800" dirty="0" err="1"/>
              <a:t>usluga</a:t>
            </a:r>
            <a:r>
              <a:rPr lang="en-US" sz="1800" dirty="0"/>
              <a:t> (a </a:t>
            </a:r>
            <a:r>
              <a:rPr lang="en-US" sz="1800" dirty="0" err="1"/>
              <a:t>ista</a:t>
            </a:r>
            <a:r>
              <a:rPr lang="en-US" sz="1800" dirty="0"/>
              <a:t> </a:t>
            </a:r>
            <a:r>
              <a:rPr lang="en-US" sz="1800" dirty="0" err="1"/>
              <a:t>ponuda</a:t>
            </a:r>
            <a:r>
              <a:rPr lang="en-US" sz="1800" dirty="0"/>
              <a:t>) → </a:t>
            </a:r>
            <a:r>
              <a:rPr lang="en-US" sz="1800" dirty="0" err="1"/>
              <a:t>Inflacija</a:t>
            </a:r>
            <a:r>
              <a:rPr lang="en-US" sz="1800" dirty="0"/>
              <a:t> (</a:t>
            </a:r>
            <a:r>
              <a:rPr lang="en-US" sz="1800" dirty="0" err="1"/>
              <a:t>odnosno</a:t>
            </a:r>
            <a:r>
              <a:rPr lang="en-US" sz="1800" dirty="0"/>
              <a:t> </a:t>
            </a:r>
            <a:r>
              <a:rPr lang="en-US" sz="1800" dirty="0" err="1"/>
              <a:t>povećanje</a:t>
            </a:r>
            <a:r>
              <a:rPr lang="en-US" sz="1800" dirty="0"/>
              <a:t> </a:t>
            </a:r>
            <a:r>
              <a:rPr lang="en-US" sz="1800" dirty="0" err="1"/>
              <a:t>cena</a:t>
            </a:r>
            <a:r>
              <a:rPr lang="en-US" sz="1800" dirty="0"/>
              <a:t>)</a:t>
            </a:r>
            <a:endParaRPr lang="sl-SI" altLang="en-US" sz="1800" dirty="0"/>
          </a:p>
        </p:txBody>
      </p:sp>
    </p:spTree>
    <p:extLst>
      <p:ext uri="{BB962C8B-B14F-4D97-AF65-F5344CB8AC3E}">
        <p14:creationId xmlns:p14="http://schemas.microsoft.com/office/powerpoint/2010/main" val="580966806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000" b="1" i="0" kern="1200" spc="-50" baseline="0" dirty="0" err="1">
                <a:solidFill>
                  <a:srgbClr val="006600"/>
                </a:solidFill>
                <a:ea typeface="+mj-ea"/>
                <a:cs typeface="+mj-cs"/>
              </a:rPr>
              <a:t>Kako</a:t>
            </a:r>
            <a:r>
              <a:rPr lang="en-US" sz="3000" b="1" i="0" kern="1200" spc="-50" baseline="0" dirty="0">
                <a:solidFill>
                  <a:srgbClr val="006600"/>
                </a:solidFill>
                <a:ea typeface="+mj-ea"/>
                <a:cs typeface="+mj-cs"/>
              </a:rPr>
              <a:t> </a:t>
            </a:r>
            <a:r>
              <a:rPr lang="en-US" sz="3000" b="1" i="0" kern="1200" spc="-50" baseline="0" dirty="0" err="1">
                <a:solidFill>
                  <a:srgbClr val="006600"/>
                </a:solidFill>
                <a:ea typeface="+mj-ea"/>
                <a:cs typeface="+mj-cs"/>
              </a:rPr>
              <a:t>dolazi</a:t>
            </a:r>
            <a:r>
              <a:rPr lang="en-US" sz="3000" b="1" i="0" kern="1200" spc="-50" baseline="0" dirty="0">
                <a:solidFill>
                  <a:srgbClr val="006600"/>
                </a:solidFill>
                <a:ea typeface="+mj-ea"/>
                <a:cs typeface="+mj-cs"/>
              </a:rPr>
              <a:t> do </a:t>
            </a:r>
            <a:r>
              <a:rPr lang="en-US" sz="3000" b="1" i="0" kern="1200" spc="-50" baseline="0" dirty="0" err="1">
                <a:solidFill>
                  <a:srgbClr val="006600"/>
                </a:solidFill>
                <a:ea typeface="+mj-ea"/>
                <a:cs typeface="+mj-cs"/>
              </a:rPr>
              <a:t>inflacije</a:t>
            </a:r>
            <a:r>
              <a:rPr lang="en-US" sz="3000" b="1" i="0" kern="1200" spc="-50" baseline="0" dirty="0">
                <a:solidFill>
                  <a:srgbClr val="006600"/>
                </a:solidFill>
                <a:ea typeface="+mj-ea"/>
                <a:cs typeface="+mj-cs"/>
              </a:rPr>
              <a:t>? 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490293D-7F83-77BF-F7D9-D2616450B6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998615"/>
              </p:ext>
            </p:extLst>
          </p:nvPr>
        </p:nvGraphicFramePr>
        <p:xfrm>
          <a:off x="1097280" y="2108201"/>
          <a:ext cx="10058400" cy="37608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222183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76896"/>
            <a:ext cx="10058400" cy="55335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1800" b="1" dirty="0" err="1"/>
              <a:t>Hiperinflacija</a:t>
            </a:r>
            <a:r>
              <a:rPr lang="en-US" sz="1800" b="1" dirty="0"/>
              <a:t> u </a:t>
            </a:r>
            <a:r>
              <a:rPr lang="en-US" sz="1800" b="1" dirty="0" err="1"/>
              <a:t>Vajmarskoj</a:t>
            </a:r>
            <a:r>
              <a:rPr lang="en-US" sz="1800" b="1" dirty="0"/>
              <a:t> </a:t>
            </a:r>
            <a:r>
              <a:rPr lang="en-US" sz="1800" b="1" dirty="0" err="1"/>
              <a:t>republici</a:t>
            </a:r>
            <a:r>
              <a:rPr lang="en-US" sz="1800" b="1" dirty="0"/>
              <a:t> </a:t>
            </a:r>
            <a:r>
              <a:rPr lang="en-US" sz="1800" dirty="0" err="1"/>
              <a:t>bila</a:t>
            </a:r>
            <a:r>
              <a:rPr lang="en-US" sz="1800" dirty="0"/>
              <a:t> je </a:t>
            </a:r>
            <a:r>
              <a:rPr lang="en-US" sz="1800" dirty="0" err="1"/>
              <a:t>jedna</a:t>
            </a:r>
            <a:r>
              <a:rPr lang="en-US" sz="1800" dirty="0"/>
              <a:t> od </a:t>
            </a:r>
            <a:r>
              <a:rPr lang="en-US" sz="1800" dirty="0" err="1"/>
              <a:t>najvećih</a:t>
            </a:r>
            <a:r>
              <a:rPr lang="en-US" sz="1800" dirty="0"/>
              <a:t> </a:t>
            </a:r>
            <a:r>
              <a:rPr lang="en-US" sz="1800" dirty="0" err="1"/>
              <a:t>ekonomskih</a:t>
            </a:r>
            <a:r>
              <a:rPr lang="en-US" sz="1800" dirty="0"/>
              <a:t> </a:t>
            </a:r>
            <a:r>
              <a:rPr lang="en-US" sz="1800" dirty="0" err="1"/>
              <a:t>kriza</a:t>
            </a:r>
            <a:r>
              <a:rPr lang="en-US" sz="1800" dirty="0"/>
              <a:t> u </a:t>
            </a:r>
            <a:r>
              <a:rPr lang="en-US" sz="1800" dirty="0" err="1"/>
              <a:t>istoriji</a:t>
            </a:r>
            <a:r>
              <a:rPr lang="en-US" sz="1800" dirty="0"/>
              <a:t> </a:t>
            </a:r>
            <a:r>
              <a:rPr lang="en-US" sz="1800" dirty="0" err="1"/>
              <a:t>Nemačke</a:t>
            </a:r>
            <a:r>
              <a:rPr lang="sr-Latn-RS" sz="1800" dirty="0"/>
              <a:t> - </a:t>
            </a:r>
            <a:r>
              <a:rPr lang="en-US" sz="1800" dirty="0" err="1"/>
              <a:t>počelo</a:t>
            </a:r>
            <a:r>
              <a:rPr lang="en-US" sz="1800" dirty="0"/>
              <a:t> 1923, u </a:t>
            </a:r>
            <a:r>
              <a:rPr lang="en-US" sz="1800" dirty="0" err="1"/>
              <a:t>vreme</a:t>
            </a:r>
            <a:r>
              <a:rPr lang="en-US" sz="1800" dirty="0"/>
              <a:t> </a:t>
            </a:r>
            <a:r>
              <a:rPr lang="en-US" sz="1800" dirty="0" err="1"/>
              <a:t>kada</a:t>
            </a:r>
            <a:r>
              <a:rPr lang="en-US" sz="1800" dirty="0"/>
              <a:t> se </a:t>
            </a:r>
            <a:r>
              <a:rPr lang="en-US" sz="1800" dirty="0" err="1"/>
              <a:t>Nemačka</a:t>
            </a:r>
            <a:r>
              <a:rPr lang="en-US" sz="1800" dirty="0"/>
              <a:t> </a:t>
            </a:r>
            <a:r>
              <a:rPr lang="en-US" sz="1800" dirty="0" err="1"/>
              <a:t>još</a:t>
            </a:r>
            <a:r>
              <a:rPr lang="en-US" sz="1800" dirty="0"/>
              <a:t> </a:t>
            </a:r>
            <a:r>
              <a:rPr lang="en-US" sz="1800" dirty="0" err="1"/>
              <a:t>nije</a:t>
            </a:r>
            <a:r>
              <a:rPr lang="en-US" sz="1800" dirty="0"/>
              <a:t> </a:t>
            </a:r>
            <a:r>
              <a:rPr lang="en-US" sz="1800" dirty="0" err="1"/>
              <a:t>oporavila</a:t>
            </a:r>
            <a:r>
              <a:rPr lang="en-US" sz="1800" dirty="0"/>
              <a:t> od </a:t>
            </a:r>
            <a:r>
              <a:rPr lang="en-US" sz="1800" dirty="0" err="1"/>
              <a:t>Prvog</a:t>
            </a:r>
            <a:r>
              <a:rPr lang="en-US" sz="1800" dirty="0"/>
              <a:t> </a:t>
            </a:r>
            <a:r>
              <a:rPr lang="en-US" sz="1800" dirty="0" err="1"/>
              <a:t>svetskog</a:t>
            </a:r>
            <a:r>
              <a:rPr lang="en-US" sz="1800" dirty="0"/>
              <a:t> rata.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954" y="1130246"/>
            <a:ext cx="11110156" cy="4738847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US" dirty="0" err="1"/>
              <a:t>Nemačka</a:t>
            </a:r>
            <a:r>
              <a:rPr lang="en-US" dirty="0"/>
              <a:t> je </a:t>
            </a:r>
            <a:r>
              <a:rPr lang="en-US" dirty="0" err="1"/>
              <a:t>posle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svetskog</a:t>
            </a:r>
            <a:r>
              <a:rPr lang="en-US" dirty="0"/>
              <a:t> rata </a:t>
            </a:r>
            <a:r>
              <a:rPr lang="en-US" dirty="0" err="1"/>
              <a:t>bila</a:t>
            </a:r>
            <a:r>
              <a:rPr lang="en-US" dirty="0"/>
              <a:t> </a:t>
            </a:r>
            <a:r>
              <a:rPr lang="en-US" dirty="0" err="1"/>
              <a:t>opterećena</a:t>
            </a:r>
            <a:r>
              <a:rPr lang="en-US" dirty="0"/>
              <a:t> </a:t>
            </a:r>
            <a:r>
              <a:rPr lang="en-US" dirty="0" err="1"/>
              <a:t>reparacionim</a:t>
            </a:r>
            <a:r>
              <a:rPr lang="en-US" dirty="0"/>
              <a:t> </a:t>
            </a:r>
            <a:r>
              <a:rPr lang="en-US" dirty="0" err="1"/>
              <a:t>zahtevima</a:t>
            </a:r>
            <a:r>
              <a:rPr lang="en-US" dirty="0"/>
              <a:t> </a:t>
            </a:r>
            <a:r>
              <a:rPr lang="en-US" dirty="0" err="1"/>
              <a:t>Francuske</a:t>
            </a:r>
            <a:r>
              <a:rPr lang="en-US" dirty="0"/>
              <a:t> </a:t>
            </a:r>
            <a:r>
              <a:rPr lang="en-US" dirty="0" err="1"/>
              <a:t>zacrtanim</a:t>
            </a:r>
            <a:r>
              <a:rPr lang="en-US" dirty="0"/>
              <a:t> u </a:t>
            </a:r>
            <a:r>
              <a:rPr lang="en-US" dirty="0" err="1"/>
              <a:t>mirovnom</a:t>
            </a:r>
            <a:r>
              <a:rPr lang="en-US" dirty="0"/>
              <a:t> </a:t>
            </a:r>
            <a:r>
              <a:rPr lang="en-US" dirty="0" err="1"/>
              <a:t>ugovoru</a:t>
            </a:r>
            <a:r>
              <a:rPr lang="en-US" dirty="0"/>
              <a:t> </a:t>
            </a:r>
            <a:r>
              <a:rPr lang="en-US" dirty="0" err="1"/>
              <a:t>iz</a:t>
            </a:r>
            <a:r>
              <a:rPr lang="en-US" dirty="0"/>
              <a:t> </a:t>
            </a:r>
            <a:r>
              <a:rPr lang="en-US" dirty="0" err="1"/>
              <a:t>Versaja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sr-Latn-RS" dirty="0"/>
              <a:t>T</a:t>
            </a:r>
            <a:r>
              <a:rPr lang="en-US" dirty="0"/>
              <a:t>o </a:t>
            </a:r>
            <a:r>
              <a:rPr lang="en-US" dirty="0" err="1"/>
              <a:t>nije</a:t>
            </a:r>
            <a:r>
              <a:rPr lang="en-US" dirty="0"/>
              <a:t> </a:t>
            </a:r>
            <a:r>
              <a:rPr lang="en-US" dirty="0" err="1"/>
              <a:t>jedini</a:t>
            </a:r>
            <a:r>
              <a:rPr lang="en-US" dirty="0"/>
              <a:t> </a:t>
            </a:r>
            <a:r>
              <a:rPr lang="en-US" dirty="0" err="1"/>
              <a:t>razlog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hiperinflaciju</a:t>
            </a:r>
            <a:r>
              <a:rPr lang="en-US" dirty="0"/>
              <a:t> pre </a:t>
            </a:r>
            <a:r>
              <a:rPr lang="sr-Latn-RS" dirty="0"/>
              <a:t>100</a:t>
            </a:r>
            <a:r>
              <a:rPr lang="en-US" dirty="0"/>
              <a:t> </a:t>
            </a:r>
            <a:r>
              <a:rPr lang="en-US" dirty="0" err="1"/>
              <a:t>godina</a:t>
            </a:r>
            <a:r>
              <a:rPr lang="en-US" dirty="0"/>
              <a:t>. </a:t>
            </a:r>
            <a:r>
              <a:rPr lang="en-US" dirty="0" err="1"/>
              <a:t>Bilo</a:t>
            </a:r>
            <a:r>
              <a:rPr lang="en-US" dirty="0"/>
              <a:t> </a:t>
            </a:r>
            <a:r>
              <a:rPr lang="en-US" dirty="0" err="1"/>
              <a:t>ih</a:t>
            </a:r>
            <a:r>
              <a:rPr lang="en-US" dirty="0"/>
              <a:t> je </a:t>
            </a:r>
            <a:r>
              <a:rPr lang="en-US" dirty="0" err="1"/>
              <a:t>više</a:t>
            </a:r>
            <a:r>
              <a:rPr lang="en-US" dirty="0"/>
              <a:t>.</a:t>
            </a:r>
            <a:r>
              <a:rPr lang="sr-Latn-RS" dirty="0"/>
              <a:t> </a:t>
            </a:r>
            <a:endParaRPr lang="en-US" dirty="0"/>
          </a:p>
          <a:p>
            <a:pPr algn="just"/>
            <a:r>
              <a:rPr lang="en-US" dirty="0" err="1"/>
              <a:t>Kada</a:t>
            </a:r>
            <a:r>
              <a:rPr lang="en-US" dirty="0"/>
              <a:t> je </a:t>
            </a:r>
            <a:r>
              <a:rPr lang="en-US" dirty="0" err="1"/>
              <a:t>Nemačka</a:t>
            </a:r>
            <a:r>
              <a:rPr lang="en-US" dirty="0"/>
              <a:t> </a:t>
            </a:r>
            <a:r>
              <a:rPr lang="en-US" dirty="0" err="1"/>
              <a:t>kasnila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plaćanjem</a:t>
            </a:r>
            <a:r>
              <a:rPr lang="en-US" dirty="0"/>
              <a:t> </a:t>
            </a:r>
            <a:r>
              <a:rPr lang="en-US" dirty="0" err="1"/>
              <a:t>reparacija</a:t>
            </a:r>
            <a:r>
              <a:rPr lang="en-US" dirty="0"/>
              <a:t> </a:t>
            </a:r>
            <a:r>
              <a:rPr lang="en-US" dirty="0" err="1"/>
              <a:t>Francuskoj</a:t>
            </a:r>
            <a:r>
              <a:rPr lang="en-US" dirty="0"/>
              <a:t>, </a:t>
            </a:r>
            <a:r>
              <a:rPr lang="en-US" dirty="0" err="1"/>
              <a:t>Pariz</a:t>
            </a:r>
            <a:r>
              <a:rPr lang="en-US" dirty="0"/>
              <a:t> je </a:t>
            </a:r>
            <a:r>
              <a:rPr lang="en-US" dirty="0" err="1"/>
              <a:t>okupirao</a:t>
            </a:r>
            <a:r>
              <a:rPr lang="en-US" dirty="0"/>
              <a:t> </a:t>
            </a:r>
            <a:r>
              <a:rPr lang="en-US" dirty="0" err="1"/>
              <a:t>Rursku</a:t>
            </a:r>
            <a:r>
              <a:rPr lang="en-US" dirty="0"/>
              <a:t> oblast da bi se </a:t>
            </a:r>
            <a:r>
              <a:rPr lang="en-US" dirty="0" err="1"/>
              <a:t>domogao</a:t>
            </a:r>
            <a:r>
              <a:rPr lang="en-US" dirty="0"/>
              <a:t> </a:t>
            </a:r>
            <a:r>
              <a:rPr lang="en-US" dirty="0" err="1"/>
              <a:t>uglja</a:t>
            </a:r>
            <a:r>
              <a:rPr lang="en-US" dirty="0"/>
              <a:t> u </a:t>
            </a:r>
            <a:r>
              <a:rPr lang="en-US" dirty="0" err="1"/>
              <a:t>vrednosti</a:t>
            </a:r>
            <a:r>
              <a:rPr lang="en-US" dirty="0"/>
              <a:t> </a:t>
            </a:r>
            <a:r>
              <a:rPr lang="en-US" dirty="0" err="1"/>
              <a:t>reparacija</a:t>
            </a:r>
            <a:r>
              <a:rPr lang="en-US" dirty="0"/>
              <a:t>. </a:t>
            </a:r>
            <a:r>
              <a:rPr lang="en-US" dirty="0" err="1"/>
              <a:t>Tamošnje</a:t>
            </a:r>
            <a:r>
              <a:rPr lang="en-US" dirty="0"/>
              <a:t> </a:t>
            </a:r>
            <a:r>
              <a:rPr lang="en-US" dirty="0" err="1"/>
              <a:t>stanovništvo</a:t>
            </a:r>
            <a:r>
              <a:rPr lang="en-US" dirty="0"/>
              <a:t> </a:t>
            </a:r>
            <a:r>
              <a:rPr lang="en-US" dirty="0" err="1"/>
              <a:t>pružilo</a:t>
            </a:r>
            <a:r>
              <a:rPr lang="en-US" dirty="0"/>
              <a:t> je </a:t>
            </a:r>
            <a:r>
              <a:rPr lang="en-US" dirty="0" err="1"/>
              <a:t>pasivan</a:t>
            </a:r>
            <a:r>
              <a:rPr lang="en-US" dirty="0"/>
              <a:t> </a:t>
            </a:r>
            <a:r>
              <a:rPr lang="en-US" dirty="0" err="1"/>
              <a:t>otpor</a:t>
            </a:r>
            <a:r>
              <a:rPr lang="en-US" dirty="0"/>
              <a:t> – </a:t>
            </a:r>
            <a:r>
              <a:rPr lang="en-US" dirty="0" err="1"/>
              <a:t>prestali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da </a:t>
            </a:r>
            <a:r>
              <a:rPr lang="en-US" dirty="0" err="1"/>
              <a:t>iskopavaju</a:t>
            </a:r>
            <a:r>
              <a:rPr lang="en-US" dirty="0"/>
              <a:t> </a:t>
            </a:r>
            <a:r>
              <a:rPr lang="en-US" dirty="0" err="1"/>
              <a:t>ugalj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 err="1"/>
              <a:t>Štampanje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je </a:t>
            </a:r>
            <a:r>
              <a:rPr lang="en-US" dirty="0" err="1"/>
              <a:t>preduzela</a:t>
            </a:r>
            <a:r>
              <a:rPr lang="en-US" dirty="0"/>
              <a:t> </a:t>
            </a:r>
            <a:r>
              <a:rPr lang="en-US" dirty="0" err="1"/>
              <a:t>nemačka</a:t>
            </a:r>
            <a:r>
              <a:rPr lang="en-US" dirty="0"/>
              <a:t> </a:t>
            </a:r>
            <a:r>
              <a:rPr lang="en-US" dirty="0" err="1"/>
              <a:t>vlada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isplaćivala</a:t>
            </a:r>
            <a:r>
              <a:rPr lang="en-US" dirty="0"/>
              <a:t> </a:t>
            </a:r>
            <a:r>
              <a:rPr lang="en-US" dirty="0" err="1"/>
              <a:t>štrajkače</a:t>
            </a:r>
            <a:r>
              <a:rPr lang="en-US" dirty="0"/>
              <a:t> u </a:t>
            </a:r>
            <a:r>
              <a:rPr lang="en-US" dirty="0" err="1"/>
              <a:t>rurskoj</a:t>
            </a:r>
            <a:r>
              <a:rPr lang="en-US" dirty="0"/>
              <a:t> </a:t>
            </a:r>
            <a:r>
              <a:rPr lang="en-US" dirty="0" err="1"/>
              <a:t>oblasti</a:t>
            </a:r>
            <a:r>
              <a:rPr lang="en-US" dirty="0"/>
              <a:t> </a:t>
            </a:r>
            <a:r>
              <a:rPr lang="en-US" dirty="0" err="1"/>
              <a:t>pokrenulo</a:t>
            </a:r>
            <a:r>
              <a:rPr lang="en-US" dirty="0"/>
              <a:t> je </a:t>
            </a:r>
            <a:r>
              <a:rPr lang="en-US" dirty="0" err="1"/>
              <a:t>inflaciju</a:t>
            </a:r>
            <a:r>
              <a:rPr lang="en-US" dirty="0"/>
              <a:t>. </a:t>
            </a:r>
            <a:r>
              <a:rPr lang="en-US" dirty="0" err="1"/>
              <a:t>Patriotizam</a:t>
            </a:r>
            <a:r>
              <a:rPr lang="en-US" dirty="0"/>
              <a:t> je </a:t>
            </a:r>
            <a:r>
              <a:rPr lang="en-US" dirty="0" err="1"/>
              <a:t>tako</a:t>
            </a:r>
            <a:r>
              <a:rPr lang="en-US" dirty="0"/>
              <a:t> </a:t>
            </a:r>
            <a:r>
              <a:rPr lang="en-US" dirty="0" err="1"/>
              <a:t>Nemačku</a:t>
            </a:r>
            <a:r>
              <a:rPr lang="en-US" dirty="0"/>
              <a:t> </a:t>
            </a:r>
            <a:r>
              <a:rPr lang="en-US" dirty="0" err="1"/>
              <a:t>odveo</a:t>
            </a:r>
            <a:r>
              <a:rPr lang="en-US" dirty="0"/>
              <a:t> u </a:t>
            </a:r>
            <a:r>
              <a:rPr lang="en-US" dirty="0" err="1"/>
              <a:t>razornu</a:t>
            </a:r>
            <a:r>
              <a:rPr lang="en-US" dirty="0"/>
              <a:t> </a:t>
            </a:r>
            <a:r>
              <a:rPr lang="en-US" dirty="0" err="1"/>
              <a:t>ekonomsku</a:t>
            </a:r>
            <a:r>
              <a:rPr lang="en-US" dirty="0"/>
              <a:t> </a:t>
            </a:r>
            <a:r>
              <a:rPr lang="en-US" dirty="0" err="1"/>
              <a:t>krizu</a:t>
            </a:r>
            <a:r>
              <a:rPr lang="sr-Latn-RS" dirty="0"/>
              <a:t>. </a:t>
            </a:r>
            <a:r>
              <a:rPr lang="en-US" dirty="0"/>
              <a:t>„Sami </a:t>
            </a:r>
            <a:r>
              <a:rPr lang="en-US" dirty="0" err="1"/>
              <a:t>Nemci</a:t>
            </a:r>
            <a:r>
              <a:rPr lang="en-US" dirty="0"/>
              <a:t>, </a:t>
            </a:r>
            <a:r>
              <a:rPr lang="en-US" dirty="0" err="1"/>
              <a:t>ugušili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svoju</a:t>
            </a:r>
            <a:r>
              <a:rPr lang="en-US" dirty="0"/>
              <a:t> </a:t>
            </a:r>
            <a:r>
              <a:rPr lang="en-US" dirty="0" err="1"/>
              <a:t>najvažniju</a:t>
            </a:r>
            <a:r>
              <a:rPr lang="en-US" dirty="0"/>
              <a:t> </a:t>
            </a:r>
            <a:r>
              <a:rPr lang="en-US" dirty="0" err="1"/>
              <a:t>proizvodnju</a:t>
            </a:r>
            <a:r>
              <a:rPr lang="en-US" dirty="0"/>
              <a:t>, </a:t>
            </a:r>
            <a:r>
              <a:rPr lang="en-US" dirty="0" err="1"/>
              <a:t>samo</a:t>
            </a:r>
            <a:r>
              <a:rPr lang="en-US" dirty="0"/>
              <a:t> </a:t>
            </a:r>
            <a:r>
              <a:rPr lang="en-US" dirty="0" err="1"/>
              <a:t>zato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nisu</a:t>
            </a:r>
            <a:r>
              <a:rPr lang="en-US" dirty="0"/>
              <a:t> </a:t>
            </a:r>
            <a:r>
              <a:rPr lang="en-US" dirty="0" err="1"/>
              <a:t>želeli</a:t>
            </a:r>
            <a:r>
              <a:rPr lang="en-US" dirty="0"/>
              <a:t> da se </a:t>
            </a:r>
            <a:r>
              <a:rPr lang="en-US" dirty="0" err="1"/>
              <a:t>Francuzi</a:t>
            </a:r>
            <a:r>
              <a:rPr lang="en-US" dirty="0"/>
              <a:t> </a:t>
            </a:r>
            <a:r>
              <a:rPr lang="en-US" dirty="0" err="1"/>
              <a:t>domogu</a:t>
            </a:r>
            <a:r>
              <a:rPr lang="en-US" dirty="0"/>
              <a:t> </a:t>
            </a:r>
            <a:r>
              <a:rPr lang="en-US" dirty="0" err="1"/>
              <a:t>uglja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čelika</a:t>
            </a:r>
            <a:r>
              <a:rPr lang="en-US" dirty="0"/>
              <a:t>,</a:t>
            </a:r>
            <a:endParaRPr lang="sr-Latn-RS" dirty="0"/>
          </a:p>
          <a:p>
            <a:pPr algn="just"/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postoji</a:t>
            </a:r>
            <a:r>
              <a:rPr lang="en-US" dirty="0"/>
              <a:t> </a:t>
            </a:r>
            <a:r>
              <a:rPr lang="en-US" dirty="0" err="1"/>
              <a:t>višak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, a </a:t>
            </a:r>
            <a:r>
              <a:rPr lang="en-US" dirty="0" err="1"/>
              <a:t>manjak</a:t>
            </a:r>
            <a:r>
              <a:rPr lang="en-US" dirty="0"/>
              <a:t> </a:t>
            </a:r>
            <a:r>
              <a:rPr lang="en-US" dirty="0" err="1"/>
              <a:t>proizvoda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što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sirovine</a:t>
            </a:r>
            <a:r>
              <a:rPr lang="en-US" dirty="0"/>
              <a:t>, </a:t>
            </a:r>
            <a:r>
              <a:rPr lang="en-US" dirty="0" err="1"/>
              <a:t>onda</a:t>
            </a:r>
            <a:r>
              <a:rPr lang="en-US" dirty="0"/>
              <a:t> </a:t>
            </a:r>
            <a:r>
              <a:rPr lang="en-US" dirty="0" err="1"/>
              <a:t>opada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. </a:t>
            </a:r>
            <a:r>
              <a:rPr lang="en-US" dirty="0" err="1"/>
              <a:t>Osim</a:t>
            </a:r>
            <a:r>
              <a:rPr lang="en-US" dirty="0"/>
              <a:t> toga, </a:t>
            </a:r>
            <a:r>
              <a:rPr lang="en-US" dirty="0" err="1"/>
              <a:t>Nemačka</a:t>
            </a:r>
            <a:r>
              <a:rPr lang="en-US" dirty="0"/>
              <a:t> je </a:t>
            </a:r>
            <a:r>
              <a:rPr lang="en-US" dirty="0" err="1"/>
              <a:t>još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Prvog</a:t>
            </a:r>
            <a:r>
              <a:rPr lang="en-US" dirty="0"/>
              <a:t> </a:t>
            </a:r>
            <a:r>
              <a:rPr lang="en-US" dirty="0" err="1"/>
              <a:t>svetskog</a:t>
            </a:r>
            <a:r>
              <a:rPr lang="en-US" dirty="0"/>
              <a:t> rata </a:t>
            </a:r>
            <a:r>
              <a:rPr lang="en-US" dirty="0" err="1"/>
              <a:t>snažno</a:t>
            </a:r>
            <a:r>
              <a:rPr lang="en-US" dirty="0"/>
              <a:t> </a:t>
            </a:r>
            <a:r>
              <a:rPr lang="en-US" dirty="0" err="1"/>
              <a:t>oborila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svoje</a:t>
            </a:r>
            <a:r>
              <a:rPr lang="en-US" dirty="0"/>
              <a:t> </a:t>
            </a:r>
            <a:r>
              <a:rPr lang="en-US" dirty="0" err="1"/>
              <a:t>valute</a:t>
            </a:r>
            <a:r>
              <a:rPr lang="en-US" dirty="0"/>
              <a:t>, </a:t>
            </a:r>
            <a:r>
              <a:rPr lang="en-US" dirty="0" err="1"/>
              <a:t>jer</a:t>
            </a:r>
            <a:r>
              <a:rPr lang="en-US" dirty="0"/>
              <a:t> je </a:t>
            </a:r>
            <a:r>
              <a:rPr lang="en-US" dirty="0" err="1"/>
              <a:t>štampala</a:t>
            </a:r>
            <a:r>
              <a:rPr lang="en-US" dirty="0"/>
              <a:t>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bi </a:t>
            </a:r>
            <a:r>
              <a:rPr lang="en-US" dirty="0" err="1"/>
              <a:t>finansirala</a:t>
            </a:r>
            <a:r>
              <a:rPr lang="en-US" dirty="0"/>
              <a:t> rat.</a:t>
            </a:r>
          </a:p>
          <a:p>
            <a:pPr algn="just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7882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636" y="4791944"/>
            <a:ext cx="2980522" cy="478667"/>
          </a:xfrm>
        </p:spPr>
        <p:txBody>
          <a:bodyPr>
            <a:normAutofit/>
          </a:bodyPr>
          <a:lstStyle/>
          <a:p>
            <a:pPr algn="ctr"/>
            <a:r>
              <a:rPr lang="sr-Latn-RS" sz="1800" b="1" dirty="0">
                <a:solidFill>
                  <a:srgbClr val="FF0000"/>
                </a:solidFill>
              </a:rPr>
              <a:t>Posledice su bile kobne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6817" y="3151094"/>
            <a:ext cx="7664547" cy="2668636"/>
          </a:xfrm>
        </p:spPr>
        <p:txBody>
          <a:bodyPr>
            <a:normAutofit fontScale="92500" lnSpcReduction="20000"/>
          </a:bodyPr>
          <a:lstStyle/>
          <a:p>
            <a:r>
              <a:rPr lang="en-US" sz="2400" b="1" u="sng" dirty="0" err="1"/>
              <a:t>jedan</a:t>
            </a:r>
            <a:r>
              <a:rPr lang="en-US" sz="2400" b="1" u="sng" dirty="0"/>
              <a:t> </a:t>
            </a:r>
            <a:r>
              <a:rPr lang="en-US" sz="2400" b="1" u="sng" dirty="0" err="1"/>
              <a:t>hleb</a:t>
            </a:r>
            <a:r>
              <a:rPr lang="en-US" sz="2400" b="1" u="sng" dirty="0"/>
              <a:t> </a:t>
            </a:r>
            <a:r>
              <a:rPr lang="en-US" sz="2400" b="1" u="sng" dirty="0" err="1"/>
              <a:t>koštao</a:t>
            </a:r>
            <a:r>
              <a:rPr lang="en-US" sz="2400" b="1" u="sng" dirty="0"/>
              <a:t> </a:t>
            </a:r>
            <a:r>
              <a:rPr lang="en-US" sz="2400" b="1" u="sng" dirty="0" err="1"/>
              <a:t>stotine</a:t>
            </a:r>
            <a:r>
              <a:rPr lang="en-US" sz="2400" b="1" u="sng" dirty="0"/>
              <a:t> </a:t>
            </a:r>
            <a:r>
              <a:rPr lang="en-US" sz="2400" b="1" u="sng" dirty="0" err="1"/>
              <a:t>miliona</a:t>
            </a:r>
            <a:r>
              <a:rPr lang="en-US" sz="2400" b="1" u="sng" dirty="0"/>
              <a:t> </a:t>
            </a:r>
            <a:r>
              <a:rPr lang="en-US" sz="2400" b="1" u="sng" dirty="0" err="1"/>
              <a:t>maraka</a:t>
            </a:r>
            <a:r>
              <a:rPr lang="sr-Latn-RS" sz="2400" b="1" u="sng" dirty="0"/>
              <a:t>!</a:t>
            </a:r>
          </a:p>
          <a:p>
            <a:pPr algn="just"/>
            <a:r>
              <a:rPr lang="sr-Latn-RS" dirty="0"/>
              <a:t>Ljudi su </a:t>
            </a:r>
            <a:r>
              <a:rPr lang="sr-Latn-RS" b="1" u="sng" dirty="0"/>
              <a:t>1923.g skladištili </a:t>
            </a:r>
            <a:r>
              <a:rPr lang="en-US" b="1" u="sng" dirty="0" err="1"/>
              <a:t>krompir</a:t>
            </a:r>
            <a:r>
              <a:rPr lang="en-US" b="1" u="sng" dirty="0"/>
              <a:t> </a:t>
            </a:r>
            <a:r>
              <a:rPr lang="en-US" b="1" u="sng" dirty="0" err="1"/>
              <a:t>po</a:t>
            </a:r>
            <a:r>
              <a:rPr lang="en-US" b="1" u="sng" dirty="0"/>
              <a:t> </a:t>
            </a:r>
            <a:r>
              <a:rPr lang="en-US" b="1" u="sng" dirty="0" err="1"/>
              <a:t>sobama</a:t>
            </a:r>
            <a:r>
              <a:rPr lang="sr-Latn-RS" b="1" u="sng" dirty="0"/>
              <a:t> </a:t>
            </a:r>
            <a:r>
              <a:rPr lang="sr-Latn-RS" dirty="0"/>
              <a:t>- </a:t>
            </a:r>
            <a:r>
              <a:rPr lang="en-US" dirty="0" err="1"/>
              <a:t>Njegova</a:t>
            </a:r>
            <a:r>
              <a:rPr lang="en-US" dirty="0"/>
              <a:t> </a:t>
            </a:r>
            <a:r>
              <a:rPr lang="en-US" dirty="0" err="1"/>
              <a:t>vrednost</a:t>
            </a:r>
            <a:r>
              <a:rPr lang="en-US" dirty="0"/>
              <a:t> </a:t>
            </a:r>
            <a:r>
              <a:rPr lang="en-US" dirty="0" err="1"/>
              <a:t>stalno</a:t>
            </a:r>
            <a:r>
              <a:rPr lang="en-US" dirty="0"/>
              <a:t> je </a:t>
            </a:r>
            <a:r>
              <a:rPr lang="en-US" dirty="0" err="1"/>
              <a:t>rasla</a:t>
            </a:r>
            <a:r>
              <a:rPr lang="en-US" dirty="0"/>
              <a:t>, a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razliku</a:t>
            </a:r>
            <a:r>
              <a:rPr lang="en-US" dirty="0"/>
              <a:t> od </a:t>
            </a:r>
            <a:r>
              <a:rPr lang="en-US" dirty="0" err="1"/>
              <a:t>bezvrednog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</a:t>
            </a:r>
            <a:r>
              <a:rPr lang="en-US" dirty="0" err="1"/>
              <a:t>mogao</a:t>
            </a:r>
            <a:r>
              <a:rPr lang="en-US" dirty="0"/>
              <a:t> je </a:t>
            </a:r>
            <a:r>
              <a:rPr lang="en-US" dirty="0" err="1"/>
              <a:t>i</a:t>
            </a:r>
            <a:r>
              <a:rPr lang="en-US" dirty="0"/>
              <a:t> da se </a:t>
            </a:r>
            <a:r>
              <a:rPr lang="en-US" dirty="0" err="1"/>
              <a:t>jede</a:t>
            </a:r>
            <a:r>
              <a:rPr lang="en-US" dirty="0"/>
              <a:t>. </a:t>
            </a:r>
            <a:r>
              <a:rPr lang="sr-Latn-RS" dirty="0"/>
              <a:t>I pored toga nemačka Rajhsbanka je štampala još više novca. Državna štamparija je imala 3x veći broj zapsolenih u odnosu na vreme pre rata</a:t>
            </a:r>
          </a:p>
          <a:p>
            <a:pPr algn="just"/>
            <a:r>
              <a:rPr lang="sr-Latn-RS" dirty="0"/>
              <a:t>Dnevna inflacija je bila 21%, i cene su se menjale svakog dana</a:t>
            </a:r>
          </a:p>
          <a:p>
            <a:pPr algn="just"/>
            <a:r>
              <a:rPr lang="sr-Latn-RS" dirty="0"/>
              <a:t>Usledile su reforma, štampanje novca prestalo a uvedena je tzv „ražena marka“ alternativa koja je trebalo da vrati poverenje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83951"/>
              </p:ext>
            </p:extLst>
          </p:nvPr>
        </p:nvGraphicFramePr>
        <p:xfrm>
          <a:off x="6582187" y="441972"/>
          <a:ext cx="4963047" cy="27091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9744">
                  <a:extLst>
                    <a:ext uri="{9D8B030D-6E8A-4147-A177-3AD203B41FA5}">
                      <a16:colId xmlns:a16="http://schemas.microsoft.com/office/drawing/2014/main" val="793701960"/>
                    </a:ext>
                  </a:extLst>
                </a:gridCol>
                <a:gridCol w="1571632">
                  <a:extLst>
                    <a:ext uri="{9D8B030D-6E8A-4147-A177-3AD203B41FA5}">
                      <a16:colId xmlns:a16="http://schemas.microsoft.com/office/drawing/2014/main" val="1785799035"/>
                    </a:ext>
                  </a:extLst>
                </a:gridCol>
                <a:gridCol w="908547">
                  <a:extLst>
                    <a:ext uri="{9D8B030D-6E8A-4147-A177-3AD203B41FA5}">
                      <a16:colId xmlns:a16="http://schemas.microsoft.com/office/drawing/2014/main" val="2479922756"/>
                    </a:ext>
                  </a:extLst>
                </a:gridCol>
                <a:gridCol w="1513124">
                  <a:extLst>
                    <a:ext uri="{9D8B030D-6E8A-4147-A177-3AD203B41FA5}">
                      <a16:colId xmlns:a16="http://schemas.microsoft.com/office/drawing/2014/main" val="2517800087"/>
                    </a:ext>
                  </a:extLst>
                </a:gridCol>
              </a:tblGrid>
              <a:tr h="79594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godina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zemlja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% dnevne inflacije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400" dirty="0">
                          <a:effectLst/>
                        </a:rPr>
                        <a:t>udvostručavanje cena (br dana i sati)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61517698"/>
                  </a:ext>
                </a:extLst>
              </a:tr>
              <a:tr h="3826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1922-23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Vajmarska Nemačka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21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3 dana i 17h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03336194"/>
                  </a:ext>
                </a:extLst>
              </a:tr>
              <a:tr h="3826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1941-45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 dirty="0">
                          <a:effectLst/>
                        </a:rPr>
                        <a:t>Grčka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18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4 dana i 6h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46858664"/>
                  </a:ext>
                </a:extLst>
              </a:tr>
              <a:tr h="3826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1945-46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Mađarska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207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15h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99046552"/>
                  </a:ext>
                </a:extLst>
              </a:tr>
              <a:tr h="3826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1992-94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SRJugoslavija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65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34h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71043130"/>
                  </a:ext>
                </a:extLst>
              </a:tr>
              <a:tr h="38263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2007-2008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100">
                          <a:effectLst/>
                        </a:rPr>
                        <a:t>Zimbabve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>
                          <a:effectLst/>
                        </a:rPr>
                        <a:t>98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sr-Latn-RS" sz="1600" dirty="0">
                          <a:effectLst/>
                        </a:rPr>
                        <a:t>25h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07427028"/>
                  </a:ext>
                </a:extLst>
              </a:tr>
            </a:tbl>
          </a:graphicData>
        </a:graphic>
      </p:graphicFrame>
      <p:pic>
        <p:nvPicPr>
          <p:cNvPr id="2050" name="Picture 2" descr="Satirical cartoon by Karl Arnold, 'Paper money!' (monetary crisis) 1923  Germany, Stock Photo, Picture And Rights Managed Image. Pic.  POH-DFS09A03_315 | agefotostock">
            <a:extLst>
              <a:ext uri="{FF2B5EF4-FFF2-40B4-BE49-F238E27FC236}">
                <a16:creationId xmlns:a16="http://schemas.microsoft.com/office/drawing/2014/main" id="{2346093C-859C-4E7C-F309-59F88348C2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72" y="207737"/>
            <a:ext cx="3164822" cy="3845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86308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0"/>
          <p:cNvSpPr>
            <a:spLocks noGrp="1" noChangeArrowheads="1"/>
          </p:cNvSpPr>
          <p:nvPr>
            <p:ph type="title"/>
          </p:nvPr>
        </p:nvSpPr>
        <p:spPr>
          <a:xfrm>
            <a:off x="203200" y="279401"/>
            <a:ext cx="11480800" cy="1063877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sl-SI" altLang="en-US" sz="2800" dirty="0">
                <a:latin typeface="+mn-lt"/>
              </a:rPr>
            </a:br>
            <a:r>
              <a:rPr lang="sl-SI" altLang="en-US" sz="2800" b="1" i="1" dirty="0">
                <a:solidFill>
                  <a:srgbClr val="FF0000"/>
                </a:solidFill>
                <a:latin typeface="+mn-lt"/>
              </a:rPr>
              <a:t>Privreda je u kratkom roku suočena sa izborom između inflacije i nezaposlenosti</a:t>
            </a:r>
            <a:r>
              <a:rPr lang="en-US" altLang="en-US" sz="2800" b="1" i="1" dirty="0">
                <a:solidFill>
                  <a:srgbClr val="FF0000"/>
                </a:solidFill>
                <a:latin typeface="+mn-lt"/>
              </a:rPr>
              <a:t> </a:t>
            </a:r>
          </a:p>
        </p:txBody>
      </p:sp>
      <p:sp>
        <p:nvSpPr>
          <p:cNvPr id="40963" name="Rectangle 11"/>
          <p:cNvSpPr>
            <a:spLocks noGrp="1" noChangeArrowheads="1"/>
          </p:cNvSpPr>
          <p:nvPr>
            <p:ph idx="1"/>
          </p:nvPr>
        </p:nvSpPr>
        <p:spPr>
          <a:xfrm>
            <a:off x="406401" y="2209800"/>
            <a:ext cx="5927683" cy="1832397"/>
          </a:xfrm>
          <a:extLst>
            <a:ext uri="{91240B29-F687-4F45-9708-019B960494DF}">
              <a14:hiddenLine xmlns:a14="http://schemas.microsoft.com/office/drawing/2010/main" w="635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85224" indent="-385224"/>
            <a:r>
              <a:rPr lang="sl-SI" altLang="en-US" dirty="0"/>
              <a:t>Filipsova kriva ilustruje kratkoročni izbor između inflacije i nezaposlenosti:</a:t>
            </a:r>
          </a:p>
          <a:p>
            <a:pPr marL="385224" indent="-385224" algn="ctr">
              <a:buNone/>
            </a:pPr>
            <a:r>
              <a:rPr lang="sl-SI" altLang="en-US" b="1" dirty="0"/>
              <a:t>Inflacija   </a:t>
            </a:r>
            <a:r>
              <a:rPr lang="sl-SI" altLang="en-US" b="1" dirty="0">
                <a:cs typeface="Times New Roman" panose="02020603050405020304" pitchFamily="18" charset="0"/>
              </a:rPr>
              <a:t>→</a:t>
            </a:r>
            <a:r>
              <a:rPr lang="sl-SI" altLang="en-US" b="1" dirty="0"/>
              <a:t>   Nezaposlenost</a:t>
            </a:r>
          </a:p>
          <a:p>
            <a:pPr marL="385224" indent="-385224"/>
            <a:r>
              <a:rPr lang="sl-SI" altLang="en-US" dirty="0"/>
              <a:t>To je kratkoročni izbor!</a:t>
            </a:r>
          </a:p>
        </p:txBody>
      </p:sp>
      <p:pic>
        <p:nvPicPr>
          <p:cNvPr id="3074" name="Picture 2" descr="ČEKA NAS INFLACIJA I NEZAPOSLENOST: Doktor Dum dao još jedno predviđanje  ekonomskih tok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261" y="2178405"/>
            <a:ext cx="5959050" cy="336686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9166195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032134"/>
            <a:ext cx="10058400" cy="388522"/>
          </a:xfrm>
        </p:spPr>
        <p:txBody>
          <a:bodyPr>
            <a:normAutofit/>
          </a:bodyPr>
          <a:lstStyle/>
          <a:p>
            <a:pPr algn="ctr"/>
            <a:r>
              <a:rPr lang="sr-Latn-RS" sz="2000" dirty="0"/>
              <a:t>Kratkoročan izbor: inflacija ili nezaposlenost???</a:t>
            </a:r>
            <a:endParaRPr lang="en-US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919828"/>
            <a:ext cx="10058400" cy="3376410"/>
          </a:xfrm>
        </p:spPr>
        <p:txBody>
          <a:bodyPr>
            <a:normAutofit/>
          </a:bodyPr>
          <a:lstStyle/>
          <a:p>
            <a:pPr algn="just"/>
            <a:r>
              <a:rPr lang="en-US" b="1" dirty="0" err="1">
                <a:solidFill>
                  <a:srgbClr val="C00000"/>
                </a:solidFill>
              </a:rPr>
              <a:t>Kriva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koja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prikazuje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ovaj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kratkoročni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odnos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izme</a:t>
            </a:r>
            <a:r>
              <a:rPr lang="sr-Latn-RS" b="1" dirty="0">
                <a:solidFill>
                  <a:srgbClr val="C00000"/>
                </a:solidFill>
              </a:rPr>
              <a:t>đ</a:t>
            </a:r>
            <a:r>
              <a:rPr lang="en-US" b="1" dirty="0">
                <a:solidFill>
                  <a:srgbClr val="C00000"/>
                </a:solidFill>
              </a:rPr>
              <a:t>u </a:t>
            </a:r>
            <a:r>
              <a:rPr lang="en-US" b="1" dirty="0" err="1">
                <a:solidFill>
                  <a:srgbClr val="C00000"/>
                </a:solidFill>
              </a:rPr>
              <a:t>inflacije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nezapslenosti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naziva</a:t>
            </a:r>
            <a:r>
              <a:rPr lang="en-US" b="1" dirty="0">
                <a:solidFill>
                  <a:srgbClr val="C00000"/>
                </a:solidFill>
              </a:rPr>
              <a:t> se </a:t>
            </a:r>
            <a:r>
              <a:rPr lang="sr-Latn-RS" b="1" dirty="0">
                <a:solidFill>
                  <a:srgbClr val="C00000"/>
                </a:solidFill>
              </a:rPr>
              <a:t>PHILLIPSOVA KRIVA</a:t>
            </a:r>
            <a:r>
              <a:rPr lang="en-US" b="1" dirty="0">
                <a:solidFill>
                  <a:srgbClr val="C00000"/>
                </a:solidFill>
              </a:rPr>
              <a:t>, </a:t>
            </a:r>
            <a:r>
              <a:rPr lang="en-US" b="1" dirty="0" err="1">
                <a:solidFill>
                  <a:srgbClr val="C00000"/>
                </a:solidFill>
              </a:rPr>
              <a:t>po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ekonomist</a:t>
            </a:r>
            <a:r>
              <a:rPr lang="sr-Latn-RS" b="1" dirty="0">
                <a:solidFill>
                  <a:srgbClr val="C00000"/>
                </a:solidFill>
              </a:rPr>
              <a:t>i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koji</a:t>
            </a:r>
            <a:r>
              <a:rPr lang="en-US" b="1" dirty="0">
                <a:solidFill>
                  <a:srgbClr val="C00000"/>
                </a:solidFill>
              </a:rPr>
              <a:t> je </a:t>
            </a:r>
            <a:r>
              <a:rPr lang="en-US" b="1" dirty="0" err="1">
                <a:solidFill>
                  <a:srgbClr val="C00000"/>
                </a:solidFill>
              </a:rPr>
              <a:t>proučavao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ovu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povezanost</a:t>
            </a:r>
            <a:r>
              <a:rPr lang="en-US" b="1" dirty="0">
                <a:solidFill>
                  <a:srgbClr val="C00000"/>
                </a:solidFill>
              </a:rPr>
              <a:t>. </a:t>
            </a:r>
            <a:endParaRPr lang="sr-Latn-RS" b="1" dirty="0">
              <a:solidFill>
                <a:srgbClr val="C00000"/>
              </a:solidFill>
            </a:endParaRPr>
          </a:p>
          <a:p>
            <a:pPr algn="just"/>
            <a:r>
              <a:rPr lang="en-US" dirty="0"/>
              <a:t>To </a:t>
            </a:r>
            <a:r>
              <a:rPr lang="en-US" dirty="0" err="1"/>
              <a:t>jednostavno</a:t>
            </a:r>
            <a:r>
              <a:rPr lang="en-US" dirty="0"/>
              <a:t> </a:t>
            </a:r>
            <a:r>
              <a:rPr lang="en-US" dirty="0" err="1"/>
              <a:t>znači</a:t>
            </a:r>
            <a:r>
              <a:rPr lang="en-US" dirty="0"/>
              <a:t> da </a:t>
            </a:r>
            <a:r>
              <a:rPr lang="en-US" dirty="0" err="1"/>
              <a:t>tokom</a:t>
            </a:r>
            <a:r>
              <a:rPr lang="en-US" dirty="0"/>
              <a:t> </a:t>
            </a:r>
            <a:r>
              <a:rPr lang="en-US" dirty="0" err="1"/>
              <a:t>perioda</a:t>
            </a:r>
            <a:r>
              <a:rPr lang="en-US" dirty="0"/>
              <a:t> do </a:t>
            </a:r>
            <a:r>
              <a:rPr lang="en-US" dirty="0" err="1"/>
              <a:t>dve</a:t>
            </a:r>
            <a:r>
              <a:rPr lang="en-US" dirty="0"/>
              <a:t> </a:t>
            </a:r>
            <a:r>
              <a:rPr lang="en-US" dirty="0" err="1"/>
              <a:t>godine</a:t>
            </a:r>
            <a:r>
              <a:rPr lang="en-US" dirty="0"/>
              <a:t>, mere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 </a:t>
            </a:r>
            <a:r>
              <a:rPr lang="en-US" dirty="0" err="1"/>
              <a:t>guraju</a:t>
            </a:r>
            <a:r>
              <a:rPr lang="en-US" dirty="0"/>
              <a:t> </a:t>
            </a:r>
            <a:r>
              <a:rPr lang="en-US" dirty="0" err="1"/>
              <a:t>inflaciju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nezaposlenost</a:t>
            </a:r>
            <a:r>
              <a:rPr lang="en-US" dirty="0"/>
              <a:t> u </a:t>
            </a:r>
            <a:r>
              <a:rPr lang="en-US" dirty="0" err="1"/>
              <a:t>suprotnim</a:t>
            </a:r>
            <a:r>
              <a:rPr lang="en-US" dirty="0"/>
              <a:t> </a:t>
            </a:r>
            <a:r>
              <a:rPr lang="en-US" dirty="0" err="1"/>
              <a:t>smerovima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 err="1"/>
              <a:t>Nosioci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iskoristiti</a:t>
            </a:r>
            <a:r>
              <a:rPr lang="en-US" dirty="0"/>
              <a:t> </a:t>
            </a:r>
            <a:r>
              <a:rPr lang="en-US" dirty="0" err="1"/>
              <a:t>kratkoročni</a:t>
            </a:r>
            <a:r>
              <a:rPr lang="en-US" dirty="0"/>
              <a:t> </a:t>
            </a:r>
            <a:r>
              <a:rPr lang="en-US" dirty="0" err="1"/>
              <a:t>odnos</a:t>
            </a:r>
            <a:r>
              <a:rPr lang="en-US" dirty="0"/>
              <a:t> </a:t>
            </a:r>
            <a:r>
              <a:rPr lang="en-US" dirty="0" err="1"/>
              <a:t>izmeñu</a:t>
            </a:r>
            <a:r>
              <a:rPr lang="en-US" dirty="0"/>
              <a:t> </a:t>
            </a:r>
            <a:r>
              <a:rPr lang="en-US" dirty="0" err="1"/>
              <a:t>inflacije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nezaposlenosti</a:t>
            </a:r>
            <a:r>
              <a:rPr lang="en-US" dirty="0"/>
              <a:t>, </a:t>
            </a:r>
            <a:r>
              <a:rPr lang="en-US" dirty="0" err="1"/>
              <a:t>koristeći</a:t>
            </a:r>
            <a:r>
              <a:rPr lang="en-US" dirty="0"/>
              <a:t> se </a:t>
            </a:r>
            <a:r>
              <a:rPr lang="en-US" dirty="0" err="1"/>
              <a:t>raznim</a:t>
            </a:r>
            <a:r>
              <a:rPr lang="en-US" dirty="0"/>
              <a:t> </a:t>
            </a:r>
            <a:r>
              <a:rPr lang="en-US" dirty="0" err="1"/>
              <a:t>instrumentima</a:t>
            </a:r>
            <a:r>
              <a:rPr lang="en-US" dirty="0"/>
              <a:t> </a:t>
            </a:r>
            <a:r>
              <a:rPr lang="en-US" dirty="0" err="1"/>
              <a:t>ekonomske</a:t>
            </a:r>
            <a:r>
              <a:rPr lang="en-US" dirty="0"/>
              <a:t> </a:t>
            </a:r>
            <a:r>
              <a:rPr lang="en-US" dirty="0" err="1"/>
              <a:t>politike</a:t>
            </a:r>
            <a:r>
              <a:rPr lang="en-US" dirty="0"/>
              <a:t>. </a:t>
            </a:r>
            <a:endParaRPr lang="sr-Latn-RS" dirty="0"/>
          </a:p>
          <a:p>
            <a:pPr algn="just"/>
            <a:r>
              <a:rPr lang="en-US" dirty="0" err="1"/>
              <a:t>Menjajući</a:t>
            </a:r>
            <a:r>
              <a:rPr lang="en-US" dirty="0"/>
              <a:t> </a:t>
            </a:r>
            <a:r>
              <a:rPr lang="en-US" dirty="0" err="1"/>
              <a:t>visinu</a:t>
            </a:r>
            <a:r>
              <a:rPr lang="en-US" dirty="0"/>
              <a:t> </a:t>
            </a:r>
            <a:r>
              <a:rPr lang="en-US" dirty="0" err="1"/>
              <a:t>vladinih</a:t>
            </a:r>
            <a:r>
              <a:rPr lang="en-US" dirty="0"/>
              <a:t> </a:t>
            </a:r>
            <a:r>
              <a:rPr lang="en-US" dirty="0" err="1"/>
              <a:t>troškova</a:t>
            </a:r>
            <a:r>
              <a:rPr lang="en-US" dirty="0"/>
              <a:t>, </a:t>
            </a:r>
            <a:r>
              <a:rPr lang="en-US" dirty="0" err="1"/>
              <a:t>stopu</a:t>
            </a:r>
            <a:r>
              <a:rPr lang="en-US" dirty="0"/>
              <a:t> </a:t>
            </a:r>
            <a:r>
              <a:rPr lang="en-US" dirty="0" err="1"/>
              <a:t>oporezivanja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količinu</a:t>
            </a:r>
            <a:r>
              <a:rPr lang="en-US" dirty="0"/>
              <a:t> </a:t>
            </a:r>
            <a:r>
              <a:rPr lang="en-US" dirty="0" err="1"/>
              <a:t>novca</a:t>
            </a:r>
            <a:r>
              <a:rPr lang="en-US" dirty="0"/>
              <a:t> u </a:t>
            </a:r>
            <a:r>
              <a:rPr lang="en-US" dirty="0" err="1"/>
              <a:t>opticaju</a:t>
            </a:r>
            <a:r>
              <a:rPr lang="en-US" dirty="0"/>
              <a:t>, </a:t>
            </a:r>
            <a:r>
              <a:rPr lang="en-US" dirty="0" err="1"/>
              <a:t>političari</a:t>
            </a:r>
            <a:r>
              <a:rPr lang="en-US" dirty="0"/>
              <a:t>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uticati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kombinaciju</a:t>
            </a:r>
            <a:r>
              <a:rPr lang="en-US" dirty="0"/>
              <a:t> </a:t>
            </a:r>
            <a:r>
              <a:rPr lang="en-US" dirty="0" err="1"/>
              <a:t>nezaposlenosti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inflacije</a:t>
            </a:r>
            <a:r>
              <a:rPr lang="en-US" dirty="0"/>
              <a:t> </a:t>
            </a:r>
            <a:r>
              <a:rPr lang="en-US" dirty="0" err="1"/>
              <a:t>društva</a:t>
            </a:r>
            <a:r>
              <a:rPr lang="en-US" dirty="0"/>
              <a:t> u </a:t>
            </a:r>
            <a:r>
              <a:rPr lang="en-US" dirty="0" err="1"/>
              <a:t>odreñenom</a:t>
            </a:r>
            <a:r>
              <a:rPr lang="en-US" dirty="0"/>
              <a:t> </a:t>
            </a:r>
            <a:r>
              <a:rPr lang="en-US" dirty="0" err="1"/>
              <a:t>periodu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5712020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89365-68BD-2E76-2AB5-B4EA82BCD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524358"/>
          </a:xfrm>
        </p:spPr>
        <p:txBody>
          <a:bodyPr>
            <a:normAutofit/>
          </a:bodyPr>
          <a:lstStyle/>
          <a:p>
            <a:r>
              <a:rPr lang="sr-Latn-RS" sz="2800" dirty="0"/>
              <a:t>TEME PRISTUPNI RAD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792FF-93E2-C9CF-386C-0814197CD5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922675"/>
            <a:ext cx="10058400" cy="4946417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sr-Latn-RS" dirty="0"/>
              <a:t>Načini donošenja odluka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Kako ljudi donose odlukeljud vrše izbor – primeri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Efikasnost versus pravičnot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Odluke na margini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Objasnisti uticaj trgovine na položaj zemlje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Primeri eksternalija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Neuspeh versus nedostatak tržišta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Uticaj politike na životni standard građana</a:t>
            </a:r>
          </a:p>
          <a:p>
            <a:pPr marL="457200" indent="-457200">
              <a:buFont typeface="+mj-lt"/>
              <a:buAutoNum type="arabicPeriod"/>
            </a:pPr>
            <a:r>
              <a:rPr lang="sr-Latn-RS" dirty="0"/>
              <a:t>Inflacija – pojam i problemi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5831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D6251-8679-1CBA-78A0-14C1292210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00231"/>
          </a:xfrm>
        </p:spPr>
        <p:txBody>
          <a:bodyPr>
            <a:noAutofit/>
          </a:bodyPr>
          <a:lstStyle/>
          <a:p>
            <a:pPr algn="ctr"/>
            <a:r>
              <a:rPr lang="sr-Latn-RS" sz="2600" dirty="0"/>
              <a:t>Ispitna i pitanja za kolokvijum</a:t>
            </a:r>
            <a:endParaRPr lang="en-US" sz="2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561CDB-677C-E0B9-082F-3B55F9371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4716" y="1224718"/>
            <a:ext cx="3558299" cy="486366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sr-Latn-RS" sz="1600" dirty="0"/>
              <a:t>Osnovni principi ekonomije</a:t>
            </a:r>
          </a:p>
          <a:p>
            <a:pPr algn="just"/>
            <a:r>
              <a:rPr lang="sr-Latn-RS" sz="1600" dirty="0"/>
              <a:t>Na koji način ljudi donose odluke?</a:t>
            </a:r>
          </a:p>
          <a:p>
            <a:pPr algn="just"/>
            <a:r>
              <a:rPr lang="sr-Latn-RS" sz="1600" dirty="0"/>
              <a:t>Na koji način se odvija interakcija u prirodi?</a:t>
            </a:r>
          </a:p>
          <a:p>
            <a:pPr algn="just"/>
            <a:r>
              <a:rPr lang="sr-Latn-RS" sz="1600" dirty="0"/>
              <a:t>Kako funkcioniše privreda kao celina?</a:t>
            </a:r>
          </a:p>
          <a:p>
            <a:pPr algn="just"/>
            <a:r>
              <a:rPr lang="sr-Latn-RS" sz="1600" dirty="0"/>
              <a:t>Šta znači kad se kaže da životni standarad zemlje zavisi od njene sposobnosti da proizvodi dobra/usluge?</a:t>
            </a:r>
          </a:p>
          <a:p>
            <a:pPr algn="just"/>
            <a:r>
              <a:rPr lang="sr-Latn-RS" sz="1600" dirty="0"/>
              <a:t>Zašti nema „besplatnog ručka“?</a:t>
            </a:r>
          </a:p>
          <a:p>
            <a:pPr algn="just"/>
            <a:r>
              <a:rPr lang="sr-Latn-RS" sz="1600" dirty="0"/>
              <a:t>Objasniti principe deonošenja odluke u korsit jedne stvari a na štetu druge?</a:t>
            </a:r>
          </a:p>
          <a:p>
            <a:pPr algn="just"/>
            <a:r>
              <a:rPr lang="sr-Latn-RS" sz="1600" dirty="0"/>
              <a:t>Šta je oportunitetni trošak?</a:t>
            </a:r>
          </a:p>
          <a:p>
            <a:pPr algn="just"/>
            <a:r>
              <a:rPr lang="sr-Latn-RS" sz="1600" dirty="0"/>
              <a:t>Objasniti poređenje alternativa?</a:t>
            </a:r>
          </a:p>
          <a:p>
            <a:pPr algn="just"/>
            <a:r>
              <a:rPr lang="sr-Latn-RS" sz="1600" dirty="0"/>
              <a:t>Šta su odluke na margini?</a:t>
            </a:r>
          </a:p>
          <a:p>
            <a:pPr algn="just"/>
            <a:r>
              <a:rPr lang="sr-Latn-RS" sz="1600" dirty="0"/>
              <a:t>Šta je granična marginalna promena?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381219C-95BC-F3BF-FADE-4C9512F4FF1E}"/>
              </a:ext>
            </a:extLst>
          </p:cNvPr>
          <p:cNvSpPr txBox="1">
            <a:spLocks/>
          </p:cNvSpPr>
          <p:nvPr/>
        </p:nvSpPr>
        <p:spPr>
          <a:xfrm>
            <a:off x="5965667" y="1170240"/>
            <a:ext cx="3558299" cy="48636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600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237A77C-2918-A191-CD88-4E77DB94DE9B}"/>
              </a:ext>
            </a:extLst>
          </p:cNvPr>
          <p:cNvSpPr txBox="1">
            <a:spLocks/>
          </p:cNvSpPr>
          <p:nvPr/>
        </p:nvSpPr>
        <p:spPr>
          <a:xfrm>
            <a:off x="5791889" y="1170240"/>
            <a:ext cx="3558299" cy="48636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sr-Latn-RS" sz="1600" dirty="0"/>
              <a:t>Kako ljudi reaguju na promene?</a:t>
            </a:r>
          </a:p>
          <a:p>
            <a:pPr algn="just"/>
            <a:r>
              <a:rPr lang="sr-Latn-RS" sz="1600" dirty="0"/>
              <a:t>Kako država poboljšava funkcionisanje trđžišta?</a:t>
            </a:r>
          </a:p>
          <a:p>
            <a:pPr algn="just"/>
            <a:r>
              <a:rPr lang="sr-Latn-RS" sz="1600" dirty="0"/>
              <a:t>Koji su izvori neuspeha tržišta?</a:t>
            </a:r>
          </a:p>
          <a:p>
            <a:pPr algn="just"/>
            <a:r>
              <a:rPr lang="sr-Latn-RS" sz="1600" dirty="0"/>
              <a:t>Definisati eksternalije? </a:t>
            </a:r>
          </a:p>
          <a:p>
            <a:pPr algn="just"/>
            <a:r>
              <a:rPr lang="sr-Latn-RS" sz="1600" dirty="0"/>
              <a:t>Šta je tržišna moć?</a:t>
            </a:r>
          </a:p>
          <a:p>
            <a:pPr algn="just"/>
            <a:r>
              <a:rPr lang="sr-Latn-RS" sz="1600"/>
              <a:t>Uzroci nedostataka </a:t>
            </a:r>
            <a:r>
              <a:rPr lang="sr-Latn-RS" sz="1600" dirty="0"/>
              <a:t>tržišta?</a:t>
            </a:r>
          </a:p>
          <a:p>
            <a:pPr algn="just"/>
            <a:r>
              <a:rPr lang="sr-Latn-RS" sz="1600" dirty="0"/>
              <a:t>Od čega zavisi životni standard građana?</a:t>
            </a:r>
          </a:p>
          <a:p>
            <a:pPr algn="just"/>
            <a:r>
              <a:rPr lang="sr-Latn-RS" sz="1600" dirty="0"/>
              <a:t>Kako nastaje inflacija?</a:t>
            </a:r>
          </a:p>
          <a:p>
            <a:pPr algn="just"/>
            <a:r>
              <a:rPr lang="sr-Latn-RS" sz="1600" dirty="0"/>
              <a:t>Primer eksternalije?</a:t>
            </a:r>
          </a:p>
        </p:txBody>
      </p:sp>
    </p:spTree>
    <p:extLst>
      <p:ext uri="{BB962C8B-B14F-4D97-AF65-F5344CB8AC3E}">
        <p14:creationId xmlns:p14="http://schemas.microsoft.com/office/powerpoint/2010/main" val="1853676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6" name="Title 1">
            <a:extLst>
              <a:ext uri="{FF2B5EF4-FFF2-40B4-BE49-F238E27FC236}">
                <a16:creationId xmlns:a16="http://schemas.microsoft.com/office/drawing/2014/main" id="{790C4FE9-D068-E803-4910-A0AEC3201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sl-SI" altLang="en-US" sz="3000" b="1" dirty="0"/>
              <a:t>NA KOJI NAČIN SE ODVIJA INTERAKCIJA LJUDI U PRIVREDI</a:t>
            </a:r>
            <a:endParaRPr lang="en-US" sz="3000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992693" lvl="1" indent="-459306">
              <a:buFont typeface="Myriad Pro" pitchFamily="32" charset="0"/>
              <a:buAutoNum type="arabicParenR" startAt="5"/>
            </a:pPr>
            <a:endParaRPr lang="sl-SI" altLang="en-US" sz="2200" b="1" dirty="0"/>
          </a:p>
          <a:p>
            <a:pPr marL="533387" lvl="1" indent="0">
              <a:buNone/>
            </a:pPr>
            <a:r>
              <a:rPr lang="sl-SI" altLang="en-US" sz="2200" b="1" dirty="0"/>
              <a:t>Trgovina je obostrano korisna za svakog pojedinca</a:t>
            </a:r>
          </a:p>
          <a:p>
            <a:pPr marL="533387" lvl="1" indent="0">
              <a:buNone/>
            </a:pPr>
            <a:r>
              <a:rPr lang="sl-SI" altLang="en-US" sz="2200" b="1" dirty="0"/>
              <a:t>Tržišta obično predstavljaju dobar način organizovanja ekonomske aktivnosti</a:t>
            </a:r>
          </a:p>
          <a:p>
            <a:pPr marL="533387" lvl="1" indent="0">
              <a:buNone/>
            </a:pPr>
            <a:r>
              <a:rPr lang="sl-SI" altLang="en-US" sz="2200" b="1" dirty="0"/>
              <a:t>Država može ponekad da poboljša ekonomske rezultate, odnosno ispravi neuspehe tržišta</a:t>
            </a:r>
          </a:p>
        </p:txBody>
      </p:sp>
      <p:pic>
        <p:nvPicPr>
          <p:cNvPr id="11272" name="Picture 8" descr="Promene počinju od nas sami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15944" y="2545079"/>
            <a:ext cx="4639736" cy="2899835"/>
          </a:xfrm>
          <a:prstGeom prst="rect">
            <a:avLst/>
          </a:prstGeom>
          <a:solidFill>
            <a:srgbClr val="FFFFFF"/>
          </a:solidFill>
          <a:effectLst>
            <a:glow rad="228600">
              <a:schemeClr val="accent5">
                <a:satMod val="175000"/>
                <a:alpha val="40000"/>
              </a:schemeClr>
            </a:glow>
            <a:softEdge rad="635000"/>
          </a:effectLst>
          <a:scene3d>
            <a:camera prst="isometricOffAxis2Top"/>
            <a:lightRig rig="threePt" dir="t"/>
          </a:scene3d>
          <a:sp3d>
            <a:bevelT prst="angle"/>
          </a:sp3d>
        </p:spPr>
      </p:pic>
    </p:spTree>
    <p:extLst>
      <p:ext uri="{BB962C8B-B14F-4D97-AF65-F5344CB8AC3E}">
        <p14:creationId xmlns:p14="http://schemas.microsoft.com/office/powerpoint/2010/main" val="219532028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60" name="Title 1">
            <a:extLst>
              <a:ext uri="{FF2B5EF4-FFF2-40B4-BE49-F238E27FC236}">
                <a16:creationId xmlns:a16="http://schemas.microsoft.com/office/drawing/2014/main" id="{CE130130-E4EE-67E3-6E36-02DC3BFC01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86834"/>
            <a:ext cx="10058400" cy="707523"/>
          </a:xfrm>
        </p:spPr>
        <p:txBody>
          <a:bodyPr>
            <a:normAutofit/>
          </a:bodyPr>
          <a:lstStyle/>
          <a:p>
            <a:r>
              <a:rPr lang="sl-SI" altLang="en-US" sz="3300" b="1" dirty="0"/>
              <a:t>KAKO FUNKCIONIŠE PRIVREDA KAO CELINA</a:t>
            </a:r>
            <a:endParaRPr lang="en-US" dirty="0"/>
          </a:p>
        </p:txBody>
      </p:sp>
      <p:pic>
        <p:nvPicPr>
          <p:cNvPr id="1026" name="Picture 2" descr="House Illustration Images - Free Download on Freepi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35" y="2782864"/>
            <a:ext cx="5110881" cy="2670435"/>
          </a:xfrm>
          <a:prstGeom prst="rect">
            <a:avLst/>
          </a:prstGeom>
          <a:solidFill>
            <a:srgbClr val="FFFFFF"/>
          </a:solidFill>
          <a:effectLst>
            <a:softEdge rad="317500"/>
          </a:effectLst>
        </p:spPr>
      </p:pic>
      <p:sp>
        <p:nvSpPr>
          <p:cNvPr id="23555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  <a:solidFill>
            <a:srgbClr val="FFFF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sl-SI" altLang="en-US" dirty="0">
              <a:solidFill>
                <a:srgbClr val="339933"/>
              </a:solidFill>
            </a:endParaRPr>
          </a:p>
          <a:p>
            <a:pPr marL="393175" indent="0">
              <a:buNone/>
            </a:pPr>
            <a:r>
              <a:rPr lang="sl-SI" altLang="en-US" sz="2100" dirty="0">
                <a:solidFill>
                  <a:srgbClr val="339933"/>
                </a:solidFill>
              </a:rPr>
              <a:t>Životni standard zemlje zavisi od njene sposobnosti da proizvodi dobra i usluge</a:t>
            </a:r>
          </a:p>
          <a:p>
            <a:pPr marL="393175" indent="0">
              <a:buNone/>
            </a:pPr>
            <a:r>
              <a:rPr lang="sl-SI" altLang="en-US" sz="2100" dirty="0">
                <a:solidFill>
                  <a:srgbClr val="339933"/>
                </a:solidFill>
              </a:rPr>
              <a:t>Cene rastu kada država štampa više novca nego što je potrebno</a:t>
            </a:r>
          </a:p>
          <a:p>
            <a:pPr marL="393175" indent="0">
              <a:buNone/>
            </a:pPr>
            <a:r>
              <a:rPr lang="sl-SI" altLang="en-US" sz="2100" dirty="0">
                <a:solidFill>
                  <a:srgbClr val="339933"/>
                </a:solidFill>
              </a:rPr>
              <a:t>Društvo je u kratkom roku suočeno sa izborom između inflacije i nezaposlenosti</a:t>
            </a:r>
          </a:p>
        </p:txBody>
      </p:sp>
    </p:spTree>
    <p:extLst>
      <p:ext uri="{BB962C8B-B14F-4D97-AF65-F5344CB8AC3E}">
        <p14:creationId xmlns:p14="http://schemas.microsoft.com/office/powerpoint/2010/main" val="172637730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 noGrp="1" noChangeArrowheads="1"/>
          </p:cNvSpPr>
          <p:nvPr>
            <p:ph type="title"/>
          </p:nvPr>
        </p:nvSpPr>
        <p:spPr>
          <a:xfrm>
            <a:off x="6772367" y="178265"/>
            <a:ext cx="5313230" cy="526646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sl-SI" altLang="en-US" sz="3000" dirty="0">
                <a:latin typeface="+mn-lt"/>
              </a:rPr>
            </a:br>
            <a:r>
              <a:rPr lang="sl-SI" altLang="en-US" sz="3000" b="1" i="1" dirty="0">
                <a:solidFill>
                  <a:srgbClr val="FF0000"/>
                </a:solidFill>
                <a:latin typeface="+mn-lt"/>
              </a:rPr>
              <a:t>Ljudi moraju da vrše izbor </a:t>
            </a:r>
          </a:p>
        </p:txBody>
      </p:sp>
      <p:sp>
        <p:nvSpPr>
          <p:cNvPr id="177158" name="Rectangle 6"/>
          <p:cNvSpPr>
            <a:spLocks noGrp="1" noChangeArrowheads="1"/>
          </p:cNvSpPr>
          <p:nvPr>
            <p:ph idx="1"/>
          </p:nvPr>
        </p:nvSpPr>
        <p:spPr>
          <a:xfrm>
            <a:off x="414170" y="772114"/>
            <a:ext cx="10457479" cy="2284818"/>
          </a:xfrm>
        </p:spPr>
        <p:txBody>
          <a:bodyPr rtlCol="0">
            <a:noAutofit/>
          </a:bodyPr>
          <a:lstStyle/>
          <a:p>
            <a:pPr marL="383108" indent="-383108" algn="just">
              <a:spcAft>
                <a:spcPts val="0"/>
              </a:spcAft>
              <a:defRPr/>
            </a:pPr>
            <a:r>
              <a:rPr lang="sr-Latn-RS" altLang="sr-Latn-RS" sz="1800" dirty="0"/>
              <a:t>Ništa nije besplatno </a:t>
            </a:r>
            <a:r>
              <a:rPr lang="en-US" altLang="sr-Latn-RS" sz="1800" i="1" dirty="0"/>
              <a:t>„</a:t>
            </a:r>
            <a:r>
              <a:rPr lang="en-US" altLang="sr-Latn-RS" sz="1800" b="1" i="1" u="sng" dirty="0"/>
              <a:t>No free lunch</a:t>
            </a:r>
            <a:r>
              <a:rPr lang="en-US" altLang="sr-Latn-RS" sz="1800" i="1" dirty="0"/>
              <a:t>“</a:t>
            </a:r>
            <a:endParaRPr lang="sl-SI" altLang="en-US" sz="1800" i="1" dirty="0"/>
          </a:p>
          <a:p>
            <a:pPr marL="383108" indent="-383108" algn="just">
              <a:spcAft>
                <a:spcPts val="0"/>
              </a:spcAft>
              <a:defRPr/>
            </a:pPr>
            <a:r>
              <a:rPr lang="sl-SI" altLang="en-US" sz="1800" dirty="0"/>
              <a:t>Da bismo dobili jednu stvar treba da se odreknemo neke druge</a:t>
            </a:r>
          </a:p>
          <a:p>
            <a:pPr marL="609585" lvl="1" indent="-226478" algn="just">
              <a:spcAft>
                <a:spcPts val="0"/>
              </a:spcAft>
              <a:buFontTx/>
              <a:buChar char="-"/>
              <a:defRPr/>
            </a:pPr>
            <a:r>
              <a:rPr lang="sl-SI" altLang="en-US" sz="1800" dirty="0"/>
              <a:t>Hrana naspram odeće</a:t>
            </a:r>
          </a:p>
          <a:p>
            <a:pPr marL="609585" lvl="1" indent="-226478" algn="just">
              <a:spcAft>
                <a:spcPts val="0"/>
              </a:spcAft>
              <a:buFontTx/>
              <a:buChar char="-"/>
              <a:defRPr/>
            </a:pPr>
            <a:r>
              <a:rPr lang="sl-SI" altLang="en-US" sz="1800" dirty="0"/>
              <a:t>Dokolica ili rad</a:t>
            </a:r>
          </a:p>
          <a:p>
            <a:pPr marL="609585" lvl="1" indent="-226478" algn="just">
              <a:spcAft>
                <a:spcPts val="0"/>
              </a:spcAft>
              <a:buFontTx/>
              <a:buChar char="-"/>
              <a:defRPr/>
            </a:pPr>
            <a:r>
              <a:rPr lang="sl-SI" altLang="en-US" sz="1800" dirty="0"/>
              <a:t>Efikasnost ili </a:t>
            </a:r>
            <a:r>
              <a:rPr lang="en-US" altLang="en-US" sz="1800" dirty="0"/>
              <a:t>p</a:t>
            </a:r>
            <a:r>
              <a:rPr lang="sl-SI" altLang="en-US" sz="1800" dirty="0"/>
              <a:t>ravičnost</a:t>
            </a:r>
          </a:p>
          <a:p>
            <a:pPr marL="383108" lvl="1" indent="-383108" algn="just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altLang="en-US" sz="1800" b="1" dirty="0">
                <a:solidFill>
                  <a:srgbClr val="FF0000"/>
                </a:solidFill>
              </a:rPr>
              <a:t>Svaki put kada donosimo odluku to znači da se odričemo ostvarivanja jednog cilja zarad nekog drugog</a:t>
            </a:r>
          </a:p>
        </p:txBody>
      </p:sp>
      <p:sp>
        <p:nvSpPr>
          <p:cNvPr id="4" name="Rectangle 9"/>
          <p:cNvSpPr txBox="1">
            <a:spLocks noChangeArrowheads="1"/>
          </p:cNvSpPr>
          <p:nvPr/>
        </p:nvSpPr>
        <p:spPr>
          <a:xfrm>
            <a:off x="801112" y="3124135"/>
            <a:ext cx="5608653" cy="2601658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78355" indent="-383108" algn="just"/>
            <a:r>
              <a:rPr lang="en-US" altLang="sr-Latn-RS" sz="2000" dirty="0" err="1"/>
              <a:t>Odmeravanje</a:t>
            </a:r>
            <a:r>
              <a:rPr lang="en-US" altLang="sr-Latn-RS" sz="2000" dirty="0"/>
              <a:t> </a:t>
            </a:r>
            <a:r>
              <a:rPr lang="en-US" altLang="sr-Latn-RS" sz="2000" dirty="0" err="1"/>
              <a:t>alternativa</a:t>
            </a:r>
            <a:r>
              <a:rPr lang="sr-Latn-RS" altLang="sr-Latn-RS" sz="2000" dirty="0"/>
              <a:t>:</a:t>
            </a:r>
            <a:endParaRPr lang="en-US" altLang="sr-Latn-RS" sz="2000" dirty="0"/>
          </a:p>
          <a:p>
            <a:pPr marL="876278" lvl="1" indent="-395807" algn="just">
              <a:lnSpc>
                <a:spcPct val="90000"/>
              </a:lnSpc>
              <a:buFontTx/>
              <a:buChar char="-"/>
            </a:pPr>
            <a:r>
              <a:rPr lang="sr-Latn-CS" altLang="sr-Latn-RS" sz="2000" dirty="0"/>
              <a:t>Raspored slobodnog vremena</a:t>
            </a:r>
          </a:p>
          <a:p>
            <a:pPr marL="876278" lvl="1" indent="-395807" algn="just">
              <a:lnSpc>
                <a:spcPct val="90000"/>
              </a:lnSpc>
              <a:buFontTx/>
              <a:buChar char="-"/>
            </a:pPr>
            <a:r>
              <a:rPr lang="sr-Latn-CS" altLang="sr-Latn-RS" sz="2000" dirty="0"/>
              <a:t>Raspored porodičnog budžeta</a:t>
            </a:r>
          </a:p>
          <a:p>
            <a:pPr marL="876278" lvl="1" indent="-395807" algn="just">
              <a:lnSpc>
                <a:spcPct val="90000"/>
              </a:lnSpc>
              <a:buFontTx/>
              <a:buChar char="-"/>
            </a:pPr>
            <a:r>
              <a:rPr lang="sr-Latn-CS" altLang="sr-Latn-RS" sz="2000" dirty="0"/>
              <a:t>Raspored budžeta za marketing</a:t>
            </a:r>
          </a:p>
          <a:p>
            <a:pPr marL="876278" lvl="1" indent="-395807" algn="just">
              <a:lnSpc>
                <a:spcPct val="90000"/>
              </a:lnSpc>
              <a:buFontTx/>
              <a:buChar char="-"/>
            </a:pPr>
            <a:r>
              <a:rPr lang="sr-Latn-CS" altLang="sr-Latn-RS" sz="2000" dirty="0"/>
              <a:t>Raspored poreskog tereta na građane/preduzeća (linearno i pro</a:t>
            </a:r>
            <a:r>
              <a:rPr lang="en-US" altLang="sr-Latn-RS" sz="2000" dirty="0" err="1"/>
              <a:t>po</a:t>
            </a:r>
            <a:r>
              <a:rPr lang="sr-Latn-CS" altLang="sr-Latn-RS" sz="2000" dirty="0"/>
              <a:t>rcionalno </a:t>
            </a:r>
            <a:r>
              <a:rPr lang="en-US" altLang="sr-Latn-RS" sz="2000" dirty="0"/>
              <a:t>o</a:t>
            </a:r>
            <a:r>
              <a:rPr lang="sr-Latn-CS" altLang="sr-Latn-RS" sz="2000" dirty="0"/>
              <a:t>porezivanje)</a:t>
            </a:r>
          </a:p>
          <a:p>
            <a:pPr marL="876278" lvl="1" indent="-395807" algn="just">
              <a:lnSpc>
                <a:spcPct val="90000"/>
              </a:lnSpc>
              <a:buFontTx/>
              <a:buChar char="-"/>
            </a:pPr>
            <a:r>
              <a:rPr lang="sr-Latn-CS" altLang="sr-Latn-RS" sz="2000" dirty="0"/>
              <a:t>Izbor između efikasnosti i pravičnosti</a:t>
            </a:r>
            <a:endParaRPr lang="en-US" altLang="sr-Latn-RS" sz="2000" dirty="0"/>
          </a:p>
        </p:txBody>
      </p:sp>
      <p:pic>
        <p:nvPicPr>
          <p:cNvPr id="2050" name="Picture 2" descr="Choice vs. Right – Grace in the Midst of Life's Storm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6025" y="3124136"/>
            <a:ext cx="5049572" cy="314709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913343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810,029 People Clipart Illustrations &amp; Clip Art - iStock | Business people  clipart, Older people clipart, Group of people clipar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1" r="7544" b="1"/>
          <a:stretch/>
        </p:blipFill>
        <p:spPr bwMode="auto">
          <a:xfrm>
            <a:off x="1097280" y="2120900"/>
            <a:ext cx="4639736" cy="3748193"/>
          </a:xfrm>
          <a:prstGeom prst="rect">
            <a:avLst/>
          </a:prstGeom>
          <a:solidFill>
            <a:srgbClr val="FFFFFF"/>
          </a:solidFill>
          <a:effectLst>
            <a:softEdge rad="635000"/>
          </a:effectLst>
        </p:spPr>
      </p:pic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5618803" y="1957064"/>
            <a:ext cx="5536878" cy="391203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sr-Latn-RS" sz="1600" dirty="0"/>
              <a:t>- </a:t>
            </a:r>
            <a:r>
              <a:rPr lang="sr-Latn-RS" sz="1600" b="1" u="sng" dirty="0"/>
              <a:t>nivo domaćinstva </a:t>
            </a:r>
            <a:r>
              <a:rPr lang="sr-Latn-RS" sz="1600" dirty="0"/>
              <a:t>(primer </a:t>
            </a:r>
            <a:r>
              <a:rPr lang="en-US" sz="1600" dirty="0" err="1"/>
              <a:t>slučaj</a:t>
            </a:r>
            <a:r>
              <a:rPr lang="en-US" sz="1600" dirty="0"/>
              <a:t> </a:t>
            </a:r>
            <a:r>
              <a:rPr lang="en-US" sz="1600" dirty="0" err="1"/>
              <a:t>naših</a:t>
            </a:r>
            <a:r>
              <a:rPr lang="en-US" sz="1600" dirty="0"/>
              <a:t> </a:t>
            </a:r>
            <a:r>
              <a:rPr lang="en-US" sz="1600" dirty="0" err="1"/>
              <a:t>roditelja</a:t>
            </a:r>
            <a:r>
              <a:rPr lang="sr-Latn-RS" sz="1600" dirty="0"/>
              <a:t> )- </a:t>
            </a:r>
            <a:r>
              <a:rPr lang="en-US" sz="1600" dirty="0"/>
              <a:t> Oni </a:t>
            </a:r>
            <a:r>
              <a:rPr lang="en-US" sz="1600" dirty="0" err="1"/>
              <a:t>odlučuju</a:t>
            </a:r>
            <a:r>
              <a:rPr lang="en-US" sz="1600" dirty="0"/>
              <a:t> o </a:t>
            </a:r>
            <a:r>
              <a:rPr lang="en-US" sz="1600" dirty="0" err="1"/>
              <a:t>porodičnim</a:t>
            </a:r>
            <a:r>
              <a:rPr lang="en-US" sz="1600" dirty="0"/>
              <a:t> </a:t>
            </a:r>
            <a:r>
              <a:rPr lang="en-US" sz="1600" dirty="0" err="1"/>
              <a:t>prihodima</a:t>
            </a:r>
            <a:r>
              <a:rPr lang="en-US" sz="1600" dirty="0"/>
              <a:t> u </a:t>
            </a:r>
            <a:r>
              <a:rPr lang="en-US" sz="1600" dirty="0" err="1"/>
              <a:t>smislu</a:t>
            </a:r>
            <a:r>
              <a:rPr lang="en-US" sz="1600" dirty="0"/>
              <a:t> </a:t>
            </a:r>
            <a:r>
              <a:rPr lang="en-US" sz="1600" dirty="0" err="1"/>
              <a:t>kako</a:t>
            </a:r>
            <a:r>
              <a:rPr lang="en-US" sz="1600" dirty="0"/>
              <a:t> </a:t>
            </a:r>
            <a:r>
              <a:rPr lang="en-US" sz="1600" dirty="0" err="1"/>
              <a:t>prihode</a:t>
            </a:r>
            <a:r>
              <a:rPr lang="en-US" sz="1600" dirty="0"/>
              <a:t> </a:t>
            </a:r>
            <a:r>
              <a:rPr lang="en-US" sz="1600" dirty="0" err="1"/>
              <a:t>utrošiti</a:t>
            </a:r>
            <a:r>
              <a:rPr lang="en-US" sz="1600" dirty="0"/>
              <a:t>. </a:t>
            </a:r>
            <a:endParaRPr lang="sr-Latn-RS" sz="1600" dirty="0"/>
          </a:p>
          <a:p>
            <a:pPr>
              <a:lnSpc>
                <a:spcPct val="100000"/>
              </a:lnSpc>
            </a:pPr>
            <a:r>
              <a:rPr lang="en-US" sz="1600" dirty="0" err="1"/>
              <a:t>Kada</a:t>
            </a:r>
            <a:r>
              <a:rPr lang="en-US" sz="1600" dirty="0"/>
              <a:t> </a:t>
            </a:r>
            <a:r>
              <a:rPr lang="en-US" sz="1600" dirty="0" err="1"/>
              <a:t>odluče</a:t>
            </a:r>
            <a:r>
              <a:rPr lang="en-US" sz="1600" dirty="0"/>
              <a:t> da </a:t>
            </a:r>
            <a:r>
              <a:rPr lang="en-US" sz="1600" dirty="0" err="1"/>
              <a:t>utroše</a:t>
            </a:r>
            <a:r>
              <a:rPr lang="en-US" sz="1600" dirty="0"/>
              <a:t> </a:t>
            </a:r>
            <a:r>
              <a:rPr lang="sr-Latn-RS" sz="1600" dirty="0"/>
              <a:t>jedan dinar </a:t>
            </a:r>
            <a:r>
              <a:rPr lang="en-US" sz="1600" dirty="0" err="1"/>
              <a:t>više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neki</a:t>
            </a:r>
            <a:r>
              <a:rPr lang="en-US" sz="1600" dirty="0"/>
              <a:t> od </a:t>
            </a:r>
            <a:r>
              <a:rPr lang="en-US" sz="1600" dirty="0" err="1"/>
              <a:t>pomenutih</a:t>
            </a:r>
            <a:r>
              <a:rPr lang="en-US" sz="1600" dirty="0"/>
              <a:t> </a:t>
            </a:r>
            <a:r>
              <a:rPr lang="en-US" sz="1600" dirty="0" err="1"/>
              <a:t>izdataka</a:t>
            </a:r>
            <a:r>
              <a:rPr lang="en-US" sz="1600" dirty="0"/>
              <a:t>, </a:t>
            </a:r>
            <a:r>
              <a:rPr lang="en-US" sz="1600" dirty="0" err="1"/>
              <a:t>imaju</a:t>
            </a:r>
            <a:r>
              <a:rPr lang="en-US" sz="1600" dirty="0"/>
              <a:t> </a:t>
            </a:r>
            <a:r>
              <a:rPr lang="sr-Latn-RS" sz="1600" dirty="0"/>
              <a:t>jedan dinar </a:t>
            </a:r>
            <a:r>
              <a:rPr lang="en-US" sz="1600" dirty="0" err="1"/>
              <a:t>manje</a:t>
            </a:r>
            <a:r>
              <a:rPr lang="en-US" sz="1600" dirty="0"/>
              <a:t> za </a:t>
            </a:r>
            <a:r>
              <a:rPr lang="en-US" sz="1600" dirty="0" err="1"/>
              <a:t>potrošnju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neko</a:t>
            </a:r>
            <a:r>
              <a:rPr lang="en-US" sz="1600" dirty="0"/>
              <a:t> </a:t>
            </a:r>
            <a:r>
              <a:rPr lang="en-US" sz="1600" dirty="0" err="1"/>
              <a:t>drugo</a:t>
            </a:r>
            <a:r>
              <a:rPr lang="en-US" sz="1600" dirty="0"/>
              <a:t> dobro </a:t>
            </a:r>
            <a:r>
              <a:rPr lang="en-US" sz="1600" dirty="0" err="1"/>
              <a:t>ili</a:t>
            </a:r>
            <a:r>
              <a:rPr lang="en-US" sz="1600" dirty="0"/>
              <a:t> za </a:t>
            </a:r>
            <a:r>
              <a:rPr lang="en-US" sz="1600" dirty="0" err="1"/>
              <a:t>štednju</a:t>
            </a:r>
            <a:r>
              <a:rPr lang="en-US" sz="1600" dirty="0"/>
              <a:t>. </a:t>
            </a:r>
            <a:endParaRPr lang="sr-Latn-RS" sz="1600" dirty="0"/>
          </a:p>
          <a:p>
            <a:pPr>
              <a:lnSpc>
                <a:spcPct val="100000"/>
              </a:lnSpc>
            </a:pPr>
            <a:r>
              <a:rPr lang="sr-Latn-RS" sz="1600" dirty="0"/>
              <a:t>- </a:t>
            </a:r>
            <a:r>
              <a:rPr lang="sr-Latn-RS" sz="1600" b="1" u="sng" dirty="0"/>
              <a:t>nivo društva </a:t>
            </a:r>
            <a:r>
              <a:rPr lang="sr-Latn-RS" sz="1600" dirty="0"/>
              <a:t>– </a:t>
            </a:r>
            <a:r>
              <a:rPr lang="en-US" sz="1600" dirty="0" err="1"/>
              <a:t>suočava</a:t>
            </a:r>
            <a:r>
              <a:rPr lang="sr-Latn-RS" sz="1600" dirty="0"/>
              <a:t>nje </a:t>
            </a:r>
            <a:r>
              <a:rPr lang="en-US" sz="1600" dirty="0"/>
              <a:t>se </a:t>
            </a:r>
            <a:r>
              <a:rPr lang="en-US" sz="1600" dirty="0" err="1"/>
              <a:t>sa</a:t>
            </a:r>
            <a:r>
              <a:rPr lang="en-US" sz="1600" dirty="0"/>
              <a:t> </a:t>
            </a:r>
            <a:r>
              <a:rPr lang="en-US" sz="1600" dirty="0" err="1"/>
              <a:t>različitim</a:t>
            </a:r>
            <a:r>
              <a:rPr lang="en-US" sz="1600" dirty="0"/>
              <a:t> </a:t>
            </a:r>
            <a:r>
              <a:rPr lang="en-US" sz="1600" dirty="0" err="1"/>
              <a:t>odlukama</a:t>
            </a:r>
            <a:endParaRPr lang="sr-Latn-R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Na primer, </a:t>
            </a:r>
            <a:r>
              <a:rPr lang="en-US" sz="1600" dirty="0" err="1"/>
              <a:t>ukoliko</a:t>
            </a:r>
            <a:r>
              <a:rPr lang="en-US" sz="1600" dirty="0"/>
              <a:t> </a:t>
            </a:r>
            <a:r>
              <a:rPr lang="en-US" sz="1600" dirty="0" err="1"/>
              <a:t>su</a:t>
            </a:r>
            <a:r>
              <a:rPr lang="en-US" sz="1600" dirty="0"/>
              <a:t> </a:t>
            </a:r>
            <a:r>
              <a:rPr lang="en-US" sz="1600" dirty="0" err="1"/>
              <a:t>izdaci</a:t>
            </a:r>
            <a:r>
              <a:rPr lang="en-US" sz="1600" dirty="0"/>
              <a:t> za </a:t>
            </a:r>
            <a:r>
              <a:rPr lang="en-US" sz="1600" dirty="0" err="1"/>
              <a:t>nacionalnu</a:t>
            </a:r>
            <a:r>
              <a:rPr lang="en-US" sz="1600" dirty="0"/>
              <a:t> </a:t>
            </a:r>
            <a:r>
              <a:rPr lang="en-US" sz="1600" dirty="0" err="1"/>
              <a:t>odbranu</a:t>
            </a:r>
            <a:r>
              <a:rPr lang="en-US" sz="1600" dirty="0"/>
              <a:t> </a:t>
            </a:r>
            <a:r>
              <a:rPr lang="en-US" sz="1600" dirty="0" err="1"/>
              <a:t>veći</a:t>
            </a:r>
            <a:r>
              <a:rPr lang="en-US" sz="1600" dirty="0"/>
              <a:t>, </a:t>
            </a:r>
            <a:r>
              <a:rPr lang="en-US" sz="1600" dirty="0" err="1"/>
              <a:t>manji</a:t>
            </a:r>
            <a:r>
              <a:rPr lang="en-US" sz="1600" dirty="0"/>
              <a:t> </a:t>
            </a:r>
            <a:r>
              <a:rPr lang="en-US" sz="1600" dirty="0" err="1"/>
              <a:t>dio</a:t>
            </a:r>
            <a:r>
              <a:rPr lang="en-US" sz="1600" dirty="0"/>
              <a:t> </a:t>
            </a:r>
            <a:r>
              <a:rPr lang="en-US" sz="1600" dirty="0" err="1"/>
              <a:t>sredstava</a:t>
            </a:r>
            <a:r>
              <a:rPr lang="en-US" sz="1600" dirty="0"/>
              <a:t> </a:t>
            </a:r>
            <a:r>
              <a:rPr lang="en-US" sz="1600" dirty="0" err="1"/>
              <a:t>preostaje</a:t>
            </a:r>
            <a:r>
              <a:rPr lang="en-US" sz="1600" dirty="0"/>
              <a:t> za </a:t>
            </a:r>
            <a:r>
              <a:rPr lang="en-US" sz="1600" dirty="0" err="1"/>
              <a:t>potrošačka</a:t>
            </a:r>
            <a:r>
              <a:rPr lang="en-US" sz="1600" dirty="0"/>
              <a:t> dobra, </a:t>
            </a:r>
            <a:r>
              <a:rPr lang="en-US" sz="1600" dirty="0" err="1"/>
              <a:t>što</a:t>
            </a:r>
            <a:r>
              <a:rPr lang="en-US" sz="1600" dirty="0"/>
              <a:t> </a:t>
            </a:r>
            <a:r>
              <a:rPr lang="en-US" sz="1600" dirty="0" err="1"/>
              <a:t>direktno</a:t>
            </a:r>
            <a:r>
              <a:rPr lang="en-US" sz="1600" dirty="0"/>
              <a:t> </a:t>
            </a:r>
            <a:r>
              <a:rPr lang="en-US" sz="1600" dirty="0" err="1"/>
              <a:t>utiče</a:t>
            </a:r>
            <a:r>
              <a:rPr lang="en-US" sz="1600" dirty="0"/>
              <a:t> </a:t>
            </a:r>
            <a:r>
              <a:rPr lang="en-US" sz="1600" dirty="0" err="1"/>
              <a:t>na</a:t>
            </a:r>
            <a:r>
              <a:rPr lang="en-US" sz="1600" dirty="0"/>
              <a:t> </a:t>
            </a:r>
            <a:r>
              <a:rPr lang="en-US" sz="1600" dirty="0" err="1"/>
              <a:t>domaći</a:t>
            </a:r>
            <a:r>
              <a:rPr lang="en-US" sz="1600" dirty="0"/>
              <a:t> standard </a:t>
            </a:r>
            <a:r>
              <a:rPr lang="en-US" sz="1600" dirty="0" err="1"/>
              <a:t>života</a:t>
            </a:r>
            <a:r>
              <a:rPr lang="en-US" sz="1600" dirty="0"/>
              <a:t>. </a:t>
            </a:r>
            <a:endParaRPr lang="sr-Latn-RS" sz="1600" dirty="0"/>
          </a:p>
          <a:p>
            <a:pPr>
              <a:lnSpc>
                <a:spcPct val="100000"/>
              </a:lnSpc>
            </a:pPr>
            <a:r>
              <a:rPr lang="en-US" sz="1600" dirty="0"/>
              <a:t>U </a:t>
            </a:r>
            <a:r>
              <a:rPr lang="en-US" sz="1600" dirty="0" err="1"/>
              <a:t>razvijenim</a:t>
            </a:r>
            <a:r>
              <a:rPr lang="en-US" sz="1600" dirty="0"/>
              <a:t> </a:t>
            </a:r>
            <a:r>
              <a:rPr lang="en-US" sz="1600" dirty="0" err="1"/>
              <a:t>društvima</a:t>
            </a:r>
            <a:r>
              <a:rPr lang="sr-Latn-RS" sz="1600" dirty="0"/>
              <a:t>, a polako i u ostalim sve više se govori o izboru između</a:t>
            </a:r>
            <a:r>
              <a:rPr lang="en-US" sz="1600" dirty="0"/>
              <a:t> </a:t>
            </a:r>
            <a:r>
              <a:rPr lang="en-US" sz="1600" dirty="0" err="1"/>
              <a:t>zdrave</a:t>
            </a:r>
            <a:r>
              <a:rPr lang="en-US" sz="1600" dirty="0"/>
              <a:t> </a:t>
            </a:r>
            <a:r>
              <a:rPr lang="en-US" sz="1600" dirty="0" err="1"/>
              <a:t>životne</a:t>
            </a:r>
            <a:r>
              <a:rPr lang="en-US" sz="1600" dirty="0"/>
              <a:t> </a:t>
            </a:r>
            <a:r>
              <a:rPr lang="en-US" sz="1600" dirty="0" err="1"/>
              <a:t>sredine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visokih</a:t>
            </a:r>
            <a:r>
              <a:rPr lang="en-US" sz="1600" dirty="0"/>
              <a:t> </a:t>
            </a:r>
            <a:r>
              <a:rPr lang="en-US" sz="1600" dirty="0" err="1"/>
              <a:t>primanja</a:t>
            </a:r>
            <a:r>
              <a:rPr lang="sr-Latn-RS" sz="1600" dirty="0"/>
              <a:t>. </a:t>
            </a:r>
            <a:r>
              <a:rPr lang="en-US" sz="1600" dirty="0" err="1"/>
              <a:t>Zakoni</a:t>
            </a:r>
            <a:r>
              <a:rPr lang="en-US" sz="1600" dirty="0"/>
              <a:t> koji </a:t>
            </a:r>
            <a:r>
              <a:rPr lang="en-US" sz="1600" dirty="0" err="1"/>
              <a:t>zahtevaju</a:t>
            </a:r>
            <a:r>
              <a:rPr lang="en-US" sz="1600" dirty="0"/>
              <a:t> da </a:t>
            </a:r>
            <a:r>
              <a:rPr lang="en-US" sz="1600" dirty="0" err="1"/>
              <a:t>preduzeća</a:t>
            </a:r>
            <a:r>
              <a:rPr lang="en-US" sz="1600" dirty="0"/>
              <a:t> </a:t>
            </a:r>
            <a:r>
              <a:rPr lang="en-US" sz="1600" dirty="0" err="1"/>
              <a:t>manje</a:t>
            </a:r>
            <a:r>
              <a:rPr lang="en-US" sz="1600" dirty="0"/>
              <a:t> </a:t>
            </a:r>
            <a:r>
              <a:rPr lang="en-US" sz="1600" dirty="0" err="1"/>
              <a:t>zaga</a:t>
            </a:r>
            <a:r>
              <a:rPr lang="sr-Latn-RS" sz="1600" dirty="0"/>
              <a:t>đ</a:t>
            </a:r>
            <a:r>
              <a:rPr lang="en-US" sz="1600" dirty="0" err="1"/>
              <a:t>uju</a:t>
            </a:r>
            <a:r>
              <a:rPr lang="en-US" sz="1600" dirty="0"/>
              <a:t> </a:t>
            </a:r>
            <a:r>
              <a:rPr lang="en-US" sz="1600" dirty="0" err="1"/>
              <a:t>okolinu</a:t>
            </a:r>
            <a:r>
              <a:rPr lang="en-US" sz="1600" dirty="0"/>
              <a:t> </a:t>
            </a:r>
            <a:r>
              <a:rPr lang="en-US" sz="1600" dirty="0" err="1"/>
              <a:t>podižu</a:t>
            </a:r>
            <a:r>
              <a:rPr lang="en-US" sz="1600" dirty="0"/>
              <a:t> </a:t>
            </a:r>
            <a:r>
              <a:rPr lang="en-US" sz="1600" dirty="0" err="1"/>
              <a:t>troškove</a:t>
            </a:r>
            <a:r>
              <a:rPr lang="en-US" sz="1600" dirty="0"/>
              <a:t> </a:t>
            </a:r>
            <a:r>
              <a:rPr lang="en-US" sz="1600" dirty="0" err="1"/>
              <a:t>proizvodnje</a:t>
            </a:r>
            <a:r>
              <a:rPr lang="en-US" sz="1600" dirty="0"/>
              <a:t> </a:t>
            </a:r>
            <a:r>
              <a:rPr lang="en-US" sz="1600" dirty="0" err="1"/>
              <a:t>dobara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usluga</a:t>
            </a:r>
            <a:r>
              <a:rPr lang="en-US" sz="1600" dirty="0"/>
              <a:t>. </a:t>
            </a:r>
            <a:endParaRPr lang="sr-Latn-RS" sz="1600" dirty="0"/>
          </a:p>
        </p:txBody>
      </p:sp>
    </p:spTree>
    <p:extLst>
      <p:ext uri="{BB962C8B-B14F-4D97-AF65-F5344CB8AC3E}">
        <p14:creationId xmlns:p14="http://schemas.microsoft.com/office/powerpoint/2010/main" val="309431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9"/>
          <p:cNvSpPr>
            <a:spLocks noGrp="1" noChangeArrowheads="1"/>
          </p:cNvSpPr>
          <p:nvPr>
            <p:ph idx="1"/>
          </p:nvPr>
        </p:nvSpPr>
        <p:spPr>
          <a:xfrm>
            <a:off x="482709" y="1988724"/>
            <a:ext cx="11090534" cy="2607552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</a:pPr>
            <a:r>
              <a:rPr lang="vi-VN" altLang="en-US" sz="1800" b="1" u="sng" dirty="0">
                <a:solidFill>
                  <a:srgbClr val="0070C0"/>
                </a:solidFill>
              </a:rPr>
              <a:t>Izbor između efikasnosti i pravičnosti</a:t>
            </a:r>
          </a:p>
          <a:p>
            <a:pPr marL="675200" lvl="1" indent="-287859" algn="just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sl-SI" altLang="en-US" sz="1800" b="1" i="1" dirty="0">
                <a:solidFill>
                  <a:srgbClr val="FF0000"/>
                </a:solidFill>
              </a:rPr>
              <a:t>Efikasnost </a:t>
            </a:r>
          </a:p>
          <a:p>
            <a:pPr marL="387341" lvl="1" indent="0" algn="just">
              <a:lnSpc>
                <a:spcPct val="90000"/>
              </a:lnSpc>
              <a:buClr>
                <a:schemeClr val="tx1"/>
              </a:buClr>
              <a:buNone/>
            </a:pPr>
            <a:r>
              <a:rPr lang="sl-SI" altLang="en-US" sz="1800" dirty="0"/>
              <a:t>znači da društvo teži da dobije maksimum od oskudnih sredstava. </a:t>
            </a:r>
          </a:p>
          <a:p>
            <a:pPr marL="387341" lvl="1" indent="0" algn="just">
              <a:lnSpc>
                <a:spcPct val="90000"/>
              </a:lnSpc>
              <a:buClr>
                <a:schemeClr val="tx1"/>
              </a:buClr>
              <a:buNone/>
            </a:pPr>
            <a:r>
              <a:rPr lang="sl-SI" altLang="en-US" sz="1800" b="1" i="1" dirty="0">
                <a:solidFill>
                  <a:srgbClr val="FF0000"/>
                </a:solidFill>
              </a:rPr>
              <a:t>Pravičnost</a:t>
            </a:r>
            <a:r>
              <a:rPr lang="sl-SI" altLang="en-US" sz="1800" i="1" dirty="0">
                <a:solidFill>
                  <a:srgbClr val="FF0000"/>
                </a:solidFill>
              </a:rPr>
              <a:t> </a:t>
            </a:r>
          </a:p>
          <a:p>
            <a:pPr marL="387341" lvl="1" indent="0" algn="just">
              <a:lnSpc>
                <a:spcPct val="90000"/>
              </a:lnSpc>
              <a:buClr>
                <a:schemeClr val="tx1"/>
              </a:buClr>
              <a:buNone/>
            </a:pPr>
            <a:r>
              <a:rPr lang="sl-SI" altLang="en-US" sz="1800" dirty="0"/>
              <a:t>Da od tog ekonomskog kolača korsit imaju svi.</a:t>
            </a:r>
          </a:p>
          <a:p>
            <a:pPr marL="387341" lvl="1" indent="0" algn="just">
              <a:lnSpc>
                <a:spcPct val="90000"/>
              </a:lnSpc>
              <a:buClr>
                <a:schemeClr val="tx1"/>
              </a:buClr>
              <a:buNone/>
            </a:pPr>
            <a:r>
              <a:rPr lang="sl-SI" altLang="en-US" sz="1800" dirty="0"/>
              <a:t>EFIKASNOST SE ODNOSI NA VELOČINU EKONOMSKOG KOLAČA</a:t>
            </a:r>
          </a:p>
          <a:p>
            <a:pPr marL="387341" lvl="1" indent="0" algn="just">
              <a:lnSpc>
                <a:spcPct val="90000"/>
              </a:lnSpc>
              <a:buClr>
                <a:schemeClr val="tx1"/>
              </a:buClr>
              <a:buNone/>
            </a:pPr>
            <a:r>
              <a:rPr lang="sl-SI" altLang="en-US" sz="1800" dirty="0"/>
              <a:t>PRAVEDNOST NA NAČIN RASPODELE EKONOMSKOG KOLAČA 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title"/>
          </p:nvPr>
        </p:nvSpPr>
        <p:spPr>
          <a:xfrm>
            <a:off x="998776" y="532057"/>
            <a:ext cx="10058400" cy="851681"/>
          </a:xfrm>
        </p:spPr>
        <p:txBody>
          <a:bodyPr>
            <a:normAutofit fontScale="90000"/>
          </a:bodyPr>
          <a:lstStyle/>
          <a:p>
            <a:pPr algn="ctr" eaLnBrk="1" hangingPunct="1"/>
            <a:br>
              <a:rPr lang="sl-SI" altLang="en-US" sz="3000" dirty="0">
                <a:latin typeface="+mn-lt"/>
              </a:rPr>
            </a:br>
            <a:r>
              <a:rPr lang="sl-SI" altLang="en-US" sz="3000" b="1" i="1" dirty="0">
                <a:solidFill>
                  <a:srgbClr val="FF0000"/>
                </a:solidFill>
                <a:latin typeface="+mn-lt"/>
              </a:rPr>
              <a:t>Ljudi moraju da vrše izbor</a:t>
            </a:r>
            <a:br>
              <a:rPr lang="sl-SI" altLang="en-US" sz="3000" b="1" i="1" dirty="0">
                <a:solidFill>
                  <a:srgbClr val="FF0000"/>
                </a:solidFill>
                <a:latin typeface="+mn-lt"/>
              </a:rPr>
            </a:br>
            <a:r>
              <a:rPr lang="sl-SI" altLang="en-US" sz="3000" b="1" i="1" dirty="0">
                <a:solidFill>
                  <a:srgbClr val="FF0000"/>
                </a:solidFill>
                <a:latin typeface="+mn-lt"/>
              </a:rPr>
              <a:t>koji im sa jedne strane donosi korist, a sa druge štete </a:t>
            </a:r>
          </a:p>
        </p:txBody>
      </p:sp>
      <p:pic>
        <p:nvPicPr>
          <p:cNvPr id="4100" name="Picture 4" descr="Equity-Efficiency Tradeoff - Overview, Market Impact | Wall Street Oa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5661" y="2770924"/>
            <a:ext cx="4329296" cy="306455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60296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406400" y="432817"/>
            <a:ext cx="11176000" cy="1008260"/>
          </a:xfrm>
        </p:spPr>
        <p:txBody>
          <a:bodyPr rtlCol="0">
            <a:noAutofit/>
          </a:bodyPr>
          <a:lstStyle/>
          <a:p>
            <a:pPr algn="ctr">
              <a:defRPr/>
            </a:pPr>
            <a:br>
              <a:rPr lang="sr-Latn-RS" altLang="en-US" sz="3000" dirty="0">
                <a:latin typeface="+mn-lt"/>
              </a:rPr>
            </a:br>
            <a:r>
              <a:rPr lang="en-US" altLang="en-US" sz="2600" b="1" dirty="0">
                <a:solidFill>
                  <a:srgbClr val="FF0000"/>
                </a:solidFill>
                <a:latin typeface="+mn-lt"/>
              </a:rPr>
              <a:t>T</a:t>
            </a:r>
            <a:r>
              <a:rPr lang="sr-Latn-CS" altLang="en-US" sz="2600" b="1" dirty="0">
                <a:solidFill>
                  <a:srgbClr val="FF0000"/>
                </a:solidFill>
                <a:latin typeface="+mn-lt"/>
              </a:rPr>
              <a:t>rošak o</a:t>
            </a:r>
            <a:r>
              <a:rPr lang="en-US" altLang="en-US" sz="2600" b="1" dirty="0">
                <a:solidFill>
                  <a:srgbClr val="FF0000"/>
                </a:solidFill>
                <a:latin typeface="+mn-lt"/>
              </a:rPr>
              <a:t>s</a:t>
            </a:r>
            <a:r>
              <a:rPr lang="sr-Latn-CS" altLang="en-US" sz="2600" b="1" dirty="0">
                <a:solidFill>
                  <a:srgbClr val="FF0000"/>
                </a:solidFill>
                <a:latin typeface="+mn-lt"/>
              </a:rPr>
              <a:t>tvarivanja </a:t>
            </a:r>
            <a:r>
              <a:rPr lang="en-US" altLang="en-US" sz="2600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sr-Latn-CS" altLang="en-US" sz="2600" b="1" dirty="0">
                <a:solidFill>
                  <a:srgbClr val="FF0000"/>
                </a:solidFill>
                <a:latin typeface="+mn-lt"/>
              </a:rPr>
              <a:t>ekog cilja jednak je </a:t>
            </a:r>
            <a:br>
              <a:rPr lang="sr-Latn-CS" altLang="en-US" sz="2600" b="1" dirty="0">
                <a:solidFill>
                  <a:srgbClr val="FF0000"/>
                </a:solidFill>
                <a:latin typeface="+mn-lt"/>
              </a:rPr>
            </a:br>
            <a:r>
              <a:rPr lang="sr-Latn-CS" altLang="en-US" sz="2600" b="1" dirty="0">
                <a:solidFill>
                  <a:srgbClr val="FF0000"/>
                </a:solidFill>
                <a:latin typeface="+mn-lt"/>
              </a:rPr>
              <a:t>onome čega se moramo odreći da bismo ga ostvaril</a:t>
            </a:r>
            <a:r>
              <a:rPr lang="en-US" altLang="en-US" sz="2600" b="1" dirty="0" err="1">
                <a:solidFill>
                  <a:srgbClr val="FF0000"/>
                </a:solidFill>
                <a:latin typeface="+mn-lt"/>
              </a:rPr>
              <a:t>i</a:t>
            </a:r>
            <a:endParaRPr lang="en-US" altLang="en-US" sz="2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7651" name="Rectangle 5"/>
          <p:cNvSpPr>
            <a:spLocks noGrp="1" noChangeArrowheads="1"/>
          </p:cNvSpPr>
          <p:nvPr>
            <p:ph idx="1"/>
          </p:nvPr>
        </p:nvSpPr>
        <p:spPr>
          <a:xfrm>
            <a:off x="223308" y="1618491"/>
            <a:ext cx="11542184" cy="1929868"/>
          </a:xfrm>
        </p:spPr>
        <p:txBody>
          <a:bodyPr>
            <a:normAutofit/>
          </a:bodyPr>
          <a:lstStyle/>
          <a:p>
            <a:pPr marL="759865" lvl="1" indent="-226478" algn="just">
              <a:lnSpc>
                <a:spcPct val="90000"/>
              </a:lnSpc>
              <a:buFontTx/>
              <a:buChar char="-"/>
            </a:pPr>
            <a:r>
              <a:rPr lang="sr-Latn-CS" altLang="en-US" sz="2000" dirty="0"/>
              <a:t>Da li da </a:t>
            </a:r>
            <a:r>
              <a:rPr lang="en-US" altLang="en-US" sz="2000" dirty="0" err="1"/>
              <a:t>i</a:t>
            </a:r>
            <a:r>
              <a:rPr lang="sr-Latn-CS" altLang="en-US" sz="2000" dirty="0"/>
              <a:t>dem na fa</a:t>
            </a:r>
            <a:r>
              <a:rPr lang="en-US" altLang="en-US" sz="2000" dirty="0"/>
              <a:t>k</a:t>
            </a:r>
            <a:r>
              <a:rPr lang="sr-Latn-CS" altLang="en-US" sz="2000" dirty="0"/>
              <a:t>ultet ili da počnem da radim?</a:t>
            </a:r>
            <a:endParaRPr lang="en-US" altLang="en-US" sz="2000" dirty="0"/>
          </a:p>
          <a:p>
            <a:pPr marL="759865" lvl="1" indent="-226478" algn="just">
              <a:lnSpc>
                <a:spcPct val="90000"/>
              </a:lnSpc>
              <a:buFontTx/>
              <a:buChar char="-"/>
            </a:pPr>
            <a:r>
              <a:rPr lang="sr-Latn-CS" altLang="en-US" sz="2000" dirty="0">
                <a:sym typeface="Monotype Sorts" pitchFamily="2" charset="2"/>
              </a:rPr>
              <a:t>Da li da učim ili da </a:t>
            </a:r>
            <a:r>
              <a:rPr lang="en-US" altLang="en-US" sz="2000" dirty="0">
                <a:sym typeface="Monotype Sorts" pitchFamily="2" charset="2"/>
              </a:rPr>
              <a:t>s</a:t>
            </a:r>
            <a:r>
              <a:rPr lang="sr-Latn-CS" altLang="en-US" sz="2000" dirty="0">
                <a:sym typeface="Monotype Sorts" pitchFamily="2" charset="2"/>
              </a:rPr>
              <a:t>e nađem sa prijateljima</a:t>
            </a:r>
            <a:r>
              <a:rPr lang="en-US" altLang="en-US" sz="2000" dirty="0">
                <a:sym typeface="Monotype Sorts" pitchFamily="2" charset="2"/>
              </a:rPr>
              <a:t>?</a:t>
            </a:r>
          </a:p>
          <a:p>
            <a:pPr marL="759865" lvl="1" indent="-226478" algn="just">
              <a:lnSpc>
                <a:spcPct val="90000"/>
              </a:lnSpc>
              <a:buFontTx/>
              <a:buChar char="-"/>
            </a:pPr>
            <a:r>
              <a:rPr lang="sr-Latn-CS" altLang="en-US" sz="2000" dirty="0">
                <a:sym typeface="Monotype Sorts" pitchFamily="2" charset="2"/>
              </a:rPr>
              <a:t>Da li da </a:t>
            </a:r>
            <a:r>
              <a:rPr lang="en-US" altLang="en-US" sz="2000" dirty="0">
                <a:sym typeface="Monotype Sorts" pitchFamily="2" charset="2"/>
              </a:rPr>
              <a:t>d</a:t>
            </a:r>
            <a:r>
              <a:rPr lang="sr-Latn-CS" altLang="en-US" sz="2000" dirty="0">
                <a:sym typeface="Monotype Sorts" pitchFamily="2" charset="2"/>
              </a:rPr>
              <a:t>anas idem na predavanja ili nastavim da spavam</a:t>
            </a:r>
            <a:r>
              <a:rPr lang="en-US" altLang="en-US" sz="2000" dirty="0">
                <a:sym typeface="Monotype Sorts" pitchFamily="2" charset="2"/>
              </a:rPr>
              <a:t>?</a:t>
            </a:r>
          </a:p>
          <a:p>
            <a:pPr marL="533387" indent="-383108" algn="just">
              <a:lnSpc>
                <a:spcPct val="90000"/>
              </a:lnSpc>
              <a:buClr>
                <a:schemeClr val="tx1"/>
              </a:buClr>
            </a:pPr>
            <a:r>
              <a:rPr lang="sl-SI" altLang="en-US" sz="2000" b="1" i="1" dirty="0">
                <a:solidFill>
                  <a:srgbClr val="FF0000"/>
                </a:solidFill>
              </a:rPr>
              <a:t>OPORTUNITETNI TROŠAK</a:t>
            </a:r>
            <a:r>
              <a:rPr lang="sl-SI" altLang="en-US" sz="2000" b="1" dirty="0"/>
              <a:t>– trošak propuštene mogućnosti </a:t>
            </a:r>
            <a:r>
              <a:rPr lang="sl-SI" altLang="en-US" sz="2000" dirty="0"/>
              <a:t>neke stvari jeste ono čega se moramo odreći da bismo tu stvar dobili – POREĐENJE ALTERNATIVA</a:t>
            </a:r>
            <a:endParaRPr lang="sl-SI" altLang="en-US" sz="2000" dirty="0">
              <a:sym typeface="Monotype Sorts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43122" y="4005526"/>
            <a:ext cx="767736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dirty="0"/>
              <a:t>Primer: </a:t>
            </a:r>
            <a:r>
              <a:rPr lang="en-US" b="1" i="1" dirty="0" err="1"/>
              <a:t>Odluka</a:t>
            </a:r>
            <a:r>
              <a:rPr lang="en-US" b="1" i="1" dirty="0"/>
              <a:t> o </a:t>
            </a:r>
            <a:r>
              <a:rPr lang="en-US" b="1" i="1" dirty="0" err="1"/>
              <a:t>studiranju</a:t>
            </a:r>
            <a:endParaRPr lang="sr-Latn-RS" dirty="0"/>
          </a:p>
          <a:p>
            <a:r>
              <a:rPr lang="en-US" dirty="0" err="1"/>
              <a:t>korist</a:t>
            </a:r>
            <a:r>
              <a:rPr lang="en-US" dirty="0"/>
              <a:t> - </a:t>
            </a:r>
            <a:r>
              <a:rPr lang="en-US" dirty="0" err="1"/>
              <a:t>intelektualno</a:t>
            </a:r>
            <a:r>
              <a:rPr lang="en-US" dirty="0"/>
              <a:t> </a:t>
            </a:r>
            <a:r>
              <a:rPr lang="en-US" dirty="0" err="1"/>
              <a:t>obogaćivanje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mogućnost</a:t>
            </a:r>
            <a:r>
              <a:rPr lang="en-US" dirty="0"/>
              <a:t> </a:t>
            </a:r>
            <a:r>
              <a:rPr lang="en-US" dirty="0" err="1"/>
              <a:t>boljeg</a:t>
            </a:r>
            <a:r>
              <a:rPr lang="en-US" dirty="0"/>
              <a:t> </a:t>
            </a:r>
            <a:r>
              <a:rPr lang="en-US" dirty="0" err="1"/>
              <a:t>zaposlenja</a:t>
            </a:r>
            <a:r>
              <a:rPr lang="en-US" dirty="0"/>
              <a:t>; </a:t>
            </a:r>
            <a:endParaRPr lang="sr-Latn-RS" dirty="0"/>
          </a:p>
          <a:p>
            <a:r>
              <a:rPr lang="en-US" dirty="0" err="1"/>
              <a:t>trošak</a:t>
            </a:r>
            <a:r>
              <a:rPr lang="en-US" dirty="0"/>
              <a:t> - </a:t>
            </a:r>
            <a:r>
              <a:rPr lang="en-US" dirty="0" err="1"/>
              <a:t>novac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školarinu</a:t>
            </a:r>
            <a:r>
              <a:rPr lang="en-US" dirty="0"/>
              <a:t>, </a:t>
            </a:r>
            <a:r>
              <a:rPr lang="en-US" dirty="0" err="1"/>
              <a:t>knjige</a:t>
            </a:r>
            <a:r>
              <a:rPr lang="en-US" dirty="0"/>
              <a:t>, </a:t>
            </a:r>
            <a:r>
              <a:rPr lang="en-US" dirty="0" err="1"/>
              <a:t>stanarinu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hranu</a:t>
            </a:r>
            <a:r>
              <a:rPr lang="en-US" dirty="0"/>
              <a:t> </a:t>
            </a:r>
            <a:r>
              <a:rPr lang="en-US" dirty="0" err="1"/>
              <a:t>Vreme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studijama</a:t>
            </a:r>
            <a:r>
              <a:rPr lang="en-US" dirty="0"/>
              <a:t> je </a:t>
            </a:r>
            <a:r>
              <a:rPr lang="en-US" dirty="0" err="1"/>
              <a:t>trošak</a:t>
            </a:r>
            <a:r>
              <a:rPr lang="en-US" dirty="0"/>
              <a:t> (</a:t>
            </a:r>
            <a:r>
              <a:rPr lang="en-US" dirty="0" err="1"/>
              <a:t>studiranje</a:t>
            </a:r>
            <a:r>
              <a:rPr lang="en-US" dirty="0"/>
              <a:t> </a:t>
            </a:r>
            <a:r>
              <a:rPr lang="en-US" dirty="0" err="1"/>
              <a:t>umesto</a:t>
            </a:r>
            <a:r>
              <a:rPr lang="en-US" dirty="0"/>
              <a:t> </a:t>
            </a:r>
            <a:r>
              <a:rPr lang="en-US" dirty="0" err="1"/>
              <a:t>zaposlenja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sticanje</a:t>
            </a:r>
            <a:r>
              <a:rPr lang="en-US" dirty="0"/>
              <a:t> </a:t>
            </a:r>
            <a:r>
              <a:rPr lang="en-US" dirty="0" err="1"/>
              <a:t>zarade</a:t>
            </a:r>
            <a:r>
              <a:rPr lang="en-US" dirty="0"/>
              <a:t>)</a:t>
            </a:r>
            <a:endParaRPr lang="sr-Latn-RS" dirty="0"/>
          </a:p>
          <a:p>
            <a:r>
              <a:rPr lang="en-US" dirty="0" err="1"/>
              <a:t>Oportunitenti</a:t>
            </a:r>
            <a:r>
              <a:rPr lang="en-US" dirty="0"/>
              <a:t> </a:t>
            </a:r>
            <a:r>
              <a:rPr lang="en-US" dirty="0" err="1"/>
              <a:t>trošak</a:t>
            </a:r>
            <a:r>
              <a:rPr lang="en-US" dirty="0"/>
              <a:t> </a:t>
            </a:r>
            <a:r>
              <a:rPr lang="en-US" dirty="0" err="1"/>
              <a:t>jeste</a:t>
            </a:r>
            <a:r>
              <a:rPr lang="en-US" dirty="0"/>
              <a:t> </a:t>
            </a:r>
            <a:r>
              <a:rPr lang="en-US" dirty="0" err="1"/>
              <a:t>najveća</a:t>
            </a:r>
            <a:r>
              <a:rPr lang="en-US" dirty="0"/>
              <a:t> </a:t>
            </a:r>
            <a:r>
              <a:rPr lang="en-US" dirty="0" err="1"/>
              <a:t>propuštena</a:t>
            </a:r>
            <a:r>
              <a:rPr lang="en-US" dirty="0"/>
              <a:t> </a:t>
            </a:r>
            <a:r>
              <a:rPr lang="en-US" dirty="0" err="1"/>
              <a:t>dobit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r>
              <a:rPr lang="en-US" dirty="0" err="1"/>
              <a:t>mogla</a:t>
            </a:r>
            <a:r>
              <a:rPr lang="en-US" dirty="0"/>
              <a:t> </a:t>
            </a:r>
            <a:r>
              <a:rPr lang="en-US" dirty="0" err="1"/>
              <a:t>biti</a:t>
            </a:r>
            <a:r>
              <a:rPr lang="en-US" dirty="0"/>
              <a:t> </a:t>
            </a:r>
            <a:r>
              <a:rPr lang="en-US" dirty="0" err="1"/>
              <a:t>ostvarena</a:t>
            </a:r>
            <a:r>
              <a:rPr lang="en-US" dirty="0"/>
              <a:t> od </a:t>
            </a:r>
            <a:r>
              <a:rPr lang="en-US" dirty="0" err="1"/>
              <a:t>neke</a:t>
            </a:r>
            <a:r>
              <a:rPr lang="en-US" dirty="0"/>
              <a:t> </a:t>
            </a:r>
            <a:r>
              <a:rPr lang="sr-Latn-RS" dirty="0"/>
              <a:t>DR </a:t>
            </a:r>
            <a:r>
              <a:rPr lang="en-US" dirty="0" err="1"/>
              <a:t>aktivnosti</a:t>
            </a:r>
            <a:r>
              <a:rPr lang="en-US" dirty="0"/>
              <a:t> </a:t>
            </a:r>
            <a:endParaRPr lang="sr-Latn-RS" dirty="0"/>
          </a:p>
          <a:p>
            <a:r>
              <a:rPr lang="en-US" dirty="0" err="1"/>
              <a:t>Ukupni</a:t>
            </a:r>
            <a:r>
              <a:rPr lang="en-US" dirty="0"/>
              <a:t> </a:t>
            </a:r>
            <a:r>
              <a:rPr lang="en-US" dirty="0" err="1"/>
              <a:t>trošak</a:t>
            </a:r>
            <a:r>
              <a:rPr lang="en-US" dirty="0"/>
              <a:t> = </a:t>
            </a:r>
            <a:r>
              <a:rPr lang="en-US" dirty="0" err="1"/>
              <a:t>Stvarni</a:t>
            </a:r>
            <a:r>
              <a:rPr lang="en-US" dirty="0"/>
              <a:t> </a:t>
            </a:r>
            <a:r>
              <a:rPr lang="en-US" dirty="0" err="1"/>
              <a:t>trošak</a:t>
            </a:r>
            <a:r>
              <a:rPr lang="en-US" dirty="0"/>
              <a:t> + </a:t>
            </a:r>
            <a:r>
              <a:rPr lang="en-US" dirty="0" err="1"/>
              <a:t>Oportunitetni</a:t>
            </a:r>
            <a:r>
              <a:rPr lang="en-US" dirty="0"/>
              <a:t> </a:t>
            </a:r>
            <a:r>
              <a:rPr lang="en-US" dirty="0" err="1"/>
              <a:t>trošak</a:t>
            </a:r>
            <a:r>
              <a:rPr lang="en-US" dirty="0"/>
              <a:t> (</a:t>
            </a:r>
            <a:r>
              <a:rPr lang="en-US" dirty="0" err="1"/>
              <a:t>propuštena</a:t>
            </a:r>
            <a:r>
              <a:rPr lang="en-US" dirty="0"/>
              <a:t> </a:t>
            </a:r>
            <a:r>
              <a:rPr lang="en-US" dirty="0" err="1"/>
              <a:t>dobit</a:t>
            </a:r>
            <a:endParaRPr lang="en-US" dirty="0"/>
          </a:p>
        </p:txBody>
      </p:sp>
      <p:pic>
        <p:nvPicPr>
          <p:cNvPr id="5122" name="Picture 2" descr="Economic Decision Making. 1-What three steps must one take to be a good  decision maker? 1-Identify the problem 2-Analyze the alternatives 3-Make  your. - ppt downlo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58" y="3725773"/>
            <a:ext cx="3890383" cy="2917788"/>
          </a:xfrm>
          <a:prstGeom prst="rect">
            <a:avLst/>
          </a:prstGeom>
          <a:noFill/>
          <a:scene3d>
            <a:camera prst="isometricOffAxis2Righ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098906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5"/>
          <p:cNvSpPr>
            <a:spLocks noGrp="1" noChangeArrowheads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rtlCol="0" anchor="b">
            <a:normAutofit/>
          </a:bodyPr>
          <a:lstStyle/>
          <a:p>
            <a:pPr>
              <a:defRPr/>
            </a:pPr>
            <a:r>
              <a:rPr lang="sr-Latn-RS" altLang="en-US" sz="3100" b="1" i="1"/>
              <a:t>r</a:t>
            </a:r>
            <a:r>
              <a:rPr lang="en-US" altLang="en-US" sz="3100" b="1" i="1"/>
              <a:t>a</a:t>
            </a:r>
            <a:r>
              <a:rPr lang="sr-Latn-CS" altLang="en-US" sz="3100" b="1" i="1"/>
              <a:t>c</a:t>
            </a:r>
            <a:r>
              <a:rPr lang="en-US" altLang="en-US" sz="3100" b="1" i="1" err="1"/>
              <a:t>ional</a:t>
            </a:r>
            <a:r>
              <a:rPr lang="sr-Latn-CS" altLang="en-US" sz="3100" b="1" i="1"/>
              <a:t>ni pojedinci donose odluke na margini</a:t>
            </a:r>
            <a:r>
              <a:rPr lang="en-US" altLang="en-US" sz="3100" b="1" i="1"/>
              <a:t> </a:t>
            </a:r>
          </a:p>
        </p:txBody>
      </p:sp>
      <p:sp>
        <p:nvSpPr>
          <p:cNvPr id="197636" name="Text Box 4"/>
          <p:cNvSpPr txBox="1">
            <a:spLocks noChangeArrowheads="1"/>
          </p:cNvSpPr>
          <p:nvPr/>
        </p:nvSpPr>
        <p:spPr bwMode="auto">
          <a:xfrm>
            <a:off x="1202209" y="2629596"/>
            <a:ext cx="10561123" cy="8309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21908" tIns="60955" rIns="121908" bIns="60955">
            <a:spAutoFit/>
          </a:bodyPr>
          <a:lstStyle>
            <a:lvl1pPr>
              <a:defRPr sz="2800" i="1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 i="1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 i="1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 i="1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 i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i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609525" indent="-609525" algn="ctr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endParaRPr lang="en-US" altLang="en-US" sz="4267" i="0" dirty="0">
              <a:latin typeface="+mn-lt"/>
            </a:endParaRPr>
          </a:p>
        </p:txBody>
      </p:sp>
      <p:sp>
        <p:nvSpPr>
          <p:cNvPr id="28676" name="Rectangle 6"/>
          <p:cNvSpPr>
            <a:spLocks noChangeArrowheads="1"/>
          </p:cNvSpPr>
          <p:nvPr/>
        </p:nvSpPr>
        <p:spPr>
          <a:xfrm>
            <a:off x="15" y="153493"/>
            <a:ext cx="12191985" cy="27836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23080" indent="-323080" algn="just" defTabSz="969264">
              <a:lnSpc>
                <a:spcPct val="80000"/>
              </a:lnSpc>
              <a:spcAft>
                <a:spcPts val="600"/>
              </a:spcAft>
              <a:buClr>
                <a:schemeClr val="tx1"/>
              </a:buClr>
            </a:pPr>
            <a:r>
              <a:rPr lang="pl-PL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Marginalne promene jesu dodatna podešavanja određene aktivnosti </a:t>
            </a:r>
          </a:p>
          <a:p>
            <a:pPr marL="323080" indent="-323080" defTabSz="969264">
              <a:lnSpc>
                <a:spcPct val="80000"/>
              </a:lnSpc>
              <a:spcAft>
                <a:spcPts val="600"/>
              </a:spcAft>
            </a:pP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znači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"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granica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" </a:t>
            </a:r>
            <a:endParaRPr lang="sr-Latn-RS" altLang="sr-Latn-RS" sz="233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3080" indent="-323080" defTabSz="969264">
              <a:lnSpc>
                <a:spcPct val="80000"/>
              </a:lnSpc>
              <a:spcAft>
                <a:spcPts val="600"/>
              </a:spcAft>
            </a:pP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Upore</a:t>
            </a:r>
            <a:r>
              <a:rPr lang="sr-Latn-R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đ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ivanje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marginalne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koristi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marginalnog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troška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endParaRPr lang="sr-Latn-RS" altLang="sr-Latn-RS" sz="2332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3080" indent="-323080" defTabSz="969264">
              <a:lnSpc>
                <a:spcPct val="8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Dodatni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sat 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učenja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sr-Latn-R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</a:p>
          <a:p>
            <a:pPr marL="323080" indent="-323080" defTabSz="969264">
              <a:lnSpc>
                <a:spcPct val="80000"/>
              </a:lnSpc>
              <a:spcAft>
                <a:spcPts val="600"/>
              </a:spcAft>
              <a:buFont typeface="Calibri" panose="020F0502020204030204" pitchFamily="34" charset="0"/>
              <a:buChar char="-"/>
            </a:pP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Proizvodnja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proizvoda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marginalni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trošak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i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marginalni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i="1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prihod</a:t>
            </a:r>
            <a:r>
              <a:rPr lang="en-US" altLang="sr-Latn-RS" sz="2332" i="1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</a:t>
            </a:r>
            <a:endParaRPr lang="sr-Latn-RS" altLang="sr-Latn-RS" sz="2332" i="1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23080" indent="-323080" algn="just" defTabSz="969264">
              <a:lnSpc>
                <a:spcPct val="80000"/>
              </a:lnSpc>
              <a:spcAft>
                <a:spcPts val="600"/>
              </a:spcAft>
            </a:pP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Optimalni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obim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proizvodnje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marginalni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prihod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=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marginalni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kern="120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trošak</a:t>
            </a:r>
            <a:r>
              <a:rPr lang="en-US" altLang="sr-Latn-RS" sz="2332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endParaRPr lang="sr-Latn-RS" altLang="sr-Latn-RS" sz="2200"/>
          </a:p>
        </p:txBody>
      </p:sp>
      <p:pic>
        <p:nvPicPr>
          <p:cNvPr id="6146" name="Picture 2" descr="Pin on Economics &amp; Busin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0760" y="846476"/>
            <a:ext cx="3248188" cy="277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5647" y="3460564"/>
            <a:ext cx="7577743" cy="964293"/>
          </a:xfrm>
          <a:prstGeom prst="rect">
            <a:avLst/>
          </a:prstGeom>
          <a:solidFill>
            <a:srgbClr val="00FF00"/>
          </a:solidFill>
        </p:spPr>
        <p:txBody>
          <a:bodyPr wrap="square">
            <a:spAutoFit/>
          </a:bodyPr>
          <a:lstStyle/>
          <a:p>
            <a:pPr marL="323080" indent="-323080" algn="just" defTabSz="969264">
              <a:lnSpc>
                <a:spcPct val="80000"/>
              </a:lnSpc>
              <a:spcAft>
                <a:spcPts val="600"/>
              </a:spcAft>
            </a:pP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Racionalni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donosilac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odluke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preuzima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aktivnost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samo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ako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marginalna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korist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od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te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aktivnosti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prevazilazi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marginalni</a:t>
            </a:r>
            <a:r>
              <a:rPr lang="en-US" altLang="sr-Latn-RS" sz="2332" b="1" kern="120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altLang="sr-Latn-RS" sz="2332" b="1" kern="120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trošak</a:t>
            </a:r>
            <a:endParaRPr lang="en-US" altLang="sr-Latn-RS" sz="22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02826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 monochrome</Template>
  <TotalTime>0</TotalTime>
  <Words>2463</Words>
  <Application>Microsoft Office PowerPoint</Application>
  <PresentationFormat>Widescreen</PresentationFormat>
  <Paragraphs>247</Paragraphs>
  <Slides>27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Bookman Old Style</vt:lpstr>
      <vt:lpstr>Calibri</vt:lpstr>
      <vt:lpstr>Franklin Gothic Book</vt:lpstr>
      <vt:lpstr>Monotype Sorts</vt:lpstr>
      <vt:lpstr>Myriad Pro</vt:lpstr>
      <vt:lpstr>Times New Roman</vt:lpstr>
      <vt:lpstr>1_RetrospectVTI</vt:lpstr>
      <vt:lpstr>Principi ekonomije</vt:lpstr>
      <vt:lpstr>PowerPoint Presentation</vt:lpstr>
      <vt:lpstr>NA KOJI NAČIN SE ODVIJA INTERAKCIJA LJUDI U PRIVREDI</vt:lpstr>
      <vt:lpstr>KAKO FUNKCIONIŠE PRIVREDA KAO CELINA</vt:lpstr>
      <vt:lpstr> Ljudi moraju da vrše izbor </vt:lpstr>
      <vt:lpstr>PowerPoint Presentation</vt:lpstr>
      <vt:lpstr> Ljudi moraju da vrše izbor koji im sa jedne strane donosi korist, a sa druge štete </vt:lpstr>
      <vt:lpstr> Trošak ostvarivanja nekog cilja jednak je  onome čega se moramo odreći da bismo ga ostvarili</vt:lpstr>
      <vt:lpstr>racionalni pojedinci donose odluke na margini </vt:lpstr>
      <vt:lpstr>PowerPoint Presentation</vt:lpstr>
      <vt:lpstr> Ljudi reaguju na promene/podsticaje</vt:lpstr>
      <vt:lpstr> Svako ima koristi od trgovine</vt:lpstr>
      <vt:lpstr> Tržišta najčešće predstavljaju dobar način organizovanja ekonomske aktivnosti</vt:lpstr>
      <vt:lpstr> Država ponekad može da poboljša  funkcionisanje tržišta</vt:lpstr>
      <vt:lpstr>PowerPoint Presentation</vt:lpstr>
      <vt:lpstr>PowerPoint Presentation</vt:lpstr>
      <vt:lpstr>PowerPoint Presentation</vt:lpstr>
      <vt:lpstr> Životni standard zemlje zavisi  od njene sposobnosti da proizvodi dobra i usluge </vt:lpstr>
      <vt:lpstr>PowerPoint Presentation</vt:lpstr>
      <vt:lpstr> Cene rastu kada država štampa previše novca</vt:lpstr>
      <vt:lpstr>PowerPoint Presentation</vt:lpstr>
      <vt:lpstr>Hiperinflacija u Vajmarskoj republici bila je jedna od najvećih ekonomskih kriza u istoriji Nemačke - počelo 1923, u vreme kada se Nemačka još nije oporavila od Prvog svetskog rata.</vt:lpstr>
      <vt:lpstr>Posledice su bile kobne</vt:lpstr>
      <vt:lpstr> Privreda je u kratkom roku suočena sa izborom između inflacije i nezaposlenosti </vt:lpstr>
      <vt:lpstr>Kratkoročan izbor: inflacija ili nezaposlenost???</vt:lpstr>
      <vt:lpstr>TEME PRISTUPNI RAD</vt:lpstr>
      <vt:lpstr>Ispitna i pitanja za kolokvijum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2023-01-31T07:15:18Z</dcterms:created>
  <dcterms:modified xsi:type="dcterms:W3CDTF">2024-02-16T07:04:36Z</dcterms:modified>
</cp:coreProperties>
</file>