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60" r:id="rId6"/>
    <p:sldId id="282" r:id="rId7"/>
    <p:sldId id="283" r:id="rId8"/>
    <p:sldId id="284" r:id="rId9"/>
    <p:sldId id="291" r:id="rId10"/>
    <p:sldId id="285" r:id="rId11"/>
    <p:sldId id="286" r:id="rId12"/>
    <p:sldId id="258" r:id="rId13"/>
    <p:sldId id="259" r:id="rId14"/>
    <p:sldId id="263" r:id="rId15"/>
    <p:sldId id="264" r:id="rId16"/>
    <p:sldId id="265" r:id="rId17"/>
    <p:sldId id="270" r:id="rId18"/>
    <p:sldId id="271" r:id="rId19"/>
    <p:sldId id="272" r:id="rId20"/>
    <p:sldId id="273" r:id="rId21"/>
    <p:sldId id="281" r:id="rId22"/>
    <p:sldId id="274" r:id="rId23"/>
    <p:sldId id="276" r:id="rId24"/>
    <p:sldId id="278" r:id="rId25"/>
    <p:sldId id="279" r:id="rId26"/>
    <p:sldId id="280" r:id="rId27"/>
    <p:sldId id="287" r:id="rId28"/>
    <p:sldId id="288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6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4993D-B53B-46FE-A25D-EBA19D824B08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5C9E-D06F-415B-B747-40F6CA1A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173" y="2353585"/>
            <a:ext cx="5224007" cy="1156377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rgbClr val="FF00FF"/>
                </a:solidFill>
              </a:rPr>
              <a:t>REPRODUKCIJA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1028" name="Picture 4" descr="Word cloud economics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69" y="898497"/>
            <a:ext cx="6075612" cy="4738978"/>
          </a:xfrm>
          <a:prstGeom prst="rect">
            <a:avLst/>
          </a:prstGeom>
          <a:noFill/>
          <a:effectLst>
            <a:softEdge rad="635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8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5483"/>
            <a:ext cx="10515600" cy="42766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Sa aspekta ostvarivanja dobitka, cilj preduzeća je </a:t>
            </a:r>
            <a:r>
              <a:rPr lang="pl-PL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maksimizacija neto dobitka 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koja u sebi sadrži:</a:t>
            </a:r>
          </a:p>
          <a:p>
            <a:pPr marL="457200" indent="-457200" algn="ctr">
              <a:buFont typeface="Wingdings" pitchFamily="2" charset="2"/>
              <a:buAutoNum type="alphaLcParenR"/>
            </a:pPr>
            <a:r>
              <a:rPr lang="pl-PL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Maksimizacija prihoda  </a:t>
            </a:r>
          </a:p>
          <a:p>
            <a:pPr marL="457200" indent="-457200" algn="ctr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(povećanje obima prodaje i povećanje cena)</a:t>
            </a:r>
          </a:p>
          <a:p>
            <a:pPr algn="ctr">
              <a:buFont typeface="Wingdings" pitchFamily="2" charset="2"/>
              <a:buNone/>
            </a:pPr>
            <a:r>
              <a:rPr lang="pl-PL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Minimalizacija troškova </a:t>
            </a:r>
          </a:p>
          <a:p>
            <a:pPr algn="ctr">
              <a:buFont typeface="Wingdings" pitchFamily="2" charset="2"/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(smanjenje stalnih troskova i smanjenje promenljivih troskova)</a:t>
            </a:r>
          </a:p>
          <a:p>
            <a:pPr algn="ctr">
              <a:buFont typeface="Wingdings" pitchFamily="2" charset="2"/>
              <a:buNone/>
            </a:pPr>
            <a:r>
              <a:rPr lang="pl-PL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Minimalizacija poreza </a:t>
            </a:r>
          </a:p>
          <a:p>
            <a:pPr algn="ctr">
              <a:buFont typeface="Wingdings" pitchFamily="2" charset="2"/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(smanjenje poreske osnovice i smanjenje poreskih stopa).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4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957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3000" dirty="0"/>
              <a:t>Dodatni cilj jeste </a:t>
            </a:r>
            <a:r>
              <a:rPr lang="sr-Latn-RS" sz="3000" b="1" dirty="0">
                <a:latin typeface="+mn-lt"/>
              </a:rPr>
              <a:t>JAČANJE FINANSIJSKE SNAGE PREDUZEĆA</a:t>
            </a:r>
            <a:endParaRPr lang="en-US" sz="3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02" y="841573"/>
            <a:ext cx="10949198" cy="500897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sv-SE" u="sng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Finansijsku snagu čine dve komponente</a:t>
            </a:r>
            <a:r>
              <a:rPr lang="sv-SE" u="sng" dirty="0">
                <a:latin typeface="+mj-lt"/>
                <a:cs typeface="Times New Roman" pitchFamily="18" charset="0"/>
              </a:rPr>
              <a:t>: </a:t>
            </a:r>
            <a:endParaRPr lang="sr-Latn-RS" u="sng" dirty="0">
              <a:latin typeface="+mj-lt"/>
              <a:cs typeface="Times New Roman" pitchFamily="18" charset="0"/>
            </a:endParaRPr>
          </a:p>
          <a:p>
            <a:pPr marL="514350" indent="-514350" algn="just">
              <a:buAutoNum type="alphaLcParenR"/>
            </a:pPr>
            <a:r>
              <a:rPr lang="sv-SE" sz="3100" b="1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kvantitativna</a:t>
            </a:r>
            <a:r>
              <a:rPr lang="sv-SE" dirty="0">
                <a:latin typeface="+mj-lt"/>
                <a:cs typeface="Times New Roman" pitchFamily="18" charset="0"/>
              </a:rPr>
              <a:t> </a:t>
            </a:r>
            <a:r>
              <a:rPr lang="sr-Latn-RS" dirty="0">
                <a:latin typeface="+mj-lt"/>
                <a:cs typeface="Times New Roman" pitchFamily="18" charset="0"/>
              </a:rPr>
              <a:t>(obim i vrednost imovine) </a:t>
            </a:r>
          </a:p>
          <a:p>
            <a:pPr marL="514350" indent="-514350" algn="just">
              <a:buAutoNum type="alphaLcParenR"/>
            </a:pPr>
            <a:r>
              <a:rPr lang="sr-Latn-RS" b="1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k</a:t>
            </a:r>
            <a:r>
              <a:rPr lang="sv-SE" b="1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valitativna</a:t>
            </a:r>
            <a:r>
              <a:rPr lang="sr-Latn-RS" dirty="0">
                <a:latin typeface="+mj-lt"/>
                <a:cs typeface="Times New Roman" pitchFamily="18" charset="0"/>
              </a:rPr>
              <a:t> (</a:t>
            </a:r>
            <a:r>
              <a:rPr lang="pl-PL" dirty="0">
                <a:latin typeface="+mj-lt"/>
                <a:cs typeface="Times New Roman" pitchFamily="18" charset="0"/>
              </a:rPr>
              <a:t>kvalitet finansijske snage uslovljava mogućnost poslovanja, zbog čega je primaran u odnosu na kvantitet</a:t>
            </a:r>
            <a:endParaRPr lang="pl-PL" u="sng" dirty="0">
              <a:solidFill>
                <a:schemeClr val="accent3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v-SE" b="1" u="sng" dirty="0">
                <a:latin typeface="+mj-lt"/>
                <a:cs typeface="Times New Roman" pitchFamily="18" charset="0"/>
              </a:rPr>
              <a:t>Kvalitet finansijske snage čini: </a:t>
            </a:r>
            <a:endParaRPr lang="sr-Latn-CS" b="1" u="sng" dirty="0"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pl-PL" dirty="0">
                <a:latin typeface="+mj-lt"/>
                <a:cs typeface="Times New Roman" pitchFamily="18" charset="0"/>
              </a:rPr>
              <a:t>trajna sposobnost plaćanja obaveza u roku (solventnost)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pl-PL" dirty="0">
                <a:latin typeface="+mj-lt"/>
                <a:cs typeface="Times New Roman" pitchFamily="18" charset="0"/>
              </a:rPr>
              <a:t>trajna sposobnost kratkoročnog finansiranja tekućeg poslovanja i dugoročnog finansiranja razvoja;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pl-PL" dirty="0">
                <a:latin typeface="+mj-lt"/>
                <a:cs typeface="Times New Roman" pitchFamily="18" charset="0"/>
              </a:rPr>
              <a:t>trajna sposobnost ulaganja u materijalnu, finansijsku i drugu imovinu;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pl-PL" dirty="0">
                <a:latin typeface="+mj-lt"/>
                <a:cs typeface="Times New Roman" pitchFamily="18" charset="0"/>
              </a:rPr>
              <a:t>očuvanje imovine vlasnika (poslovanje bez gubitaka); 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pl-PL" dirty="0">
                <a:latin typeface="+mj-lt"/>
                <a:cs typeface="Times New Roman" pitchFamily="18" charset="0"/>
              </a:rPr>
              <a:t>povećanje imovine vlasnika ostvarenjem neto dobitka i zadržavanjem dobitka, 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pl-PL" dirty="0">
                <a:latin typeface="+mj-lt"/>
                <a:cs typeface="Times New Roman" pitchFamily="18" charset="0"/>
              </a:rPr>
              <a:t>trajna sposobnost zadovoljenja finansijskih potreba radnika, menadžera i države (ubiranjem poreza). </a:t>
            </a:r>
          </a:p>
          <a:p>
            <a:pPr marL="0" indent="0" algn="just">
              <a:buNone/>
            </a:pPr>
            <a:endParaRPr lang="pl-PL" u="sng" dirty="0">
              <a:solidFill>
                <a:schemeClr val="accent3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514350" indent="-514350" algn="just">
              <a:buAutoNum type="alphaLcParenR"/>
            </a:pPr>
            <a:endParaRPr lang="sr-Latn-CS" dirty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sr-Latn-CS" dirty="0">
              <a:latin typeface="+mj-lt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43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itical Cartooning: Footing into a New Ground - The States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13" y="3054743"/>
            <a:ext cx="5662176" cy="37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19" y="4423281"/>
            <a:ext cx="4649549" cy="484538"/>
          </a:xfrm>
        </p:spPr>
        <p:txBody>
          <a:bodyPr>
            <a:noAutofit/>
          </a:bodyPr>
          <a:lstStyle/>
          <a:p>
            <a:pPr algn="ctr"/>
            <a:r>
              <a:rPr lang="sr-Latn-RS" sz="3600" b="1" u="sng" dirty="0">
                <a:solidFill>
                  <a:srgbClr val="FF00FF"/>
                </a:solidFill>
              </a:rPr>
              <a:t>Principi reprodukcije</a:t>
            </a:r>
            <a:endParaRPr lang="en-US" sz="3600" b="1" u="sng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21" y="297617"/>
            <a:ext cx="11793468" cy="3307385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rgbClr val="FF00FF"/>
                </a:solidFill>
              </a:rPr>
              <a:t>Princip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produktivnosti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izražava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da se </a:t>
            </a:r>
            <a:r>
              <a:rPr lang="en-US" dirty="0" err="1"/>
              <a:t>proizvede</a:t>
            </a:r>
            <a:r>
              <a:rPr lang="en-US" dirty="0"/>
              <a:t> </a:t>
            </a:r>
            <a:r>
              <a:rPr lang="en-US" b="1" dirty="0" err="1"/>
              <a:t>odre</a:t>
            </a:r>
            <a:r>
              <a:rPr lang="sr-Latn-RS" b="1" dirty="0"/>
              <a:t>đ</a:t>
            </a:r>
            <a:r>
              <a:rPr lang="en-US" b="1" dirty="0" err="1"/>
              <a:t>eni</a:t>
            </a:r>
            <a:r>
              <a:rPr lang="en-US" b="1" dirty="0"/>
              <a:t> </a:t>
            </a:r>
            <a:r>
              <a:rPr lang="en-US" b="1" dirty="0" err="1"/>
              <a:t>obim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usluga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manjim</a:t>
            </a:r>
            <a:r>
              <a:rPr lang="en-US" dirty="0"/>
              <a:t> </a:t>
            </a:r>
            <a:r>
              <a:rPr lang="en-US" dirty="0" err="1"/>
              <a:t>trošenjem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; </a:t>
            </a:r>
            <a:endParaRPr lang="sr-Latn-RS" dirty="0"/>
          </a:p>
          <a:p>
            <a:pPr algn="just"/>
            <a:r>
              <a:rPr lang="en-US" dirty="0" err="1">
                <a:solidFill>
                  <a:srgbClr val="FF00FF"/>
                </a:solidFill>
              </a:rPr>
              <a:t>Princip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ekonomičnosti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izražava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da se </a:t>
            </a:r>
            <a:r>
              <a:rPr lang="en-US" dirty="0" err="1"/>
              <a:t>proizvede</a:t>
            </a:r>
            <a:r>
              <a:rPr lang="en-US" dirty="0"/>
              <a:t> </a:t>
            </a:r>
            <a:r>
              <a:rPr lang="en-US" b="1" dirty="0" err="1"/>
              <a:t>odre</a:t>
            </a:r>
            <a:r>
              <a:rPr lang="sr-Latn-RS" b="1" dirty="0"/>
              <a:t>đ</a:t>
            </a:r>
            <a:r>
              <a:rPr lang="en-US" b="1" dirty="0" err="1"/>
              <a:t>ena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manjim</a:t>
            </a:r>
            <a:r>
              <a:rPr lang="en-US" dirty="0"/>
              <a:t> </a:t>
            </a:r>
            <a:r>
              <a:rPr lang="en-US" dirty="0" err="1"/>
              <a:t>troškovima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; </a:t>
            </a:r>
            <a:endParaRPr lang="sr-Latn-RS" dirty="0"/>
          </a:p>
          <a:p>
            <a:pPr algn="just"/>
            <a:r>
              <a:rPr lang="en-US" dirty="0" err="1">
                <a:solidFill>
                  <a:srgbClr val="FF00FF"/>
                </a:solidFill>
              </a:rPr>
              <a:t>Princip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rentabilnosti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izražava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da se </a:t>
            </a:r>
            <a:r>
              <a:rPr lang="en-US" dirty="0" err="1"/>
              <a:t>ostvari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b="1" dirty="0"/>
              <a:t>profit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angažovanje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854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3199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Produktivnost rada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1379"/>
            <a:ext cx="4850501" cy="5110936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Produktivnost</a:t>
            </a:r>
            <a:r>
              <a:rPr lang="en-US" dirty="0"/>
              <a:t> je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ostvaruju</a:t>
            </a:r>
            <a:r>
              <a:rPr lang="en-US" dirty="0"/>
              <a:t>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minimalno</a:t>
            </a:r>
            <a:r>
              <a:rPr lang="en-US" dirty="0"/>
              <a:t> </a:t>
            </a:r>
            <a:r>
              <a:rPr lang="en-US" dirty="0" err="1"/>
              <a:t>ulaganje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trošenje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.</a:t>
            </a:r>
            <a:endParaRPr lang="sr-Latn-RS" dirty="0"/>
          </a:p>
          <a:p>
            <a:pPr algn="just"/>
            <a:r>
              <a:rPr lang="en-US" dirty="0"/>
              <a:t>On </a:t>
            </a:r>
            <a:r>
              <a:rPr lang="en-US" dirty="0" err="1"/>
              <a:t>izražava</a:t>
            </a:r>
            <a:r>
              <a:rPr lang="en-US" dirty="0"/>
              <a:t> </a:t>
            </a:r>
            <a:r>
              <a:rPr lang="en-US" b="1" dirty="0" err="1"/>
              <a:t>efikasnost</a:t>
            </a:r>
            <a:r>
              <a:rPr lang="en-US" b="1" dirty="0"/>
              <a:t> </a:t>
            </a:r>
            <a:r>
              <a:rPr lang="en-US" b="1" dirty="0" err="1"/>
              <a:t>trošenja</a:t>
            </a:r>
            <a:r>
              <a:rPr lang="en-US" b="1" dirty="0"/>
              <a:t> </a:t>
            </a:r>
            <a:r>
              <a:rPr lang="en-US" b="1" dirty="0" err="1"/>
              <a:t>radne</a:t>
            </a:r>
            <a:r>
              <a:rPr lang="en-US" b="1" dirty="0"/>
              <a:t> </a:t>
            </a:r>
            <a:r>
              <a:rPr lang="en-US" b="1" dirty="0" err="1"/>
              <a:t>snage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  <a:endParaRPr lang="sr-Latn-RS" dirty="0"/>
          </a:p>
          <a:p>
            <a:pPr algn="just"/>
            <a:r>
              <a:rPr lang="en-US" dirty="0"/>
              <a:t>Sa </a:t>
            </a:r>
            <a:r>
              <a:rPr lang="en-US" dirty="0" err="1"/>
              <a:t>aspekta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ekonomije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pojedinačnog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izražava</a:t>
            </a:r>
            <a:r>
              <a:rPr lang="en-US" dirty="0"/>
              <a:t> </a:t>
            </a:r>
            <a:r>
              <a:rPr lang="en-US" dirty="0" err="1"/>
              <a:t>racionalnost</a:t>
            </a:r>
            <a:r>
              <a:rPr lang="en-US" dirty="0"/>
              <a:t> </a:t>
            </a:r>
            <a:r>
              <a:rPr lang="en-US" dirty="0" err="1"/>
              <a:t>trošenja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.</a:t>
            </a:r>
            <a:endParaRPr lang="sr-Latn-RS" dirty="0"/>
          </a:p>
        </p:txBody>
      </p:sp>
      <p:pic>
        <p:nvPicPr>
          <p:cNvPr id="1026" name="Picture 2" descr="Productivity Cartoons - Glasbergen Cartoon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54" y="1691236"/>
            <a:ext cx="5380837" cy="4055452"/>
          </a:xfrm>
          <a:prstGeom prst="rect">
            <a:avLst/>
          </a:prstGeom>
          <a:noFill/>
          <a:effectLst>
            <a:glow rad="101600">
              <a:srgbClr val="FF00FF">
                <a:alpha val="60000"/>
              </a:srgb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4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53" y="651409"/>
            <a:ext cx="11926986" cy="224149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produktivnosti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stavljanjem</a:t>
            </a:r>
            <a:r>
              <a:rPr lang="en-US" dirty="0"/>
              <a:t> u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ostvarene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izvršenim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 (</a:t>
            </a:r>
            <a:r>
              <a:rPr lang="en-US" dirty="0" err="1"/>
              <a:t>utrošenim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)</a:t>
            </a:r>
            <a:endParaRPr lang="sr-Latn-RS" dirty="0"/>
          </a:p>
          <a:p>
            <a:pPr algn="just"/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ostvarenog</a:t>
            </a:r>
            <a:r>
              <a:rPr lang="en-US" dirty="0"/>
              <a:t> </a:t>
            </a:r>
            <a:r>
              <a:rPr lang="en-US" dirty="0" err="1"/>
              <a:t>učinka</a:t>
            </a:r>
            <a:r>
              <a:rPr lang="en-US" dirty="0"/>
              <a:t> (Q)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uloženog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sr-Latn-RS" dirty="0"/>
              <a:t>, broja radnika</a:t>
            </a:r>
            <a:r>
              <a:rPr lang="en-US" dirty="0"/>
              <a:t> (R)  </a:t>
            </a:r>
            <a:endParaRPr lang="sr-Latn-RS" dirty="0"/>
          </a:p>
          <a:p>
            <a:pPr marL="0" indent="0" algn="ctr">
              <a:buNone/>
            </a:pPr>
            <a:r>
              <a:rPr lang="en-US" sz="4500" b="1" dirty="0">
                <a:solidFill>
                  <a:srgbClr val="FF00FF"/>
                </a:solidFill>
                <a:latin typeface="Arial Black" panose="020B0A04020102020204" pitchFamily="34" charset="0"/>
              </a:rPr>
              <a:t>P = Q</a:t>
            </a:r>
            <a:r>
              <a:rPr lang="sr-Latn-RS" sz="4500" b="1" dirty="0">
                <a:solidFill>
                  <a:srgbClr val="FF00FF"/>
                </a:solidFill>
                <a:latin typeface="Arial Black" panose="020B0A04020102020204" pitchFamily="34" charset="0"/>
              </a:rPr>
              <a:t>/</a:t>
            </a:r>
            <a:r>
              <a:rPr lang="en-US" sz="4500" b="1" dirty="0">
                <a:solidFill>
                  <a:srgbClr val="FF00FF"/>
                </a:solidFill>
                <a:latin typeface="Arial Black" panose="020B0A04020102020204" pitchFamily="34" charset="0"/>
              </a:rPr>
              <a:t>R  </a:t>
            </a:r>
            <a:endParaRPr lang="sr-Latn-RS" sz="4500" b="1" dirty="0">
              <a:solidFill>
                <a:srgbClr val="FF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Popeye the Sailor Popeye and Brutus Production Cel and Background | Lot  #96510 | Heritage Au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77" y="2722968"/>
            <a:ext cx="4045225" cy="41775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626" y="328823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err="1"/>
              <a:t>Proizilazi</a:t>
            </a:r>
            <a:r>
              <a:rPr lang="en-US" sz="2400" dirty="0"/>
              <a:t> da se </a:t>
            </a:r>
            <a:r>
              <a:rPr lang="en-US" sz="2400" dirty="0" err="1"/>
              <a:t>produktivnost</a:t>
            </a:r>
            <a:r>
              <a:rPr lang="en-US" sz="2400" dirty="0"/>
              <a:t> </a:t>
            </a:r>
            <a:r>
              <a:rPr lang="en-US" sz="2400" dirty="0" err="1"/>
              <a:t>rada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povećati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načina</a:t>
            </a:r>
            <a:r>
              <a:rPr lang="en-US" sz="2400" dirty="0"/>
              <a:t>: </a:t>
            </a:r>
            <a:endParaRPr lang="sr-Latn-RS" sz="2400" dirty="0"/>
          </a:p>
          <a:p>
            <a:pPr lvl="1" algn="just"/>
            <a:r>
              <a:rPr lang="en-US" sz="2400" dirty="0" err="1"/>
              <a:t>porastom</a:t>
            </a:r>
            <a:r>
              <a:rPr lang="en-US" sz="2400" dirty="0"/>
              <a:t> </a:t>
            </a:r>
            <a:r>
              <a:rPr lang="en-US" sz="2400" dirty="0" err="1"/>
              <a:t>količine</a:t>
            </a:r>
            <a:r>
              <a:rPr lang="en-US" sz="2400" dirty="0"/>
              <a:t> </a:t>
            </a:r>
            <a:r>
              <a:rPr lang="en-US" sz="2400" dirty="0" err="1"/>
              <a:t>učinka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istu</a:t>
            </a:r>
            <a:r>
              <a:rPr lang="en-US" sz="2400" dirty="0"/>
              <a:t> </a:t>
            </a:r>
            <a:r>
              <a:rPr lang="en-US" sz="2400" dirty="0" err="1"/>
              <a:t>količinu</a:t>
            </a:r>
            <a:r>
              <a:rPr lang="en-US" sz="2400" dirty="0"/>
              <a:t> </a:t>
            </a:r>
            <a:r>
              <a:rPr lang="en-US" sz="2400" dirty="0" err="1"/>
              <a:t>uloženog</a:t>
            </a:r>
            <a:r>
              <a:rPr lang="en-US" sz="2400" dirty="0"/>
              <a:t> </a:t>
            </a:r>
            <a:r>
              <a:rPr lang="en-US" sz="2400" dirty="0" err="1"/>
              <a:t>rada</a:t>
            </a:r>
            <a:r>
              <a:rPr lang="en-US" sz="2400" dirty="0"/>
              <a:t> (</a:t>
            </a:r>
            <a:r>
              <a:rPr lang="en-US" sz="2400" dirty="0" err="1"/>
              <a:t>tj</a:t>
            </a:r>
            <a:r>
              <a:rPr lang="en-US" sz="2400" dirty="0"/>
              <a:t>. u </a:t>
            </a:r>
            <a:r>
              <a:rPr lang="en-US" sz="2400" dirty="0" err="1"/>
              <a:t>istom</a:t>
            </a:r>
            <a:r>
              <a:rPr lang="en-US" sz="2400" dirty="0"/>
              <a:t> </a:t>
            </a:r>
            <a:r>
              <a:rPr lang="en-US" sz="2400" dirty="0" err="1"/>
              <a:t>radnom</a:t>
            </a:r>
            <a:r>
              <a:rPr lang="en-US" sz="2400" dirty="0"/>
              <a:t> </a:t>
            </a:r>
            <a:r>
              <a:rPr lang="en-US" sz="2400" dirty="0" err="1"/>
              <a:t>vremenu</a:t>
            </a:r>
            <a:r>
              <a:rPr lang="en-US" sz="2400" dirty="0"/>
              <a:t>),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endParaRPr lang="sr-Latn-RS" sz="2400" dirty="0"/>
          </a:p>
          <a:p>
            <a:pPr lvl="1" algn="just"/>
            <a:r>
              <a:rPr lang="en-US" sz="2400" dirty="0" err="1"/>
              <a:t>ostvarenjem</a:t>
            </a:r>
            <a:r>
              <a:rPr lang="en-US" sz="2400" dirty="0"/>
              <a:t>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količine</a:t>
            </a:r>
            <a:r>
              <a:rPr lang="en-US" sz="2400" dirty="0"/>
              <a:t> </a:t>
            </a:r>
            <a:r>
              <a:rPr lang="en-US" sz="2400" dirty="0" err="1"/>
              <a:t>učinka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uloženog</a:t>
            </a:r>
            <a:r>
              <a:rPr lang="en-US" sz="2400" dirty="0"/>
              <a:t> </a:t>
            </a:r>
            <a:r>
              <a:rPr lang="en-US" sz="2400" dirty="0" err="1"/>
              <a:t>rada</a:t>
            </a:r>
            <a:r>
              <a:rPr lang="en-US" sz="2400" dirty="0"/>
              <a:t> (</a:t>
            </a:r>
            <a:r>
              <a:rPr lang="en-US" sz="2400" dirty="0" err="1"/>
              <a:t>tj</a:t>
            </a:r>
            <a:r>
              <a:rPr lang="en-US" sz="2400" dirty="0"/>
              <a:t>. u </a:t>
            </a:r>
            <a:r>
              <a:rPr lang="en-US" sz="2400" dirty="0" err="1"/>
              <a:t>kraćem</a:t>
            </a:r>
            <a:r>
              <a:rPr lang="en-US" sz="2400" dirty="0"/>
              <a:t> </a:t>
            </a:r>
            <a:r>
              <a:rPr lang="en-US" sz="2400" dirty="0" err="1"/>
              <a:t>radnom</a:t>
            </a:r>
            <a:r>
              <a:rPr lang="en-US" sz="2400" dirty="0"/>
              <a:t> </a:t>
            </a:r>
            <a:r>
              <a:rPr lang="en-US" sz="2400" dirty="0" err="1"/>
              <a:t>vremenu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6748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832" y="1342497"/>
            <a:ext cx="5113492" cy="214921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izraziti</a:t>
            </a:r>
            <a:r>
              <a:rPr lang="en-US" dirty="0"/>
              <a:t> </a:t>
            </a:r>
            <a:r>
              <a:rPr lang="en-US" dirty="0" err="1"/>
              <a:t>obrnuto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uloženog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(R)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ostvarenog</a:t>
            </a:r>
            <a:r>
              <a:rPr lang="en-US" dirty="0"/>
              <a:t> </a:t>
            </a:r>
            <a:r>
              <a:rPr lang="en-US" dirty="0" err="1"/>
              <a:t>učinka</a:t>
            </a:r>
            <a:r>
              <a:rPr lang="en-US" dirty="0"/>
              <a:t> (Q), </a:t>
            </a:r>
            <a:r>
              <a:rPr lang="en-US" b="1" i="1" dirty="0" err="1"/>
              <a:t>čime</a:t>
            </a:r>
            <a:r>
              <a:rPr lang="en-US" b="1" i="1" dirty="0"/>
              <a:t> se </a:t>
            </a:r>
            <a:r>
              <a:rPr lang="en-US" b="1" i="1" dirty="0" err="1"/>
              <a:t>dobija</a:t>
            </a:r>
            <a:r>
              <a:rPr lang="en-US" b="1" i="1" dirty="0"/>
              <a:t> </a:t>
            </a:r>
            <a:r>
              <a:rPr lang="en-US" b="1" i="1" dirty="0" err="1"/>
              <a:t>utrošak</a:t>
            </a:r>
            <a:r>
              <a:rPr lang="en-US" b="1" i="1" dirty="0"/>
              <a:t> </a:t>
            </a:r>
            <a:r>
              <a:rPr lang="en-US" b="1" i="1" dirty="0" err="1"/>
              <a:t>radnog</a:t>
            </a:r>
            <a:r>
              <a:rPr lang="en-US" b="1" i="1" dirty="0"/>
              <a:t> </a:t>
            </a:r>
            <a:r>
              <a:rPr lang="en-US" b="1" i="1" dirty="0" err="1"/>
              <a:t>vremena</a:t>
            </a:r>
            <a:r>
              <a:rPr lang="en-US" b="1" i="1" dirty="0"/>
              <a:t>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jedinici</a:t>
            </a:r>
            <a:r>
              <a:rPr lang="en-US" b="1" i="1" dirty="0"/>
              <a:t> </a:t>
            </a:r>
            <a:r>
              <a:rPr lang="en-US" b="1" i="1" dirty="0" err="1"/>
              <a:t>proizvoda</a:t>
            </a:r>
            <a:r>
              <a:rPr lang="en-US" b="1" i="1" dirty="0"/>
              <a:t>, </a:t>
            </a:r>
            <a:endParaRPr lang="sr-Latn-RS" b="1" i="1" dirty="0"/>
          </a:p>
        </p:txBody>
      </p:sp>
      <p:pic>
        <p:nvPicPr>
          <p:cNvPr id="2050" name="Picture 2" descr="Productivity Cartoons - Glasbergen Cartoon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89" y="547212"/>
            <a:ext cx="4823526" cy="59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3234" y="4224425"/>
            <a:ext cx="29209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solidFill>
                  <a:srgbClr val="FF00FF"/>
                </a:solidFill>
                <a:latin typeface="Arial Black" panose="020B0A04020102020204" pitchFamily="34" charset="0"/>
              </a:rPr>
              <a:t>P = R</a:t>
            </a:r>
            <a:r>
              <a:rPr lang="sr-Latn-RS" sz="5000" dirty="0">
                <a:solidFill>
                  <a:srgbClr val="FF00FF"/>
                </a:solidFill>
                <a:latin typeface="Arial Black" panose="020B0A04020102020204" pitchFamily="34" charset="0"/>
              </a:rPr>
              <a:t>/</a:t>
            </a:r>
            <a:r>
              <a:rPr lang="en-US" sz="5000" dirty="0">
                <a:solidFill>
                  <a:srgbClr val="FF00FF"/>
                </a:solidFill>
                <a:latin typeface="Arial Black" panose="020B0A04020102020204" pitchFamily="34" charset="0"/>
              </a:rPr>
              <a:t>Q </a:t>
            </a:r>
            <a:endParaRPr lang="sr-Latn-RS" sz="5000" dirty="0">
              <a:solidFill>
                <a:srgbClr val="FF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9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66" y="2323787"/>
            <a:ext cx="10515600" cy="4388558"/>
          </a:xfr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b="1" u="sng" dirty="0" err="1"/>
              <a:t>Za</a:t>
            </a:r>
            <a:r>
              <a:rPr lang="en-US" b="1" u="sng" dirty="0"/>
              <a:t> </a:t>
            </a:r>
            <a:r>
              <a:rPr lang="en-US" b="1" u="sng" dirty="0" err="1"/>
              <a:t>merenje</a:t>
            </a:r>
            <a:r>
              <a:rPr lang="en-US" b="1" u="sng" dirty="0"/>
              <a:t> </a:t>
            </a:r>
            <a:r>
              <a:rPr lang="en-US" b="1" u="sng" dirty="0" err="1"/>
              <a:t>produktivnosti</a:t>
            </a:r>
            <a:r>
              <a:rPr lang="en-US" b="1" u="sng" dirty="0"/>
              <a:t> u </a:t>
            </a:r>
            <a:r>
              <a:rPr lang="en-US" b="1" u="sng" dirty="0" err="1"/>
              <a:t>preduzeću</a:t>
            </a:r>
            <a:r>
              <a:rPr lang="en-US" b="1" u="sng" dirty="0"/>
              <a:t> </a:t>
            </a:r>
            <a:r>
              <a:rPr lang="en-US" b="1" u="sng" dirty="0" err="1"/>
              <a:t>kao</a:t>
            </a:r>
            <a:r>
              <a:rPr lang="en-US" b="1" u="sng" dirty="0"/>
              <a:t> </a:t>
            </a:r>
            <a:r>
              <a:rPr lang="en-US" b="1" u="sng" dirty="0" err="1"/>
              <a:t>vremenske</a:t>
            </a:r>
            <a:r>
              <a:rPr lang="en-US" b="1" u="sng" dirty="0"/>
              <a:t> </a:t>
            </a:r>
            <a:r>
              <a:rPr lang="en-US" b="1" u="sng" dirty="0" err="1"/>
              <a:t>jedinice</a:t>
            </a:r>
            <a:r>
              <a:rPr lang="en-US" b="1" u="sng" dirty="0"/>
              <a:t> se </a:t>
            </a:r>
            <a:r>
              <a:rPr lang="en-US" b="1" u="sng" dirty="0" err="1"/>
              <a:t>koriste</a:t>
            </a:r>
            <a:r>
              <a:rPr lang="en-US" dirty="0"/>
              <a:t>: </a:t>
            </a:r>
            <a:endParaRPr lang="sr-Latn-RS" dirty="0"/>
          </a:p>
          <a:p>
            <a:pPr lvl="1" algn="just"/>
            <a:r>
              <a:rPr lang="en-US" b="1" dirty="0" err="1"/>
              <a:t>radni</a:t>
            </a:r>
            <a:r>
              <a:rPr lang="en-US" b="1" dirty="0"/>
              <a:t>-sat</a:t>
            </a:r>
            <a:r>
              <a:rPr lang="sr-Latn-RS" dirty="0"/>
              <a:t>  - </a:t>
            </a:r>
          </a:p>
          <a:p>
            <a:pPr marL="457200" lvl="1" indent="0" algn="just">
              <a:buNone/>
            </a:pPr>
            <a:r>
              <a:rPr lang="en-US" dirty="0" err="1"/>
              <a:t>Radni</a:t>
            </a:r>
            <a:r>
              <a:rPr lang="en-US" dirty="0"/>
              <a:t>-sat </a:t>
            </a:r>
            <a:r>
              <a:rPr lang="en-US" dirty="0" err="1"/>
              <a:t>predstavalja</a:t>
            </a:r>
            <a:r>
              <a:rPr lang="en-US" dirty="0"/>
              <a:t> </a:t>
            </a:r>
            <a:r>
              <a:rPr lang="en-US" dirty="0" err="1"/>
              <a:t>efektivni</a:t>
            </a:r>
            <a:r>
              <a:rPr lang="en-US" dirty="0"/>
              <a:t> rad u </a:t>
            </a:r>
            <a:r>
              <a:rPr lang="en-US" dirty="0" err="1"/>
              <a:t>trajanju</a:t>
            </a:r>
            <a:r>
              <a:rPr lang="en-US" dirty="0"/>
              <a:t> od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sata</a:t>
            </a:r>
            <a:r>
              <a:rPr lang="en-US" dirty="0"/>
              <a:t>. U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radnog-sata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radnik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radio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organizacionih</a:t>
            </a:r>
            <a:r>
              <a:rPr lang="en-US" dirty="0"/>
              <a:t> </a:t>
            </a:r>
            <a:r>
              <a:rPr lang="en-US" dirty="0" err="1"/>
              <a:t>slabosti</a:t>
            </a:r>
            <a:r>
              <a:rPr lang="en-US" dirty="0"/>
              <a:t> (</a:t>
            </a:r>
            <a:r>
              <a:rPr lang="en-US" dirty="0" err="1"/>
              <a:t>čekanja</a:t>
            </a:r>
            <a:r>
              <a:rPr lang="en-US" dirty="0"/>
              <a:t>, </a:t>
            </a:r>
            <a:r>
              <a:rPr lang="en-US" dirty="0" err="1"/>
              <a:t>zastoja</a:t>
            </a:r>
            <a:r>
              <a:rPr lang="en-US" dirty="0"/>
              <a:t>, </a:t>
            </a:r>
            <a:r>
              <a:rPr lang="en-US" dirty="0" err="1"/>
              <a:t>nedostatka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,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dr.). </a:t>
            </a:r>
            <a:endParaRPr lang="sr-Latn-RS" dirty="0"/>
          </a:p>
          <a:p>
            <a:pPr lvl="1" algn="just"/>
            <a:r>
              <a:rPr lang="en-US" b="1" dirty="0" err="1"/>
              <a:t>radni-dan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sr-Latn-R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propisano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,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radnik</a:t>
            </a:r>
            <a:r>
              <a:rPr lang="en-US" dirty="0"/>
              <a:t> </a:t>
            </a:r>
            <a:r>
              <a:rPr lang="en-US" dirty="0" err="1"/>
              <a:t>objektivno</a:t>
            </a:r>
            <a:r>
              <a:rPr lang="en-US" dirty="0"/>
              <a:t> radio u </a:t>
            </a:r>
            <a:r>
              <a:rPr lang="en-US" dirty="0" err="1"/>
              <a:t>toku</a:t>
            </a:r>
            <a:r>
              <a:rPr lang="en-US" dirty="0"/>
              <a:t> tog </a:t>
            </a:r>
            <a:r>
              <a:rPr lang="en-US" dirty="0" err="1"/>
              <a:t>vremena</a:t>
            </a:r>
            <a:endParaRPr lang="sr-Latn-RS" dirty="0"/>
          </a:p>
          <a:p>
            <a:pPr lvl="1" algn="just"/>
            <a:r>
              <a:rPr lang="en-US" b="1" dirty="0" err="1"/>
              <a:t>radni-mesec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sr-Latn-RS" dirty="0"/>
              <a:t> </a:t>
            </a:r>
            <a:r>
              <a:rPr lang="en-US" dirty="0" err="1"/>
              <a:t>mesec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radna-godina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zbir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dana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radnik</a:t>
            </a:r>
            <a:r>
              <a:rPr lang="en-US" dirty="0"/>
              <a:t> </a:t>
            </a:r>
            <a:r>
              <a:rPr lang="en-US" dirty="0" err="1"/>
              <a:t>obavio</a:t>
            </a:r>
            <a:r>
              <a:rPr lang="en-US" dirty="0"/>
              <a:t>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meseca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godine</a:t>
            </a:r>
            <a:endParaRPr lang="sr-Latn-RS" dirty="0"/>
          </a:p>
          <a:p>
            <a:pPr lvl="1" algn="just"/>
            <a:r>
              <a:rPr lang="en-US" b="1" dirty="0" err="1"/>
              <a:t>radna-godina</a:t>
            </a:r>
            <a:r>
              <a:rPr lang="en-US" b="1" dirty="0"/>
              <a:t>.</a:t>
            </a:r>
            <a:r>
              <a:rPr lang="en-US" dirty="0"/>
              <a:t>. </a:t>
            </a:r>
          </a:p>
        </p:txBody>
      </p:sp>
      <p:pic>
        <p:nvPicPr>
          <p:cNvPr id="4" name="Picture 2" descr="90 years of “Looney Tunes” | The Spokesman-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7" y="362593"/>
            <a:ext cx="2302183" cy="18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7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296" y="1251204"/>
            <a:ext cx="4482313" cy="337353"/>
          </a:xfrm>
        </p:spPr>
        <p:txBody>
          <a:bodyPr>
            <a:noAutofit/>
          </a:bodyPr>
          <a:lstStyle/>
          <a:p>
            <a:r>
              <a:rPr lang="sr-Latn-RS" sz="2600" b="1" dirty="0">
                <a:solidFill>
                  <a:srgbClr val="FF00FF"/>
                </a:solidFill>
              </a:rPr>
              <a:t>Metode merenja produktivnosti</a:t>
            </a:r>
            <a:endParaRPr lang="en-US" sz="26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652" y="2900493"/>
            <a:ext cx="10515600" cy="3103796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/>
              <a:t>Promena</a:t>
            </a:r>
            <a:r>
              <a:rPr lang="en-US" sz="2200" dirty="0"/>
              <a:t> </a:t>
            </a:r>
            <a:r>
              <a:rPr lang="en-US" sz="2200" dirty="0" err="1"/>
              <a:t>produktivnosti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jednog</a:t>
            </a:r>
            <a:r>
              <a:rPr lang="en-US" sz="2200" dirty="0"/>
              <a:t> </a:t>
            </a:r>
            <a:r>
              <a:rPr lang="en-US" sz="2200" dirty="0" err="1"/>
              <a:t>perioda</a:t>
            </a:r>
            <a:r>
              <a:rPr lang="en-US" sz="2200" dirty="0"/>
              <a:t> u </a:t>
            </a:r>
            <a:r>
              <a:rPr lang="en-US" sz="2200" dirty="0" err="1"/>
              <a:t>drugi</a:t>
            </a:r>
            <a:r>
              <a:rPr lang="en-US" sz="2200" dirty="0"/>
              <a:t> </a:t>
            </a:r>
            <a:r>
              <a:rPr lang="en-US" sz="2200" dirty="0" err="1"/>
              <a:t>naziva</a:t>
            </a:r>
            <a:r>
              <a:rPr lang="en-US" sz="2200" dirty="0"/>
              <a:t> se </a:t>
            </a:r>
            <a:r>
              <a:rPr lang="en-US" sz="2200" b="1" u="sng" dirty="0" err="1">
                <a:solidFill>
                  <a:srgbClr val="FF00FF"/>
                </a:solidFill>
              </a:rPr>
              <a:t>dinamika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produktivnosti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/>
              <a:t>Kao </a:t>
            </a:r>
            <a:r>
              <a:rPr lang="en-US" sz="2200" dirty="0" err="1"/>
              <a:t>najčešće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merenja</a:t>
            </a:r>
            <a:r>
              <a:rPr lang="en-US" sz="2200" dirty="0"/>
              <a:t> </a:t>
            </a:r>
            <a:r>
              <a:rPr lang="en-US" sz="2200" dirty="0" err="1"/>
              <a:t>produktivnosti</a:t>
            </a:r>
            <a:r>
              <a:rPr lang="en-US" sz="2200" dirty="0"/>
              <a:t> </a:t>
            </a:r>
            <a:r>
              <a:rPr lang="en-US" sz="2200" dirty="0" err="1"/>
              <a:t>upotrebljavaju</a:t>
            </a:r>
            <a:r>
              <a:rPr lang="en-US" sz="2200" dirty="0"/>
              <a:t> se </a:t>
            </a:r>
            <a:r>
              <a:rPr lang="en-US" sz="2200" dirty="0" err="1"/>
              <a:t>metode</a:t>
            </a:r>
            <a:r>
              <a:rPr lang="en-US" sz="2200" dirty="0"/>
              <a:t> u </a:t>
            </a:r>
            <a:r>
              <a:rPr lang="en-US" sz="2200" dirty="0" err="1"/>
              <a:t>kojima</a:t>
            </a:r>
            <a:r>
              <a:rPr lang="en-US" sz="2200" dirty="0"/>
              <a:t> se </a:t>
            </a:r>
            <a:r>
              <a:rPr lang="en-US" sz="2200" dirty="0" err="1"/>
              <a:t>proizvod</a:t>
            </a:r>
            <a:r>
              <a:rPr lang="en-US" sz="2200" dirty="0"/>
              <a:t>, </a:t>
            </a:r>
            <a:r>
              <a:rPr lang="en-US" sz="2200" dirty="0" err="1"/>
              <a:t>odnosno</a:t>
            </a:r>
            <a:r>
              <a:rPr lang="en-US" sz="2200" dirty="0"/>
              <a:t> </a:t>
            </a:r>
            <a:r>
              <a:rPr lang="en-US" sz="2200" dirty="0" err="1"/>
              <a:t>učinci</a:t>
            </a:r>
            <a:r>
              <a:rPr lang="en-US" sz="2200" dirty="0"/>
              <a:t>, </a:t>
            </a:r>
            <a:r>
              <a:rPr lang="en-US" sz="2200" dirty="0" err="1"/>
              <a:t>izražavaju</a:t>
            </a:r>
            <a:r>
              <a:rPr lang="en-US" sz="2200" dirty="0"/>
              <a:t>: </a:t>
            </a:r>
            <a:r>
              <a:rPr lang="en-US" sz="2200" dirty="0" err="1"/>
              <a:t>fizičkim</a:t>
            </a:r>
            <a:r>
              <a:rPr lang="en-US" sz="2200" dirty="0"/>
              <a:t> (</a:t>
            </a:r>
            <a:r>
              <a:rPr lang="en-US" sz="2200" dirty="0" err="1"/>
              <a:t>naturalnim</a:t>
            </a:r>
            <a:r>
              <a:rPr lang="en-US" sz="2200" dirty="0"/>
              <a:t>) </a:t>
            </a:r>
            <a:r>
              <a:rPr lang="en-US" sz="2200" dirty="0" err="1"/>
              <a:t>jedinicama</a:t>
            </a:r>
            <a:r>
              <a:rPr lang="en-US" sz="2200" dirty="0"/>
              <a:t> mere</a:t>
            </a:r>
            <a:r>
              <a:rPr lang="sr-Latn-RS" sz="2200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tržišnom</a:t>
            </a:r>
            <a:r>
              <a:rPr lang="en-US" sz="2200" dirty="0"/>
              <a:t> </a:t>
            </a:r>
            <a:r>
              <a:rPr lang="en-US" sz="2200" dirty="0" err="1"/>
              <a:t>cenom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sr-Latn-RS" sz="2200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cenom</a:t>
            </a:r>
            <a:r>
              <a:rPr lang="en-US" sz="2200" dirty="0"/>
              <a:t> </a:t>
            </a:r>
            <a:r>
              <a:rPr lang="en-US" sz="2200" dirty="0" err="1"/>
              <a:t>koštanja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sr-Latn-RS" sz="2200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norma</a:t>
            </a:r>
            <a:r>
              <a:rPr lang="en-US" sz="2200" dirty="0"/>
              <a:t> </a:t>
            </a:r>
            <a:r>
              <a:rPr lang="en-US" sz="2200" dirty="0" err="1"/>
              <a:t>časovima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sr-Latn-RS" sz="2200" dirty="0"/>
              <a:t>da</a:t>
            </a:r>
          </a:p>
          <a:p>
            <a:pPr algn="just"/>
            <a:r>
              <a:rPr lang="en-US" sz="2200" b="1" dirty="0" err="1"/>
              <a:t>Dinamika</a:t>
            </a:r>
            <a:r>
              <a:rPr lang="en-US" sz="2200" b="1" dirty="0"/>
              <a:t> </a:t>
            </a:r>
            <a:r>
              <a:rPr lang="en-US" sz="2200" b="1" dirty="0" err="1"/>
              <a:t>produktivnosti</a:t>
            </a:r>
            <a:r>
              <a:rPr lang="en-US" sz="2200" b="1" dirty="0"/>
              <a:t> </a:t>
            </a:r>
            <a:r>
              <a:rPr lang="en-US" sz="2200" b="1" dirty="0" err="1"/>
              <a:t>predstavlja</a:t>
            </a:r>
            <a:r>
              <a:rPr lang="en-US" sz="2200" b="1" dirty="0"/>
              <a:t> </a:t>
            </a:r>
            <a:r>
              <a:rPr lang="en-US" sz="2200" b="1" dirty="0" err="1"/>
              <a:t>njene</a:t>
            </a:r>
            <a:r>
              <a:rPr lang="en-US" sz="2200" b="1" dirty="0"/>
              <a:t> </a:t>
            </a:r>
            <a:r>
              <a:rPr lang="en-US" sz="2200" b="1" dirty="0" err="1"/>
              <a:t>promene</a:t>
            </a:r>
            <a:r>
              <a:rPr lang="en-US" sz="2200" b="1" dirty="0"/>
              <a:t> u </a:t>
            </a:r>
            <a:r>
              <a:rPr lang="en-US" sz="2200" b="1" dirty="0" err="1"/>
              <a:t>vremenskoj</a:t>
            </a:r>
            <a:r>
              <a:rPr lang="en-US" sz="2200" b="1" dirty="0"/>
              <a:t> </a:t>
            </a:r>
            <a:r>
              <a:rPr lang="en-US" sz="2200" b="1" dirty="0" err="1"/>
              <a:t>sukcesiji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400" dirty="0" err="1"/>
              <a:t>Pravac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dinamika</a:t>
            </a:r>
            <a:r>
              <a:rPr lang="en-US" sz="2400" dirty="0"/>
              <a:t> </a:t>
            </a:r>
            <a:r>
              <a:rPr lang="en-US" sz="2400" dirty="0" err="1"/>
              <a:t>tih</a:t>
            </a:r>
            <a:r>
              <a:rPr lang="en-US" sz="2400" dirty="0"/>
              <a:t> </a:t>
            </a:r>
            <a:r>
              <a:rPr lang="en-US" sz="2400" dirty="0" err="1"/>
              <a:t>promena</a:t>
            </a:r>
            <a:r>
              <a:rPr lang="en-US" sz="2400" dirty="0"/>
              <a:t> </a:t>
            </a:r>
            <a:r>
              <a:rPr lang="en-US" sz="2400" dirty="0" err="1"/>
              <a:t>izraz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kvaliteta</a:t>
            </a:r>
            <a:r>
              <a:rPr lang="en-US" sz="2400" dirty="0"/>
              <a:t> </a:t>
            </a:r>
            <a:r>
              <a:rPr lang="en-US" sz="2400" dirty="0" err="1"/>
              <a:t>ekonomije</a:t>
            </a:r>
            <a:r>
              <a:rPr lang="en-US" sz="2400" dirty="0"/>
              <a:t> </a:t>
            </a:r>
            <a:r>
              <a:rPr lang="en-US" sz="2400" dirty="0" err="1"/>
              <a:t>poslovanja</a:t>
            </a:r>
            <a:r>
              <a:rPr lang="en-US" sz="2400" dirty="0"/>
              <a:t> </a:t>
            </a:r>
            <a:r>
              <a:rPr lang="en-US" sz="2400" dirty="0" err="1"/>
              <a:t>preduzeća</a:t>
            </a:r>
            <a:r>
              <a:rPr lang="en-US" sz="2400" dirty="0"/>
              <a:t>. Kao </a:t>
            </a:r>
            <a:r>
              <a:rPr lang="en-US" sz="2400" dirty="0" err="1"/>
              <a:t>relativan</a:t>
            </a:r>
            <a:r>
              <a:rPr lang="en-US" sz="2400" dirty="0"/>
              <a:t> </a:t>
            </a:r>
            <a:r>
              <a:rPr lang="en-US" sz="2400" dirty="0" err="1"/>
              <a:t>izraz</a:t>
            </a:r>
            <a:r>
              <a:rPr lang="en-US" sz="2400" dirty="0"/>
              <a:t> </a:t>
            </a:r>
            <a:r>
              <a:rPr lang="en-US" sz="2400" dirty="0" err="1"/>
              <a:t>promena</a:t>
            </a:r>
            <a:r>
              <a:rPr lang="en-US" sz="2400" dirty="0"/>
              <a:t> </a:t>
            </a:r>
            <a:r>
              <a:rPr lang="en-US" sz="2400" dirty="0" err="1"/>
              <a:t>produktivnosti</a:t>
            </a:r>
            <a:r>
              <a:rPr lang="en-US" sz="2400" dirty="0"/>
              <a:t> </a:t>
            </a:r>
            <a:r>
              <a:rPr lang="en-US" sz="2400" dirty="0" err="1"/>
              <a:t>koristi</a:t>
            </a:r>
            <a:r>
              <a:rPr lang="en-US" sz="2400" dirty="0"/>
              <a:t> se </a:t>
            </a:r>
            <a:r>
              <a:rPr lang="en-US" sz="2400" b="1" u="sng" dirty="0" err="1"/>
              <a:t>indeks</a:t>
            </a:r>
            <a:r>
              <a:rPr lang="en-US" sz="2400" b="1" u="sng" dirty="0"/>
              <a:t> </a:t>
            </a:r>
            <a:r>
              <a:rPr lang="en-US" sz="2400" b="1" u="sng" dirty="0" err="1"/>
              <a:t>produktivnosti</a:t>
            </a:r>
            <a:r>
              <a:rPr lang="en-US" sz="2400" dirty="0"/>
              <a:t>.</a:t>
            </a:r>
            <a:endParaRPr lang="en-US" sz="2200" dirty="0"/>
          </a:p>
        </p:txBody>
      </p:sp>
      <p:pic>
        <p:nvPicPr>
          <p:cNvPr id="8194" name="Picture 2" descr="Business, cartoon, clothes, isometric, measurement, tape, woman icon - 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523" y="249238"/>
            <a:ext cx="2090920" cy="20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35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54" y="400295"/>
            <a:ext cx="10831846" cy="5776668"/>
          </a:xfrm>
        </p:spPr>
        <p:txBody>
          <a:bodyPr>
            <a:normAutofit/>
          </a:bodyPr>
          <a:lstStyle/>
          <a:p>
            <a:pPr algn="just"/>
            <a:r>
              <a:rPr lang="en-US" u="sng" dirty="0" err="1">
                <a:solidFill>
                  <a:srgbClr val="FF00FF"/>
                </a:solidFill>
              </a:rPr>
              <a:t>Lančani</a:t>
            </a:r>
            <a:r>
              <a:rPr lang="en-US" u="sng" dirty="0">
                <a:solidFill>
                  <a:srgbClr val="FF00FF"/>
                </a:solidFill>
              </a:rPr>
              <a:t> </a:t>
            </a:r>
            <a:r>
              <a:rPr lang="en-US" u="sng" dirty="0" err="1">
                <a:solidFill>
                  <a:srgbClr val="FF00FF"/>
                </a:solidFill>
              </a:rPr>
              <a:t>indeks</a:t>
            </a:r>
            <a:r>
              <a:rPr lang="en-US" u="sng" dirty="0">
                <a:solidFill>
                  <a:srgbClr val="FF00FF"/>
                </a:solidFill>
              </a:rPr>
              <a:t> </a:t>
            </a:r>
            <a:r>
              <a:rPr lang="en-US" dirty="0" err="1"/>
              <a:t>izražava</a:t>
            </a:r>
            <a:r>
              <a:rPr lang="en-US" dirty="0"/>
              <a:t> </a:t>
            </a:r>
            <a:r>
              <a:rPr lang="en-US" dirty="0" err="1"/>
              <a:t>godišnju</a:t>
            </a:r>
            <a:r>
              <a:rPr lang="en-US" dirty="0"/>
              <a:t> </a:t>
            </a:r>
            <a:r>
              <a:rPr lang="en-US" dirty="0" err="1"/>
              <a:t>stopu</a:t>
            </a:r>
            <a:r>
              <a:rPr lang="en-US" dirty="0"/>
              <a:t>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produktivnosti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se </a:t>
            </a:r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tekuće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stavlja</a:t>
            </a:r>
            <a:r>
              <a:rPr lang="en-US" dirty="0"/>
              <a:t> u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produktivnošću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. </a:t>
            </a:r>
            <a:endParaRPr lang="sr-Latn-RS" dirty="0"/>
          </a:p>
          <a:p>
            <a:pPr marL="0" indent="0" algn="ctr">
              <a:buNone/>
            </a:pPr>
            <a:r>
              <a:rPr lang="sr-Latn-RS" b="1" dirty="0">
                <a:solidFill>
                  <a:srgbClr val="FF00FF"/>
                </a:solidFill>
                <a:latin typeface="Arial Black" panose="020B0A04020102020204" pitchFamily="34" charset="0"/>
              </a:rPr>
              <a:t>Ip = Pt / Pt-1 x 100%</a:t>
            </a:r>
          </a:p>
          <a:p>
            <a:pPr marL="0" indent="0">
              <a:buNone/>
            </a:pPr>
            <a:r>
              <a:rPr lang="sr-Latn-RS" sz="2000" dirty="0"/>
              <a:t>Ip – indeks produktivnosti</a:t>
            </a:r>
          </a:p>
          <a:p>
            <a:pPr marL="0" indent="0">
              <a:buNone/>
            </a:pPr>
            <a:r>
              <a:rPr lang="sr-Latn-RS" sz="2000" dirty="0"/>
              <a:t>Pt – produktivnost tekuće godine</a:t>
            </a:r>
          </a:p>
          <a:p>
            <a:pPr marL="0" indent="0">
              <a:buNone/>
            </a:pPr>
            <a:r>
              <a:rPr lang="sr-Latn-RS" sz="2000" dirty="0"/>
              <a:t>Pt-1 –produktivnost prethodne godine</a:t>
            </a:r>
          </a:p>
          <a:p>
            <a:pPr algn="just"/>
            <a:r>
              <a:rPr lang="en-US" u="sng" dirty="0" err="1">
                <a:solidFill>
                  <a:srgbClr val="FF00FF"/>
                </a:solidFill>
              </a:rPr>
              <a:t>Bazni</a:t>
            </a:r>
            <a:r>
              <a:rPr lang="en-US" u="sng" dirty="0">
                <a:solidFill>
                  <a:srgbClr val="FF00FF"/>
                </a:solidFill>
              </a:rPr>
              <a:t> </a:t>
            </a:r>
            <a:r>
              <a:rPr lang="en-US" u="sng" dirty="0" err="1">
                <a:solidFill>
                  <a:srgbClr val="FF00FF"/>
                </a:solidFill>
              </a:rPr>
              <a:t>indeks</a:t>
            </a:r>
            <a:r>
              <a:rPr lang="en-US" u="sng" dirty="0">
                <a:solidFill>
                  <a:srgbClr val="FF00FF"/>
                </a:solidFill>
              </a:rPr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produktivnosti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produktivnosti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bazni</a:t>
            </a:r>
            <a:r>
              <a:rPr lang="en-US" dirty="0"/>
              <a:t> period. </a:t>
            </a:r>
            <a:endParaRPr lang="sr-Latn-RS" dirty="0"/>
          </a:p>
          <a:p>
            <a:pPr marL="0" indent="0" algn="ctr">
              <a:buNone/>
            </a:pPr>
            <a:r>
              <a:rPr lang="sr-Latn-RS" b="1" dirty="0">
                <a:solidFill>
                  <a:srgbClr val="FF00FF"/>
                </a:solidFill>
                <a:latin typeface="Arial Black" panose="020B0A04020102020204" pitchFamily="34" charset="0"/>
              </a:rPr>
              <a:t>Ip = Pt / P</a:t>
            </a:r>
            <a:r>
              <a:rPr lang="sr-Latn-RS" sz="1600" b="1" dirty="0">
                <a:solidFill>
                  <a:srgbClr val="FF00FF"/>
                </a:solidFill>
                <a:latin typeface="Arial Black" panose="020B0A04020102020204" pitchFamily="34" charset="0"/>
              </a:rPr>
              <a:t>0</a:t>
            </a:r>
            <a:r>
              <a:rPr lang="sr-Latn-RS" b="1" dirty="0">
                <a:solidFill>
                  <a:srgbClr val="FF00FF"/>
                </a:solidFill>
                <a:latin typeface="Arial Black" panose="020B0A04020102020204" pitchFamily="34" charset="0"/>
              </a:rPr>
              <a:t> x 100%</a:t>
            </a:r>
          </a:p>
          <a:p>
            <a:pPr marL="0" indent="0">
              <a:buNone/>
            </a:pPr>
            <a:r>
              <a:rPr lang="sr-Latn-RS" sz="2000" dirty="0"/>
              <a:t>Ip – indeks produktivnosti</a:t>
            </a:r>
          </a:p>
          <a:p>
            <a:pPr marL="0" indent="0">
              <a:buNone/>
            </a:pPr>
            <a:r>
              <a:rPr lang="sr-Latn-RS" sz="2000" dirty="0"/>
              <a:t>Pt – produktivnost tekuće godine</a:t>
            </a:r>
          </a:p>
          <a:p>
            <a:pPr marL="0" indent="0">
              <a:buNone/>
            </a:pPr>
            <a:r>
              <a:rPr lang="sr-Latn-RS" sz="2000" dirty="0"/>
              <a:t>P</a:t>
            </a:r>
            <a:r>
              <a:rPr lang="sr-Latn-RS" sz="1600" dirty="0"/>
              <a:t>0</a:t>
            </a:r>
            <a:r>
              <a:rPr lang="sr-Latn-RS" sz="2000" dirty="0"/>
              <a:t> – produktivnost izabrane bazne godine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3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035" y="454138"/>
            <a:ext cx="2961011" cy="1325563"/>
          </a:xfrm>
        </p:spPr>
        <p:txBody>
          <a:bodyPr>
            <a:normAutofit/>
          </a:bodyPr>
          <a:lstStyle/>
          <a:p>
            <a:r>
              <a:rPr lang="sr-Latn-RS" sz="2800" b="1" u="sng" dirty="0">
                <a:solidFill>
                  <a:srgbClr val="FF00FF"/>
                </a:solidFill>
              </a:rPr>
              <a:t>Osnovni faktori </a:t>
            </a:r>
            <a:br>
              <a:rPr lang="sr-Latn-RS" sz="2800" b="1" u="sng" dirty="0">
                <a:solidFill>
                  <a:srgbClr val="FF00FF"/>
                </a:solidFill>
              </a:rPr>
            </a:br>
            <a:r>
              <a:rPr lang="sr-Latn-RS" sz="2800" b="1" u="sng" dirty="0">
                <a:solidFill>
                  <a:srgbClr val="FF00FF"/>
                </a:solidFill>
              </a:rPr>
              <a:t>produktivnosti</a:t>
            </a:r>
            <a:endParaRPr lang="en-US" sz="2800" b="1" u="sng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441" y="1817533"/>
            <a:ext cx="3600955" cy="3641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Tehničko-tehnološki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Organizacioni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Društveni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Prirodni</a:t>
            </a:r>
            <a:r>
              <a:rPr lang="en-US" dirty="0"/>
              <a:t> </a:t>
            </a:r>
            <a:r>
              <a:rPr lang="en-US" dirty="0" err="1"/>
              <a:t>faktori</a:t>
            </a:r>
            <a:endParaRPr lang="en-US" dirty="0"/>
          </a:p>
        </p:txBody>
      </p:sp>
      <p:pic>
        <p:nvPicPr>
          <p:cNvPr id="1026" name="Picture 2" descr="Becoming a More Productive Employee - Breakthrough Corporate Training - In  Sydney, Australia and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02" y="780881"/>
            <a:ext cx="5224433" cy="50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16D5-6F63-01FD-8A2E-1592A6B3F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2200" dirty="0" err="1"/>
              <a:t>Preduzeće</a:t>
            </a:r>
            <a:r>
              <a:rPr lang="en-US" sz="2200" dirty="0"/>
              <a:t> se,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otvoreni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, </a:t>
            </a:r>
            <a:r>
              <a:rPr lang="en-US" sz="2200" dirty="0" err="1"/>
              <a:t>nalazi</a:t>
            </a:r>
            <a:r>
              <a:rPr lang="en-US" sz="2200" dirty="0"/>
              <a:t> u </a:t>
            </a:r>
            <a:r>
              <a:rPr lang="en-US" sz="2200" dirty="0" err="1"/>
              <a:t>stalnoj</a:t>
            </a:r>
            <a:r>
              <a:rPr lang="en-US" sz="2200" dirty="0"/>
              <a:t> </a:t>
            </a:r>
            <a:r>
              <a:rPr lang="en-US" sz="2200" dirty="0" err="1"/>
              <a:t>interakciji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okruženjem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/>
              <a:t>O </a:t>
            </a:r>
            <a:r>
              <a:rPr lang="en-US" sz="2200" dirty="0" err="1"/>
              <a:t>značaju</a:t>
            </a:r>
            <a:r>
              <a:rPr lang="en-US" sz="2200" dirty="0"/>
              <a:t> </a:t>
            </a:r>
            <a:r>
              <a:rPr lang="en-US" sz="2200" dirty="0" err="1"/>
              <a:t>okruženja</a:t>
            </a:r>
            <a:r>
              <a:rPr lang="en-US" sz="2200" dirty="0"/>
              <a:t> za </a:t>
            </a:r>
            <a:r>
              <a:rPr lang="en-US" sz="2200" dirty="0" err="1"/>
              <a:t>preduzeće</a:t>
            </a:r>
            <a:r>
              <a:rPr lang="en-US" sz="2200" dirty="0"/>
              <a:t> </a:t>
            </a:r>
            <a:r>
              <a:rPr lang="en-US" sz="2200" dirty="0" err="1"/>
              <a:t>govori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činjenica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je </a:t>
            </a:r>
            <a:r>
              <a:rPr lang="en-US" sz="2200" dirty="0" err="1"/>
              <a:t>ponekad</a:t>
            </a:r>
            <a:r>
              <a:rPr lang="en-US" sz="2200" dirty="0"/>
              <a:t> za </a:t>
            </a:r>
            <a:r>
              <a:rPr lang="en-US" sz="2200" dirty="0" err="1"/>
              <a:t>uspeh</a:t>
            </a:r>
            <a:r>
              <a:rPr lang="en-US" sz="2200" dirty="0"/>
              <a:t> </a:t>
            </a:r>
            <a:r>
              <a:rPr lang="en-US" sz="2200" dirty="0" err="1"/>
              <a:t>preduzeća</a:t>
            </a:r>
            <a:r>
              <a:rPr lang="en-US" sz="2200" dirty="0"/>
              <a:t> </a:t>
            </a:r>
            <a:r>
              <a:rPr lang="en-US" sz="2200" dirty="0" err="1"/>
              <a:t>važniji</a:t>
            </a:r>
            <a:r>
              <a:rPr lang="en-US" sz="2200" dirty="0"/>
              <a:t> </a:t>
            </a:r>
            <a:r>
              <a:rPr lang="en-US" sz="2200" dirty="0" err="1"/>
              <a:t>njegov</a:t>
            </a:r>
            <a:r>
              <a:rPr lang="en-US" sz="2200" dirty="0"/>
              <a:t> </a:t>
            </a: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okruženjem</a:t>
            </a:r>
            <a:r>
              <a:rPr lang="en-US" sz="2200" dirty="0"/>
              <a:t> </a:t>
            </a:r>
            <a:r>
              <a:rPr lang="en-US" sz="2200" dirty="0" err="1"/>
              <a:t>nego</a:t>
            </a:r>
            <a:r>
              <a:rPr lang="en-US" sz="2200" dirty="0"/>
              <a:t> </a:t>
            </a:r>
            <a:r>
              <a:rPr lang="en-US" sz="2200" dirty="0" err="1"/>
              <a:t>efikasnost</a:t>
            </a:r>
            <a:r>
              <a:rPr lang="en-US" sz="2200" dirty="0"/>
              <a:t> </a:t>
            </a:r>
            <a:r>
              <a:rPr lang="en-US" sz="2200" dirty="0" err="1"/>
              <a:t>procesa</a:t>
            </a:r>
            <a:r>
              <a:rPr lang="en-US" sz="2200" dirty="0"/>
              <a:t> koji se </a:t>
            </a:r>
            <a:r>
              <a:rPr lang="en-US" sz="2200" dirty="0" err="1"/>
              <a:t>odvijaju</a:t>
            </a:r>
            <a:r>
              <a:rPr lang="en-US" sz="2200" dirty="0"/>
              <a:t> u </a:t>
            </a:r>
            <a:r>
              <a:rPr lang="en-US" sz="2200" dirty="0" err="1"/>
              <a:t>samom</a:t>
            </a:r>
            <a:r>
              <a:rPr lang="en-US" sz="2200" dirty="0"/>
              <a:t> </a:t>
            </a:r>
            <a:r>
              <a:rPr lang="en-US" sz="2200" dirty="0" err="1"/>
              <a:t>preduzeću</a:t>
            </a:r>
            <a:r>
              <a:rPr lang="en-US" sz="2200" dirty="0"/>
              <a:t>, a </a:t>
            </a:r>
            <a:r>
              <a:rPr lang="en-US" sz="2200" dirty="0" err="1"/>
              <a:t>sve</a:t>
            </a:r>
            <a:r>
              <a:rPr lang="en-US" sz="2200" dirty="0"/>
              <a:t> </a:t>
            </a:r>
            <a:r>
              <a:rPr lang="en-US" sz="2200" dirty="0" err="1"/>
              <a:t>zbog</a:t>
            </a:r>
            <a:r>
              <a:rPr lang="en-US" sz="2200" dirty="0"/>
              <a:t> toga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okruženje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predstavlja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izvor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vrednih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resursa</a:t>
            </a:r>
            <a:r>
              <a:rPr lang="en-US" sz="2200" b="1" dirty="0">
                <a:solidFill>
                  <a:srgbClr val="FF00FF"/>
                </a:solidFill>
              </a:rPr>
              <a:t> za </a:t>
            </a:r>
            <a:r>
              <a:rPr lang="en-US" sz="2200" b="1" dirty="0" err="1">
                <a:solidFill>
                  <a:srgbClr val="FF00FF"/>
                </a:solidFill>
              </a:rPr>
              <a:t>preduzeće</a:t>
            </a:r>
            <a:r>
              <a:rPr lang="en-US" sz="2200" b="1" dirty="0">
                <a:solidFill>
                  <a:srgbClr val="FF00FF"/>
                </a:solidFill>
              </a:rPr>
              <a:t>. </a:t>
            </a:r>
            <a:endParaRPr lang="sr-Latn-RS" sz="2200" b="1" dirty="0">
              <a:solidFill>
                <a:srgbClr val="FF00FF"/>
              </a:solidFill>
            </a:endParaRPr>
          </a:p>
          <a:p>
            <a:pPr algn="just"/>
            <a:r>
              <a:rPr lang="en-US" sz="2200" dirty="0" err="1"/>
              <a:t>Okruženje</a:t>
            </a:r>
            <a:r>
              <a:rPr lang="en-US" sz="2200" dirty="0"/>
              <a:t> je </a:t>
            </a:r>
            <a:r>
              <a:rPr lang="en-US" sz="2200" dirty="0" err="1"/>
              <a:t>važan</a:t>
            </a:r>
            <a:r>
              <a:rPr lang="en-US" sz="2200" dirty="0"/>
              <a:t> </a:t>
            </a:r>
            <a:r>
              <a:rPr lang="en-US" sz="2200" dirty="0" err="1"/>
              <a:t>izvor</a:t>
            </a:r>
            <a:r>
              <a:rPr lang="en-US" sz="2200" dirty="0"/>
              <a:t> </a:t>
            </a:r>
            <a:r>
              <a:rPr lang="en-US" sz="2200" dirty="0" err="1"/>
              <a:t>neizvesnosti</a:t>
            </a:r>
            <a:r>
              <a:rPr lang="en-US" sz="2200" dirty="0"/>
              <a:t> za </a:t>
            </a:r>
            <a:r>
              <a:rPr lang="en-US" sz="2200" dirty="0" err="1"/>
              <a:t>preduzeće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/>
              <a:t>Da bi </a:t>
            </a:r>
            <a:r>
              <a:rPr lang="en-US" sz="2200" dirty="0" err="1"/>
              <a:t>preduzeće</a:t>
            </a:r>
            <a:r>
              <a:rPr lang="en-US" sz="2200" dirty="0"/>
              <a:t> </a:t>
            </a:r>
            <a:r>
              <a:rPr lang="en-US" sz="2200" dirty="0" err="1"/>
              <a:t>smanjilo</a:t>
            </a:r>
            <a:r>
              <a:rPr lang="en-US" sz="2200" dirty="0"/>
              <a:t> </a:t>
            </a:r>
            <a:r>
              <a:rPr lang="en-US" sz="2200" dirty="0" err="1"/>
              <a:t>neizvesnost</a:t>
            </a:r>
            <a:r>
              <a:rPr lang="en-US" sz="2200" dirty="0"/>
              <a:t> u </a:t>
            </a:r>
            <a:r>
              <a:rPr lang="en-US" sz="2200" dirty="0" err="1"/>
              <a:t>okruženju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obezbedilo</a:t>
            </a:r>
            <a:r>
              <a:rPr lang="en-US" sz="2200" dirty="0"/>
              <a:t> </a:t>
            </a:r>
            <a:r>
              <a:rPr lang="en-US" sz="2200" dirty="0" err="1"/>
              <a:t>stabilno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obilno</a:t>
            </a:r>
            <a:r>
              <a:rPr lang="en-US" sz="2200" dirty="0"/>
              <a:t> </a:t>
            </a:r>
            <a:r>
              <a:rPr lang="en-US" sz="2200" dirty="0" err="1"/>
              <a:t>snabevanje</a:t>
            </a:r>
            <a:r>
              <a:rPr lang="en-US" sz="2200" dirty="0"/>
              <a:t> </a:t>
            </a:r>
            <a:r>
              <a:rPr lang="en-US" sz="2200" dirty="0" err="1"/>
              <a:t>resursima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okruženja</a:t>
            </a:r>
            <a:r>
              <a:rPr lang="en-US" sz="2200" dirty="0"/>
              <a:t> ono mora </a:t>
            </a:r>
            <a:r>
              <a:rPr lang="en-US" sz="2200" dirty="0" err="1"/>
              <a:t>nastojati</a:t>
            </a:r>
            <a:r>
              <a:rPr lang="en-US" sz="2200" dirty="0"/>
              <a:t> da </a:t>
            </a:r>
            <a:r>
              <a:rPr lang="en-US" sz="2200" dirty="0" err="1"/>
              <a:t>upravlja</a:t>
            </a:r>
            <a:r>
              <a:rPr lang="en-US" sz="2200" dirty="0"/>
              <a:t> </a:t>
            </a:r>
            <a:r>
              <a:rPr lang="en-US" sz="2200" dirty="0" err="1"/>
              <a:t>okruženjem</a:t>
            </a:r>
            <a:endParaRPr lang="en-US" sz="2200" dirty="0"/>
          </a:p>
        </p:txBody>
      </p:sp>
      <p:pic>
        <p:nvPicPr>
          <p:cNvPr id="1026" name="Picture 2" descr="Sepponet - Environmental cartoons and humour">
            <a:extLst>
              <a:ext uri="{FF2B5EF4-FFF2-40B4-BE49-F238E27FC236}">
                <a16:creationId xmlns:a16="http://schemas.microsoft.com/office/drawing/2014/main" id="{89F2130D-F908-0C82-0C1A-35BDA087B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8820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088" y="365125"/>
            <a:ext cx="4839712" cy="1245190"/>
          </a:xfr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sr-Latn-RS" sz="3500" b="1" dirty="0">
                <a:solidFill>
                  <a:schemeClr val="bg1"/>
                </a:solidFill>
              </a:rPr>
              <a:t>LJUDSKI</a:t>
            </a:r>
            <a:r>
              <a:rPr lang="sr-Latn-RS" sz="2400" b="1" dirty="0">
                <a:solidFill>
                  <a:schemeClr val="bg1"/>
                </a:solidFill>
              </a:rPr>
              <a:t> FAKTOR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74" y="1691234"/>
            <a:ext cx="7382177" cy="473384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u="sng" dirty="0" err="1"/>
              <a:t>najvažniji</a:t>
            </a:r>
            <a:r>
              <a:rPr lang="en-US" b="1" u="sng" dirty="0"/>
              <a:t> </a:t>
            </a:r>
            <a:r>
              <a:rPr lang="en-US" b="1" u="sng" dirty="0" err="1"/>
              <a:t>faktor</a:t>
            </a:r>
            <a:r>
              <a:rPr lang="en-US" b="1" u="sng" dirty="0"/>
              <a:t> u </a:t>
            </a:r>
            <a:r>
              <a:rPr lang="en-US" b="1" u="sng" dirty="0" err="1"/>
              <a:t>proizvodnom</a:t>
            </a:r>
            <a:r>
              <a:rPr lang="en-US" b="1" u="sng" dirty="0"/>
              <a:t> </a:t>
            </a:r>
            <a:r>
              <a:rPr lang="en-US" b="1" u="sng" dirty="0" err="1"/>
              <a:t>procesu</a:t>
            </a:r>
            <a:endParaRPr lang="sr-Latn-RS" b="1" u="sng" dirty="0"/>
          </a:p>
          <a:p>
            <a:pPr algn="just"/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(</a:t>
            </a:r>
            <a:r>
              <a:rPr lang="en-US" dirty="0" err="1"/>
              <a:t>sastav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kolektiva</a:t>
            </a:r>
            <a:r>
              <a:rPr lang="en-US" dirty="0"/>
              <a:t>) </a:t>
            </a:r>
            <a:r>
              <a:rPr lang="en-US" dirty="0" err="1"/>
              <a:t>intenzitet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me</a:t>
            </a:r>
            <a:r>
              <a:rPr lang="sr-Latn-RS" dirty="0"/>
              <a:t>đ</a:t>
            </a:r>
            <a:r>
              <a:rPr lang="en-US" dirty="0" err="1"/>
              <a:t>uljudski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,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(</a:t>
            </a:r>
            <a:r>
              <a:rPr lang="en-US" dirty="0" err="1"/>
              <a:t>raspodela</a:t>
            </a:r>
            <a:r>
              <a:rPr lang="en-US" dirty="0"/>
              <a:t> </a:t>
            </a:r>
            <a:r>
              <a:rPr lang="en-US" dirty="0" err="1"/>
              <a:t>dohotka</a:t>
            </a:r>
            <a:r>
              <a:rPr lang="en-US" dirty="0"/>
              <a:t>). </a:t>
            </a:r>
            <a:endParaRPr lang="sr-Latn-RS" dirty="0"/>
          </a:p>
          <a:p>
            <a:pPr algn="just"/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kolektiva</a:t>
            </a:r>
            <a:r>
              <a:rPr lang="en-US" dirty="0"/>
              <a:t> </a:t>
            </a:r>
            <a:r>
              <a:rPr lang="en-US" dirty="0" err="1"/>
              <a:t>posmatrana</a:t>
            </a:r>
            <a:r>
              <a:rPr lang="en-US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kvalifikacijama</a:t>
            </a:r>
            <a:r>
              <a:rPr lang="en-US" b="1" dirty="0"/>
              <a:t>, </a:t>
            </a:r>
            <a:r>
              <a:rPr lang="en-US" b="1" dirty="0" err="1"/>
              <a:t>polu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uzrastu</a:t>
            </a:r>
            <a:r>
              <a:rPr lang="en-US" b="1" dirty="0"/>
              <a:t> </a:t>
            </a:r>
            <a:r>
              <a:rPr lang="en-US" b="1" dirty="0" err="1"/>
              <a:t>radnika</a:t>
            </a:r>
            <a:r>
              <a:rPr lang="en-US" b="1" dirty="0"/>
              <a:t> </a:t>
            </a:r>
            <a:r>
              <a:rPr lang="en-US" b="1" dirty="0" err="1"/>
              <a:t>ima</a:t>
            </a:r>
            <a:r>
              <a:rPr lang="en-US" b="1" dirty="0"/>
              <a:t> </a:t>
            </a:r>
            <a:r>
              <a:rPr lang="en-US" b="1" dirty="0" err="1"/>
              <a:t>bitan</a:t>
            </a:r>
            <a:r>
              <a:rPr lang="en-US" b="1" dirty="0"/>
              <a:t> </a:t>
            </a:r>
            <a:r>
              <a:rPr lang="en-US" b="1" dirty="0" err="1"/>
              <a:t>uticaj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r>
              <a:rPr lang="en-US" b="1" dirty="0"/>
              <a:t> </a:t>
            </a:r>
            <a:r>
              <a:rPr lang="en-US" b="1" dirty="0" err="1"/>
              <a:t>rada</a:t>
            </a:r>
            <a:r>
              <a:rPr lang="en-US" b="1" dirty="0"/>
              <a:t>. </a:t>
            </a:r>
            <a:r>
              <a:rPr lang="en-US" dirty="0"/>
              <a:t> </a:t>
            </a:r>
            <a:endParaRPr lang="sr-Latn-RS" dirty="0"/>
          </a:p>
          <a:p>
            <a:pPr algn="just"/>
            <a:r>
              <a:rPr lang="en-US" dirty="0" err="1"/>
              <a:t>Dalje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me</a:t>
            </a:r>
            <a:r>
              <a:rPr lang="sr-Latn-RS" b="1" dirty="0"/>
              <a:t>đ</a:t>
            </a:r>
            <a:r>
              <a:rPr lang="en-US" b="1" dirty="0" err="1"/>
              <a:t>uljudski</a:t>
            </a:r>
            <a:r>
              <a:rPr lang="en-US" b="1" dirty="0"/>
              <a:t> </a:t>
            </a:r>
            <a:r>
              <a:rPr lang="en-US" b="1" dirty="0" err="1"/>
              <a:t>odnosi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kolektivu</a:t>
            </a:r>
            <a:r>
              <a:rPr lang="en-US" dirty="0"/>
              <a:t> </a:t>
            </a:r>
            <a:r>
              <a:rPr lang="en-US" dirty="0" err="1"/>
              <a:t>uslovljavaju</a:t>
            </a:r>
            <a:r>
              <a:rPr lang="en-US" dirty="0"/>
              <a:t>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fiziološko-psihološki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društvenoekonomski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. </a:t>
            </a:r>
            <a:r>
              <a:rPr lang="sr-Latn-RS" dirty="0"/>
              <a:t>N</a:t>
            </a:r>
            <a:r>
              <a:rPr lang="en-US" dirty="0"/>
              <a:t>a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: </a:t>
            </a:r>
            <a:r>
              <a:rPr lang="en-US" dirty="0" err="1"/>
              <a:t>adekvatnost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,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odmor</a:t>
            </a:r>
            <a:r>
              <a:rPr lang="en-US" dirty="0"/>
              <a:t>, </a:t>
            </a:r>
            <a:r>
              <a:rPr lang="en-US" dirty="0" err="1"/>
              <a:t>zamor</a:t>
            </a:r>
            <a:r>
              <a:rPr lang="en-US" dirty="0"/>
              <a:t>,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hrana</a:t>
            </a:r>
            <a:r>
              <a:rPr lang="en-US" dirty="0"/>
              <a:t>, </a:t>
            </a:r>
            <a:r>
              <a:rPr lang="en-US" dirty="0" err="1"/>
              <a:t>stanovanje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</a:t>
            </a:r>
            <a:r>
              <a:rPr lang="sr-Latn-RS" dirty="0"/>
              <a:t>, ali 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solidarnosti</a:t>
            </a:r>
            <a:r>
              <a:rPr lang="en-US" dirty="0"/>
              <a:t>, </a:t>
            </a:r>
            <a:r>
              <a:rPr lang="en-US" dirty="0" err="1"/>
              <a:t>učešće</a:t>
            </a:r>
            <a:r>
              <a:rPr lang="en-US" dirty="0"/>
              <a:t> u </a:t>
            </a:r>
            <a:r>
              <a:rPr lang="en-US" dirty="0" err="1"/>
              <a:t>upravljanju</a:t>
            </a:r>
            <a:r>
              <a:rPr lang="en-US" dirty="0"/>
              <a:t>, </a:t>
            </a:r>
            <a:r>
              <a:rPr lang="en-US" dirty="0" err="1"/>
              <a:t>ekonomska</a:t>
            </a:r>
            <a:r>
              <a:rPr lang="en-US" dirty="0"/>
              <a:t> </a:t>
            </a:r>
            <a:r>
              <a:rPr lang="en-US" dirty="0" err="1"/>
              <a:t>sigurnost</a:t>
            </a:r>
            <a:r>
              <a:rPr lang="en-US" dirty="0"/>
              <a:t>, </a:t>
            </a:r>
            <a:r>
              <a:rPr lang="en-US" dirty="0" err="1"/>
              <a:t>stimulativnost</a:t>
            </a:r>
            <a:r>
              <a:rPr lang="en-US" dirty="0"/>
              <a:t> </a:t>
            </a:r>
            <a:r>
              <a:rPr lang="en-US" dirty="0" err="1"/>
              <a:t>raspodele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 </a:t>
            </a:r>
            <a:endParaRPr lang="sr-Latn-RS" dirty="0"/>
          </a:p>
          <a:p>
            <a:pPr algn="just"/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navike</a:t>
            </a:r>
            <a:r>
              <a:rPr lang="en-US" dirty="0"/>
              <a:t>, </a:t>
            </a:r>
            <a:r>
              <a:rPr lang="en-US" dirty="0" err="1"/>
              <a:t>sklonost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poslu</a:t>
            </a:r>
            <a:r>
              <a:rPr lang="en-US" dirty="0"/>
              <a:t>, </a:t>
            </a:r>
            <a:r>
              <a:rPr lang="en-US" dirty="0" err="1"/>
              <a:t>zainteresovanost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</a:t>
            </a:r>
            <a:r>
              <a:rPr lang="sr-Latn-RS" dirty="0"/>
              <a:t> -p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rasporedjivanju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mora se </a:t>
            </a:r>
            <a:r>
              <a:rPr lang="en-US" dirty="0" err="1"/>
              <a:t>voditi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o </a:t>
            </a:r>
            <a:r>
              <a:rPr lang="en-US" dirty="0" err="1"/>
              <a:t>godinama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, </a:t>
            </a:r>
            <a:r>
              <a:rPr lang="en-US" dirty="0" err="1"/>
              <a:t>njegovoj</a:t>
            </a:r>
            <a:r>
              <a:rPr lang="en-US" dirty="0"/>
              <a:t> </a:t>
            </a:r>
            <a:r>
              <a:rPr lang="en-US" dirty="0" err="1"/>
              <a:t>stručnoj</a:t>
            </a:r>
            <a:r>
              <a:rPr lang="en-US" dirty="0"/>
              <a:t> </a:t>
            </a:r>
            <a:r>
              <a:rPr lang="en-US" dirty="0" err="1"/>
              <a:t>radnoj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a mora se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kompleksna</a:t>
            </a:r>
            <a:r>
              <a:rPr lang="en-US" dirty="0"/>
              <a:t> </a:t>
            </a:r>
            <a:r>
              <a:rPr lang="en-US" dirty="0" err="1"/>
              <a:t>psihofizička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sklonosti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sr-Latn-RS" b="1" dirty="0"/>
              <a:t>Kadrovska politika j</a:t>
            </a:r>
            <a:r>
              <a:rPr lang="en-US" b="1" dirty="0"/>
              <a:t>e </a:t>
            </a:r>
            <a:r>
              <a:rPr lang="en-US" b="1" dirty="0" err="1"/>
              <a:t>deo</a:t>
            </a:r>
            <a:r>
              <a:rPr lang="en-US" b="1" dirty="0"/>
              <a:t> </a:t>
            </a:r>
            <a:r>
              <a:rPr lang="en-US" b="1" dirty="0" err="1"/>
              <a:t>poslovne</a:t>
            </a:r>
            <a:r>
              <a:rPr lang="en-US" b="1" dirty="0"/>
              <a:t> </a:t>
            </a:r>
            <a:r>
              <a:rPr lang="en-US" b="1" dirty="0" err="1"/>
              <a:t>politike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se </a:t>
            </a:r>
            <a:r>
              <a:rPr lang="en-US" b="1" dirty="0" err="1"/>
              <a:t>odnosi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radnike</a:t>
            </a:r>
            <a:r>
              <a:rPr lang="en-US" b="1" dirty="0"/>
              <a:t> </a:t>
            </a:r>
            <a:r>
              <a:rPr lang="en-US" b="1" dirty="0" err="1"/>
              <a:t>prema</a:t>
            </a:r>
            <a:r>
              <a:rPr lang="en-US" b="1" dirty="0"/>
              <a:t> </a:t>
            </a:r>
            <a:r>
              <a:rPr lang="en-US" b="1" dirty="0" err="1"/>
              <a:t>odredjenom</a:t>
            </a:r>
            <a:r>
              <a:rPr lang="en-US" b="1" dirty="0"/>
              <a:t> </a:t>
            </a:r>
            <a:r>
              <a:rPr lang="en-US" b="1" dirty="0" err="1"/>
              <a:t>poslu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njihov</a:t>
            </a:r>
            <a:r>
              <a:rPr lang="en-US" b="1" dirty="0"/>
              <a:t> </a:t>
            </a:r>
            <a:r>
              <a:rPr lang="en-US" b="1" dirty="0" err="1"/>
              <a:t>uticaj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rezultate</a:t>
            </a:r>
            <a:r>
              <a:rPr lang="en-US" b="1" dirty="0"/>
              <a:t> </a:t>
            </a:r>
            <a:r>
              <a:rPr lang="en-US" b="1" dirty="0" err="1"/>
              <a:t>poslova</a:t>
            </a:r>
            <a:r>
              <a:rPr lang="sr-Latn-RS" b="1" dirty="0"/>
              <a:t>n</a:t>
            </a:r>
            <a:r>
              <a:rPr lang="en-US" b="1" dirty="0"/>
              <a:t>ja. </a:t>
            </a:r>
          </a:p>
        </p:txBody>
      </p:sp>
      <p:pic>
        <p:nvPicPr>
          <p:cNvPr id="1026" name="Picture 2" descr="The Key Ingredient to Increasing Employee Productivity and Company Profits  by Over 20% – Clear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30" y="2201033"/>
            <a:ext cx="3785985" cy="20507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5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ctor Market &amp; Product Market Examples | What is a Factor Market? - Video  &amp; Lesson Transcript | Study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26" y="1161208"/>
            <a:ext cx="8456586" cy="47546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30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598" y="348941"/>
            <a:ext cx="4773093" cy="1245189"/>
          </a:xfr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sr-Latn-RS" sz="3500" b="1" dirty="0">
                <a:solidFill>
                  <a:schemeClr val="bg1"/>
                </a:solidFill>
              </a:rPr>
              <a:t>Tehničko tehnološki faktori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37" y="1828799"/>
            <a:ext cx="6755238" cy="458009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200" dirty="0" err="1"/>
              <a:t>Odnose</a:t>
            </a:r>
            <a:r>
              <a:rPr lang="sr-Latn-RS" sz="2200" dirty="0"/>
              <a:t> se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karakteristike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, </a:t>
            </a:r>
            <a:r>
              <a:rPr lang="en-US" sz="2200" dirty="0" err="1"/>
              <a:t>tehnoloških</a:t>
            </a:r>
            <a:r>
              <a:rPr lang="en-US" sz="2200" dirty="0"/>
              <a:t> </a:t>
            </a:r>
            <a:r>
              <a:rPr lang="en-US" sz="2200" dirty="0" err="1"/>
              <a:t>postupaka</a:t>
            </a:r>
            <a:r>
              <a:rPr lang="en-US" sz="2200" dirty="0"/>
              <a:t>, </a:t>
            </a:r>
            <a:r>
              <a:rPr lang="en-US" sz="2200" dirty="0" err="1"/>
              <a:t>sredstava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rad, </a:t>
            </a:r>
            <a:r>
              <a:rPr lang="en-US" sz="2200" dirty="0" err="1"/>
              <a:t>predmeta</a:t>
            </a:r>
            <a:r>
              <a:rPr lang="en-US" sz="2200" dirty="0"/>
              <a:t> </a:t>
            </a:r>
            <a:r>
              <a:rPr lang="en-US" sz="2200" dirty="0" err="1"/>
              <a:t>rada</a:t>
            </a:r>
            <a:r>
              <a:rPr lang="en-US" sz="2200" dirty="0"/>
              <a:t>, vid </a:t>
            </a:r>
            <a:r>
              <a:rPr lang="en-US" sz="2200" dirty="0" err="1"/>
              <a:t>organizacije</a:t>
            </a:r>
            <a:r>
              <a:rPr lang="en-US" sz="2200" dirty="0"/>
              <a:t> </a:t>
            </a:r>
            <a:r>
              <a:rPr lang="en-US" sz="2200" dirty="0" err="1"/>
              <a:t>rada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prirodne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tehničke</a:t>
            </a:r>
            <a:r>
              <a:rPr lang="en-US" sz="2200" dirty="0"/>
              <a:t> </a:t>
            </a:r>
            <a:r>
              <a:rPr lang="en-US" sz="2200" dirty="0" err="1"/>
              <a:t>uslove</a:t>
            </a:r>
            <a:r>
              <a:rPr lang="en-US" sz="2200" dirty="0"/>
              <a:t> </a:t>
            </a:r>
            <a:r>
              <a:rPr lang="en-US" sz="2200" dirty="0" err="1"/>
              <a:t>rada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 err="1"/>
              <a:t>Tehnološke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ostale</a:t>
            </a:r>
            <a:r>
              <a:rPr lang="en-US" sz="2200" dirty="0"/>
              <a:t> </a:t>
            </a:r>
            <a:r>
              <a:rPr lang="en-US" sz="2200" dirty="0" err="1"/>
              <a:t>karakteristike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uslovljavaju</a:t>
            </a:r>
            <a:r>
              <a:rPr lang="en-US" sz="2200" dirty="0"/>
              <a:t> </a:t>
            </a:r>
            <a:r>
              <a:rPr lang="en-US" sz="2200" dirty="0" err="1"/>
              <a:t>odredjen</a:t>
            </a:r>
            <a:r>
              <a:rPr lang="en-US" sz="2200" dirty="0"/>
              <a:t> </a:t>
            </a:r>
            <a:r>
              <a:rPr lang="en-US" sz="2200" dirty="0" err="1"/>
              <a:t>utrošak</a:t>
            </a:r>
            <a:r>
              <a:rPr lang="en-US" sz="2200" dirty="0"/>
              <a:t> </a:t>
            </a:r>
            <a:r>
              <a:rPr lang="en-US" sz="2200" dirty="0" err="1"/>
              <a:t>radne</a:t>
            </a:r>
            <a:r>
              <a:rPr lang="en-US" sz="2200" dirty="0"/>
              <a:t> </a:t>
            </a:r>
            <a:r>
              <a:rPr lang="en-US" sz="2200" dirty="0" err="1"/>
              <a:t>snage</a:t>
            </a:r>
            <a:r>
              <a:rPr lang="en-US" sz="2200" dirty="0"/>
              <a:t> 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dirty="0" err="1"/>
              <a:t>jedinici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400" dirty="0"/>
              <a:t>Pod </a:t>
            </a:r>
            <a:r>
              <a:rPr lang="en-US" sz="2400" dirty="0" err="1"/>
              <a:t>tehnološkim</a:t>
            </a:r>
            <a:r>
              <a:rPr lang="en-US" sz="2400" dirty="0"/>
              <a:t> </a:t>
            </a:r>
            <a:r>
              <a:rPr lang="en-US" sz="2400" dirty="0" err="1"/>
              <a:t>postupkom</a:t>
            </a:r>
            <a:r>
              <a:rPr lang="en-US" sz="2400" dirty="0"/>
              <a:t> se </a:t>
            </a:r>
            <a:r>
              <a:rPr lang="en-US" sz="2400" dirty="0" err="1"/>
              <a:t>podrazumeva</a:t>
            </a:r>
            <a:r>
              <a:rPr lang="en-US" sz="2400" dirty="0"/>
              <a:t> </a:t>
            </a:r>
            <a:r>
              <a:rPr lang="en-US" sz="2400" dirty="0" err="1"/>
              <a:t>skup</a:t>
            </a:r>
            <a:r>
              <a:rPr lang="en-US" sz="2400" dirty="0"/>
              <a:t> </a:t>
            </a:r>
            <a:r>
              <a:rPr lang="en-US" sz="2400" dirty="0" err="1"/>
              <a:t>tehnoloških</a:t>
            </a:r>
            <a:r>
              <a:rPr lang="en-US" sz="2400" dirty="0"/>
              <a:t> </a:t>
            </a:r>
            <a:r>
              <a:rPr lang="en-US" sz="2400" dirty="0" err="1"/>
              <a:t>radnji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prolazi</a:t>
            </a:r>
            <a:r>
              <a:rPr lang="en-US" sz="2400" dirty="0"/>
              <a:t> </a:t>
            </a:r>
            <a:r>
              <a:rPr lang="en-US" sz="2400" dirty="0" err="1"/>
              <a:t>predmet</a:t>
            </a:r>
            <a:r>
              <a:rPr lang="en-US" sz="2400" dirty="0"/>
              <a:t> </a:t>
            </a:r>
            <a:r>
              <a:rPr lang="en-US" sz="2400" dirty="0" err="1"/>
              <a:t>obrade</a:t>
            </a:r>
            <a:r>
              <a:rPr lang="en-US" sz="2400" dirty="0"/>
              <a:t>, da bi se </a:t>
            </a:r>
            <a:r>
              <a:rPr lang="en-US" sz="2400" dirty="0" err="1"/>
              <a:t>dobio</a:t>
            </a:r>
            <a:r>
              <a:rPr lang="en-US" sz="2400" dirty="0"/>
              <a:t> </a:t>
            </a:r>
            <a:r>
              <a:rPr lang="en-US" sz="2400" dirty="0" err="1"/>
              <a:t>umesto</a:t>
            </a:r>
            <a:r>
              <a:rPr lang="en-US" sz="2400" dirty="0"/>
              <a:t> </a:t>
            </a:r>
            <a:r>
              <a:rPr lang="en-US" sz="2400" dirty="0" err="1"/>
              <a:t>jednog</a:t>
            </a:r>
            <a:r>
              <a:rPr lang="en-US" sz="2400" dirty="0"/>
              <a:t> </a:t>
            </a:r>
            <a:r>
              <a:rPr lang="en-US" sz="2400" dirty="0" err="1"/>
              <a:t>dobio</a:t>
            </a:r>
            <a:r>
              <a:rPr lang="en-US" sz="2400" dirty="0"/>
              <a:t> </a:t>
            </a:r>
            <a:r>
              <a:rPr lang="en-US" sz="2400" dirty="0" err="1"/>
              <a:t>drugi</a:t>
            </a:r>
            <a:r>
              <a:rPr lang="en-US" sz="2400" dirty="0"/>
              <a:t> </a:t>
            </a:r>
            <a:r>
              <a:rPr lang="en-US" sz="2400" dirty="0" err="1"/>
              <a:t>upotrebni</a:t>
            </a:r>
            <a:r>
              <a:rPr lang="en-US" sz="2400" dirty="0"/>
              <a:t> </a:t>
            </a:r>
            <a:r>
              <a:rPr lang="en-US" sz="2400" dirty="0" err="1"/>
              <a:t>kvalitet</a:t>
            </a:r>
            <a:r>
              <a:rPr lang="en-US" sz="2400" dirty="0"/>
              <a:t> </a:t>
            </a:r>
            <a:endParaRPr lang="sr-Latn-RS" sz="2400" dirty="0"/>
          </a:p>
          <a:p>
            <a:pPr algn="just"/>
            <a:r>
              <a:rPr lang="en-US" sz="2400" dirty="0" err="1"/>
              <a:t>Karakteristike</a:t>
            </a:r>
            <a:r>
              <a:rPr lang="en-US" sz="2400" dirty="0"/>
              <a:t> </a:t>
            </a:r>
            <a:r>
              <a:rPr lang="en-US" sz="2400" dirty="0" err="1"/>
              <a:t>sredstava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rad,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tehničkog</a:t>
            </a:r>
            <a:r>
              <a:rPr lang="en-US" sz="2400" dirty="0"/>
              <a:t> </a:t>
            </a:r>
            <a:r>
              <a:rPr lang="en-US" sz="2400" dirty="0" err="1"/>
              <a:t>faktora</a:t>
            </a:r>
            <a:r>
              <a:rPr lang="en-US" sz="2400" dirty="0"/>
              <a:t> </a:t>
            </a:r>
            <a:r>
              <a:rPr lang="en-US" sz="2400" dirty="0" err="1"/>
              <a:t>produktivnosti</a:t>
            </a:r>
            <a:r>
              <a:rPr lang="en-US" sz="2400" dirty="0"/>
              <a:t>,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definisane</a:t>
            </a:r>
            <a:r>
              <a:rPr lang="en-US" sz="2400" dirty="0"/>
              <a:t> </a:t>
            </a:r>
            <a:r>
              <a:rPr lang="en-US" sz="2400" dirty="0" err="1"/>
              <a:t>njihovom</a:t>
            </a:r>
            <a:r>
              <a:rPr lang="en-US" sz="2400" dirty="0"/>
              <a:t> </a:t>
            </a:r>
            <a:r>
              <a:rPr lang="en-US" sz="2400" dirty="0" err="1"/>
              <a:t>proizvodnom</a:t>
            </a:r>
            <a:r>
              <a:rPr lang="en-US" sz="2400" dirty="0"/>
              <a:t> </a:t>
            </a:r>
            <a:r>
              <a:rPr lang="en-US" sz="2400" dirty="0" err="1"/>
              <a:t>sposobnošću</a:t>
            </a:r>
            <a:r>
              <a:rPr lang="en-US" sz="2400" dirty="0"/>
              <a:t>, u </a:t>
            </a:r>
            <a:r>
              <a:rPr lang="en-US" sz="2400" dirty="0" err="1"/>
              <a:t>jedinici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. Na </a:t>
            </a:r>
            <a:r>
              <a:rPr lang="en-US" sz="2400" dirty="0" err="1"/>
              <a:t>utroške</a:t>
            </a:r>
            <a:r>
              <a:rPr lang="en-US" sz="2400" dirty="0"/>
              <a:t> </a:t>
            </a:r>
            <a:r>
              <a:rPr lang="en-US" sz="2400" dirty="0" err="1"/>
              <a:t>radne</a:t>
            </a:r>
            <a:r>
              <a:rPr lang="en-US" sz="2400" dirty="0"/>
              <a:t> </a:t>
            </a:r>
            <a:r>
              <a:rPr lang="en-US" sz="2400" dirty="0" err="1"/>
              <a:t>snage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produktivnost</a:t>
            </a:r>
            <a:r>
              <a:rPr lang="en-US" sz="2400" dirty="0"/>
              <a:t>, </a:t>
            </a:r>
            <a:r>
              <a:rPr lang="en-US" sz="2400" dirty="0" err="1"/>
              <a:t>karakteristike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 </a:t>
            </a:r>
            <a:r>
              <a:rPr lang="en-US" sz="2400" dirty="0" err="1"/>
              <a:t>utiču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kvaliteta</a:t>
            </a:r>
            <a:r>
              <a:rPr lang="en-US" sz="2400" dirty="0"/>
              <a:t>, </a:t>
            </a:r>
            <a:r>
              <a:rPr lang="en-US" sz="2400" dirty="0" err="1"/>
              <a:t>oblika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dimenzija</a:t>
            </a:r>
            <a:r>
              <a:rPr lang="en-US" sz="2400" dirty="0"/>
              <a:t>.</a:t>
            </a:r>
            <a:endParaRPr lang="sr-Latn-RS" sz="2400" dirty="0"/>
          </a:p>
        </p:txBody>
      </p:sp>
      <p:pic>
        <p:nvPicPr>
          <p:cNvPr id="2050" name="Picture 2" descr="Employees make or break a company. The fact that they can be fired does not  diminish their importance. | Humor, Family guy, Fictional charac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49" y="2212556"/>
            <a:ext cx="4214742" cy="35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46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658" y="365125"/>
            <a:ext cx="5317141" cy="1204730"/>
          </a:xfr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sr-Latn-RS" sz="3500" b="1" dirty="0">
                <a:solidFill>
                  <a:schemeClr val="bg1"/>
                </a:solidFill>
              </a:rPr>
              <a:t>Organizacioni faktori produktivnosti rada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80" y="1650776"/>
            <a:ext cx="7606514" cy="47014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Latn-RS" dirty="0"/>
              <a:t>Omogućavaju </a:t>
            </a:r>
            <a:r>
              <a:rPr lang="en-US" b="1" dirty="0" err="1"/>
              <a:t>kontinuirano</a:t>
            </a:r>
            <a:r>
              <a:rPr lang="en-US" b="1" dirty="0"/>
              <a:t> </a:t>
            </a:r>
            <a:r>
              <a:rPr lang="en-US" b="1" dirty="0" err="1"/>
              <a:t>odvijanje</a:t>
            </a:r>
            <a:r>
              <a:rPr lang="en-US" b="1" dirty="0"/>
              <a:t> </a:t>
            </a:r>
            <a:r>
              <a:rPr lang="en-US" b="1" dirty="0" err="1"/>
              <a:t>procesa</a:t>
            </a:r>
            <a:r>
              <a:rPr lang="en-US" b="1" dirty="0"/>
              <a:t> </a:t>
            </a:r>
            <a:r>
              <a:rPr lang="en-US" b="1" dirty="0" err="1"/>
              <a:t>reprodukcije</a:t>
            </a:r>
            <a:r>
              <a:rPr lang="en-US" dirty="0"/>
              <a:t>, </a:t>
            </a:r>
            <a:r>
              <a:rPr lang="en-US" dirty="0" err="1"/>
              <a:t>obezbe</a:t>
            </a:r>
            <a:r>
              <a:rPr lang="sr-Latn-RS" dirty="0"/>
              <a:t>đuju</a:t>
            </a:r>
            <a:r>
              <a:rPr lang="en-US" dirty="0"/>
              <a:t> </a:t>
            </a:r>
            <a:r>
              <a:rPr lang="en-US" dirty="0" err="1"/>
              <a:t>skraćenje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reprodukcije</a:t>
            </a:r>
            <a:r>
              <a:rPr lang="en-US" dirty="0"/>
              <a:t>, </a:t>
            </a:r>
            <a:r>
              <a:rPr lang="en-US" dirty="0" err="1"/>
              <a:t>planiranja</a:t>
            </a:r>
            <a:r>
              <a:rPr lang="en-US" dirty="0"/>
              <a:t>, </a:t>
            </a:r>
            <a:r>
              <a:rPr lang="en-US" dirty="0" err="1"/>
              <a:t>simplifikaciju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pripremu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kooperaciju</a:t>
            </a:r>
            <a:r>
              <a:rPr lang="en-US" dirty="0"/>
              <a:t>, </a:t>
            </a:r>
            <a:r>
              <a:rPr lang="en-US" dirty="0" err="1"/>
              <a:t>integraciju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</a:t>
            </a:r>
            <a:endParaRPr lang="sr-Latn-RS" dirty="0"/>
          </a:p>
          <a:p>
            <a:pPr algn="just"/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postavljeni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optimalnom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prouzrokuju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nepotpunog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, </a:t>
            </a:r>
            <a:r>
              <a:rPr lang="en-US" dirty="0" err="1"/>
              <a:t>radnika</a:t>
            </a:r>
            <a:r>
              <a:rPr lang="en-US" dirty="0"/>
              <a:t>,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b="1" dirty="0"/>
              <a:t>Da bi </a:t>
            </a:r>
            <a:r>
              <a:rPr lang="en-US" b="1" dirty="0" err="1"/>
              <a:t>organizacije</a:t>
            </a:r>
            <a:r>
              <a:rPr lang="en-US" b="1" dirty="0"/>
              <a:t> </a:t>
            </a:r>
            <a:r>
              <a:rPr lang="en-US" b="1" dirty="0" err="1"/>
              <a:t>bila</a:t>
            </a:r>
            <a:r>
              <a:rPr lang="en-US" b="1" dirty="0"/>
              <a:t> </a:t>
            </a:r>
            <a:r>
              <a:rPr lang="en-US" b="1" dirty="0" err="1"/>
              <a:t>efikasna</a:t>
            </a:r>
            <a:r>
              <a:rPr lang="en-US" b="1" dirty="0"/>
              <a:t>, </a:t>
            </a:r>
            <a:r>
              <a:rPr lang="en-US" b="1" dirty="0" err="1"/>
              <a:t>ona</a:t>
            </a:r>
            <a:r>
              <a:rPr lang="en-US" b="1" dirty="0"/>
              <a:t> mora </a:t>
            </a:r>
            <a:r>
              <a:rPr lang="en-US" b="1" dirty="0" err="1"/>
              <a:t>počivati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odgovarajućim</a:t>
            </a:r>
            <a:r>
              <a:rPr lang="en-US" b="1" dirty="0"/>
              <a:t> </a:t>
            </a:r>
            <a:r>
              <a:rPr lang="en-US" b="1" dirty="0" err="1"/>
              <a:t>principima</a:t>
            </a:r>
            <a:r>
              <a:rPr lang="en-US" b="1" dirty="0"/>
              <a:t>. </a:t>
            </a:r>
            <a:endParaRPr lang="sr-Latn-RS" b="1" dirty="0"/>
          </a:p>
          <a:p>
            <a:pPr algn="just"/>
            <a:r>
              <a:rPr lang="en-US" b="1" dirty="0"/>
              <a:t>to je </a:t>
            </a:r>
            <a:r>
              <a:rPr lang="en-US" b="1" dirty="0" err="1"/>
              <a:t>opšte</a:t>
            </a:r>
            <a:r>
              <a:rPr lang="en-US" b="1" dirty="0"/>
              <a:t> </a:t>
            </a:r>
            <a:r>
              <a:rPr lang="en-US" b="1" dirty="0" err="1"/>
              <a:t>poznat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prihvaćen</a:t>
            </a:r>
            <a:r>
              <a:rPr lang="en-US" b="1" dirty="0"/>
              <a:t> </a:t>
            </a:r>
            <a:r>
              <a:rPr lang="en-US" b="1" dirty="0" err="1"/>
              <a:t>princip</a:t>
            </a:r>
            <a:r>
              <a:rPr lang="en-US" b="1" dirty="0"/>
              <a:t> </a:t>
            </a:r>
            <a:r>
              <a:rPr lang="en-US" b="1" dirty="0" err="1"/>
              <a:t>podele</a:t>
            </a:r>
            <a:r>
              <a:rPr lang="en-US" b="1" dirty="0"/>
              <a:t> </a:t>
            </a:r>
            <a:r>
              <a:rPr lang="en-US" b="1" dirty="0" err="1"/>
              <a:t>rada</a:t>
            </a:r>
            <a:r>
              <a:rPr lang="en-US" b="1" dirty="0"/>
              <a:t>,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predstavlja</a:t>
            </a:r>
            <a:r>
              <a:rPr lang="en-US" b="1" dirty="0"/>
              <a:t> </a:t>
            </a:r>
            <a:r>
              <a:rPr lang="en-US" b="1" dirty="0" err="1"/>
              <a:t>osnovu</a:t>
            </a:r>
            <a:r>
              <a:rPr lang="en-US" b="1" dirty="0"/>
              <a:t> </a:t>
            </a:r>
            <a:r>
              <a:rPr lang="en-US" b="1" dirty="0" err="1"/>
              <a:t>rada</a:t>
            </a:r>
            <a:r>
              <a:rPr lang="en-US" b="1" dirty="0"/>
              <a:t> </a:t>
            </a:r>
            <a:r>
              <a:rPr lang="en-US" b="1" dirty="0" err="1"/>
              <a:t>svakog</a:t>
            </a:r>
            <a:r>
              <a:rPr lang="en-US" b="1" dirty="0"/>
              <a:t> </a:t>
            </a:r>
            <a:r>
              <a:rPr lang="en-US" b="1" dirty="0" err="1"/>
              <a:t>organizacionog</a:t>
            </a:r>
            <a:r>
              <a:rPr lang="en-US" b="1" dirty="0"/>
              <a:t> </a:t>
            </a:r>
            <a:r>
              <a:rPr lang="en-US" b="1" dirty="0" err="1"/>
              <a:t>oblika</a:t>
            </a:r>
            <a:r>
              <a:rPr lang="en-US" b="1" dirty="0"/>
              <a:t>. </a:t>
            </a:r>
            <a:endParaRPr lang="sr-Latn-RS" b="1" dirty="0"/>
          </a:p>
          <a:p>
            <a:pPr algn="just"/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počiva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kolektivnog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sr-Latn-RS" dirty="0"/>
              <a:t> -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ljudi</a:t>
            </a:r>
            <a:r>
              <a:rPr lang="en-US" dirty="0"/>
              <a:t> u </a:t>
            </a:r>
            <a:r>
              <a:rPr lang="en-US" dirty="0" err="1"/>
              <a:t>interesu</a:t>
            </a:r>
            <a:r>
              <a:rPr lang="en-US" dirty="0"/>
              <a:t> </a:t>
            </a:r>
            <a:r>
              <a:rPr lang="en-US" dirty="0" err="1"/>
              <a:t>ostvarivanja</a:t>
            </a:r>
            <a:r>
              <a:rPr lang="en-US" dirty="0"/>
              <a:t> </a:t>
            </a:r>
            <a:r>
              <a:rPr lang="en-US" dirty="0" err="1"/>
              <a:t>sopstvenih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prihvate</a:t>
            </a:r>
            <a:r>
              <a:rPr lang="en-US" dirty="0"/>
              <a:t> </a:t>
            </a:r>
            <a:r>
              <a:rPr lang="en-US" dirty="0" err="1"/>
              <a:t>organizacioni</a:t>
            </a:r>
            <a:r>
              <a:rPr lang="en-US" dirty="0"/>
              <a:t> </a:t>
            </a:r>
            <a:r>
              <a:rPr lang="en-US" dirty="0" err="1"/>
              <a:t>princip</a:t>
            </a:r>
            <a:r>
              <a:rPr lang="en-US" dirty="0"/>
              <a:t> </a:t>
            </a:r>
            <a:r>
              <a:rPr lang="en-US" dirty="0" err="1"/>
              <a:t>kolektivnog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praktično</a:t>
            </a:r>
            <a:r>
              <a:rPr lang="en-US" dirty="0"/>
              <a:t>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realizuje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podele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zajedničkog</a:t>
            </a:r>
            <a:r>
              <a:rPr lang="en-US" dirty="0"/>
              <a:t> </a:t>
            </a:r>
            <a:r>
              <a:rPr lang="en-US" dirty="0" err="1"/>
              <a:t>cilja</a:t>
            </a:r>
            <a:endParaRPr lang="en-US" dirty="0"/>
          </a:p>
        </p:txBody>
      </p:sp>
      <p:pic>
        <p:nvPicPr>
          <p:cNvPr id="3076" name="Picture 4" descr="Increase productivity Vectors &amp; Illustrations for Free Download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18" y="2755337"/>
            <a:ext cx="3902383" cy="26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42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179" y="192333"/>
            <a:ext cx="4600797" cy="1583869"/>
          </a:xfrm>
          <a:solidFill>
            <a:srgbClr val="FF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sr-Latn-RS" sz="3500" b="1" dirty="0">
                <a:solidFill>
                  <a:schemeClr val="bg1"/>
                </a:solidFill>
              </a:rPr>
              <a:t>Prirodni faktori produktivnosti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327" y="2036018"/>
            <a:ext cx="5558554" cy="393995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Prirodni</a:t>
            </a:r>
            <a:r>
              <a:rPr lang="en-US" sz="2400" dirty="0"/>
              <a:t> </a:t>
            </a:r>
            <a:r>
              <a:rPr lang="en-US" sz="2400" dirty="0" err="1"/>
              <a:t>faktori</a:t>
            </a:r>
            <a:r>
              <a:rPr lang="en-US" sz="2400" dirty="0"/>
              <a:t> u </a:t>
            </a:r>
            <a:r>
              <a:rPr lang="en-US" sz="2400" dirty="0" err="1"/>
              <a:t>značajnoj</a:t>
            </a:r>
            <a:r>
              <a:rPr lang="en-US" sz="2400" dirty="0"/>
              <a:t> </a:t>
            </a:r>
            <a:r>
              <a:rPr lang="en-US" sz="2400" dirty="0" err="1"/>
              <a:t>meri</a:t>
            </a:r>
            <a:r>
              <a:rPr lang="en-US" sz="2400" dirty="0"/>
              <a:t> </a:t>
            </a:r>
            <a:r>
              <a:rPr lang="en-US" sz="2400" dirty="0" err="1"/>
              <a:t>utiču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produktivnost</a:t>
            </a:r>
            <a:r>
              <a:rPr lang="en-US" sz="2400" dirty="0"/>
              <a:t> </a:t>
            </a:r>
            <a:r>
              <a:rPr lang="en-US" sz="2400" dirty="0" err="1"/>
              <a:t>rada</a:t>
            </a:r>
            <a:r>
              <a:rPr lang="en-US" sz="2400" dirty="0"/>
              <a:t>, </a:t>
            </a:r>
            <a:r>
              <a:rPr lang="en-US" sz="2400" dirty="0" err="1"/>
              <a:t>naročito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preduzeća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svojom</a:t>
            </a:r>
            <a:r>
              <a:rPr lang="en-US" sz="2400" dirty="0"/>
              <a:t> </a:t>
            </a:r>
            <a:r>
              <a:rPr lang="en-US" sz="2400" dirty="0" err="1"/>
              <a:t>lokacijom</a:t>
            </a:r>
            <a:r>
              <a:rPr lang="en-US" sz="2400" dirty="0"/>
              <a:t> </a:t>
            </a:r>
            <a:r>
              <a:rPr lang="en-US" sz="2400" dirty="0" err="1"/>
              <a:t>vezana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klimatske</a:t>
            </a:r>
            <a:r>
              <a:rPr lang="en-US" sz="2400" dirty="0"/>
              <a:t> </a:t>
            </a:r>
            <a:r>
              <a:rPr lang="en-US" sz="2400" dirty="0" err="1"/>
              <a:t>uslove</a:t>
            </a:r>
            <a:r>
              <a:rPr lang="en-US" sz="2400" dirty="0"/>
              <a:t> (</a:t>
            </a:r>
            <a:r>
              <a:rPr lang="en-US" sz="2400" dirty="0" err="1"/>
              <a:t>sastav</a:t>
            </a:r>
            <a:r>
              <a:rPr lang="en-US" sz="2400" dirty="0"/>
              <a:t> </a:t>
            </a:r>
            <a:r>
              <a:rPr lang="en-US" sz="2400" dirty="0" err="1"/>
              <a:t>zemljišta</a:t>
            </a:r>
            <a:r>
              <a:rPr lang="en-US" sz="2400" dirty="0"/>
              <a:t>, </a:t>
            </a:r>
            <a:r>
              <a:rPr lang="en-US" sz="2400" dirty="0" err="1"/>
              <a:t>sirovine</a:t>
            </a:r>
            <a:r>
              <a:rPr lang="en-US" sz="2400" dirty="0"/>
              <a:t>, transport, </a:t>
            </a:r>
            <a:r>
              <a:rPr lang="en-US" sz="2400" dirty="0" err="1"/>
              <a:t>raspolaganje</a:t>
            </a:r>
            <a:r>
              <a:rPr lang="en-US" sz="2400" dirty="0"/>
              <a:t> </a:t>
            </a:r>
            <a:r>
              <a:rPr lang="en-US" sz="2400" dirty="0" err="1"/>
              <a:t>odgovarajućim</a:t>
            </a:r>
            <a:r>
              <a:rPr lang="en-US" sz="2400" dirty="0"/>
              <a:t> </a:t>
            </a:r>
            <a:r>
              <a:rPr lang="en-US" sz="2400" dirty="0" err="1"/>
              <a:t>kadrovima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dr.) </a:t>
            </a:r>
            <a:endParaRPr lang="sr-Latn-RS" sz="2400" dirty="0"/>
          </a:p>
          <a:p>
            <a:pPr algn="just"/>
            <a:r>
              <a:rPr lang="en-US" sz="2400" dirty="0" err="1"/>
              <a:t>Ovi</a:t>
            </a:r>
            <a:r>
              <a:rPr lang="en-US" sz="2400" dirty="0"/>
              <a:t> </a:t>
            </a:r>
            <a:r>
              <a:rPr lang="en-US" sz="2400" dirty="0" err="1"/>
              <a:t>faktori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grupisati</a:t>
            </a:r>
            <a:r>
              <a:rPr lang="en-US" sz="2400" dirty="0"/>
              <a:t> u </a:t>
            </a:r>
            <a:r>
              <a:rPr lang="en-US" sz="2400" dirty="0" err="1"/>
              <a:t>odredjenoj</a:t>
            </a:r>
            <a:r>
              <a:rPr lang="en-US" sz="2400" dirty="0"/>
              <a:t> </a:t>
            </a:r>
            <a:r>
              <a:rPr lang="en-US" sz="2400" dirty="0" err="1"/>
              <a:t>meri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subjektivne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spoljne</a:t>
            </a:r>
            <a:r>
              <a:rPr lang="en-US" sz="2400" dirty="0"/>
              <a:t> </a:t>
            </a:r>
            <a:r>
              <a:rPr lang="en-US" sz="2400" dirty="0" err="1"/>
              <a:t>faktore</a:t>
            </a:r>
            <a:r>
              <a:rPr lang="en-US" sz="2400" dirty="0"/>
              <a:t>.</a:t>
            </a:r>
          </a:p>
        </p:txBody>
      </p:sp>
      <p:pic>
        <p:nvPicPr>
          <p:cNvPr id="11266" name="Picture 2" descr="Analysis of production the specialists who make the cheese holes - 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98" y="1902828"/>
            <a:ext cx="5179378" cy="3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44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048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>
                <a:solidFill>
                  <a:srgbClr val="FF00FF"/>
                </a:solidFill>
              </a:rPr>
              <a:t>Faktori koji utiču na </a:t>
            </a:r>
            <a:r>
              <a:rPr lang="sr-Latn-RS" sz="3000" b="1" u="sng" dirty="0">
                <a:solidFill>
                  <a:srgbClr val="FF00FF"/>
                </a:solidFill>
              </a:rPr>
              <a:t>smanjenje</a:t>
            </a:r>
            <a:r>
              <a:rPr lang="sr-Latn-RS" sz="2400" b="1" dirty="0">
                <a:solidFill>
                  <a:srgbClr val="FF00FF"/>
                </a:solidFill>
              </a:rPr>
              <a:t> produkivnosti rada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51" y="1101388"/>
            <a:ext cx="10515600" cy="1876481"/>
          </a:xfrm>
        </p:spPr>
        <p:txBody>
          <a:bodyPr/>
          <a:lstStyle/>
          <a:p>
            <a:r>
              <a:rPr lang="en-US" dirty="0" err="1"/>
              <a:t>Dodatni</a:t>
            </a:r>
            <a:r>
              <a:rPr lang="en-US" dirty="0"/>
              <a:t> rad </a:t>
            </a:r>
            <a:r>
              <a:rPr lang="en-US" dirty="0" err="1"/>
              <a:t>čiji</a:t>
            </a:r>
            <a:r>
              <a:rPr lang="en-US" dirty="0"/>
              <a:t> se </a:t>
            </a:r>
            <a:r>
              <a:rPr lang="en-US" dirty="0" err="1"/>
              <a:t>uzrok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proizvodu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Dodatni</a:t>
            </a:r>
            <a:r>
              <a:rPr lang="en-US" dirty="0"/>
              <a:t> rad </a:t>
            </a:r>
            <a:r>
              <a:rPr lang="en-US" dirty="0" err="1"/>
              <a:t>čiji</a:t>
            </a:r>
            <a:r>
              <a:rPr lang="en-US" dirty="0"/>
              <a:t> se </a:t>
            </a:r>
            <a:r>
              <a:rPr lang="en-US" dirty="0" err="1"/>
              <a:t>uzrok</a:t>
            </a:r>
            <a:r>
              <a:rPr lang="en-US" dirty="0"/>
              <a:t>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postupcima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Dodatni</a:t>
            </a:r>
            <a:r>
              <a:rPr lang="en-US" dirty="0"/>
              <a:t> rad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neodgovarajuće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endParaRPr lang="en-US" dirty="0"/>
          </a:p>
        </p:txBody>
      </p:sp>
      <p:pic>
        <p:nvPicPr>
          <p:cNvPr id="12290" name="Picture 2" descr="Columns - The Sunday Times Economic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97" y="2779909"/>
            <a:ext cx="4395633" cy="38655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6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272"/>
          </a:xfrm>
        </p:spPr>
        <p:txBody>
          <a:bodyPr>
            <a:normAutofit/>
          </a:bodyPr>
          <a:lstStyle/>
          <a:p>
            <a:pPr algn="ctr"/>
            <a:r>
              <a:rPr lang="sr-Latn-RS" sz="2600" b="1" dirty="0">
                <a:solidFill>
                  <a:srgbClr val="FF00FF"/>
                </a:solidFill>
              </a:rPr>
              <a:t>Motivacija za rad i produktivnost</a:t>
            </a:r>
            <a:endParaRPr lang="en-US" sz="26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130"/>
            <a:ext cx="6270653" cy="43251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da </a:t>
            </a:r>
            <a:r>
              <a:rPr lang="en-US" dirty="0" err="1"/>
              <a:t>ukoliko</a:t>
            </a:r>
            <a:r>
              <a:rPr lang="en-US" dirty="0"/>
              <a:t> je </a:t>
            </a:r>
            <a:r>
              <a:rPr lang="en-US" dirty="0" err="1"/>
              <a:t>radnik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motivisan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rad,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a </a:t>
            </a:r>
            <a:r>
              <a:rPr lang="en-US" dirty="0" err="1"/>
              <a:t>psihofizički</a:t>
            </a:r>
            <a:r>
              <a:rPr lang="en-US" dirty="0"/>
              <a:t> </a:t>
            </a:r>
            <a:r>
              <a:rPr lang="en-US" dirty="0" err="1"/>
              <a:t>utrošci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. </a:t>
            </a:r>
            <a:endParaRPr lang="sr-Latn-RS" dirty="0"/>
          </a:p>
          <a:p>
            <a:pPr marL="514350" indent="-514350" algn="just">
              <a:buAutoNum type="arabicPeriod"/>
            </a:pPr>
            <a:r>
              <a:rPr lang="en-US" b="1" dirty="0" err="1">
                <a:solidFill>
                  <a:srgbClr val="FF00FF"/>
                </a:solidFill>
              </a:rPr>
              <a:t>Visina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ličnog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dohotka</a:t>
            </a:r>
            <a:r>
              <a:rPr lang="en-US" b="1" dirty="0">
                <a:solidFill>
                  <a:srgbClr val="FF00FF"/>
                </a:solidFill>
              </a:rPr>
              <a:t>, </a:t>
            </a:r>
            <a:endParaRPr lang="sr-Latn-RS" b="1" dirty="0">
              <a:solidFill>
                <a:srgbClr val="FF00FF"/>
              </a:solidFill>
            </a:endParaRPr>
          </a:p>
          <a:p>
            <a:pPr marL="514350" indent="-514350" algn="just">
              <a:buAutoNum type="arabicPeriod"/>
            </a:pPr>
            <a:r>
              <a:rPr lang="en-US" b="1" dirty="0" err="1">
                <a:solidFill>
                  <a:srgbClr val="FF00FF"/>
                </a:solidFill>
              </a:rPr>
              <a:t>Sigurnost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trajanja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zaposlenja</a:t>
            </a:r>
            <a:r>
              <a:rPr lang="en-US" b="1" dirty="0">
                <a:solidFill>
                  <a:srgbClr val="FF00FF"/>
                </a:solidFill>
              </a:rPr>
              <a:t>, </a:t>
            </a:r>
            <a:endParaRPr lang="sr-Latn-RS" b="1" dirty="0">
              <a:solidFill>
                <a:srgbClr val="FF00FF"/>
              </a:solidFill>
            </a:endParaRPr>
          </a:p>
          <a:p>
            <a:pPr marL="514350" indent="-514350" algn="just">
              <a:buAutoNum type="arabicPeriod"/>
            </a:pPr>
            <a:r>
              <a:rPr lang="en-US" b="1" dirty="0" err="1">
                <a:solidFill>
                  <a:srgbClr val="FF00FF"/>
                </a:solidFill>
              </a:rPr>
              <a:t>Zainteresovanost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za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posao</a:t>
            </a:r>
            <a:r>
              <a:rPr lang="en-US" b="1" dirty="0">
                <a:solidFill>
                  <a:srgbClr val="FF00FF"/>
                </a:solidFill>
              </a:rPr>
              <a:t>, </a:t>
            </a:r>
            <a:endParaRPr lang="sr-Latn-RS" b="1" dirty="0">
              <a:solidFill>
                <a:srgbClr val="FF00FF"/>
              </a:solidFill>
            </a:endParaRPr>
          </a:p>
          <a:p>
            <a:pPr marL="514350" indent="-514350" algn="just">
              <a:buAutoNum type="arabicPeriod"/>
            </a:pPr>
            <a:r>
              <a:rPr lang="en-US" b="1" dirty="0" err="1">
                <a:solidFill>
                  <a:srgbClr val="FF00FF"/>
                </a:solidFill>
              </a:rPr>
              <a:t>Mogućnosti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lične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afirmacije</a:t>
            </a:r>
            <a:r>
              <a:rPr lang="en-US" b="1" dirty="0">
                <a:solidFill>
                  <a:srgbClr val="FF00FF"/>
                </a:solidFill>
              </a:rPr>
              <a:t>, </a:t>
            </a:r>
            <a:endParaRPr lang="sr-Latn-RS" b="1" dirty="0">
              <a:solidFill>
                <a:srgbClr val="FF00FF"/>
              </a:solidFill>
            </a:endParaRPr>
          </a:p>
          <a:p>
            <a:pPr marL="514350" indent="-514350" algn="just">
              <a:buAutoNum type="arabicPeriod"/>
            </a:pPr>
            <a:r>
              <a:rPr lang="en-US" b="1" dirty="0" err="1">
                <a:solidFill>
                  <a:srgbClr val="FF00FF"/>
                </a:solidFill>
              </a:rPr>
              <a:t>Stepen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samostalnosti</a:t>
            </a:r>
            <a:r>
              <a:rPr lang="en-US" b="1" dirty="0">
                <a:solidFill>
                  <a:srgbClr val="FF00FF"/>
                </a:solidFill>
              </a:rPr>
              <a:t> u </a:t>
            </a:r>
            <a:r>
              <a:rPr lang="en-US" b="1" dirty="0" err="1">
                <a:solidFill>
                  <a:srgbClr val="FF00FF"/>
                </a:solidFill>
              </a:rPr>
              <a:t>izvršavanju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poslova</a:t>
            </a:r>
            <a:r>
              <a:rPr lang="en-US" b="1" dirty="0">
                <a:solidFill>
                  <a:srgbClr val="FF00FF"/>
                </a:solidFill>
              </a:rPr>
              <a:t>, </a:t>
            </a:r>
            <a:endParaRPr lang="sr-Latn-RS" b="1" dirty="0">
              <a:solidFill>
                <a:srgbClr val="FF00FF"/>
              </a:solidFill>
            </a:endParaRPr>
          </a:p>
          <a:p>
            <a:pPr marL="514350" indent="-514350" algn="just">
              <a:buAutoNum type="arabicPeriod"/>
            </a:pPr>
            <a:r>
              <a:rPr lang="en-US" b="1" dirty="0" err="1">
                <a:solidFill>
                  <a:srgbClr val="FF00FF"/>
                </a:solidFill>
              </a:rPr>
              <a:t>Poštovanje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ličnosti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radnika</a:t>
            </a:r>
            <a:r>
              <a:rPr lang="en-US" b="1" dirty="0">
                <a:solidFill>
                  <a:srgbClr val="FF00FF"/>
                </a:solidFill>
              </a:rPr>
              <a:t>, </a:t>
            </a:r>
            <a:r>
              <a:rPr lang="en-US" b="1" dirty="0" err="1">
                <a:solidFill>
                  <a:srgbClr val="FF00FF"/>
                </a:solidFill>
              </a:rPr>
              <a:t>itd</a:t>
            </a:r>
            <a:r>
              <a:rPr lang="en-US" b="1" dirty="0">
                <a:solidFill>
                  <a:srgbClr val="FF00FF"/>
                </a:solidFill>
              </a:rPr>
              <a:t>. </a:t>
            </a:r>
          </a:p>
        </p:txBody>
      </p:sp>
      <p:pic>
        <p:nvPicPr>
          <p:cNvPr id="3074" name="Picture 2" descr="Productivity cartoon By toons | Business Cartoon | TOON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74" y="1642683"/>
            <a:ext cx="4045953" cy="40622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62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9112"/>
          </a:xfrm>
        </p:spPr>
        <p:txBody>
          <a:bodyPr>
            <a:normAutofit/>
          </a:bodyPr>
          <a:lstStyle/>
          <a:p>
            <a:r>
              <a:rPr lang="sr-Latn-RS" sz="1500" dirty="0"/>
              <a:t>Primer obračuna produktivnosti rada</a:t>
            </a: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51" y="810075"/>
            <a:ext cx="10515600" cy="57930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/>
              <a:t>U </a:t>
            </a:r>
            <a:r>
              <a:rPr lang="en-US" sz="2200" dirty="0" err="1"/>
              <a:t>jednom</a:t>
            </a:r>
            <a:r>
              <a:rPr lang="en-US" sz="2200" dirty="0"/>
              <a:t> </a:t>
            </a:r>
            <a:r>
              <a:rPr lang="en-US" sz="2200" dirty="0" err="1"/>
              <a:t>preduzeću</a:t>
            </a:r>
            <a:r>
              <a:rPr lang="en-US" sz="2200" dirty="0"/>
              <a:t> u 20</a:t>
            </a:r>
            <a:r>
              <a:rPr lang="sr-Latn-RS" sz="2200" dirty="0"/>
              <a:t>20</a:t>
            </a:r>
            <a:r>
              <a:rPr lang="en-US" sz="2200" dirty="0"/>
              <a:t>. g </a:t>
            </a:r>
            <a:r>
              <a:rPr lang="en-US" sz="2200" dirty="0" err="1"/>
              <a:t>proizvedeno</a:t>
            </a:r>
            <a:r>
              <a:rPr lang="en-US" sz="2200" dirty="0"/>
              <a:t> je 100</a:t>
            </a:r>
            <a:r>
              <a:rPr lang="sr-Latn-RS" sz="2200" dirty="0"/>
              <a:t>.</a:t>
            </a:r>
            <a:r>
              <a:rPr lang="en-US" sz="2200" dirty="0"/>
              <a:t>000 </a:t>
            </a:r>
            <a:r>
              <a:rPr lang="en-US" sz="2200" dirty="0" err="1"/>
              <a:t>komada</a:t>
            </a:r>
            <a:r>
              <a:rPr lang="en-US" sz="2200" dirty="0"/>
              <a:t> </a:t>
            </a:r>
            <a:r>
              <a:rPr lang="en-US" sz="2200" dirty="0" err="1"/>
              <a:t>nekog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utrošak</a:t>
            </a:r>
            <a:r>
              <a:rPr lang="en-US" sz="2200" dirty="0"/>
              <a:t> od 400</a:t>
            </a:r>
            <a:r>
              <a:rPr lang="sr-Latn-RS" sz="2200" dirty="0"/>
              <a:t>.</a:t>
            </a:r>
            <a:r>
              <a:rPr lang="en-US" sz="2200" dirty="0"/>
              <a:t>000 </a:t>
            </a:r>
            <a:r>
              <a:rPr lang="en-US" sz="2200" dirty="0" err="1"/>
              <a:t>norma</a:t>
            </a:r>
            <a:r>
              <a:rPr lang="en-US" sz="2200" dirty="0"/>
              <a:t> </a:t>
            </a:r>
            <a:r>
              <a:rPr lang="en-US" sz="2200" dirty="0" err="1"/>
              <a:t>časova</a:t>
            </a:r>
            <a:r>
              <a:rPr lang="en-US" sz="2200" dirty="0"/>
              <a:t>. </a:t>
            </a:r>
            <a:endParaRPr lang="sr-Latn-RS" sz="2200" dirty="0"/>
          </a:p>
          <a:p>
            <a:pPr marL="0" indent="0" algn="just">
              <a:buNone/>
            </a:pPr>
            <a:r>
              <a:rPr lang="en-US" sz="2200" dirty="0"/>
              <a:t>U 20</a:t>
            </a:r>
            <a:r>
              <a:rPr lang="sr-Latn-RS" sz="2200" dirty="0"/>
              <a:t>21</a:t>
            </a:r>
            <a:r>
              <a:rPr lang="en-US" sz="2200" dirty="0"/>
              <a:t>. </a:t>
            </a:r>
            <a:r>
              <a:rPr lang="en-US" sz="2200" dirty="0" err="1"/>
              <a:t>Godini</a:t>
            </a:r>
            <a:r>
              <a:rPr lang="en-US" sz="2200" dirty="0"/>
              <a:t> u </a:t>
            </a:r>
            <a:r>
              <a:rPr lang="en-US" sz="2200" dirty="0" err="1"/>
              <a:t>istom</a:t>
            </a:r>
            <a:r>
              <a:rPr lang="en-US" sz="2200" dirty="0"/>
              <a:t> </a:t>
            </a:r>
            <a:r>
              <a:rPr lang="en-US" sz="2200" dirty="0" err="1"/>
              <a:t>preduzeću</a:t>
            </a:r>
            <a:r>
              <a:rPr lang="en-US" sz="2200" dirty="0"/>
              <a:t> </a:t>
            </a:r>
            <a:r>
              <a:rPr lang="en-US" sz="2200" dirty="0" err="1"/>
              <a:t>proizvedeno</a:t>
            </a:r>
            <a:r>
              <a:rPr lang="en-US" sz="2200" dirty="0"/>
              <a:t> je 120</a:t>
            </a:r>
            <a:r>
              <a:rPr lang="sr-Latn-RS" sz="2200" dirty="0"/>
              <a:t>.</a:t>
            </a:r>
            <a:r>
              <a:rPr lang="en-US" sz="2200" dirty="0"/>
              <a:t>000 </a:t>
            </a:r>
            <a:r>
              <a:rPr lang="en-US" sz="2200" dirty="0" err="1"/>
              <a:t>komada</a:t>
            </a:r>
            <a:r>
              <a:rPr lang="en-US" sz="2200" dirty="0"/>
              <a:t> </a:t>
            </a:r>
            <a:r>
              <a:rPr lang="en-US" sz="2200" dirty="0" err="1"/>
              <a:t>istog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utrošak</a:t>
            </a:r>
            <a:r>
              <a:rPr lang="en-US" sz="2200" dirty="0"/>
              <a:t> 420</a:t>
            </a:r>
            <a:r>
              <a:rPr lang="sr-Latn-RS" sz="2200" dirty="0"/>
              <a:t>.</a:t>
            </a:r>
            <a:r>
              <a:rPr lang="en-US" sz="2200" dirty="0"/>
              <a:t>000. </a:t>
            </a:r>
            <a:r>
              <a:rPr lang="en-US" sz="2200" dirty="0" err="1"/>
              <a:t>Koliki</a:t>
            </a:r>
            <a:r>
              <a:rPr lang="en-US" sz="2200" dirty="0"/>
              <a:t> je </a:t>
            </a:r>
            <a:r>
              <a:rPr lang="en-US" sz="2200" dirty="0" err="1"/>
              <a:t>indeks</a:t>
            </a:r>
            <a:r>
              <a:rPr lang="en-US" sz="2200" dirty="0"/>
              <a:t> </a:t>
            </a:r>
            <a:r>
              <a:rPr lang="en-US" sz="2200" dirty="0" err="1"/>
              <a:t>produktivnosti</a:t>
            </a:r>
            <a:r>
              <a:rPr lang="en-US" sz="2200" dirty="0"/>
              <a:t> </a:t>
            </a:r>
            <a:r>
              <a:rPr lang="en-US" sz="2200" dirty="0" err="1"/>
              <a:t>rada</a:t>
            </a:r>
            <a:r>
              <a:rPr lang="en-US" sz="2200" dirty="0"/>
              <a:t>?</a:t>
            </a:r>
            <a:endParaRPr lang="sr-Latn-RS" sz="2200" dirty="0"/>
          </a:p>
          <a:p>
            <a:pPr marL="0" indent="0" algn="just">
              <a:buNone/>
            </a:pPr>
            <a:endParaRPr lang="sr-Latn-RS" sz="2600" i="1" dirty="0"/>
          </a:p>
          <a:p>
            <a:pPr marL="0" indent="0" algn="just">
              <a:buNone/>
            </a:pPr>
            <a:r>
              <a:rPr lang="en-US" sz="2600" i="1" dirty="0" err="1">
                <a:solidFill>
                  <a:srgbClr val="002060"/>
                </a:solidFill>
              </a:rPr>
              <a:t>Produktivnost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rada</a:t>
            </a:r>
            <a:r>
              <a:rPr lang="en-US" sz="2600" i="1" dirty="0">
                <a:solidFill>
                  <a:srgbClr val="002060"/>
                </a:solidFill>
              </a:rPr>
              <a:t> je </a:t>
            </a:r>
            <a:r>
              <a:rPr lang="en-US" sz="2600" i="1" dirty="0" err="1">
                <a:solidFill>
                  <a:srgbClr val="002060"/>
                </a:solidFill>
              </a:rPr>
              <a:t>ekonomski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princip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poslovanja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sr-Latn-RS" sz="2600" i="1" dirty="0">
                <a:solidFill>
                  <a:srgbClr val="002060"/>
                </a:solidFill>
              </a:rPr>
              <a:t>i </a:t>
            </a:r>
            <a:r>
              <a:rPr lang="en-US" sz="2600" i="1" dirty="0" err="1">
                <a:solidFill>
                  <a:srgbClr val="002060"/>
                </a:solidFill>
              </a:rPr>
              <a:t>kvantitativno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sr-Latn-RS" sz="2600" i="1" dirty="0">
                <a:solidFill>
                  <a:srgbClr val="002060"/>
                </a:solidFill>
              </a:rPr>
              <a:t>se </a:t>
            </a:r>
            <a:r>
              <a:rPr lang="en-US" sz="2600" i="1" dirty="0" err="1">
                <a:solidFill>
                  <a:srgbClr val="002060"/>
                </a:solidFill>
              </a:rPr>
              <a:t>izražava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kao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odnos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između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ostvarenog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fizičkog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obima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proizvodnje</a:t>
            </a:r>
            <a:r>
              <a:rPr lang="en-US" sz="2600" i="1" dirty="0">
                <a:solidFill>
                  <a:srgbClr val="002060"/>
                </a:solidFill>
              </a:rPr>
              <a:t> (Q) </a:t>
            </a:r>
            <a:r>
              <a:rPr lang="en-US" sz="2600" i="1" dirty="0" err="1">
                <a:solidFill>
                  <a:srgbClr val="002060"/>
                </a:solidFill>
              </a:rPr>
              <a:t>i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količine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uloženog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rada</a:t>
            </a:r>
            <a:r>
              <a:rPr lang="en-US" sz="2600" i="1" dirty="0">
                <a:solidFill>
                  <a:srgbClr val="002060"/>
                </a:solidFill>
              </a:rPr>
              <a:t> (L) </a:t>
            </a:r>
            <a:r>
              <a:rPr lang="en-US" sz="2600" i="1" dirty="0" err="1">
                <a:solidFill>
                  <a:srgbClr val="002060"/>
                </a:solidFill>
              </a:rPr>
              <a:t>za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realizaciju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te</a:t>
            </a:r>
            <a:r>
              <a:rPr lang="en-US" sz="2600" i="1" dirty="0">
                <a:solidFill>
                  <a:srgbClr val="002060"/>
                </a:solidFill>
              </a:rPr>
              <a:t> </a:t>
            </a:r>
            <a:r>
              <a:rPr lang="en-US" sz="2600" i="1" dirty="0" err="1">
                <a:solidFill>
                  <a:srgbClr val="002060"/>
                </a:solidFill>
              </a:rPr>
              <a:t>proizvodnje</a:t>
            </a:r>
            <a:r>
              <a:rPr lang="en-US" sz="2600" i="1" dirty="0">
                <a:solidFill>
                  <a:srgbClr val="002060"/>
                </a:solidFill>
              </a:rPr>
              <a:t>, </a:t>
            </a:r>
            <a:endParaRPr lang="sr-Latn-RS" sz="26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600" i="1" dirty="0">
                <a:solidFill>
                  <a:srgbClr val="002060"/>
                </a:solidFill>
              </a:rPr>
              <a:t>P = Q</a:t>
            </a:r>
            <a:r>
              <a:rPr lang="sr-Latn-RS" sz="2600" i="1" dirty="0">
                <a:solidFill>
                  <a:srgbClr val="002060"/>
                </a:solidFill>
              </a:rPr>
              <a:t>/</a:t>
            </a:r>
            <a:r>
              <a:rPr lang="en-US" sz="2600" i="1" dirty="0">
                <a:solidFill>
                  <a:srgbClr val="002060"/>
                </a:solidFill>
              </a:rPr>
              <a:t> L </a:t>
            </a:r>
            <a:endParaRPr lang="sr-Latn-RS" sz="26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r-Latn-RS" sz="2600" i="1" dirty="0">
                <a:solidFill>
                  <a:srgbClr val="002060"/>
                </a:solidFill>
              </a:rPr>
              <a:t>P2020 = 100.000/400.000 = 0,25 kom po norma-času</a:t>
            </a:r>
          </a:p>
          <a:p>
            <a:pPr marL="0" indent="0" algn="just">
              <a:buNone/>
            </a:pPr>
            <a:r>
              <a:rPr lang="sr-Latn-RS" sz="2600" i="1" dirty="0">
                <a:solidFill>
                  <a:srgbClr val="002060"/>
                </a:solidFill>
              </a:rPr>
              <a:t>P2021 = 120.000/420.000 = 0,28 kom po norma-času</a:t>
            </a:r>
          </a:p>
          <a:p>
            <a:pPr marL="0" indent="0" algn="just">
              <a:buNone/>
            </a:pPr>
            <a:r>
              <a:rPr lang="sr-Latn-RS" sz="2600" i="1" dirty="0">
                <a:solidFill>
                  <a:srgbClr val="002060"/>
                </a:solidFill>
              </a:rPr>
              <a:t>Index = P2021/P2020 x 100 = 0,28/0,25 x 100 = 1,12 x 100 = 112 odnosno porasla je za 12%</a:t>
            </a:r>
          </a:p>
        </p:txBody>
      </p:sp>
    </p:spTree>
    <p:extLst>
      <p:ext uri="{BB962C8B-B14F-4D97-AF65-F5344CB8AC3E}">
        <p14:creationId xmlns:p14="http://schemas.microsoft.com/office/powerpoint/2010/main" val="158906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7526"/>
            <a:ext cx="10515600" cy="5339437"/>
          </a:xfrm>
          <a:ln w="28575">
            <a:solidFill>
              <a:srgbClr val="FF00FF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Kod obračuna produktivnosti treba znati:</a:t>
            </a:r>
          </a:p>
          <a:p>
            <a:pPr marL="0" indent="0" algn="just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P=1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stvarno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vreme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objektivno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zna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produktivnost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normiranom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nivou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P&gt;1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stvarno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vreme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objektivno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vremena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znači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produktivnost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povećana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troši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pojedinačnog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 algn="just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P&lt;1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utrošeno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vreme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normiranog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produktivnost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normirane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troši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vi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jedinice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15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67F47-2750-2CFF-F619-3477F575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PRISTUPNI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RAD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15E5D-46B0-DE6D-E759-7D7090678509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Kroz primer objasniti reprodukciju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Značaj reprodukcije u ekonomiji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Svaka proizvodnja je i potrošnja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Maksimizacija neto dobitka, mogućnosti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Principi reprodukcije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Produktivnost, primeri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Odnos lančanog i baznog indeksa kod merenja produktivnosti, primer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Smanjenej produktivnosti faktori</a:t>
            </a:r>
          </a:p>
        </p:txBody>
      </p:sp>
    </p:spTree>
    <p:extLst>
      <p:ext uri="{BB962C8B-B14F-4D97-AF65-F5344CB8AC3E}">
        <p14:creationId xmlns:p14="http://schemas.microsoft.com/office/powerpoint/2010/main" val="177579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12ECA-C109-1A4B-8E2D-D2C7D6831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5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04694-70D7-D81A-4D17-F509A705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965"/>
            <a:ext cx="3822189" cy="3742762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/>
              <a:t>Proizvodnja</a:t>
            </a:r>
            <a:r>
              <a:rPr lang="en-US" sz="2000" b="1" dirty="0"/>
              <a:t> (</a:t>
            </a:r>
            <a:r>
              <a:rPr lang="en-US" sz="2000" b="1" dirty="0" err="1"/>
              <a:t>reprodukcija</a:t>
            </a:r>
            <a:r>
              <a:rPr lang="en-US" sz="2000" b="1" dirty="0"/>
              <a:t>) </a:t>
            </a:r>
            <a:r>
              <a:rPr lang="en-US" sz="2000" b="1" dirty="0" err="1"/>
              <a:t>predstavlja</a:t>
            </a:r>
            <a:r>
              <a:rPr lang="en-US" sz="2000" b="1" dirty="0"/>
              <a:t> </a:t>
            </a:r>
            <a:r>
              <a:rPr lang="en-US" sz="2000" b="1" dirty="0" err="1"/>
              <a:t>temeljnu</a:t>
            </a:r>
            <a:r>
              <a:rPr lang="en-US" sz="2000" b="1" dirty="0"/>
              <a:t> </a:t>
            </a:r>
            <a:r>
              <a:rPr lang="en-US" sz="2000" b="1" dirty="0" err="1"/>
              <a:t>delatnost</a:t>
            </a:r>
            <a:r>
              <a:rPr lang="en-US" sz="2000" b="1" dirty="0"/>
              <a:t> za </a:t>
            </a:r>
            <a:r>
              <a:rPr lang="en-US" sz="2000" b="1" dirty="0" err="1"/>
              <a:t>opstanak</a:t>
            </a:r>
            <a:r>
              <a:rPr lang="en-US" sz="2000" b="1" dirty="0"/>
              <a:t> </a:t>
            </a:r>
            <a:r>
              <a:rPr lang="en-US" sz="2000" b="1" dirty="0" err="1"/>
              <a:t>ljudske</a:t>
            </a:r>
            <a:r>
              <a:rPr lang="en-US" sz="2000" b="1" dirty="0"/>
              <a:t> </a:t>
            </a:r>
            <a:r>
              <a:rPr lang="en-US" sz="2000" b="1" dirty="0" err="1"/>
              <a:t>vrste</a:t>
            </a:r>
            <a:r>
              <a:rPr lang="en-US" sz="2000" b="1" dirty="0"/>
              <a:t>. </a:t>
            </a:r>
            <a:endParaRPr lang="sr-Latn-RS" sz="2000" b="1" dirty="0"/>
          </a:p>
          <a:p>
            <a:pPr algn="just"/>
            <a:r>
              <a:rPr lang="en-US" sz="2000" dirty="0"/>
              <a:t>Ona </a:t>
            </a:r>
            <a:r>
              <a:rPr lang="en-US" sz="2000" b="1" dirty="0" err="1">
                <a:solidFill>
                  <a:srgbClr val="FF00FF"/>
                </a:solidFill>
              </a:rPr>
              <a:t>osigurava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neophodna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materijalna</a:t>
            </a:r>
            <a:r>
              <a:rPr lang="en-US" sz="2000" b="1" dirty="0">
                <a:solidFill>
                  <a:srgbClr val="FF00FF"/>
                </a:solidFill>
              </a:rPr>
              <a:t> dobra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da </a:t>
            </a:r>
            <a:r>
              <a:rPr lang="en-US" sz="2000" dirty="0" err="1"/>
              <a:t>ljudi</a:t>
            </a:r>
            <a:r>
              <a:rPr lang="en-US" sz="2000" dirty="0"/>
              <a:t> </a:t>
            </a:r>
            <a:r>
              <a:rPr lang="en-US" sz="2000" dirty="0" err="1"/>
              <a:t>organiz</a:t>
            </a:r>
            <a:r>
              <a:rPr lang="sr-Latn-RS" sz="2000" dirty="0"/>
              <a:t>ovano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svesno</a:t>
            </a:r>
            <a:r>
              <a:rPr lang="sr-Latn-RS" sz="2000" dirty="0"/>
              <a:t>, </a:t>
            </a:r>
            <a:r>
              <a:rPr lang="en-US" sz="2000" dirty="0" err="1"/>
              <a:t>koristeći</a:t>
            </a:r>
            <a:r>
              <a:rPr lang="en-US" sz="2000" dirty="0"/>
              <a:t> se </a:t>
            </a:r>
            <a:r>
              <a:rPr lang="en-US" sz="2000" dirty="0" err="1"/>
              <a:t>potrbnim</a:t>
            </a:r>
            <a:r>
              <a:rPr lang="en-US" sz="2000" dirty="0"/>
              <a:t> </a:t>
            </a:r>
            <a:r>
              <a:rPr lang="en-US" sz="2000" dirty="0" err="1"/>
              <a:t>sredstvima</a:t>
            </a:r>
            <a:r>
              <a:rPr lang="sr-Latn-RS" sz="2000" dirty="0"/>
              <a:t>, </a:t>
            </a:r>
            <a:r>
              <a:rPr lang="en-US" sz="2000" dirty="0" err="1"/>
              <a:t>stečenim</a:t>
            </a:r>
            <a:r>
              <a:rPr lang="en-US" sz="2000" dirty="0"/>
              <a:t> </a:t>
            </a:r>
            <a:r>
              <a:rPr lang="en-US" sz="2000" dirty="0" err="1"/>
              <a:t>znanjima</a:t>
            </a:r>
            <a:r>
              <a:rPr lang="en-US" sz="2000" dirty="0"/>
              <a:t>,</a:t>
            </a:r>
            <a:r>
              <a:rPr lang="sr-Latn-RS" sz="2000" dirty="0"/>
              <a:t> </a:t>
            </a:r>
            <a:r>
              <a:rPr lang="en-US" sz="2000" dirty="0" err="1"/>
              <a:t>iskustvima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veštinama</a:t>
            </a:r>
            <a:r>
              <a:rPr lang="en-US" sz="2000" dirty="0"/>
              <a:t> </a:t>
            </a:r>
            <a:r>
              <a:rPr lang="en-US" sz="2000" dirty="0" err="1"/>
              <a:t>prerađuju</a:t>
            </a:r>
            <a:r>
              <a:rPr lang="en-US" sz="2000" dirty="0"/>
              <a:t> </a:t>
            </a:r>
            <a:r>
              <a:rPr lang="en-US" sz="2000" dirty="0" err="1"/>
              <a:t>materiju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prirode</a:t>
            </a:r>
            <a:r>
              <a:rPr lang="sr-Latn-RS" sz="2000" dirty="0"/>
              <a:t>, </a:t>
            </a:r>
            <a:r>
              <a:rPr lang="en-US" sz="2000" dirty="0" err="1"/>
              <a:t>prilagođavajući</a:t>
            </a:r>
            <a:r>
              <a:rPr lang="en-US" sz="2000" dirty="0"/>
              <a:t> je </a:t>
            </a:r>
            <a:r>
              <a:rPr lang="en-US" sz="2000" dirty="0" err="1"/>
              <a:t>vlastitim</a:t>
            </a:r>
            <a:r>
              <a:rPr lang="en-US" sz="2000" dirty="0"/>
              <a:t> </a:t>
            </a:r>
            <a:r>
              <a:rPr lang="en-US" sz="2000" dirty="0" err="1"/>
              <a:t>potrebama</a:t>
            </a:r>
            <a:r>
              <a:rPr lang="en-US" sz="2000" dirty="0"/>
              <a:t>.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547646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1689-51F0-DC5C-50F3-DBC92C4F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958" y="2466642"/>
            <a:ext cx="4307305" cy="617454"/>
          </a:xfrm>
        </p:spPr>
        <p:txBody>
          <a:bodyPr>
            <a:normAutofit/>
          </a:bodyPr>
          <a:lstStyle/>
          <a:p>
            <a:r>
              <a:rPr lang="sr-Latn-RS" sz="3000" dirty="0"/>
              <a:t>Pitanja za kolokvijum i ispit</a:t>
            </a: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65299-9F1D-88ED-06A6-F7EFD5307C8F}"/>
              </a:ext>
            </a:extLst>
          </p:cNvPr>
          <p:cNvSpPr txBox="1"/>
          <p:nvPr/>
        </p:nvSpPr>
        <p:spPr>
          <a:xfrm>
            <a:off x="1223209" y="224590"/>
            <a:ext cx="48286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Značaj reprodukcije</a:t>
            </a:r>
          </a:p>
          <a:p>
            <a:r>
              <a:rPr lang="sr-Latn-RS" dirty="0"/>
              <a:t>Faze reprodukcije</a:t>
            </a:r>
          </a:p>
          <a:p>
            <a:r>
              <a:rPr lang="sr-Latn-RS" dirty="0"/>
              <a:t>Proizvodnja, definisati i objasniti</a:t>
            </a:r>
          </a:p>
          <a:p>
            <a:r>
              <a:rPr lang="sr-Latn-RS" dirty="0"/>
              <a:t>Raspodela definisati i objasniti</a:t>
            </a:r>
          </a:p>
          <a:p>
            <a:r>
              <a:rPr lang="sr-Latn-RS" dirty="0"/>
              <a:t>Razmena definisati i objasniti</a:t>
            </a:r>
          </a:p>
          <a:p>
            <a:r>
              <a:rPr lang="sr-Latn-RS" dirty="0"/>
              <a:t>Upotreba definisati i objasniti</a:t>
            </a:r>
          </a:p>
          <a:p>
            <a:r>
              <a:rPr lang="sr-Latn-RS" dirty="0"/>
              <a:t>Vrste reprodukcije</a:t>
            </a:r>
          </a:p>
          <a:p>
            <a:r>
              <a:rPr lang="sr-Latn-RS" dirty="0"/>
              <a:t>Osnovni elementi proizvodnje</a:t>
            </a:r>
          </a:p>
          <a:p>
            <a:r>
              <a:rPr lang="sr-Latn-RS" dirty="0"/>
              <a:t>Dopunski elementi proizvodnje</a:t>
            </a:r>
          </a:p>
          <a:p>
            <a:r>
              <a:rPr lang="sr-Latn-RS" dirty="0"/>
              <a:t>Šta sadrži maksimizacija neto dobitka?</a:t>
            </a:r>
          </a:p>
          <a:p>
            <a:r>
              <a:rPr lang="sr-Latn-RS" dirty="0"/>
              <a:t>Kako se jača finansijska snaga preduzeća?</a:t>
            </a:r>
          </a:p>
          <a:p>
            <a:r>
              <a:rPr lang="sr-Latn-RS" dirty="0"/>
              <a:t>Principi reprodukcije</a:t>
            </a:r>
          </a:p>
          <a:p>
            <a:r>
              <a:rPr lang="sr-Latn-RS" dirty="0"/>
              <a:t>Razlika između produktivnosti i rentabilnosti? Rentabilnosti i ekonomičnosti, produktivnosti i ekonomičnosti</a:t>
            </a:r>
          </a:p>
          <a:p>
            <a:r>
              <a:rPr lang="sr-Latn-RS" dirty="0"/>
              <a:t>Definisati produktivnost, i prikazati</a:t>
            </a:r>
          </a:p>
          <a:p>
            <a:r>
              <a:rPr lang="sr-Latn-RS" dirty="0"/>
              <a:t>Merenje produktivnosti</a:t>
            </a:r>
          </a:p>
          <a:p>
            <a:r>
              <a:rPr lang="sr-Latn-RS" dirty="0"/>
              <a:t>Izražavanje produktivnosti</a:t>
            </a:r>
          </a:p>
          <a:p>
            <a:r>
              <a:rPr lang="sr-Latn-RS" dirty="0"/>
              <a:t>Metode merenja produktivnosti</a:t>
            </a:r>
          </a:p>
          <a:p>
            <a:r>
              <a:rPr lang="sr-Latn-RS" dirty="0"/>
              <a:t>Iskazati lančane indekse i bazni indeks produktivnosti</a:t>
            </a:r>
          </a:p>
          <a:p>
            <a:r>
              <a:rPr lang="sr-Latn-RS" dirty="0"/>
              <a:t>Faktori koji povećavaju produktivnost</a:t>
            </a:r>
          </a:p>
          <a:p>
            <a:r>
              <a:rPr lang="sr-Latn-RS" dirty="0"/>
              <a:t>Faktori koji smanjuju produktivnost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5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0042" y="712477"/>
            <a:ext cx="3335837" cy="527125"/>
          </a:xfrm>
        </p:spPr>
        <p:txBody>
          <a:bodyPr>
            <a:noAutofit/>
          </a:bodyPr>
          <a:lstStyle/>
          <a:p>
            <a:pPr algn="r"/>
            <a:r>
              <a:rPr lang="sr-Latn-RS" sz="4000" b="1" dirty="0">
                <a:solidFill>
                  <a:srgbClr val="FF00FF"/>
                </a:solidFill>
              </a:rPr>
              <a:t>REPRODUKCIJA</a:t>
            </a:r>
            <a:endParaRPr lang="en-US" sz="40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73" y="3961049"/>
            <a:ext cx="5983385" cy="1573904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reprodukcije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prostojanjem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novčanih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a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ostvarivanjem</a:t>
            </a:r>
            <a:r>
              <a:rPr lang="en-US" dirty="0"/>
              <a:t> </a:t>
            </a:r>
            <a:r>
              <a:rPr lang="en-US" b="1" u="sng" dirty="0" err="1"/>
              <a:t>uvećane</a:t>
            </a:r>
            <a:r>
              <a:rPr lang="en-US" b="1" u="sng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novčanih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.</a:t>
            </a:r>
            <a:endParaRPr lang="sr-Latn-RS" dirty="0"/>
          </a:p>
          <a:p>
            <a:pPr marL="0" indent="0" algn="just">
              <a:buNone/>
            </a:pPr>
            <a:endParaRPr lang="sr-Latn-RS" sz="2400" dirty="0"/>
          </a:p>
        </p:txBody>
      </p:sp>
      <p:sp>
        <p:nvSpPr>
          <p:cNvPr id="4" name="Rectangle 3"/>
          <p:cNvSpPr/>
          <p:nvPr/>
        </p:nvSpPr>
        <p:spPr>
          <a:xfrm>
            <a:off x="548132" y="1822043"/>
            <a:ext cx="65243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FF"/>
                </a:solidFill>
              </a:rPr>
              <a:t>Proces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stvaranja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materijalnih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dobara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i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r>
              <a:rPr lang="en-US" sz="2200" b="1" dirty="0" err="1">
                <a:solidFill>
                  <a:srgbClr val="FF00FF"/>
                </a:solidFill>
              </a:rPr>
              <a:t>usluga</a:t>
            </a:r>
            <a:r>
              <a:rPr lang="en-US" sz="2200" b="1" dirty="0">
                <a:solidFill>
                  <a:srgbClr val="FF00FF"/>
                </a:solidFill>
              </a:rPr>
              <a:t> </a:t>
            </a:r>
            <a:endParaRPr lang="sr-Latn-RS" sz="2200" b="1" dirty="0">
              <a:solidFill>
                <a:srgbClr val="FF00FF"/>
              </a:solidFill>
            </a:endParaRPr>
          </a:p>
          <a:p>
            <a:pPr algn="just"/>
            <a:r>
              <a:rPr lang="en-US" sz="2200" dirty="0" err="1"/>
              <a:t>Reprodukcija</a:t>
            </a:r>
            <a:r>
              <a:rPr lang="en-US" sz="2200" dirty="0"/>
              <a:t> se </a:t>
            </a:r>
            <a:r>
              <a:rPr lang="en-US" sz="2200" dirty="0" err="1"/>
              <a:t>ostvaruje</a:t>
            </a:r>
            <a:r>
              <a:rPr lang="en-US" sz="2200" dirty="0"/>
              <a:t> </a:t>
            </a:r>
            <a:r>
              <a:rPr lang="en-US" sz="2200" dirty="0" err="1"/>
              <a:t>ulaganjem</a:t>
            </a:r>
            <a:r>
              <a:rPr lang="en-US" sz="2200" dirty="0"/>
              <a:t>: </a:t>
            </a:r>
            <a:r>
              <a:rPr lang="en-US" sz="2200" dirty="0" err="1"/>
              <a:t>radne</a:t>
            </a:r>
            <a:r>
              <a:rPr lang="en-US" sz="2200" dirty="0"/>
              <a:t> </a:t>
            </a:r>
            <a:r>
              <a:rPr lang="en-US" sz="2200" dirty="0" err="1"/>
              <a:t>snage</a:t>
            </a:r>
            <a:r>
              <a:rPr lang="en-US" sz="2200" dirty="0"/>
              <a:t>, </a:t>
            </a:r>
            <a:r>
              <a:rPr lang="en-US" sz="2200" dirty="0" err="1"/>
              <a:t>sredstava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rad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predmeta</a:t>
            </a:r>
            <a:r>
              <a:rPr lang="en-US" sz="2200" dirty="0"/>
              <a:t> </a:t>
            </a:r>
            <a:r>
              <a:rPr lang="en-US" sz="2200" dirty="0" err="1"/>
              <a:t>rada</a:t>
            </a:r>
            <a:r>
              <a:rPr lang="en-US" sz="2200" dirty="0"/>
              <a:t> </a:t>
            </a:r>
            <a:endParaRPr lang="sr-Latn-RS" sz="2200" dirty="0"/>
          </a:p>
          <a:p>
            <a:pPr algn="just"/>
            <a:r>
              <a:rPr lang="en-US" sz="2200" dirty="0" err="1"/>
              <a:t>Reprodukcija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b="1" u="sng" dirty="0" err="1"/>
              <a:t>proširena</a:t>
            </a:r>
            <a:r>
              <a:rPr lang="en-US" sz="2200" dirty="0"/>
              <a:t>, </a:t>
            </a:r>
            <a:r>
              <a:rPr lang="en-US" sz="2200" dirty="0" err="1"/>
              <a:t>prosta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umanjena</a:t>
            </a:r>
            <a:r>
              <a:rPr lang="en-US" sz="2200" dirty="0"/>
              <a:t>.</a:t>
            </a:r>
          </a:p>
        </p:txBody>
      </p:sp>
      <p:pic>
        <p:nvPicPr>
          <p:cNvPr id="1026" name="Picture 2" descr="PPACA and the OIG's Exclusion and Civil Monetary Penalty Authority |  Pre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58" y="3833301"/>
            <a:ext cx="5257800" cy="2857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00722" y="2073619"/>
            <a:ext cx="3337963" cy="1200329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6B7280"/>
                </a:solidFill>
                <a:latin typeface="ui-sans-serif"/>
              </a:rPr>
              <a:t>stalno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, </a:t>
            </a:r>
            <a:r>
              <a:rPr lang="sr-Latn-RS" dirty="0">
                <a:solidFill>
                  <a:srgbClr val="6B7280"/>
                </a:solidFill>
                <a:latin typeface="ui-sans-serif"/>
              </a:rPr>
              <a:t>kontinuirano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obnavljanje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procesa</a:t>
            </a:r>
            <a:r>
              <a:rPr lang="sr-Latn-RS" dirty="0">
                <a:solidFill>
                  <a:srgbClr val="6B7280"/>
                </a:solidFill>
                <a:latin typeface="ui-sans-serif"/>
              </a:rPr>
              <a:t>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proizvodnje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 </a:t>
            </a:r>
            <a:r>
              <a:rPr lang="sr-Latn-RS" dirty="0">
                <a:solidFill>
                  <a:srgbClr val="6B7280"/>
                </a:solidFill>
                <a:latin typeface="ui-sans-serif"/>
              </a:rPr>
              <a:t>-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koja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 je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preduslov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za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opstanak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i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razvoj</a:t>
            </a:r>
            <a:r>
              <a:rPr lang="en-US" dirty="0">
                <a:solidFill>
                  <a:srgbClr val="6B7280"/>
                </a:solidFill>
                <a:latin typeface="ui-sans-serif"/>
              </a:rPr>
              <a:t> </a:t>
            </a:r>
            <a:r>
              <a:rPr lang="en-US" dirty="0" err="1">
                <a:solidFill>
                  <a:srgbClr val="6B7280"/>
                </a:solidFill>
                <a:latin typeface="ui-sans-serif"/>
              </a:rPr>
              <a:t>društva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9419130" y="1277185"/>
            <a:ext cx="598810" cy="79643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 the love of comics and cartoons | TED Tal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24" y="1403983"/>
            <a:ext cx="3950070" cy="39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88" y="768741"/>
            <a:ext cx="7354985" cy="2257680"/>
          </a:xfrm>
        </p:spPr>
        <p:txBody>
          <a:bodyPr>
            <a:normAutofit fontScale="92500" lnSpcReduction="20000"/>
          </a:bodyPr>
          <a:lstStyle/>
          <a:p>
            <a:r>
              <a:rPr lang="sr-Latn-RS" sz="2000" dirty="0"/>
              <a:t>Učinak ili rezultat proizvodnje u jednom preduzeću ima dva oblika</a:t>
            </a:r>
          </a:p>
          <a:p>
            <a:endParaRPr lang="sr-Latn-RS" sz="2000" dirty="0"/>
          </a:p>
          <a:p>
            <a:pPr marL="514350" indent="-514350" algn="just">
              <a:buAutoNum type="arabicPeriod"/>
            </a:pPr>
            <a:r>
              <a:rPr lang="sr-Latn-RS" sz="3000" b="1" u="sng" dirty="0">
                <a:solidFill>
                  <a:srgbClr val="FF00FF"/>
                </a:solidFill>
              </a:rPr>
              <a:t>naturalni,</a:t>
            </a:r>
            <a:r>
              <a:rPr lang="sr-Latn-RS" sz="3000" dirty="0">
                <a:solidFill>
                  <a:srgbClr val="FF00FF"/>
                </a:solidFill>
              </a:rPr>
              <a:t> u izrazu vrsta i količina proizvoda – Q obim proizvodnje</a:t>
            </a:r>
          </a:p>
          <a:p>
            <a:pPr marL="514350" indent="-514350" algn="just">
              <a:buAutoNum type="arabicPeriod"/>
            </a:pPr>
            <a:r>
              <a:rPr lang="sr-Latn-RS" sz="3000" b="1" u="sng" dirty="0">
                <a:solidFill>
                  <a:srgbClr val="FF00FF"/>
                </a:solidFill>
              </a:rPr>
              <a:t>vrednosni </a:t>
            </a:r>
            <a:r>
              <a:rPr lang="sr-Latn-RS" sz="3000" dirty="0">
                <a:solidFill>
                  <a:srgbClr val="FF00FF"/>
                </a:solidFill>
              </a:rPr>
              <a:t>koji se izražava u zajedničkoj jedinici mere – to je novčana jedinica</a:t>
            </a:r>
            <a:endParaRPr lang="sr-Latn-R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92068" y="3727986"/>
            <a:ext cx="6096000" cy="1200329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latin typeface="ui-sans-serif"/>
              </a:rPr>
              <a:t>reprodukcija</a:t>
            </a:r>
            <a:r>
              <a:rPr lang="en-US" sz="2400" dirty="0">
                <a:latin typeface="ui-sans-serif"/>
              </a:rPr>
              <a:t> </a:t>
            </a:r>
            <a:r>
              <a:rPr lang="sr-Latn-RS" sz="2400" dirty="0">
                <a:latin typeface="ui-sans-serif"/>
              </a:rPr>
              <a:t>se </a:t>
            </a:r>
            <a:r>
              <a:rPr lang="en-US" sz="2400" dirty="0" err="1">
                <a:latin typeface="ui-sans-serif"/>
              </a:rPr>
              <a:t>predstavlja</a:t>
            </a:r>
            <a:r>
              <a:rPr lang="en-US" sz="2400" dirty="0">
                <a:latin typeface="ui-sans-serif"/>
              </a:rPr>
              <a:t> </a:t>
            </a:r>
            <a:r>
              <a:rPr lang="sr-Latn-RS" sz="2400" dirty="0">
                <a:latin typeface="ui-sans-serif"/>
              </a:rPr>
              <a:t>kao </a:t>
            </a:r>
            <a:r>
              <a:rPr lang="en-US" sz="2400" dirty="0" err="1">
                <a:latin typeface="ui-sans-serif"/>
              </a:rPr>
              <a:t>jedinstvo</a:t>
            </a:r>
            <a:r>
              <a:rPr lang="en-US" sz="2400" dirty="0">
                <a:latin typeface="ui-sans-serif"/>
              </a:rPr>
              <a:t> </a:t>
            </a:r>
            <a:r>
              <a:rPr lang="en-US" sz="2400" dirty="0" err="1">
                <a:latin typeface="ui-sans-serif"/>
              </a:rPr>
              <a:t>procesa</a:t>
            </a:r>
            <a:r>
              <a:rPr lang="en-US" sz="2400" dirty="0">
                <a:latin typeface="ui-sans-serif"/>
              </a:rPr>
              <a:t> </a:t>
            </a:r>
            <a:r>
              <a:rPr lang="en-US" sz="2400" dirty="0" err="1">
                <a:latin typeface="ui-sans-serif"/>
              </a:rPr>
              <a:t>proizvodnje</a:t>
            </a:r>
            <a:r>
              <a:rPr lang="en-US" sz="2400" dirty="0">
                <a:latin typeface="ui-sans-serif"/>
              </a:rPr>
              <a:t>, </a:t>
            </a:r>
            <a:r>
              <a:rPr lang="en-US" sz="2400" dirty="0" err="1">
                <a:latin typeface="ui-sans-serif"/>
              </a:rPr>
              <a:t>raspodele</a:t>
            </a:r>
            <a:r>
              <a:rPr lang="en-US" sz="2400" dirty="0">
                <a:latin typeface="ui-sans-serif"/>
              </a:rPr>
              <a:t>, </a:t>
            </a:r>
            <a:r>
              <a:rPr lang="en-US" sz="2400" dirty="0" err="1">
                <a:latin typeface="ui-sans-serif"/>
              </a:rPr>
              <a:t>razmene</a:t>
            </a:r>
            <a:r>
              <a:rPr lang="en-US" sz="2400" dirty="0">
                <a:latin typeface="ui-sans-serif"/>
              </a:rPr>
              <a:t> </a:t>
            </a:r>
            <a:r>
              <a:rPr lang="en-US" sz="2400" dirty="0" err="1">
                <a:latin typeface="ui-sans-serif"/>
              </a:rPr>
              <a:t>i</a:t>
            </a:r>
            <a:r>
              <a:rPr lang="en-US" sz="2400" dirty="0">
                <a:latin typeface="ui-sans-serif"/>
              </a:rPr>
              <a:t> </a:t>
            </a:r>
            <a:r>
              <a:rPr lang="en-US" sz="2400" dirty="0" err="1">
                <a:latin typeface="ui-sans-serif"/>
              </a:rPr>
              <a:t>potrošnje</a:t>
            </a:r>
            <a:r>
              <a:rPr lang="en-US" sz="2400" dirty="0">
                <a:latin typeface="ui-sans-serif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154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800" dirty="0"/>
              <a:t>Faze EKONOMSKOG PROCESA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0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</a:t>
            </a:r>
            <a:r>
              <a:rPr lang="sr-Latn-RS" dirty="0"/>
              <a:t> </a:t>
            </a:r>
            <a:r>
              <a:rPr lang="sr-Latn-RS" b="1" dirty="0">
                <a:solidFill>
                  <a:srgbClr val="FF00FF"/>
                </a:solidFill>
              </a:rPr>
              <a:t>PROIZVODNJA</a:t>
            </a:r>
            <a:r>
              <a:rPr lang="en-US" dirty="0"/>
              <a:t> </a:t>
            </a:r>
            <a:r>
              <a:rPr lang="en-US" dirty="0" err="1"/>
              <a:t>materijalnih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,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2.</a:t>
            </a:r>
            <a:r>
              <a:rPr lang="sr-Latn-RS" dirty="0"/>
              <a:t> </a:t>
            </a:r>
            <a:r>
              <a:rPr lang="sr-Latn-RS" b="1" dirty="0">
                <a:solidFill>
                  <a:srgbClr val="FF00FF"/>
                </a:solidFill>
              </a:rPr>
              <a:t>RASPODELA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prisvajanje</a:t>
            </a:r>
            <a:r>
              <a:rPr lang="en-US" dirty="0"/>
              <a:t>) </a:t>
            </a:r>
            <a:r>
              <a:rPr lang="en-US" dirty="0" err="1"/>
              <a:t>stvorenih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pojedince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,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sr-Latn-RS" dirty="0"/>
              <a:t> </a:t>
            </a:r>
            <a:r>
              <a:rPr lang="sr-Latn-RS" b="1" dirty="0">
                <a:solidFill>
                  <a:srgbClr val="FF00FF"/>
                </a:solidFill>
              </a:rPr>
              <a:t>RAZMENA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potrošačima</a:t>
            </a:r>
            <a:r>
              <a:rPr lang="en-US" dirty="0"/>
              <a:t> da </a:t>
            </a:r>
            <a:r>
              <a:rPr lang="en-US" dirty="0" err="1"/>
              <a:t>dođu</a:t>
            </a:r>
            <a:r>
              <a:rPr lang="en-US" dirty="0"/>
              <a:t> do </a:t>
            </a:r>
            <a:r>
              <a:rPr lang="en-US" dirty="0" err="1"/>
              <a:t>željenih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,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4.</a:t>
            </a:r>
            <a:r>
              <a:rPr lang="sr-Latn-RS" dirty="0"/>
              <a:t> </a:t>
            </a:r>
            <a:r>
              <a:rPr lang="sr-Latn-RS" b="1" dirty="0">
                <a:solidFill>
                  <a:srgbClr val="FF00FF"/>
                </a:solidFill>
              </a:rPr>
              <a:t>POTROŠNJA </a:t>
            </a:r>
            <a:r>
              <a:rPr lang="en-US" dirty="0"/>
              <a:t>(</a:t>
            </a:r>
            <a:r>
              <a:rPr lang="en-US" dirty="0" err="1"/>
              <a:t>upotreba</a:t>
            </a:r>
            <a:r>
              <a:rPr lang="en-US" dirty="0"/>
              <a:t>)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endParaRPr lang="en-US" dirty="0"/>
          </a:p>
        </p:txBody>
      </p:sp>
      <p:pic>
        <p:nvPicPr>
          <p:cNvPr id="1026" name="Picture 2" descr="Maternity, Maternal Health, and the Economy during the Pande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89" y="3798120"/>
            <a:ext cx="4324574" cy="287780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7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56" y="712694"/>
            <a:ext cx="6002110" cy="5447474"/>
          </a:xfrm>
        </p:spPr>
        <p:txBody>
          <a:bodyPr>
            <a:noAutofit/>
          </a:bodyPr>
          <a:lstStyle/>
          <a:p>
            <a:r>
              <a:rPr lang="en-US" sz="2200" dirty="0" err="1"/>
              <a:t>Navedene</a:t>
            </a:r>
            <a:r>
              <a:rPr lang="en-US" sz="2200" dirty="0"/>
              <a:t> faze </a:t>
            </a:r>
            <a:r>
              <a:rPr lang="en-US" sz="2200" b="1" u="sng" dirty="0" err="1">
                <a:solidFill>
                  <a:srgbClr val="FF00FF"/>
                </a:solidFill>
              </a:rPr>
              <a:t>međusobno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su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uslovljene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sr-Latn-RS" sz="2200" dirty="0"/>
              <a:t>- </a:t>
            </a:r>
            <a:r>
              <a:rPr lang="en-US" sz="2200" dirty="0" err="1"/>
              <a:t>proces</a:t>
            </a:r>
            <a:r>
              <a:rPr lang="en-US" sz="2200" dirty="0"/>
              <a:t> </a:t>
            </a:r>
            <a:r>
              <a:rPr lang="en-US" sz="2200" dirty="0" err="1"/>
              <a:t>počinje</a:t>
            </a:r>
            <a:r>
              <a:rPr lang="en-US" sz="2200" dirty="0"/>
              <a:t> </a:t>
            </a:r>
            <a:r>
              <a:rPr lang="en-US" sz="2200" dirty="0" err="1"/>
              <a:t>proizvodnjom</a:t>
            </a:r>
            <a:r>
              <a:rPr lang="en-US" sz="2200" dirty="0"/>
              <a:t>, a </a:t>
            </a:r>
            <a:r>
              <a:rPr lang="en-US" sz="2200" dirty="0" err="1"/>
              <a:t>završava</a:t>
            </a:r>
            <a:r>
              <a:rPr lang="en-US" sz="2200" dirty="0"/>
              <a:t> </a:t>
            </a:r>
            <a:r>
              <a:rPr lang="en-US" sz="2200" dirty="0" err="1"/>
              <a:t>potrošnjom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sr-Latn-RS" sz="2200" b="1" u="sng" dirty="0">
                <a:solidFill>
                  <a:srgbClr val="FF00FF"/>
                </a:solidFill>
              </a:rPr>
              <a:t>s</a:t>
            </a:r>
            <a:r>
              <a:rPr lang="en-US" sz="2200" b="1" u="sng" dirty="0" err="1">
                <a:solidFill>
                  <a:srgbClr val="FF00FF"/>
                </a:solidFill>
              </a:rPr>
              <a:t>vaka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proizvodnja</a:t>
            </a:r>
            <a:r>
              <a:rPr lang="en-US" sz="2200" b="1" u="sng" dirty="0">
                <a:solidFill>
                  <a:srgbClr val="FF00FF"/>
                </a:solidFill>
              </a:rPr>
              <a:t> je </a:t>
            </a:r>
            <a:r>
              <a:rPr lang="en-US" sz="2200" b="1" u="sng" dirty="0" err="1">
                <a:solidFill>
                  <a:srgbClr val="FF00FF"/>
                </a:solidFill>
              </a:rPr>
              <a:t>ujedno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i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potrošnja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sr-Latn-RS" sz="2200" dirty="0"/>
              <a:t>- </a:t>
            </a:r>
            <a:r>
              <a:rPr lang="en-US" sz="2200" dirty="0" err="1"/>
              <a:t>jer</a:t>
            </a:r>
            <a:r>
              <a:rPr lang="en-US" sz="2200" dirty="0"/>
              <a:t> se </a:t>
            </a:r>
            <a:r>
              <a:rPr lang="en-US" sz="2200" dirty="0" err="1"/>
              <a:t>troši</a:t>
            </a:r>
            <a:r>
              <a:rPr lang="en-US" sz="2200" dirty="0"/>
              <a:t> </a:t>
            </a:r>
            <a:r>
              <a:rPr lang="en-US" sz="2200" dirty="0" err="1"/>
              <a:t>radna</a:t>
            </a:r>
            <a:r>
              <a:rPr lang="en-US" sz="2200" dirty="0"/>
              <a:t> </a:t>
            </a:r>
            <a:r>
              <a:rPr lang="en-US" sz="2200" dirty="0" err="1"/>
              <a:t>snaga</a:t>
            </a:r>
            <a:r>
              <a:rPr lang="en-US" sz="2200" dirty="0"/>
              <a:t>, </a:t>
            </a:r>
            <a:r>
              <a:rPr lang="en-US" sz="2200" dirty="0" err="1"/>
              <a:t>sredstva</a:t>
            </a:r>
            <a:r>
              <a:rPr lang="en-US" sz="2200" dirty="0"/>
              <a:t> za </a:t>
            </a:r>
            <a:r>
              <a:rPr lang="en-US" sz="2200" dirty="0" err="1"/>
              <a:t>proizvo</a:t>
            </a:r>
            <a:r>
              <a:rPr lang="sr-Latn-RS" sz="2200" dirty="0"/>
              <a:t>d</a:t>
            </a:r>
            <a:r>
              <a:rPr lang="en-US" sz="2200" dirty="0" err="1"/>
              <a:t>nju</a:t>
            </a:r>
            <a:r>
              <a:rPr lang="en-US" sz="2200" dirty="0"/>
              <a:t>, pa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materija</a:t>
            </a:r>
            <a:r>
              <a:rPr lang="sr-Latn-RS" sz="2200" dirty="0"/>
              <a:t> </a:t>
            </a:r>
            <a:r>
              <a:rPr lang="en-US" sz="2200" dirty="0"/>
              <a:t>,,</a:t>
            </a:r>
            <a:r>
              <a:rPr lang="en-US" sz="2200" dirty="0" err="1"/>
              <a:t>predmeti</a:t>
            </a:r>
            <a:r>
              <a:rPr lang="en-US" sz="2200" dirty="0"/>
              <a:t> </a:t>
            </a:r>
            <a:r>
              <a:rPr lang="en-US" sz="2200" dirty="0" err="1"/>
              <a:t>rada-i</a:t>
            </a:r>
            <a:r>
              <a:rPr lang="en-US" sz="2200" dirty="0"/>
              <a:t> </a:t>
            </a:r>
            <a:r>
              <a:rPr lang="en-US" sz="2200" dirty="0" err="1"/>
              <a:t>stoga</a:t>
            </a:r>
            <a:r>
              <a:rPr lang="en-US" sz="2200" dirty="0"/>
              <a:t> je </a:t>
            </a:r>
            <a:r>
              <a:rPr lang="en-US" sz="2200" dirty="0" err="1"/>
              <a:t>ona</a:t>
            </a:r>
            <a:r>
              <a:rPr lang="en-US" sz="2200" dirty="0"/>
              <a:t> </a:t>
            </a:r>
            <a:r>
              <a:rPr lang="en-US" sz="2200" b="1" dirty="0" err="1"/>
              <a:t>proizvodna</a:t>
            </a:r>
            <a:r>
              <a:rPr lang="en-US" sz="2200" b="1" dirty="0"/>
              <a:t> </a:t>
            </a:r>
            <a:r>
              <a:rPr lang="en-US" sz="2200" b="1" dirty="0" err="1"/>
              <a:t>potrošnja</a:t>
            </a:r>
            <a:r>
              <a:rPr lang="en-US" sz="2200" dirty="0"/>
              <a:t>. </a:t>
            </a:r>
            <a:endParaRPr lang="sr-Latn-RS" sz="2200" dirty="0"/>
          </a:p>
          <a:p>
            <a:r>
              <a:rPr lang="en-US" sz="2200" dirty="0" err="1"/>
              <a:t>Lična</a:t>
            </a:r>
            <a:r>
              <a:rPr lang="en-US" sz="2200" dirty="0"/>
              <a:t> </a:t>
            </a:r>
            <a:r>
              <a:rPr lang="en-US" sz="2200" dirty="0" err="1"/>
              <a:t>potrošnja</a:t>
            </a:r>
            <a:r>
              <a:rPr lang="en-US" sz="2200" dirty="0"/>
              <a:t> je </a:t>
            </a:r>
            <a:r>
              <a:rPr lang="en-US" sz="2200" dirty="0" err="1"/>
              <a:t>usmerena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trošenje</a:t>
            </a:r>
            <a:r>
              <a:rPr lang="en-US" sz="2200" dirty="0"/>
              <a:t> </a:t>
            </a:r>
            <a:r>
              <a:rPr lang="en-US" sz="2200" dirty="0" err="1"/>
              <a:t>sredstava</a:t>
            </a:r>
            <a:r>
              <a:rPr lang="en-US" sz="2200" dirty="0"/>
              <a:t> za </a:t>
            </a:r>
            <a:r>
              <a:rPr lang="en-US" sz="2200" dirty="0" err="1"/>
              <a:t>hranu</a:t>
            </a:r>
            <a:r>
              <a:rPr lang="en-US" sz="2200" dirty="0"/>
              <a:t>, </a:t>
            </a:r>
            <a:r>
              <a:rPr lang="en-US" sz="2200" dirty="0" err="1"/>
              <a:t>odeću,obuću</a:t>
            </a:r>
            <a:r>
              <a:rPr lang="en-US" sz="2200" dirty="0"/>
              <a:t>, </a:t>
            </a:r>
            <a:r>
              <a:rPr lang="en-US" sz="2200" dirty="0" err="1"/>
              <a:t>nameštaj</a:t>
            </a:r>
            <a:r>
              <a:rPr lang="en-US" sz="2200" dirty="0"/>
              <a:t>, stan </a:t>
            </a:r>
            <a:r>
              <a:rPr lang="en-US" sz="2200" dirty="0" err="1"/>
              <a:t>itd</a:t>
            </a:r>
            <a:r>
              <a:rPr lang="en-US" sz="2200" dirty="0"/>
              <a:t>. </a:t>
            </a:r>
            <a:endParaRPr lang="sr-Latn-RS" sz="2200" dirty="0"/>
          </a:p>
          <a:p>
            <a:pPr algn="just"/>
            <a:r>
              <a:rPr lang="en-US" sz="2200" dirty="0" err="1"/>
              <a:t>Najkraće</a:t>
            </a:r>
            <a:r>
              <a:rPr lang="en-US" sz="2200" dirty="0"/>
              <a:t>, </a:t>
            </a:r>
            <a:r>
              <a:rPr lang="en-US" sz="2200" b="1" u="sng" dirty="0" err="1">
                <a:solidFill>
                  <a:srgbClr val="FF00FF"/>
                </a:solidFill>
              </a:rPr>
              <a:t>proizvodnja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predstavlja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proces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pretvaranja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proizvodnih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b="1" u="sng" dirty="0" err="1">
                <a:solidFill>
                  <a:srgbClr val="FF00FF"/>
                </a:solidFill>
              </a:rPr>
              <a:t>inputa</a:t>
            </a:r>
            <a:r>
              <a:rPr lang="en-US" sz="2200" b="1" u="sng" dirty="0">
                <a:solidFill>
                  <a:srgbClr val="FF00FF"/>
                </a:solidFill>
              </a:rPr>
              <a:t> u </a:t>
            </a:r>
            <a:r>
              <a:rPr lang="en-US" sz="2200" b="1" u="sng" dirty="0" err="1">
                <a:solidFill>
                  <a:srgbClr val="FF00FF"/>
                </a:solidFill>
              </a:rPr>
              <a:t>outpute</a:t>
            </a:r>
            <a:r>
              <a:rPr lang="en-US" sz="2200" b="1" u="sng" dirty="0">
                <a:solidFill>
                  <a:srgbClr val="FF00FF"/>
                </a:solidFill>
              </a:rPr>
              <a:t> </a:t>
            </a:r>
            <a:r>
              <a:rPr lang="en-US" sz="2200" dirty="0"/>
              <a:t>-</a:t>
            </a:r>
            <a:r>
              <a:rPr lang="en-US" sz="2200" dirty="0" err="1"/>
              <a:t>rezultate</a:t>
            </a:r>
            <a:r>
              <a:rPr lang="en-US" sz="2200" dirty="0"/>
              <a:t> </a:t>
            </a:r>
            <a:r>
              <a:rPr lang="en-US" sz="2200" dirty="0" err="1"/>
              <a:t>proizvodnje</a:t>
            </a:r>
            <a:endParaRPr lang="sr-Latn-RS" sz="2200" dirty="0"/>
          </a:p>
          <a:p>
            <a:pPr lvl="1"/>
            <a:r>
              <a:rPr lang="sr-Latn-RS" sz="2200" dirty="0"/>
              <a:t>Proizvodni inputi su rad, kapital, zemlja</a:t>
            </a:r>
          </a:p>
          <a:p>
            <a:pPr lvl="1" algn="just"/>
            <a:r>
              <a:rPr lang="sr-Latn-RS" sz="2200" dirty="0"/>
              <a:t>Ali i preduzetnički duh, organizacija, znanje, veštine, tehnologije</a:t>
            </a:r>
            <a:endParaRPr lang="en-US" sz="2200" dirty="0"/>
          </a:p>
        </p:txBody>
      </p:sp>
      <p:pic>
        <p:nvPicPr>
          <p:cNvPr id="2052" name="Picture 4" descr="Opet smo pred pucanjem balona: Nova, još katastrofičnija predviđanja  stručnjak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r="2432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2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742" y="219355"/>
            <a:ext cx="5664424" cy="634328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b="1" u="sng" dirty="0">
                <a:solidFill>
                  <a:srgbClr val="FF00FF"/>
                </a:solidFill>
              </a:rPr>
              <a:t>KAPITAL</a:t>
            </a:r>
            <a:r>
              <a:rPr lang="sr-Latn-RS" dirty="0"/>
              <a:t> su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ekonomskom</a:t>
            </a:r>
            <a:r>
              <a:rPr lang="en-US" dirty="0"/>
              <a:t> </a:t>
            </a:r>
            <a:r>
              <a:rPr lang="en-US" dirty="0" err="1"/>
              <a:t>aktivnošću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uvećati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zaradu</a:t>
            </a:r>
            <a:r>
              <a:rPr lang="en-US" dirty="0"/>
              <a:t>-profit</a:t>
            </a:r>
            <a:endParaRPr lang="sr-Latn-RS" dirty="0"/>
          </a:p>
          <a:p>
            <a:pPr lvl="1" algn="just"/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materijalna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sr-Latn-RS" dirty="0"/>
              <a:t>č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pod </a:t>
            </a:r>
            <a:r>
              <a:rPr lang="en-US" dirty="0" err="1"/>
              <a:t>uslovom</a:t>
            </a:r>
            <a:r>
              <a:rPr lang="en-US" dirty="0"/>
              <a:t> da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osiguravaju</a:t>
            </a:r>
            <a:r>
              <a:rPr lang="en-US" dirty="0"/>
              <a:t> </a:t>
            </a:r>
            <a:r>
              <a:rPr lang="en-US" dirty="0" err="1"/>
              <a:t>dobit</a:t>
            </a:r>
            <a:r>
              <a:rPr lang="en-US" dirty="0"/>
              <a:t> </a:t>
            </a:r>
            <a:r>
              <a:rPr lang="sr-Latn-RS" dirty="0"/>
              <a:t>- </a:t>
            </a:r>
            <a:r>
              <a:rPr lang="en-US" dirty="0" err="1"/>
              <a:t>stalni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obrtni</a:t>
            </a:r>
            <a:r>
              <a:rPr lang="en-US" dirty="0"/>
              <a:t> capital</a:t>
            </a:r>
            <a:endParaRPr lang="sr-Latn-RS" dirty="0"/>
          </a:p>
          <a:p>
            <a:pPr algn="just"/>
            <a:r>
              <a:rPr lang="sr-Latn-RS" b="1" u="sng" dirty="0">
                <a:solidFill>
                  <a:srgbClr val="FF00FF"/>
                </a:solidFill>
              </a:rPr>
              <a:t>RAD </a:t>
            </a:r>
            <a:r>
              <a:rPr lang="sr-Latn-RS" dirty="0"/>
              <a:t>-</a:t>
            </a:r>
            <a:r>
              <a:rPr lang="en-US" dirty="0"/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Ijudski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proizvodni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input </a:t>
            </a:r>
            <a:r>
              <a:rPr lang="en-US" dirty="0"/>
              <a:t>je </a:t>
            </a:r>
            <a:r>
              <a:rPr lang="en-US" dirty="0" err="1"/>
              <a:t>osmišljena</a:t>
            </a:r>
            <a:r>
              <a:rPr lang="en-US" dirty="0"/>
              <a:t> </a:t>
            </a:r>
            <a:r>
              <a:rPr lang="en-US" dirty="0" err="1"/>
              <a:t>čovekova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prirodi</a:t>
            </a:r>
            <a:r>
              <a:rPr lang="sr-Latn-RS" dirty="0"/>
              <a:t>, </a:t>
            </a:r>
            <a:r>
              <a:rPr lang="en-US" dirty="0" err="1"/>
              <a:t>koristeći</a:t>
            </a:r>
            <a:r>
              <a:rPr lang="en-US" dirty="0"/>
              <a:t> se </a:t>
            </a:r>
            <a:r>
              <a:rPr lang="en-US" dirty="0" err="1"/>
              <a:t>odgovarajućim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 </a:t>
            </a:r>
            <a:r>
              <a:rPr lang="sr-Latn-RS" dirty="0"/>
              <a:t>u cilju da </a:t>
            </a:r>
            <a:r>
              <a:rPr lang="en-US" dirty="0"/>
              <a:t>je </a:t>
            </a:r>
            <a:r>
              <a:rPr lang="en-US" dirty="0" err="1"/>
              <a:t>prilagodi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sr-Latn-RS" dirty="0"/>
              <a:t>odnosno da proizvede </a:t>
            </a:r>
            <a:r>
              <a:rPr lang="en-US" dirty="0" err="1"/>
              <a:t>odgovarajuća</a:t>
            </a:r>
            <a:r>
              <a:rPr lang="en-US" dirty="0"/>
              <a:t> </a:t>
            </a:r>
            <a:r>
              <a:rPr lang="en-US" dirty="0" err="1"/>
              <a:t>materijalna</a:t>
            </a:r>
            <a:r>
              <a:rPr lang="en-US" dirty="0"/>
              <a:t> dobra</a:t>
            </a:r>
            <a:r>
              <a:rPr lang="sr-Latn-RS" dirty="0"/>
              <a:t> (i umni i fizički rad)</a:t>
            </a:r>
          </a:p>
          <a:p>
            <a:pPr algn="just"/>
            <a:r>
              <a:rPr lang="sr-Latn-RS" b="1" u="sng" dirty="0">
                <a:solidFill>
                  <a:srgbClr val="FF00FF"/>
                </a:solidFill>
              </a:rPr>
              <a:t>ZEMLJA</a:t>
            </a:r>
            <a:r>
              <a:rPr lang="sr-Latn-RS" dirty="0"/>
              <a:t> jeste </a:t>
            </a:r>
            <a:r>
              <a:rPr lang="en-US" dirty="0" err="1"/>
              <a:t>ukupnosti</a:t>
            </a:r>
            <a:r>
              <a:rPr lang="en-US" dirty="0"/>
              <a:t> </a:t>
            </a:r>
            <a:r>
              <a:rPr lang="en-US" dirty="0" err="1"/>
              <a:t>prirodnih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čovek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sr-Latn-RS" dirty="0"/>
              <a:t> (</a:t>
            </a:r>
            <a:r>
              <a:rPr lang="en-US" dirty="0" err="1"/>
              <a:t>prostor</a:t>
            </a:r>
            <a:r>
              <a:rPr lang="en-US" dirty="0"/>
              <a:t>, </a:t>
            </a:r>
            <a:r>
              <a:rPr lang="en-US" dirty="0" err="1"/>
              <a:t>zemljište</a:t>
            </a:r>
            <a:r>
              <a:rPr lang="en-US" dirty="0"/>
              <a:t>, </a:t>
            </a:r>
            <a:r>
              <a:rPr lang="en-US" dirty="0" err="1"/>
              <a:t>minerali</a:t>
            </a:r>
            <a:r>
              <a:rPr lang="en-US" dirty="0"/>
              <a:t>, </a:t>
            </a:r>
            <a:r>
              <a:rPr lang="en-US" dirty="0" err="1"/>
              <a:t>vode</a:t>
            </a:r>
            <a:r>
              <a:rPr lang="en-US" dirty="0"/>
              <a:t>, </a:t>
            </a:r>
            <a:r>
              <a:rPr lang="en-US" dirty="0" err="1"/>
              <a:t>šume</a:t>
            </a:r>
            <a:r>
              <a:rPr lang="en-US" dirty="0"/>
              <a:t>, flora </a:t>
            </a:r>
            <a:r>
              <a:rPr lang="en-US" dirty="0" err="1"/>
              <a:t>i</a:t>
            </a:r>
            <a:r>
              <a:rPr lang="en-US" dirty="0"/>
              <a:t> fauna </a:t>
            </a:r>
            <a:r>
              <a:rPr lang="en-US" dirty="0" err="1"/>
              <a:t>itd</a:t>
            </a:r>
            <a:r>
              <a:rPr lang="sr-Latn-RS" dirty="0"/>
              <a:t>)</a:t>
            </a:r>
            <a:r>
              <a:rPr lang="en-US" dirty="0"/>
              <a:t>.</a:t>
            </a:r>
          </a:p>
        </p:txBody>
      </p:sp>
      <p:pic>
        <p:nvPicPr>
          <p:cNvPr id="3074" name="Picture 2" descr="Factors of Production - Forestry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" y="1197831"/>
            <a:ext cx="5715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8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69" name="Rectangle 2068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Rectangle 2069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D9104-2509-7AE5-AB8B-2536D329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sr-Latn-RS" sz="3200">
                <a:solidFill>
                  <a:srgbClr val="FFFFFF"/>
                </a:solidFill>
              </a:rPr>
              <a:t>DODATNI FAKTORI PROCESA 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9771-3575-1718-68E9-CC2342B0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solidFill>
                  <a:srgbClr val="FFFFFF"/>
                </a:solidFill>
              </a:rPr>
              <a:t>P</a:t>
            </a:r>
            <a:r>
              <a:rPr lang="sr-Latn-RS" sz="3000" dirty="0">
                <a:solidFill>
                  <a:srgbClr val="FFFFFF"/>
                </a:solidFill>
              </a:rPr>
              <a:t>reduzetnički </a:t>
            </a:r>
            <a:r>
              <a:rPr lang="en-US" sz="3000" dirty="0">
                <a:solidFill>
                  <a:srgbClr val="FFFFFF"/>
                </a:solidFill>
              </a:rPr>
              <a:t>duh, </a:t>
            </a:r>
            <a:endParaRPr lang="sr-Latn-RS" sz="3000" dirty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rgbClr val="FFFFFF"/>
                </a:solidFill>
              </a:rPr>
              <a:t>organizacija</a:t>
            </a:r>
            <a:r>
              <a:rPr lang="en-US" sz="3000" dirty="0">
                <a:solidFill>
                  <a:srgbClr val="FFFFFF"/>
                </a:solidFill>
              </a:rPr>
              <a:t>, </a:t>
            </a:r>
            <a:endParaRPr lang="sr-Latn-RS" sz="3000" dirty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rgbClr val="FFFFFF"/>
                </a:solidFill>
              </a:rPr>
              <a:t>znanje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veštine</a:t>
            </a:r>
            <a:r>
              <a:rPr lang="en-US" sz="3000" dirty="0">
                <a:solidFill>
                  <a:srgbClr val="FFFFFF"/>
                </a:solidFill>
              </a:rPr>
              <a:t>, </a:t>
            </a:r>
            <a:endParaRPr lang="sr-Latn-RS" sz="3000" dirty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rgbClr val="FFFFFF"/>
                </a:solidFill>
              </a:rPr>
              <a:t>tehnologija</a:t>
            </a:r>
            <a:r>
              <a:rPr lang="en-US" sz="3000" dirty="0">
                <a:solidFill>
                  <a:srgbClr val="FFFFFF"/>
                </a:solidFill>
              </a:rPr>
              <a:t>, </a:t>
            </a:r>
            <a:endParaRPr lang="sr-Latn-RS" sz="3000" dirty="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r>
              <a:rPr lang="en-US" sz="3000" dirty="0" err="1">
                <a:solidFill>
                  <a:srgbClr val="FFFFFF"/>
                </a:solidFill>
              </a:rPr>
              <a:t>informacije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itd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SERIE DOCUMENTOS DE TRABAJO CARTOONS AND ECONOMICS: GENERAL ANALYSIS BASED  ON COLOMBIAN ECONOMIC CARTOONS">
            <a:extLst>
              <a:ext uri="{FF2B5EF4-FFF2-40B4-BE49-F238E27FC236}">
                <a16:creationId xmlns:a16="http://schemas.microsoft.com/office/drawing/2014/main" id="{989E299F-2FCD-64A5-9148-ABCF4572A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r="2940" b="1"/>
          <a:stretch/>
        </p:blipFill>
        <p:spPr bwMode="auto">
          <a:xfrm>
            <a:off x="6360467" y="787114"/>
            <a:ext cx="4696676" cy="52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2103</Words>
  <Application>Microsoft Office PowerPoint</Application>
  <PresentationFormat>Widescreen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ui-sans-serif</vt:lpstr>
      <vt:lpstr>Wingdings</vt:lpstr>
      <vt:lpstr>Office Theme</vt:lpstr>
      <vt:lpstr>REPRODUKCIJA</vt:lpstr>
      <vt:lpstr>PowerPoint Presentation</vt:lpstr>
      <vt:lpstr>PowerPoint Presentation</vt:lpstr>
      <vt:lpstr>REPRODUKCIJA</vt:lpstr>
      <vt:lpstr>PowerPoint Presentation</vt:lpstr>
      <vt:lpstr>Faze EKONOMSKOG PROCESA</vt:lpstr>
      <vt:lpstr>PowerPoint Presentation</vt:lpstr>
      <vt:lpstr>PowerPoint Presentation</vt:lpstr>
      <vt:lpstr>DODATNI FAKTORI PROCESA </vt:lpstr>
      <vt:lpstr>PowerPoint Presentation</vt:lpstr>
      <vt:lpstr>Dodatni cilj jeste JAČANJE FINANSIJSKE SNAGE PREDUZEĆA</vt:lpstr>
      <vt:lpstr>Principi reprodukcije</vt:lpstr>
      <vt:lpstr>Produktivnost rada</vt:lpstr>
      <vt:lpstr>PowerPoint Presentation</vt:lpstr>
      <vt:lpstr>PowerPoint Presentation</vt:lpstr>
      <vt:lpstr>PowerPoint Presentation</vt:lpstr>
      <vt:lpstr>Metode merenja produktivnosti</vt:lpstr>
      <vt:lpstr>PowerPoint Presentation</vt:lpstr>
      <vt:lpstr>Osnovni faktori  produktivnosti</vt:lpstr>
      <vt:lpstr>LJUDSKI FAKTOR</vt:lpstr>
      <vt:lpstr>PowerPoint Presentation</vt:lpstr>
      <vt:lpstr>Tehničko tehnološki faktori</vt:lpstr>
      <vt:lpstr>Organizacioni faktori produktivnosti rada</vt:lpstr>
      <vt:lpstr>Prirodni faktori produktivnosti</vt:lpstr>
      <vt:lpstr>Faktori koji utiču na smanjenje produkivnosti rada</vt:lpstr>
      <vt:lpstr>Motivacija za rad i produktivnost</vt:lpstr>
      <vt:lpstr>Primer obračuna produktivnosti rada</vt:lpstr>
      <vt:lpstr>PowerPoint Presentation</vt:lpstr>
      <vt:lpstr>TEME PRISTUPNI RAD</vt:lpstr>
      <vt:lpstr>Pitanja za kolokvijum i ispit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Zorana Mihajlovic</cp:lastModifiedBy>
  <cp:revision>34</cp:revision>
  <dcterms:created xsi:type="dcterms:W3CDTF">2023-02-04T15:22:02Z</dcterms:created>
  <dcterms:modified xsi:type="dcterms:W3CDTF">2024-02-16T07:33:24Z</dcterms:modified>
</cp:coreProperties>
</file>