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4" r:id="rId6"/>
    <p:sldId id="295" r:id="rId7"/>
    <p:sldId id="296" r:id="rId8"/>
    <p:sldId id="309" r:id="rId9"/>
    <p:sldId id="310" r:id="rId10"/>
    <p:sldId id="311" r:id="rId11"/>
    <p:sldId id="271" r:id="rId12"/>
    <p:sldId id="308" r:id="rId13"/>
    <p:sldId id="301" r:id="rId14"/>
    <p:sldId id="302" r:id="rId15"/>
    <p:sldId id="307" r:id="rId16"/>
    <p:sldId id="297" r:id="rId17"/>
    <p:sldId id="298" r:id="rId18"/>
    <p:sldId id="299" r:id="rId19"/>
    <p:sldId id="312" r:id="rId20"/>
    <p:sldId id="313" r:id="rId21"/>
    <p:sldId id="277" r:id="rId22"/>
    <p:sldId id="278" r:id="rId23"/>
    <p:sldId id="280" r:id="rId24"/>
    <p:sldId id="314" r:id="rId25"/>
    <p:sldId id="283" r:id="rId26"/>
    <p:sldId id="315" r:id="rId27"/>
    <p:sldId id="3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94"/>
            <p14:sldId id="295"/>
            <p14:sldId id="296"/>
            <p14:sldId id="309"/>
            <p14:sldId id="310"/>
            <p14:sldId id="311"/>
          </p14:sldIdLst>
        </p14:section>
        <p14:section name="Design, Morph, Annotate, Work Together, Tell Me" id="{B9B51309-D148-4332-87C2-07BE32FBCA3B}">
          <p14:sldIdLst>
            <p14:sldId id="271"/>
            <p14:sldId id="308"/>
            <p14:sldId id="301"/>
            <p14:sldId id="302"/>
            <p14:sldId id="307"/>
            <p14:sldId id="297"/>
            <p14:sldId id="298"/>
            <p14:sldId id="299"/>
            <p14:sldId id="312"/>
            <p14:sldId id="313"/>
          </p14:sldIdLst>
        </p14:section>
        <p14:section name="Learn More" id="{2CC34DB2-6590-42C0-AD4B-A04C6060184E}">
          <p14:sldIdLst>
            <p14:sldId id="277"/>
            <p14:sldId id="278"/>
            <p14:sldId id="280"/>
            <p14:sldId id="314"/>
            <p14:sldId id="283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B6"/>
    <a:srgbClr val="D24726"/>
    <a:srgbClr val="404040"/>
    <a:srgbClr val="FF9B45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80658-582A-48E7-AF93-B3C895095FE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9EA67-B340-42EA-9E2D-B1444C53BE20}">
      <dgm:prSet custT="1"/>
      <dgm:spPr/>
      <dgm:t>
        <a:bodyPr/>
        <a:lstStyle/>
        <a:p>
          <a:pPr algn="ctr"/>
          <a:r>
            <a:rPr lang="sr-Latn-RS" sz="3000" b="1" dirty="0">
              <a:solidFill>
                <a:srgbClr val="FF0000"/>
              </a:solidFill>
            </a:rPr>
            <a:t>TRŽIŠTE JE MESTO GDE SE </a:t>
          </a:r>
        </a:p>
        <a:p>
          <a:pPr algn="ctr"/>
          <a:r>
            <a:rPr lang="sr-Latn-RS" sz="3000" b="1" dirty="0">
              <a:solidFill>
                <a:srgbClr val="FF0000"/>
              </a:solidFill>
            </a:rPr>
            <a:t>SUSREĆU PONUDA I TRAŽNJA</a:t>
          </a:r>
          <a:endParaRPr lang="en-US" sz="3000" b="1" dirty="0">
            <a:solidFill>
              <a:srgbClr val="FF0000"/>
            </a:solidFill>
          </a:endParaRPr>
        </a:p>
      </dgm:t>
    </dgm:pt>
    <dgm:pt modelId="{982E4389-6BDB-4E3B-BC7A-29C6F622E9DB}" type="parTrans" cxnId="{0F1D17DB-9647-423F-8C9F-EBF22105EDFC}">
      <dgm:prSet/>
      <dgm:spPr/>
      <dgm:t>
        <a:bodyPr/>
        <a:lstStyle/>
        <a:p>
          <a:endParaRPr lang="en-US"/>
        </a:p>
      </dgm:t>
    </dgm:pt>
    <dgm:pt modelId="{A729678F-77FB-4048-8FA5-07D2BE9FA6E1}" type="sibTrans" cxnId="{0F1D17DB-9647-423F-8C9F-EBF22105EDFC}">
      <dgm:prSet/>
      <dgm:spPr/>
      <dgm:t>
        <a:bodyPr/>
        <a:lstStyle/>
        <a:p>
          <a:endParaRPr lang="en-US"/>
        </a:p>
      </dgm:t>
    </dgm:pt>
    <dgm:pt modelId="{C3920352-8B7F-4D0D-AA73-24224FFC7302}">
      <dgm:prSet/>
      <dgm:spPr/>
      <dgm:t>
        <a:bodyPr/>
        <a:lstStyle/>
        <a:p>
          <a:r>
            <a:rPr lang="en-US" dirty="0"/>
            <a:t>Na </a:t>
          </a:r>
          <a:r>
            <a:rPr lang="en-US" dirty="0" err="1"/>
            <a:t>tržištu</a:t>
          </a:r>
          <a:r>
            <a:rPr lang="en-US" dirty="0"/>
            <a:t> se </a:t>
          </a:r>
          <a:r>
            <a:rPr lang="en-US" dirty="0" err="1"/>
            <a:t>najbolje</a:t>
          </a:r>
          <a:r>
            <a:rPr lang="en-US" dirty="0"/>
            <a:t> </a:t>
          </a:r>
          <a:r>
            <a:rPr lang="en-US" dirty="0" err="1"/>
            <a:t>ogleda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položaj</a:t>
          </a:r>
          <a:r>
            <a:rPr lang="en-US" dirty="0"/>
            <a:t> </a:t>
          </a:r>
          <a:r>
            <a:rPr lang="en-US" dirty="0" err="1"/>
            <a:t>pojedinih</a:t>
          </a:r>
          <a:r>
            <a:rPr lang="en-US" dirty="0"/>
            <a:t> grana, </a:t>
          </a:r>
          <a:r>
            <a:rPr lang="en-US" dirty="0" err="1"/>
            <a:t>subjekata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sl. </a:t>
          </a:r>
          <a:r>
            <a:rPr lang="en-US" dirty="0" err="1"/>
            <a:t>ali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moć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dometi</a:t>
          </a:r>
          <a:r>
            <a:rPr lang="en-US" dirty="0"/>
            <a:t> </a:t>
          </a:r>
          <a:r>
            <a:rPr lang="en-US" dirty="0" err="1"/>
            <a:t>uticaja</a:t>
          </a:r>
          <a:r>
            <a:rPr lang="en-US" dirty="0"/>
            <a:t> </a:t>
          </a:r>
          <a:r>
            <a:rPr lang="en-US" dirty="0" err="1"/>
            <a:t>određenih</a:t>
          </a:r>
          <a:r>
            <a:rPr lang="en-US" dirty="0"/>
            <a:t> </a:t>
          </a:r>
          <a:r>
            <a:rPr lang="en-US" dirty="0" err="1"/>
            <a:t>društvenih</a:t>
          </a:r>
          <a:r>
            <a:rPr lang="en-US" dirty="0"/>
            <a:t> </a:t>
          </a:r>
          <a:r>
            <a:rPr lang="en-US" dirty="0" err="1"/>
            <a:t>struktura</a:t>
          </a:r>
          <a:endParaRPr lang="en-US" dirty="0"/>
        </a:p>
      </dgm:t>
    </dgm:pt>
    <dgm:pt modelId="{3C11109B-48B1-4920-9ED5-45ECE7814761}" type="parTrans" cxnId="{7A98850D-364B-4707-8EA3-2AFD33D9994A}">
      <dgm:prSet/>
      <dgm:spPr/>
      <dgm:t>
        <a:bodyPr/>
        <a:lstStyle/>
        <a:p>
          <a:endParaRPr lang="en-US"/>
        </a:p>
      </dgm:t>
    </dgm:pt>
    <dgm:pt modelId="{2033AB72-161E-4442-9FFA-2DEA2540F7EF}" type="sibTrans" cxnId="{7A98850D-364B-4707-8EA3-2AFD33D9994A}">
      <dgm:prSet/>
      <dgm:spPr/>
      <dgm:t>
        <a:bodyPr/>
        <a:lstStyle/>
        <a:p>
          <a:endParaRPr lang="en-US"/>
        </a:p>
      </dgm:t>
    </dgm:pt>
    <dgm:pt modelId="{6A611ABE-2205-4D5C-9DD7-8CB1FD439C5B}">
      <dgm:prSet/>
      <dgm:spPr/>
      <dgm:t>
        <a:bodyPr/>
        <a:lstStyle/>
        <a:p>
          <a:r>
            <a:rPr lang="en-US"/>
            <a:t>tržište je sastavni i neodvojivi deo </a:t>
          </a:r>
          <a:r>
            <a:rPr lang="en-US" b="1" u="sng"/>
            <a:t>sistema proizvodnje</a:t>
          </a:r>
          <a:r>
            <a:rPr lang="en-US"/>
            <a:t>, </a:t>
          </a:r>
        </a:p>
      </dgm:t>
    </dgm:pt>
    <dgm:pt modelId="{AC005D2F-561E-4AAB-B06D-AF470AAB880B}" type="parTrans" cxnId="{D00EB8BD-0DDA-4BED-858B-60B949C08D94}">
      <dgm:prSet/>
      <dgm:spPr/>
      <dgm:t>
        <a:bodyPr/>
        <a:lstStyle/>
        <a:p>
          <a:endParaRPr lang="en-US"/>
        </a:p>
      </dgm:t>
    </dgm:pt>
    <dgm:pt modelId="{18A20823-2C86-4044-967D-C551FBD09C39}" type="sibTrans" cxnId="{D00EB8BD-0DDA-4BED-858B-60B949C08D94}">
      <dgm:prSet/>
      <dgm:spPr/>
      <dgm:t>
        <a:bodyPr/>
        <a:lstStyle/>
        <a:p>
          <a:endParaRPr lang="en-US"/>
        </a:p>
      </dgm:t>
    </dgm:pt>
    <dgm:pt modelId="{12A1CC64-D465-4DB6-8241-915A30097FCD}">
      <dgm:prSet/>
      <dgm:spPr/>
      <dgm:t>
        <a:bodyPr/>
        <a:lstStyle/>
        <a:p>
          <a:r>
            <a:rPr lang="en-US"/>
            <a:t>u osnovi tržišta </a:t>
          </a:r>
          <a:r>
            <a:rPr lang="en-US" b="1" u="sng"/>
            <a:t>leži razmena </a:t>
          </a:r>
          <a:r>
            <a:rPr lang="en-US"/>
            <a:t>– odnosno proces u kojem robe od jednog prelaze u vlasništvo drugog subjekta, pri čemu na jednoj strani stoji ponuda određenih količina robe, a na drugoj tražnja za robom, </a:t>
          </a:r>
        </a:p>
      </dgm:t>
    </dgm:pt>
    <dgm:pt modelId="{25DA9C39-F102-45A7-BC9E-567642ABA32E}" type="parTrans" cxnId="{BC961CB5-53BE-4CA4-81BC-5B9A4EC2EA72}">
      <dgm:prSet/>
      <dgm:spPr/>
      <dgm:t>
        <a:bodyPr/>
        <a:lstStyle/>
        <a:p>
          <a:endParaRPr lang="en-US"/>
        </a:p>
      </dgm:t>
    </dgm:pt>
    <dgm:pt modelId="{B0C15BE6-370A-4B85-AE4C-C181EE8FB8E7}" type="sibTrans" cxnId="{BC961CB5-53BE-4CA4-81BC-5B9A4EC2EA72}">
      <dgm:prSet/>
      <dgm:spPr/>
      <dgm:t>
        <a:bodyPr/>
        <a:lstStyle/>
        <a:p>
          <a:endParaRPr lang="en-US"/>
        </a:p>
      </dgm:t>
    </dgm:pt>
    <dgm:pt modelId="{2C4B558A-E93D-4967-8073-CE422FD29799}" type="pres">
      <dgm:prSet presAssocID="{65280658-582A-48E7-AF93-B3C895095FEC}" presName="vert0" presStyleCnt="0">
        <dgm:presLayoutVars>
          <dgm:dir/>
          <dgm:animOne val="branch"/>
          <dgm:animLvl val="lvl"/>
        </dgm:presLayoutVars>
      </dgm:prSet>
      <dgm:spPr/>
    </dgm:pt>
    <dgm:pt modelId="{CAD42CBA-41C6-4D10-BA8D-DE16208A81FE}" type="pres">
      <dgm:prSet presAssocID="{F249EA67-B340-42EA-9E2D-B1444C53BE20}" presName="thickLine" presStyleLbl="alignNode1" presStyleIdx="0" presStyleCnt="2"/>
      <dgm:spPr/>
    </dgm:pt>
    <dgm:pt modelId="{4C9EE970-FBA9-4C71-9A1E-5CDC9BA48214}" type="pres">
      <dgm:prSet presAssocID="{F249EA67-B340-42EA-9E2D-B1444C53BE20}" presName="horz1" presStyleCnt="0"/>
      <dgm:spPr/>
    </dgm:pt>
    <dgm:pt modelId="{88C835B1-1718-442D-AEF2-832C7BD25F1E}" type="pres">
      <dgm:prSet presAssocID="{F249EA67-B340-42EA-9E2D-B1444C53BE20}" presName="tx1" presStyleLbl="revTx" presStyleIdx="0" presStyleCnt="4" custScaleX="461081"/>
      <dgm:spPr/>
    </dgm:pt>
    <dgm:pt modelId="{C4A53AFC-F56C-48CD-85CB-B4FE680B7601}" type="pres">
      <dgm:prSet presAssocID="{F249EA67-B340-42EA-9E2D-B1444C53BE20}" presName="vert1" presStyleCnt="0"/>
      <dgm:spPr/>
    </dgm:pt>
    <dgm:pt modelId="{280B22D7-4CEC-4AD8-8AD8-53F01380F5E7}" type="pres">
      <dgm:prSet presAssocID="{C3920352-8B7F-4D0D-AA73-24224FFC7302}" presName="thickLine" presStyleLbl="alignNode1" presStyleIdx="1" presStyleCnt="2"/>
      <dgm:spPr/>
    </dgm:pt>
    <dgm:pt modelId="{806F4718-7412-4E53-9E6A-02E334F4D26B}" type="pres">
      <dgm:prSet presAssocID="{C3920352-8B7F-4D0D-AA73-24224FFC7302}" presName="horz1" presStyleCnt="0"/>
      <dgm:spPr/>
    </dgm:pt>
    <dgm:pt modelId="{48FE4527-229C-491D-803A-33BF25BF1F9A}" type="pres">
      <dgm:prSet presAssocID="{C3920352-8B7F-4D0D-AA73-24224FFC7302}" presName="tx1" presStyleLbl="revTx" presStyleIdx="1" presStyleCnt="4"/>
      <dgm:spPr/>
    </dgm:pt>
    <dgm:pt modelId="{C8734CB5-1FC6-4A52-B7E0-BC75FB51761A}" type="pres">
      <dgm:prSet presAssocID="{C3920352-8B7F-4D0D-AA73-24224FFC7302}" presName="vert1" presStyleCnt="0"/>
      <dgm:spPr/>
    </dgm:pt>
    <dgm:pt modelId="{63169A5A-F89F-471E-9FDB-3E51D3F3BD55}" type="pres">
      <dgm:prSet presAssocID="{6A611ABE-2205-4D5C-9DD7-8CB1FD439C5B}" presName="vertSpace2a" presStyleCnt="0"/>
      <dgm:spPr/>
    </dgm:pt>
    <dgm:pt modelId="{1193A297-AFF0-4066-88B3-ECADB4725108}" type="pres">
      <dgm:prSet presAssocID="{6A611ABE-2205-4D5C-9DD7-8CB1FD439C5B}" presName="horz2" presStyleCnt="0"/>
      <dgm:spPr/>
    </dgm:pt>
    <dgm:pt modelId="{267B9657-D6B1-4B98-AA0F-159D786F1158}" type="pres">
      <dgm:prSet presAssocID="{6A611ABE-2205-4D5C-9DD7-8CB1FD439C5B}" presName="horzSpace2" presStyleCnt="0"/>
      <dgm:spPr/>
    </dgm:pt>
    <dgm:pt modelId="{AF596216-F3DA-4BBE-9302-2B0D2A480BF4}" type="pres">
      <dgm:prSet presAssocID="{6A611ABE-2205-4D5C-9DD7-8CB1FD439C5B}" presName="tx2" presStyleLbl="revTx" presStyleIdx="2" presStyleCnt="4"/>
      <dgm:spPr/>
    </dgm:pt>
    <dgm:pt modelId="{093FA724-152B-4FB0-83F1-36D2712310C1}" type="pres">
      <dgm:prSet presAssocID="{6A611ABE-2205-4D5C-9DD7-8CB1FD439C5B}" presName="vert2" presStyleCnt="0"/>
      <dgm:spPr/>
    </dgm:pt>
    <dgm:pt modelId="{1B4B7A8C-46FD-45C4-82CE-9788D2684F7C}" type="pres">
      <dgm:prSet presAssocID="{6A611ABE-2205-4D5C-9DD7-8CB1FD439C5B}" presName="thinLine2b" presStyleLbl="callout" presStyleIdx="0" presStyleCnt="2"/>
      <dgm:spPr/>
    </dgm:pt>
    <dgm:pt modelId="{BD7CEFDE-B42D-49B7-9D46-F662453A2785}" type="pres">
      <dgm:prSet presAssocID="{6A611ABE-2205-4D5C-9DD7-8CB1FD439C5B}" presName="vertSpace2b" presStyleCnt="0"/>
      <dgm:spPr/>
    </dgm:pt>
    <dgm:pt modelId="{E0CBE717-4501-43DC-94B3-14748D8C521F}" type="pres">
      <dgm:prSet presAssocID="{12A1CC64-D465-4DB6-8241-915A30097FCD}" presName="horz2" presStyleCnt="0"/>
      <dgm:spPr/>
    </dgm:pt>
    <dgm:pt modelId="{28E2D928-2233-496B-A2F0-FBD3C5724339}" type="pres">
      <dgm:prSet presAssocID="{12A1CC64-D465-4DB6-8241-915A30097FCD}" presName="horzSpace2" presStyleCnt="0"/>
      <dgm:spPr/>
    </dgm:pt>
    <dgm:pt modelId="{354555DC-4F42-4E97-B071-6BB247C0677B}" type="pres">
      <dgm:prSet presAssocID="{12A1CC64-D465-4DB6-8241-915A30097FCD}" presName="tx2" presStyleLbl="revTx" presStyleIdx="3" presStyleCnt="4"/>
      <dgm:spPr/>
    </dgm:pt>
    <dgm:pt modelId="{99659D03-A807-4B89-9BA2-86A3FDF8A55A}" type="pres">
      <dgm:prSet presAssocID="{12A1CC64-D465-4DB6-8241-915A30097FCD}" presName="vert2" presStyleCnt="0"/>
      <dgm:spPr/>
    </dgm:pt>
    <dgm:pt modelId="{EE7F638C-6E0B-4D70-BBFB-95F83A04EB09}" type="pres">
      <dgm:prSet presAssocID="{12A1CC64-D465-4DB6-8241-915A30097FCD}" presName="thinLine2b" presStyleLbl="callout" presStyleIdx="1" presStyleCnt="2"/>
      <dgm:spPr/>
    </dgm:pt>
    <dgm:pt modelId="{8F7443B8-C2D6-40D5-BDD7-F4AC2BFC438C}" type="pres">
      <dgm:prSet presAssocID="{12A1CC64-D465-4DB6-8241-915A30097FCD}" presName="vertSpace2b" presStyleCnt="0"/>
      <dgm:spPr/>
    </dgm:pt>
  </dgm:ptLst>
  <dgm:cxnLst>
    <dgm:cxn modelId="{7A98850D-364B-4707-8EA3-2AFD33D9994A}" srcId="{65280658-582A-48E7-AF93-B3C895095FEC}" destId="{C3920352-8B7F-4D0D-AA73-24224FFC7302}" srcOrd="1" destOrd="0" parTransId="{3C11109B-48B1-4920-9ED5-45ECE7814761}" sibTransId="{2033AB72-161E-4442-9FFA-2DEA2540F7EF}"/>
    <dgm:cxn modelId="{882DF329-C96F-4164-9140-C4683A178D5E}" type="presOf" srcId="{65280658-582A-48E7-AF93-B3C895095FEC}" destId="{2C4B558A-E93D-4967-8073-CE422FD29799}" srcOrd="0" destOrd="0" presId="urn:microsoft.com/office/officeart/2008/layout/LinedList"/>
    <dgm:cxn modelId="{FAF05C39-88BC-4D13-919E-615DFC6286AE}" type="presOf" srcId="{F249EA67-B340-42EA-9E2D-B1444C53BE20}" destId="{88C835B1-1718-442D-AEF2-832C7BD25F1E}" srcOrd="0" destOrd="0" presId="urn:microsoft.com/office/officeart/2008/layout/LinedList"/>
    <dgm:cxn modelId="{78727280-9E94-4FC4-9F16-82108E73B296}" type="presOf" srcId="{6A611ABE-2205-4D5C-9DD7-8CB1FD439C5B}" destId="{AF596216-F3DA-4BBE-9302-2B0D2A480BF4}" srcOrd="0" destOrd="0" presId="urn:microsoft.com/office/officeart/2008/layout/LinedList"/>
    <dgm:cxn modelId="{B3616AA5-2D47-4305-9298-E2E0F71662E9}" type="presOf" srcId="{C3920352-8B7F-4D0D-AA73-24224FFC7302}" destId="{48FE4527-229C-491D-803A-33BF25BF1F9A}" srcOrd="0" destOrd="0" presId="urn:microsoft.com/office/officeart/2008/layout/LinedList"/>
    <dgm:cxn modelId="{14ED0EB0-D5EF-46CB-8B9B-B32B86A42261}" type="presOf" srcId="{12A1CC64-D465-4DB6-8241-915A30097FCD}" destId="{354555DC-4F42-4E97-B071-6BB247C0677B}" srcOrd="0" destOrd="0" presId="urn:microsoft.com/office/officeart/2008/layout/LinedList"/>
    <dgm:cxn modelId="{BC961CB5-53BE-4CA4-81BC-5B9A4EC2EA72}" srcId="{C3920352-8B7F-4D0D-AA73-24224FFC7302}" destId="{12A1CC64-D465-4DB6-8241-915A30097FCD}" srcOrd="1" destOrd="0" parTransId="{25DA9C39-F102-45A7-BC9E-567642ABA32E}" sibTransId="{B0C15BE6-370A-4B85-AE4C-C181EE8FB8E7}"/>
    <dgm:cxn modelId="{D00EB8BD-0DDA-4BED-858B-60B949C08D94}" srcId="{C3920352-8B7F-4D0D-AA73-24224FFC7302}" destId="{6A611ABE-2205-4D5C-9DD7-8CB1FD439C5B}" srcOrd="0" destOrd="0" parTransId="{AC005D2F-561E-4AAB-B06D-AF470AAB880B}" sibTransId="{18A20823-2C86-4044-967D-C551FBD09C39}"/>
    <dgm:cxn modelId="{0F1D17DB-9647-423F-8C9F-EBF22105EDFC}" srcId="{65280658-582A-48E7-AF93-B3C895095FEC}" destId="{F249EA67-B340-42EA-9E2D-B1444C53BE20}" srcOrd="0" destOrd="0" parTransId="{982E4389-6BDB-4E3B-BC7A-29C6F622E9DB}" sibTransId="{A729678F-77FB-4048-8FA5-07D2BE9FA6E1}"/>
    <dgm:cxn modelId="{0527FECA-30D4-4630-BCAF-4CADADFC0409}" type="presParOf" srcId="{2C4B558A-E93D-4967-8073-CE422FD29799}" destId="{CAD42CBA-41C6-4D10-BA8D-DE16208A81FE}" srcOrd="0" destOrd="0" presId="urn:microsoft.com/office/officeart/2008/layout/LinedList"/>
    <dgm:cxn modelId="{7D92107A-551A-4D6A-8D02-73FDA4D86744}" type="presParOf" srcId="{2C4B558A-E93D-4967-8073-CE422FD29799}" destId="{4C9EE970-FBA9-4C71-9A1E-5CDC9BA48214}" srcOrd="1" destOrd="0" presId="urn:microsoft.com/office/officeart/2008/layout/LinedList"/>
    <dgm:cxn modelId="{E66B0B96-F380-4396-BF10-0DBFA303DCBD}" type="presParOf" srcId="{4C9EE970-FBA9-4C71-9A1E-5CDC9BA48214}" destId="{88C835B1-1718-442D-AEF2-832C7BD25F1E}" srcOrd="0" destOrd="0" presId="urn:microsoft.com/office/officeart/2008/layout/LinedList"/>
    <dgm:cxn modelId="{492CE5D1-1CB0-48C7-9CFD-594248F221C1}" type="presParOf" srcId="{4C9EE970-FBA9-4C71-9A1E-5CDC9BA48214}" destId="{C4A53AFC-F56C-48CD-85CB-B4FE680B7601}" srcOrd="1" destOrd="0" presId="urn:microsoft.com/office/officeart/2008/layout/LinedList"/>
    <dgm:cxn modelId="{AED4ED80-BD78-46BE-9B0C-F23DF90A4910}" type="presParOf" srcId="{2C4B558A-E93D-4967-8073-CE422FD29799}" destId="{280B22D7-4CEC-4AD8-8AD8-53F01380F5E7}" srcOrd="2" destOrd="0" presId="urn:microsoft.com/office/officeart/2008/layout/LinedList"/>
    <dgm:cxn modelId="{F28AC3F2-713D-424B-BFAC-9D0FF13F2C5D}" type="presParOf" srcId="{2C4B558A-E93D-4967-8073-CE422FD29799}" destId="{806F4718-7412-4E53-9E6A-02E334F4D26B}" srcOrd="3" destOrd="0" presId="urn:microsoft.com/office/officeart/2008/layout/LinedList"/>
    <dgm:cxn modelId="{EC270038-1C67-4471-8FAE-F03CF60C9BBE}" type="presParOf" srcId="{806F4718-7412-4E53-9E6A-02E334F4D26B}" destId="{48FE4527-229C-491D-803A-33BF25BF1F9A}" srcOrd="0" destOrd="0" presId="urn:microsoft.com/office/officeart/2008/layout/LinedList"/>
    <dgm:cxn modelId="{D93B2289-465B-4DD1-8F28-F2EBAC22D980}" type="presParOf" srcId="{806F4718-7412-4E53-9E6A-02E334F4D26B}" destId="{C8734CB5-1FC6-4A52-B7E0-BC75FB51761A}" srcOrd="1" destOrd="0" presId="urn:microsoft.com/office/officeart/2008/layout/LinedList"/>
    <dgm:cxn modelId="{535E976F-3F4B-4CFC-B496-611336E84634}" type="presParOf" srcId="{C8734CB5-1FC6-4A52-B7E0-BC75FB51761A}" destId="{63169A5A-F89F-471E-9FDB-3E51D3F3BD55}" srcOrd="0" destOrd="0" presId="urn:microsoft.com/office/officeart/2008/layout/LinedList"/>
    <dgm:cxn modelId="{B61DBB97-729E-45A4-BFDA-C59834B204BE}" type="presParOf" srcId="{C8734CB5-1FC6-4A52-B7E0-BC75FB51761A}" destId="{1193A297-AFF0-4066-88B3-ECADB4725108}" srcOrd="1" destOrd="0" presId="urn:microsoft.com/office/officeart/2008/layout/LinedList"/>
    <dgm:cxn modelId="{182887CF-4E01-474F-9B44-561A839D59FD}" type="presParOf" srcId="{1193A297-AFF0-4066-88B3-ECADB4725108}" destId="{267B9657-D6B1-4B98-AA0F-159D786F1158}" srcOrd="0" destOrd="0" presId="urn:microsoft.com/office/officeart/2008/layout/LinedList"/>
    <dgm:cxn modelId="{832636EA-84C2-4B32-9A0D-30E86EC56A29}" type="presParOf" srcId="{1193A297-AFF0-4066-88B3-ECADB4725108}" destId="{AF596216-F3DA-4BBE-9302-2B0D2A480BF4}" srcOrd="1" destOrd="0" presId="urn:microsoft.com/office/officeart/2008/layout/LinedList"/>
    <dgm:cxn modelId="{BDFFD41B-A564-4785-AE81-AD298622CB03}" type="presParOf" srcId="{1193A297-AFF0-4066-88B3-ECADB4725108}" destId="{093FA724-152B-4FB0-83F1-36D2712310C1}" srcOrd="2" destOrd="0" presId="urn:microsoft.com/office/officeart/2008/layout/LinedList"/>
    <dgm:cxn modelId="{BB766DC8-9E6A-488F-A15A-1445629B003B}" type="presParOf" srcId="{C8734CB5-1FC6-4A52-B7E0-BC75FB51761A}" destId="{1B4B7A8C-46FD-45C4-82CE-9788D2684F7C}" srcOrd="2" destOrd="0" presId="urn:microsoft.com/office/officeart/2008/layout/LinedList"/>
    <dgm:cxn modelId="{C1B05E29-100A-4367-9A9C-DE01C3D28478}" type="presParOf" srcId="{C8734CB5-1FC6-4A52-B7E0-BC75FB51761A}" destId="{BD7CEFDE-B42D-49B7-9D46-F662453A2785}" srcOrd="3" destOrd="0" presId="urn:microsoft.com/office/officeart/2008/layout/LinedList"/>
    <dgm:cxn modelId="{775F774A-0E46-4BA5-A9A5-371361752C2A}" type="presParOf" srcId="{C8734CB5-1FC6-4A52-B7E0-BC75FB51761A}" destId="{E0CBE717-4501-43DC-94B3-14748D8C521F}" srcOrd="4" destOrd="0" presId="urn:microsoft.com/office/officeart/2008/layout/LinedList"/>
    <dgm:cxn modelId="{77FD960C-9FC4-4384-9319-A9A2BBA00491}" type="presParOf" srcId="{E0CBE717-4501-43DC-94B3-14748D8C521F}" destId="{28E2D928-2233-496B-A2F0-FBD3C5724339}" srcOrd="0" destOrd="0" presId="urn:microsoft.com/office/officeart/2008/layout/LinedList"/>
    <dgm:cxn modelId="{E8E93C9C-57A2-47D9-9A61-BA98B9CEC697}" type="presParOf" srcId="{E0CBE717-4501-43DC-94B3-14748D8C521F}" destId="{354555DC-4F42-4E97-B071-6BB247C0677B}" srcOrd="1" destOrd="0" presId="urn:microsoft.com/office/officeart/2008/layout/LinedList"/>
    <dgm:cxn modelId="{1BBCF2D1-C10D-4096-8B32-4DF64693F8AB}" type="presParOf" srcId="{E0CBE717-4501-43DC-94B3-14748D8C521F}" destId="{99659D03-A807-4B89-9BA2-86A3FDF8A55A}" srcOrd="2" destOrd="0" presId="urn:microsoft.com/office/officeart/2008/layout/LinedList"/>
    <dgm:cxn modelId="{7AD8D0F7-24DF-41DC-9D45-DDAA7AED60FD}" type="presParOf" srcId="{C8734CB5-1FC6-4A52-B7E0-BC75FB51761A}" destId="{EE7F638C-6E0B-4D70-BBFB-95F83A04EB09}" srcOrd="5" destOrd="0" presId="urn:microsoft.com/office/officeart/2008/layout/LinedList"/>
    <dgm:cxn modelId="{ACB38CAD-F833-4D72-85D1-B64CF49ADB96}" type="presParOf" srcId="{C8734CB5-1FC6-4A52-B7E0-BC75FB51761A}" destId="{8F7443B8-C2D6-40D5-BDD7-F4AC2BFC438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42CBA-41C6-4D10-BA8D-DE16208A81FE}">
      <dsp:nvSpPr>
        <dsp:cNvPr id="0" name=""/>
        <dsp:cNvSpPr/>
      </dsp:nvSpPr>
      <dsp:spPr>
        <a:xfrm>
          <a:off x="0" y="0"/>
          <a:ext cx="9445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835B1-1718-442D-AEF2-832C7BD25F1E}">
      <dsp:nvSpPr>
        <dsp:cNvPr id="0" name=""/>
        <dsp:cNvSpPr/>
      </dsp:nvSpPr>
      <dsp:spPr>
        <a:xfrm>
          <a:off x="0" y="0"/>
          <a:ext cx="8710513" cy="19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000" b="1" kern="1200" dirty="0">
              <a:solidFill>
                <a:srgbClr val="FF0000"/>
              </a:solidFill>
            </a:rPr>
            <a:t>TRŽIŠTE JE MESTO GDE SE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000" b="1" kern="1200" dirty="0">
              <a:solidFill>
                <a:srgbClr val="FF0000"/>
              </a:solidFill>
            </a:rPr>
            <a:t>SUSREĆU PONUDA I TRAŽNJA</a:t>
          </a:r>
          <a:endParaRPr lang="en-US" sz="3000" b="1" kern="1200" dirty="0">
            <a:solidFill>
              <a:srgbClr val="FF0000"/>
            </a:solidFill>
          </a:endParaRPr>
        </a:p>
      </dsp:txBody>
      <dsp:txXfrm>
        <a:off x="0" y="0"/>
        <a:ext cx="8710513" cy="1988820"/>
      </dsp:txXfrm>
    </dsp:sp>
    <dsp:sp modelId="{280B22D7-4CEC-4AD8-8AD8-53F01380F5E7}">
      <dsp:nvSpPr>
        <dsp:cNvPr id="0" name=""/>
        <dsp:cNvSpPr/>
      </dsp:nvSpPr>
      <dsp:spPr>
        <a:xfrm>
          <a:off x="0" y="1988820"/>
          <a:ext cx="9445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E4527-229C-491D-803A-33BF25BF1F9A}">
      <dsp:nvSpPr>
        <dsp:cNvPr id="0" name=""/>
        <dsp:cNvSpPr/>
      </dsp:nvSpPr>
      <dsp:spPr>
        <a:xfrm>
          <a:off x="0" y="1988820"/>
          <a:ext cx="1889150" cy="19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 </a:t>
          </a:r>
          <a:r>
            <a:rPr lang="en-US" sz="1500" kern="1200" dirty="0" err="1"/>
            <a:t>tržištu</a:t>
          </a:r>
          <a:r>
            <a:rPr lang="en-US" sz="1500" kern="1200" dirty="0"/>
            <a:t> se </a:t>
          </a:r>
          <a:r>
            <a:rPr lang="en-US" sz="1500" kern="1200" dirty="0" err="1"/>
            <a:t>najbolje</a:t>
          </a:r>
          <a:r>
            <a:rPr lang="en-US" sz="1500" kern="1200" dirty="0"/>
            <a:t> </a:t>
          </a:r>
          <a:r>
            <a:rPr lang="en-US" sz="1500" kern="1200" dirty="0" err="1"/>
            <a:t>ogleda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položaj</a:t>
          </a:r>
          <a:r>
            <a:rPr lang="en-US" sz="1500" kern="1200" dirty="0"/>
            <a:t> </a:t>
          </a:r>
          <a:r>
            <a:rPr lang="en-US" sz="1500" kern="1200" dirty="0" err="1"/>
            <a:t>pojedinih</a:t>
          </a:r>
          <a:r>
            <a:rPr lang="en-US" sz="1500" kern="1200" dirty="0"/>
            <a:t> grana, </a:t>
          </a:r>
          <a:r>
            <a:rPr lang="en-US" sz="1500" kern="1200" dirty="0" err="1"/>
            <a:t>subjekata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sl. </a:t>
          </a:r>
          <a:r>
            <a:rPr lang="en-US" sz="1500" kern="1200" dirty="0" err="1"/>
            <a:t>ali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moć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dometi</a:t>
          </a:r>
          <a:r>
            <a:rPr lang="en-US" sz="1500" kern="1200" dirty="0"/>
            <a:t> </a:t>
          </a:r>
          <a:r>
            <a:rPr lang="en-US" sz="1500" kern="1200" dirty="0" err="1"/>
            <a:t>uticaja</a:t>
          </a:r>
          <a:r>
            <a:rPr lang="en-US" sz="1500" kern="1200" dirty="0"/>
            <a:t> </a:t>
          </a:r>
          <a:r>
            <a:rPr lang="en-US" sz="1500" kern="1200" dirty="0" err="1"/>
            <a:t>određenih</a:t>
          </a:r>
          <a:r>
            <a:rPr lang="en-US" sz="1500" kern="1200" dirty="0"/>
            <a:t> </a:t>
          </a:r>
          <a:r>
            <a:rPr lang="en-US" sz="1500" kern="1200" dirty="0" err="1"/>
            <a:t>društvenih</a:t>
          </a:r>
          <a:r>
            <a:rPr lang="en-US" sz="1500" kern="1200" dirty="0"/>
            <a:t> </a:t>
          </a:r>
          <a:r>
            <a:rPr lang="en-US" sz="1500" kern="1200" dirty="0" err="1"/>
            <a:t>struktura</a:t>
          </a:r>
          <a:endParaRPr lang="en-US" sz="1500" kern="1200" dirty="0"/>
        </a:p>
      </dsp:txBody>
      <dsp:txXfrm>
        <a:off x="0" y="1988820"/>
        <a:ext cx="1889150" cy="1988820"/>
      </dsp:txXfrm>
    </dsp:sp>
    <dsp:sp modelId="{AF596216-F3DA-4BBE-9302-2B0D2A480BF4}">
      <dsp:nvSpPr>
        <dsp:cNvPr id="0" name=""/>
        <dsp:cNvSpPr/>
      </dsp:nvSpPr>
      <dsp:spPr>
        <a:xfrm>
          <a:off x="2030836" y="2035044"/>
          <a:ext cx="7414915" cy="924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tržište je sastavni i neodvojivi deo </a:t>
          </a:r>
          <a:r>
            <a:rPr lang="en-US" sz="1700" b="1" u="sng" kern="1200"/>
            <a:t>sistema proizvodnje</a:t>
          </a:r>
          <a:r>
            <a:rPr lang="en-US" sz="1700" kern="1200"/>
            <a:t>, </a:t>
          </a:r>
        </a:p>
      </dsp:txBody>
      <dsp:txXfrm>
        <a:off x="2030836" y="2035044"/>
        <a:ext cx="7414915" cy="924490"/>
      </dsp:txXfrm>
    </dsp:sp>
    <dsp:sp modelId="{1B4B7A8C-46FD-45C4-82CE-9788D2684F7C}">
      <dsp:nvSpPr>
        <dsp:cNvPr id="0" name=""/>
        <dsp:cNvSpPr/>
      </dsp:nvSpPr>
      <dsp:spPr>
        <a:xfrm>
          <a:off x="1889150" y="2959535"/>
          <a:ext cx="7556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555DC-4F42-4E97-B071-6BB247C0677B}">
      <dsp:nvSpPr>
        <dsp:cNvPr id="0" name=""/>
        <dsp:cNvSpPr/>
      </dsp:nvSpPr>
      <dsp:spPr>
        <a:xfrm>
          <a:off x="2030836" y="3005759"/>
          <a:ext cx="7414915" cy="924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 osnovi tržišta </a:t>
          </a:r>
          <a:r>
            <a:rPr lang="en-US" sz="1700" b="1" u="sng" kern="1200"/>
            <a:t>leži razmena </a:t>
          </a:r>
          <a:r>
            <a:rPr lang="en-US" sz="1700" kern="1200"/>
            <a:t>– odnosno proces u kojem robe od jednog prelaze u vlasništvo drugog subjekta, pri čemu na jednoj strani stoji ponuda određenih količina robe, a na drugoj tražnja za robom, </a:t>
          </a:r>
        </a:p>
      </dsp:txBody>
      <dsp:txXfrm>
        <a:off x="2030836" y="3005759"/>
        <a:ext cx="7414915" cy="924490"/>
      </dsp:txXfrm>
    </dsp:sp>
    <dsp:sp modelId="{EE7F638C-6E0B-4D70-BBFB-95F83A04EB09}">
      <dsp:nvSpPr>
        <dsp:cNvPr id="0" name=""/>
        <dsp:cNvSpPr/>
      </dsp:nvSpPr>
      <dsp:spPr>
        <a:xfrm>
          <a:off x="1889150" y="3930250"/>
          <a:ext cx="7556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12/02/2024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12/02/2024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8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754123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sr-Latn-RS" sz="4800" b="1" dirty="0">
                <a:solidFill>
                  <a:schemeClr val="bg1"/>
                </a:solidFill>
                <a:latin typeface="Amasis MT Pro Black" panose="020B0604020202020204" pitchFamily="18" charset="0"/>
              </a:rPr>
              <a:t>TRŽIŠTE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Kapija | Beogradska berza - Nedeljni izveštaj za period od 15. do 19.  januara 2024.">
            <a:extLst>
              <a:ext uri="{FF2B5EF4-FFF2-40B4-BE49-F238E27FC236}">
                <a16:creationId xmlns:a16="http://schemas.microsoft.com/office/drawing/2014/main" id="{09D69AC8-E7CE-7D6C-8936-94434470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82" y="2358124"/>
            <a:ext cx="5307105" cy="398032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46358" cy="640080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C00000"/>
                </a:solidFill>
              </a:rPr>
              <a:t>Funkcije tržišta </a:t>
            </a:r>
            <a:r>
              <a:rPr lang="sr-Latn-RS" sz="2000" b="1" dirty="0">
                <a:solidFill>
                  <a:srgbClr val="C00000"/>
                </a:solidFill>
              </a:rPr>
              <a:t>ekonomsko finansijske funkcije tržišta ukazuju da na tržištu uvek prisutna intenzivna konkurencija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4177710" cy="45335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: </a:t>
            </a:r>
            <a:endParaRPr lang="sr-Latn-RS" sz="2000" dirty="0"/>
          </a:p>
          <a:p>
            <a:pPr algn="just"/>
            <a:r>
              <a:rPr lang="en-US" sz="2000" b="1" u="sng" dirty="0" err="1">
                <a:solidFill>
                  <a:srgbClr val="00B050"/>
                </a:solidFill>
              </a:rPr>
              <a:t>povezivanje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</a:rPr>
              <a:t>proizvodnje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</a:rPr>
              <a:t>i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</a:rPr>
              <a:t>potrošnje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endParaRPr lang="sr-Latn-RS" sz="2000" b="1" u="sng" dirty="0">
              <a:solidFill>
                <a:srgbClr val="00B050"/>
              </a:solidFill>
            </a:endParaRPr>
          </a:p>
          <a:p>
            <a:pPr algn="just"/>
            <a:r>
              <a:rPr lang="en-US" sz="2000" dirty="0" err="1"/>
              <a:t>Ostale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: </a:t>
            </a:r>
            <a:endParaRPr lang="sr-Latn-R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Informativna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endParaRPr lang="sr-Latn-RS" sz="2000" dirty="0"/>
          </a:p>
          <a:p>
            <a:pPr marL="457200" indent="-457200" algn="just">
              <a:buFontTx/>
              <a:buAutoNum type="arabicPeriod"/>
            </a:pPr>
            <a:r>
              <a:rPr lang="en-US" sz="2000" dirty="0" err="1"/>
              <a:t>Alokativna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endParaRPr lang="sr-Latn-R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Selektivna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endParaRPr lang="sr-Latn-R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Distributivna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895767" y="1160753"/>
            <a:ext cx="6522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Informativna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potrošači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informišu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o tržoištu u određenom vremenu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Potrošači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putem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saznaju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koji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usluge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nude, 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saznaju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koji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usluge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traže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46712" y="2433699"/>
            <a:ext cx="66205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Alokativna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Vrši alokaciju proizvodnih faktora na različite proizvode. </a:t>
            </a: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tražnja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za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određenim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dobrom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njegova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cena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profit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tog dobra, 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više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različitih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interesuje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za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proizvodnju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tog dobra.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Dakle oni se pomeraju – alociraju ka tom tržištu..</a:t>
            </a: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više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počne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 dobro,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odnosno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poveća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ponuda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datog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dobra,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dolazi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opadanja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njegove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cene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deo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povlači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***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Na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taj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način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tržište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obavlja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svoju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alokativnu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funkciju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utičući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putem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tržišnih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cena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odluke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alokaciji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resursa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koje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poseduju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0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574" y="4814033"/>
            <a:ext cx="456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Distributivna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praktično prisiljava učesnike na tržištu da rade prave stvari – da postižu efikasnost i pravednost. 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56" y="1756809"/>
            <a:ext cx="46792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Selektivna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vrši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selekciju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privrednih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subjekata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preduzeća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nagrađujući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one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uspešnije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efikasnije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efektivnije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), 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kažnjavajući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one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koji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manje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uspešni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 – kroz proces konkurencije.</a:t>
            </a:r>
          </a:p>
          <a:p>
            <a:pPr algn="just"/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Oni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uspešniji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će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ostvarivati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profit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napredovati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dok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će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oni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manje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uspešni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ostvarivati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gubitke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12 Cartoons for a Gravity-Defying Stock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80" y="2211133"/>
            <a:ext cx="5314248" cy="2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2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TRŽIŠNI POTENCIJAL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5246237" cy="4694562"/>
          </a:xfrm>
        </p:spPr>
        <p:txBody>
          <a:bodyPr>
            <a:noAutofit/>
          </a:bodyPr>
          <a:lstStyle/>
          <a:p>
            <a:pPr algn="just"/>
            <a:r>
              <a:rPr lang="sr-Latn-RS" sz="1800" dirty="0"/>
              <a:t>SPOSOBNOST TRŽIŠTA da prihvati određene proizvode i/ili usluge</a:t>
            </a:r>
          </a:p>
          <a:p>
            <a:pPr algn="just"/>
            <a:r>
              <a:rPr lang="sr-Latn-RS" sz="1800" dirty="0"/>
              <a:t>Potencijal tržišta sa </a:t>
            </a:r>
            <a:r>
              <a:rPr lang="sr-Latn-RS" sz="1800" b="1" u="sng" dirty="0"/>
              <a:t>stanovišta ponude </a:t>
            </a:r>
            <a:r>
              <a:rPr lang="sr-Latn-RS" sz="1800" dirty="0"/>
              <a:t>– ocenjuje se sa stanovišta mogućih proizvođača proizvoda</a:t>
            </a:r>
          </a:p>
          <a:p>
            <a:pPr algn="just"/>
            <a:r>
              <a:rPr lang="sr-Latn-RS" sz="1800" dirty="0"/>
              <a:t>Potencijal trž</a:t>
            </a:r>
            <a:r>
              <a:rPr lang="en-US" sz="1800" dirty="0" err="1"/>
              <a:t>i</a:t>
            </a:r>
            <a:r>
              <a:rPr lang="sr-Latn-RS" sz="1800" dirty="0"/>
              <a:t>šta sa </a:t>
            </a:r>
            <a:r>
              <a:rPr lang="sr-Latn-RS" sz="1800" b="1" u="sng" dirty="0"/>
              <a:t>stanovišta tražnje </a:t>
            </a:r>
            <a:r>
              <a:rPr lang="sr-Latn-RS" sz="1800" dirty="0"/>
              <a:t>ocenjuje se prema broju potrošača i prema njihovim željama</a:t>
            </a:r>
          </a:p>
          <a:p>
            <a:pPr algn="just"/>
            <a:r>
              <a:rPr lang="sr-Latn-RS" sz="1800" dirty="0"/>
              <a:t>Potencijalni potrošači – oni koji u određenom periodu imaju potrebe za određenim proizvodom i/ili uslugama</a:t>
            </a:r>
            <a:endParaRPr lang="en-US" sz="1800" dirty="0"/>
          </a:p>
        </p:txBody>
      </p:sp>
      <p:pic>
        <p:nvPicPr>
          <p:cNvPr id="3074" name="Picture 2" descr="12 Cartoons for a Gravity-Defying Stock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29" y="2013319"/>
            <a:ext cx="5980125" cy="33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1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C00000"/>
                </a:solidFill>
                <a:latin typeface="Amasis MT Pro Black" panose="02040A04050005020304" pitchFamily="18" charset="0"/>
              </a:rPr>
              <a:t>PONUDA</a:t>
            </a:r>
            <a:endParaRPr lang="en-US" b="1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1052345" cy="293813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</a:rPr>
              <a:t>Pod </a:t>
            </a:r>
            <a:r>
              <a:rPr lang="en-US" sz="2000" dirty="0" err="1">
                <a:solidFill>
                  <a:srgbClr val="C00000"/>
                </a:solidFill>
              </a:rPr>
              <a:t>ponudom</a:t>
            </a:r>
            <a:r>
              <a:rPr lang="en-US" sz="2000" dirty="0">
                <a:solidFill>
                  <a:srgbClr val="C00000"/>
                </a:solidFill>
              </a:rPr>
              <a:t> se </a:t>
            </a:r>
            <a:r>
              <a:rPr lang="en-US" sz="2000" dirty="0" err="1">
                <a:solidFill>
                  <a:srgbClr val="C00000"/>
                </a:solidFill>
              </a:rPr>
              <a:t>podrazumeva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količina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neke</a:t>
            </a:r>
            <a:r>
              <a:rPr lang="en-US" sz="2000" dirty="0">
                <a:solidFill>
                  <a:srgbClr val="C00000"/>
                </a:solidFill>
              </a:rPr>
              <a:t> robe </a:t>
            </a:r>
            <a:r>
              <a:rPr lang="en-US" sz="2000" dirty="0" err="1">
                <a:solidFill>
                  <a:srgbClr val="C00000"/>
                </a:solidFill>
              </a:rPr>
              <a:t>ili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usluge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koju</a:t>
            </a:r>
            <a:r>
              <a:rPr lang="en-US" sz="2000" dirty="0">
                <a:solidFill>
                  <a:srgbClr val="C00000"/>
                </a:solidFill>
              </a:rPr>
              <a:t> je </a:t>
            </a:r>
            <a:r>
              <a:rPr lang="en-US" sz="2000" dirty="0" err="1">
                <a:solidFill>
                  <a:srgbClr val="C00000"/>
                </a:solidFill>
              </a:rPr>
              <a:t>određeni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subjekt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sr-Latn-RS" sz="2000" dirty="0">
                <a:solidFill>
                  <a:srgbClr val="C00000"/>
                </a:solidFill>
              </a:rPr>
              <a:t>(</a:t>
            </a:r>
            <a:r>
              <a:rPr lang="en-US" sz="2000" dirty="0" err="1">
                <a:solidFill>
                  <a:srgbClr val="C00000"/>
                </a:solidFill>
              </a:rPr>
              <a:t>koji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njom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raspolaže</a:t>
            </a:r>
            <a:r>
              <a:rPr lang="sr-Latn-RS" sz="2000" dirty="0">
                <a:solidFill>
                  <a:srgbClr val="C00000"/>
                </a:solidFill>
              </a:rPr>
              <a:t>)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spreman</a:t>
            </a:r>
            <a:r>
              <a:rPr lang="en-US" sz="2000" dirty="0">
                <a:solidFill>
                  <a:srgbClr val="C00000"/>
                </a:solidFill>
              </a:rPr>
              <a:t> da je </a:t>
            </a:r>
            <a:r>
              <a:rPr lang="en-US" sz="2000" dirty="0" err="1">
                <a:solidFill>
                  <a:srgbClr val="C00000"/>
                </a:solidFill>
              </a:rPr>
              <a:t>proda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uz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odgovarajuću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cenu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endParaRPr lang="sr-Latn-RS" sz="2000" dirty="0"/>
          </a:p>
          <a:p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masu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proizvođač</a:t>
            </a:r>
            <a:r>
              <a:rPr lang="en-US" sz="2000" dirty="0"/>
              <a:t> (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drugi</a:t>
            </a:r>
            <a:r>
              <a:rPr lang="en-US" sz="2000" dirty="0"/>
              <a:t> </a:t>
            </a:r>
            <a:r>
              <a:rPr lang="en-US" sz="2000" dirty="0" err="1"/>
              <a:t>subjekt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njom</a:t>
            </a:r>
            <a:r>
              <a:rPr lang="en-US" sz="2000" dirty="0"/>
              <a:t> </a:t>
            </a:r>
            <a:r>
              <a:rPr lang="en-US" sz="2000" dirty="0" err="1"/>
              <a:t>raspolaže</a:t>
            </a:r>
            <a:r>
              <a:rPr lang="en-US" sz="2000" dirty="0"/>
              <a:t>) </a:t>
            </a:r>
            <a:r>
              <a:rPr lang="en-US" sz="2000" dirty="0" err="1"/>
              <a:t>ponuditi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tržištu</a:t>
            </a:r>
            <a:r>
              <a:rPr lang="en-US" sz="2000" dirty="0"/>
              <a:t> </a:t>
            </a:r>
            <a:r>
              <a:rPr lang="en-US" sz="2000" dirty="0" err="1"/>
              <a:t>zavisi</a:t>
            </a:r>
            <a:r>
              <a:rPr lang="en-US" sz="2000" dirty="0"/>
              <a:t> od </a:t>
            </a:r>
            <a:r>
              <a:rPr lang="en-US" sz="2000" dirty="0" err="1"/>
              <a:t>cene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nju</a:t>
            </a:r>
            <a:r>
              <a:rPr lang="en-US" sz="2000" dirty="0"/>
              <a:t> </a:t>
            </a:r>
            <a:r>
              <a:rPr lang="en-US" sz="2000" dirty="0" err="1"/>
              <a:t>ostvariti</a:t>
            </a:r>
            <a:r>
              <a:rPr lang="sr-Latn-RS" sz="2000" dirty="0"/>
              <a:t> - </a:t>
            </a:r>
            <a:r>
              <a:rPr lang="en-US" sz="2000" dirty="0"/>
              <a:t>Na taj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uspostavlja</a:t>
            </a:r>
            <a:r>
              <a:rPr lang="en-US" sz="2000" dirty="0"/>
              <a:t> se </a:t>
            </a:r>
            <a:r>
              <a:rPr lang="en-US" sz="2000" dirty="0" err="1"/>
              <a:t>funkcionalna</a:t>
            </a:r>
            <a:r>
              <a:rPr lang="en-US" sz="2000" dirty="0"/>
              <a:t> </a:t>
            </a:r>
            <a:r>
              <a:rPr lang="en-US" sz="2000" dirty="0" err="1"/>
              <a:t>veza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ponude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cena</a:t>
            </a:r>
            <a:r>
              <a:rPr lang="en-US" sz="2000" dirty="0"/>
              <a:t>.</a:t>
            </a:r>
            <a:endParaRPr lang="sr-Latn-RS" sz="2000" dirty="0"/>
          </a:p>
          <a:p>
            <a:r>
              <a:rPr lang="en-US" sz="2000" dirty="0" err="1"/>
              <a:t>Kada</a:t>
            </a:r>
            <a:r>
              <a:rPr lang="en-US" sz="2000" dirty="0"/>
              <a:t> se </a:t>
            </a:r>
            <a:r>
              <a:rPr lang="en-US" sz="2000" dirty="0" err="1"/>
              <a:t>cena</a:t>
            </a:r>
            <a:r>
              <a:rPr lang="en-US" sz="2000" dirty="0"/>
              <a:t> </a:t>
            </a:r>
            <a:r>
              <a:rPr lang="en-US" sz="2000" dirty="0" err="1"/>
              <a:t>nekog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poveća</a:t>
            </a:r>
            <a:r>
              <a:rPr lang="en-US" sz="2000" dirty="0"/>
              <a:t> </a:t>
            </a:r>
            <a:r>
              <a:rPr lang="en-US" sz="2000" dirty="0" err="1"/>
              <a:t>dolazi</a:t>
            </a:r>
            <a:r>
              <a:rPr lang="en-US" sz="2000" dirty="0"/>
              <a:t> do </a:t>
            </a:r>
            <a:r>
              <a:rPr lang="en-US" sz="2000" dirty="0" err="1"/>
              <a:t>povećane</a:t>
            </a:r>
            <a:r>
              <a:rPr lang="en-US" sz="2000" dirty="0"/>
              <a:t> </a:t>
            </a:r>
            <a:r>
              <a:rPr lang="en-US" sz="2000" dirty="0" err="1"/>
              <a:t>ponude</a:t>
            </a:r>
            <a:r>
              <a:rPr lang="en-US" sz="2000" dirty="0"/>
              <a:t> robe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obrnuto</a:t>
            </a:r>
            <a:r>
              <a:rPr lang="en-US" sz="2000" dirty="0"/>
              <a:t>.</a:t>
            </a:r>
          </a:p>
        </p:txBody>
      </p:sp>
      <p:pic>
        <p:nvPicPr>
          <p:cNvPr id="6146" name="Picture 2" descr="Difference Between Free Market and Capitalism | Definition and 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19" y="3831578"/>
            <a:ext cx="2920038" cy="27392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5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C00000"/>
                </a:solidFill>
              </a:rPr>
              <a:t>Funkcija ponude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6539221" cy="4839068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Funkcija</a:t>
            </a:r>
            <a:r>
              <a:rPr lang="en-US" sz="1600" dirty="0"/>
              <a:t> </a:t>
            </a:r>
            <a:r>
              <a:rPr lang="en-US" sz="1600" dirty="0" err="1"/>
              <a:t>ponude</a:t>
            </a:r>
            <a:r>
              <a:rPr lang="en-US" sz="1600" dirty="0"/>
              <a:t>,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povezuje</a:t>
            </a:r>
            <a:r>
              <a:rPr lang="en-US" sz="1600" dirty="0"/>
              <a:t>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ponuđene</a:t>
            </a:r>
            <a:r>
              <a:rPr lang="en-US" sz="1600" dirty="0"/>
              <a:t> robe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njihove</a:t>
            </a:r>
            <a:r>
              <a:rPr lang="en-US" sz="1600" dirty="0"/>
              <a:t> </a:t>
            </a:r>
            <a:r>
              <a:rPr lang="en-US" sz="1600" dirty="0" err="1"/>
              <a:t>cene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tržištu</a:t>
            </a:r>
            <a:r>
              <a:rPr lang="en-US" sz="1600" dirty="0"/>
              <a:t> </a:t>
            </a:r>
            <a:r>
              <a:rPr lang="en-US" sz="1600" dirty="0" err="1"/>
              <a:t>dobija</a:t>
            </a:r>
            <a:r>
              <a:rPr lang="en-US" sz="1600" dirty="0"/>
              <a:t> </a:t>
            </a:r>
            <a:r>
              <a:rPr lang="en-US" sz="1600" dirty="0" err="1"/>
              <a:t>sledeći</a:t>
            </a:r>
            <a:r>
              <a:rPr lang="en-US" sz="1600" dirty="0"/>
              <a:t> (</a:t>
            </a:r>
            <a:r>
              <a:rPr lang="en-US" sz="1600" dirty="0" err="1"/>
              <a:t>jednostavan</a:t>
            </a:r>
            <a:r>
              <a:rPr lang="en-US" sz="1600" dirty="0"/>
              <a:t>) </a:t>
            </a:r>
            <a:r>
              <a:rPr lang="en-US" sz="1600" dirty="0" err="1"/>
              <a:t>oblik</a:t>
            </a:r>
            <a:r>
              <a:rPr lang="sr-Latn-RS" sz="1600" dirty="0"/>
              <a:t>. </a:t>
            </a:r>
            <a:r>
              <a:rPr lang="en-US" sz="1600" dirty="0"/>
              <a:t> </a:t>
            </a:r>
            <a:endParaRPr lang="sr-Latn-RS" sz="1600" dirty="0"/>
          </a:p>
          <a:p>
            <a:pPr algn="just"/>
            <a:r>
              <a:rPr lang="en-US" sz="1600" dirty="0" err="1"/>
              <a:t>Funkcija</a:t>
            </a:r>
            <a:r>
              <a:rPr lang="en-US" sz="1600" dirty="0"/>
              <a:t> </a:t>
            </a:r>
            <a:r>
              <a:rPr lang="en-US" sz="1600" dirty="0" err="1"/>
              <a:t>ponude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C00000"/>
                </a:solidFill>
              </a:rPr>
              <a:t>ima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pozitivan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rastući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oblik</a:t>
            </a:r>
            <a:r>
              <a:rPr lang="en-US" sz="1800" b="1" u="sng" dirty="0">
                <a:solidFill>
                  <a:srgbClr val="C00000"/>
                </a:solidFill>
              </a:rPr>
              <a:t> (</a:t>
            </a:r>
            <a:r>
              <a:rPr lang="en-US" sz="1800" b="1" u="sng" dirty="0" err="1">
                <a:solidFill>
                  <a:srgbClr val="C00000"/>
                </a:solidFill>
              </a:rPr>
              <a:t>trenda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r>
              <a:rPr lang="sr-Latn-RS" sz="1600" dirty="0">
                <a:solidFill>
                  <a:srgbClr val="C00000"/>
                </a:solidFill>
              </a:rPr>
              <a:t>.</a:t>
            </a:r>
            <a:endParaRPr lang="sr-Latn-RS" sz="1600" dirty="0"/>
          </a:p>
          <a:p>
            <a:pPr algn="just"/>
            <a:r>
              <a:rPr lang="en-US" sz="1600" b="1" dirty="0" err="1"/>
              <a:t>Proizvođač</a:t>
            </a:r>
            <a:r>
              <a:rPr lang="en-US" sz="1600" b="1" dirty="0"/>
              <a:t> je </a:t>
            </a:r>
            <a:r>
              <a:rPr lang="en-US" sz="1600" b="1" dirty="0" err="1"/>
              <a:t>uvek</a:t>
            </a:r>
            <a:r>
              <a:rPr lang="en-US" sz="1600" b="1" dirty="0"/>
              <a:t> </a:t>
            </a:r>
            <a:r>
              <a:rPr lang="en-US" sz="1600" b="1" dirty="0" err="1"/>
              <a:t>spreman</a:t>
            </a:r>
            <a:r>
              <a:rPr lang="en-US" sz="1600" b="1" dirty="0"/>
              <a:t> da </a:t>
            </a:r>
            <a:r>
              <a:rPr lang="en-US" sz="1600" b="1" dirty="0" err="1"/>
              <a:t>ponudi</a:t>
            </a:r>
            <a:r>
              <a:rPr lang="en-US" sz="1600" b="1" dirty="0"/>
              <a:t> (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proizvede</a:t>
            </a:r>
            <a:r>
              <a:rPr lang="en-US" sz="1600" b="1" dirty="0"/>
              <a:t>) </a:t>
            </a:r>
            <a:r>
              <a:rPr lang="en-US" sz="1600" b="1" dirty="0" err="1"/>
              <a:t>povećanu</a:t>
            </a:r>
            <a:r>
              <a:rPr lang="en-US" sz="1600" b="1" dirty="0"/>
              <a:t> </a:t>
            </a:r>
            <a:r>
              <a:rPr lang="en-US" sz="1600" b="1" dirty="0" err="1"/>
              <a:t>količinu</a:t>
            </a:r>
            <a:r>
              <a:rPr lang="en-US" sz="1600" b="1" dirty="0"/>
              <a:t> </a:t>
            </a:r>
            <a:r>
              <a:rPr lang="en-US" sz="1600" b="1" dirty="0" err="1"/>
              <a:t>proizvoda</a:t>
            </a:r>
            <a:r>
              <a:rPr lang="en-US" sz="1600" b="1" dirty="0"/>
              <a:t> </a:t>
            </a:r>
            <a:r>
              <a:rPr lang="en-US" sz="1600" b="1" dirty="0" err="1"/>
              <a:t>kada</a:t>
            </a:r>
            <a:r>
              <a:rPr lang="en-US" sz="1600" b="1" dirty="0"/>
              <a:t> se </a:t>
            </a:r>
            <a:r>
              <a:rPr lang="en-US" sz="1600" b="1" dirty="0" err="1"/>
              <a:t>povećaju</a:t>
            </a:r>
            <a:r>
              <a:rPr lang="en-US" sz="1600" b="1" dirty="0"/>
              <a:t> </a:t>
            </a:r>
            <a:r>
              <a:rPr lang="en-US" sz="1600" b="1" dirty="0" err="1"/>
              <a:t>cena</a:t>
            </a:r>
            <a:r>
              <a:rPr lang="sr-Latn-RS" sz="1600" b="1" dirty="0"/>
              <a:t>.</a:t>
            </a:r>
          </a:p>
          <a:p>
            <a:pPr algn="just"/>
            <a:r>
              <a:rPr lang="sr-Latn-RS" sz="1600" dirty="0"/>
              <a:t>Obrnuto, </a:t>
            </a: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nedovoljno</a:t>
            </a:r>
            <a:r>
              <a:rPr lang="en-US" sz="1600" dirty="0"/>
              <a:t> </a:t>
            </a:r>
            <a:r>
              <a:rPr lang="en-US" sz="1600" dirty="0" err="1"/>
              <a:t>visoke</a:t>
            </a:r>
            <a:r>
              <a:rPr lang="en-US" sz="1600" dirty="0"/>
              <a:t> </a:t>
            </a:r>
            <a:r>
              <a:rPr lang="en-US" sz="1600" dirty="0" err="1"/>
              <a:t>cene</a:t>
            </a:r>
            <a:r>
              <a:rPr lang="en-US" sz="1600" dirty="0"/>
              <a:t>, </a:t>
            </a:r>
            <a:r>
              <a:rPr lang="en-US" sz="1600" dirty="0" err="1"/>
              <a:t>koje</a:t>
            </a:r>
            <a:r>
              <a:rPr lang="en-US" sz="1600" dirty="0"/>
              <a:t> ne </a:t>
            </a:r>
            <a:r>
              <a:rPr lang="en-US" sz="1600" dirty="0" err="1"/>
              <a:t>pokrivaju</a:t>
            </a:r>
            <a:r>
              <a:rPr lang="en-US" sz="1600" dirty="0"/>
              <a:t> </a:t>
            </a:r>
            <a:r>
              <a:rPr lang="en-US" sz="1600" dirty="0" err="1"/>
              <a:t>troškovne</a:t>
            </a:r>
            <a:r>
              <a:rPr lang="en-US" sz="1600" dirty="0"/>
              <a:t> </a:t>
            </a:r>
            <a:r>
              <a:rPr lang="en-US" sz="1600" dirty="0" err="1"/>
              <a:t>inpute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u </a:t>
            </a:r>
            <a:r>
              <a:rPr lang="en-US" sz="1600" dirty="0" err="1"/>
              <a:t>stanju</a:t>
            </a:r>
            <a:r>
              <a:rPr lang="en-US" sz="1600" dirty="0"/>
              <a:t> da </a:t>
            </a:r>
            <a:r>
              <a:rPr lang="en-US" sz="1600" dirty="0" err="1"/>
              <a:t>osigura</a:t>
            </a:r>
            <a:r>
              <a:rPr lang="en-US" sz="1600" dirty="0"/>
              <a:t> </a:t>
            </a:r>
            <a:r>
              <a:rPr lang="en-US" sz="1600" dirty="0" err="1"/>
              <a:t>takav</a:t>
            </a:r>
            <a:r>
              <a:rPr lang="en-US" sz="1600" dirty="0"/>
              <a:t> </a:t>
            </a:r>
            <a:r>
              <a:rPr lang="en-US" sz="1600" dirty="0" err="1"/>
              <a:t>prihod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se </a:t>
            </a:r>
            <a:r>
              <a:rPr lang="en-US" sz="1600" dirty="0" err="1"/>
              <a:t>pokriti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</a:t>
            </a:r>
            <a:r>
              <a:rPr lang="en-US" sz="1600" dirty="0" err="1"/>
              <a:t>poslovanja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osigurati</a:t>
            </a:r>
            <a:r>
              <a:rPr lang="en-US" sz="1600" dirty="0"/>
              <a:t> </a:t>
            </a:r>
            <a:r>
              <a:rPr lang="en-US" sz="1600" dirty="0" err="1"/>
              <a:t>odgovarajući</a:t>
            </a:r>
            <a:r>
              <a:rPr lang="en-US" sz="1600" dirty="0"/>
              <a:t> profit</a:t>
            </a:r>
            <a:r>
              <a:rPr lang="sr-Latn-RS" sz="1600" dirty="0"/>
              <a:t> -</a:t>
            </a:r>
            <a:r>
              <a:rPr lang="en-US" sz="1600" dirty="0"/>
              <a:t> </a:t>
            </a:r>
            <a:r>
              <a:rPr lang="en-US" sz="1600" dirty="0" err="1"/>
              <a:t>dolazi</a:t>
            </a:r>
            <a:r>
              <a:rPr lang="en-US" sz="1600" dirty="0"/>
              <a:t> do pada </a:t>
            </a:r>
            <a:r>
              <a:rPr lang="en-US" sz="1600" dirty="0" err="1"/>
              <a:t>proizvodnje</a:t>
            </a:r>
            <a:r>
              <a:rPr lang="en-US" sz="1600" dirty="0"/>
              <a:t>, pada </a:t>
            </a:r>
            <a:r>
              <a:rPr lang="en-US" sz="1600" dirty="0" err="1"/>
              <a:t>ponude</a:t>
            </a:r>
            <a:r>
              <a:rPr lang="en-US" sz="1600" dirty="0"/>
              <a:t>, </a:t>
            </a:r>
            <a:r>
              <a:rPr lang="en-US" sz="1600" dirty="0" err="1"/>
              <a:t>nestašica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rasta</a:t>
            </a:r>
            <a:r>
              <a:rPr lang="en-US" sz="1600" dirty="0"/>
              <a:t> </a:t>
            </a:r>
            <a:r>
              <a:rPr lang="en-US" sz="1600" dirty="0" err="1"/>
              <a:t>cena</a:t>
            </a:r>
            <a:r>
              <a:rPr lang="en-US" sz="1600" dirty="0"/>
              <a:t> </a:t>
            </a:r>
            <a:r>
              <a:rPr lang="en-US" sz="1600" dirty="0" err="1"/>
              <a:t>iznad</a:t>
            </a:r>
            <a:r>
              <a:rPr lang="en-US" sz="1600" dirty="0"/>
              <a:t> „</a:t>
            </a:r>
            <a:r>
              <a:rPr lang="en-US" sz="1600" dirty="0" err="1"/>
              <a:t>ravnotežnog</a:t>
            </a:r>
            <a:r>
              <a:rPr lang="en-US" sz="1600" dirty="0"/>
              <a:t>“ (</a:t>
            </a:r>
            <a:r>
              <a:rPr lang="en-US" sz="1600" dirty="0" err="1"/>
              <a:t>realnog</a:t>
            </a:r>
            <a:r>
              <a:rPr lang="en-US" sz="1600" dirty="0"/>
              <a:t>) </a:t>
            </a:r>
            <a:r>
              <a:rPr lang="en-US" sz="1600" dirty="0" err="1"/>
              <a:t>nivoa</a:t>
            </a:r>
            <a:r>
              <a:rPr lang="en-US" sz="1600" dirty="0"/>
              <a:t>.</a:t>
            </a:r>
          </a:p>
        </p:txBody>
      </p:sp>
      <p:pic>
        <p:nvPicPr>
          <p:cNvPr id="4100" name="Picture 4" descr="19 | februar | 2012 | Nastava - Preduzetniš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03" y="2172800"/>
            <a:ext cx="4705434" cy="35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5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pply Chain Management (SCM)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41" y="1318619"/>
            <a:ext cx="5105756" cy="446314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Determinante ponude na tržištu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0307721" cy="4945570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Tržišna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cena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proizvoda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Troškovi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proizvodnje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proizvoda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Tehnički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tehnološki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progres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Cene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supstituta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proizvodnje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Očekivanje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proizvođača</a:t>
            </a:r>
            <a:r>
              <a:rPr lang="en-US" sz="1800" dirty="0">
                <a:solidFill>
                  <a:srgbClr val="00B050"/>
                </a:solidFill>
              </a:rPr>
              <a:t> u </a:t>
            </a:r>
            <a:r>
              <a:rPr lang="en-US" sz="1800" dirty="0" err="1">
                <a:solidFill>
                  <a:srgbClr val="00B050"/>
                </a:solidFill>
              </a:rPr>
              <a:t>pogledu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budućeg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kretanja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cena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rgbClr val="00B050"/>
                </a:solidFill>
              </a:rPr>
              <a:t>Mere </a:t>
            </a:r>
            <a:r>
              <a:rPr lang="en-US" sz="1800" dirty="0" err="1">
                <a:solidFill>
                  <a:srgbClr val="00B050"/>
                </a:solidFill>
              </a:rPr>
              <a:t>makroekonomske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politike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koje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stimulativno</a:t>
            </a:r>
            <a:r>
              <a:rPr lang="sr-Latn-RS" sz="1800" dirty="0">
                <a:solidFill>
                  <a:srgbClr val="00B050"/>
                </a:solidFill>
              </a:rPr>
              <a:t>/</a:t>
            </a:r>
            <a:r>
              <a:rPr lang="en-US" sz="1800" dirty="0" err="1">
                <a:solidFill>
                  <a:srgbClr val="00B050"/>
                </a:solidFill>
              </a:rPr>
              <a:t>destimulativno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deluju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na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ponudu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rgbClr val="00B050"/>
                </a:solidFill>
              </a:rPr>
              <a:t>Mere </a:t>
            </a:r>
            <a:r>
              <a:rPr lang="en-US" sz="1800" dirty="0" err="1">
                <a:solidFill>
                  <a:srgbClr val="00B050"/>
                </a:solidFill>
              </a:rPr>
              <a:t>fiskalne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monetarne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politike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Veća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ili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manja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liberalizacija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tržišta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postojanje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monopola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ili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oligopola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7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82" y="391412"/>
            <a:ext cx="6877119" cy="640080"/>
          </a:xfrm>
        </p:spPr>
        <p:txBody>
          <a:bodyPr>
            <a:normAutofit/>
          </a:bodyPr>
          <a:lstStyle/>
          <a:p>
            <a:r>
              <a:rPr lang="sr-Latn-RS" sz="3000" b="1" dirty="0">
                <a:solidFill>
                  <a:srgbClr val="C00000"/>
                </a:solidFill>
              </a:rPr>
              <a:t>TRAŽNJA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98082" y="1820085"/>
            <a:ext cx="673330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en-US" sz="2000" b="1" dirty="0">
                <a:solidFill>
                  <a:srgbClr val="FF0000"/>
                </a:solidFill>
                <a:latin typeface="+mj-lt"/>
              </a:rPr>
              <a:t>Tr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ažnja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predstavlja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količinu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dobara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koju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su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kupci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spremni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da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kupe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po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određenoj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ceni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u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određenom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vremenskom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periodu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.</a:t>
            </a:r>
            <a:endParaRPr kumimoji="0" lang="sr-Latn-RS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Za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tražnju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je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veoma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značajna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cena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po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kojoj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traženo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dobro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tržištu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prodaje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. </a:t>
            </a:r>
            <a:endParaRPr kumimoji="0" lang="sr-Latn-RS" altLang="en-US" sz="2000" b="0" i="0" u="none" strike="noStrike" cap="none" normalizeH="0" baseline="0" dirty="0">
              <a:ln>
                <a:noFill/>
              </a:ln>
              <a:solidFill>
                <a:srgbClr val="363635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en-US" sz="2000" b="0" i="0" u="none" strike="noStrike" cap="none" normalizeH="0" baseline="0" dirty="0">
              <a:ln>
                <a:noFill/>
              </a:ln>
              <a:solidFill>
                <a:srgbClr val="363635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Odnos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između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cene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dobra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tražnje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predstavljen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je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zakonom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tražnje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koji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predstavlja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jedan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od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opštih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ekonomskih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zakona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kumimoji="0" lang="sr-Latn-RS" altLang="en-US" sz="2000" b="0" i="0" u="none" strike="noStrike" cap="none" normalizeH="0" baseline="0" dirty="0">
              <a:ln>
                <a:noFill/>
              </a:ln>
              <a:solidFill>
                <a:srgbClr val="363635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lvl="0" algn="just" fontAlgn="t">
              <a:lnSpc>
                <a:spcPct val="100000"/>
              </a:lnSpc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Sa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rastom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cene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određenog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dobra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opada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tražnja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za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njim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obrnuto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sa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opadanjem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cene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dobra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doći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će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do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porasta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tražnje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za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istim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tim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dobrom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7" name="Picture 3" descr="Keynesian Economics in a Cartoon | Cato at Libert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2" y="1917812"/>
            <a:ext cx="4400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9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žnja | Nastava - Preduzetništvo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59403"/>
            <a:ext cx="4416425" cy="39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1037" y="165226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t">
              <a:lnSpc>
                <a:spcPct val="100000"/>
              </a:lnSpc>
            </a:pPr>
            <a:r>
              <a:rPr lang="en-US" altLang="en-US" sz="2400" b="1" dirty="0"/>
              <a:t>Pored </a:t>
            </a:r>
            <a:r>
              <a:rPr lang="en-US" altLang="en-US" sz="2400" b="1" dirty="0" err="1"/>
              <a:t>cene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</a:t>
            </a:r>
            <a:r>
              <a:rPr lang="sr-Latn-RS" altLang="en-US" sz="2400" b="1" dirty="0"/>
              <a:t>žnju utiču </a:t>
            </a:r>
            <a:endParaRPr lang="en-US" altLang="en-US" sz="2400" b="1" dirty="0"/>
          </a:p>
          <a:p>
            <a:pPr algn="just" fontAlgn="t"/>
            <a:r>
              <a:rPr lang="sr-Latn-RS" dirty="0"/>
              <a:t>1. </a:t>
            </a:r>
            <a:r>
              <a:rPr lang="en-US" sz="1900" b="1" dirty="0" err="1"/>
              <a:t>preferencije</a:t>
            </a:r>
            <a:r>
              <a:rPr lang="en-US" sz="1900" b="1" dirty="0"/>
              <a:t> </a:t>
            </a:r>
            <a:r>
              <a:rPr lang="en-US" sz="1900" b="1" dirty="0" err="1"/>
              <a:t>potrošača</a:t>
            </a:r>
            <a:r>
              <a:rPr lang="en-US" sz="1900" b="1" dirty="0"/>
              <a:t>,</a:t>
            </a:r>
          </a:p>
          <a:p>
            <a:pPr algn="just" fontAlgn="t"/>
            <a:r>
              <a:rPr lang="sr-Latn-RS" dirty="0"/>
              <a:t>2. </a:t>
            </a:r>
            <a:r>
              <a:rPr lang="en-US" b="1" dirty="0" err="1"/>
              <a:t>nivo</a:t>
            </a:r>
            <a:r>
              <a:rPr lang="en-US" b="1" dirty="0"/>
              <a:t> </a:t>
            </a:r>
            <a:r>
              <a:rPr lang="en-US" b="1" dirty="0" err="1"/>
              <a:t>dohotka</a:t>
            </a:r>
            <a:r>
              <a:rPr lang="en-US" b="1" dirty="0"/>
              <a:t> </a:t>
            </a:r>
            <a:r>
              <a:rPr lang="en-US" b="1" dirty="0" err="1"/>
              <a:t>potrošača</a:t>
            </a:r>
            <a:r>
              <a:rPr lang="en-US" dirty="0"/>
              <a:t>,</a:t>
            </a:r>
          </a:p>
          <a:p>
            <a:pPr algn="just" fontAlgn="t"/>
            <a:r>
              <a:rPr lang="sr-Latn-RS" dirty="0"/>
              <a:t>3. </a:t>
            </a:r>
            <a:r>
              <a:rPr lang="en-US" b="1" dirty="0" err="1"/>
              <a:t>cene</a:t>
            </a:r>
            <a:r>
              <a:rPr lang="en-US" b="1" dirty="0"/>
              <a:t> </a:t>
            </a:r>
            <a:r>
              <a:rPr lang="en-US" b="1" dirty="0" err="1"/>
              <a:t>supstituta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slične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sr-Latn-RS" dirty="0"/>
              <a:t>, npr automobili srednje klase ako cena jedne vrste poraste potrošači razmišljaju o alternativama, supstitutima koji takođe mogu zadovoljiti njihove potrebe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algn="just" fontAlgn="t"/>
            <a:r>
              <a:rPr lang="sr-Latn-RS" dirty="0"/>
              <a:t>4. </a:t>
            </a:r>
            <a:r>
              <a:rPr lang="en-US" b="1" dirty="0" err="1"/>
              <a:t>cene</a:t>
            </a:r>
            <a:r>
              <a:rPr lang="en-US" b="1" dirty="0"/>
              <a:t> </a:t>
            </a:r>
            <a:r>
              <a:rPr lang="en-US" b="1" dirty="0" err="1"/>
              <a:t>komplementarnih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troše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dobrom</a:t>
            </a:r>
            <a:r>
              <a:rPr lang="sr-Latn-RS" dirty="0"/>
              <a:t>, npr uz čaj to može biti limun, šećer, med</a:t>
            </a:r>
            <a:r>
              <a:rPr lang="en-US" dirty="0"/>
              <a:t>);</a:t>
            </a:r>
          </a:p>
          <a:p>
            <a:pPr algn="just" fontAlgn="t"/>
            <a:r>
              <a:rPr lang="sr-Latn-RS" dirty="0"/>
              <a:t>5. </a:t>
            </a:r>
            <a:r>
              <a:rPr lang="en-US" b="1" dirty="0" err="1"/>
              <a:t>očekivanja</a:t>
            </a:r>
            <a:r>
              <a:rPr lang="en-US" b="1" dirty="0"/>
              <a:t> u </a:t>
            </a:r>
            <a:r>
              <a:rPr lang="en-US" b="1" dirty="0" err="1"/>
              <a:t>budućnosti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dobra u </a:t>
            </a:r>
            <a:r>
              <a:rPr lang="en-US" dirty="0" err="1"/>
              <a:t>narednom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rasti</a:t>
            </a:r>
            <a:r>
              <a:rPr lang="en-US" dirty="0"/>
              <a:t>, </a:t>
            </a:r>
            <a:r>
              <a:rPr lang="en-US" dirty="0" err="1"/>
              <a:t>tražnja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dobrom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povećati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1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142" y="427820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TRŽIŠTE SAVRŠENE KONKURENCIJE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3994" y="1804229"/>
            <a:ext cx="82842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endParaRPr lang="sr-Latn-CS" sz="2000" dirty="0"/>
          </a:p>
          <a:p>
            <a:pPr marL="0" lvl="2" algn="just"/>
            <a:r>
              <a:rPr lang="en-US" sz="2000" noProof="1">
                <a:solidFill>
                  <a:schemeClr val="accent3">
                    <a:lumMod val="75000"/>
                  </a:schemeClr>
                </a:solidFill>
              </a:rPr>
              <a:t>Na ovakvom tržištu preduzeće može prodavati proizvode samo po tržišnoj ceni. </a:t>
            </a:r>
          </a:p>
          <a:p>
            <a:pPr marL="0" lvl="2" algn="just"/>
            <a:endParaRPr lang="en-US" sz="2000" noProof="1"/>
          </a:p>
          <a:p>
            <a:pPr marL="457200" lvl="2" indent="-457200" algn="just">
              <a:buAutoNum type="arabicPeriod"/>
            </a:pPr>
            <a:r>
              <a:rPr lang="sr-Latn-RS" sz="2000" noProof="1">
                <a:solidFill>
                  <a:srgbClr val="C00000"/>
                </a:solidFill>
              </a:rPr>
              <a:t>Cenu određuje tržište</a:t>
            </a:r>
          </a:p>
          <a:p>
            <a:pPr marL="457200" lvl="2" indent="-457200" algn="just">
              <a:buAutoNum type="arabicPeriod"/>
            </a:pPr>
            <a:r>
              <a:rPr lang="sr-Latn-RS" sz="2000" noProof="1">
                <a:solidFill>
                  <a:srgbClr val="C00000"/>
                </a:solidFill>
              </a:rPr>
              <a:t>Otvoreno i slobodno tržište</a:t>
            </a:r>
          </a:p>
          <a:p>
            <a:pPr marL="457200" lvl="2" indent="-457200" algn="just">
              <a:buAutoNum type="arabicPeriod"/>
            </a:pPr>
            <a:r>
              <a:rPr lang="sr-Latn-RS" sz="2000" noProof="1">
                <a:solidFill>
                  <a:srgbClr val="C00000"/>
                </a:solidFill>
              </a:rPr>
              <a:t>Broj kupaca, poniđača je toliki da niko nije u stanju da diktira uslove razmene</a:t>
            </a:r>
          </a:p>
          <a:p>
            <a:pPr marL="0" lvl="2" algn="just"/>
            <a:endParaRPr lang="en-US" sz="2000" noProof="1">
              <a:solidFill>
                <a:srgbClr val="C00000"/>
              </a:solidFill>
            </a:endParaRPr>
          </a:p>
          <a:p>
            <a:pPr algn="just"/>
            <a:r>
              <a:rPr lang="x-none" sz="2000" dirty="0">
                <a:solidFill>
                  <a:srgbClr val="C00000"/>
                </a:solidFill>
              </a:rPr>
              <a:t>To znači da je na tržištu potpune konkurencije preduzeće primorano da prodaje proizvod po ceni koju definiše tržište, kroz odnos ponude i tražnje.</a:t>
            </a:r>
            <a:endParaRPr lang="x-none" sz="2400" dirty="0">
              <a:solidFill>
                <a:srgbClr val="C00000"/>
              </a:solidFill>
            </a:endParaRPr>
          </a:p>
          <a:p>
            <a:pPr marL="0" lvl="2" algn="just"/>
            <a:endParaRPr lang="x-none" sz="20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Perfect Competition Definition: No Transaction Costs, Economic Ration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05" y="149129"/>
            <a:ext cx="5414286" cy="4855795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5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ofit – Časove iz računovod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16" y="3792619"/>
            <a:ext cx="2701624" cy="269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6091" y="428605"/>
            <a:ext cx="935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>
                <a:solidFill>
                  <a:schemeClr val="accent3">
                    <a:lumMod val="75000"/>
                  </a:schemeClr>
                </a:solidFill>
              </a:rPr>
              <a:t>Prihod i maksimizacija profita konkurentnog preduzeća</a:t>
            </a:r>
            <a:endParaRPr lang="x-non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066" y="1709917"/>
            <a:ext cx="9626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sr-Latn-RS" sz="2000" noProof="1"/>
              <a:t>Iako svi </a:t>
            </a:r>
            <a:r>
              <a:rPr lang="en-US" sz="2000" noProof="1"/>
              <a:t>prodaju proizvod na istom tržištu, po istoj ceni, ne mora da znači da će svi biti jednako uspešni u realizaciji osnovnog cilja i motiva poslovanja </a:t>
            </a:r>
            <a:endParaRPr lang="sr-Latn-RS" sz="2000" noProof="1"/>
          </a:p>
          <a:p>
            <a:pPr marL="342900" indent="-342900" algn="just">
              <a:buFontTx/>
              <a:buChar char="-"/>
            </a:pPr>
            <a:r>
              <a:rPr lang="x-none" sz="2000" dirty="0"/>
              <a:t>moguće je da određena preduzeća u prvo vreme ostvare veći profit, ali zbog slobode ulaska na tržište potpune konkurencije, ulaskom drugih ponuđača, doći će do povećanja ponude, a time i smanjenja cene, što će se odraziti na smanjenje profita</a:t>
            </a:r>
            <a:endParaRPr lang="sr-Latn-RS" sz="2000" dirty="0"/>
          </a:p>
          <a:p>
            <a:pPr marL="342900" indent="-342900" algn="just">
              <a:buFontTx/>
              <a:buChar char="-"/>
            </a:pPr>
            <a:r>
              <a:rPr lang="x-none" sz="2000" b="1" dirty="0">
                <a:solidFill>
                  <a:srgbClr val="FF0000"/>
                </a:solidFill>
              </a:rPr>
              <a:t>Preduzeće ne može dugo ostvarivati isti profit, jer je tržište otvoreno i profit će privući nove ponuđače. </a:t>
            </a:r>
            <a:endParaRPr lang="sr-Latn-CS" sz="2000" b="1" dirty="0">
              <a:solidFill>
                <a:srgbClr val="FF0000"/>
              </a:solidFill>
            </a:endParaRPr>
          </a:p>
          <a:p>
            <a:pPr algn="just"/>
            <a:endParaRPr lang="sr-Latn-CS" sz="2000" dirty="0"/>
          </a:p>
        </p:txBody>
      </p:sp>
    </p:spTree>
    <p:extLst>
      <p:ext uri="{BB962C8B-B14F-4D97-AF65-F5344CB8AC3E}">
        <p14:creationId xmlns:p14="http://schemas.microsoft.com/office/powerpoint/2010/main" val="138169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anchor="b">
            <a:normAutofit/>
          </a:bodyPr>
          <a:lstStyle/>
          <a:p>
            <a:pPr algn="ctr"/>
            <a:r>
              <a:rPr lang="sr-Latn-RS" dirty="0"/>
              <a:t>Tržišni mehanizam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48A6D1-1672-6727-A3AF-260EF80CB9E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918975"/>
              </p:ext>
            </p:extLst>
          </p:nvPr>
        </p:nvGraphicFramePr>
        <p:xfrm>
          <a:off x="539496" y="2560320"/>
          <a:ext cx="9445752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3DA3D5C-784E-6307-3CD8-7DBA777F3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1718" y="493059"/>
            <a:ext cx="3979074" cy="39790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7206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nopoly Vectors &amp; Illustrations for Free Download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4" y="1930052"/>
            <a:ext cx="4277666" cy="427766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7224" y="451937"/>
            <a:ext cx="919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MONOPOLSKO TRŽIŠTE </a:t>
            </a:r>
            <a:endParaRPr lang="x-none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9324" y="1241646"/>
            <a:ext cx="72249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000" dirty="0"/>
              <a:t>U monopoloskoj tržišnoj strukturi </a:t>
            </a:r>
            <a:r>
              <a:rPr lang="sr-Latn-CS" sz="2000" dirty="0"/>
              <a:t> </a:t>
            </a:r>
            <a:r>
              <a:rPr lang="x-none" sz="2000" dirty="0"/>
              <a:t>na strani ponude nalazi se samo </a:t>
            </a:r>
            <a:r>
              <a:rPr lang="x-none" sz="2600" b="1" u="sng" dirty="0">
                <a:solidFill>
                  <a:srgbClr val="FF0000"/>
                </a:solidFill>
              </a:rPr>
              <a:t>jedan učesnik. </a:t>
            </a:r>
            <a:endParaRPr lang="sr-Latn-CS" sz="2600" b="1" u="sng" dirty="0">
              <a:solidFill>
                <a:srgbClr val="FF0000"/>
              </a:solidFill>
            </a:endParaRPr>
          </a:p>
          <a:p>
            <a:pPr algn="just"/>
            <a:r>
              <a:rPr lang="x-none" sz="2000" dirty="0"/>
              <a:t> </a:t>
            </a:r>
            <a:endParaRPr lang="sr-Latn-RS" sz="2000" dirty="0"/>
          </a:p>
          <a:p>
            <a:pPr algn="just"/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Preduzeće je</a:t>
            </a:r>
            <a:r>
              <a:rPr lang="sr-Latn-C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monopol</a:t>
            </a:r>
            <a:r>
              <a:rPr lang="sr-Latn-C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ako je jedini prodavac i nema mogućnosti supstitucije prouzvoda</a:t>
            </a:r>
          </a:p>
          <a:p>
            <a:pPr algn="just"/>
            <a:r>
              <a:rPr lang="sr-Latn-CS" sz="2000" dirty="0">
                <a:latin typeface="Times New Roman" panose="02020603050405020304" pitchFamily="18" charset="0"/>
              </a:rPr>
              <a:t>Na dugi rok ni jedan monopolista nije siguran</a:t>
            </a:r>
            <a:endParaRPr lang="sr-Latn-CS" sz="2000" dirty="0"/>
          </a:p>
          <a:p>
            <a:pPr algn="ctr"/>
            <a:endParaRPr lang="sr-Latn-CS" sz="2000" dirty="0">
              <a:solidFill>
                <a:srgbClr val="C00000"/>
              </a:solidFill>
            </a:endParaRPr>
          </a:p>
          <a:p>
            <a:pPr algn="just"/>
            <a:r>
              <a:rPr lang="sr-Latn-RS" sz="2000" dirty="0"/>
              <a:t>Npr Microsoft </a:t>
            </a:r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nema bliske konkurente, u stanju da utiče na tržišnu cenu proizvoda (određuje cenu - price maker), ima tržišnu moć.</a:t>
            </a:r>
            <a:b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61015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379" y="413529"/>
            <a:ext cx="10085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Fundamentalni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postojanja</a:t>
            </a:r>
            <a:r>
              <a:rPr lang="en-US" dirty="0"/>
              <a:t> </a:t>
            </a:r>
            <a:r>
              <a:rPr lang="en-US" dirty="0" err="1"/>
              <a:t>monopola</a:t>
            </a:r>
            <a:r>
              <a:rPr lang="en-US" dirty="0"/>
              <a:t> je </a:t>
            </a:r>
            <a:r>
              <a:rPr lang="en-US" dirty="0" err="1"/>
              <a:t>postojanje</a:t>
            </a:r>
            <a:r>
              <a:rPr lang="en-US" dirty="0"/>
              <a:t> </a:t>
            </a:r>
            <a:r>
              <a:rPr lang="en-US" b="1" u="sng" dirty="0" err="1"/>
              <a:t>barijera</a:t>
            </a:r>
            <a:r>
              <a:rPr lang="en-US" b="1" u="sng" dirty="0"/>
              <a:t> </a:t>
            </a:r>
            <a:r>
              <a:rPr lang="en-US" b="1" u="sng" dirty="0" err="1"/>
              <a:t>slobodnom</a:t>
            </a:r>
            <a:r>
              <a:rPr lang="en-US" b="1" u="sng" dirty="0"/>
              <a:t> </a:t>
            </a:r>
            <a:r>
              <a:rPr lang="en-US" b="1" u="sng" dirty="0" err="1"/>
              <a:t>ulasku</a:t>
            </a:r>
            <a:r>
              <a:rPr lang="en-US" b="1" u="sng" dirty="0"/>
              <a:t> </a:t>
            </a:r>
            <a:r>
              <a:rPr lang="en-US" b="1" u="sng" dirty="0" err="1"/>
              <a:t>na</a:t>
            </a:r>
            <a:r>
              <a:rPr lang="en-US" b="1" u="sng" dirty="0"/>
              <a:t> </a:t>
            </a:r>
            <a:r>
              <a:rPr lang="en-US" b="1" u="sng" dirty="0" err="1"/>
              <a:t>tržište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420" y="1458833"/>
            <a:ext cx="83833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Barijere</a:t>
            </a:r>
            <a:r>
              <a:rPr lang="en-US" dirty="0"/>
              <a:t> </a:t>
            </a:r>
            <a:r>
              <a:rPr lang="en-US" dirty="0" err="1"/>
              <a:t>ulasku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sr-Latn-RS" dirty="0"/>
              <a:t>e</a:t>
            </a:r>
            <a:r>
              <a:rPr lang="en-US" dirty="0"/>
              <a:t>: </a:t>
            </a:r>
            <a:endParaRPr lang="sr-Latn-RS" dirty="0"/>
          </a:p>
          <a:p>
            <a:endParaRPr lang="sr-Latn-RS" dirty="0"/>
          </a:p>
          <a:p>
            <a:pPr marL="342900" indent="-342900">
              <a:buAutoNum type="arabicPeriod"/>
            </a:pPr>
            <a:r>
              <a:rPr lang="en-US" b="1" dirty="0" err="1"/>
              <a:t>Vlasništvo</a:t>
            </a:r>
            <a:r>
              <a:rPr lang="en-US" b="1" dirty="0"/>
              <a:t> </a:t>
            </a:r>
            <a:r>
              <a:rPr lang="en-US" b="1" dirty="0" err="1"/>
              <a:t>nad</a:t>
            </a:r>
            <a:r>
              <a:rPr lang="en-US" b="1" dirty="0"/>
              <a:t> </a:t>
            </a:r>
            <a:r>
              <a:rPr lang="en-US" b="1" dirty="0" err="1"/>
              <a:t>ključnim</a:t>
            </a:r>
            <a:r>
              <a:rPr lang="en-US" b="1" dirty="0"/>
              <a:t> </a:t>
            </a:r>
            <a:r>
              <a:rPr lang="en-US" b="1" dirty="0" err="1"/>
              <a:t>resursom</a:t>
            </a:r>
            <a:endParaRPr lang="sr-Latn-RS" b="1" dirty="0"/>
          </a:p>
          <a:p>
            <a:pPr marL="342900" indent="-342900">
              <a:buAutoNum type="arabicPeriod"/>
            </a:pPr>
            <a:r>
              <a:rPr lang="en-US" b="1" dirty="0" err="1"/>
              <a:t>Vlada</a:t>
            </a:r>
            <a:r>
              <a:rPr lang="en-US" b="1" dirty="0"/>
              <a:t> </a:t>
            </a:r>
            <a:r>
              <a:rPr lang="en-US" b="1" dirty="0" err="1"/>
              <a:t>daje</a:t>
            </a:r>
            <a:r>
              <a:rPr lang="en-US" b="1" dirty="0"/>
              <a:t> </a:t>
            </a:r>
            <a:r>
              <a:rPr lang="en-US" b="1" dirty="0" err="1"/>
              <a:t>određenoj</a:t>
            </a:r>
            <a:r>
              <a:rPr lang="en-US" b="1" dirty="0"/>
              <a:t> </a:t>
            </a:r>
            <a:r>
              <a:rPr lang="en-US" b="1" dirty="0" err="1"/>
              <a:t>firmi</a:t>
            </a:r>
            <a:r>
              <a:rPr lang="en-US" b="1" dirty="0"/>
              <a:t> </a:t>
            </a:r>
            <a:r>
              <a:rPr lang="en-US" b="1" dirty="0" err="1"/>
              <a:t>ekskluzivno</a:t>
            </a:r>
            <a:r>
              <a:rPr lang="en-US" b="1" dirty="0"/>
              <a:t> </a:t>
            </a:r>
            <a:r>
              <a:rPr lang="en-US" b="1" dirty="0" err="1"/>
              <a:t>pravo</a:t>
            </a:r>
            <a:r>
              <a:rPr lang="en-US" b="1" dirty="0"/>
              <a:t> da </a:t>
            </a:r>
            <a:r>
              <a:rPr lang="en-US" b="1" dirty="0" err="1"/>
              <a:t>proizvodi</a:t>
            </a:r>
            <a:r>
              <a:rPr lang="en-US" b="1" dirty="0"/>
              <a:t> </a:t>
            </a:r>
            <a:r>
              <a:rPr lang="en-US" b="1" dirty="0" err="1"/>
              <a:t>određeni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endParaRPr lang="sr-Latn-RS" b="1" dirty="0"/>
          </a:p>
          <a:p>
            <a:r>
              <a:rPr lang="en-US" dirty="0"/>
              <a:t>a. </a:t>
            </a:r>
            <a:r>
              <a:rPr lang="en-US" sz="1600" i="1" dirty="0" err="1"/>
              <a:t>može</a:t>
            </a:r>
            <a:r>
              <a:rPr lang="en-US" sz="1600" i="1" dirty="0"/>
              <a:t> </a:t>
            </a:r>
            <a:r>
              <a:rPr lang="en-US" sz="1600" i="1" dirty="0" err="1"/>
              <a:t>biti</a:t>
            </a:r>
            <a:r>
              <a:rPr lang="en-US" sz="1600" i="1" dirty="0"/>
              <a:t> </a:t>
            </a:r>
            <a:r>
              <a:rPr lang="en-US" sz="1600" i="1" dirty="0" err="1"/>
              <a:t>politička</a:t>
            </a:r>
            <a:r>
              <a:rPr lang="en-US" sz="1600" i="1" dirty="0"/>
              <a:t> </a:t>
            </a:r>
            <a:r>
              <a:rPr lang="en-US" sz="1600" i="1" dirty="0" err="1"/>
              <a:t>odluka</a:t>
            </a:r>
            <a:r>
              <a:rPr lang="en-US" sz="1600" i="1" dirty="0"/>
              <a:t> </a:t>
            </a:r>
            <a:r>
              <a:rPr lang="en-US" sz="1600" i="1" dirty="0" err="1"/>
              <a:t>ili</a:t>
            </a:r>
            <a:r>
              <a:rPr lang="en-US" sz="1600" i="1" dirty="0"/>
              <a:t> </a:t>
            </a:r>
            <a:endParaRPr lang="sr-Latn-RS" sz="1600" i="1" dirty="0"/>
          </a:p>
          <a:p>
            <a:r>
              <a:rPr lang="en-US" sz="1600" i="1" dirty="0"/>
              <a:t>b. </a:t>
            </a:r>
            <a:r>
              <a:rPr lang="en-US" sz="1600" i="1" dirty="0" err="1"/>
              <a:t>odluka</a:t>
            </a:r>
            <a:r>
              <a:rPr lang="en-US" sz="1600" i="1" dirty="0"/>
              <a:t> </a:t>
            </a:r>
            <a:r>
              <a:rPr lang="en-US" sz="1600" i="1" dirty="0" err="1"/>
              <a:t>za</a:t>
            </a:r>
            <a:r>
              <a:rPr lang="en-US" sz="1600" i="1" dirty="0"/>
              <a:t> </a:t>
            </a:r>
            <a:r>
              <a:rPr lang="en-US" sz="1600" i="1" dirty="0" err="1"/>
              <a:t>koju</a:t>
            </a:r>
            <a:r>
              <a:rPr lang="en-US" sz="1600" i="1" dirty="0"/>
              <a:t> se </a:t>
            </a:r>
            <a:r>
              <a:rPr lang="en-US" sz="1600" i="1" dirty="0" err="1"/>
              <a:t>smatra</a:t>
            </a:r>
            <a:r>
              <a:rPr lang="en-US" sz="1600" i="1" dirty="0"/>
              <a:t> da je u </a:t>
            </a:r>
            <a:r>
              <a:rPr lang="en-US" sz="1600" i="1" dirty="0" err="1"/>
              <a:t>javnom</a:t>
            </a:r>
            <a:r>
              <a:rPr lang="en-US" sz="1600" i="1" dirty="0"/>
              <a:t> </a:t>
            </a:r>
            <a:r>
              <a:rPr lang="en-US" sz="1600" i="1" dirty="0" err="1"/>
              <a:t>interesu</a:t>
            </a:r>
            <a:r>
              <a:rPr lang="en-US" sz="1600" i="1" dirty="0"/>
              <a:t>. </a:t>
            </a:r>
            <a:endParaRPr lang="sr-Latn-RS" sz="1600" i="1" dirty="0"/>
          </a:p>
          <a:p>
            <a:pPr algn="just"/>
            <a:r>
              <a:rPr lang="sr-Latn-RS" dirty="0"/>
              <a:t>3. </a:t>
            </a:r>
            <a:r>
              <a:rPr lang="en-US" b="1" dirty="0" err="1"/>
              <a:t>Prirodni</a:t>
            </a:r>
            <a:r>
              <a:rPr lang="en-US" b="1" dirty="0"/>
              <a:t> </a:t>
            </a:r>
            <a:r>
              <a:rPr lang="en-US" b="1" dirty="0" err="1"/>
              <a:t>monopol</a:t>
            </a:r>
            <a:r>
              <a:rPr lang="en-US" dirty="0"/>
              <a:t>: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niži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firma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(</a:t>
            </a:r>
            <a:r>
              <a:rPr lang="en-US" dirty="0" err="1"/>
              <a:t>ekonomija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). </a:t>
            </a:r>
          </a:p>
        </p:txBody>
      </p:sp>
      <p:pic>
        <p:nvPicPr>
          <p:cNvPr id="5122" name="Picture 2" descr="Politicalcartoons.com - Editorial Cartoon 256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3663888"/>
            <a:ext cx="3879157" cy="2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7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168" y="362864"/>
            <a:ext cx="10884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TRŽIŠTA NESAVRŠENE KONKURENCIJE</a:t>
            </a:r>
          </a:p>
          <a:p>
            <a:pPr algn="ctr"/>
            <a:r>
              <a:rPr lang="x-non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OLIGOPOLSKO TRŽIŠTE </a:t>
            </a:r>
            <a:endParaRPr lang="sr-Latn-C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44" y="1316971"/>
            <a:ext cx="11535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Nesavršeno konkurentno tržište, na kojem postoji samo nekoliko prodavaca, svaki nudi proizvod koji je sličan ili identičan drugim proizvodima (teniske loptice, svetsko tržište sirove nafte). </a:t>
            </a:r>
          </a:p>
          <a:p>
            <a:pPr algn="just"/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x-none" sz="20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Najjednostavniji oblik oligopola je </a:t>
            </a:r>
            <a:r>
              <a:rPr lang="sr-Latn-R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DUOPOL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koji  podrazumeva da se na strani ponude nalaze samo dva ponuđača – dva prodavca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 (Coca Cola i Pepsi)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Nesavršena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konkurencija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konkurente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konkurencija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bi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uzima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datu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sr-Latn-C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Ponašaju se kao monopolista: sarađuju, i proizvode malu količinu i naplaćuju cenu veću od marginalnog troška</a:t>
            </a:r>
            <a:endParaRPr lang="sr-Latn-C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The Telegraph Cartoon - Oligopoly : r/ukpoli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04" y="3964150"/>
            <a:ext cx="4701951" cy="29313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3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CB4300-9D65-A253-F099-21F1B6636264}"/>
              </a:ext>
            </a:extLst>
          </p:cNvPr>
          <p:cNvSpPr/>
          <p:nvPr/>
        </p:nvSpPr>
        <p:spPr>
          <a:xfrm>
            <a:off x="2606843" y="1291389"/>
            <a:ext cx="6589294" cy="5534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TEME PRISTUPNI RAD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FB3C6-79B1-F5D1-2770-BA81F04C1325}"/>
              </a:ext>
            </a:extLst>
          </p:cNvPr>
          <p:cNvSpPr txBox="1"/>
          <p:nvPr/>
        </p:nvSpPr>
        <p:spPr>
          <a:xfrm>
            <a:off x="2526632" y="2201780"/>
            <a:ext cx="74002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/>
              <a:t>Tržište značaj</a:t>
            </a:r>
          </a:p>
          <a:p>
            <a:r>
              <a:rPr lang="sr-Latn-RS" sz="2800" dirty="0"/>
              <a:t>Pozitivni i negativni uticaji tržišta</a:t>
            </a:r>
          </a:p>
          <a:p>
            <a:r>
              <a:rPr lang="sr-Latn-RS" sz="2800" dirty="0"/>
              <a:t>Stanje svetskog razvoja</a:t>
            </a:r>
          </a:p>
          <a:p>
            <a:r>
              <a:rPr lang="sr-Latn-RS" sz="2800" dirty="0"/>
              <a:t>Zatvoreno versus otvoreno tržište</a:t>
            </a:r>
          </a:p>
          <a:p>
            <a:r>
              <a:rPr lang="sr-Latn-RS" sz="2800" dirty="0"/>
              <a:t>Funkcije tržišta</a:t>
            </a:r>
          </a:p>
          <a:p>
            <a:r>
              <a:rPr lang="sr-Latn-RS" sz="2800" dirty="0"/>
              <a:t>Potencijal tržišta sa stanovišta ponude</a:t>
            </a:r>
          </a:p>
          <a:p>
            <a:r>
              <a:rPr lang="sr-Latn-RS" sz="2800" dirty="0"/>
              <a:t>Potencijal tržišta sa stanovišta tražnje</a:t>
            </a:r>
          </a:p>
          <a:p>
            <a:r>
              <a:rPr lang="sr-Latn-RS" sz="2800" dirty="0"/>
              <a:t>Konkurencija pojam i značaj, kao i faktori</a:t>
            </a:r>
          </a:p>
          <a:p>
            <a:r>
              <a:rPr lang="sr-Latn-RS" sz="2800" dirty="0"/>
              <a:t>Triše savršene versus nesavršene konkurencije</a:t>
            </a:r>
          </a:p>
        </p:txBody>
      </p:sp>
    </p:spTree>
    <p:extLst>
      <p:ext uri="{BB962C8B-B14F-4D97-AF65-F5344CB8AC3E}">
        <p14:creationId xmlns:p14="http://schemas.microsoft.com/office/powerpoint/2010/main" val="2272656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D14221-7086-9779-F0C8-AA4AF53F5D3F}"/>
              </a:ext>
            </a:extLst>
          </p:cNvPr>
          <p:cNvSpPr/>
          <p:nvPr/>
        </p:nvSpPr>
        <p:spPr>
          <a:xfrm>
            <a:off x="3356811" y="557463"/>
            <a:ext cx="5759115" cy="50933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ISPITNA I PITANJA ZA KOLOKVIJUM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EB8D7-25B5-8139-A069-BA73A8BB6492}"/>
              </a:ext>
            </a:extLst>
          </p:cNvPr>
          <p:cNvSpPr txBox="1"/>
          <p:nvPr/>
        </p:nvSpPr>
        <p:spPr>
          <a:xfrm>
            <a:off x="1275347" y="1568116"/>
            <a:ext cx="53497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Šta je tržišni mehanizam?</a:t>
            </a:r>
          </a:p>
          <a:p>
            <a:r>
              <a:rPr lang="sr-Latn-RS" dirty="0"/>
              <a:t>Šta je tržište?</a:t>
            </a:r>
          </a:p>
          <a:p>
            <a:r>
              <a:rPr lang="sr-Latn-RS" dirty="0"/>
              <a:t>Koji sukobljeni interesi se ostvaruju na tržištu?</a:t>
            </a:r>
          </a:p>
          <a:p>
            <a:r>
              <a:rPr lang="sr-Latn-RS" dirty="0"/>
              <a:t>Da li postoji slobodno tržište?</a:t>
            </a:r>
          </a:p>
          <a:p>
            <a:r>
              <a:rPr lang="sr-Latn-RS" dirty="0"/>
              <a:t>Šta se razmenjuje na tržištu?</a:t>
            </a:r>
          </a:p>
          <a:p>
            <a:r>
              <a:rPr lang="sr-Latn-RS" dirty="0"/>
              <a:t>Vrste tržišta prema stepenu sloboda?</a:t>
            </a:r>
          </a:p>
          <a:p>
            <a:r>
              <a:rPr lang="sr-Latn-RS" dirty="0"/>
              <a:t>Vrste tržišta prema predmetu razmene?</a:t>
            </a:r>
          </a:p>
          <a:p>
            <a:r>
              <a:rPr lang="sr-Latn-RS" dirty="0"/>
              <a:t>Vrste tržišta prema mestu?</a:t>
            </a:r>
          </a:p>
          <a:p>
            <a:r>
              <a:rPr lang="sr-Latn-RS" dirty="0"/>
              <a:t>Ko je odgovoran za postavljanje barijera na tržištu?</a:t>
            </a:r>
          </a:p>
          <a:p>
            <a:r>
              <a:rPr lang="sr-Latn-RS" dirty="0"/>
              <a:t>Objasniti informativnu funkciju tržišta.</a:t>
            </a:r>
          </a:p>
          <a:p>
            <a:r>
              <a:rPr lang="sr-Latn-RS" dirty="0"/>
              <a:t>Objasniti alokativnu funkciju tržišta.</a:t>
            </a:r>
          </a:p>
          <a:p>
            <a:r>
              <a:rPr lang="sr-Latn-RS" dirty="0"/>
              <a:t>Objasniti selektivnu funkciju tržišta.</a:t>
            </a:r>
          </a:p>
          <a:p>
            <a:r>
              <a:rPr lang="sr-Latn-RS" dirty="0"/>
              <a:t>Objasniti distributivnu funkciju tržišta.</a:t>
            </a:r>
          </a:p>
          <a:p>
            <a:r>
              <a:rPr lang="sr-Latn-RS" dirty="0"/>
              <a:t>Objasniti tržišni potencijal?</a:t>
            </a:r>
          </a:p>
          <a:p>
            <a:r>
              <a:rPr lang="sr-Latn-RS" dirty="0"/>
              <a:t>Definisati ponudu i nacrtati njenu funkciju.</a:t>
            </a:r>
          </a:p>
          <a:p>
            <a:r>
              <a:rPr lang="sr-Latn-RS" dirty="0"/>
              <a:t>Koji faktori utiču na ponudu?</a:t>
            </a:r>
          </a:p>
          <a:p>
            <a:r>
              <a:rPr lang="sr-Latn-RS" dirty="0"/>
              <a:t>Koji faktori utiču na tržanju?</a:t>
            </a:r>
          </a:p>
          <a:p>
            <a:r>
              <a:rPr lang="sr-Latn-RS" dirty="0"/>
              <a:t>Nacrtati i definisati tražnju.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3A8E9-1A5C-AF84-2D98-3FBB752EE2DA}"/>
              </a:ext>
            </a:extLst>
          </p:cNvPr>
          <p:cNvSpPr txBox="1"/>
          <p:nvPr/>
        </p:nvSpPr>
        <p:spPr>
          <a:xfrm>
            <a:off x="6998368" y="2253915"/>
            <a:ext cx="4414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Šta se dešava sa tražnjom kad cene rastu?</a:t>
            </a:r>
          </a:p>
          <a:p>
            <a:r>
              <a:rPr lang="sr-Latn-RS" dirty="0"/>
              <a:t>Faktori koji utiču na tražnju.</a:t>
            </a:r>
          </a:p>
          <a:p>
            <a:r>
              <a:rPr lang="sr-Latn-RS" dirty="0"/>
              <a:t>Šta je tržište savršene konkurencije?</a:t>
            </a:r>
          </a:p>
          <a:p>
            <a:r>
              <a:rPr lang="sr-Latn-RS" dirty="0"/>
              <a:t>Objasniti </a:t>
            </a:r>
            <a:r>
              <a:rPr lang="sr-Latn-RS"/>
              <a:t>postojanje monopola.</a:t>
            </a:r>
            <a:endParaRPr lang="sr-Latn-RS" dirty="0"/>
          </a:p>
          <a:p>
            <a:r>
              <a:rPr lang="sr-Latn-RS" dirty="0"/>
              <a:t>Zašto se monopol pojavljuje?</a:t>
            </a:r>
          </a:p>
          <a:p>
            <a:r>
              <a:rPr lang="sr-Latn-RS" dirty="0"/>
              <a:t>Šta je oligopol?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3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1135783" cy="4712944"/>
          </a:xfrm>
        </p:spPr>
        <p:txBody>
          <a:bodyPr>
            <a:normAutofit/>
          </a:bodyPr>
          <a:lstStyle/>
          <a:p>
            <a:r>
              <a:rPr lang="en-US" sz="2000" dirty="0" err="1"/>
              <a:t>Tržište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00000"/>
                </a:solidFill>
              </a:rPr>
              <a:t>sredstvo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za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valorizaciju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i</a:t>
            </a:r>
            <a:r>
              <a:rPr lang="en-US" sz="2000" dirty="0">
                <a:solidFill>
                  <a:srgbClr val="C00000"/>
                </a:solidFill>
              </a:rPr>
              <a:t> „</a:t>
            </a:r>
            <a:r>
              <a:rPr lang="en-US" sz="2000" dirty="0" err="1">
                <a:solidFill>
                  <a:srgbClr val="C00000"/>
                </a:solidFill>
              </a:rPr>
              <a:t>isprobavanje</a:t>
            </a:r>
            <a:r>
              <a:rPr lang="en-US" sz="2000" dirty="0">
                <a:solidFill>
                  <a:srgbClr val="C00000"/>
                </a:solidFill>
              </a:rPr>
              <a:t>“ </a:t>
            </a:r>
            <a:r>
              <a:rPr lang="en-US" sz="2000" dirty="0" err="1">
                <a:solidFill>
                  <a:srgbClr val="C00000"/>
                </a:solidFill>
              </a:rPr>
              <a:t>efekata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određene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mkroekonomske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politike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„</a:t>
            </a:r>
            <a:r>
              <a:rPr lang="en-US" sz="2000" dirty="0" err="1"/>
              <a:t>šokove</a:t>
            </a:r>
            <a:r>
              <a:rPr lang="en-US" sz="2000" dirty="0"/>
              <a:t>“ </a:t>
            </a:r>
            <a:r>
              <a:rPr lang="en-US" sz="2000" dirty="0" err="1"/>
              <a:t>tržište</a:t>
            </a:r>
            <a:r>
              <a:rPr lang="en-US" sz="2000" dirty="0"/>
              <a:t>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elastično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brzo</a:t>
            </a:r>
            <a:r>
              <a:rPr lang="en-US" sz="2000" dirty="0"/>
              <a:t> </a:t>
            </a:r>
            <a:r>
              <a:rPr lang="en-US" sz="2000" dirty="0" err="1"/>
              <a:t>reaguje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sr-Latn-RS" sz="2000" dirty="0"/>
              <a:t>P</a:t>
            </a:r>
            <a:r>
              <a:rPr lang="en-US" sz="2000" dirty="0" err="1"/>
              <a:t>reko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r>
              <a:rPr lang="sr-Latn-RS" sz="2000" dirty="0"/>
              <a:t>se </a:t>
            </a:r>
            <a:r>
              <a:rPr lang="en-US" sz="2000" dirty="0" err="1"/>
              <a:t>prelamaju</a:t>
            </a:r>
            <a:r>
              <a:rPr lang="en-US" sz="2000" dirty="0"/>
              <a:t> </a:t>
            </a:r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sukobljeni</a:t>
            </a:r>
            <a:r>
              <a:rPr lang="en-US" sz="2000" dirty="0"/>
              <a:t> </a:t>
            </a:r>
            <a:r>
              <a:rPr lang="en-US" sz="2000" dirty="0" err="1"/>
              <a:t>interesi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relaciji</a:t>
            </a:r>
            <a:r>
              <a:rPr lang="en-US" sz="2000" dirty="0"/>
              <a:t>: </a:t>
            </a:r>
            <a:endParaRPr lang="sr-Latn-RS" sz="2000" dirty="0"/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proizvođač-potrošač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potrošač-država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proizvođač-država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proizvođačproizvođač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endParaRPr lang="sr-Latn-RS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Što je tržište? Funkcije, suština tržišta - Poslovni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039850"/>
            <a:ext cx="5332380" cy="3208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9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0551038" cy="3977640"/>
          </a:xfrm>
        </p:spPr>
        <p:txBody>
          <a:bodyPr>
            <a:normAutofit/>
          </a:bodyPr>
          <a:lstStyle/>
          <a:p>
            <a:pPr algn="just"/>
            <a:r>
              <a:rPr lang="sr-Latn-RS" sz="2000" dirty="0"/>
              <a:t>M</a:t>
            </a:r>
            <a:r>
              <a:rPr lang="en-US" sz="2000" dirty="0" err="1"/>
              <a:t>oderne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privrede</a:t>
            </a:r>
            <a:r>
              <a:rPr lang="en-US" sz="2000" dirty="0"/>
              <a:t> </a:t>
            </a:r>
            <a:r>
              <a:rPr lang="en-US" sz="2000" dirty="0" err="1"/>
              <a:t>nastoje</a:t>
            </a:r>
            <a:r>
              <a:rPr lang="sr-Latn-RS" sz="2000" dirty="0"/>
              <a:t> </a:t>
            </a:r>
            <a:r>
              <a:rPr lang="en-US" sz="2000" dirty="0"/>
              <a:t>da </a:t>
            </a:r>
            <a:r>
              <a:rPr lang="en-US" sz="2000" dirty="0" err="1"/>
              <a:t>osiguraju</a:t>
            </a:r>
            <a:r>
              <a:rPr lang="en-US" sz="2000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veću</a:t>
            </a:r>
            <a:r>
              <a:rPr lang="en-US" sz="2000" b="1" dirty="0"/>
              <a:t> </a:t>
            </a:r>
            <a:r>
              <a:rPr lang="en-US" sz="2000" b="1" dirty="0" err="1"/>
              <a:t>slobodu</a:t>
            </a:r>
            <a:r>
              <a:rPr lang="en-US" sz="2000" b="1" dirty="0"/>
              <a:t> </a:t>
            </a:r>
            <a:r>
              <a:rPr lang="en-US" sz="2000" b="1" dirty="0" err="1"/>
              <a:t>tržišta</a:t>
            </a:r>
            <a:r>
              <a:rPr lang="en-US" sz="2000" dirty="0"/>
              <a:t>, </a:t>
            </a:r>
            <a:r>
              <a:rPr lang="en-US" sz="2000" dirty="0" err="1"/>
              <a:t>oslobode</a:t>
            </a:r>
            <a:r>
              <a:rPr lang="en-US" sz="2000" dirty="0"/>
              <a:t> </a:t>
            </a:r>
            <a:r>
              <a:rPr lang="en-US" sz="2000" dirty="0" err="1"/>
              <a:t>ukupan</a:t>
            </a:r>
            <a:r>
              <a:rPr lang="en-US" sz="2000" dirty="0"/>
              <a:t> </a:t>
            </a:r>
            <a:r>
              <a:rPr lang="en-US" sz="2000" dirty="0" err="1"/>
              <a:t>tržišni</a:t>
            </a:r>
            <a:r>
              <a:rPr lang="en-US" sz="2000" dirty="0"/>
              <a:t> </a:t>
            </a:r>
            <a:r>
              <a:rPr lang="en-US" sz="2000" dirty="0" err="1"/>
              <a:t>mehanizam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tržište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snažan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efikasnijeg</a:t>
            </a:r>
            <a:r>
              <a:rPr lang="en-US" sz="2000" dirty="0"/>
              <a:t> </a:t>
            </a:r>
            <a:r>
              <a:rPr lang="en-US" sz="2000" dirty="0" err="1"/>
              <a:t>privređivanja</a:t>
            </a:r>
            <a:r>
              <a:rPr lang="sr-Latn-RS" sz="2000" dirty="0"/>
              <a:t>: </a:t>
            </a:r>
            <a:r>
              <a:rPr lang="en-US" sz="2000" dirty="0"/>
              <a:t>s</a:t>
            </a:r>
            <a:r>
              <a:rPr lang="sr-Latn-RS" sz="2000" dirty="0"/>
              <a:t>ni</a:t>
            </a:r>
            <a:r>
              <a:rPr lang="en-US" sz="2000" dirty="0" err="1"/>
              <a:t>žavanja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, </a:t>
            </a:r>
            <a:r>
              <a:rPr lang="en-US" sz="2000" dirty="0" err="1"/>
              <a:t>porasta</a:t>
            </a:r>
            <a:r>
              <a:rPr lang="en-US" sz="2000" dirty="0"/>
              <a:t> </a:t>
            </a:r>
            <a:r>
              <a:rPr lang="en-US" sz="2000" dirty="0" err="1"/>
              <a:t>efikas</a:t>
            </a:r>
            <a:r>
              <a:rPr lang="sr-Latn-RS" sz="2000" dirty="0"/>
              <a:t>n</a:t>
            </a:r>
            <a:r>
              <a:rPr lang="en-US" sz="2000" dirty="0" err="1"/>
              <a:t>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profita</a:t>
            </a:r>
            <a:r>
              <a:rPr lang="en-US" sz="2000" dirty="0"/>
              <a:t>, </a:t>
            </a:r>
            <a:r>
              <a:rPr lang="en-US" sz="2000" dirty="0" err="1"/>
              <a:t>nasuprot</a:t>
            </a:r>
            <a:r>
              <a:rPr lang="en-US" sz="2000" dirty="0"/>
              <a:t> </a:t>
            </a:r>
            <a:r>
              <a:rPr lang="en-US" sz="2000" dirty="0" err="1"/>
              <a:t>neefikasnoj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skupoj</a:t>
            </a:r>
            <a:r>
              <a:rPr lang="en-US" sz="2000" dirty="0"/>
              <a:t> </a:t>
            </a:r>
            <a:r>
              <a:rPr lang="en-US" sz="2000" dirty="0" err="1"/>
              <a:t>državi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državnoj</a:t>
            </a:r>
            <a:r>
              <a:rPr lang="en-US" sz="2000" dirty="0"/>
              <a:t> </a:t>
            </a:r>
            <a:r>
              <a:rPr lang="en-US" sz="2000" dirty="0" err="1"/>
              <a:t>regulativi</a:t>
            </a:r>
            <a:r>
              <a:rPr lang="en-US" sz="2000" dirty="0"/>
              <a:t>. </a:t>
            </a:r>
            <a:endParaRPr lang="sr-Latn-RS" sz="2000" dirty="0"/>
          </a:p>
          <a:p>
            <a:pPr algn="just"/>
            <a:r>
              <a:rPr lang="sr-Latn-RS" sz="2000" dirty="0"/>
              <a:t>P</a:t>
            </a:r>
            <a:r>
              <a:rPr lang="en-US" sz="2000" dirty="0" err="1"/>
              <a:t>ored</a:t>
            </a:r>
            <a:r>
              <a:rPr lang="en-US" sz="2000" dirty="0"/>
              <a:t> </a:t>
            </a:r>
            <a:r>
              <a:rPr lang="en-US" sz="2000" dirty="0" err="1"/>
              <a:t>takve</a:t>
            </a:r>
            <a:r>
              <a:rPr lang="en-US" sz="2000" dirty="0"/>
              <a:t> </a:t>
            </a:r>
            <a:r>
              <a:rPr lang="en-US" sz="2000" dirty="0" err="1"/>
              <a:t>opšte</a:t>
            </a:r>
            <a:r>
              <a:rPr lang="en-US" sz="2000" dirty="0"/>
              <a:t> </a:t>
            </a:r>
            <a:r>
              <a:rPr lang="en-US" sz="2000" dirty="0" err="1"/>
              <a:t>orijentacije</a:t>
            </a:r>
            <a:r>
              <a:rPr lang="en-US" sz="2000" dirty="0"/>
              <a:t> u </a:t>
            </a:r>
            <a:r>
              <a:rPr lang="en-US" sz="2000" dirty="0" err="1"/>
              <a:t>svetu</a:t>
            </a:r>
            <a:r>
              <a:rPr lang="en-US" sz="2000" dirty="0"/>
              <a:t>, </a:t>
            </a:r>
            <a:r>
              <a:rPr lang="en-US" sz="2000" b="1" dirty="0"/>
              <a:t>ne </a:t>
            </a:r>
            <a:r>
              <a:rPr lang="en-US" sz="2000" b="1" dirty="0" err="1"/>
              <a:t>postoji</a:t>
            </a:r>
            <a:r>
              <a:rPr lang="en-US" sz="2000" b="1" dirty="0"/>
              <a:t> </a:t>
            </a:r>
            <a:r>
              <a:rPr lang="en-US" sz="2000" b="1" dirty="0" err="1"/>
              <a:t>slobodno</a:t>
            </a:r>
            <a:r>
              <a:rPr lang="en-US" sz="2000" b="1" dirty="0"/>
              <a:t> </a:t>
            </a:r>
            <a:r>
              <a:rPr lang="en-US" sz="2000" b="1" dirty="0" err="1"/>
              <a:t>tržište</a:t>
            </a:r>
            <a:r>
              <a:rPr lang="en-US" sz="2000" b="1" dirty="0"/>
              <a:t>, </a:t>
            </a:r>
            <a:r>
              <a:rPr lang="en-US" sz="2000" dirty="0"/>
              <a:t>ono je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manje</a:t>
            </a:r>
            <a:r>
              <a:rPr lang="en-US" sz="2000" dirty="0"/>
              <a:t> pod </a:t>
            </a:r>
            <a:r>
              <a:rPr lang="en-US" sz="2000" dirty="0" err="1"/>
              <a:t>delovanjem</a:t>
            </a:r>
            <a:r>
              <a:rPr lang="en-US" sz="2000" dirty="0"/>
              <a:t> </a:t>
            </a:r>
            <a:r>
              <a:rPr lang="en-US" sz="2000" dirty="0" err="1"/>
              <a:t>državne</a:t>
            </a:r>
            <a:r>
              <a:rPr lang="en-US" sz="2000" dirty="0"/>
              <a:t> </a:t>
            </a:r>
            <a:r>
              <a:rPr lang="en-US" sz="2000" dirty="0" err="1"/>
              <a:t>intervencije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nacionalnih</a:t>
            </a:r>
            <a:r>
              <a:rPr lang="en-US" sz="2000" dirty="0"/>
              <a:t> </a:t>
            </a:r>
            <a:r>
              <a:rPr lang="en-US" sz="2000" dirty="0" err="1"/>
              <a:t>međunarodnih</a:t>
            </a:r>
            <a:r>
              <a:rPr lang="en-US" sz="2000" dirty="0"/>
              <a:t> </a:t>
            </a:r>
            <a:r>
              <a:rPr lang="en-US" sz="2000" dirty="0" err="1"/>
              <a:t>monopola</a:t>
            </a:r>
            <a:r>
              <a:rPr lang="en-US" sz="2000" dirty="0"/>
              <a:t>. To je </a:t>
            </a:r>
            <a:r>
              <a:rPr lang="en-US" sz="2000" dirty="0" err="1"/>
              <a:t>državno-monopolističko</a:t>
            </a:r>
            <a:r>
              <a:rPr lang="en-US" sz="2000" dirty="0"/>
              <a:t> </a:t>
            </a:r>
            <a:r>
              <a:rPr lang="en-US" sz="2000" dirty="0" err="1"/>
              <a:t>regulisanje</a:t>
            </a:r>
            <a:r>
              <a:rPr lang="en-US" sz="2000" dirty="0"/>
              <a:t> </a:t>
            </a:r>
            <a:r>
              <a:rPr lang="en-US" sz="2000" dirty="0" err="1"/>
              <a:t>ekonomije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.</a:t>
            </a:r>
          </a:p>
        </p:txBody>
      </p:sp>
      <p:pic>
        <p:nvPicPr>
          <p:cNvPr id="4100" name="Picture 4" descr="Free Market Economy Advantages &amp; Examples | What is a Free Market? - Video  &amp; Lesson Transcript |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76" y="4710390"/>
            <a:ext cx="3633958" cy="20441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732328"/>
            <a:ext cx="5711150" cy="355807"/>
          </a:xfrm>
        </p:spPr>
        <p:txBody>
          <a:bodyPr>
            <a:noAutofit/>
          </a:bodyPr>
          <a:lstStyle/>
          <a:p>
            <a:r>
              <a:rPr lang="sr-Latn-RS" sz="1600" b="1" dirty="0">
                <a:solidFill>
                  <a:srgbClr val="FF0000"/>
                </a:solidFill>
              </a:rPr>
              <a:t>Primer veličine/rasta globalnog tržišta veštačke inteligencije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Artificial Intelligence Market Size, Statistics 2022 to 2030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3" y="2019693"/>
            <a:ext cx="6360808" cy="37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97232" y="2601589"/>
            <a:ext cx="2892903" cy="24397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Do 2030.godine globalno tržište AI će porasti za 25x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77" y="512792"/>
            <a:ext cx="6877119" cy="640080"/>
          </a:xfrm>
        </p:spPr>
        <p:txBody>
          <a:bodyPr/>
          <a:lstStyle/>
          <a:p>
            <a:pPr algn="ctr"/>
            <a:r>
              <a:rPr lang="sr-Latn-RS" dirty="0"/>
              <a:t>Globalno najveće industrije 2022, mlrd US$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51208920"/>
              </p:ext>
            </p:extLst>
          </p:nvPr>
        </p:nvGraphicFramePr>
        <p:xfrm>
          <a:off x="1951807" y="1827564"/>
          <a:ext cx="7297389" cy="425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63">
                  <a:extLst>
                    <a:ext uri="{9D8B030D-6E8A-4147-A177-3AD203B41FA5}">
                      <a16:colId xmlns:a16="http://schemas.microsoft.com/office/drawing/2014/main" val="3601618471"/>
                    </a:ext>
                  </a:extLst>
                </a:gridCol>
                <a:gridCol w="2434926">
                  <a:extLst>
                    <a:ext uri="{9D8B030D-6E8A-4147-A177-3AD203B41FA5}">
                      <a16:colId xmlns:a16="http://schemas.microsoft.com/office/drawing/2014/main" val="1648598145"/>
                    </a:ext>
                  </a:extLst>
                </a:gridCol>
              </a:tblGrid>
              <a:tr h="5048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/>
                        <a:t>Mlrd US$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799163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b="1" dirty="0">
                          <a:solidFill>
                            <a:srgbClr val="FF0000"/>
                          </a:solidFill>
                        </a:rPr>
                        <a:t>Životno i zdravstveno</a:t>
                      </a:r>
                      <a:r>
                        <a:rPr lang="sr-Latn-RS" sz="2400" b="1" baseline="0" dirty="0">
                          <a:solidFill>
                            <a:srgbClr val="FF0000"/>
                          </a:solidFill>
                        </a:rPr>
                        <a:t> osiguranje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>
                          <a:solidFill>
                            <a:srgbClr val="FF0000"/>
                          </a:solidFill>
                        </a:rPr>
                        <a:t>4629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0405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Penzioni fond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4015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16797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Trgovina nekretninama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3915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68632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Trgovina automobilima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3600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32190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Proizvodnja automobila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2689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189991"/>
                  </a:ext>
                </a:extLst>
              </a:tr>
              <a:tr h="908772">
                <a:tc>
                  <a:txBody>
                    <a:bodyPr/>
                    <a:lstStyle/>
                    <a:p>
                      <a:r>
                        <a:rPr lang="sr-Latn-RS" sz="2400" dirty="0"/>
                        <a:t>Eksplotacija i proizvodnja nafte i gasa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2073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59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2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World Development Report </a:t>
            </a:r>
            <a:r>
              <a:rPr lang="sr-Latn-RS" dirty="0"/>
              <a:t>WDR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625389" y="1351548"/>
            <a:ext cx="5157537" cy="5003681"/>
          </a:xfrm>
        </p:spPr>
        <p:txBody>
          <a:bodyPr>
            <a:noAutofit/>
          </a:bodyPr>
          <a:lstStyle/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Porede covid krizu sa krizom 1929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Ukazuju na rast siromaštva u svetu 2021/2022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Rast nejednakosti unutar zemalja, i između zemalja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Rast osetljivosti budžeta domaćinstava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Uticaj na poslovanje kompanija više negativno 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Najveće štete pretrpela su mala i srednja preduzeća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Kontinuirane nesigurnosti uticali na biznis aktivnosti 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Na nvou država rast javnog duga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1896" y="1588008"/>
            <a:ext cx="5547063" cy="4343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sr-Latn-RS" sz="1400" dirty="0"/>
              <a:t>Od 1978.godine WB priprema godišnje </a:t>
            </a:r>
            <a:r>
              <a:rPr lang="sr-Latn-RS" sz="2000" b="1" dirty="0"/>
              <a:t>Izveštaj o stanju svetskog razvoja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Daje detaljnu analizu specifičbnih aspekata razvoja 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ekonomskog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socijalnog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ekološkog</a:t>
            </a:r>
          </a:p>
          <a:p>
            <a:pPr algn="just">
              <a:lnSpc>
                <a:spcPct val="100000"/>
              </a:lnSpc>
            </a:pPr>
            <a:r>
              <a:rPr lang="sr-Latn-RS" sz="1400" dirty="0"/>
              <a:t>Na primer izveštaj za  2022 nosi naziv </a:t>
            </a:r>
            <a:r>
              <a:rPr lang="sr-Latn-RS" sz="1400" b="1" i="1" dirty="0"/>
              <a:t>Finansije za jednak oporavak</a:t>
            </a:r>
          </a:p>
          <a:p>
            <a:pPr algn="just">
              <a:lnSpc>
                <a:spcPct val="100000"/>
              </a:lnSpc>
            </a:pPr>
            <a:r>
              <a:rPr lang="sr-Latn-RS" sz="1400" dirty="0"/>
              <a:t>Nastao posle krize Covida – i globanih uticaja na svetsku ekonomiju – zdravstvenih troškova, smrti ljudi, gibitka posla, mogućnstim</a:t>
            </a:r>
            <a:r>
              <a:rPr lang="en-US" sz="1400" dirty="0"/>
              <a:t>a</a:t>
            </a:r>
            <a:r>
              <a:rPr lang="sr-Latn-RS" sz="1400" dirty="0"/>
              <a:t> druagačijeg načina odvijanja poslovnih aktivnosti, propadanja preduzeća</a:t>
            </a:r>
          </a:p>
        </p:txBody>
      </p:sp>
    </p:spTree>
    <p:extLst>
      <p:ext uri="{BB962C8B-B14F-4D97-AF65-F5344CB8AC3E}">
        <p14:creationId xmlns:p14="http://schemas.microsoft.com/office/powerpoint/2010/main" val="265360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Market - Econl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12" y="389279"/>
            <a:ext cx="4309812" cy="30774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610" y="1310771"/>
            <a:ext cx="759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r>
              <a:rPr lang="en-US" b="1" u="sng" dirty="0" err="1">
                <a:solidFill>
                  <a:srgbClr val="FF0000"/>
                </a:solidFill>
              </a:rPr>
              <a:t>Predmet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razmene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na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tržištu</a:t>
            </a:r>
            <a:r>
              <a:rPr lang="en-US" b="1" u="sng" dirty="0">
                <a:solidFill>
                  <a:srgbClr val="FF0000"/>
                </a:solidFill>
              </a:rPr>
              <a:t>: </a:t>
            </a:r>
            <a:endParaRPr lang="sr-Latn-RS" b="1" u="sng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/>
              <a:t>Robe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(rad, </a:t>
            </a:r>
            <a:r>
              <a:rPr lang="en-US" dirty="0" err="1"/>
              <a:t>kapital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zemlja</a:t>
            </a:r>
            <a:r>
              <a:rPr lang="en-US" dirty="0"/>
              <a:t>)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instrumenti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2896" y="3268288"/>
            <a:ext cx="9528597" cy="31393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Vrste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tržišta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sr-Latn-RS" b="1" dirty="0">
              <a:solidFill>
                <a:srgbClr val="FF0000"/>
              </a:solidFill>
            </a:endParaRPr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b="1" u="sng" dirty="0" err="1"/>
              <a:t>predmetu</a:t>
            </a:r>
            <a:r>
              <a:rPr lang="en-US" b="1" u="sng" dirty="0"/>
              <a:t> </a:t>
            </a:r>
            <a:r>
              <a:rPr lang="en-US" b="1" u="sng" dirty="0" err="1"/>
              <a:t>razmene</a:t>
            </a:r>
            <a:r>
              <a:rPr lang="en-US" dirty="0"/>
              <a:t>: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Finansijsko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b="1" u="sng" dirty="0" err="1"/>
              <a:t>mestu</a:t>
            </a:r>
            <a:r>
              <a:rPr lang="en-US" b="1" u="sng" dirty="0"/>
              <a:t>: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Lokalno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Regionalno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Nacionalno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/>
              <a:t>Me</a:t>
            </a:r>
            <a:r>
              <a:rPr lang="sr-Latn-RS" dirty="0"/>
              <a:t>đ</a:t>
            </a:r>
            <a:r>
              <a:rPr lang="en-US" dirty="0" err="1"/>
              <a:t>unarodno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Svetsko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4600" y="4472896"/>
            <a:ext cx="41544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b="1" u="sng" dirty="0" err="1"/>
              <a:t>stepenu</a:t>
            </a:r>
            <a:r>
              <a:rPr lang="en-US" b="1" u="sng" dirty="0"/>
              <a:t> </a:t>
            </a:r>
            <a:r>
              <a:rPr lang="en-US" b="1" u="sng" dirty="0" err="1"/>
              <a:t>slobode</a:t>
            </a:r>
            <a:r>
              <a:rPr lang="en-US" dirty="0"/>
              <a:t>: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Otvoreno</a:t>
            </a:r>
            <a:r>
              <a:rPr lang="en-US" dirty="0"/>
              <a:t> </a:t>
            </a:r>
            <a:endParaRPr lang="sr-Latn-RS" dirty="0"/>
          </a:p>
          <a:p>
            <a:pPr marL="342900" indent="-342900" algn="just">
              <a:buAutoNum type="arabicPeriod"/>
            </a:pPr>
            <a:r>
              <a:rPr lang="en-US" dirty="0" err="1"/>
              <a:t>Zatvoreno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sr-Latn-RS" dirty="0"/>
              <a:t> – </a:t>
            </a:r>
            <a:r>
              <a:rPr lang="sr-Latn-RS" sz="1400" dirty="0"/>
              <a:t>kada po</a:t>
            </a:r>
            <a:r>
              <a:rPr lang="en-US" sz="1400" dirty="0"/>
              <a:t>s</a:t>
            </a:r>
            <a:r>
              <a:rPr lang="sr-Latn-RS" sz="1400" dirty="0"/>
              <a:t>toje prepreke/barijere za ulazak konkurenata na tržište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Zatvoreno tržište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10552217" cy="4907787"/>
          </a:xfrm>
        </p:spPr>
        <p:txBody>
          <a:bodyPr>
            <a:noAutofit/>
          </a:bodyPr>
          <a:lstStyle/>
          <a:p>
            <a:r>
              <a:rPr lang="sr-Latn-RS" sz="1600" b="1" dirty="0">
                <a:solidFill>
                  <a:srgbClr val="FF0000"/>
                </a:solidFill>
              </a:rPr>
              <a:t>KADA POSTOJE BARIJERE ULASKA NA TRŽIŠTE</a:t>
            </a:r>
          </a:p>
          <a:p>
            <a:r>
              <a:rPr lang="sr-Latn-RS" sz="1600" dirty="0"/>
              <a:t>DRŽAVA NAJČEŠĆE POSTAVLJA BARIJERE</a:t>
            </a:r>
          </a:p>
          <a:p>
            <a:pPr marL="457200" lvl="1">
              <a:buAutoNum type="arabicPeriod"/>
            </a:pPr>
            <a:r>
              <a:rPr lang="sr-Latn-RS" sz="1600" b="1" u="sng" dirty="0"/>
              <a:t>TARIFE</a:t>
            </a:r>
            <a:r>
              <a:rPr lang="sr-Latn-RS" sz="1600" dirty="0"/>
              <a:t> – zovu ih porez na uvoz – predstavljaju mehanizme koje vlade koriste da bi smanjili ili eliminisali ulazak uvoznih proizvoda. Svrha je sprečiti domaćeg proizvođača da izgubi tržište + osiguratiu domaću tražnju. </a:t>
            </a:r>
          </a:p>
          <a:p>
            <a:pPr marL="914400" lvl="2">
              <a:buAutoNum type="arabicPeriod"/>
            </a:pPr>
            <a:r>
              <a:rPr lang="sr-Latn-RS" sz="1600" dirty="0"/>
              <a:t>U najvećem broju slučajeva nije dobro jer domaći proizvođači postaoju neefikasni i budu doadtno nagrađeni za svoju neefikasnost</a:t>
            </a:r>
          </a:p>
          <a:p>
            <a:pPr marL="228600"/>
            <a:r>
              <a:rPr lang="sr-Latn-RS" sz="1600" dirty="0"/>
              <a:t>2. </a:t>
            </a:r>
            <a:r>
              <a:rPr lang="sr-Latn-RS" sz="1600" b="1" u="sng" dirty="0"/>
              <a:t>TEHNIČKE SPECIFIKACIJE I SPECIFIKACIJE KVALITETA PROIZVODA </a:t>
            </a:r>
            <a:r>
              <a:rPr lang="sr-Latn-RS" sz="1600" dirty="0"/>
              <a:t>– može se koristiti kao prepreka, pa kad proizvod stigne u zemlju, ili mesto odredišta može biti vraćen jer ne ispunjava te i takve specifikacije </a:t>
            </a:r>
          </a:p>
          <a:p>
            <a:pPr marL="228600"/>
            <a:r>
              <a:rPr lang="sr-Latn-RS" sz="1600" dirty="0"/>
              <a:t>3. </a:t>
            </a:r>
            <a:r>
              <a:rPr lang="sr-Latn-RS" sz="1600" b="1" u="sng" dirty="0"/>
              <a:t>PRAVNI ZAHTEVI – ZAKONI I PODZAKONSKA AKTA</a:t>
            </a:r>
          </a:p>
        </p:txBody>
      </p:sp>
      <p:pic>
        <p:nvPicPr>
          <p:cNvPr id="3074" name="Picture 2" descr="Funkcija rečenice. Čimbenici koji određuju ponudu - Poslovni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76" y="268568"/>
            <a:ext cx="3693818" cy="2672422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6154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1882</Words>
  <Application>Microsoft Office PowerPoint</Application>
  <PresentationFormat>Widescreen</PresentationFormat>
  <Paragraphs>201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Amasis MT Pro Black</vt:lpstr>
      <vt:lpstr>Arial</vt:lpstr>
      <vt:lpstr>Calibri</vt:lpstr>
      <vt:lpstr>Segoe UI</vt:lpstr>
      <vt:lpstr>Segoe UI Light</vt:lpstr>
      <vt:lpstr>Times New Roman</vt:lpstr>
      <vt:lpstr>WelcomeDoc</vt:lpstr>
      <vt:lpstr>TRŽIŠTE</vt:lpstr>
      <vt:lpstr>Tržišni mehanizam</vt:lpstr>
      <vt:lpstr>PowerPoint Presentation</vt:lpstr>
      <vt:lpstr>PowerPoint Presentation</vt:lpstr>
      <vt:lpstr>Primer veličine/rasta globalnog tržišta veštačke inteligencije</vt:lpstr>
      <vt:lpstr>Globalno najveće industrije 2022, mlrd US$</vt:lpstr>
      <vt:lpstr>World Development Report WDR</vt:lpstr>
      <vt:lpstr>PowerPoint Presentation</vt:lpstr>
      <vt:lpstr>Zatvoreno tržište</vt:lpstr>
      <vt:lpstr>Funkcije tržišta ekonomsko finansijske funkcije tržišta ukazuju da na tržištu uvek prisutna intenzivna konkurencija</vt:lpstr>
      <vt:lpstr>PowerPoint Presentation</vt:lpstr>
      <vt:lpstr>TRŽIŠNI POTENCIJAL</vt:lpstr>
      <vt:lpstr>PONUDA</vt:lpstr>
      <vt:lpstr>Funkcija ponude</vt:lpstr>
      <vt:lpstr>Determinante ponude na tržištu</vt:lpstr>
      <vt:lpstr>TRAŽNJA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2023-01-31T18:11:30Z</dcterms:created>
  <dcterms:modified xsi:type="dcterms:W3CDTF">2024-02-12T18:38:11Z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