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57" r:id="rId6"/>
    <p:sldId id="258" r:id="rId7"/>
    <p:sldId id="263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rana Mihajlovic" userId="afd8070fd226961e" providerId="LiveId" clId="{C9725F03-6A6D-4FD2-8465-4B9633E2C906}"/>
    <pc:docChg chg="custSel delSld modSld">
      <pc:chgData name="Zorana Mihajlovic" userId="afd8070fd226961e" providerId="LiveId" clId="{C9725F03-6A6D-4FD2-8465-4B9633E2C906}" dt="2023-03-04T09:02:27.383" v="311" actId="2696"/>
      <pc:docMkLst>
        <pc:docMk/>
      </pc:docMkLst>
      <pc:sldChg chg="modSp mod">
        <pc:chgData name="Zorana Mihajlovic" userId="afd8070fd226961e" providerId="LiveId" clId="{C9725F03-6A6D-4FD2-8465-4B9633E2C906}" dt="2023-03-04T08:58:18.219" v="307" actId="14100"/>
        <pc:sldMkLst>
          <pc:docMk/>
          <pc:sldMk cId="663852101" sldId="257"/>
        </pc:sldMkLst>
        <pc:spChg chg="mod">
          <ac:chgData name="Zorana Mihajlovic" userId="afd8070fd226961e" providerId="LiveId" clId="{C9725F03-6A6D-4FD2-8465-4B9633E2C906}" dt="2023-03-04T08:58:18.219" v="307" actId="14100"/>
          <ac:spMkLst>
            <pc:docMk/>
            <pc:sldMk cId="663852101" sldId="257"/>
            <ac:spMk id="5" creationId="{00000000-0000-0000-0000-000000000000}"/>
          </ac:spMkLst>
        </pc:spChg>
      </pc:sldChg>
      <pc:sldChg chg="modSp mod">
        <pc:chgData name="Zorana Mihajlovic" userId="afd8070fd226961e" providerId="LiveId" clId="{C9725F03-6A6D-4FD2-8465-4B9633E2C906}" dt="2023-03-04T08:52:46.660" v="146" actId="20577"/>
        <pc:sldMkLst>
          <pc:docMk/>
          <pc:sldMk cId="3934929898" sldId="261"/>
        </pc:sldMkLst>
        <pc:spChg chg="mod">
          <ac:chgData name="Zorana Mihajlovic" userId="afd8070fd226961e" providerId="LiveId" clId="{C9725F03-6A6D-4FD2-8465-4B9633E2C906}" dt="2023-03-04T08:52:46.660" v="146" actId="20577"/>
          <ac:spMkLst>
            <pc:docMk/>
            <pc:sldMk cId="3934929898" sldId="261"/>
            <ac:spMk id="3" creationId="{00000000-0000-0000-0000-000000000000}"/>
          </ac:spMkLst>
        </pc:spChg>
      </pc:sldChg>
      <pc:sldChg chg="delSp modSp mod">
        <pc:chgData name="Zorana Mihajlovic" userId="afd8070fd226961e" providerId="LiveId" clId="{C9725F03-6A6D-4FD2-8465-4B9633E2C906}" dt="2023-03-04T09:01:51.246" v="310" actId="478"/>
        <pc:sldMkLst>
          <pc:docMk/>
          <pc:sldMk cId="3956810399" sldId="264"/>
        </pc:sldMkLst>
        <pc:spChg chg="del mod">
          <ac:chgData name="Zorana Mihajlovic" userId="afd8070fd226961e" providerId="LiveId" clId="{C9725F03-6A6D-4FD2-8465-4B9633E2C906}" dt="2023-03-04T09:01:51.246" v="310" actId="478"/>
          <ac:spMkLst>
            <pc:docMk/>
            <pc:sldMk cId="3956810399" sldId="264"/>
            <ac:spMk id="4" creationId="{00000000-0000-0000-0000-000000000000}"/>
          </ac:spMkLst>
        </pc:spChg>
        <pc:spChg chg="del">
          <ac:chgData name="Zorana Mihajlovic" userId="afd8070fd226961e" providerId="LiveId" clId="{C9725F03-6A6D-4FD2-8465-4B9633E2C906}" dt="2023-03-04T09:01:36.964" v="308" actId="21"/>
          <ac:spMkLst>
            <pc:docMk/>
            <pc:sldMk cId="3956810399" sldId="264"/>
            <ac:spMk id="5" creationId="{00000000-0000-0000-0000-000000000000}"/>
          </ac:spMkLst>
        </pc:spChg>
      </pc:sldChg>
      <pc:sldChg chg="del">
        <pc:chgData name="Zorana Mihajlovic" userId="afd8070fd226961e" providerId="LiveId" clId="{C9725F03-6A6D-4FD2-8465-4B9633E2C906}" dt="2023-03-04T09:02:27.383" v="311" actId="2696"/>
        <pc:sldMkLst>
          <pc:docMk/>
          <pc:sldMk cId="3677404427" sldId="26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7C710F-06D1-46F7-9E50-782E8139C38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C96569-ABD7-4283-9B8F-EC54863F4ACA}">
      <dgm:prSet custT="1"/>
      <dgm:spPr/>
      <dgm:t>
        <a:bodyPr/>
        <a:lstStyle/>
        <a:p>
          <a:r>
            <a:rPr lang="en-US" sz="1600"/>
            <a:t>Jedan od osnovnih ciljeva nosilaca makroekonomske politike predstavlja ostvarivanje stabilnog privrednog rasta uz nisku stopu inflacije. </a:t>
          </a:r>
        </a:p>
      </dgm:t>
    </dgm:pt>
    <dgm:pt modelId="{81373FFA-E1B2-46AA-8ED5-18CA6DC48831}" type="parTrans" cxnId="{B0A39690-5DD0-44D3-89A0-1D26C50913EC}">
      <dgm:prSet/>
      <dgm:spPr/>
      <dgm:t>
        <a:bodyPr/>
        <a:lstStyle/>
        <a:p>
          <a:endParaRPr lang="en-US" sz="1600"/>
        </a:p>
      </dgm:t>
    </dgm:pt>
    <dgm:pt modelId="{497A9EEF-63A0-49DD-9A0E-CBADFBC945E0}" type="sibTrans" cxnId="{B0A39690-5DD0-44D3-89A0-1D26C50913EC}">
      <dgm:prSet/>
      <dgm:spPr/>
      <dgm:t>
        <a:bodyPr/>
        <a:lstStyle/>
        <a:p>
          <a:endParaRPr lang="en-US" sz="1600"/>
        </a:p>
      </dgm:t>
    </dgm:pt>
    <dgm:pt modelId="{41A721B2-4331-4895-A06E-709F88DC5ED4}">
      <dgm:prSet custT="1"/>
      <dgm:spPr/>
      <dgm:t>
        <a:bodyPr/>
        <a:lstStyle/>
        <a:p>
          <a:r>
            <a:rPr lang="en-US" sz="1600"/>
            <a:t>Na koji način će centralna banka rukovoditi procesom obaranja inflacije u kratkom roku zavisi od </a:t>
          </a:r>
          <a:r>
            <a:rPr lang="sr-Latn-RS" sz="1600"/>
            <a:t>odnosa </a:t>
          </a:r>
          <a:r>
            <a:rPr lang="en-US" sz="1600"/>
            <a:t>između inflacije i realne ekonomske aktivnosti</a:t>
          </a:r>
        </a:p>
      </dgm:t>
    </dgm:pt>
    <dgm:pt modelId="{AE2C6026-0D4A-4580-B416-507383087DCB}" type="parTrans" cxnId="{C255A782-B115-4FD0-A0E0-B15AD1B6B4AC}">
      <dgm:prSet/>
      <dgm:spPr/>
      <dgm:t>
        <a:bodyPr/>
        <a:lstStyle/>
        <a:p>
          <a:endParaRPr lang="en-US" sz="1600"/>
        </a:p>
      </dgm:t>
    </dgm:pt>
    <dgm:pt modelId="{E52D6765-7F38-4873-84AA-491FCDC001D7}" type="sibTrans" cxnId="{C255A782-B115-4FD0-A0E0-B15AD1B6B4AC}">
      <dgm:prSet/>
      <dgm:spPr/>
      <dgm:t>
        <a:bodyPr/>
        <a:lstStyle/>
        <a:p>
          <a:endParaRPr lang="en-US" sz="1600"/>
        </a:p>
      </dgm:t>
    </dgm:pt>
    <dgm:pt modelId="{00F9B51C-00F1-4F44-A081-25EA01296048}">
      <dgm:prSet custT="1"/>
      <dgm:spPr/>
      <dgm:t>
        <a:bodyPr/>
        <a:lstStyle/>
        <a:p>
          <a:r>
            <a:rPr lang="en-US" sz="1600" dirty="0"/>
            <a:t>Na </a:t>
          </a:r>
          <a:r>
            <a:rPr lang="en-US" sz="1600" dirty="0" err="1"/>
            <a:t>kretanje</a:t>
          </a:r>
          <a:r>
            <a:rPr lang="en-US" sz="1600" dirty="0"/>
            <a:t> </a:t>
          </a:r>
          <a:r>
            <a:rPr lang="en-US" sz="1600" dirty="0" err="1"/>
            <a:t>inflacije</a:t>
          </a:r>
          <a:r>
            <a:rPr lang="en-US" sz="1600" dirty="0"/>
            <a:t> u </a:t>
          </a:r>
          <a:r>
            <a:rPr lang="en-US" sz="1600" dirty="0" err="1"/>
            <a:t>kratkom</a:t>
          </a:r>
          <a:r>
            <a:rPr lang="en-US" sz="1600" dirty="0"/>
            <a:t> </a:t>
          </a:r>
          <a:r>
            <a:rPr lang="en-US" sz="1600" dirty="0" err="1"/>
            <a:t>roku</a:t>
          </a:r>
          <a:r>
            <a:rPr lang="en-US" sz="1600" dirty="0"/>
            <a:t> </a:t>
          </a:r>
          <a:r>
            <a:rPr lang="en-US" sz="1600" dirty="0" err="1"/>
            <a:t>utiču</a:t>
          </a:r>
          <a:r>
            <a:rPr lang="en-US" sz="1600" dirty="0"/>
            <a:t> </a:t>
          </a:r>
          <a:r>
            <a:rPr lang="en-US" sz="1600" dirty="0" err="1"/>
            <a:t>značajne</a:t>
          </a:r>
          <a:r>
            <a:rPr lang="en-US" sz="1600" dirty="0"/>
            <a:t> </a:t>
          </a:r>
          <a:r>
            <a:rPr lang="en-US" sz="1600" dirty="0" err="1"/>
            <a:t>strukturne</a:t>
          </a:r>
          <a:r>
            <a:rPr lang="en-US" sz="1600" dirty="0"/>
            <a:t> </a:t>
          </a:r>
          <a:r>
            <a:rPr lang="en-US" sz="1600" dirty="0" err="1"/>
            <a:t>promene</a:t>
          </a:r>
          <a:r>
            <a:rPr lang="en-US" sz="1600" dirty="0"/>
            <a:t>, </a:t>
          </a:r>
          <a:r>
            <a:rPr lang="en-US" sz="1600" dirty="0" err="1"/>
            <a:t>poput</a:t>
          </a:r>
          <a:r>
            <a:rPr lang="en-US" sz="1600" dirty="0"/>
            <a:t> </a:t>
          </a:r>
          <a:r>
            <a:rPr lang="en-US" sz="1600" dirty="0" err="1"/>
            <a:t>promena</a:t>
          </a:r>
          <a:r>
            <a:rPr lang="en-US" sz="1600" dirty="0"/>
            <a:t> u </a:t>
          </a:r>
          <a:r>
            <a:rPr lang="en-US" sz="1600" dirty="0" err="1"/>
            <a:t>produktivnosti</a:t>
          </a:r>
          <a:r>
            <a:rPr lang="en-US" sz="1600" dirty="0"/>
            <a:t> (</a:t>
          </a:r>
          <a:r>
            <a:rPr lang="en-US" sz="1600" dirty="0" err="1"/>
            <a:t>odstupanje</a:t>
          </a:r>
          <a:r>
            <a:rPr lang="en-US" sz="1600" dirty="0"/>
            <a:t> </a:t>
          </a:r>
          <a:r>
            <a:rPr lang="en-US" sz="1600" dirty="0" err="1"/>
            <a:t>stvarne</a:t>
          </a:r>
          <a:r>
            <a:rPr lang="en-US" sz="1600" dirty="0"/>
            <a:t> </a:t>
          </a:r>
          <a:r>
            <a:rPr lang="en-US" sz="1600" dirty="0" err="1"/>
            <a:t>proizvodnje</a:t>
          </a:r>
          <a:r>
            <a:rPr lang="en-US" sz="1600" dirty="0"/>
            <a:t> od </a:t>
          </a:r>
          <a:r>
            <a:rPr lang="en-US" sz="1600" dirty="0" err="1"/>
            <a:t>potencijalne</a:t>
          </a:r>
          <a:r>
            <a:rPr lang="en-US" sz="1600" dirty="0"/>
            <a:t>) </a:t>
          </a:r>
          <a:r>
            <a:rPr lang="en-US" sz="1600" dirty="0" err="1"/>
            <a:t>i</a:t>
          </a:r>
          <a:r>
            <a:rPr lang="en-US" sz="1600" dirty="0"/>
            <a:t> </a:t>
          </a:r>
          <a:r>
            <a:rPr lang="en-US" sz="1600" dirty="0" err="1"/>
            <a:t>promena</a:t>
          </a:r>
          <a:r>
            <a:rPr lang="en-US" sz="1600" dirty="0"/>
            <a:t> </a:t>
          </a:r>
          <a:r>
            <a:rPr lang="en-US" sz="1600" dirty="0" err="1"/>
            <a:t>režima</a:t>
          </a:r>
          <a:r>
            <a:rPr lang="en-US" sz="1600" dirty="0"/>
            <a:t> </a:t>
          </a:r>
          <a:r>
            <a:rPr lang="en-US" sz="1600" dirty="0" err="1"/>
            <a:t>monetarne</a:t>
          </a:r>
          <a:r>
            <a:rPr lang="en-US" sz="1600" dirty="0"/>
            <a:t> </a:t>
          </a:r>
          <a:r>
            <a:rPr lang="en-US" sz="1600" dirty="0" err="1"/>
            <a:t>politike</a:t>
          </a:r>
          <a:endParaRPr lang="en-US" sz="1600" dirty="0"/>
        </a:p>
      </dgm:t>
    </dgm:pt>
    <dgm:pt modelId="{4D04DA75-8FB6-46A6-99FB-341145151A0B}" type="parTrans" cxnId="{AB88E944-F04A-449F-9C32-7EF92C95493D}">
      <dgm:prSet/>
      <dgm:spPr/>
      <dgm:t>
        <a:bodyPr/>
        <a:lstStyle/>
        <a:p>
          <a:endParaRPr lang="en-US" sz="1600"/>
        </a:p>
      </dgm:t>
    </dgm:pt>
    <dgm:pt modelId="{C91C3A34-D84A-4B27-AA29-375230E1FEAB}" type="sibTrans" cxnId="{AB88E944-F04A-449F-9C32-7EF92C95493D}">
      <dgm:prSet/>
      <dgm:spPr/>
      <dgm:t>
        <a:bodyPr/>
        <a:lstStyle/>
        <a:p>
          <a:endParaRPr lang="en-US" sz="1600"/>
        </a:p>
      </dgm:t>
    </dgm:pt>
    <dgm:pt modelId="{E6435714-7463-479F-8A8D-4D9DD3F98B88}" type="pres">
      <dgm:prSet presAssocID="{937C710F-06D1-46F7-9E50-782E8139C38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2516960-54B1-4003-8899-352F3682E99B}" type="pres">
      <dgm:prSet presAssocID="{BEC96569-ABD7-4283-9B8F-EC54863F4ACA}" presName="hierRoot1" presStyleCnt="0"/>
      <dgm:spPr/>
    </dgm:pt>
    <dgm:pt modelId="{54DB33D2-559A-4ABA-856F-AC1D0F17E4E7}" type="pres">
      <dgm:prSet presAssocID="{BEC96569-ABD7-4283-9B8F-EC54863F4ACA}" presName="composite" presStyleCnt="0"/>
      <dgm:spPr/>
    </dgm:pt>
    <dgm:pt modelId="{0EEC9D81-554B-4491-A9CB-0F2707CA1DEF}" type="pres">
      <dgm:prSet presAssocID="{BEC96569-ABD7-4283-9B8F-EC54863F4ACA}" presName="background" presStyleLbl="node0" presStyleIdx="0" presStyleCnt="3"/>
      <dgm:spPr/>
    </dgm:pt>
    <dgm:pt modelId="{F619BC88-64C7-4F01-BD9D-D65F4EF66D4A}" type="pres">
      <dgm:prSet presAssocID="{BEC96569-ABD7-4283-9B8F-EC54863F4ACA}" presName="text" presStyleLbl="fgAcc0" presStyleIdx="0" presStyleCnt="3">
        <dgm:presLayoutVars>
          <dgm:chPref val="3"/>
        </dgm:presLayoutVars>
      </dgm:prSet>
      <dgm:spPr/>
    </dgm:pt>
    <dgm:pt modelId="{2B9B3B19-C990-48C6-AA13-3A05BCBB6F1B}" type="pres">
      <dgm:prSet presAssocID="{BEC96569-ABD7-4283-9B8F-EC54863F4ACA}" presName="hierChild2" presStyleCnt="0"/>
      <dgm:spPr/>
    </dgm:pt>
    <dgm:pt modelId="{B3839E97-77D2-4A2B-8ABD-C8A8D0CB7AC0}" type="pres">
      <dgm:prSet presAssocID="{41A721B2-4331-4895-A06E-709F88DC5ED4}" presName="hierRoot1" presStyleCnt="0"/>
      <dgm:spPr/>
    </dgm:pt>
    <dgm:pt modelId="{7A6F5553-38E6-4A55-BB8C-D4BCE23E051F}" type="pres">
      <dgm:prSet presAssocID="{41A721B2-4331-4895-A06E-709F88DC5ED4}" presName="composite" presStyleCnt="0"/>
      <dgm:spPr/>
    </dgm:pt>
    <dgm:pt modelId="{5B92825C-519E-427D-B8DB-E3A39B3E9AEA}" type="pres">
      <dgm:prSet presAssocID="{41A721B2-4331-4895-A06E-709F88DC5ED4}" presName="background" presStyleLbl="node0" presStyleIdx="1" presStyleCnt="3"/>
      <dgm:spPr/>
    </dgm:pt>
    <dgm:pt modelId="{2D8CBBC4-C811-4AB4-8C01-FB9995D201C5}" type="pres">
      <dgm:prSet presAssocID="{41A721B2-4331-4895-A06E-709F88DC5ED4}" presName="text" presStyleLbl="fgAcc0" presStyleIdx="1" presStyleCnt="3">
        <dgm:presLayoutVars>
          <dgm:chPref val="3"/>
        </dgm:presLayoutVars>
      </dgm:prSet>
      <dgm:spPr/>
    </dgm:pt>
    <dgm:pt modelId="{487EDEC4-C866-40CD-B5C2-7538F39184DA}" type="pres">
      <dgm:prSet presAssocID="{41A721B2-4331-4895-A06E-709F88DC5ED4}" presName="hierChild2" presStyleCnt="0"/>
      <dgm:spPr/>
    </dgm:pt>
    <dgm:pt modelId="{95F27510-3B80-4B89-965F-99C8A6FA8CF3}" type="pres">
      <dgm:prSet presAssocID="{00F9B51C-00F1-4F44-A081-25EA01296048}" presName="hierRoot1" presStyleCnt="0"/>
      <dgm:spPr/>
    </dgm:pt>
    <dgm:pt modelId="{23F49B52-4FF3-4032-AECC-C944A949FA0B}" type="pres">
      <dgm:prSet presAssocID="{00F9B51C-00F1-4F44-A081-25EA01296048}" presName="composite" presStyleCnt="0"/>
      <dgm:spPr/>
    </dgm:pt>
    <dgm:pt modelId="{E4494C68-D799-4886-A810-C0AA11C9AA76}" type="pres">
      <dgm:prSet presAssocID="{00F9B51C-00F1-4F44-A081-25EA01296048}" presName="background" presStyleLbl="node0" presStyleIdx="2" presStyleCnt="3"/>
      <dgm:spPr/>
    </dgm:pt>
    <dgm:pt modelId="{08A69088-BACF-40AB-A5A8-ED826EF81885}" type="pres">
      <dgm:prSet presAssocID="{00F9B51C-00F1-4F44-A081-25EA01296048}" presName="text" presStyleLbl="fgAcc0" presStyleIdx="2" presStyleCnt="3" custScaleY="111371">
        <dgm:presLayoutVars>
          <dgm:chPref val="3"/>
        </dgm:presLayoutVars>
      </dgm:prSet>
      <dgm:spPr/>
    </dgm:pt>
    <dgm:pt modelId="{1CBCB63C-FF25-4DA0-8D1E-49752C165636}" type="pres">
      <dgm:prSet presAssocID="{00F9B51C-00F1-4F44-A081-25EA01296048}" presName="hierChild2" presStyleCnt="0"/>
      <dgm:spPr/>
    </dgm:pt>
  </dgm:ptLst>
  <dgm:cxnLst>
    <dgm:cxn modelId="{DCEDBB0B-E48A-47F6-BB30-649E4448E9F5}" type="presOf" srcId="{00F9B51C-00F1-4F44-A081-25EA01296048}" destId="{08A69088-BACF-40AB-A5A8-ED826EF81885}" srcOrd="0" destOrd="0" presId="urn:microsoft.com/office/officeart/2005/8/layout/hierarchy1"/>
    <dgm:cxn modelId="{AB88E944-F04A-449F-9C32-7EF92C95493D}" srcId="{937C710F-06D1-46F7-9E50-782E8139C389}" destId="{00F9B51C-00F1-4F44-A081-25EA01296048}" srcOrd="2" destOrd="0" parTransId="{4D04DA75-8FB6-46A6-99FB-341145151A0B}" sibTransId="{C91C3A34-D84A-4B27-AA29-375230E1FEAB}"/>
    <dgm:cxn modelId="{AF30FE52-7666-4A5A-9066-289AB30B446B}" type="presOf" srcId="{41A721B2-4331-4895-A06E-709F88DC5ED4}" destId="{2D8CBBC4-C811-4AB4-8C01-FB9995D201C5}" srcOrd="0" destOrd="0" presId="urn:microsoft.com/office/officeart/2005/8/layout/hierarchy1"/>
    <dgm:cxn modelId="{C255A782-B115-4FD0-A0E0-B15AD1B6B4AC}" srcId="{937C710F-06D1-46F7-9E50-782E8139C389}" destId="{41A721B2-4331-4895-A06E-709F88DC5ED4}" srcOrd="1" destOrd="0" parTransId="{AE2C6026-0D4A-4580-B416-507383087DCB}" sibTransId="{E52D6765-7F38-4873-84AA-491FCDC001D7}"/>
    <dgm:cxn modelId="{B0A39690-5DD0-44D3-89A0-1D26C50913EC}" srcId="{937C710F-06D1-46F7-9E50-782E8139C389}" destId="{BEC96569-ABD7-4283-9B8F-EC54863F4ACA}" srcOrd="0" destOrd="0" parTransId="{81373FFA-E1B2-46AA-8ED5-18CA6DC48831}" sibTransId="{497A9EEF-63A0-49DD-9A0E-CBADFBC945E0}"/>
    <dgm:cxn modelId="{A422ECB3-FC60-4866-9CC0-A72E2CA21CD7}" type="presOf" srcId="{BEC96569-ABD7-4283-9B8F-EC54863F4ACA}" destId="{F619BC88-64C7-4F01-BD9D-D65F4EF66D4A}" srcOrd="0" destOrd="0" presId="urn:microsoft.com/office/officeart/2005/8/layout/hierarchy1"/>
    <dgm:cxn modelId="{B8F781F2-DDEB-4F01-852F-05662A82A6C5}" type="presOf" srcId="{937C710F-06D1-46F7-9E50-782E8139C389}" destId="{E6435714-7463-479F-8A8D-4D9DD3F98B88}" srcOrd="0" destOrd="0" presId="urn:microsoft.com/office/officeart/2005/8/layout/hierarchy1"/>
    <dgm:cxn modelId="{4F2FCCAB-0104-481C-BAB3-46AF7C6E9453}" type="presParOf" srcId="{E6435714-7463-479F-8A8D-4D9DD3F98B88}" destId="{C2516960-54B1-4003-8899-352F3682E99B}" srcOrd="0" destOrd="0" presId="urn:microsoft.com/office/officeart/2005/8/layout/hierarchy1"/>
    <dgm:cxn modelId="{507D652D-50A7-404D-8B3F-BB34B279E80E}" type="presParOf" srcId="{C2516960-54B1-4003-8899-352F3682E99B}" destId="{54DB33D2-559A-4ABA-856F-AC1D0F17E4E7}" srcOrd="0" destOrd="0" presId="urn:microsoft.com/office/officeart/2005/8/layout/hierarchy1"/>
    <dgm:cxn modelId="{422245A4-E825-4199-B6D3-3F377AD3F10E}" type="presParOf" srcId="{54DB33D2-559A-4ABA-856F-AC1D0F17E4E7}" destId="{0EEC9D81-554B-4491-A9CB-0F2707CA1DEF}" srcOrd="0" destOrd="0" presId="urn:microsoft.com/office/officeart/2005/8/layout/hierarchy1"/>
    <dgm:cxn modelId="{BE9F439E-56FD-4B7D-8DA4-FDAB61879FED}" type="presParOf" srcId="{54DB33D2-559A-4ABA-856F-AC1D0F17E4E7}" destId="{F619BC88-64C7-4F01-BD9D-D65F4EF66D4A}" srcOrd="1" destOrd="0" presId="urn:microsoft.com/office/officeart/2005/8/layout/hierarchy1"/>
    <dgm:cxn modelId="{8E13C6F4-58AD-46F1-A706-A581D03BE09F}" type="presParOf" srcId="{C2516960-54B1-4003-8899-352F3682E99B}" destId="{2B9B3B19-C990-48C6-AA13-3A05BCBB6F1B}" srcOrd="1" destOrd="0" presId="urn:microsoft.com/office/officeart/2005/8/layout/hierarchy1"/>
    <dgm:cxn modelId="{2D80C593-25E4-433B-9BCB-355847EA1183}" type="presParOf" srcId="{E6435714-7463-479F-8A8D-4D9DD3F98B88}" destId="{B3839E97-77D2-4A2B-8ABD-C8A8D0CB7AC0}" srcOrd="1" destOrd="0" presId="urn:microsoft.com/office/officeart/2005/8/layout/hierarchy1"/>
    <dgm:cxn modelId="{B6EA4159-65DD-4FFF-AE51-EEAE11469F02}" type="presParOf" srcId="{B3839E97-77D2-4A2B-8ABD-C8A8D0CB7AC0}" destId="{7A6F5553-38E6-4A55-BB8C-D4BCE23E051F}" srcOrd="0" destOrd="0" presId="urn:microsoft.com/office/officeart/2005/8/layout/hierarchy1"/>
    <dgm:cxn modelId="{517940D7-E7E2-43D2-96A4-BD6779A34C20}" type="presParOf" srcId="{7A6F5553-38E6-4A55-BB8C-D4BCE23E051F}" destId="{5B92825C-519E-427D-B8DB-E3A39B3E9AEA}" srcOrd="0" destOrd="0" presId="urn:microsoft.com/office/officeart/2005/8/layout/hierarchy1"/>
    <dgm:cxn modelId="{D492F9A6-36AD-4F25-9DB6-8A8E0B286A7F}" type="presParOf" srcId="{7A6F5553-38E6-4A55-BB8C-D4BCE23E051F}" destId="{2D8CBBC4-C811-4AB4-8C01-FB9995D201C5}" srcOrd="1" destOrd="0" presId="urn:microsoft.com/office/officeart/2005/8/layout/hierarchy1"/>
    <dgm:cxn modelId="{D195FD66-E5D6-414E-B45C-17F46D301532}" type="presParOf" srcId="{B3839E97-77D2-4A2B-8ABD-C8A8D0CB7AC0}" destId="{487EDEC4-C866-40CD-B5C2-7538F39184DA}" srcOrd="1" destOrd="0" presId="urn:microsoft.com/office/officeart/2005/8/layout/hierarchy1"/>
    <dgm:cxn modelId="{49A7D599-7851-4882-A005-EEE877AE980E}" type="presParOf" srcId="{E6435714-7463-479F-8A8D-4D9DD3F98B88}" destId="{95F27510-3B80-4B89-965F-99C8A6FA8CF3}" srcOrd="2" destOrd="0" presId="urn:microsoft.com/office/officeart/2005/8/layout/hierarchy1"/>
    <dgm:cxn modelId="{65C81F87-0C46-42FF-87E0-F4E264FAFDC5}" type="presParOf" srcId="{95F27510-3B80-4B89-965F-99C8A6FA8CF3}" destId="{23F49B52-4FF3-4032-AECC-C944A949FA0B}" srcOrd="0" destOrd="0" presId="urn:microsoft.com/office/officeart/2005/8/layout/hierarchy1"/>
    <dgm:cxn modelId="{175F4884-090F-4895-ABCD-A64758AA456F}" type="presParOf" srcId="{23F49B52-4FF3-4032-AECC-C944A949FA0B}" destId="{E4494C68-D799-4886-A810-C0AA11C9AA76}" srcOrd="0" destOrd="0" presId="urn:microsoft.com/office/officeart/2005/8/layout/hierarchy1"/>
    <dgm:cxn modelId="{2BE0A31F-CB37-44AF-9682-F8D9133DC09E}" type="presParOf" srcId="{23F49B52-4FF3-4032-AECC-C944A949FA0B}" destId="{08A69088-BACF-40AB-A5A8-ED826EF81885}" srcOrd="1" destOrd="0" presId="urn:microsoft.com/office/officeart/2005/8/layout/hierarchy1"/>
    <dgm:cxn modelId="{9DA99121-30EE-424C-9F82-92D83C5E3E59}" type="presParOf" srcId="{95F27510-3B80-4B89-965F-99C8A6FA8CF3}" destId="{1CBCB63C-FF25-4DA0-8D1E-49752C1656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C9D81-554B-4491-A9CB-0F2707CA1DEF}">
      <dsp:nvSpPr>
        <dsp:cNvPr id="0" name=""/>
        <dsp:cNvSpPr/>
      </dsp:nvSpPr>
      <dsp:spPr>
        <a:xfrm>
          <a:off x="0" y="811328"/>
          <a:ext cx="2565587" cy="162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19BC88-64C7-4F01-BD9D-D65F4EF66D4A}">
      <dsp:nvSpPr>
        <dsp:cNvPr id="0" name=""/>
        <dsp:cNvSpPr/>
      </dsp:nvSpPr>
      <dsp:spPr>
        <a:xfrm>
          <a:off x="285065" y="1082140"/>
          <a:ext cx="2565587" cy="1629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Jedan od osnovnih ciljeva nosilaca makroekonomske politike predstavlja ostvarivanje stabilnog privrednog rasta uz nisku stopu inflacije. </a:t>
          </a:r>
        </a:p>
      </dsp:txBody>
      <dsp:txXfrm>
        <a:off x="332781" y="1129856"/>
        <a:ext cx="2470155" cy="1533715"/>
      </dsp:txXfrm>
    </dsp:sp>
    <dsp:sp modelId="{5B92825C-519E-427D-B8DB-E3A39B3E9AEA}">
      <dsp:nvSpPr>
        <dsp:cNvPr id="0" name=""/>
        <dsp:cNvSpPr/>
      </dsp:nvSpPr>
      <dsp:spPr>
        <a:xfrm>
          <a:off x="3135717" y="811328"/>
          <a:ext cx="2565587" cy="1629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8CBBC4-C811-4AB4-8C01-FB9995D201C5}">
      <dsp:nvSpPr>
        <dsp:cNvPr id="0" name=""/>
        <dsp:cNvSpPr/>
      </dsp:nvSpPr>
      <dsp:spPr>
        <a:xfrm>
          <a:off x="3420783" y="1082140"/>
          <a:ext cx="2565587" cy="1629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Na koji način će centralna banka rukovoditi procesom obaranja inflacije u kratkom roku zavisi od </a:t>
          </a:r>
          <a:r>
            <a:rPr lang="sr-Latn-RS" sz="1600" kern="1200"/>
            <a:t>odnosa </a:t>
          </a:r>
          <a:r>
            <a:rPr lang="en-US" sz="1600" kern="1200"/>
            <a:t>između inflacije i realne ekonomske aktivnosti</a:t>
          </a:r>
        </a:p>
      </dsp:txBody>
      <dsp:txXfrm>
        <a:off x="3468499" y="1129856"/>
        <a:ext cx="2470155" cy="1533715"/>
      </dsp:txXfrm>
    </dsp:sp>
    <dsp:sp modelId="{E4494C68-D799-4886-A810-C0AA11C9AA76}">
      <dsp:nvSpPr>
        <dsp:cNvPr id="0" name=""/>
        <dsp:cNvSpPr/>
      </dsp:nvSpPr>
      <dsp:spPr>
        <a:xfrm>
          <a:off x="6271435" y="811328"/>
          <a:ext cx="2565587" cy="1814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A69088-BACF-40AB-A5A8-ED826EF81885}">
      <dsp:nvSpPr>
        <dsp:cNvPr id="0" name=""/>
        <dsp:cNvSpPr/>
      </dsp:nvSpPr>
      <dsp:spPr>
        <a:xfrm>
          <a:off x="6556500" y="1082140"/>
          <a:ext cx="2565587" cy="1814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Na </a:t>
          </a:r>
          <a:r>
            <a:rPr lang="en-US" sz="1600" kern="1200" dirty="0" err="1"/>
            <a:t>kretanje</a:t>
          </a:r>
          <a:r>
            <a:rPr lang="en-US" sz="1600" kern="1200" dirty="0"/>
            <a:t> </a:t>
          </a:r>
          <a:r>
            <a:rPr lang="en-US" sz="1600" kern="1200" dirty="0" err="1"/>
            <a:t>inflacije</a:t>
          </a:r>
          <a:r>
            <a:rPr lang="en-US" sz="1600" kern="1200" dirty="0"/>
            <a:t> u </a:t>
          </a:r>
          <a:r>
            <a:rPr lang="en-US" sz="1600" kern="1200" dirty="0" err="1"/>
            <a:t>kratkom</a:t>
          </a:r>
          <a:r>
            <a:rPr lang="en-US" sz="1600" kern="1200" dirty="0"/>
            <a:t> </a:t>
          </a:r>
          <a:r>
            <a:rPr lang="en-US" sz="1600" kern="1200" dirty="0" err="1"/>
            <a:t>roku</a:t>
          </a:r>
          <a:r>
            <a:rPr lang="en-US" sz="1600" kern="1200" dirty="0"/>
            <a:t> </a:t>
          </a:r>
          <a:r>
            <a:rPr lang="en-US" sz="1600" kern="1200" dirty="0" err="1"/>
            <a:t>utiču</a:t>
          </a:r>
          <a:r>
            <a:rPr lang="en-US" sz="1600" kern="1200" dirty="0"/>
            <a:t> </a:t>
          </a:r>
          <a:r>
            <a:rPr lang="en-US" sz="1600" kern="1200" dirty="0" err="1"/>
            <a:t>značajne</a:t>
          </a:r>
          <a:r>
            <a:rPr lang="en-US" sz="1600" kern="1200" dirty="0"/>
            <a:t> </a:t>
          </a:r>
          <a:r>
            <a:rPr lang="en-US" sz="1600" kern="1200" dirty="0" err="1"/>
            <a:t>strukturne</a:t>
          </a:r>
          <a:r>
            <a:rPr lang="en-US" sz="1600" kern="1200" dirty="0"/>
            <a:t> </a:t>
          </a:r>
          <a:r>
            <a:rPr lang="en-US" sz="1600" kern="1200" dirty="0" err="1"/>
            <a:t>promene</a:t>
          </a:r>
          <a:r>
            <a:rPr lang="en-US" sz="1600" kern="1200" dirty="0"/>
            <a:t>, </a:t>
          </a:r>
          <a:r>
            <a:rPr lang="en-US" sz="1600" kern="1200" dirty="0" err="1"/>
            <a:t>poput</a:t>
          </a:r>
          <a:r>
            <a:rPr lang="en-US" sz="1600" kern="1200" dirty="0"/>
            <a:t> </a:t>
          </a:r>
          <a:r>
            <a:rPr lang="en-US" sz="1600" kern="1200" dirty="0" err="1"/>
            <a:t>promena</a:t>
          </a:r>
          <a:r>
            <a:rPr lang="en-US" sz="1600" kern="1200" dirty="0"/>
            <a:t> u </a:t>
          </a:r>
          <a:r>
            <a:rPr lang="en-US" sz="1600" kern="1200" dirty="0" err="1"/>
            <a:t>produktivnosti</a:t>
          </a:r>
          <a:r>
            <a:rPr lang="en-US" sz="1600" kern="1200" dirty="0"/>
            <a:t> (</a:t>
          </a:r>
          <a:r>
            <a:rPr lang="en-US" sz="1600" kern="1200" dirty="0" err="1"/>
            <a:t>odstupanje</a:t>
          </a:r>
          <a:r>
            <a:rPr lang="en-US" sz="1600" kern="1200" dirty="0"/>
            <a:t> </a:t>
          </a:r>
          <a:r>
            <a:rPr lang="en-US" sz="1600" kern="1200" dirty="0" err="1"/>
            <a:t>stvarne</a:t>
          </a:r>
          <a:r>
            <a:rPr lang="en-US" sz="1600" kern="1200" dirty="0"/>
            <a:t> </a:t>
          </a:r>
          <a:r>
            <a:rPr lang="en-US" sz="1600" kern="1200" dirty="0" err="1"/>
            <a:t>proizvodnje</a:t>
          </a:r>
          <a:r>
            <a:rPr lang="en-US" sz="1600" kern="1200" dirty="0"/>
            <a:t> od </a:t>
          </a:r>
          <a:r>
            <a:rPr lang="en-US" sz="1600" kern="1200" dirty="0" err="1"/>
            <a:t>potencijalne</a:t>
          </a:r>
          <a:r>
            <a:rPr lang="en-US" sz="1600" kern="1200" dirty="0"/>
            <a:t>) </a:t>
          </a:r>
          <a:r>
            <a:rPr lang="en-US" sz="1600" kern="1200" dirty="0" err="1"/>
            <a:t>i</a:t>
          </a:r>
          <a:r>
            <a:rPr lang="en-US" sz="1600" kern="1200" dirty="0"/>
            <a:t> </a:t>
          </a:r>
          <a:r>
            <a:rPr lang="en-US" sz="1600" kern="1200" dirty="0" err="1"/>
            <a:t>promena</a:t>
          </a:r>
          <a:r>
            <a:rPr lang="en-US" sz="1600" kern="1200" dirty="0"/>
            <a:t> </a:t>
          </a:r>
          <a:r>
            <a:rPr lang="en-US" sz="1600" kern="1200" dirty="0" err="1"/>
            <a:t>režima</a:t>
          </a:r>
          <a:r>
            <a:rPr lang="en-US" sz="1600" kern="1200" dirty="0"/>
            <a:t> </a:t>
          </a:r>
          <a:r>
            <a:rPr lang="en-US" sz="1600" kern="1200" dirty="0" err="1"/>
            <a:t>monetarne</a:t>
          </a:r>
          <a:r>
            <a:rPr lang="en-US" sz="1600" kern="1200" dirty="0"/>
            <a:t> </a:t>
          </a:r>
          <a:r>
            <a:rPr lang="en-US" sz="1600" kern="1200" dirty="0" err="1"/>
            <a:t>politike</a:t>
          </a:r>
          <a:endParaRPr lang="en-US" sz="1600" kern="1200" dirty="0"/>
        </a:p>
      </dsp:txBody>
      <dsp:txXfrm>
        <a:off x="6609642" y="1135282"/>
        <a:ext cx="2459303" cy="1708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B3EEB7-F877-42C3-B714-2D66B9E7FAD7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B8FC-7EB8-45EB-9A24-C3097D368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41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633413" algn="l"/>
                <a:tab pos="1268413" algn="l"/>
                <a:tab pos="1903413" algn="l"/>
                <a:tab pos="2538413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D075223-5FB4-4E8F-8366-A2E36E64F3D5}" type="slidenum">
              <a:rPr lang="en-US" altLang="en-US" sz="1000" i="1">
                <a:latin typeface="Times New Roman" panose="02020603050405020304" pitchFamily="18" charset="0"/>
                <a:ea typeface="Microsoft YaHei" panose="020B0503020204020204" pitchFamily="34" charset="-122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z="1000" i="1"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6" tIns="0" rIns="19046" bIns="0"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US" altLang="en-US" sz="1000" i="1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8" tIns="45715" rIns="91428" bIns="45715" anchor="ctr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sr-Latn-RS" altLang="sr-Latn-RS" sz="2800" i="1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3700" y="692150"/>
            <a:ext cx="6070600" cy="34163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6" name="Rectangle 7"/>
          <p:cNvSpPr>
            <a:spLocks noGrp="1" noChangeAspect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79715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5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9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1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8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1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56390-6F5C-4B3F-B013-3A3BF1F1CB6E}" type="datetimeFigureOut">
              <a:rPr lang="en-US" smtClean="0"/>
              <a:t>12/02/2024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543B-D695-4829-973A-E774E9E94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The dangers of averaging | interest.co.n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8" t="4098" b="4993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9" name="Rectangle 5128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sr-Latn-RS" sz="4800"/>
              <a:t>Filipsova kriva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sr-Latn-RS" sz="2000"/>
              <a:t>Inflacija? Ili nezaposlenost?</a:t>
            </a:r>
            <a:endParaRPr lang="en-US" sz="2000"/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33" name="Rectangle 51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51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Inflacija, očekivana inflacija, nezaposlenost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5812" y="1412489"/>
            <a:ext cx="3759261" cy="436384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800" dirty="0" err="1"/>
              <a:t>Veliki</a:t>
            </a:r>
            <a:r>
              <a:rPr lang="en-US" sz="1800" dirty="0"/>
              <a:t> </a:t>
            </a:r>
            <a:r>
              <a:rPr lang="en-US" sz="1800" dirty="0" err="1"/>
              <a:t>interes</a:t>
            </a:r>
            <a:r>
              <a:rPr lang="en-US" sz="1800" dirty="0"/>
              <a:t> koji </a:t>
            </a:r>
            <a:r>
              <a:rPr lang="en-US" sz="1800" dirty="0" err="1"/>
              <a:t>danas</a:t>
            </a:r>
            <a:r>
              <a:rPr lang="en-US" sz="1800" dirty="0"/>
              <a:t> </a:t>
            </a:r>
            <a:r>
              <a:rPr lang="en-US" sz="1800" dirty="0" err="1"/>
              <a:t>vlada</a:t>
            </a:r>
            <a:r>
              <a:rPr lang="en-US" sz="1800" dirty="0"/>
              <a:t> za </a:t>
            </a:r>
            <a:r>
              <a:rPr lang="en-US" sz="1800" dirty="0" err="1"/>
              <a:t>predviđanjem</a:t>
            </a:r>
            <a:r>
              <a:rPr lang="en-US" sz="1800" dirty="0"/>
              <a:t> </a:t>
            </a:r>
            <a:r>
              <a:rPr lang="en-US" sz="1800" dirty="0" err="1"/>
              <a:t>inflacije</a:t>
            </a:r>
            <a:r>
              <a:rPr lang="en-US" sz="1800" dirty="0"/>
              <a:t> </a:t>
            </a:r>
            <a:r>
              <a:rPr lang="en-US" sz="1800" dirty="0" err="1"/>
              <a:t>sigurno</a:t>
            </a:r>
            <a:r>
              <a:rPr lang="en-US" sz="1800" dirty="0"/>
              <a:t> je </a:t>
            </a:r>
            <a:r>
              <a:rPr lang="en-US" sz="1800" dirty="0" err="1"/>
              <a:t>posledica</a:t>
            </a:r>
            <a:r>
              <a:rPr lang="en-US" sz="1800" dirty="0"/>
              <a:t> </a:t>
            </a:r>
            <a:r>
              <a:rPr lang="en-US" sz="1800" dirty="0" err="1"/>
              <a:t>njenog</a:t>
            </a:r>
            <a:r>
              <a:rPr lang="en-US" sz="1800" dirty="0"/>
              <a:t> </a:t>
            </a:r>
            <a:r>
              <a:rPr lang="en-US" sz="1800" dirty="0" err="1"/>
              <a:t>stalnog</a:t>
            </a:r>
            <a:r>
              <a:rPr lang="en-US" sz="1800" dirty="0"/>
              <a:t> </a:t>
            </a:r>
            <a:r>
              <a:rPr lang="en-US" sz="1800" dirty="0" err="1"/>
              <a:t>prisustva</a:t>
            </a:r>
            <a:r>
              <a:rPr lang="en-US" sz="1800" dirty="0"/>
              <a:t> u </a:t>
            </a:r>
            <a:r>
              <a:rPr lang="en-US" sz="1800" dirty="0" err="1"/>
              <a:t>raznim</a:t>
            </a:r>
            <a:r>
              <a:rPr lang="en-US" sz="1800" dirty="0"/>
              <a:t> </a:t>
            </a:r>
            <a:r>
              <a:rPr lang="en-US" sz="1800" dirty="0" err="1"/>
              <a:t>oblicima</a:t>
            </a:r>
            <a:r>
              <a:rPr lang="en-US" sz="1800" dirty="0"/>
              <a:t>. </a:t>
            </a:r>
          </a:p>
          <a:p>
            <a:r>
              <a:rPr lang="en-US" sz="1800" dirty="0"/>
              <a:t>S </a:t>
            </a:r>
            <a:r>
              <a:rPr lang="en-US" sz="1800" dirty="0" err="1"/>
              <a:t>obzirom</a:t>
            </a:r>
            <a:r>
              <a:rPr lang="en-US" sz="1800" dirty="0"/>
              <a:t>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njene</a:t>
            </a:r>
            <a:r>
              <a:rPr lang="en-US" sz="1800" dirty="0"/>
              <a:t> </a:t>
            </a:r>
            <a:r>
              <a:rPr lang="en-US" sz="1800" dirty="0" err="1"/>
              <a:t>različite</a:t>
            </a:r>
            <a:r>
              <a:rPr lang="en-US" sz="1800" dirty="0"/>
              <a:t> </a:t>
            </a:r>
            <a:r>
              <a:rPr lang="en-US" sz="1800" dirty="0" err="1"/>
              <a:t>pojavne</a:t>
            </a:r>
            <a:r>
              <a:rPr lang="en-US" sz="1800" dirty="0"/>
              <a:t> </a:t>
            </a:r>
            <a:r>
              <a:rPr lang="en-US" sz="1800" dirty="0" err="1"/>
              <a:t>oblike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uzroke</a:t>
            </a:r>
            <a:r>
              <a:rPr lang="en-US" sz="1800" dirty="0"/>
              <a:t> koji </a:t>
            </a:r>
            <a:r>
              <a:rPr lang="en-US" sz="1800" dirty="0" err="1"/>
              <a:t>dovode</a:t>
            </a:r>
            <a:r>
              <a:rPr lang="en-US" sz="1800" dirty="0"/>
              <a:t> do </a:t>
            </a:r>
            <a:r>
              <a:rPr lang="en-US" sz="1800" dirty="0" err="1"/>
              <a:t>njenog</a:t>
            </a:r>
            <a:r>
              <a:rPr lang="en-US" sz="1800" dirty="0"/>
              <a:t> </a:t>
            </a:r>
            <a:r>
              <a:rPr lang="en-US" sz="1800" dirty="0" err="1"/>
              <a:t>nastanka</a:t>
            </a:r>
            <a:r>
              <a:rPr lang="en-US" sz="1800" dirty="0"/>
              <a:t> </a:t>
            </a:r>
            <a:r>
              <a:rPr lang="en-US" sz="1800" dirty="0" err="1"/>
              <a:t>razvile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se </a:t>
            </a:r>
            <a:r>
              <a:rPr lang="en-US" sz="1800" dirty="0" err="1"/>
              <a:t>mnoge</a:t>
            </a:r>
            <a:r>
              <a:rPr lang="en-US" sz="1800" dirty="0"/>
              <a:t> </a:t>
            </a:r>
            <a:r>
              <a:rPr lang="en-US" sz="1800" dirty="0" err="1"/>
              <a:t>teorije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Jedna</a:t>
            </a:r>
            <a:r>
              <a:rPr lang="en-US" sz="1800" dirty="0"/>
              <a:t> od </a:t>
            </a:r>
            <a:r>
              <a:rPr lang="en-US" sz="1800" dirty="0" err="1"/>
              <a:t>tih</a:t>
            </a:r>
            <a:r>
              <a:rPr lang="en-US" sz="1800" dirty="0"/>
              <a:t> </a:t>
            </a:r>
            <a:r>
              <a:rPr lang="en-US" sz="1800" dirty="0" err="1"/>
              <a:t>teorija</a:t>
            </a:r>
            <a:r>
              <a:rPr lang="en-US" sz="1800" dirty="0"/>
              <a:t> je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Filipsova</a:t>
            </a:r>
            <a:r>
              <a:rPr lang="en-US" sz="1800" dirty="0"/>
              <a:t> </a:t>
            </a:r>
            <a:r>
              <a:rPr lang="en-US" sz="1800" dirty="0" err="1"/>
              <a:t>kriva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Posledice</a:t>
            </a:r>
            <a:r>
              <a:rPr lang="en-US" sz="1800" dirty="0"/>
              <a:t> </a:t>
            </a:r>
            <a:r>
              <a:rPr lang="en-US" sz="1800" dirty="0" err="1"/>
              <a:t>inflacije</a:t>
            </a:r>
            <a:r>
              <a:rPr lang="en-US" sz="1800" dirty="0"/>
              <a:t> </a:t>
            </a:r>
            <a:r>
              <a:rPr lang="en-US" sz="1800" dirty="0" err="1"/>
              <a:t>su</a:t>
            </a:r>
            <a:r>
              <a:rPr lang="en-US" sz="1800" dirty="0"/>
              <a:t> </a:t>
            </a:r>
            <a:r>
              <a:rPr lang="en-US" sz="1800" dirty="0" err="1"/>
              <a:t>brojne</a:t>
            </a:r>
            <a:r>
              <a:rPr lang="en-US" sz="1800" dirty="0"/>
              <a:t>. </a:t>
            </a:r>
            <a:r>
              <a:rPr lang="en-US" sz="1800" dirty="0" err="1"/>
              <a:t>Povećava</a:t>
            </a:r>
            <a:r>
              <a:rPr lang="en-US" sz="1800" dirty="0"/>
              <a:t> </a:t>
            </a:r>
            <a:r>
              <a:rPr lang="en-US" sz="1800" dirty="0" err="1"/>
              <a:t>nesigurnost</a:t>
            </a:r>
            <a:r>
              <a:rPr lang="en-US" sz="1800" dirty="0"/>
              <a:t>, </a:t>
            </a:r>
            <a:r>
              <a:rPr lang="en-US" sz="1800" dirty="0" err="1"/>
              <a:t>donosi</a:t>
            </a:r>
            <a:r>
              <a:rPr lang="en-US" sz="1800" dirty="0"/>
              <a:t> </a:t>
            </a:r>
            <a:r>
              <a:rPr lang="en-US" sz="1800" dirty="0" err="1"/>
              <a:t>neizvesnost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destimuliše</a:t>
            </a:r>
            <a:r>
              <a:rPr lang="en-US" sz="1800" dirty="0"/>
              <a:t> </a:t>
            </a:r>
            <a:r>
              <a:rPr lang="en-US" sz="1800" dirty="0" err="1"/>
              <a:t>dugoročne</a:t>
            </a:r>
            <a:r>
              <a:rPr lang="en-US" sz="1800" dirty="0"/>
              <a:t> </a:t>
            </a:r>
            <a:r>
              <a:rPr lang="en-US" sz="1800" dirty="0" err="1"/>
              <a:t>poduhvate</a:t>
            </a:r>
            <a:r>
              <a:rPr lang="en-US" sz="1800" dirty="0"/>
              <a:t>. </a:t>
            </a:r>
            <a:r>
              <a:rPr lang="en-US" sz="1800" dirty="0" err="1"/>
              <a:t>Nikada</a:t>
            </a:r>
            <a:r>
              <a:rPr lang="en-US" sz="1800" dirty="0"/>
              <a:t> se ne </a:t>
            </a:r>
            <a:r>
              <a:rPr lang="en-US" sz="1800" dirty="0" err="1"/>
              <a:t>može</a:t>
            </a:r>
            <a:r>
              <a:rPr lang="en-US" sz="1800" dirty="0"/>
              <a:t> u </a:t>
            </a:r>
            <a:r>
              <a:rPr lang="en-US" sz="1800" dirty="0" err="1"/>
              <a:t>potpunosti</a:t>
            </a:r>
            <a:r>
              <a:rPr lang="en-US" sz="1800" dirty="0"/>
              <a:t> </a:t>
            </a:r>
            <a:r>
              <a:rPr lang="en-US" sz="1800" dirty="0" err="1"/>
              <a:t>neutralizovati</a:t>
            </a:r>
            <a:r>
              <a:rPr lang="en-US" sz="1800" dirty="0"/>
              <a:t> </a:t>
            </a:r>
            <a:r>
              <a:rPr lang="en-US" sz="1800" dirty="0" err="1"/>
              <a:t>ali</a:t>
            </a:r>
            <a:r>
              <a:rPr lang="en-US" sz="1800" dirty="0"/>
              <a:t> je </a:t>
            </a:r>
            <a:r>
              <a:rPr lang="en-US" sz="1800" dirty="0" err="1"/>
              <a:t>treba</a:t>
            </a:r>
            <a:r>
              <a:rPr lang="en-US" sz="1800" dirty="0"/>
              <a:t> </a:t>
            </a:r>
            <a:r>
              <a:rPr lang="en-US" sz="1800" dirty="0" err="1"/>
              <a:t>držati</a:t>
            </a:r>
            <a:r>
              <a:rPr lang="en-US" sz="1800" dirty="0"/>
              <a:t> pod </a:t>
            </a:r>
            <a:r>
              <a:rPr lang="en-US" sz="1800" dirty="0" err="1"/>
              <a:t>kontrolom</a:t>
            </a:r>
            <a:r>
              <a:rPr lang="en-US" sz="1800" dirty="0"/>
              <a:t>.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51604" y="1412489"/>
            <a:ext cx="2926080" cy="4363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700" dirty="0" err="1"/>
              <a:t>Pokazuje</a:t>
            </a:r>
            <a:r>
              <a:rPr lang="en-US" sz="1700" dirty="0"/>
              <a:t> </a:t>
            </a:r>
            <a:r>
              <a:rPr lang="en-US" sz="1700" dirty="0" err="1"/>
              <a:t>efekte</a:t>
            </a:r>
            <a:r>
              <a:rPr lang="en-US" sz="1700" dirty="0"/>
              <a:t> </a:t>
            </a:r>
            <a:r>
              <a:rPr lang="en-US" sz="1700" dirty="0" err="1"/>
              <a:t>nezaposlenosti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platu</a:t>
            </a:r>
            <a:r>
              <a:rPr lang="en-US" sz="1700" dirty="0"/>
              <a:t> – plate </a:t>
            </a:r>
            <a:r>
              <a:rPr lang="en-US" sz="1700" dirty="0" err="1"/>
              <a:t>su</a:t>
            </a:r>
            <a:r>
              <a:rPr lang="en-US" sz="1700" dirty="0"/>
              <a:t> </a:t>
            </a:r>
            <a:r>
              <a:rPr lang="en-US" sz="1700" dirty="0" err="1"/>
              <a:t>niže</a:t>
            </a:r>
            <a:r>
              <a:rPr lang="en-US" sz="1700" dirty="0"/>
              <a:t> </a:t>
            </a:r>
            <a:r>
              <a:rPr lang="en-US" sz="1700" dirty="0" err="1"/>
              <a:t>što</a:t>
            </a:r>
            <a:r>
              <a:rPr lang="en-US" sz="1700" dirty="0"/>
              <a:t> je </a:t>
            </a:r>
            <a:r>
              <a:rPr lang="en-US" sz="1700" dirty="0" err="1"/>
              <a:t>nezaposlenost</a:t>
            </a:r>
            <a:r>
              <a:rPr lang="en-US" sz="1700" dirty="0"/>
              <a:t> </a:t>
            </a:r>
            <a:r>
              <a:rPr lang="en-US" sz="1700" dirty="0" err="1"/>
              <a:t>veća</a:t>
            </a:r>
            <a:endParaRPr lang="en-US" sz="1700" dirty="0"/>
          </a:p>
          <a:p>
            <a:pPr algn="just"/>
            <a:r>
              <a:rPr lang="en-US" sz="1700" dirty="0" err="1"/>
              <a:t>Povećanje</a:t>
            </a:r>
            <a:r>
              <a:rPr lang="en-US" sz="1700" dirty="0"/>
              <a:t> </a:t>
            </a:r>
            <a:r>
              <a:rPr lang="en-US" sz="1700" dirty="0" err="1"/>
              <a:t>očekivane</a:t>
            </a:r>
            <a:r>
              <a:rPr lang="en-US" sz="1700" dirty="0"/>
              <a:t> </a:t>
            </a:r>
            <a:r>
              <a:rPr lang="en-US" sz="1700" dirty="0" err="1"/>
              <a:t>inflacije</a:t>
            </a:r>
            <a:r>
              <a:rPr lang="en-US" sz="1700" dirty="0"/>
              <a:t> </a:t>
            </a:r>
            <a:r>
              <a:rPr lang="en-US" sz="1700" dirty="0" err="1"/>
              <a:t>vodi</a:t>
            </a:r>
            <a:r>
              <a:rPr lang="en-US" sz="1700" dirty="0"/>
              <a:t> </a:t>
            </a:r>
            <a:r>
              <a:rPr lang="en-US" sz="1700" dirty="0" err="1"/>
              <a:t>rastu</a:t>
            </a:r>
            <a:r>
              <a:rPr lang="en-US" sz="1700" dirty="0"/>
              <a:t> </a:t>
            </a:r>
            <a:r>
              <a:rPr lang="en-US" sz="1700" dirty="0" err="1"/>
              <a:t>stvarne</a:t>
            </a:r>
            <a:r>
              <a:rPr lang="en-US" sz="1700" dirty="0"/>
              <a:t> </a:t>
            </a:r>
            <a:r>
              <a:rPr lang="en-US" sz="1700" dirty="0" err="1"/>
              <a:t>inflacije</a:t>
            </a:r>
            <a:endParaRPr lang="en-US" sz="1700" dirty="0"/>
          </a:p>
          <a:p>
            <a:pPr algn="just"/>
            <a:r>
              <a:rPr lang="en-US" sz="1700" dirty="0" err="1"/>
              <a:t>Povećanje</a:t>
            </a:r>
            <a:r>
              <a:rPr lang="en-US" sz="1700" dirty="0"/>
              <a:t> </a:t>
            </a:r>
            <a:r>
              <a:rPr lang="en-US" sz="1700" dirty="0" err="1"/>
              <a:t>marže</a:t>
            </a:r>
            <a:r>
              <a:rPr lang="en-US" sz="1700" dirty="0"/>
              <a:t> </a:t>
            </a:r>
            <a:r>
              <a:rPr lang="en-US" sz="1700" dirty="0" err="1"/>
              <a:t>ili</a:t>
            </a:r>
            <a:r>
              <a:rPr lang="en-US" sz="1700" dirty="0"/>
              <a:t> </a:t>
            </a:r>
            <a:r>
              <a:rPr lang="en-US" sz="1700" dirty="0" err="1"/>
              <a:t>povećanje</a:t>
            </a:r>
            <a:r>
              <a:rPr lang="en-US" sz="1700" dirty="0"/>
              <a:t> </a:t>
            </a:r>
            <a:r>
              <a:rPr lang="en-US" sz="1700" dirty="0" err="1"/>
              <a:t>drugih</a:t>
            </a:r>
            <a:r>
              <a:rPr lang="en-US" sz="1700" dirty="0"/>
              <a:t> </a:t>
            </a:r>
            <a:r>
              <a:rPr lang="en-US" sz="1700" dirty="0" err="1"/>
              <a:t>faktora</a:t>
            </a:r>
            <a:r>
              <a:rPr lang="en-US" sz="1700" dirty="0"/>
              <a:t> koji </a:t>
            </a:r>
            <a:r>
              <a:rPr lang="en-US" sz="1700" dirty="0" err="1"/>
              <a:t>utiču</a:t>
            </a:r>
            <a:r>
              <a:rPr lang="en-US" sz="1700" dirty="0"/>
              <a:t> </a:t>
            </a:r>
            <a:r>
              <a:rPr lang="en-US" sz="1700" dirty="0" err="1"/>
              <a:t>na</a:t>
            </a:r>
            <a:r>
              <a:rPr lang="en-US" sz="1700" dirty="0"/>
              <a:t> </a:t>
            </a:r>
            <a:r>
              <a:rPr lang="en-US" sz="1700" dirty="0" err="1"/>
              <a:t>povećanje</a:t>
            </a:r>
            <a:r>
              <a:rPr lang="en-US" sz="1700" dirty="0"/>
              <a:t> </a:t>
            </a:r>
            <a:r>
              <a:rPr lang="en-US" sz="1700" dirty="0" err="1"/>
              <a:t>plata</a:t>
            </a:r>
            <a:r>
              <a:rPr lang="en-US" sz="1700" dirty="0"/>
              <a:t> </a:t>
            </a:r>
            <a:r>
              <a:rPr lang="en-US" sz="1700" dirty="0" err="1"/>
              <a:t>vodi</a:t>
            </a:r>
            <a:r>
              <a:rPr lang="en-US" sz="1700" dirty="0"/>
              <a:t> </a:t>
            </a:r>
            <a:r>
              <a:rPr lang="en-US" sz="1700" dirty="0" err="1"/>
              <a:t>povećanju</a:t>
            </a:r>
            <a:r>
              <a:rPr lang="en-US" sz="1700" dirty="0"/>
              <a:t> </a:t>
            </a:r>
            <a:r>
              <a:rPr lang="en-US" sz="1700" dirty="0" err="1"/>
              <a:t>inflacije</a:t>
            </a:r>
            <a:endParaRPr lang="en-US" sz="1700" dirty="0"/>
          </a:p>
          <a:p>
            <a:pPr algn="just"/>
            <a:r>
              <a:rPr lang="en-US" sz="1700" dirty="0" err="1"/>
              <a:t>Povećanje</a:t>
            </a:r>
            <a:r>
              <a:rPr lang="en-US" sz="1700" dirty="0"/>
              <a:t> stope </a:t>
            </a:r>
            <a:r>
              <a:rPr lang="en-US" sz="1700" dirty="0" err="1"/>
              <a:t>nezaposlenosti</a:t>
            </a:r>
            <a:r>
              <a:rPr lang="en-US" sz="1700" dirty="0"/>
              <a:t> </a:t>
            </a:r>
            <a:r>
              <a:rPr lang="en-US" sz="1700" dirty="0" err="1"/>
              <a:t>vodi</a:t>
            </a:r>
            <a:r>
              <a:rPr lang="en-US" sz="1700" dirty="0"/>
              <a:t> </a:t>
            </a:r>
            <a:r>
              <a:rPr lang="en-US" sz="1700" dirty="0" err="1"/>
              <a:t>smanjenju</a:t>
            </a:r>
            <a:r>
              <a:rPr lang="en-US" sz="1700" dirty="0"/>
              <a:t> </a:t>
            </a:r>
            <a:r>
              <a:rPr lang="en-US" sz="1700" dirty="0" err="1"/>
              <a:t>inflacije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882181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CA218-0BF5-3148-67BA-06148938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591"/>
          </a:xfrm>
        </p:spPr>
        <p:txBody>
          <a:bodyPr>
            <a:normAutofit/>
          </a:bodyPr>
          <a:lstStyle/>
          <a:p>
            <a:r>
              <a:rPr lang="sr-Latn-RS" sz="2000" dirty="0"/>
              <a:t>TEMA PRISTUPNI RAD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94CB4-CCD6-63F5-DC22-23EF6B561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86280"/>
          </a:xfrm>
        </p:spPr>
        <p:txBody>
          <a:bodyPr/>
          <a:lstStyle/>
          <a:p>
            <a:r>
              <a:rPr lang="sr-Latn-RS" dirty="0"/>
              <a:t>Filipsova kriva – pojam i značaj</a:t>
            </a:r>
          </a:p>
          <a:p>
            <a:r>
              <a:rPr lang="sr-Latn-RS" dirty="0"/>
              <a:t>Filipsova kriva - doprinos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18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85CE1-FD48-02C9-7A08-474C35E50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9801"/>
          </a:xfrm>
        </p:spPr>
        <p:txBody>
          <a:bodyPr>
            <a:normAutofit/>
          </a:bodyPr>
          <a:lstStyle/>
          <a:p>
            <a:pPr algn="ctr"/>
            <a:r>
              <a:rPr lang="sr-Latn-RS" sz="2000" dirty="0">
                <a:solidFill>
                  <a:srgbClr val="FF0000"/>
                </a:solidFill>
              </a:rPr>
              <a:t>PITANJA ZA ISPIT I KOLOKVIJUM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12D53-8DAE-1370-AE46-023F4339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8754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Latn-RS" sz="1800" dirty="0"/>
              <a:t>Na koje zemlje utiče pojava i rast inflacije?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/>
              <a:t>Koja je osnovna karakteristika inflacije?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/>
              <a:t>Razlika u mišljenjima o odnosu inflacije – nezaposlenosti 70 tih, i 90 tih godina?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/>
              <a:t>Definisati Filipsovu krivu.</a:t>
            </a:r>
          </a:p>
          <a:p>
            <a:pPr marL="342900" indent="-342900">
              <a:buFont typeface="+mj-lt"/>
              <a:buAutoNum type="arabicPeriod"/>
            </a:pPr>
            <a:r>
              <a:rPr lang="sr-Latn-RS" sz="1800" dirty="0"/>
              <a:t>Od čega zavisi odluka inflacija ili nezaposlenost?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75943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Inflacija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nezaposlenost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bitni</a:t>
            </a:r>
            <a:r>
              <a:rPr lang="en-US" sz="2400" dirty="0"/>
              <a:t> </a:t>
            </a:r>
            <a:r>
              <a:rPr lang="en-US" sz="2400" dirty="0" err="1"/>
              <a:t>parametri</a:t>
            </a:r>
            <a:r>
              <a:rPr lang="en-US" sz="2400" dirty="0"/>
              <a:t> </a:t>
            </a:r>
            <a:r>
              <a:rPr lang="en-US" sz="2400" dirty="0" err="1"/>
              <a:t>svake</a:t>
            </a:r>
            <a:r>
              <a:rPr lang="en-US" sz="2400" dirty="0"/>
              <a:t> </a:t>
            </a:r>
            <a:r>
              <a:rPr lang="en-US" sz="2400" dirty="0" err="1"/>
              <a:t>ekonomije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en-US" sz="2400" dirty="0" err="1"/>
              <a:t>Nezaposlenost</a:t>
            </a:r>
            <a:r>
              <a:rPr lang="en-US" sz="2400" dirty="0"/>
              <a:t>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dirty="0" err="1"/>
              <a:t>jedan</a:t>
            </a:r>
            <a:r>
              <a:rPr lang="en-US" sz="2400" dirty="0"/>
              <a:t> od </a:t>
            </a:r>
            <a:r>
              <a:rPr lang="en-US" sz="2400" dirty="0" err="1"/>
              <a:t>najvećih</a:t>
            </a:r>
            <a:r>
              <a:rPr lang="en-US" sz="2400" dirty="0"/>
              <a:t> </a:t>
            </a:r>
            <a:r>
              <a:rPr lang="en-US" sz="2400" dirty="0" err="1"/>
              <a:t>ekonomskih</a:t>
            </a:r>
            <a:r>
              <a:rPr lang="en-US" sz="2400" dirty="0"/>
              <a:t> </a:t>
            </a:r>
            <a:r>
              <a:rPr lang="en-US" sz="2400" dirty="0" err="1"/>
              <a:t>problema</a:t>
            </a:r>
            <a:r>
              <a:rPr lang="en-US" sz="2400" dirty="0"/>
              <a:t> </a:t>
            </a:r>
            <a:r>
              <a:rPr lang="en-US" sz="2400" dirty="0" err="1"/>
              <a:t>savremenog</a:t>
            </a:r>
            <a:r>
              <a:rPr lang="en-US" sz="2400" dirty="0"/>
              <a:t> </a:t>
            </a:r>
            <a:r>
              <a:rPr lang="en-US" sz="2400" dirty="0" err="1"/>
              <a:t>sveta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en-US" sz="2400" dirty="0" err="1"/>
              <a:t>Njime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pogođene</a:t>
            </a:r>
            <a:r>
              <a:rPr lang="en-US" sz="2400" dirty="0"/>
              <a:t>, </a:t>
            </a:r>
            <a:r>
              <a:rPr lang="en-US" sz="2400" dirty="0" err="1"/>
              <a:t>kako</a:t>
            </a:r>
            <a:r>
              <a:rPr lang="en-US" sz="2400" dirty="0"/>
              <a:t> </a:t>
            </a:r>
            <a:r>
              <a:rPr lang="en-US" sz="2400" dirty="0" err="1"/>
              <a:t>razvijene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visokim</a:t>
            </a:r>
            <a:r>
              <a:rPr lang="en-US" sz="2400" dirty="0"/>
              <a:t> </a:t>
            </a:r>
            <a:r>
              <a:rPr lang="en-US" sz="2400" dirty="0" err="1"/>
              <a:t>životnim</a:t>
            </a:r>
            <a:r>
              <a:rPr lang="en-US" sz="2400" dirty="0"/>
              <a:t> </a:t>
            </a:r>
            <a:r>
              <a:rPr lang="en-US" sz="2400" dirty="0" err="1"/>
              <a:t>standardom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razvijenom</a:t>
            </a:r>
            <a:r>
              <a:rPr lang="en-US" sz="2400" dirty="0"/>
              <a:t> </a:t>
            </a:r>
            <a:r>
              <a:rPr lang="en-US" sz="2400" dirty="0" err="1"/>
              <a:t>privredom</a:t>
            </a:r>
            <a:r>
              <a:rPr lang="en-US" sz="2400" dirty="0"/>
              <a:t>, </a:t>
            </a:r>
            <a:r>
              <a:rPr lang="en-US" sz="2400" dirty="0" err="1"/>
              <a:t>tako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one </a:t>
            </a:r>
            <a:r>
              <a:rPr lang="en-US" sz="2400" dirty="0" err="1"/>
              <a:t>nerazvijene</a:t>
            </a:r>
            <a:r>
              <a:rPr lang="en-US" sz="2400" dirty="0"/>
              <a:t>, </a:t>
            </a:r>
            <a:r>
              <a:rPr lang="en-US" sz="2400" dirty="0" err="1"/>
              <a:t>siromašne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u </a:t>
            </a:r>
            <a:r>
              <a:rPr lang="en-US" sz="2400" dirty="0" err="1"/>
              <a:t>razvoju</a:t>
            </a:r>
            <a:r>
              <a:rPr lang="en-US" sz="2400" dirty="0"/>
              <a:t>.</a:t>
            </a:r>
            <a:endParaRPr lang="sr-Latn-RS" sz="2400" dirty="0"/>
          </a:p>
          <a:p>
            <a:pPr algn="just"/>
            <a:r>
              <a:rPr lang="en-US" sz="2400" dirty="0" err="1"/>
              <a:t>Osnovna</a:t>
            </a:r>
            <a:r>
              <a:rPr lang="en-US" sz="2400" dirty="0"/>
              <a:t> </a:t>
            </a:r>
            <a:r>
              <a:rPr lang="en-US" sz="2400" dirty="0" err="1"/>
              <a:t>karakteristika</a:t>
            </a:r>
            <a:r>
              <a:rPr lang="en-US" sz="2400" dirty="0"/>
              <a:t> </a:t>
            </a:r>
            <a:r>
              <a:rPr lang="en-US" sz="2400" dirty="0" err="1"/>
              <a:t>inflacije</a:t>
            </a:r>
            <a:r>
              <a:rPr lang="en-US" sz="2400" dirty="0"/>
              <a:t> u </a:t>
            </a:r>
            <a:r>
              <a:rPr lang="en-US" sz="2400" dirty="0" err="1"/>
              <a:t>savremenim</a:t>
            </a:r>
            <a:r>
              <a:rPr lang="en-US" sz="2400" dirty="0"/>
              <a:t> </a:t>
            </a:r>
            <a:r>
              <a:rPr lang="en-US" sz="2400" dirty="0" err="1"/>
              <a:t>privredama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njena</a:t>
            </a:r>
            <a:r>
              <a:rPr lang="en-US" sz="2400" dirty="0"/>
              <a:t> </a:t>
            </a:r>
            <a:r>
              <a:rPr lang="en-US" sz="2400" dirty="0" err="1"/>
              <a:t>univerzalnost</a:t>
            </a:r>
            <a:r>
              <a:rPr lang="en-US" sz="2400" dirty="0"/>
              <a:t> (</a:t>
            </a:r>
            <a:r>
              <a:rPr lang="en-US" sz="2400" dirty="0" err="1"/>
              <a:t>postoji</a:t>
            </a:r>
            <a:r>
              <a:rPr lang="en-US" sz="2400" dirty="0"/>
              <a:t> u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privredama</a:t>
            </a:r>
            <a:r>
              <a:rPr lang="en-US" sz="2400" dirty="0"/>
              <a:t>), </a:t>
            </a:r>
            <a:r>
              <a:rPr lang="en-US" sz="2400" dirty="0" err="1"/>
              <a:t>njena</a:t>
            </a:r>
            <a:r>
              <a:rPr lang="en-US" sz="2400" dirty="0"/>
              <a:t> </a:t>
            </a:r>
            <a:r>
              <a:rPr lang="en-US" sz="2400" dirty="0" err="1"/>
              <a:t>trajnost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moć</a:t>
            </a:r>
            <a:r>
              <a:rPr lang="en-US" sz="2400" dirty="0"/>
              <a:t> </a:t>
            </a:r>
            <a:r>
              <a:rPr lang="en-US" sz="2400" dirty="0" err="1"/>
              <a:t>brzog</a:t>
            </a:r>
            <a:r>
              <a:rPr lang="en-US" sz="2400" dirty="0"/>
              <a:t> </a:t>
            </a:r>
            <a:r>
              <a:rPr lang="en-US" sz="2400" dirty="0" err="1"/>
              <a:t>prenošenja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širenja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en-US" sz="2400" dirty="0"/>
              <a:t>Ona, pored </a:t>
            </a:r>
            <a:r>
              <a:rPr lang="en-US" sz="2400" dirty="0" err="1"/>
              <a:t>nezaposlenosti</a:t>
            </a:r>
            <a:r>
              <a:rPr lang="en-US" sz="2400" dirty="0"/>
              <a:t>, </a:t>
            </a:r>
            <a:r>
              <a:rPr lang="en-US" sz="2400" dirty="0" err="1"/>
              <a:t>predstavlja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vrlo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kompleksan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ekonomski</a:t>
            </a:r>
            <a:r>
              <a:rPr lang="en-US" sz="2400" b="1" dirty="0">
                <a:solidFill>
                  <a:srgbClr val="FF0000"/>
                </a:solidFill>
              </a:rPr>
              <a:t> pa </a:t>
            </a:r>
            <a:r>
              <a:rPr lang="en-US" sz="2400" b="1" dirty="0" err="1">
                <a:solidFill>
                  <a:srgbClr val="FF0000"/>
                </a:solidFill>
              </a:rPr>
              <a:t>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društveni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fenomen</a:t>
            </a:r>
            <a:r>
              <a:rPr lang="en-US" sz="2400" dirty="0"/>
              <a:t> koji se u </a:t>
            </a:r>
            <a:r>
              <a:rPr lang="en-US" sz="2400" dirty="0" err="1"/>
              <a:t>različitim</a:t>
            </a:r>
            <a:r>
              <a:rPr lang="en-US" sz="2400" dirty="0"/>
              <a:t> </a:t>
            </a:r>
            <a:r>
              <a:rPr lang="en-US" sz="2400" dirty="0" err="1"/>
              <a:t>privredama</a:t>
            </a:r>
            <a:r>
              <a:rPr lang="en-US" sz="2400" dirty="0"/>
              <a:t> </a:t>
            </a:r>
            <a:r>
              <a:rPr lang="en-US" sz="2400" dirty="0" err="1"/>
              <a:t>manifestuje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različite</a:t>
            </a:r>
            <a:r>
              <a:rPr lang="en-US" sz="2400" dirty="0"/>
              <a:t> </a:t>
            </a:r>
            <a:r>
              <a:rPr lang="en-US" sz="2400" dirty="0" err="1"/>
              <a:t>načine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znatno</a:t>
            </a:r>
            <a:r>
              <a:rPr lang="en-US" sz="2400" dirty="0"/>
              <a:t> </a:t>
            </a:r>
            <a:r>
              <a:rPr lang="en-US" sz="2400" dirty="0" err="1"/>
              <a:t>otežava</a:t>
            </a:r>
            <a:r>
              <a:rPr lang="en-US" sz="2400" dirty="0"/>
              <a:t> </a:t>
            </a:r>
            <a:r>
              <a:rPr lang="en-US" sz="2400" dirty="0" err="1"/>
              <a:t>njeno</a:t>
            </a:r>
            <a:r>
              <a:rPr lang="en-US" sz="2400" dirty="0"/>
              <a:t> </a:t>
            </a:r>
            <a:r>
              <a:rPr lang="en-US" sz="2400" dirty="0" err="1"/>
              <a:t>proučavanje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kontrolisanje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173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8" name="Content Placeholder 2">
            <a:extLst>
              <a:ext uri="{FF2B5EF4-FFF2-40B4-BE49-F238E27FC236}">
                <a16:creationId xmlns:a16="http://schemas.microsoft.com/office/drawing/2014/main" id="{944D8DEF-CE1F-D260-3E7B-D6A827A4AD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050698"/>
              </p:ext>
            </p:extLst>
          </p:nvPr>
        </p:nvGraphicFramePr>
        <p:xfrm>
          <a:off x="1588119" y="133535"/>
          <a:ext cx="9122088" cy="37078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62201" y="3841403"/>
            <a:ext cx="56503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Većina</a:t>
            </a:r>
            <a:r>
              <a:rPr lang="en-US" dirty="0"/>
              <a:t> </a:t>
            </a:r>
            <a:r>
              <a:rPr lang="en-US" dirty="0" err="1"/>
              <a:t>teorija</a:t>
            </a:r>
            <a:r>
              <a:rPr lang="en-US" dirty="0"/>
              <a:t> </a:t>
            </a:r>
            <a:r>
              <a:rPr lang="en-US" dirty="0" err="1"/>
              <a:t>nastalih</a:t>
            </a:r>
            <a:r>
              <a:rPr lang="en-US" dirty="0"/>
              <a:t> do 1960-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godina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je </a:t>
            </a:r>
            <a:r>
              <a:rPr lang="en-US" dirty="0" err="1"/>
              <a:t>zasnovana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primesi</a:t>
            </a:r>
            <a:r>
              <a:rPr lang="en-US" dirty="0"/>
              <a:t> da je </a:t>
            </a:r>
            <a:r>
              <a:rPr lang="en-US" dirty="0" err="1"/>
              <a:t>visoka</a:t>
            </a:r>
            <a:r>
              <a:rPr lang="en-US" dirty="0"/>
              <a:t> </a:t>
            </a:r>
            <a:r>
              <a:rPr lang="en-US" dirty="0" err="1"/>
              <a:t>zaposlenost</a:t>
            </a:r>
            <a:r>
              <a:rPr lang="en-US" dirty="0"/>
              <a:t> </a:t>
            </a:r>
            <a:r>
              <a:rPr lang="en-US" dirty="0" err="1"/>
              <a:t>povezana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niskom</a:t>
            </a:r>
            <a:r>
              <a:rPr lang="en-US" dirty="0"/>
              <a:t> </a:t>
            </a:r>
            <a:r>
              <a:rPr lang="en-US" dirty="0" err="1"/>
              <a:t>inflacijom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obrnuto</a:t>
            </a:r>
            <a:r>
              <a:rPr lang="en-US" dirty="0"/>
              <a:t> (</a:t>
            </a:r>
            <a:r>
              <a:rPr lang="en-US" dirty="0" err="1"/>
              <a:t>vodeći</a:t>
            </a:r>
            <a:r>
              <a:rPr lang="en-US" dirty="0"/>
              <a:t> do </a:t>
            </a:r>
            <a:r>
              <a:rPr lang="en-US" dirty="0" err="1"/>
              <a:t>poznate</a:t>
            </a:r>
            <a:r>
              <a:rPr lang="en-US" dirty="0"/>
              <a:t> </a:t>
            </a:r>
            <a:r>
              <a:rPr lang="en-US" dirty="0" err="1"/>
              <a:t>Filipsove</a:t>
            </a:r>
            <a:r>
              <a:rPr lang="en-US" dirty="0"/>
              <a:t> </a:t>
            </a:r>
            <a:r>
              <a:rPr lang="en-US" dirty="0" err="1"/>
              <a:t>krive</a:t>
            </a:r>
            <a:r>
              <a:rPr lang="en-US" dirty="0"/>
              <a:t>). </a:t>
            </a:r>
            <a:endParaRPr lang="sr-Latn-RS" dirty="0"/>
          </a:p>
          <a:p>
            <a:pPr algn="just"/>
            <a:r>
              <a:rPr lang="en-US" dirty="0"/>
              <a:t>U </a:t>
            </a:r>
            <a:r>
              <a:rPr lang="en-US" dirty="0" err="1"/>
              <a:t>tradicionalnoj</a:t>
            </a:r>
            <a:r>
              <a:rPr lang="en-US" dirty="0"/>
              <a:t> </a:t>
            </a:r>
            <a:r>
              <a:rPr lang="en-US" dirty="0" err="1"/>
              <a:t>ekonomskoj</a:t>
            </a:r>
            <a:r>
              <a:rPr lang="en-US" dirty="0"/>
              <a:t> </a:t>
            </a:r>
            <a:r>
              <a:rPr lang="en-US" dirty="0" err="1"/>
              <a:t>teoriji</a:t>
            </a:r>
            <a:r>
              <a:rPr lang="en-US" dirty="0"/>
              <a:t>, </a:t>
            </a:r>
            <a:r>
              <a:rPr lang="en-US" dirty="0" err="1"/>
              <a:t>Filipsovom</a:t>
            </a:r>
            <a:r>
              <a:rPr lang="en-US" dirty="0"/>
              <a:t> </a:t>
            </a:r>
            <a:r>
              <a:rPr lang="en-US" dirty="0" err="1"/>
              <a:t>krivom</a:t>
            </a:r>
            <a:r>
              <a:rPr lang="en-US" dirty="0"/>
              <a:t> se </a:t>
            </a:r>
            <a:r>
              <a:rPr lang="en-US" dirty="0" err="1"/>
              <a:t>objašnjava</a:t>
            </a:r>
            <a:r>
              <a:rPr lang="en-US" dirty="0"/>
              <a:t> </a:t>
            </a:r>
            <a:r>
              <a:rPr lang="en-US" dirty="0" err="1"/>
              <a:t>veza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inflacije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nezaposlenosti</a:t>
            </a:r>
            <a:r>
              <a:rPr lang="en-US" dirty="0"/>
              <a:t>. </a:t>
            </a:r>
          </a:p>
        </p:txBody>
      </p:sp>
      <p:pic>
        <p:nvPicPr>
          <p:cNvPr id="1026" name="Picture 2" descr="tredlocity — There was a time when “Inflation Cartoon” had a...">
            <a:extLst>
              <a:ext uri="{FF2B5EF4-FFF2-40B4-BE49-F238E27FC236}">
                <a16:creationId xmlns:a16="http://schemas.microsoft.com/office/drawing/2014/main" id="{792A84F7-0E7D-6AF4-F3AC-EB281E34D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958" y="3272574"/>
            <a:ext cx="5480718" cy="342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92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3609" y="1134171"/>
            <a:ext cx="6036152" cy="4689733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Međutim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FF0000"/>
                </a:solidFill>
              </a:rPr>
              <a:t>1970-</a:t>
            </a:r>
            <a:r>
              <a:rPr lang="en-US" sz="2400" dirty="0" err="1">
                <a:solidFill>
                  <a:srgbClr val="FF0000"/>
                </a:solidFill>
              </a:rPr>
              <a:t>tih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1980-</a:t>
            </a:r>
            <a:r>
              <a:rPr lang="en-US" sz="2400" dirty="0" err="1">
                <a:solidFill>
                  <a:srgbClr val="FF0000"/>
                </a:solidFill>
              </a:rPr>
              <a:t>tih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godina</a:t>
            </a:r>
            <a:r>
              <a:rPr lang="en-US" sz="2400" dirty="0"/>
              <a:t>, </a:t>
            </a:r>
            <a:r>
              <a:rPr lang="en-US" sz="2400" dirty="0" err="1"/>
              <a:t>odnos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inflacije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nezaposlenosti</a:t>
            </a:r>
            <a:r>
              <a:rPr lang="en-US" sz="2400" dirty="0"/>
              <a:t> </a:t>
            </a:r>
            <a:r>
              <a:rPr lang="en-US" sz="2400" dirty="0" err="1"/>
              <a:t>postao</a:t>
            </a:r>
            <a:r>
              <a:rPr lang="en-US" sz="2400" dirty="0"/>
              <a:t> je </a:t>
            </a:r>
            <a:r>
              <a:rPr lang="en-US" sz="2400" dirty="0" err="1"/>
              <a:t>nestabilan</a:t>
            </a:r>
            <a:r>
              <a:rPr lang="en-US" sz="2400" dirty="0"/>
              <a:t>, </a:t>
            </a:r>
            <a:r>
              <a:rPr lang="en-US" sz="2400" dirty="0" err="1"/>
              <a:t>vodeći</a:t>
            </a:r>
            <a:r>
              <a:rPr lang="en-US" sz="2400" dirty="0"/>
              <a:t> </a:t>
            </a:r>
            <a:r>
              <a:rPr lang="en-US" sz="2400" dirty="0" err="1"/>
              <a:t>mnoge</a:t>
            </a:r>
            <a:r>
              <a:rPr lang="en-US" sz="2400" dirty="0"/>
              <a:t> </a:t>
            </a:r>
            <a:r>
              <a:rPr lang="en-US" sz="2400" dirty="0" err="1"/>
              <a:t>teoretičare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praktičare</a:t>
            </a:r>
            <a:r>
              <a:rPr lang="en-US" sz="2400" dirty="0"/>
              <a:t> da </a:t>
            </a:r>
            <a:r>
              <a:rPr lang="en-US" sz="2400" dirty="0" err="1"/>
              <a:t>preispitaju</a:t>
            </a:r>
            <a:r>
              <a:rPr lang="en-US" sz="2400" dirty="0"/>
              <a:t> </a:t>
            </a:r>
            <a:r>
              <a:rPr lang="en-US" sz="2400" dirty="0" err="1"/>
              <a:t>Kejnzijanske</a:t>
            </a:r>
            <a:r>
              <a:rPr lang="en-US" sz="2400" dirty="0"/>
              <a:t> </a:t>
            </a:r>
            <a:r>
              <a:rPr lang="en-US" sz="2400" dirty="0" err="1"/>
              <a:t>teorije</a:t>
            </a:r>
            <a:r>
              <a:rPr lang="en-US" sz="2400" dirty="0"/>
              <a:t>. </a:t>
            </a:r>
            <a:endParaRPr lang="sr-Latn-RS" sz="2400" dirty="0"/>
          </a:p>
          <a:p>
            <a:pPr algn="just"/>
            <a:r>
              <a:rPr lang="en-US" sz="2400" dirty="0" err="1">
                <a:solidFill>
                  <a:srgbClr val="FF0000"/>
                </a:solidFill>
              </a:rPr>
              <a:t>Krajem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devedesetih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godina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prošlog</a:t>
            </a:r>
            <a:r>
              <a:rPr lang="en-US" sz="2400" dirty="0"/>
              <a:t> </a:t>
            </a:r>
            <a:r>
              <a:rPr lang="en-US" sz="2400" dirty="0" err="1"/>
              <a:t>veka</a:t>
            </a:r>
            <a:r>
              <a:rPr lang="en-US" sz="2400" dirty="0"/>
              <a:t>, </a:t>
            </a:r>
            <a:r>
              <a:rPr lang="en-US" sz="2400" dirty="0" err="1"/>
              <a:t>veliki</a:t>
            </a:r>
            <a:r>
              <a:rPr lang="en-US" sz="2400" dirty="0"/>
              <a:t>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empirijskih</a:t>
            </a:r>
            <a:r>
              <a:rPr lang="en-US" sz="2400" dirty="0"/>
              <a:t> </a:t>
            </a:r>
            <a:r>
              <a:rPr lang="en-US" sz="2400" dirty="0" err="1"/>
              <a:t>analiza</a:t>
            </a:r>
            <a:r>
              <a:rPr lang="en-US" sz="2400" dirty="0"/>
              <a:t> je </a:t>
            </a:r>
            <a:r>
              <a:rPr lang="en-US" sz="2400" dirty="0" err="1"/>
              <a:t>izvršen</a:t>
            </a:r>
            <a:r>
              <a:rPr lang="en-US" sz="2400" dirty="0"/>
              <a:t> s </a:t>
            </a:r>
            <a:r>
              <a:rPr lang="en-US" sz="2400" dirty="0" err="1"/>
              <a:t>ciljem</a:t>
            </a:r>
            <a:r>
              <a:rPr lang="en-US" sz="2400" dirty="0"/>
              <a:t> da se </a:t>
            </a:r>
            <a:r>
              <a:rPr lang="en-US" sz="2400" dirty="0" err="1"/>
              <a:t>ispita</a:t>
            </a:r>
            <a:r>
              <a:rPr lang="en-US" sz="2400" dirty="0"/>
              <a:t> </a:t>
            </a:r>
            <a:r>
              <a:rPr lang="en-US" sz="2400" dirty="0" err="1"/>
              <a:t>priroda</a:t>
            </a:r>
            <a:r>
              <a:rPr lang="en-US" sz="2400" dirty="0"/>
              <a:t> </a:t>
            </a:r>
            <a:r>
              <a:rPr lang="en-US" sz="2400" dirty="0" err="1"/>
              <a:t>veza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inflacije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stope </a:t>
            </a:r>
            <a:r>
              <a:rPr lang="en-US" sz="2400" dirty="0" err="1"/>
              <a:t>privrednog</a:t>
            </a:r>
            <a:r>
              <a:rPr lang="en-US" sz="2400" dirty="0"/>
              <a:t> </a:t>
            </a:r>
            <a:r>
              <a:rPr lang="en-US" sz="2400" dirty="0" err="1"/>
              <a:t>rasta</a:t>
            </a:r>
            <a:r>
              <a:rPr lang="en-US" sz="2400" dirty="0"/>
              <a:t>.</a:t>
            </a:r>
            <a:endParaRPr lang="sr-Latn-RS" sz="2400" dirty="0"/>
          </a:p>
          <a:p>
            <a:pPr algn="just"/>
            <a:r>
              <a:rPr lang="en-US" sz="2400" dirty="0"/>
              <a:t> </a:t>
            </a:r>
            <a:r>
              <a:rPr lang="en-US" sz="2400" dirty="0" err="1"/>
              <a:t>Istraživanja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potvrdila</a:t>
            </a:r>
            <a:r>
              <a:rPr lang="en-US" sz="2400" dirty="0"/>
              <a:t> da je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nižim</a:t>
            </a:r>
            <a:r>
              <a:rPr lang="en-US" sz="2400" dirty="0"/>
              <a:t> </a:t>
            </a:r>
            <a:r>
              <a:rPr lang="en-US" sz="2400" dirty="0" err="1"/>
              <a:t>stopama</a:t>
            </a:r>
            <a:r>
              <a:rPr lang="en-US" sz="2400" dirty="0"/>
              <a:t> </a:t>
            </a:r>
            <a:r>
              <a:rPr lang="en-US" sz="2400" dirty="0" err="1"/>
              <a:t>inflacije</a:t>
            </a:r>
            <a:r>
              <a:rPr lang="en-US" sz="2400" dirty="0"/>
              <a:t> </a:t>
            </a:r>
            <a:r>
              <a:rPr lang="en-US" sz="2400" dirty="0" err="1"/>
              <a:t>posmatrana</a:t>
            </a:r>
            <a:r>
              <a:rPr lang="en-US" sz="2400" dirty="0"/>
              <a:t> </a:t>
            </a:r>
            <a:r>
              <a:rPr lang="en-US" sz="2400" dirty="0" err="1"/>
              <a:t>veza</a:t>
            </a:r>
            <a:r>
              <a:rPr lang="en-US" sz="2400" dirty="0"/>
              <a:t> </a:t>
            </a:r>
            <a:r>
              <a:rPr lang="en-US" sz="2400" dirty="0" err="1"/>
              <a:t>pozitivna</a:t>
            </a:r>
            <a:r>
              <a:rPr lang="en-US" sz="2400" dirty="0"/>
              <a:t>, a da </a:t>
            </a:r>
            <a:r>
              <a:rPr lang="en-US" sz="2400" dirty="0" err="1"/>
              <a:t>pri</a:t>
            </a:r>
            <a:r>
              <a:rPr lang="en-US" sz="2400" dirty="0"/>
              <a:t> </a:t>
            </a:r>
            <a:r>
              <a:rPr lang="en-US" sz="2400" dirty="0" err="1"/>
              <a:t>višem</a:t>
            </a:r>
            <a:r>
              <a:rPr lang="en-US" sz="2400" dirty="0"/>
              <a:t> </a:t>
            </a:r>
            <a:r>
              <a:rPr lang="en-US" sz="2400" dirty="0" err="1"/>
              <a:t>nivou</a:t>
            </a:r>
            <a:r>
              <a:rPr lang="en-US" sz="2400" dirty="0"/>
              <a:t> </a:t>
            </a:r>
            <a:r>
              <a:rPr lang="en-US" sz="2400" dirty="0" err="1"/>
              <a:t>inflacije</a:t>
            </a:r>
            <a:r>
              <a:rPr lang="en-US" sz="2400" dirty="0"/>
              <a:t> </a:t>
            </a:r>
            <a:r>
              <a:rPr lang="en-US" sz="2400" dirty="0" err="1"/>
              <a:t>povećanje</a:t>
            </a:r>
            <a:r>
              <a:rPr lang="en-US" sz="2400" dirty="0"/>
              <a:t> </a:t>
            </a:r>
            <a:r>
              <a:rPr lang="en-US" sz="2400" dirty="0" err="1"/>
              <a:t>nivoa</a:t>
            </a:r>
            <a:r>
              <a:rPr lang="en-US" sz="2400" dirty="0"/>
              <a:t> </a:t>
            </a:r>
            <a:r>
              <a:rPr lang="en-US" sz="2400" dirty="0" err="1"/>
              <a:t>cena</a:t>
            </a:r>
            <a:r>
              <a:rPr lang="en-US" sz="2400" dirty="0"/>
              <a:t> </a:t>
            </a:r>
            <a:r>
              <a:rPr lang="en-US" sz="2400" dirty="0" err="1"/>
              <a:t>dovodi</a:t>
            </a:r>
            <a:r>
              <a:rPr lang="en-US" sz="2400" dirty="0"/>
              <a:t> do </a:t>
            </a:r>
            <a:r>
              <a:rPr lang="en-US" sz="2400" dirty="0" err="1"/>
              <a:t>smanjenja</a:t>
            </a:r>
            <a:r>
              <a:rPr lang="en-US" sz="2400" dirty="0"/>
              <a:t> </a:t>
            </a:r>
            <a:r>
              <a:rPr lang="en-US" sz="2400" dirty="0" err="1"/>
              <a:t>privrednog</a:t>
            </a:r>
            <a:r>
              <a:rPr lang="en-US" sz="2400" dirty="0"/>
              <a:t> </a:t>
            </a:r>
            <a:r>
              <a:rPr lang="en-US" sz="2400" dirty="0" err="1"/>
              <a:t>rasta</a:t>
            </a:r>
            <a:r>
              <a:rPr lang="en-US" sz="2400" dirty="0"/>
              <a:t>. </a:t>
            </a:r>
            <a:endParaRPr lang="sr-Latn-RS" sz="2400" dirty="0"/>
          </a:p>
        </p:txBody>
      </p:sp>
      <p:pic>
        <p:nvPicPr>
          <p:cNvPr id="4098" name="Picture 2" descr="Wages and inflation – Reserve Bank – Te Ara Encyclopedia of New Zeala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70" y="1530411"/>
            <a:ext cx="5304494" cy="3935936"/>
          </a:xfrm>
          <a:prstGeom prst="rect">
            <a:avLst/>
          </a:prstGeom>
          <a:noFill/>
          <a:effectLst>
            <a:softEdge rad="317500"/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60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"/>
          <p:cNvSpPr>
            <a:spLocks noGrp="1" noChangeArrowheads="1"/>
          </p:cNvSpPr>
          <p:nvPr>
            <p:ph type="title"/>
          </p:nvPr>
        </p:nvSpPr>
        <p:spPr>
          <a:xfrm>
            <a:off x="203200" y="279401"/>
            <a:ext cx="11480800" cy="13843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l-SI" altLang="en-US" sz="2800" b="1" i="1" dirty="0">
                <a:solidFill>
                  <a:srgbClr val="FF0000"/>
                </a:solidFill>
              </a:rPr>
              <a:t>Privreda je u kratkom roku suočena sa izborom između inflacije i nezaposlenosti</a:t>
            </a:r>
            <a:r>
              <a:rPr lang="en-US" altLang="en-US" sz="2800" b="1" i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963" name="Rectangle 11"/>
          <p:cNvSpPr>
            <a:spLocks noGrp="1" noChangeArrowheads="1"/>
          </p:cNvSpPr>
          <p:nvPr>
            <p:ph idx="1"/>
          </p:nvPr>
        </p:nvSpPr>
        <p:spPr>
          <a:xfrm>
            <a:off x="406401" y="2209800"/>
            <a:ext cx="5927683" cy="1832397"/>
          </a:xfrm>
          <a:extLst>
            <a:ext uri="{91240B29-F687-4F45-9708-019B960494DF}">
              <a14:hiddenLine xmlns:a14="http://schemas.microsoft.com/office/drawing/2010/main" w="6350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/>
          <a:p>
            <a:pPr marL="385224" indent="-385224"/>
            <a:r>
              <a:rPr lang="sl-SI" altLang="en-US" dirty="0"/>
              <a:t>Filipsova kriva ilustruje kratkoročni izbor između inflacije i nezaposlenosti:</a:t>
            </a:r>
          </a:p>
          <a:p>
            <a:pPr marL="385224" indent="-385224" algn="ctr">
              <a:buNone/>
            </a:pPr>
            <a:r>
              <a:rPr lang="sl-SI" altLang="en-US" b="1" dirty="0"/>
              <a:t>Inflacija   </a:t>
            </a:r>
            <a:r>
              <a:rPr lang="sl-SI" altLang="en-US" b="1" dirty="0">
                <a:cs typeface="Times New Roman" panose="02020603050405020304" pitchFamily="18" charset="0"/>
              </a:rPr>
              <a:t>→</a:t>
            </a:r>
            <a:r>
              <a:rPr lang="sl-SI" altLang="en-US" b="1" dirty="0"/>
              <a:t>   Nezaposlenost</a:t>
            </a:r>
          </a:p>
          <a:p>
            <a:pPr marL="385224" indent="-385224"/>
            <a:r>
              <a:rPr lang="sl-SI" altLang="en-US" dirty="0"/>
              <a:t>To je kratkoročni izbor!</a:t>
            </a:r>
          </a:p>
        </p:txBody>
      </p:sp>
      <p:pic>
        <p:nvPicPr>
          <p:cNvPr id="3074" name="Picture 2" descr="ČEKA NAS INFLACIJA I NEZAPOSLENOST: Doktor Dum dao još jedno predviđanje  ekonomskih tok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261" y="2178405"/>
            <a:ext cx="5959050" cy="336686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271982" y="4748016"/>
            <a:ext cx="9059952" cy="1343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0"/>
              <a:t>K</a:t>
            </a:r>
            <a:r>
              <a:rPr lang="sr-Latn-RS" sz="2600" dirty="0"/>
              <a:t>ejnzijanska ekonomije je razvila </a:t>
            </a:r>
            <a:r>
              <a:rPr lang="sr-Latn-RS" sz="2600" b="1" dirty="0">
                <a:solidFill>
                  <a:srgbClr val="C00000"/>
                </a:solidFill>
              </a:rPr>
              <a:t>kocept Filipsove krive </a:t>
            </a:r>
            <a:r>
              <a:rPr lang="sr-Latn-RS" sz="2600" dirty="0"/>
              <a:t>koja pokazuje odnos između stope inflacije i stope nezaposlenosti. 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385210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Browse political cartoons for the week of May 30 – The Morning Call">
            <a:extLst>
              <a:ext uri="{FF2B5EF4-FFF2-40B4-BE49-F238E27FC236}">
                <a16:creationId xmlns:a16="http://schemas.microsoft.com/office/drawing/2014/main" id="{774B483E-32C8-5BE0-5846-61E7188177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9" t="7692" r="14065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7577" y="281178"/>
            <a:ext cx="3438144" cy="725737"/>
          </a:xfrm>
        </p:spPr>
        <p:txBody>
          <a:bodyPr anchor="b">
            <a:normAutofit fontScale="90000"/>
          </a:bodyPr>
          <a:lstStyle/>
          <a:p>
            <a:r>
              <a:rPr lang="sr-Latn-RS" sz="2400" b="1" dirty="0">
                <a:solidFill>
                  <a:srgbClr val="FF0000"/>
                </a:solidFill>
              </a:rPr>
              <a:t>Kratkoročan izbor: inflacija ili nezaposlenost???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61" name="Rectangle 2060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94" y="1592179"/>
            <a:ext cx="5043588" cy="4333133"/>
          </a:xfrm>
        </p:spPr>
        <p:txBody>
          <a:bodyPr anchor="t">
            <a:noAutofit/>
          </a:bodyPr>
          <a:lstStyle/>
          <a:p>
            <a:r>
              <a:rPr lang="en-US" sz="1600" dirty="0" err="1"/>
              <a:t>Kada</a:t>
            </a:r>
            <a:r>
              <a:rPr lang="en-US" sz="1600" dirty="0"/>
              <a:t> </a:t>
            </a:r>
            <a:r>
              <a:rPr lang="en-US" sz="1600" dirty="0" err="1"/>
              <a:t>vlada</a:t>
            </a:r>
            <a:r>
              <a:rPr lang="en-US" sz="1600" dirty="0"/>
              <a:t> </a:t>
            </a:r>
            <a:r>
              <a:rPr lang="en-US" sz="1600" dirty="0" err="1"/>
              <a:t>poveća</a:t>
            </a:r>
            <a:r>
              <a:rPr lang="en-US" sz="1600" dirty="0"/>
              <a:t> </a:t>
            </a:r>
            <a:r>
              <a:rPr lang="en-US" sz="1600" dirty="0" err="1"/>
              <a:t>količinu</a:t>
            </a:r>
            <a:r>
              <a:rPr lang="en-US" sz="1600" dirty="0"/>
              <a:t> </a:t>
            </a:r>
            <a:r>
              <a:rPr lang="en-US" sz="1600" dirty="0" err="1"/>
              <a:t>novca</a:t>
            </a:r>
            <a:r>
              <a:rPr lang="en-US" sz="1600" dirty="0"/>
              <a:t> u </a:t>
            </a:r>
            <a:r>
              <a:rPr lang="en-US" sz="1600" dirty="0" err="1"/>
              <a:t>opticaju</a:t>
            </a:r>
            <a:r>
              <a:rPr lang="en-US" sz="1600" dirty="0"/>
              <a:t>, </a:t>
            </a:r>
            <a:r>
              <a:rPr lang="en-US" sz="1600" dirty="0" err="1"/>
              <a:t>inflacija</a:t>
            </a:r>
            <a:r>
              <a:rPr lang="en-US" sz="1600" dirty="0"/>
              <a:t> je </a:t>
            </a:r>
            <a:r>
              <a:rPr lang="en-US" sz="1600" dirty="0" err="1"/>
              <a:t>jedan</a:t>
            </a:r>
            <a:r>
              <a:rPr lang="en-US" sz="1600" dirty="0"/>
              <a:t> od </a:t>
            </a:r>
            <a:r>
              <a:rPr lang="en-US" sz="1600" dirty="0" err="1"/>
              <a:t>rezultata</a:t>
            </a:r>
            <a:r>
              <a:rPr lang="en-US" sz="1600" dirty="0"/>
              <a:t> </a:t>
            </a:r>
            <a:r>
              <a:rPr lang="en-US" sz="1600" dirty="0" err="1"/>
              <a:t>takve</a:t>
            </a:r>
            <a:r>
              <a:rPr lang="en-US" sz="1600" dirty="0"/>
              <a:t> </a:t>
            </a:r>
            <a:r>
              <a:rPr lang="en-US" sz="1600" dirty="0" err="1"/>
              <a:t>akcije</a:t>
            </a:r>
            <a:r>
              <a:rPr lang="en-US" sz="1600" dirty="0"/>
              <a:t>. </a:t>
            </a:r>
            <a:endParaRPr lang="sr-Latn-RS" sz="1600" dirty="0"/>
          </a:p>
          <a:p>
            <a:r>
              <a:rPr lang="en-US" sz="1600" dirty="0" err="1"/>
              <a:t>Drugi</a:t>
            </a:r>
            <a:r>
              <a:rPr lang="en-US" sz="1600" dirty="0"/>
              <a:t> </a:t>
            </a:r>
            <a:r>
              <a:rPr lang="en-US" sz="1600" dirty="0" err="1"/>
              <a:t>rezultat</a:t>
            </a:r>
            <a:r>
              <a:rPr lang="en-US" sz="1600" dirty="0"/>
              <a:t>, </a:t>
            </a:r>
            <a:r>
              <a:rPr lang="en-US" sz="1600" dirty="0" err="1"/>
              <a:t>barem</a:t>
            </a:r>
            <a:r>
              <a:rPr lang="en-US" sz="1600" dirty="0"/>
              <a:t> </a:t>
            </a:r>
            <a:r>
              <a:rPr lang="en-US" sz="1600" dirty="0" err="1"/>
              <a:t>kartkoročno</a:t>
            </a:r>
            <a:r>
              <a:rPr lang="en-US" sz="1600" dirty="0"/>
              <a:t> je </a:t>
            </a:r>
            <a:r>
              <a:rPr lang="en-US" sz="1600" dirty="0" err="1"/>
              <a:t>niža</a:t>
            </a:r>
            <a:r>
              <a:rPr lang="en-US" sz="1600" dirty="0"/>
              <a:t> </a:t>
            </a:r>
            <a:r>
              <a:rPr lang="en-US" sz="1600" dirty="0" err="1"/>
              <a:t>stopa</a:t>
            </a:r>
            <a:r>
              <a:rPr lang="en-US" sz="1600" dirty="0"/>
              <a:t> </a:t>
            </a:r>
            <a:r>
              <a:rPr lang="en-US" sz="1600" dirty="0" err="1"/>
              <a:t>nezaposlenosti</a:t>
            </a:r>
            <a:r>
              <a:rPr lang="en-US" sz="1600" dirty="0"/>
              <a:t>. </a:t>
            </a:r>
            <a:endParaRPr lang="sr-Latn-RS" sz="1600" dirty="0"/>
          </a:p>
          <a:p>
            <a:r>
              <a:rPr lang="en-US" sz="1600" b="1" dirty="0" err="1"/>
              <a:t>Kriva</a:t>
            </a:r>
            <a:r>
              <a:rPr lang="en-US" sz="1600" b="1" dirty="0"/>
              <a:t> </a:t>
            </a:r>
            <a:r>
              <a:rPr lang="en-US" sz="1600" b="1" dirty="0" err="1"/>
              <a:t>koja</a:t>
            </a:r>
            <a:r>
              <a:rPr lang="en-US" sz="1600" b="1" dirty="0"/>
              <a:t> </a:t>
            </a:r>
            <a:r>
              <a:rPr lang="en-US" sz="1600" b="1" dirty="0" err="1"/>
              <a:t>prikazuje</a:t>
            </a:r>
            <a:r>
              <a:rPr lang="en-US" sz="1600" b="1" dirty="0"/>
              <a:t> </a:t>
            </a:r>
            <a:r>
              <a:rPr lang="en-US" sz="1600" b="1" dirty="0" err="1"/>
              <a:t>ovaj</a:t>
            </a:r>
            <a:r>
              <a:rPr lang="en-US" sz="1600" b="1" dirty="0"/>
              <a:t> </a:t>
            </a:r>
            <a:r>
              <a:rPr lang="en-US" sz="1600" b="1" dirty="0" err="1"/>
              <a:t>kratkoročni</a:t>
            </a:r>
            <a:r>
              <a:rPr lang="en-US" sz="1600" b="1" dirty="0"/>
              <a:t> </a:t>
            </a:r>
            <a:r>
              <a:rPr lang="en-US" sz="1600" b="1" dirty="0" err="1"/>
              <a:t>odnos</a:t>
            </a:r>
            <a:r>
              <a:rPr lang="en-US" sz="1600" b="1" dirty="0"/>
              <a:t> </a:t>
            </a:r>
            <a:r>
              <a:rPr lang="en-US" sz="1600" b="1" dirty="0" err="1"/>
              <a:t>izme</a:t>
            </a:r>
            <a:r>
              <a:rPr lang="sr-Latn-RS" sz="1600" b="1" dirty="0"/>
              <a:t>đ</a:t>
            </a:r>
            <a:r>
              <a:rPr lang="en-US" sz="1600" b="1" dirty="0"/>
              <a:t>u </a:t>
            </a:r>
            <a:r>
              <a:rPr lang="en-US" sz="1600" b="1" dirty="0" err="1"/>
              <a:t>inflacije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nezapslenosti</a:t>
            </a:r>
            <a:r>
              <a:rPr lang="en-US" sz="1600" b="1" dirty="0"/>
              <a:t> </a:t>
            </a:r>
            <a:r>
              <a:rPr lang="en-US" sz="1600" b="1" dirty="0" err="1"/>
              <a:t>naziva</a:t>
            </a:r>
            <a:r>
              <a:rPr lang="en-US" sz="1600" b="1" dirty="0"/>
              <a:t> se </a:t>
            </a:r>
            <a:r>
              <a:rPr lang="sr-Latn-RS" sz="1600" b="1" dirty="0"/>
              <a:t>PHILLIPSOVA KRIVA</a:t>
            </a:r>
            <a:r>
              <a:rPr lang="en-US" sz="1600" b="1" dirty="0"/>
              <a:t>, po </a:t>
            </a:r>
            <a:r>
              <a:rPr lang="en-US" sz="1600" b="1" dirty="0" err="1"/>
              <a:t>ekonomist</a:t>
            </a:r>
            <a:r>
              <a:rPr lang="sr-Latn-RS" sz="1600" b="1" dirty="0"/>
              <a:t>i</a:t>
            </a:r>
            <a:r>
              <a:rPr lang="en-US" sz="1600" b="1" dirty="0"/>
              <a:t> koji je </a:t>
            </a:r>
            <a:r>
              <a:rPr lang="en-US" sz="1600" b="1" dirty="0" err="1"/>
              <a:t>proučavao</a:t>
            </a:r>
            <a:r>
              <a:rPr lang="en-US" sz="1600" b="1" dirty="0"/>
              <a:t> </a:t>
            </a:r>
            <a:r>
              <a:rPr lang="en-US" sz="1600" b="1" dirty="0" err="1"/>
              <a:t>ovu</a:t>
            </a:r>
            <a:r>
              <a:rPr lang="en-US" sz="1600" b="1" dirty="0"/>
              <a:t> </a:t>
            </a:r>
            <a:r>
              <a:rPr lang="en-US" sz="1600" b="1" dirty="0" err="1"/>
              <a:t>povezanost</a:t>
            </a:r>
            <a:r>
              <a:rPr lang="en-US" sz="1600" b="1" dirty="0"/>
              <a:t>. </a:t>
            </a:r>
            <a:endParaRPr lang="sr-Latn-RS" sz="1600" b="1" dirty="0"/>
          </a:p>
          <a:p>
            <a:r>
              <a:rPr lang="en-US" sz="1600" dirty="0"/>
              <a:t>To </a:t>
            </a:r>
            <a:r>
              <a:rPr lang="en-US" sz="1600" dirty="0" err="1"/>
              <a:t>jednostavno</a:t>
            </a:r>
            <a:r>
              <a:rPr lang="en-US" sz="1600" dirty="0"/>
              <a:t> </a:t>
            </a:r>
            <a:r>
              <a:rPr lang="en-US" sz="1600" dirty="0" err="1"/>
              <a:t>znači</a:t>
            </a:r>
            <a:r>
              <a:rPr lang="en-US" sz="1600" dirty="0"/>
              <a:t> da </a:t>
            </a:r>
            <a:r>
              <a:rPr lang="en-US" sz="1600" dirty="0" err="1"/>
              <a:t>tokom</a:t>
            </a:r>
            <a:r>
              <a:rPr lang="en-US" sz="1600" dirty="0"/>
              <a:t> </a:t>
            </a:r>
            <a:r>
              <a:rPr lang="en-US" sz="1600" dirty="0" err="1"/>
              <a:t>perioda</a:t>
            </a:r>
            <a:r>
              <a:rPr lang="en-US" sz="1600" dirty="0"/>
              <a:t> do </a:t>
            </a:r>
            <a:r>
              <a:rPr lang="en-US" sz="1600" dirty="0" err="1"/>
              <a:t>dve</a:t>
            </a:r>
            <a:r>
              <a:rPr lang="en-US" sz="1600" dirty="0"/>
              <a:t> </a:t>
            </a:r>
            <a:r>
              <a:rPr lang="en-US" sz="1600" dirty="0" err="1"/>
              <a:t>godine</a:t>
            </a:r>
            <a:r>
              <a:rPr lang="en-US" sz="1600" dirty="0"/>
              <a:t>, mere </a:t>
            </a:r>
            <a:r>
              <a:rPr lang="en-US" sz="1600" dirty="0" err="1"/>
              <a:t>ekonomske</a:t>
            </a:r>
            <a:r>
              <a:rPr lang="en-US" sz="1600" dirty="0"/>
              <a:t> </a:t>
            </a:r>
            <a:r>
              <a:rPr lang="en-US" sz="1600" dirty="0" err="1"/>
              <a:t>politike</a:t>
            </a:r>
            <a:r>
              <a:rPr lang="en-US" sz="1600" dirty="0"/>
              <a:t> </a:t>
            </a:r>
            <a:r>
              <a:rPr lang="en-US" sz="1600" dirty="0" err="1"/>
              <a:t>guraju</a:t>
            </a:r>
            <a:r>
              <a:rPr lang="en-US" sz="1600" dirty="0"/>
              <a:t> </a:t>
            </a:r>
            <a:r>
              <a:rPr lang="en-US" sz="1600" dirty="0" err="1"/>
              <a:t>inflaciju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nezaposlenost</a:t>
            </a:r>
            <a:r>
              <a:rPr lang="en-US" sz="1600" dirty="0"/>
              <a:t> u </a:t>
            </a:r>
            <a:r>
              <a:rPr lang="en-US" sz="1600" dirty="0" err="1"/>
              <a:t>suprotnim</a:t>
            </a:r>
            <a:r>
              <a:rPr lang="en-US" sz="1600" dirty="0"/>
              <a:t> </a:t>
            </a:r>
            <a:r>
              <a:rPr lang="en-US" sz="1600" dirty="0" err="1"/>
              <a:t>smerovima</a:t>
            </a:r>
            <a:r>
              <a:rPr lang="en-US" sz="1600" dirty="0"/>
              <a:t>. </a:t>
            </a:r>
            <a:endParaRPr lang="sr-Latn-RS" sz="1600" dirty="0"/>
          </a:p>
          <a:p>
            <a:r>
              <a:rPr lang="en-US" sz="1600" dirty="0" err="1"/>
              <a:t>Nosioci</a:t>
            </a:r>
            <a:r>
              <a:rPr lang="en-US" sz="1600" dirty="0"/>
              <a:t> </a:t>
            </a:r>
            <a:r>
              <a:rPr lang="en-US" sz="1600" dirty="0" err="1"/>
              <a:t>ekonomske</a:t>
            </a:r>
            <a:r>
              <a:rPr lang="en-US" sz="1600" dirty="0"/>
              <a:t> </a:t>
            </a:r>
            <a:r>
              <a:rPr lang="en-US" sz="1600" dirty="0" err="1"/>
              <a:t>politike</a:t>
            </a:r>
            <a:r>
              <a:rPr lang="en-US" sz="1600" dirty="0"/>
              <a:t> </a:t>
            </a:r>
            <a:r>
              <a:rPr lang="en-US" sz="1600" dirty="0" err="1"/>
              <a:t>mogu</a:t>
            </a:r>
            <a:r>
              <a:rPr lang="en-US" sz="1600" dirty="0"/>
              <a:t> </a:t>
            </a:r>
            <a:r>
              <a:rPr lang="en-US" sz="1600" dirty="0" err="1"/>
              <a:t>iskoristiti</a:t>
            </a:r>
            <a:r>
              <a:rPr lang="en-US" sz="1600" dirty="0"/>
              <a:t> </a:t>
            </a:r>
            <a:r>
              <a:rPr lang="en-US" sz="1600" dirty="0" err="1"/>
              <a:t>kratkoročni</a:t>
            </a:r>
            <a:r>
              <a:rPr lang="en-US" sz="1600" dirty="0"/>
              <a:t> </a:t>
            </a:r>
            <a:r>
              <a:rPr lang="en-US" sz="1600" dirty="0" err="1"/>
              <a:t>odnos</a:t>
            </a:r>
            <a:r>
              <a:rPr lang="en-US" sz="1600" dirty="0"/>
              <a:t> </a:t>
            </a:r>
            <a:r>
              <a:rPr lang="en-US" sz="1600" dirty="0" err="1"/>
              <a:t>izmeñu</a:t>
            </a:r>
            <a:r>
              <a:rPr lang="en-US" sz="1600" dirty="0"/>
              <a:t> </a:t>
            </a:r>
            <a:r>
              <a:rPr lang="en-US" sz="1600" dirty="0" err="1"/>
              <a:t>inflacije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nezaposlenosti</a:t>
            </a:r>
            <a:r>
              <a:rPr lang="en-US" sz="1600" dirty="0"/>
              <a:t>, </a:t>
            </a:r>
            <a:r>
              <a:rPr lang="en-US" sz="1600" dirty="0" err="1"/>
              <a:t>koristeći</a:t>
            </a:r>
            <a:r>
              <a:rPr lang="en-US" sz="1600" dirty="0"/>
              <a:t> se </a:t>
            </a:r>
            <a:r>
              <a:rPr lang="en-US" sz="1600" dirty="0" err="1"/>
              <a:t>raznim</a:t>
            </a:r>
            <a:r>
              <a:rPr lang="en-US" sz="1600" dirty="0"/>
              <a:t> </a:t>
            </a:r>
            <a:r>
              <a:rPr lang="en-US" sz="1600" dirty="0" err="1"/>
              <a:t>instrumentima</a:t>
            </a:r>
            <a:r>
              <a:rPr lang="en-US" sz="1600" dirty="0"/>
              <a:t> </a:t>
            </a:r>
            <a:r>
              <a:rPr lang="en-US" sz="1600" dirty="0" err="1"/>
              <a:t>ekonomske</a:t>
            </a:r>
            <a:r>
              <a:rPr lang="en-US" sz="1600" dirty="0"/>
              <a:t> </a:t>
            </a:r>
            <a:r>
              <a:rPr lang="en-US" sz="1600" dirty="0" err="1"/>
              <a:t>politike</a:t>
            </a:r>
            <a:r>
              <a:rPr lang="en-US" sz="1600" dirty="0"/>
              <a:t>. </a:t>
            </a:r>
            <a:endParaRPr lang="sr-Latn-RS" sz="1600" dirty="0"/>
          </a:p>
          <a:p>
            <a:r>
              <a:rPr lang="en-US" sz="1600" dirty="0" err="1"/>
              <a:t>Menjajući</a:t>
            </a:r>
            <a:r>
              <a:rPr lang="en-US" sz="1600" dirty="0"/>
              <a:t> </a:t>
            </a:r>
            <a:r>
              <a:rPr lang="en-US" sz="1600" dirty="0" err="1"/>
              <a:t>visinu</a:t>
            </a:r>
            <a:r>
              <a:rPr lang="en-US" sz="1600" dirty="0"/>
              <a:t> </a:t>
            </a:r>
            <a:r>
              <a:rPr lang="en-US" sz="1600" dirty="0" err="1"/>
              <a:t>vladinih</a:t>
            </a:r>
            <a:r>
              <a:rPr lang="en-US" sz="1600" dirty="0"/>
              <a:t> </a:t>
            </a:r>
            <a:r>
              <a:rPr lang="en-US" sz="1600" dirty="0" err="1"/>
              <a:t>troškova</a:t>
            </a:r>
            <a:r>
              <a:rPr lang="en-US" sz="1600" dirty="0"/>
              <a:t>, </a:t>
            </a:r>
            <a:r>
              <a:rPr lang="en-US" sz="1600" dirty="0" err="1"/>
              <a:t>stopu</a:t>
            </a:r>
            <a:r>
              <a:rPr lang="en-US" sz="1600" dirty="0"/>
              <a:t> </a:t>
            </a:r>
            <a:r>
              <a:rPr lang="en-US" sz="1600" dirty="0" err="1"/>
              <a:t>oporezivanja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količinu</a:t>
            </a:r>
            <a:r>
              <a:rPr lang="en-US" sz="1600" dirty="0"/>
              <a:t> </a:t>
            </a:r>
            <a:r>
              <a:rPr lang="en-US" sz="1600" dirty="0" err="1"/>
              <a:t>novca</a:t>
            </a:r>
            <a:r>
              <a:rPr lang="en-US" sz="1600" dirty="0"/>
              <a:t> u </a:t>
            </a:r>
            <a:r>
              <a:rPr lang="en-US" sz="1600" dirty="0" err="1"/>
              <a:t>opticaju</a:t>
            </a:r>
            <a:r>
              <a:rPr lang="en-US" sz="1600" dirty="0"/>
              <a:t>, </a:t>
            </a:r>
            <a:r>
              <a:rPr lang="en-US" sz="1600" dirty="0" err="1"/>
              <a:t>političari</a:t>
            </a:r>
            <a:r>
              <a:rPr lang="en-US" sz="1600" dirty="0"/>
              <a:t> </a:t>
            </a:r>
            <a:r>
              <a:rPr lang="en-US" sz="1600" dirty="0" err="1"/>
              <a:t>mogu</a:t>
            </a:r>
            <a:r>
              <a:rPr lang="en-US" sz="1600" dirty="0"/>
              <a:t> </a:t>
            </a:r>
            <a:r>
              <a:rPr lang="en-US" sz="1600" dirty="0" err="1"/>
              <a:t>uticati</a:t>
            </a:r>
            <a:r>
              <a:rPr lang="en-US" sz="1600" dirty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kombinaciju</a:t>
            </a:r>
            <a:r>
              <a:rPr lang="en-US" sz="1600" dirty="0"/>
              <a:t> </a:t>
            </a:r>
            <a:r>
              <a:rPr lang="en-US" sz="1600" dirty="0" err="1"/>
              <a:t>nezaposlenosti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inflacije</a:t>
            </a:r>
            <a:r>
              <a:rPr lang="en-US" sz="1600" dirty="0"/>
              <a:t> </a:t>
            </a:r>
            <a:r>
              <a:rPr lang="en-US" sz="1600" dirty="0" err="1"/>
              <a:t>društva</a:t>
            </a:r>
            <a:r>
              <a:rPr lang="en-US" sz="1600" dirty="0"/>
              <a:t> u </a:t>
            </a:r>
            <a:r>
              <a:rPr lang="en-US" sz="1600" dirty="0" err="1"/>
              <a:t>odreñenom</a:t>
            </a:r>
            <a:r>
              <a:rPr lang="en-US" sz="1600" dirty="0"/>
              <a:t> </a:t>
            </a:r>
            <a:r>
              <a:rPr lang="en-US" sz="1600" dirty="0" err="1"/>
              <a:t>periodu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15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A5D2A5D1-BA0D-47D3-B051-DA7743C46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219825"/>
          </a:xfrm>
          <a:custGeom>
            <a:avLst/>
            <a:gdLst>
              <a:gd name="connsiteX0" fmla="*/ 6789701 w 12192000"/>
              <a:gd name="connsiteY0" fmla="*/ 6151588 h 6219825"/>
              <a:gd name="connsiteX1" fmla="*/ 6788702 w 12192000"/>
              <a:gd name="connsiteY1" fmla="*/ 6151666 h 6219825"/>
              <a:gd name="connsiteX2" fmla="*/ 6788476 w 12192000"/>
              <a:gd name="connsiteY2" fmla="*/ 6152200 h 6219825"/>
              <a:gd name="connsiteX3" fmla="*/ 9834 w 12192000"/>
              <a:gd name="connsiteY3" fmla="*/ 0 h 6219825"/>
              <a:gd name="connsiteX4" fmla="*/ 12357 w 12192000"/>
              <a:gd name="connsiteY4" fmla="*/ 1 h 6219825"/>
              <a:gd name="connsiteX5" fmla="*/ 12192000 w 12192000"/>
              <a:gd name="connsiteY5" fmla="*/ 1 h 6219825"/>
              <a:gd name="connsiteX6" fmla="*/ 12192000 w 12192000"/>
              <a:gd name="connsiteY6" fmla="*/ 5105401 h 6219825"/>
              <a:gd name="connsiteX7" fmla="*/ 12191716 w 12192000"/>
              <a:gd name="connsiteY7" fmla="*/ 5105401 h 6219825"/>
              <a:gd name="connsiteX8" fmla="*/ 12192000 w 12192000"/>
              <a:gd name="connsiteY8" fmla="*/ 5256977 h 6219825"/>
              <a:gd name="connsiteX9" fmla="*/ 12061096 w 12192000"/>
              <a:gd name="connsiteY9" fmla="*/ 5296034 h 6219825"/>
              <a:gd name="connsiteX10" fmla="*/ 11676800 w 12192000"/>
              <a:gd name="connsiteY10" fmla="*/ 5399652 h 6219825"/>
              <a:gd name="connsiteX11" fmla="*/ 10425355 w 12192000"/>
              <a:gd name="connsiteY11" fmla="*/ 5683310 h 6219825"/>
              <a:gd name="connsiteX12" fmla="*/ 9424022 w 12192000"/>
              <a:gd name="connsiteY12" fmla="*/ 5858546 h 6219825"/>
              <a:gd name="connsiteX13" fmla="*/ 8458419 w 12192000"/>
              <a:gd name="connsiteY13" fmla="*/ 5992303 h 6219825"/>
              <a:gd name="connsiteX14" fmla="*/ 7715970 w 12192000"/>
              <a:gd name="connsiteY14" fmla="*/ 6072283 h 6219825"/>
              <a:gd name="connsiteX15" fmla="*/ 6951716 w 12192000"/>
              <a:gd name="connsiteY15" fmla="*/ 6138091 h 6219825"/>
              <a:gd name="connsiteX16" fmla="*/ 6936303 w 12192000"/>
              <a:gd name="connsiteY16" fmla="*/ 6140163 h 6219825"/>
              <a:gd name="connsiteX17" fmla="*/ 6790448 w 12192000"/>
              <a:gd name="connsiteY17" fmla="*/ 6151529 h 6219825"/>
              <a:gd name="connsiteX18" fmla="*/ 6799941 w 12192000"/>
              <a:gd name="connsiteY18" fmla="*/ 6153349 h 6219825"/>
              <a:gd name="connsiteX19" fmla="*/ 6835432 w 12192000"/>
              <a:gd name="connsiteY19" fmla="*/ 6151642 h 6219825"/>
              <a:gd name="connsiteX20" fmla="*/ 6884003 w 12192000"/>
              <a:gd name="connsiteY20" fmla="*/ 6148662 h 6219825"/>
              <a:gd name="connsiteX21" fmla="*/ 7578771 w 12192000"/>
              <a:gd name="connsiteY21" fmla="*/ 6116122 h 6219825"/>
              <a:gd name="connsiteX22" fmla="*/ 8623845 w 12192000"/>
              <a:gd name="connsiteY22" fmla="*/ 6029188 h 6219825"/>
              <a:gd name="connsiteX23" fmla="*/ 9479970 w 12192000"/>
              <a:gd name="connsiteY23" fmla="*/ 5925239 h 6219825"/>
              <a:gd name="connsiteX24" fmla="*/ 10629308 w 12192000"/>
              <a:gd name="connsiteY24" fmla="*/ 5731000 h 6219825"/>
              <a:gd name="connsiteX25" fmla="*/ 11998498 w 12192000"/>
              <a:gd name="connsiteY25" fmla="*/ 5404869 h 6219825"/>
              <a:gd name="connsiteX26" fmla="*/ 12192000 w 12192000"/>
              <a:gd name="connsiteY26" fmla="*/ 5347846 h 6219825"/>
              <a:gd name="connsiteX27" fmla="*/ 12192000 w 12192000"/>
              <a:gd name="connsiteY27" fmla="*/ 5402606 h 6219825"/>
              <a:gd name="connsiteX28" fmla="*/ 11829257 w 12192000"/>
              <a:gd name="connsiteY28" fmla="*/ 5507950 h 6219825"/>
              <a:gd name="connsiteX29" fmla="*/ 10939183 w 12192000"/>
              <a:gd name="connsiteY29" fmla="*/ 5722555 h 6219825"/>
              <a:gd name="connsiteX30" fmla="*/ 9985530 w 12192000"/>
              <a:gd name="connsiteY30" fmla="*/ 5902635 h 6219825"/>
              <a:gd name="connsiteX31" fmla="*/ 9186882 w 12192000"/>
              <a:gd name="connsiteY31" fmla="*/ 6018631 h 6219825"/>
              <a:gd name="connsiteX32" fmla="*/ 8578198 w 12192000"/>
              <a:gd name="connsiteY32" fmla="*/ 6088179 h 6219825"/>
              <a:gd name="connsiteX33" fmla="*/ 7864358 w 12192000"/>
              <a:gd name="connsiteY33" fmla="*/ 6149656 h 6219825"/>
              <a:gd name="connsiteX34" fmla="*/ 6935502 w 12192000"/>
              <a:gd name="connsiteY34" fmla="*/ 6201071 h 6219825"/>
              <a:gd name="connsiteX35" fmla="*/ 6477750 w 12192000"/>
              <a:gd name="connsiteY35" fmla="*/ 6214980 h 6219825"/>
              <a:gd name="connsiteX36" fmla="*/ 6362294 w 12192000"/>
              <a:gd name="connsiteY36" fmla="*/ 6219825 h 6219825"/>
              <a:gd name="connsiteX37" fmla="*/ 6057129 w 12192000"/>
              <a:gd name="connsiteY37" fmla="*/ 6219825 h 6219825"/>
              <a:gd name="connsiteX38" fmla="*/ 5977784 w 12192000"/>
              <a:gd name="connsiteY38" fmla="*/ 6215229 h 6219825"/>
              <a:gd name="connsiteX39" fmla="*/ 5265087 w 12192000"/>
              <a:gd name="connsiteY39" fmla="*/ 6178965 h 6219825"/>
              <a:gd name="connsiteX40" fmla="*/ 4346277 w 12192000"/>
              <a:gd name="connsiteY40" fmla="*/ 6116869 h 6219825"/>
              <a:gd name="connsiteX41" fmla="*/ 3373045 w 12192000"/>
              <a:gd name="connsiteY41" fmla="*/ 6018259 h 6219825"/>
              <a:gd name="connsiteX42" fmla="*/ 2362173 w 12192000"/>
              <a:gd name="connsiteY42" fmla="*/ 5899282 h 6219825"/>
              <a:gd name="connsiteX43" fmla="*/ 1233178 w 12192000"/>
              <a:gd name="connsiteY43" fmla="*/ 5726033 h 6219825"/>
              <a:gd name="connsiteX44" fmla="*/ 68500 w 12192000"/>
              <a:gd name="connsiteY44" fmla="*/ 5486226 h 6219825"/>
              <a:gd name="connsiteX45" fmla="*/ 0 w 12192000"/>
              <a:gd name="connsiteY45" fmla="*/ 5468863 h 6219825"/>
              <a:gd name="connsiteX46" fmla="*/ 0 w 12192000"/>
              <a:gd name="connsiteY46" fmla="*/ 5412351 h 6219825"/>
              <a:gd name="connsiteX47" fmla="*/ 72441 w 12192000"/>
              <a:gd name="connsiteY47" fmla="*/ 5431135 h 6219825"/>
              <a:gd name="connsiteX48" fmla="*/ 600716 w 12192000"/>
              <a:gd name="connsiteY48" fmla="*/ 5549555 h 6219825"/>
              <a:gd name="connsiteX49" fmla="*/ 1769512 w 12192000"/>
              <a:gd name="connsiteY49" fmla="*/ 5759811 h 6219825"/>
              <a:gd name="connsiteX50" fmla="*/ 2613554 w 12192000"/>
              <a:gd name="connsiteY50" fmla="*/ 5876802 h 6219825"/>
              <a:gd name="connsiteX51" fmla="*/ 2581134 w 12192000"/>
              <a:gd name="connsiteY51" fmla="*/ 5866867 h 6219825"/>
              <a:gd name="connsiteX52" fmla="*/ 1112635 w 12192000"/>
              <a:gd name="connsiteY52" fmla="*/ 5534031 h 6219825"/>
              <a:gd name="connsiteX53" fmla="*/ 420412 w 12192000"/>
              <a:gd name="connsiteY53" fmla="*/ 5334514 h 6219825"/>
              <a:gd name="connsiteX54" fmla="*/ 0 w 12192000"/>
              <a:gd name="connsiteY54" fmla="*/ 5195539 h 6219825"/>
              <a:gd name="connsiteX55" fmla="*/ 60 w 12192000"/>
              <a:gd name="connsiteY55" fmla="*/ 5105401 h 6219825"/>
              <a:gd name="connsiteX56" fmla="*/ 0 w 12192000"/>
              <a:gd name="connsiteY56" fmla="*/ 5105401 h 6219825"/>
              <a:gd name="connsiteX57" fmla="*/ 0 w 12192000"/>
              <a:gd name="connsiteY57" fmla="*/ 1 h 6219825"/>
              <a:gd name="connsiteX58" fmla="*/ 9834 w 12192000"/>
              <a:gd name="connsiteY58" fmla="*/ 1 h 621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192000" h="6219825">
                <a:moveTo>
                  <a:pt x="6789701" y="6151588"/>
                </a:moveTo>
                <a:lnTo>
                  <a:pt x="6788702" y="6151666"/>
                </a:lnTo>
                <a:cubicBezTo>
                  <a:pt x="6788627" y="6151844"/>
                  <a:pt x="6788551" y="6152022"/>
                  <a:pt x="6788476" y="6152200"/>
                </a:cubicBezTo>
                <a:close/>
                <a:moveTo>
                  <a:pt x="9834" y="0"/>
                </a:moveTo>
                <a:lnTo>
                  <a:pt x="12357" y="1"/>
                </a:lnTo>
                <a:lnTo>
                  <a:pt x="12192000" y="1"/>
                </a:lnTo>
                <a:lnTo>
                  <a:pt x="12192000" y="5105401"/>
                </a:lnTo>
                <a:lnTo>
                  <a:pt x="12191716" y="5105401"/>
                </a:lnTo>
                <a:lnTo>
                  <a:pt x="12192000" y="5256977"/>
                </a:lnTo>
                <a:lnTo>
                  <a:pt x="12061096" y="5296034"/>
                </a:lnTo>
                <a:cubicBezTo>
                  <a:pt x="11933500" y="5332263"/>
                  <a:pt x="11805390" y="5366806"/>
                  <a:pt x="11676800" y="5399652"/>
                </a:cubicBezTo>
                <a:cubicBezTo>
                  <a:pt x="11262789" y="5507204"/>
                  <a:pt x="10845343" y="5600846"/>
                  <a:pt x="10425355" y="5683310"/>
                </a:cubicBezTo>
                <a:cubicBezTo>
                  <a:pt x="10092810" y="5748549"/>
                  <a:pt x="9759033" y="5806970"/>
                  <a:pt x="9424022" y="5858546"/>
                </a:cubicBezTo>
                <a:cubicBezTo>
                  <a:pt x="9102997" y="5908224"/>
                  <a:pt x="8781133" y="5952809"/>
                  <a:pt x="8458419" y="5992303"/>
                </a:cubicBezTo>
                <a:cubicBezTo>
                  <a:pt x="8211360" y="6022481"/>
                  <a:pt x="7963792" y="6048065"/>
                  <a:pt x="7715970" y="6072283"/>
                </a:cubicBezTo>
                <a:lnTo>
                  <a:pt x="6951716" y="6138091"/>
                </a:lnTo>
                <a:lnTo>
                  <a:pt x="6936303" y="6140163"/>
                </a:lnTo>
                <a:lnTo>
                  <a:pt x="6790448" y="6151529"/>
                </a:lnTo>
                <a:lnTo>
                  <a:pt x="6799941" y="6153349"/>
                </a:lnTo>
                <a:cubicBezTo>
                  <a:pt x="6811623" y="6153816"/>
                  <a:pt x="6823734" y="6151642"/>
                  <a:pt x="6835432" y="6151642"/>
                </a:cubicBezTo>
                <a:cubicBezTo>
                  <a:pt x="6851580" y="6151642"/>
                  <a:pt x="6867729" y="6149034"/>
                  <a:pt x="6884003" y="6148662"/>
                </a:cubicBezTo>
                <a:cubicBezTo>
                  <a:pt x="7115805" y="6143198"/>
                  <a:pt x="7347351" y="6131026"/>
                  <a:pt x="7578771" y="6116122"/>
                </a:cubicBezTo>
                <a:cubicBezTo>
                  <a:pt x="7927552" y="6093644"/>
                  <a:pt x="8276080" y="6065453"/>
                  <a:pt x="8623845" y="6029188"/>
                </a:cubicBezTo>
                <a:cubicBezTo>
                  <a:pt x="8909939" y="5999878"/>
                  <a:pt x="9195310" y="5965228"/>
                  <a:pt x="9479970" y="5925239"/>
                </a:cubicBezTo>
                <a:cubicBezTo>
                  <a:pt x="9864901" y="5870842"/>
                  <a:pt x="10248014" y="5806101"/>
                  <a:pt x="10629308" y="5731000"/>
                </a:cubicBezTo>
                <a:cubicBezTo>
                  <a:pt x="11090114" y="5639842"/>
                  <a:pt x="11546975" y="5532291"/>
                  <a:pt x="11998498" y="5404869"/>
                </a:cubicBezTo>
                <a:lnTo>
                  <a:pt x="12192000" y="5347846"/>
                </a:lnTo>
                <a:lnTo>
                  <a:pt x="12192000" y="5402606"/>
                </a:lnTo>
                <a:lnTo>
                  <a:pt x="11829257" y="5507950"/>
                </a:lnTo>
                <a:cubicBezTo>
                  <a:pt x="11534769" y="5587680"/>
                  <a:pt x="11238120" y="5658596"/>
                  <a:pt x="10939183" y="5722555"/>
                </a:cubicBezTo>
                <a:cubicBezTo>
                  <a:pt x="10622824" y="5790365"/>
                  <a:pt x="10304941" y="5850387"/>
                  <a:pt x="9985530" y="5902635"/>
                </a:cubicBezTo>
                <a:cubicBezTo>
                  <a:pt x="9720036" y="5946102"/>
                  <a:pt x="9453814" y="5984764"/>
                  <a:pt x="9186882" y="6018631"/>
                </a:cubicBezTo>
                <a:cubicBezTo>
                  <a:pt x="8984197" y="6044216"/>
                  <a:pt x="8781514" y="6068309"/>
                  <a:pt x="8578198" y="6088179"/>
                </a:cubicBezTo>
                <a:lnTo>
                  <a:pt x="7864358" y="6149656"/>
                </a:lnTo>
                <a:cubicBezTo>
                  <a:pt x="7554994" y="6172009"/>
                  <a:pt x="7245502" y="6189895"/>
                  <a:pt x="6935502" y="6201071"/>
                </a:cubicBezTo>
                <a:lnTo>
                  <a:pt x="6477750" y="6214980"/>
                </a:lnTo>
                <a:cubicBezTo>
                  <a:pt x="6439195" y="6212895"/>
                  <a:pt x="6400529" y="6214521"/>
                  <a:pt x="6362294" y="6219825"/>
                </a:cubicBezTo>
                <a:lnTo>
                  <a:pt x="6057129" y="6219825"/>
                </a:lnTo>
                <a:lnTo>
                  <a:pt x="5977784" y="6215229"/>
                </a:lnTo>
                <a:lnTo>
                  <a:pt x="5265087" y="6178965"/>
                </a:lnTo>
                <a:cubicBezTo>
                  <a:pt x="4958267" y="6166544"/>
                  <a:pt x="4651826" y="6146055"/>
                  <a:pt x="4346277" y="6116869"/>
                </a:cubicBezTo>
                <a:lnTo>
                  <a:pt x="3373045" y="6018259"/>
                </a:lnTo>
                <a:cubicBezTo>
                  <a:pt x="3035412" y="5983982"/>
                  <a:pt x="2698456" y="5944327"/>
                  <a:pt x="2362173" y="5899282"/>
                </a:cubicBezTo>
                <a:cubicBezTo>
                  <a:pt x="1984692" y="5849108"/>
                  <a:pt x="1608364" y="5791358"/>
                  <a:pt x="1233178" y="5726033"/>
                </a:cubicBezTo>
                <a:cubicBezTo>
                  <a:pt x="842181" y="5657291"/>
                  <a:pt x="453758" y="5578770"/>
                  <a:pt x="68500" y="5486226"/>
                </a:cubicBezTo>
                <a:lnTo>
                  <a:pt x="0" y="5468863"/>
                </a:lnTo>
                <a:lnTo>
                  <a:pt x="0" y="5412351"/>
                </a:lnTo>
                <a:lnTo>
                  <a:pt x="72441" y="5431135"/>
                </a:lnTo>
                <a:cubicBezTo>
                  <a:pt x="247961" y="5473331"/>
                  <a:pt x="424164" y="5512608"/>
                  <a:pt x="600716" y="5549555"/>
                </a:cubicBezTo>
                <a:cubicBezTo>
                  <a:pt x="988279" y="5630403"/>
                  <a:pt x="1378133" y="5699330"/>
                  <a:pt x="1769512" y="5759811"/>
                </a:cubicBezTo>
                <a:cubicBezTo>
                  <a:pt x="2052426" y="5803406"/>
                  <a:pt x="2335725" y="5843519"/>
                  <a:pt x="2613554" y="5876802"/>
                </a:cubicBezTo>
                <a:cubicBezTo>
                  <a:pt x="2605544" y="5879410"/>
                  <a:pt x="2594611" y="5869350"/>
                  <a:pt x="2581134" y="5866867"/>
                </a:cubicBezTo>
                <a:cubicBezTo>
                  <a:pt x="2087178" y="5774877"/>
                  <a:pt x="1597684" y="5663937"/>
                  <a:pt x="1112635" y="5534031"/>
                </a:cubicBezTo>
                <a:cubicBezTo>
                  <a:pt x="880453" y="5471934"/>
                  <a:pt x="649713" y="5405428"/>
                  <a:pt x="420412" y="5334514"/>
                </a:cubicBezTo>
                <a:lnTo>
                  <a:pt x="0" y="5195539"/>
                </a:lnTo>
                <a:lnTo>
                  <a:pt x="60" y="5105401"/>
                </a:lnTo>
                <a:lnTo>
                  <a:pt x="0" y="5105401"/>
                </a:lnTo>
                <a:lnTo>
                  <a:pt x="0" y="1"/>
                </a:lnTo>
                <a:lnTo>
                  <a:pt x="983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/>
          </p:cNvSpPr>
          <p:nvPr/>
        </p:nvSpPr>
        <p:spPr>
          <a:xfrm>
            <a:off x="750086" y="844602"/>
            <a:ext cx="6032357" cy="406246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 defTabSz="425196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Stabilna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predvidiva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veza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između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inflacije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proizvodnog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jaza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predstavlja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dobru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osnovu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za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vođenje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monetarne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politike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0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just" defTabSz="425196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Ukoliko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agregatna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tražnja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veća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ponude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javlja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pozitivan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proizvodni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jaz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koji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dovodi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inflatornih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očekivanja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Monetarne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vlasti se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tada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okreću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restriktivnoj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monetarnoj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politici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bi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smanjili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pritisak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povećanje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0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just" defTabSz="425196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U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suprotnom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kada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agregatna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tražnja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manja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agregatne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ponude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negativan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proizvodni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jaz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), u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ekonomiji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proizvodi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manje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mogućnosti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tada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postoji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pritisak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smanjenje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nivoa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0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algn="just" defTabSz="425196">
              <a:lnSpc>
                <a:spcPct val="90000"/>
              </a:lnSpc>
              <a:spcAft>
                <a:spcPts val="600"/>
              </a:spcAft>
            </a:pP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U tom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slučaju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pribegava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ekspanzivnoj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monetarnoj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politici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cilju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oživljavanja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ekonomskog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00"/>
                </a:solidFill>
                <a:latin typeface="+mn-lt"/>
                <a:ea typeface="+mn-ea"/>
                <a:cs typeface="+mn-cs"/>
              </a:rPr>
              <a:t>razvoja</a:t>
            </a:r>
            <a:r>
              <a:rPr lang="en-US" sz="2000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. </a:t>
            </a:r>
            <a:endParaRPr lang="sr-Latn-RS" sz="20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Stagflation and the Demise of the Phillips Curve | ROM Econom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7242" y="228600"/>
            <a:ext cx="4066613" cy="3017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87242" y="3543738"/>
            <a:ext cx="4178471" cy="1637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25196">
              <a:spcAft>
                <a:spcPts val="600"/>
              </a:spcAft>
            </a:pP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Stoga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se u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savremenoj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ekonomskoj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teoriji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Filipsovom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krivom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sve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češće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objašnjava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veza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između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inflacije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proizvodnog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jaza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, u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smislu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povećanje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razlike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između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ostvarenog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potencijalnog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proizvoda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dovodi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porasta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nivoa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674" kern="1200" err="1">
                <a:solidFill>
                  <a:srgbClr val="4C0000"/>
                </a:solidFill>
                <a:latin typeface="+mn-lt"/>
                <a:ea typeface="+mn-ea"/>
                <a:cs typeface="+mn-cs"/>
              </a:rPr>
              <a:t>cena</a:t>
            </a:r>
            <a:r>
              <a:rPr lang="en-US" sz="1674" kern="1200">
                <a:solidFill>
                  <a:srgbClr val="4C0000"/>
                </a:solidFill>
                <a:latin typeface="+mn-lt"/>
                <a:ea typeface="+mn-ea"/>
                <a:cs typeface="+mn-cs"/>
              </a:rPr>
              <a:t>.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6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unning against inflation | CARTOONS | Opinion">
            <a:extLst>
              <a:ext uri="{FF2B5EF4-FFF2-40B4-BE49-F238E27FC236}">
                <a16:creationId xmlns:a16="http://schemas.microsoft.com/office/drawing/2014/main" id="{04F547FF-CFB0-370A-D092-0686358D52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sr-Latn-RS" sz="4000"/>
              <a:t>Phillips 1958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1610" y="1595718"/>
            <a:ext cx="4292837" cy="4581245"/>
          </a:xfrm>
        </p:spPr>
        <p:txBody>
          <a:bodyPr>
            <a:noAutofit/>
          </a:bodyPr>
          <a:lstStyle/>
          <a:p>
            <a:r>
              <a:rPr lang="en-US" sz="1800" dirty="0" err="1"/>
              <a:t>W.Phillips</a:t>
            </a:r>
            <a:r>
              <a:rPr lang="en-US" sz="1800" dirty="0"/>
              <a:t> je 1958. </a:t>
            </a:r>
            <a:r>
              <a:rPr lang="en-US" sz="1800" dirty="0" err="1"/>
              <a:t>godine</a:t>
            </a:r>
            <a:r>
              <a:rPr lang="en-US" sz="1800" dirty="0"/>
              <a:t> </a:t>
            </a:r>
            <a:r>
              <a:rPr lang="en-US" sz="1800" dirty="0" err="1"/>
              <a:t>prvi</a:t>
            </a:r>
            <a:r>
              <a:rPr lang="en-US" sz="1800" dirty="0"/>
              <a:t> </a:t>
            </a:r>
            <a:r>
              <a:rPr lang="en-US" sz="1800" dirty="0" err="1"/>
              <a:t>ispitao</a:t>
            </a:r>
            <a:r>
              <a:rPr lang="en-US" sz="1800" dirty="0"/>
              <a:t> </a:t>
            </a:r>
            <a:r>
              <a:rPr lang="en-US" sz="1800" dirty="0" err="1"/>
              <a:t>odnos</a:t>
            </a:r>
            <a:r>
              <a:rPr lang="en-US" sz="1800" dirty="0"/>
              <a:t> </a:t>
            </a:r>
            <a:r>
              <a:rPr lang="en-US" sz="1800" dirty="0" err="1"/>
              <a:t>između</a:t>
            </a:r>
            <a:r>
              <a:rPr lang="en-US" sz="1800" dirty="0"/>
              <a:t> stope </a:t>
            </a:r>
            <a:r>
              <a:rPr lang="en-US" sz="1800" dirty="0" err="1"/>
              <a:t>nezaposlenosti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stope </a:t>
            </a:r>
            <a:r>
              <a:rPr lang="en-US" sz="1800" dirty="0" err="1"/>
              <a:t>inflacije</a:t>
            </a:r>
            <a:r>
              <a:rPr lang="en-US" sz="1800" dirty="0"/>
              <a:t> </a:t>
            </a:r>
            <a:r>
              <a:rPr lang="en-US" sz="1800" dirty="0" err="1"/>
              <a:t>nadnica</a:t>
            </a:r>
            <a:r>
              <a:rPr lang="en-US" sz="1800" dirty="0"/>
              <a:t>, </a:t>
            </a:r>
            <a:r>
              <a:rPr lang="en-US" sz="1800" dirty="0" err="1"/>
              <a:t>odnosno</a:t>
            </a:r>
            <a:r>
              <a:rPr lang="en-US" sz="1800" dirty="0"/>
              <a:t> </a:t>
            </a:r>
            <a:r>
              <a:rPr lang="en-US" sz="1800" dirty="0" err="1"/>
              <a:t>opšteg</a:t>
            </a:r>
            <a:r>
              <a:rPr lang="en-US" sz="1800" dirty="0"/>
              <a:t> </a:t>
            </a:r>
            <a:r>
              <a:rPr lang="en-US" sz="1800" dirty="0" err="1"/>
              <a:t>povećanja</a:t>
            </a:r>
            <a:r>
              <a:rPr lang="en-US" sz="1800" dirty="0"/>
              <a:t> </a:t>
            </a:r>
            <a:r>
              <a:rPr lang="en-US" sz="1800" dirty="0" err="1"/>
              <a:t>nadnica</a:t>
            </a:r>
            <a:r>
              <a:rPr lang="en-US" sz="1800" dirty="0"/>
              <a:t>, </a:t>
            </a:r>
            <a:r>
              <a:rPr lang="en-US" sz="1800" dirty="0" err="1"/>
              <a:t>na</a:t>
            </a:r>
            <a:r>
              <a:rPr lang="en-US" sz="1800" dirty="0"/>
              <a:t> </a:t>
            </a:r>
            <a:r>
              <a:rPr lang="en-US" sz="1800" dirty="0" err="1"/>
              <a:t>podacima</a:t>
            </a:r>
            <a:r>
              <a:rPr lang="en-US" sz="1800" dirty="0"/>
              <a:t> za </a:t>
            </a:r>
            <a:r>
              <a:rPr lang="en-US" sz="1800" dirty="0" err="1"/>
              <a:t>Veliku</a:t>
            </a:r>
            <a:r>
              <a:rPr lang="en-US" sz="1800" dirty="0"/>
              <a:t> </a:t>
            </a:r>
            <a:r>
              <a:rPr lang="en-US" sz="1800" dirty="0" err="1"/>
              <a:t>Britaniju</a:t>
            </a:r>
            <a:r>
              <a:rPr lang="en-US" sz="1800" dirty="0"/>
              <a:t> </a:t>
            </a:r>
            <a:r>
              <a:rPr lang="en-US" sz="1800" dirty="0" err="1"/>
              <a:t>i</a:t>
            </a:r>
            <a:r>
              <a:rPr lang="en-US" sz="1800" dirty="0"/>
              <a:t> </a:t>
            </a:r>
            <a:r>
              <a:rPr lang="en-US" sz="1800" dirty="0" err="1"/>
              <a:t>uočio</a:t>
            </a:r>
            <a:r>
              <a:rPr lang="en-US" sz="1800" dirty="0"/>
              <a:t> </a:t>
            </a:r>
            <a:r>
              <a:rPr lang="en-US" sz="1800" dirty="0" err="1"/>
              <a:t>negativan</a:t>
            </a:r>
            <a:r>
              <a:rPr lang="en-US" sz="1800" dirty="0"/>
              <a:t> </a:t>
            </a:r>
            <a:r>
              <a:rPr lang="en-US" sz="1800" dirty="0" err="1"/>
              <a:t>odnos</a:t>
            </a:r>
            <a:r>
              <a:rPr lang="en-US" sz="1800" dirty="0"/>
              <a:t> </a:t>
            </a:r>
            <a:r>
              <a:rPr lang="en-US" sz="1800" dirty="0" err="1"/>
              <a:t>između</a:t>
            </a:r>
            <a:r>
              <a:rPr lang="en-US" sz="1800" dirty="0"/>
              <a:t> </a:t>
            </a:r>
            <a:r>
              <a:rPr lang="en-US" sz="1800" dirty="0" err="1"/>
              <a:t>ove</a:t>
            </a:r>
            <a:r>
              <a:rPr lang="en-US" sz="1800" dirty="0"/>
              <a:t> </a:t>
            </a:r>
            <a:r>
              <a:rPr lang="en-US" sz="1800" dirty="0" err="1"/>
              <a:t>dve</a:t>
            </a:r>
            <a:r>
              <a:rPr lang="en-US" sz="1800" dirty="0"/>
              <a:t> </a:t>
            </a:r>
            <a:r>
              <a:rPr lang="en-US" sz="1800" dirty="0" err="1"/>
              <a:t>promenljive</a:t>
            </a:r>
            <a:endParaRPr lang="sr-Latn-RS" sz="1800" dirty="0"/>
          </a:p>
          <a:p>
            <a:r>
              <a:rPr lang="en-US" sz="1800" dirty="0"/>
              <a:t>Ovo </a:t>
            </a:r>
            <a:r>
              <a:rPr lang="en-US" sz="1800" dirty="0" err="1"/>
              <a:t>empirijsko</a:t>
            </a:r>
            <a:r>
              <a:rPr lang="en-US" sz="1800" dirty="0"/>
              <a:t> </a:t>
            </a:r>
            <a:r>
              <a:rPr lang="en-US" sz="1800" dirty="0" err="1"/>
              <a:t>istraživanje</a:t>
            </a:r>
            <a:r>
              <a:rPr lang="en-US" sz="1800" dirty="0"/>
              <a:t> je </a:t>
            </a:r>
            <a:r>
              <a:rPr lang="en-US" sz="1800" dirty="0" err="1"/>
              <a:t>formiralo</a:t>
            </a:r>
            <a:r>
              <a:rPr lang="en-US" sz="1800" dirty="0"/>
              <a:t> </a:t>
            </a:r>
            <a:r>
              <a:rPr lang="en-US" sz="1800" dirty="0" err="1"/>
              <a:t>krivu</a:t>
            </a:r>
            <a:r>
              <a:rPr lang="en-US" sz="1800" dirty="0"/>
              <a:t> </a:t>
            </a:r>
            <a:r>
              <a:rPr lang="en-US" sz="1800" dirty="0" err="1"/>
              <a:t>koja</a:t>
            </a:r>
            <a:r>
              <a:rPr lang="en-US" sz="1800" dirty="0"/>
              <a:t> je </a:t>
            </a:r>
            <a:r>
              <a:rPr lang="en-US" sz="1800" dirty="0" err="1"/>
              <a:t>poznata</a:t>
            </a:r>
            <a:r>
              <a:rPr lang="en-US" sz="1800" dirty="0"/>
              <a:t> </a:t>
            </a:r>
            <a:r>
              <a:rPr lang="en-US" sz="1800" dirty="0" err="1"/>
              <a:t>kao</a:t>
            </a:r>
            <a:r>
              <a:rPr lang="en-US" sz="1800" dirty="0"/>
              <a:t> „</a:t>
            </a:r>
            <a:r>
              <a:rPr lang="en-US" sz="1800" dirty="0" err="1"/>
              <a:t>Filipsova</a:t>
            </a:r>
            <a:r>
              <a:rPr lang="en-US" sz="1800" dirty="0"/>
              <a:t> </a:t>
            </a:r>
            <a:r>
              <a:rPr lang="en-US" sz="1800" dirty="0" err="1"/>
              <a:t>kriva</a:t>
            </a:r>
            <a:r>
              <a:rPr lang="en-US" sz="1800" dirty="0"/>
              <a:t>“. </a:t>
            </a:r>
            <a:endParaRPr lang="sr-Latn-RS" sz="1800" dirty="0"/>
          </a:p>
          <a:p>
            <a:r>
              <a:rPr lang="en-US" sz="1800" dirty="0" err="1"/>
              <a:t>Savremena</a:t>
            </a:r>
            <a:r>
              <a:rPr lang="en-US" sz="1800" dirty="0"/>
              <a:t> </a:t>
            </a:r>
            <a:r>
              <a:rPr lang="en-US" sz="1800" dirty="0" err="1"/>
              <a:t>Filipsova</a:t>
            </a:r>
            <a:r>
              <a:rPr lang="en-US" sz="1800" dirty="0"/>
              <a:t> </a:t>
            </a:r>
            <a:r>
              <a:rPr lang="en-US" sz="1800" dirty="0" err="1"/>
              <a:t>kriva</a:t>
            </a:r>
            <a:r>
              <a:rPr lang="en-US" sz="1800" dirty="0"/>
              <a:t> je </a:t>
            </a:r>
            <a:r>
              <a:rPr lang="en-US" sz="1800" dirty="0" err="1"/>
              <a:t>inflaciju</a:t>
            </a:r>
            <a:r>
              <a:rPr lang="en-US" sz="1800" dirty="0"/>
              <a:t> </a:t>
            </a:r>
            <a:r>
              <a:rPr lang="en-US" sz="1800" dirty="0" err="1"/>
              <a:t>nadnica</a:t>
            </a:r>
            <a:r>
              <a:rPr lang="en-US" sz="1800" dirty="0"/>
              <a:t> </a:t>
            </a:r>
            <a:r>
              <a:rPr lang="en-US" sz="1800" dirty="0" err="1"/>
              <a:t>zamenila</a:t>
            </a:r>
            <a:r>
              <a:rPr lang="en-US" sz="1800" dirty="0"/>
              <a:t> </a:t>
            </a:r>
            <a:r>
              <a:rPr lang="en-US" sz="1800" dirty="0" err="1"/>
              <a:t>inflacijom</a:t>
            </a:r>
            <a:r>
              <a:rPr lang="en-US" sz="1800" dirty="0"/>
              <a:t> </a:t>
            </a:r>
            <a:r>
              <a:rPr lang="en-US" sz="1800" dirty="0" err="1"/>
              <a:t>cena</a:t>
            </a:r>
            <a:r>
              <a:rPr lang="en-US" sz="1800" dirty="0"/>
              <a:t> pa </a:t>
            </a:r>
            <a:r>
              <a:rPr lang="en-US" sz="1800" b="1" dirty="0" err="1"/>
              <a:t>ona</a:t>
            </a:r>
            <a:r>
              <a:rPr lang="en-US" sz="1800" b="1" dirty="0"/>
              <a:t> </a:t>
            </a:r>
            <a:r>
              <a:rPr lang="en-US" sz="1800" b="1" dirty="0" err="1"/>
              <a:t>predstavlja</a:t>
            </a:r>
            <a:r>
              <a:rPr lang="en-US" sz="1800" b="1" dirty="0"/>
              <a:t> </a:t>
            </a:r>
            <a:r>
              <a:rPr lang="en-US" sz="1800" b="1" dirty="0" err="1"/>
              <a:t>inverzan</a:t>
            </a:r>
            <a:r>
              <a:rPr lang="en-US" sz="1800" b="1" dirty="0"/>
              <a:t> </a:t>
            </a:r>
            <a:r>
              <a:rPr lang="en-US" sz="1800" b="1" dirty="0" err="1"/>
              <a:t>odnos</a:t>
            </a:r>
            <a:r>
              <a:rPr lang="en-US" sz="1800" b="1" dirty="0"/>
              <a:t> </a:t>
            </a:r>
            <a:r>
              <a:rPr lang="en-US" sz="1800" b="1" dirty="0" err="1"/>
              <a:t>između</a:t>
            </a:r>
            <a:r>
              <a:rPr lang="en-US" sz="1800" b="1" dirty="0"/>
              <a:t> stope </a:t>
            </a:r>
            <a:r>
              <a:rPr lang="en-US" sz="1800" b="1" dirty="0" err="1"/>
              <a:t>nezaposlenosti</a:t>
            </a:r>
            <a:r>
              <a:rPr lang="en-US" sz="1800" b="1" dirty="0"/>
              <a:t> </a:t>
            </a:r>
            <a:r>
              <a:rPr lang="en-US" sz="1800" b="1" dirty="0" err="1"/>
              <a:t>i</a:t>
            </a:r>
            <a:r>
              <a:rPr lang="en-US" sz="1800" b="1" dirty="0"/>
              <a:t> stope </a:t>
            </a:r>
            <a:r>
              <a:rPr lang="en-US" sz="1800" b="1" dirty="0" err="1"/>
              <a:t>inflacije</a:t>
            </a:r>
            <a:r>
              <a:rPr lang="en-US" sz="1800" b="1" dirty="0"/>
              <a:t>. </a:t>
            </a:r>
            <a:endParaRPr lang="sr-Latn-RS" sz="1800" b="1" dirty="0"/>
          </a:p>
          <a:p>
            <a:r>
              <a:rPr lang="en-US" sz="1800" dirty="0" err="1"/>
              <a:t>Filipsova</a:t>
            </a:r>
            <a:r>
              <a:rPr lang="en-US" sz="1800" dirty="0"/>
              <a:t> </a:t>
            </a:r>
            <a:r>
              <a:rPr lang="en-US" sz="1800" dirty="0" err="1"/>
              <a:t>kriva</a:t>
            </a:r>
            <a:r>
              <a:rPr lang="en-US" sz="1800" dirty="0"/>
              <a:t> je do </a:t>
            </a:r>
            <a:r>
              <a:rPr lang="en-US" sz="1800" dirty="0" err="1"/>
              <a:t>sedamdesetih</a:t>
            </a:r>
            <a:r>
              <a:rPr lang="en-US" sz="1800" dirty="0"/>
              <a:t> </a:t>
            </a:r>
            <a:r>
              <a:rPr lang="en-US" sz="1800" dirty="0" err="1"/>
              <a:t>godina</a:t>
            </a:r>
            <a:r>
              <a:rPr lang="en-US" sz="1800" dirty="0"/>
              <a:t> </a:t>
            </a:r>
            <a:r>
              <a:rPr lang="en-US" sz="1800" dirty="0" err="1"/>
              <a:t>prošlog</a:t>
            </a:r>
            <a:r>
              <a:rPr lang="en-US" sz="1800" dirty="0"/>
              <a:t> </a:t>
            </a:r>
            <a:r>
              <a:rPr lang="en-US" sz="1800" dirty="0" err="1"/>
              <a:t>veka</a:t>
            </a:r>
            <a:r>
              <a:rPr lang="sr-Latn-RS" sz="1800" dirty="0"/>
              <a:t> </a:t>
            </a:r>
            <a:r>
              <a:rPr lang="en-US" sz="1800" dirty="0" err="1"/>
              <a:t>bila</a:t>
            </a:r>
            <a:r>
              <a:rPr lang="en-US" sz="1800" dirty="0"/>
              <a:t> </a:t>
            </a:r>
            <a:r>
              <a:rPr lang="en-US" sz="1800" dirty="0" err="1"/>
              <a:t>značajno</a:t>
            </a:r>
            <a:r>
              <a:rPr lang="en-US" sz="1800" dirty="0"/>
              <a:t> </a:t>
            </a:r>
            <a:r>
              <a:rPr lang="en-US" sz="1800" dirty="0" err="1"/>
              <a:t>analitičko</a:t>
            </a:r>
            <a:r>
              <a:rPr lang="en-US" sz="1800" dirty="0"/>
              <a:t> </a:t>
            </a:r>
            <a:r>
              <a:rPr lang="en-US" sz="1800" dirty="0" err="1"/>
              <a:t>sredstvo</a:t>
            </a:r>
            <a:r>
              <a:rPr lang="en-US" sz="1800" dirty="0"/>
              <a:t> </a:t>
            </a:r>
            <a:r>
              <a:rPr lang="en-US" sz="1800" dirty="0" err="1"/>
              <a:t>kejnzijanske</a:t>
            </a:r>
            <a:r>
              <a:rPr lang="en-US" sz="1800" dirty="0"/>
              <a:t> </a:t>
            </a:r>
            <a:r>
              <a:rPr lang="en-US" sz="1800" dirty="0" err="1"/>
              <a:t>ekonomije</a:t>
            </a:r>
            <a:r>
              <a:rPr 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6810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8932"/>
            <a:ext cx="10515600" cy="565124"/>
          </a:xfrm>
        </p:spPr>
        <p:txBody>
          <a:bodyPr>
            <a:normAutofit/>
          </a:bodyPr>
          <a:lstStyle/>
          <a:p>
            <a:pPr algn="ctr"/>
            <a:r>
              <a:rPr lang="sr-Latn-RS" sz="2600" b="1" dirty="0">
                <a:solidFill>
                  <a:srgbClr val="FF0000"/>
                </a:solidFill>
              </a:rPr>
              <a:t>Mutacije Filipsove krive – mala istorija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4" y="1244056"/>
            <a:ext cx="10515600" cy="29818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600" dirty="0" err="1"/>
              <a:t>A.V</a:t>
            </a:r>
            <a:r>
              <a:rPr lang="en-US" sz="2600" dirty="0"/>
              <a:t> </a:t>
            </a:r>
            <a:r>
              <a:rPr lang="en-US" sz="2600" dirty="0" err="1"/>
              <a:t>Filips</a:t>
            </a:r>
            <a:r>
              <a:rPr lang="en-US" sz="2600" dirty="0"/>
              <a:t> (1958), </a:t>
            </a:r>
            <a:r>
              <a:rPr lang="en-US" sz="2600" dirty="0" err="1"/>
              <a:t>konstruisao</a:t>
            </a:r>
            <a:r>
              <a:rPr lang="en-US" sz="2600" dirty="0"/>
              <a:t> je </a:t>
            </a:r>
            <a:r>
              <a:rPr lang="en-US" sz="2600" dirty="0" err="1"/>
              <a:t>dijagram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kojem</a:t>
            </a:r>
            <a:r>
              <a:rPr lang="en-US" sz="2600" dirty="0"/>
              <a:t> je </a:t>
            </a:r>
            <a:r>
              <a:rPr lang="en-US" sz="2600" dirty="0" err="1"/>
              <a:t>prikazao</a:t>
            </a:r>
            <a:r>
              <a:rPr lang="en-US" sz="2600" dirty="0"/>
              <a:t> </a:t>
            </a:r>
            <a:r>
              <a:rPr lang="en-US" sz="2600" dirty="0" err="1"/>
              <a:t>stopu</a:t>
            </a:r>
            <a:r>
              <a:rPr lang="en-US" sz="2600" dirty="0"/>
              <a:t> </a:t>
            </a:r>
            <a:r>
              <a:rPr lang="en-US" sz="2600" dirty="0" err="1"/>
              <a:t>inflacije</a:t>
            </a:r>
            <a:r>
              <a:rPr lang="en-US" sz="2600" dirty="0"/>
              <a:t> u </a:t>
            </a:r>
            <a:r>
              <a:rPr lang="en-US" sz="2600" dirty="0" err="1"/>
              <a:t>odnosu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nezaposlenost</a:t>
            </a:r>
            <a:r>
              <a:rPr lang="en-US" sz="2600" dirty="0"/>
              <a:t> u UK </a:t>
            </a:r>
            <a:r>
              <a:rPr lang="en-US" sz="2600" dirty="0" err="1"/>
              <a:t>za</a:t>
            </a:r>
            <a:r>
              <a:rPr lang="en-US" sz="2600" dirty="0"/>
              <a:t> period od 1861-</a:t>
            </a:r>
            <a:r>
              <a:rPr lang="en-US" sz="2600" dirty="0" err="1"/>
              <a:t>1957.godine</a:t>
            </a:r>
            <a:r>
              <a:rPr lang="en-US" sz="2600" dirty="0"/>
              <a:t> </a:t>
            </a:r>
            <a:endParaRPr lang="sr-Latn-RS" sz="2600" dirty="0"/>
          </a:p>
          <a:p>
            <a:pPr algn="just"/>
            <a:r>
              <a:rPr lang="en-US" sz="2600" dirty="0" err="1"/>
              <a:t>Pokazao</a:t>
            </a:r>
            <a:r>
              <a:rPr lang="en-US" sz="2600" dirty="0"/>
              <a:t> je da </a:t>
            </a:r>
            <a:r>
              <a:rPr lang="en-US" sz="2600" dirty="0" err="1"/>
              <a:t>postoji</a:t>
            </a:r>
            <a:r>
              <a:rPr lang="en-US" sz="2600" dirty="0"/>
              <a:t> </a:t>
            </a:r>
            <a:r>
              <a:rPr lang="en-US" sz="2600" dirty="0" err="1"/>
              <a:t>negativan</a:t>
            </a:r>
            <a:r>
              <a:rPr lang="en-US" sz="2600" dirty="0"/>
              <a:t> </a:t>
            </a:r>
            <a:r>
              <a:rPr lang="en-US" sz="2600" dirty="0" err="1"/>
              <a:t>odnos</a:t>
            </a:r>
            <a:r>
              <a:rPr lang="en-US" sz="2600" dirty="0"/>
              <a:t> </a:t>
            </a:r>
            <a:r>
              <a:rPr lang="en-US" sz="2600" dirty="0" err="1"/>
              <a:t>između</a:t>
            </a:r>
            <a:r>
              <a:rPr lang="en-US" sz="2600" dirty="0"/>
              <a:t> </a:t>
            </a:r>
            <a:r>
              <a:rPr lang="en-US" sz="2600" dirty="0" err="1"/>
              <a:t>inflacije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nezaposlenosti</a:t>
            </a:r>
            <a:r>
              <a:rPr lang="en-US" sz="2600" dirty="0"/>
              <a:t>, </a:t>
            </a:r>
            <a:r>
              <a:rPr lang="en-US" sz="2600" dirty="0" err="1"/>
              <a:t>odnosno</a:t>
            </a:r>
            <a:r>
              <a:rPr lang="en-US" sz="2600" dirty="0"/>
              <a:t> </a:t>
            </a:r>
            <a:r>
              <a:rPr lang="en-US" sz="2600" dirty="0" err="1"/>
              <a:t>kada</a:t>
            </a:r>
            <a:r>
              <a:rPr lang="en-US" sz="2600" dirty="0"/>
              <a:t> je </a:t>
            </a:r>
            <a:r>
              <a:rPr lang="en-US" sz="2600" dirty="0" err="1"/>
              <a:t>nezaposlenost</a:t>
            </a:r>
            <a:r>
              <a:rPr lang="en-US" sz="2600" dirty="0"/>
              <a:t> </a:t>
            </a:r>
            <a:r>
              <a:rPr lang="en-US" sz="2600" dirty="0" err="1"/>
              <a:t>niska</a:t>
            </a:r>
            <a:r>
              <a:rPr lang="en-US" sz="2600" dirty="0"/>
              <a:t>, </a:t>
            </a:r>
            <a:r>
              <a:rPr lang="en-US" sz="2600" dirty="0" err="1"/>
              <a:t>inflacija</a:t>
            </a:r>
            <a:r>
              <a:rPr lang="en-US" sz="2600" dirty="0"/>
              <a:t> je </a:t>
            </a:r>
            <a:r>
              <a:rPr lang="en-US" sz="2600" dirty="0" err="1"/>
              <a:t>visoka</a:t>
            </a:r>
            <a:r>
              <a:rPr lang="en-US" sz="2600" dirty="0"/>
              <a:t>,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obrnuto</a:t>
            </a:r>
            <a:r>
              <a:rPr lang="en-US" sz="2600" dirty="0"/>
              <a:t> </a:t>
            </a:r>
            <a:endParaRPr lang="sr-Latn-RS" sz="2600" dirty="0"/>
          </a:p>
          <a:p>
            <a:pPr algn="just"/>
            <a:r>
              <a:rPr lang="en-US" sz="2600" dirty="0" err="1"/>
              <a:t>1960.godine</a:t>
            </a:r>
            <a:r>
              <a:rPr lang="en-US" sz="2600" dirty="0"/>
              <a:t>, </a:t>
            </a:r>
            <a:r>
              <a:rPr lang="en-US" sz="2600" dirty="0" err="1"/>
              <a:t>P.Samuelson</a:t>
            </a:r>
            <a:r>
              <a:rPr lang="en-US" sz="2600" dirty="0"/>
              <a:t>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R.Solow</a:t>
            </a:r>
            <a:r>
              <a:rPr lang="en-US" sz="2600" dirty="0"/>
              <a:t> </a:t>
            </a:r>
            <a:r>
              <a:rPr lang="en-US" sz="2600" dirty="0" err="1"/>
              <a:t>prikazali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isti</a:t>
            </a:r>
            <a:r>
              <a:rPr lang="en-US" sz="2600" dirty="0"/>
              <a:t> </a:t>
            </a:r>
            <a:r>
              <a:rPr lang="en-US" sz="2600" dirty="0" err="1"/>
              <a:t>odnos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SAD (1900-1960),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nazvali</a:t>
            </a:r>
            <a:r>
              <a:rPr lang="en-US" sz="2600" dirty="0"/>
              <a:t> to </a:t>
            </a:r>
            <a:r>
              <a:rPr lang="en-US" sz="2600" dirty="0" err="1"/>
              <a:t>Filipsovom</a:t>
            </a:r>
            <a:r>
              <a:rPr lang="en-US" sz="2600" dirty="0"/>
              <a:t> </a:t>
            </a:r>
            <a:r>
              <a:rPr lang="en-US" sz="2600" dirty="0" err="1"/>
              <a:t>krivom</a:t>
            </a:r>
            <a:r>
              <a:rPr lang="en-US" sz="2600" dirty="0"/>
              <a:t> </a:t>
            </a:r>
            <a:endParaRPr lang="sr-Latn-RS" sz="2600" dirty="0"/>
          </a:p>
          <a:p>
            <a:pPr algn="just"/>
            <a:r>
              <a:rPr lang="sr-Latn-RS" sz="2600" dirty="0"/>
              <a:t>n</a:t>
            </a:r>
            <a:r>
              <a:rPr lang="en-US" sz="2600" dirty="0" err="1"/>
              <a:t>akon</a:t>
            </a:r>
            <a:r>
              <a:rPr lang="en-US" sz="2600" dirty="0"/>
              <a:t> 70-</a:t>
            </a:r>
            <a:r>
              <a:rPr lang="en-US" sz="2600" dirty="0" err="1"/>
              <a:t>ih</a:t>
            </a:r>
            <a:r>
              <a:rPr lang="en-US" sz="2600" dirty="0"/>
              <a:t> </a:t>
            </a:r>
            <a:r>
              <a:rPr lang="en-US" sz="2600" dirty="0" err="1"/>
              <a:t>godina</a:t>
            </a:r>
            <a:r>
              <a:rPr lang="en-US" sz="2600" dirty="0"/>
              <a:t>, </a:t>
            </a:r>
            <a:r>
              <a:rPr lang="en-US" sz="2600" dirty="0" err="1"/>
              <a:t>ovaj</a:t>
            </a:r>
            <a:r>
              <a:rPr lang="en-US" sz="2600" dirty="0"/>
              <a:t> </a:t>
            </a:r>
            <a:r>
              <a:rPr lang="en-US" sz="2600" dirty="0" err="1"/>
              <a:t>odnos</a:t>
            </a:r>
            <a:r>
              <a:rPr lang="en-US" sz="2600" dirty="0"/>
              <a:t> se </a:t>
            </a:r>
            <a:r>
              <a:rPr lang="en-US" sz="2600" dirty="0" err="1"/>
              <a:t>promijenio</a:t>
            </a:r>
            <a:r>
              <a:rPr lang="en-US" sz="2600" dirty="0"/>
              <a:t>, </a:t>
            </a:r>
            <a:r>
              <a:rPr lang="en-US" sz="2600" dirty="0" err="1"/>
              <a:t>i</a:t>
            </a:r>
            <a:r>
              <a:rPr lang="en-US" sz="2600" dirty="0"/>
              <a:t> </a:t>
            </a:r>
            <a:r>
              <a:rPr lang="en-US" sz="2600" dirty="0" err="1"/>
              <a:t>počela</a:t>
            </a:r>
            <a:r>
              <a:rPr lang="en-US" sz="2600" dirty="0"/>
              <a:t> </a:t>
            </a:r>
            <a:r>
              <a:rPr lang="en-US" sz="2600" dirty="0" err="1"/>
              <a:t>su</a:t>
            </a:r>
            <a:r>
              <a:rPr lang="en-US" sz="2600" dirty="0"/>
              <a:t> </a:t>
            </a:r>
            <a:r>
              <a:rPr lang="en-US" sz="2600" dirty="0" err="1"/>
              <a:t>istraživanja</a:t>
            </a:r>
            <a:r>
              <a:rPr lang="en-US" sz="2600" dirty="0"/>
              <a:t> </a:t>
            </a:r>
            <a:r>
              <a:rPr lang="en-US" sz="2600" dirty="0" err="1"/>
              <a:t>mutacija</a:t>
            </a:r>
            <a:r>
              <a:rPr lang="en-US" sz="2600" dirty="0"/>
              <a:t> </a:t>
            </a:r>
            <a:r>
              <a:rPr lang="en-US" sz="2600" dirty="0" err="1"/>
              <a:t>Filipsove</a:t>
            </a:r>
            <a:r>
              <a:rPr lang="en-US" sz="2600" dirty="0"/>
              <a:t> </a:t>
            </a:r>
            <a:r>
              <a:rPr lang="en-US" sz="2600" dirty="0" err="1"/>
              <a:t>krive</a:t>
            </a:r>
            <a:endParaRPr lang="en-US" sz="2600" dirty="0"/>
          </a:p>
        </p:txBody>
      </p:sp>
      <p:pic>
        <p:nvPicPr>
          <p:cNvPr id="2050" name="Picture 2" descr="What's the Phillips Curve &amp; Why Has It Flattened? | St. Louis F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346" y="3810654"/>
            <a:ext cx="3883453" cy="2845052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6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978</Words>
  <Application>Microsoft Office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Filipsova kriva</vt:lpstr>
      <vt:lpstr>PowerPoint Presentation</vt:lpstr>
      <vt:lpstr>PowerPoint Presentation</vt:lpstr>
      <vt:lpstr>PowerPoint Presentation</vt:lpstr>
      <vt:lpstr>Privreda je u kratkom roku suočena sa izborom između inflacije i nezaposlenosti </vt:lpstr>
      <vt:lpstr>Kratkoročan izbor: inflacija ili nezaposlenost???</vt:lpstr>
      <vt:lpstr>PowerPoint Presentation</vt:lpstr>
      <vt:lpstr>Phillips 1958</vt:lpstr>
      <vt:lpstr>Mutacije Filipsove krive – mala istorija</vt:lpstr>
      <vt:lpstr>Inflacija, očekivana inflacija, nezaposlenost</vt:lpstr>
      <vt:lpstr>TEMA PRISTUPNI RAD</vt:lpstr>
      <vt:lpstr>PITANJA ZA ISPIT I KOLOKVIJUM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Zorana Mihajlovic</cp:lastModifiedBy>
  <cp:revision>13</cp:revision>
  <dcterms:created xsi:type="dcterms:W3CDTF">2023-02-01T07:35:06Z</dcterms:created>
  <dcterms:modified xsi:type="dcterms:W3CDTF">2024-02-12T18:50:05Z</dcterms:modified>
</cp:coreProperties>
</file>