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9" y="3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971C7-1D69-40B3-9425-FCDD11CBEA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254327-53F0-4329-BAAB-F893DA0E511E}">
      <dgm:prSet/>
      <dgm:spPr/>
      <dgm:t>
        <a:bodyPr/>
        <a:lstStyle/>
        <a:p>
          <a:r>
            <a:rPr lang="sr-Latn-RS"/>
            <a:t>RENTABILNOST POJAM I ZNAČAJ</a:t>
          </a:r>
          <a:endParaRPr lang="en-US"/>
        </a:p>
      </dgm:t>
    </dgm:pt>
    <dgm:pt modelId="{85832B1C-D6B5-4A42-BF6F-C74F96527267}" type="parTrans" cxnId="{635E0473-8207-4A27-9900-E239493164C9}">
      <dgm:prSet/>
      <dgm:spPr/>
      <dgm:t>
        <a:bodyPr/>
        <a:lstStyle/>
        <a:p>
          <a:endParaRPr lang="en-US"/>
        </a:p>
      </dgm:t>
    </dgm:pt>
    <dgm:pt modelId="{D83331B4-EEDE-4DFB-8DA9-1A41B3AD4C18}" type="sibTrans" cxnId="{635E0473-8207-4A27-9900-E239493164C9}">
      <dgm:prSet/>
      <dgm:spPr/>
      <dgm:t>
        <a:bodyPr/>
        <a:lstStyle/>
        <a:p>
          <a:endParaRPr lang="en-US"/>
        </a:p>
      </dgm:t>
    </dgm:pt>
    <dgm:pt modelId="{4D7A88F9-93A1-4A02-BD37-E735879166C3}">
      <dgm:prSet/>
      <dgm:spPr/>
      <dgm:t>
        <a:bodyPr/>
        <a:lstStyle/>
        <a:p>
          <a:r>
            <a:rPr lang="sr-Latn-RS"/>
            <a:t>ANGAŽOVANJE SREDSTAVA U PROCESU PROIZVODNJE, ZNAČAJ I PRIMER</a:t>
          </a:r>
          <a:endParaRPr lang="en-US"/>
        </a:p>
      </dgm:t>
    </dgm:pt>
    <dgm:pt modelId="{FC5BAFFC-C553-45BA-961C-BA79156835F9}" type="parTrans" cxnId="{5AC46A74-1A0A-4114-8315-1798C44A4B6E}">
      <dgm:prSet/>
      <dgm:spPr/>
      <dgm:t>
        <a:bodyPr/>
        <a:lstStyle/>
        <a:p>
          <a:endParaRPr lang="en-US"/>
        </a:p>
      </dgm:t>
    </dgm:pt>
    <dgm:pt modelId="{93F6C92A-99F8-4C6E-999F-4EB8FA7F9B7A}" type="sibTrans" cxnId="{5AC46A74-1A0A-4114-8315-1798C44A4B6E}">
      <dgm:prSet/>
      <dgm:spPr/>
      <dgm:t>
        <a:bodyPr/>
        <a:lstStyle/>
        <a:p>
          <a:endParaRPr lang="en-US"/>
        </a:p>
      </dgm:t>
    </dgm:pt>
    <dgm:pt modelId="{9021675B-2646-4513-8E5E-F7ADB810B418}">
      <dgm:prSet/>
      <dgm:spPr/>
      <dgm:t>
        <a:bodyPr/>
        <a:lstStyle/>
        <a:p>
          <a:r>
            <a:rPr lang="sr-Latn-RS"/>
            <a:t>FAKTORI UTICAJA NA RENTABILNOST</a:t>
          </a:r>
          <a:endParaRPr lang="en-US"/>
        </a:p>
      </dgm:t>
    </dgm:pt>
    <dgm:pt modelId="{19204CD6-254D-422E-9A5F-2F81F595BA70}" type="parTrans" cxnId="{D5F2BBC0-E846-4E8D-8D1B-DCDD779CA468}">
      <dgm:prSet/>
      <dgm:spPr/>
      <dgm:t>
        <a:bodyPr/>
        <a:lstStyle/>
        <a:p>
          <a:endParaRPr lang="en-US"/>
        </a:p>
      </dgm:t>
    </dgm:pt>
    <dgm:pt modelId="{8D621B4D-E2F2-4C0E-A6FF-B26CFD389E9C}" type="sibTrans" cxnId="{D5F2BBC0-E846-4E8D-8D1B-DCDD779CA468}">
      <dgm:prSet/>
      <dgm:spPr/>
      <dgm:t>
        <a:bodyPr/>
        <a:lstStyle/>
        <a:p>
          <a:endParaRPr lang="en-US"/>
        </a:p>
      </dgm:t>
    </dgm:pt>
    <dgm:pt modelId="{66D2B79C-0651-4DA2-B96A-2EAC473A4031}" type="pres">
      <dgm:prSet presAssocID="{340971C7-1D69-40B3-9425-FCDD11CBEA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8E6268-B790-4231-82B4-87747B2E0F5D}" type="pres">
      <dgm:prSet presAssocID="{9F254327-53F0-4329-BAAB-F893DA0E511E}" presName="hierRoot1" presStyleCnt="0"/>
      <dgm:spPr/>
    </dgm:pt>
    <dgm:pt modelId="{211EBCA5-44C7-4194-B4F0-1C9D1A92575A}" type="pres">
      <dgm:prSet presAssocID="{9F254327-53F0-4329-BAAB-F893DA0E511E}" presName="composite" presStyleCnt="0"/>
      <dgm:spPr/>
    </dgm:pt>
    <dgm:pt modelId="{80BC9CE5-691E-425F-B843-4D9A3F17B518}" type="pres">
      <dgm:prSet presAssocID="{9F254327-53F0-4329-BAAB-F893DA0E511E}" presName="background" presStyleLbl="node0" presStyleIdx="0" presStyleCnt="3"/>
      <dgm:spPr/>
    </dgm:pt>
    <dgm:pt modelId="{B4ACB1FC-EBE8-4C0A-9D8E-9024D4CF7CDA}" type="pres">
      <dgm:prSet presAssocID="{9F254327-53F0-4329-BAAB-F893DA0E511E}" presName="text" presStyleLbl="fgAcc0" presStyleIdx="0" presStyleCnt="3">
        <dgm:presLayoutVars>
          <dgm:chPref val="3"/>
        </dgm:presLayoutVars>
      </dgm:prSet>
      <dgm:spPr/>
    </dgm:pt>
    <dgm:pt modelId="{80025D5C-07BE-4845-813C-161F9FC8DE08}" type="pres">
      <dgm:prSet presAssocID="{9F254327-53F0-4329-BAAB-F893DA0E511E}" presName="hierChild2" presStyleCnt="0"/>
      <dgm:spPr/>
    </dgm:pt>
    <dgm:pt modelId="{BB7914E3-5DD7-48A3-BA3D-E378B0CDF79E}" type="pres">
      <dgm:prSet presAssocID="{4D7A88F9-93A1-4A02-BD37-E735879166C3}" presName="hierRoot1" presStyleCnt="0"/>
      <dgm:spPr/>
    </dgm:pt>
    <dgm:pt modelId="{E798DEA7-DD1A-4996-B3A5-580669645445}" type="pres">
      <dgm:prSet presAssocID="{4D7A88F9-93A1-4A02-BD37-E735879166C3}" presName="composite" presStyleCnt="0"/>
      <dgm:spPr/>
    </dgm:pt>
    <dgm:pt modelId="{71BB7EEF-875A-4C34-ADAC-C5AEC3128159}" type="pres">
      <dgm:prSet presAssocID="{4D7A88F9-93A1-4A02-BD37-E735879166C3}" presName="background" presStyleLbl="node0" presStyleIdx="1" presStyleCnt="3"/>
      <dgm:spPr/>
    </dgm:pt>
    <dgm:pt modelId="{56DF9DCE-3894-43DF-A816-22A28F19E3A1}" type="pres">
      <dgm:prSet presAssocID="{4D7A88F9-93A1-4A02-BD37-E735879166C3}" presName="text" presStyleLbl="fgAcc0" presStyleIdx="1" presStyleCnt="3">
        <dgm:presLayoutVars>
          <dgm:chPref val="3"/>
        </dgm:presLayoutVars>
      </dgm:prSet>
      <dgm:spPr/>
    </dgm:pt>
    <dgm:pt modelId="{48AE244B-A950-49E1-BEF4-87BF6AAE20FF}" type="pres">
      <dgm:prSet presAssocID="{4D7A88F9-93A1-4A02-BD37-E735879166C3}" presName="hierChild2" presStyleCnt="0"/>
      <dgm:spPr/>
    </dgm:pt>
    <dgm:pt modelId="{C48FC514-4CC5-4E4E-B2E1-0A534D98492F}" type="pres">
      <dgm:prSet presAssocID="{9021675B-2646-4513-8E5E-F7ADB810B418}" presName="hierRoot1" presStyleCnt="0"/>
      <dgm:spPr/>
    </dgm:pt>
    <dgm:pt modelId="{1D120283-45BE-4B3D-964F-B06EDBA75CFA}" type="pres">
      <dgm:prSet presAssocID="{9021675B-2646-4513-8E5E-F7ADB810B418}" presName="composite" presStyleCnt="0"/>
      <dgm:spPr/>
    </dgm:pt>
    <dgm:pt modelId="{70117CE5-861B-4034-838A-6A21700A7370}" type="pres">
      <dgm:prSet presAssocID="{9021675B-2646-4513-8E5E-F7ADB810B418}" presName="background" presStyleLbl="node0" presStyleIdx="2" presStyleCnt="3"/>
      <dgm:spPr/>
    </dgm:pt>
    <dgm:pt modelId="{ECC990A1-D63E-4CF5-AF6F-D0A34F009962}" type="pres">
      <dgm:prSet presAssocID="{9021675B-2646-4513-8E5E-F7ADB810B418}" presName="text" presStyleLbl="fgAcc0" presStyleIdx="2" presStyleCnt="3">
        <dgm:presLayoutVars>
          <dgm:chPref val="3"/>
        </dgm:presLayoutVars>
      </dgm:prSet>
      <dgm:spPr/>
    </dgm:pt>
    <dgm:pt modelId="{4F47DCF6-AC1A-4DE5-B5B0-45C59929C0D1}" type="pres">
      <dgm:prSet presAssocID="{9021675B-2646-4513-8E5E-F7ADB810B418}" presName="hierChild2" presStyleCnt="0"/>
      <dgm:spPr/>
    </dgm:pt>
  </dgm:ptLst>
  <dgm:cxnLst>
    <dgm:cxn modelId="{9081DF27-9CFA-4DC5-9D89-49561AC3D4F0}" type="presOf" srcId="{340971C7-1D69-40B3-9425-FCDD11CBEAC8}" destId="{66D2B79C-0651-4DA2-B96A-2EAC473A4031}" srcOrd="0" destOrd="0" presId="urn:microsoft.com/office/officeart/2005/8/layout/hierarchy1"/>
    <dgm:cxn modelId="{E20AA52F-86AD-4070-BA25-AE03A6C2D212}" type="presOf" srcId="{9021675B-2646-4513-8E5E-F7ADB810B418}" destId="{ECC990A1-D63E-4CF5-AF6F-D0A34F009962}" srcOrd="0" destOrd="0" presId="urn:microsoft.com/office/officeart/2005/8/layout/hierarchy1"/>
    <dgm:cxn modelId="{635E0473-8207-4A27-9900-E239493164C9}" srcId="{340971C7-1D69-40B3-9425-FCDD11CBEAC8}" destId="{9F254327-53F0-4329-BAAB-F893DA0E511E}" srcOrd="0" destOrd="0" parTransId="{85832B1C-D6B5-4A42-BF6F-C74F96527267}" sibTransId="{D83331B4-EEDE-4DFB-8DA9-1A41B3AD4C18}"/>
    <dgm:cxn modelId="{5AC46A74-1A0A-4114-8315-1798C44A4B6E}" srcId="{340971C7-1D69-40B3-9425-FCDD11CBEAC8}" destId="{4D7A88F9-93A1-4A02-BD37-E735879166C3}" srcOrd="1" destOrd="0" parTransId="{FC5BAFFC-C553-45BA-961C-BA79156835F9}" sibTransId="{93F6C92A-99F8-4C6E-999F-4EB8FA7F9B7A}"/>
    <dgm:cxn modelId="{3E8D6A80-7523-40AC-B0E9-549E1C4E59D1}" type="presOf" srcId="{9F254327-53F0-4329-BAAB-F893DA0E511E}" destId="{B4ACB1FC-EBE8-4C0A-9D8E-9024D4CF7CDA}" srcOrd="0" destOrd="0" presId="urn:microsoft.com/office/officeart/2005/8/layout/hierarchy1"/>
    <dgm:cxn modelId="{F69BFFB7-8BEC-4C65-AA64-76375BA9B909}" type="presOf" srcId="{4D7A88F9-93A1-4A02-BD37-E735879166C3}" destId="{56DF9DCE-3894-43DF-A816-22A28F19E3A1}" srcOrd="0" destOrd="0" presId="urn:microsoft.com/office/officeart/2005/8/layout/hierarchy1"/>
    <dgm:cxn modelId="{D5F2BBC0-E846-4E8D-8D1B-DCDD779CA468}" srcId="{340971C7-1D69-40B3-9425-FCDD11CBEAC8}" destId="{9021675B-2646-4513-8E5E-F7ADB810B418}" srcOrd="2" destOrd="0" parTransId="{19204CD6-254D-422E-9A5F-2F81F595BA70}" sibTransId="{8D621B4D-E2F2-4C0E-A6FF-B26CFD389E9C}"/>
    <dgm:cxn modelId="{C4DE1DE2-81A4-41D8-821F-CA92C9AEE048}" type="presParOf" srcId="{66D2B79C-0651-4DA2-B96A-2EAC473A4031}" destId="{EC8E6268-B790-4231-82B4-87747B2E0F5D}" srcOrd="0" destOrd="0" presId="urn:microsoft.com/office/officeart/2005/8/layout/hierarchy1"/>
    <dgm:cxn modelId="{2D96C285-6331-4716-9394-89A67DA8C584}" type="presParOf" srcId="{EC8E6268-B790-4231-82B4-87747B2E0F5D}" destId="{211EBCA5-44C7-4194-B4F0-1C9D1A92575A}" srcOrd="0" destOrd="0" presId="urn:microsoft.com/office/officeart/2005/8/layout/hierarchy1"/>
    <dgm:cxn modelId="{285820FE-C194-41EC-889D-C19E5C180816}" type="presParOf" srcId="{211EBCA5-44C7-4194-B4F0-1C9D1A92575A}" destId="{80BC9CE5-691E-425F-B843-4D9A3F17B518}" srcOrd="0" destOrd="0" presId="urn:microsoft.com/office/officeart/2005/8/layout/hierarchy1"/>
    <dgm:cxn modelId="{95EEB7AA-DEF0-47A3-96C3-E5FEF704ECA0}" type="presParOf" srcId="{211EBCA5-44C7-4194-B4F0-1C9D1A92575A}" destId="{B4ACB1FC-EBE8-4C0A-9D8E-9024D4CF7CDA}" srcOrd="1" destOrd="0" presId="urn:microsoft.com/office/officeart/2005/8/layout/hierarchy1"/>
    <dgm:cxn modelId="{9C5A416E-A2F8-4CEA-BCFB-22C81C1538E1}" type="presParOf" srcId="{EC8E6268-B790-4231-82B4-87747B2E0F5D}" destId="{80025D5C-07BE-4845-813C-161F9FC8DE08}" srcOrd="1" destOrd="0" presId="urn:microsoft.com/office/officeart/2005/8/layout/hierarchy1"/>
    <dgm:cxn modelId="{851A721F-31A3-4B83-AC29-B3E8F688C08E}" type="presParOf" srcId="{66D2B79C-0651-4DA2-B96A-2EAC473A4031}" destId="{BB7914E3-5DD7-48A3-BA3D-E378B0CDF79E}" srcOrd="1" destOrd="0" presId="urn:microsoft.com/office/officeart/2005/8/layout/hierarchy1"/>
    <dgm:cxn modelId="{28010193-642F-4B75-95DF-E92530EA893E}" type="presParOf" srcId="{BB7914E3-5DD7-48A3-BA3D-E378B0CDF79E}" destId="{E798DEA7-DD1A-4996-B3A5-580669645445}" srcOrd="0" destOrd="0" presId="urn:microsoft.com/office/officeart/2005/8/layout/hierarchy1"/>
    <dgm:cxn modelId="{1D65C146-0A4B-461E-B210-DC2D16FE3025}" type="presParOf" srcId="{E798DEA7-DD1A-4996-B3A5-580669645445}" destId="{71BB7EEF-875A-4C34-ADAC-C5AEC3128159}" srcOrd="0" destOrd="0" presId="urn:microsoft.com/office/officeart/2005/8/layout/hierarchy1"/>
    <dgm:cxn modelId="{5136488D-FCC8-4EBF-8592-C098A6ADF986}" type="presParOf" srcId="{E798DEA7-DD1A-4996-B3A5-580669645445}" destId="{56DF9DCE-3894-43DF-A816-22A28F19E3A1}" srcOrd="1" destOrd="0" presId="urn:microsoft.com/office/officeart/2005/8/layout/hierarchy1"/>
    <dgm:cxn modelId="{2B9AD241-ECB4-4EC4-871B-E12C36F2BE0F}" type="presParOf" srcId="{BB7914E3-5DD7-48A3-BA3D-E378B0CDF79E}" destId="{48AE244B-A950-49E1-BEF4-87BF6AAE20FF}" srcOrd="1" destOrd="0" presId="urn:microsoft.com/office/officeart/2005/8/layout/hierarchy1"/>
    <dgm:cxn modelId="{B4D9F172-27A9-4E19-8C1E-F30BBA229FEF}" type="presParOf" srcId="{66D2B79C-0651-4DA2-B96A-2EAC473A4031}" destId="{C48FC514-4CC5-4E4E-B2E1-0A534D98492F}" srcOrd="2" destOrd="0" presId="urn:microsoft.com/office/officeart/2005/8/layout/hierarchy1"/>
    <dgm:cxn modelId="{01B7265F-0395-40C8-8EF1-B5EEC898E11E}" type="presParOf" srcId="{C48FC514-4CC5-4E4E-B2E1-0A534D98492F}" destId="{1D120283-45BE-4B3D-964F-B06EDBA75CFA}" srcOrd="0" destOrd="0" presId="urn:microsoft.com/office/officeart/2005/8/layout/hierarchy1"/>
    <dgm:cxn modelId="{26FB97A3-2A18-42CE-BC5D-71BF29BF45EF}" type="presParOf" srcId="{1D120283-45BE-4B3D-964F-B06EDBA75CFA}" destId="{70117CE5-861B-4034-838A-6A21700A7370}" srcOrd="0" destOrd="0" presId="urn:microsoft.com/office/officeart/2005/8/layout/hierarchy1"/>
    <dgm:cxn modelId="{DD02066C-3ED9-4643-A431-606BE67A2163}" type="presParOf" srcId="{1D120283-45BE-4B3D-964F-B06EDBA75CFA}" destId="{ECC990A1-D63E-4CF5-AF6F-D0A34F009962}" srcOrd="1" destOrd="0" presId="urn:microsoft.com/office/officeart/2005/8/layout/hierarchy1"/>
    <dgm:cxn modelId="{ECA025A2-A511-40D2-A3E5-F949995664C4}" type="presParOf" srcId="{C48FC514-4CC5-4E4E-B2E1-0A534D98492F}" destId="{4F47DCF6-AC1A-4DE5-B5B0-45C59929C0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C9CE5-691E-425F-B843-4D9A3F17B518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CB1FC-EBE8-4C0A-9D8E-9024D4CF7CDA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200" kern="1200"/>
            <a:t>RENTABILNOST POJAM I ZNAČAJ</a:t>
          </a:r>
          <a:endParaRPr lang="en-US" sz="2200" kern="1200"/>
        </a:p>
      </dsp:txBody>
      <dsp:txXfrm>
        <a:off x="378614" y="886531"/>
        <a:ext cx="2810360" cy="1744948"/>
      </dsp:txXfrm>
    </dsp:sp>
    <dsp:sp modelId="{71BB7EEF-875A-4C34-ADAC-C5AEC3128159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F9DCE-3894-43DF-A816-22A28F19E3A1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200" kern="1200"/>
            <a:t>ANGAŽOVANJE SREDSTAVA U PROCESU PROIZVODNJE, ZNAČAJ I PRIMER</a:t>
          </a:r>
          <a:endParaRPr lang="en-US" sz="2200" kern="1200"/>
        </a:p>
      </dsp:txBody>
      <dsp:txXfrm>
        <a:off x="3946203" y="886531"/>
        <a:ext cx="2810360" cy="1744948"/>
      </dsp:txXfrm>
    </dsp:sp>
    <dsp:sp modelId="{70117CE5-861B-4034-838A-6A21700A7370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990A1-D63E-4CF5-AF6F-D0A34F009962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200" kern="1200"/>
            <a:t>FAKTORI UTICAJA NA RENTABILNOST</a:t>
          </a:r>
          <a:endParaRPr lang="en-US" sz="2200" kern="120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3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1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7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9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3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3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1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0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9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3A8B-20CD-48DA-B66A-28F48AAE0235}" type="datetimeFigureOut">
              <a:rPr lang="en-US" smtClean="0"/>
              <a:t>16/02/2024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57472-FDDF-480E-9003-A751E55D2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7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pPr algn="l"/>
            <a:r>
              <a:rPr lang="sr-Latn-RS" sz="4100" b="1"/>
              <a:t>RENTABILNOST</a:t>
            </a:r>
            <a:endParaRPr lang="en-US" sz="4100" b="1"/>
          </a:p>
        </p:txBody>
      </p:sp>
      <p:sp>
        <p:nvSpPr>
          <p:cNvPr id="104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3 Rentability Synonyms. Similar words for Rentabilit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195402"/>
            <a:ext cx="7214616" cy="44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328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526C3-0A11-1EA6-D8DB-5BA745F0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sr-Latn-RS" sz="4800"/>
              <a:t>PITANJA ZA KOLOKVIJUM I ISPIT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35C08-8C7B-1D17-67A5-8C47B27E8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sr-Latn-RS" sz="2400"/>
              <a:t>Definisati rentabilnost.</a:t>
            </a:r>
          </a:p>
          <a:p>
            <a:r>
              <a:rPr lang="sr-Latn-RS" sz="2400"/>
              <a:t>Šta pokazuje angažovanost sredstava?</a:t>
            </a:r>
          </a:p>
          <a:p>
            <a:r>
              <a:rPr lang="sr-Latn-RS" sz="2400"/>
              <a:t>Šta pokazuje rentabilnost?</a:t>
            </a:r>
          </a:p>
          <a:p>
            <a:r>
              <a:rPr lang="sr-Latn-RS" sz="2400"/>
              <a:t>Objasniti formulu rentabilnosti</a:t>
            </a:r>
          </a:p>
          <a:p>
            <a:r>
              <a:rPr lang="sr-Latn-RS" sz="2400"/>
              <a:t>Kategorije ekonomskih principa</a:t>
            </a:r>
          </a:p>
          <a:p>
            <a:r>
              <a:rPr lang="sr-Latn-RS" sz="2400"/>
              <a:t>Od čega zavisi visina rentabilnosti?</a:t>
            </a:r>
            <a:endParaRPr lang="en-US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17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188" y="1344615"/>
            <a:ext cx="10515600" cy="3680539"/>
          </a:xfrm>
        </p:spPr>
        <p:txBody>
          <a:bodyPr>
            <a:normAutofit/>
          </a:bodyPr>
          <a:lstStyle/>
          <a:p>
            <a:pPr algn="just"/>
            <a:r>
              <a:rPr lang="en-US" b="1" u="sng" dirty="0" err="1">
                <a:solidFill>
                  <a:schemeClr val="accent5">
                    <a:lumMod val="75000"/>
                  </a:schemeClr>
                </a:solidFill>
              </a:rPr>
              <a:t>Rentabilnost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čijom</a:t>
            </a:r>
            <a:r>
              <a:rPr lang="en-US" dirty="0"/>
              <a:t> se </a:t>
            </a:r>
            <a:r>
              <a:rPr lang="en-US" dirty="0" err="1"/>
              <a:t>primenom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en-US" dirty="0" err="1"/>
              <a:t>težnja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preduzetnika</a:t>
            </a:r>
            <a:r>
              <a:rPr lang="en-US" dirty="0"/>
              <a:t> da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b="1" u="sng" dirty="0" err="1"/>
              <a:t>manjom</a:t>
            </a:r>
            <a:r>
              <a:rPr lang="en-US" b="1" u="sng" dirty="0"/>
              <a:t> </a:t>
            </a:r>
            <a:r>
              <a:rPr lang="en-US" b="1" u="sng" dirty="0" err="1"/>
              <a:t>masom</a:t>
            </a:r>
            <a:r>
              <a:rPr lang="en-US" b="1" u="sng" dirty="0"/>
              <a:t> </a:t>
            </a:r>
            <a:r>
              <a:rPr lang="en-US" b="1" u="sng" dirty="0" err="1"/>
              <a:t>angažovanih</a:t>
            </a:r>
            <a:r>
              <a:rPr lang="en-US" b="1" u="sng" dirty="0"/>
              <a:t> </a:t>
            </a:r>
            <a:r>
              <a:rPr lang="en-US" b="1" u="sng" dirty="0" err="1"/>
              <a:t>sredstava</a:t>
            </a:r>
            <a:r>
              <a:rPr lang="en-US" b="1" u="sng" dirty="0"/>
              <a:t> </a:t>
            </a:r>
            <a:r>
              <a:rPr lang="en-US" b="1" u="sng" dirty="0" err="1"/>
              <a:t>ostvaruju</a:t>
            </a:r>
            <a:r>
              <a:rPr lang="en-US" b="1" u="sng" dirty="0"/>
              <a:t> </a:t>
            </a:r>
            <a:r>
              <a:rPr lang="en-US" b="1" u="sng" dirty="0" err="1"/>
              <a:t>veću</a:t>
            </a:r>
            <a:r>
              <a:rPr lang="en-US" b="1" u="sng" dirty="0"/>
              <a:t> </a:t>
            </a:r>
            <a:r>
              <a:rPr lang="en-US" b="1" u="sng" dirty="0" err="1"/>
              <a:t>dobit</a:t>
            </a:r>
            <a:r>
              <a:rPr lang="en-US" b="1" u="sng" dirty="0"/>
              <a:t>, </a:t>
            </a:r>
            <a:r>
              <a:rPr lang="en-US" b="1" u="sng" dirty="0" err="1"/>
              <a:t>odnosno</a:t>
            </a:r>
            <a:r>
              <a:rPr lang="en-US" b="1" u="sng" dirty="0"/>
              <a:t> profit</a:t>
            </a:r>
            <a:r>
              <a:rPr lang="en-US" dirty="0"/>
              <a:t>.</a:t>
            </a:r>
            <a:endParaRPr lang="sr-Latn-RS" dirty="0"/>
          </a:p>
          <a:p>
            <a:pPr algn="just"/>
            <a:r>
              <a:rPr lang="en-US" dirty="0"/>
              <a:t>Ona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angažovanih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</a:t>
            </a:r>
            <a:endParaRPr lang="sr-Latn-RS" dirty="0"/>
          </a:p>
          <a:p>
            <a:pPr algn="just"/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je </a:t>
            </a:r>
            <a:r>
              <a:rPr lang="en-US" dirty="0" err="1"/>
              <a:t>uspešnije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trošenje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angažovanje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r>
              <a:rPr lang="en-US" dirty="0" err="1"/>
              <a:t>Smanjivanje</a:t>
            </a:r>
            <a:r>
              <a:rPr lang="en-US" dirty="0"/>
              <a:t> </a:t>
            </a:r>
            <a:r>
              <a:rPr lang="en-US" dirty="0" err="1"/>
              <a:t>angažovanja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trošenja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je od </a:t>
            </a:r>
            <a:r>
              <a:rPr lang="en-US" dirty="0" err="1"/>
              <a:t>trajnih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motiva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</p:txBody>
      </p:sp>
      <p:pic>
        <p:nvPicPr>
          <p:cNvPr id="2050" name="Picture 2" descr="Rentability Typographic Header. Profitability of a Business Project Stock  Vector - Illustration of finance, graph: 2105641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462854" y="5409852"/>
            <a:ext cx="5859224" cy="139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34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83" name="Rectangle 3082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87" name="Rectangle 3086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/>
          </a:bodyPr>
          <a:lstStyle/>
          <a:p>
            <a:r>
              <a:rPr lang="en-US" sz="1700"/>
              <a:t>U odnosu na sredstva, </a:t>
            </a:r>
            <a:r>
              <a:rPr lang="en-US" sz="1700" b="1"/>
              <a:t>cilj preduzeća je što brže kretanje i cirkulisanje angažovanih sredstava u procesu</a:t>
            </a:r>
            <a:endParaRPr lang="sr-Latn-RS" sz="1700" b="1"/>
          </a:p>
          <a:p>
            <a:r>
              <a:rPr lang="en-US" sz="1700"/>
              <a:t>Po</a:t>
            </a:r>
            <a:r>
              <a:rPr lang="sr-Latn-RS" sz="1700"/>
              <a:t> </a:t>
            </a:r>
            <a:r>
              <a:rPr lang="en-US" sz="1700"/>
              <a:t>vremenskom faktoru se rentabilnost razlikuje od drugih ekonomskih principa poslovanja – produktivnosti i ekonomičnosti. </a:t>
            </a:r>
            <a:endParaRPr lang="sr-Latn-RS" sz="1700"/>
          </a:p>
          <a:p>
            <a:r>
              <a:rPr lang="en-US" sz="1700"/>
              <a:t>Princip rentabilnosti je zahtev ili težnja da se ostvari što veći dohodak sa što manjim angažovanjem sredstva u reprodukciji. </a:t>
            </a:r>
            <a:endParaRPr lang="sr-Latn-RS" sz="1700"/>
          </a:p>
        </p:txBody>
      </p:sp>
      <p:pic>
        <p:nvPicPr>
          <p:cNvPr id="3076" name="Picture 4" descr="79 Rentability Stock Vectors, Images &amp; Vector Art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349" y="2151647"/>
            <a:ext cx="3215123" cy="230829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1687" y="696588"/>
            <a:ext cx="3598363" cy="48628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539496">
              <a:spcAft>
                <a:spcPts val="600"/>
              </a:spcAft>
            </a:pPr>
            <a:r>
              <a:rPr lang="sr-Latn-RS" sz="20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2000" b="1" u="sng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itne</a:t>
            </a:r>
            <a:r>
              <a:rPr lang="en-US" sz="20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u="sng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kategorije</a:t>
            </a:r>
            <a:r>
              <a:rPr lang="en-US" sz="20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u="sng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ekonomije</a:t>
            </a:r>
            <a:r>
              <a:rPr lang="en-US" sz="20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u="sng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preduzeća</a:t>
            </a:r>
            <a:r>
              <a:rPr lang="en-US" sz="20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u="sng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lang="sr-Latn-R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9748" lvl="1" algn="just" defTabSz="539496">
              <a:spcAft>
                <a:spcPts val="600"/>
              </a:spcAft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Ostvareni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obim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proizvodnje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(Q)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njena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vrednost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(V)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tržišna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cena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(C), </a:t>
            </a:r>
            <a:endParaRPr lang="sr-Latn-R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9748" lvl="1" algn="just" defTabSz="539496">
              <a:spcAft>
                <a:spcPts val="600"/>
              </a:spcAft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Utrošci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radne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snage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(L), </a:t>
            </a:r>
            <a:endParaRPr lang="sr-Latn-R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9748" lvl="1" algn="just" defTabSz="539496">
              <a:spcAft>
                <a:spcPts val="600"/>
              </a:spcAft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Troškovi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(T), </a:t>
            </a:r>
            <a:endParaRPr lang="sr-Latn-R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9748" lvl="1" algn="just" defTabSz="539496">
              <a:spcAft>
                <a:spcPts val="600"/>
              </a:spcAft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Dohodak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kao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čisti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rezultat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proizvodnje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(D). </a:t>
            </a:r>
            <a:endParaRPr lang="sr-Latn-R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9748" lvl="1" algn="just" defTabSz="539496">
              <a:spcAft>
                <a:spcPts val="600"/>
              </a:spcAft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Dobitak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profit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kao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izvedeni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oblik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rezultata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(D-Dl)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sr-Latn-R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9748" lvl="1" algn="just" defTabSz="539496">
              <a:spcAft>
                <a:spcPts val="600"/>
              </a:spcAft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angažovana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20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reprodukciji</a:t>
            </a: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(S).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8908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3404" y="1149348"/>
            <a:ext cx="5647630" cy="461176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pođe</a:t>
            </a:r>
            <a:r>
              <a:rPr lang="en-US" dirty="0"/>
              <a:t> od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iznesene</a:t>
            </a:r>
            <a:r>
              <a:rPr lang="en-US" dirty="0"/>
              <a:t> </a:t>
            </a:r>
            <a:r>
              <a:rPr lang="en-US" dirty="0" err="1"/>
              <a:t>definicije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rentabilnosti</a:t>
            </a:r>
            <a:r>
              <a:rPr lang="en-US" dirty="0"/>
              <a:t> da je to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težnja</a:t>
            </a:r>
            <a:r>
              <a:rPr lang="en-US" dirty="0"/>
              <a:t> da se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maksimalan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s </a:t>
            </a:r>
            <a:r>
              <a:rPr lang="en-US" dirty="0" err="1"/>
              <a:t>minimalnim</a:t>
            </a:r>
            <a:r>
              <a:rPr lang="en-US" dirty="0"/>
              <a:t> </a:t>
            </a:r>
            <a:r>
              <a:rPr lang="en-US" dirty="0" err="1"/>
              <a:t>angažovanjem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reprodukciji</a:t>
            </a:r>
            <a:r>
              <a:rPr lang="en-US" dirty="0"/>
              <a:t>, </a:t>
            </a:r>
            <a:r>
              <a:rPr lang="en-US" dirty="0" err="1"/>
              <a:t>izraz</a:t>
            </a:r>
            <a:r>
              <a:rPr lang="en-US" dirty="0"/>
              <a:t> </a:t>
            </a:r>
            <a:r>
              <a:rPr lang="en-US" dirty="0" err="1"/>
              <a:t>rentabilnosti</a:t>
            </a:r>
            <a:r>
              <a:rPr lang="en-US" dirty="0"/>
              <a:t> </a:t>
            </a:r>
            <a:r>
              <a:rPr lang="en-US" dirty="0" err="1"/>
              <a:t>biće</a:t>
            </a:r>
            <a:endParaRPr lang="sr-Latn-RS" dirty="0"/>
          </a:p>
          <a:p>
            <a:pPr marL="0" indent="0" algn="just">
              <a:buNone/>
            </a:pPr>
            <a:endParaRPr lang="sr-Latn-RS" sz="35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5000" b="1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R= D / S</a:t>
            </a:r>
          </a:p>
        </p:txBody>
      </p:sp>
      <p:pic>
        <p:nvPicPr>
          <p:cNvPr id="4098" name="Picture 2" descr="Význam rentability a ukazatele rentability kapitálu vzor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96" y="1262358"/>
            <a:ext cx="7602595" cy="5160362"/>
          </a:xfrm>
          <a:prstGeom prst="rect">
            <a:avLst/>
          </a:prstGeom>
          <a:noFill/>
          <a:effectLst>
            <a:softEdge rad="635000"/>
          </a:effectLst>
          <a:scene3d>
            <a:camera prst="isometricOffAxis2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61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r-Latn-RS" sz="1900"/>
              <a:t>DOHODAK = B</a:t>
            </a:r>
            <a:r>
              <a:rPr lang="en-US" sz="1900"/>
              <a:t>ruto</a:t>
            </a:r>
            <a:r>
              <a:rPr lang="sr-Latn-RS" sz="1900"/>
              <a:t> </a:t>
            </a:r>
            <a:r>
              <a:rPr lang="en-US" sz="1900"/>
              <a:t>prihoda </a:t>
            </a:r>
            <a:r>
              <a:rPr lang="sr-Latn-RS" sz="1900"/>
              <a:t> - </a:t>
            </a:r>
            <a:r>
              <a:rPr lang="en-US" sz="1900"/>
              <a:t>troškov</a:t>
            </a:r>
            <a:r>
              <a:rPr lang="sr-Latn-RS" sz="1900"/>
              <a:t>i</a:t>
            </a:r>
            <a:r>
              <a:rPr lang="en-US" sz="1900"/>
              <a:t> materijalne reprodukcije </a:t>
            </a:r>
            <a:endParaRPr lang="sr-Latn-RS" sz="1900"/>
          </a:p>
          <a:p>
            <a:r>
              <a:rPr lang="en-US" sz="1900"/>
              <a:t>rentabilnost</a:t>
            </a:r>
            <a:r>
              <a:rPr lang="sr-Latn-RS" sz="1900"/>
              <a:t> zavisi </a:t>
            </a:r>
            <a:r>
              <a:rPr lang="en-US" sz="1900"/>
              <a:t>: </a:t>
            </a:r>
            <a:endParaRPr lang="sr-Latn-RS" sz="1900"/>
          </a:p>
          <a:p>
            <a:pPr lvl="1"/>
            <a:r>
              <a:rPr lang="en-US" sz="1900"/>
              <a:t>1. </a:t>
            </a:r>
            <a:r>
              <a:rPr lang="en-US" sz="1900" b="1"/>
              <a:t>Od veličine bruto prihoda ili vrednosti proizvodnje i </a:t>
            </a:r>
            <a:endParaRPr lang="sr-Latn-RS" sz="1900" b="1"/>
          </a:p>
          <a:p>
            <a:pPr lvl="1"/>
            <a:r>
              <a:rPr lang="en-US" sz="1900" b="1"/>
              <a:t>2. Od veličine troškova materijalne reprodukcije. </a:t>
            </a:r>
            <a:endParaRPr lang="sr-Latn-RS" sz="1900" b="1"/>
          </a:p>
          <a:p>
            <a:pPr marL="457200" lvl="1" indent="0">
              <a:buNone/>
            </a:pPr>
            <a:r>
              <a:rPr lang="en-US" sz="1900" b="1"/>
              <a:t> </a:t>
            </a:r>
            <a:endParaRPr lang="sr-Latn-RS" sz="1900" b="1"/>
          </a:p>
          <a:p>
            <a:pPr marL="0" indent="0">
              <a:buNone/>
            </a:pPr>
            <a:r>
              <a:rPr lang="en-US" sz="1900"/>
              <a:t>U procesu proizvodnje prenosi se vrednost sredstava za proizvodnju na novi proizvod i stvara se nova, dvojna vrednost. </a:t>
            </a:r>
            <a:endParaRPr lang="sr-Latn-RS" sz="1900"/>
          </a:p>
          <a:p>
            <a:pPr marL="0" indent="0">
              <a:buNone/>
            </a:pPr>
            <a:r>
              <a:rPr lang="en-US" sz="1900"/>
              <a:t>Realizacijom proizvoda naplaćuje se prenesena vrednost za proizvodnju i dohodak kao izraz društvenog priznanja opravdanosti te proizvodnje. </a:t>
            </a:r>
            <a:endParaRPr lang="sr-Latn-RS" sz="1900"/>
          </a:p>
          <a:p>
            <a:pPr marL="0" indent="0">
              <a:buNone/>
            </a:pPr>
            <a:r>
              <a:rPr lang="en-US" sz="1900" b="1"/>
              <a:t>Zato se na osnovu veličine rentabilnosti i zaključuje o sposobnosti određene ekonomije da oplođuje vrednost.</a:t>
            </a:r>
            <a:endParaRPr lang="sr-Latn-RS" sz="1900" b="1"/>
          </a:p>
        </p:txBody>
      </p:sp>
      <p:pic>
        <p:nvPicPr>
          <p:cNvPr id="5122" name="Picture 2" descr="Rentabilit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9" r="-3" b="-3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28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Freeform: Shape 615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034" y="609598"/>
            <a:ext cx="9392421" cy="741000"/>
          </a:xfrm>
        </p:spPr>
        <p:txBody>
          <a:bodyPr>
            <a:normAutofit/>
          </a:bodyPr>
          <a:lstStyle/>
          <a:p>
            <a:r>
              <a:rPr lang="sr-Latn-RS" b="1" dirty="0"/>
              <a:t>Značaj rentabilnosti - profitabinosti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622612"/>
            <a:ext cx="5248835" cy="4493523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Kompleks</a:t>
            </a:r>
            <a:r>
              <a:rPr lang="en-US" sz="2400" dirty="0"/>
              <a:t> </a:t>
            </a:r>
            <a:r>
              <a:rPr lang="en-US" sz="2400" dirty="0" err="1"/>
              <a:t>rentabilnosti</a:t>
            </a:r>
            <a:r>
              <a:rPr lang="en-US" sz="2400" dirty="0"/>
              <a:t> </a:t>
            </a:r>
            <a:r>
              <a:rPr lang="en-US" sz="2400" dirty="0" err="1"/>
              <a:t>obuhvata</a:t>
            </a:r>
            <a:r>
              <a:rPr lang="en-US" sz="2400" dirty="0"/>
              <a:t> </a:t>
            </a:r>
            <a:r>
              <a:rPr lang="en-US" sz="2400" dirty="0" err="1"/>
              <a:t>odnos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rezultata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ulaganja</a:t>
            </a:r>
            <a:r>
              <a:rPr lang="en-US" sz="2400" dirty="0"/>
              <a:t>, </a:t>
            </a:r>
            <a:r>
              <a:rPr lang="en-US" sz="2400" dirty="0" err="1"/>
              <a:t>odnosno</a:t>
            </a:r>
            <a:r>
              <a:rPr lang="en-US" sz="2400" dirty="0"/>
              <a:t> </a:t>
            </a:r>
            <a:r>
              <a:rPr lang="en-US" sz="2400" dirty="0" err="1"/>
              <a:t>dobiti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angažovanih</a:t>
            </a:r>
            <a:r>
              <a:rPr lang="en-US" sz="2400" dirty="0"/>
              <a:t> </a:t>
            </a:r>
            <a:r>
              <a:rPr lang="en-US" sz="2400" dirty="0" err="1"/>
              <a:t>sredstava</a:t>
            </a:r>
            <a:r>
              <a:rPr lang="en-US" sz="2400" dirty="0"/>
              <a:t>. </a:t>
            </a:r>
            <a:endParaRPr lang="sr-Latn-RS" sz="2400" dirty="0"/>
          </a:p>
          <a:p>
            <a:pPr algn="just"/>
            <a:r>
              <a:rPr lang="sr-Latn-RS" sz="2400" dirty="0"/>
              <a:t>Na visinu utiču</a:t>
            </a:r>
          </a:p>
          <a:p>
            <a:pPr lvl="1" algn="just"/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endParaRPr lang="sr-Latn-RS" dirty="0"/>
          </a:p>
          <a:p>
            <a:pPr lvl="1" algn="just"/>
            <a:r>
              <a:rPr lang="en-US" dirty="0" err="1"/>
              <a:t>asortiman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endParaRPr lang="sr-Latn-RS" dirty="0"/>
          </a:p>
          <a:p>
            <a:pPr lvl="1" algn="just"/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utrošci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za </a:t>
            </a:r>
            <a:r>
              <a:rPr lang="en-US" dirty="0" err="1"/>
              <a:t>proizvodnju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radne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, </a:t>
            </a:r>
            <a:endParaRPr lang="sr-Latn-RS" dirty="0"/>
          </a:p>
          <a:p>
            <a:pPr lvl="1" algn="just"/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, </a:t>
            </a:r>
            <a:endParaRPr lang="sr-Latn-RS" dirty="0"/>
          </a:p>
          <a:p>
            <a:pPr lvl="1" algn="just"/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brojne</a:t>
            </a:r>
            <a:r>
              <a:rPr lang="en-US" dirty="0"/>
              <a:t> </a:t>
            </a:r>
            <a:r>
              <a:rPr lang="en-US" dirty="0" err="1"/>
              <a:t>organizacione</a:t>
            </a:r>
            <a:r>
              <a:rPr lang="en-US" dirty="0"/>
              <a:t> mere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</p:txBody>
      </p:sp>
      <p:pic>
        <p:nvPicPr>
          <p:cNvPr id="6148" name="Picture 4" descr="30 Rentability Posters and Art Prints | Barewa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9367" y="2618339"/>
            <a:ext cx="4788505" cy="288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7" name="Freeform: Shape 615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4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961"/>
            <a:ext cx="10515600" cy="49800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Kao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angažovanih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rentabilnost</a:t>
            </a:r>
            <a:r>
              <a:rPr lang="en-US" dirty="0"/>
              <a:t> se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obrascu</a:t>
            </a:r>
            <a:r>
              <a:rPr lang="en-US" dirty="0"/>
              <a:t>: </a:t>
            </a:r>
            <a:endParaRPr lang="sr-Latn-RS" dirty="0"/>
          </a:p>
          <a:p>
            <a:pPr marL="0" indent="0" algn="ctr">
              <a:buNone/>
            </a:pPr>
            <a:r>
              <a:rPr lang="en-US" sz="43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R = </a:t>
            </a:r>
            <a:r>
              <a:rPr lang="sr-Latn-RS" sz="43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D</a:t>
            </a:r>
            <a:r>
              <a:rPr lang="en-US" sz="43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sr-Latn-RS" sz="43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/Sa</a:t>
            </a:r>
            <a:r>
              <a:rPr lang="en-US" sz="43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sr-Latn-RS" sz="43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sr-Latn-RS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D- dobit</a:t>
            </a:r>
          </a:p>
          <a:p>
            <a:pPr marL="0" indent="0">
              <a:buNone/>
            </a:pPr>
            <a:r>
              <a:rPr lang="sr-Latn-RS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Sa – angažovana sredstva</a:t>
            </a:r>
          </a:p>
          <a:p>
            <a:pPr algn="just"/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se u </a:t>
            </a:r>
            <a:r>
              <a:rPr lang="en-US" dirty="0" err="1"/>
              <a:t>obrascu</a:t>
            </a:r>
            <a:r>
              <a:rPr lang="en-US" dirty="0"/>
              <a:t> </a:t>
            </a:r>
            <a:r>
              <a:rPr lang="en-US" dirty="0" err="1"/>
              <a:t>rentabilnosti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razložiti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 </a:t>
            </a:r>
            <a:endParaRPr lang="sr-Latn-RS" dirty="0"/>
          </a:p>
          <a:p>
            <a:pPr lvl="1" algn="just"/>
            <a:r>
              <a:rPr lang="en-US" u="sng" dirty="0" err="1"/>
              <a:t>bruto</a:t>
            </a:r>
            <a:r>
              <a:rPr lang="en-US" u="sng" dirty="0"/>
              <a:t> </a:t>
            </a:r>
            <a:r>
              <a:rPr lang="en-US" u="sng" dirty="0" err="1"/>
              <a:t>dobit</a:t>
            </a:r>
            <a:r>
              <a:rPr lang="en-US" u="sng" dirty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čist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sr-Latn-RS" dirty="0"/>
              <a:t> i</a:t>
            </a:r>
            <a:r>
              <a:rPr lang="en-US" dirty="0"/>
              <a:t> </a:t>
            </a:r>
            <a:endParaRPr lang="sr-Latn-RS" dirty="0"/>
          </a:p>
          <a:p>
            <a:pPr lvl="1" algn="just"/>
            <a:r>
              <a:rPr lang="en-US" u="sng" dirty="0" err="1"/>
              <a:t>neto</a:t>
            </a:r>
            <a:r>
              <a:rPr lang="en-US" u="sng" dirty="0"/>
              <a:t> </a:t>
            </a:r>
            <a:r>
              <a:rPr lang="en-US" u="sng" dirty="0" err="1"/>
              <a:t>dobit</a:t>
            </a:r>
            <a:r>
              <a:rPr lang="en-US" u="sng" dirty="0"/>
              <a:t> </a:t>
            </a:r>
            <a:r>
              <a:rPr lang="en-US" dirty="0" err="1"/>
              <a:t>javlja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ostatak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podmirenju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izdvajanja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dobiti</a:t>
            </a:r>
            <a:endParaRPr lang="sr-Latn-RS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rentabilnosti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analizirati</a:t>
            </a:r>
            <a:r>
              <a:rPr lang="en-US" dirty="0"/>
              <a:t> u </a:t>
            </a:r>
            <a:r>
              <a:rPr lang="en-US" dirty="0" err="1"/>
              <a:t>vremenskoj</a:t>
            </a:r>
            <a:r>
              <a:rPr lang="en-US" dirty="0"/>
              <a:t> </a:t>
            </a:r>
            <a:r>
              <a:rPr lang="en-US" dirty="0" err="1"/>
              <a:t>sukcesiji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rentabilnosti</a:t>
            </a:r>
            <a:r>
              <a:rPr lang="en-US" dirty="0"/>
              <a:t>. </a:t>
            </a:r>
            <a:endParaRPr lang="sr-Latn-RS" dirty="0"/>
          </a:p>
        </p:txBody>
      </p:sp>
      <p:pic>
        <p:nvPicPr>
          <p:cNvPr id="8194" name="Picture 2" descr="Rentability Images – Browse 93 Stock Photos, Vectors, and Video | Adobe 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365" y="1481552"/>
            <a:ext cx="2335558" cy="154559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96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10246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9" name="Rectangle 10248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Rectangle 10250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/>
          </p:cNvSpPr>
          <p:nvPr/>
        </p:nvSpPr>
        <p:spPr>
          <a:xfrm>
            <a:off x="905435" y="2865947"/>
            <a:ext cx="10260105" cy="286852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 defTabSz="694944">
              <a:spcAft>
                <a:spcPts val="600"/>
              </a:spcAft>
            </a:pP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ukoliko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vreme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angažovanja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kraće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utoliko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visina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angažovanih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manja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sr-Latn-R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defTabSz="694944">
              <a:spcAft>
                <a:spcPts val="600"/>
              </a:spcAft>
            </a:pP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bitan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r-Latn-R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koeficijent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obrta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kao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broj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koji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pokazuje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koliko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puta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obrnu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ciklusu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reprodukcije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sr-Latn-R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7472" lvl="1" algn="just" defTabSz="694944">
              <a:spcAft>
                <a:spcPts val="600"/>
              </a:spcAft>
            </a:pP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Ako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ovaj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koeficijent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veći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potrebna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manja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angažovanih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obrnuto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sr-Latn-R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defTabSz="694944">
              <a:spcAft>
                <a:spcPts val="600"/>
              </a:spcAft>
            </a:pP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Pored toga,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važna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dužina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vremena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angažovanja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je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često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područje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gde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preduzimaju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razne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organizacione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mere u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cilju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skraćenja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vremena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angažovanja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2200" dirty="0"/>
          </a:p>
        </p:txBody>
      </p:sp>
      <p:pic>
        <p:nvPicPr>
          <p:cNvPr id="10242" name="Picture 2" descr="Renta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939" y="747393"/>
            <a:ext cx="2726802" cy="2469558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19518" y="1249845"/>
            <a:ext cx="607806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94944">
              <a:spcAft>
                <a:spcPts val="600"/>
              </a:spcAft>
            </a:pP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Što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tiče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angažovanih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sredstva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njihove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visine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da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zavise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od </a:t>
            </a:r>
            <a:r>
              <a:rPr lang="en-US" sz="2200" b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dužine</a:t>
            </a:r>
            <a:r>
              <a:rPr lang="en-US" sz="22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b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vremena</a:t>
            </a:r>
            <a:r>
              <a:rPr lang="en-US" sz="22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b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angažovanja</a:t>
            </a:r>
            <a:r>
              <a:rPr lang="en-US" sz="22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angažovanih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vrednosti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pojedinim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fazama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ciklusa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reprodukcije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sr-Latn-RS" sz="2200" dirty="0"/>
          </a:p>
        </p:txBody>
      </p:sp>
    </p:spTree>
    <p:extLst>
      <p:ext uri="{BB962C8B-B14F-4D97-AF65-F5344CB8AC3E}">
        <p14:creationId xmlns:p14="http://schemas.microsoft.com/office/powerpoint/2010/main" val="218847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1341B0-5747-57EF-5EB2-79A541865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TEME ZA PRISTUPNIN RAD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5B2A6523-7B37-A5AF-C6ED-970D574F2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9923698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908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613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RENTABILNOST</vt:lpstr>
      <vt:lpstr>PowerPoint Presentation</vt:lpstr>
      <vt:lpstr>PowerPoint Presentation</vt:lpstr>
      <vt:lpstr>PowerPoint Presentation</vt:lpstr>
      <vt:lpstr>PowerPoint Presentation</vt:lpstr>
      <vt:lpstr>Značaj rentabilnosti - profitabinosti</vt:lpstr>
      <vt:lpstr>PowerPoint Presentation</vt:lpstr>
      <vt:lpstr>PowerPoint Presentation</vt:lpstr>
      <vt:lpstr>TEME ZA PRISTUPNIN RAD</vt:lpstr>
      <vt:lpstr>PITANJA ZA KOLOKVIJUM I ISPIT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Zorana Mihajlovic</cp:lastModifiedBy>
  <cp:revision>11</cp:revision>
  <dcterms:created xsi:type="dcterms:W3CDTF">2023-02-05T08:37:24Z</dcterms:created>
  <dcterms:modified xsi:type="dcterms:W3CDTF">2024-02-16T07:53:05Z</dcterms:modified>
</cp:coreProperties>
</file>