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64" r:id="rId6"/>
    <p:sldId id="273" r:id="rId7"/>
    <p:sldId id="258" r:id="rId8"/>
    <p:sldId id="259" r:id="rId9"/>
    <p:sldId id="265" r:id="rId10"/>
    <p:sldId id="267" r:id="rId11"/>
    <p:sldId id="274" r:id="rId12"/>
    <p:sldId id="275" r:id="rId13"/>
    <p:sldId id="268" r:id="rId14"/>
    <p:sldId id="269" r:id="rId15"/>
    <p:sldId id="270" r:id="rId16"/>
    <p:sldId id="271" r:id="rId17"/>
    <p:sldId id="272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87860A-FA8F-4B65-9348-351BAAC8DB82}" v="3" dt="2023-03-04T09:11:26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47" y="3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rana Mihajlovic" userId="afd8070fd226961e" providerId="LiveId" clId="{6487860A-FA8F-4B65-9348-351BAAC8DB82}"/>
    <pc:docChg chg="undo custSel delSld modSld">
      <pc:chgData name="Zorana Mihajlovic" userId="afd8070fd226961e" providerId="LiveId" clId="{6487860A-FA8F-4B65-9348-351BAAC8DB82}" dt="2023-03-04T09:27:22.451" v="1102" actId="2696"/>
      <pc:docMkLst>
        <pc:docMk/>
      </pc:docMkLst>
      <pc:sldChg chg="modSp mod">
        <pc:chgData name="Zorana Mihajlovic" userId="afd8070fd226961e" providerId="LiveId" clId="{6487860A-FA8F-4B65-9348-351BAAC8DB82}" dt="2023-03-04T09:08:24.213" v="39" actId="20577"/>
        <pc:sldMkLst>
          <pc:docMk/>
          <pc:sldMk cId="1717492485" sldId="257"/>
        </pc:sldMkLst>
        <pc:spChg chg="mod">
          <ac:chgData name="Zorana Mihajlovic" userId="afd8070fd226961e" providerId="LiveId" clId="{6487860A-FA8F-4B65-9348-351BAAC8DB82}" dt="2023-03-04T09:08:24.213" v="39" actId="20577"/>
          <ac:spMkLst>
            <pc:docMk/>
            <pc:sldMk cId="1717492485" sldId="257"/>
            <ac:spMk id="3" creationId="{00000000-0000-0000-0000-000000000000}"/>
          </ac:spMkLst>
        </pc:spChg>
      </pc:sldChg>
      <pc:sldChg chg="modSp mod">
        <pc:chgData name="Zorana Mihajlovic" userId="afd8070fd226961e" providerId="LiveId" clId="{6487860A-FA8F-4B65-9348-351BAAC8DB82}" dt="2023-03-04T09:12:04.938" v="591" actId="20577"/>
        <pc:sldMkLst>
          <pc:docMk/>
          <pc:sldMk cId="2262858716" sldId="259"/>
        </pc:sldMkLst>
        <pc:spChg chg="mod">
          <ac:chgData name="Zorana Mihajlovic" userId="afd8070fd226961e" providerId="LiveId" clId="{6487860A-FA8F-4B65-9348-351BAAC8DB82}" dt="2023-03-04T09:12:04.938" v="591" actId="20577"/>
          <ac:spMkLst>
            <pc:docMk/>
            <pc:sldMk cId="2262858716" sldId="259"/>
            <ac:spMk id="3" creationId="{00000000-0000-0000-0000-000000000000}"/>
          </ac:spMkLst>
        </pc:spChg>
      </pc:sldChg>
      <pc:sldChg chg="modSp mod">
        <pc:chgData name="Zorana Mihajlovic" userId="afd8070fd226961e" providerId="LiveId" clId="{6487860A-FA8F-4B65-9348-351BAAC8DB82}" dt="2023-03-04T09:11:26.262" v="412" actId="1036"/>
        <pc:sldMkLst>
          <pc:docMk/>
          <pc:sldMk cId="1464548845" sldId="264"/>
        </pc:sldMkLst>
        <pc:spChg chg="mod">
          <ac:chgData name="Zorana Mihajlovic" userId="afd8070fd226961e" providerId="LiveId" clId="{6487860A-FA8F-4B65-9348-351BAAC8DB82}" dt="2023-03-04T09:10:23.383" v="300" actId="6549"/>
          <ac:spMkLst>
            <pc:docMk/>
            <pc:sldMk cId="1464548845" sldId="264"/>
            <ac:spMk id="2" creationId="{00000000-0000-0000-0000-000000000000}"/>
          </ac:spMkLst>
        </pc:spChg>
        <pc:spChg chg="mod">
          <ac:chgData name="Zorana Mihajlovic" userId="afd8070fd226961e" providerId="LiveId" clId="{6487860A-FA8F-4B65-9348-351BAAC8DB82}" dt="2023-03-04T09:10:49.429" v="409" actId="20577"/>
          <ac:spMkLst>
            <pc:docMk/>
            <pc:sldMk cId="1464548845" sldId="264"/>
            <ac:spMk id="4" creationId="{00000000-0000-0000-0000-000000000000}"/>
          </ac:spMkLst>
        </pc:spChg>
        <pc:picChg chg="mod">
          <ac:chgData name="Zorana Mihajlovic" userId="afd8070fd226961e" providerId="LiveId" clId="{6487860A-FA8F-4B65-9348-351BAAC8DB82}" dt="2023-03-04T09:11:26.262" v="412" actId="1036"/>
          <ac:picMkLst>
            <pc:docMk/>
            <pc:sldMk cId="1464548845" sldId="264"/>
            <ac:picMk id="6146" creationId="{00000000-0000-0000-0000-000000000000}"/>
          </ac:picMkLst>
        </pc:picChg>
      </pc:sldChg>
      <pc:sldChg chg="modSp mod">
        <pc:chgData name="Zorana Mihajlovic" userId="afd8070fd226961e" providerId="LiveId" clId="{6487860A-FA8F-4B65-9348-351BAAC8DB82}" dt="2023-03-04T09:12:21.289" v="592" actId="20577"/>
        <pc:sldMkLst>
          <pc:docMk/>
          <pc:sldMk cId="2692942869" sldId="267"/>
        </pc:sldMkLst>
        <pc:spChg chg="mod">
          <ac:chgData name="Zorana Mihajlovic" userId="afd8070fd226961e" providerId="LiveId" clId="{6487860A-FA8F-4B65-9348-351BAAC8DB82}" dt="2023-03-04T09:12:21.289" v="592" actId="20577"/>
          <ac:spMkLst>
            <pc:docMk/>
            <pc:sldMk cId="2692942869" sldId="267"/>
            <ac:spMk id="3" creationId="{00000000-0000-0000-0000-000000000000}"/>
          </ac:spMkLst>
        </pc:spChg>
      </pc:sldChg>
      <pc:sldChg chg="modSp mod">
        <pc:chgData name="Zorana Mihajlovic" userId="afd8070fd226961e" providerId="LiveId" clId="{6487860A-FA8F-4B65-9348-351BAAC8DB82}" dt="2023-03-04T09:22:04.864" v="817" actId="20577"/>
        <pc:sldMkLst>
          <pc:docMk/>
          <pc:sldMk cId="305044707" sldId="268"/>
        </pc:sldMkLst>
        <pc:spChg chg="mod">
          <ac:chgData name="Zorana Mihajlovic" userId="afd8070fd226961e" providerId="LiveId" clId="{6487860A-FA8F-4B65-9348-351BAAC8DB82}" dt="2023-03-04T09:22:04.864" v="817" actId="20577"/>
          <ac:spMkLst>
            <pc:docMk/>
            <pc:sldMk cId="305044707" sldId="268"/>
            <ac:spMk id="3" creationId="{00000000-0000-0000-0000-000000000000}"/>
          </ac:spMkLst>
        </pc:spChg>
      </pc:sldChg>
      <pc:sldChg chg="modSp mod">
        <pc:chgData name="Zorana Mihajlovic" userId="afd8070fd226961e" providerId="LiveId" clId="{6487860A-FA8F-4B65-9348-351BAAC8DB82}" dt="2023-03-04T09:23:09.250" v="1101" actId="14100"/>
        <pc:sldMkLst>
          <pc:docMk/>
          <pc:sldMk cId="2386463483" sldId="269"/>
        </pc:sldMkLst>
        <pc:spChg chg="mod">
          <ac:chgData name="Zorana Mihajlovic" userId="afd8070fd226961e" providerId="LiveId" clId="{6487860A-FA8F-4B65-9348-351BAAC8DB82}" dt="2023-03-04T09:23:09.250" v="1101" actId="14100"/>
          <ac:spMkLst>
            <pc:docMk/>
            <pc:sldMk cId="2386463483" sldId="269"/>
            <ac:spMk id="10246" creationId="{00000000-0000-0000-0000-000000000000}"/>
          </ac:spMkLst>
        </pc:spChg>
      </pc:sldChg>
      <pc:sldChg chg="del">
        <pc:chgData name="Zorana Mihajlovic" userId="afd8070fd226961e" providerId="LiveId" clId="{6487860A-FA8F-4B65-9348-351BAAC8DB82}" dt="2023-03-04T09:27:22.451" v="1102" actId="2696"/>
        <pc:sldMkLst>
          <pc:docMk/>
          <pc:sldMk cId="1294371590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5063-74CB-4606-B8DF-F1707CE9E9A0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AFD0-20B6-4ABC-BE86-FA8805EC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0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5063-74CB-4606-B8DF-F1707CE9E9A0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AFD0-20B6-4ABC-BE86-FA8805EC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5063-74CB-4606-B8DF-F1707CE9E9A0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AFD0-20B6-4ABC-BE86-FA8805EC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5063-74CB-4606-B8DF-F1707CE9E9A0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AFD0-20B6-4ABC-BE86-FA8805EC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1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5063-74CB-4606-B8DF-F1707CE9E9A0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AFD0-20B6-4ABC-BE86-FA8805EC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5063-74CB-4606-B8DF-F1707CE9E9A0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AFD0-20B6-4ABC-BE86-FA8805EC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7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5063-74CB-4606-B8DF-F1707CE9E9A0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AFD0-20B6-4ABC-BE86-FA8805EC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5063-74CB-4606-B8DF-F1707CE9E9A0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AFD0-20B6-4ABC-BE86-FA8805EC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0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5063-74CB-4606-B8DF-F1707CE9E9A0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AFD0-20B6-4ABC-BE86-FA8805EC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1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5063-74CB-4606-B8DF-F1707CE9E9A0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AFD0-20B6-4ABC-BE86-FA8805EC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3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5063-74CB-4606-B8DF-F1707CE9E9A0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AFD0-20B6-4ABC-BE86-FA8805EC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1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65063-74CB-4606-B8DF-F1707CE9E9A0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EAFD0-20B6-4ABC-BE86-FA8805EC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sr-Latn-RS" sz="4000" b="1" dirty="0">
                <a:solidFill>
                  <a:schemeClr val="tx2"/>
                </a:solidFill>
              </a:rPr>
              <a:t>Tržište rada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MojPosao.net - Tržište rada se u 2021. oporavilo, a potražnja za radom je  premašila čak i pretpandemijske broj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88" b="6799"/>
          <a:stretch/>
        </p:blipFill>
        <p:spPr bwMode="auto">
          <a:xfrm>
            <a:off x="-1" y="10"/>
            <a:ext cx="12192001" cy="42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4" name="Freeform: Shape 3083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5" name="Freeform: Shape 3084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56357" y="4268313"/>
            <a:ext cx="3712486" cy="750438"/>
          </a:xfrm>
        </p:spPr>
        <p:txBody>
          <a:bodyPr anchor="b">
            <a:noAutofit/>
          </a:bodyPr>
          <a:lstStyle/>
          <a:p>
            <a:pPr algn="r"/>
            <a:r>
              <a:rPr lang="sr-Latn-RS" sz="1600" i="1" dirty="0">
                <a:solidFill>
                  <a:schemeClr val="tx2"/>
                </a:solidFill>
              </a:rPr>
              <a:t>Rad je prokletstvo alkoholičarske klase</a:t>
            </a:r>
          </a:p>
          <a:p>
            <a:pPr algn="r"/>
            <a:r>
              <a:rPr lang="sr-Latn-RS" sz="1600" i="1" dirty="0">
                <a:solidFill>
                  <a:schemeClr val="tx2"/>
                </a:solidFill>
              </a:rPr>
              <a:t>Oscar Wilde</a:t>
            </a:r>
            <a:endParaRPr lang="en-US" sz="1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41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88" y="161365"/>
            <a:ext cx="6060141" cy="6524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600" b="1" u="sng" dirty="0"/>
              <a:t>Zaposleni</a:t>
            </a:r>
            <a:r>
              <a:rPr lang="sr-Latn-RS" sz="2600" dirty="0"/>
              <a:t> su oni koji rade za platu određeni broj časova nedeljno. </a:t>
            </a:r>
          </a:p>
          <a:p>
            <a:pPr marL="0" indent="0">
              <a:buNone/>
            </a:pPr>
            <a:r>
              <a:rPr lang="sr-Latn-RS" sz="2600" b="1" u="sng" dirty="0"/>
              <a:t>Nezaposleni</a:t>
            </a:r>
            <a:r>
              <a:rPr lang="sr-Latn-RS" sz="2600" dirty="0"/>
              <a:t> su ljudi koji aktivno traže posao ili trenutno menjaju posao.</a:t>
            </a:r>
          </a:p>
          <a:p>
            <a:pPr marL="0" indent="0">
              <a:buNone/>
            </a:pPr>
            <a:r>
              <a:rPr lang="sr-Latn-RS" sz="2600" b="1" u="sng" dirty="0"/>
              <a:t>Stopa nezaposlenosti</a:t>
            </a:r>
            <a:r>
              <a:rPr lang="sr-Latn-RS" sz="2600" b="1" dirty="0"/>
              <a:t> </a:t>
            </a:r>
            <a:r>
              <a:rPr lang="sr-Latn-RS" sz="2600" dirty="0"/>
              <a:t>odnos </a:t>
            </a:r>
            <a:r>
              <a:rPr lang="sr-Latn-RS" sz="2600" b="1" u="sng" dirty="0"/>
              <a:t>broja nezaposlenih </a:t>
            </a:r>
            <a:r>
              <a:rPr lang="sr-Latn-RS" sz="2600" dirty="0"/>
              <a:t>prema veličini </a:t>
            </a:r>
            <a:r>
              <a:rPr lang="sr-Latn-RS" sz="2600" b="1" u="sng" dirty="0"/>
              <a:t>radne snage </a:t>
            </a:r>
            <a:r>
              <a:rPr lang="sr-Latn-RS" sz="2600" dirty="0"/>
              <a:t>pomnoženo sa 100. To je procenat radne snage koja je nezaposlena.</a:t>
            </a:r>
          </a:p>
          <a:p>
            <a:pPr marL="0" indent="0" algn="ctr">
              <a:buNone/>
            </a:pPr>
            <a:r>
              <a:rPr lang="sr-Latn-RS" sz="2600" b="1" dirty="0">
                <a:solidFill>
                  <a:srgbClr val="C00000"/>
                </a:solidFill>
              </a:rPr>
              <a:t>Stopa nezaposlenosti = (broj nezaposlenih/radna snaga)x100</a:t>
            </a:r>
          </a:p>
          <a:p>
            <a:pPr marL="0" indent="0">
              <a:buNone/>
            </a:pPr>
            <a:r>
              <a:rPr lang="sr-Latn-RS" sz="2600" dirty="0"/>
              <a:t>Stopa nezaposlenosti, pogotovo </a:t>
            </a:r>
            <a:r>
              <a:rPr lang="sr-Latn-RS" sz="2600" b="1" u="sng" dirty="0"/>
              <a:t>ako je visoka</a:t>
            </a:r>
            <a:r>
              <a:rPr lang="sr-Latn-RS" sz="2600" dirty="0"/>
              <a:t>, znači gubitak za proizvodnju i predstavlja teškoće za porodicu i pojedinca, a </a:t>
            </a:r>
            <a:r>
              <a:rPr lang="sr-Latn-RS" sz="2600" b="1" u="sng" dirty="0"/>
              <a:t>ako je suviše niska </a:t>
            </a:r>
            <a:r>
              <a:rPr lang="sr-Latn-RS" sz="2600" dirty="0"/>
              <a:t>tada pritiska plate naviše što može da izazove inflatorne pritiske.</a:t>
            </a:r>
          </a:p>
        </p:txBody>
      </p:sp>
      <p:pic>
        <p:nvPicPr>
          <p:cNvPr id="8196" name="Picture 4" descr="Stopa nezaposlenosti &quot;skočila&quot; na 12,8%, u Srbiji 400.000 ljudi bez posl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r="16540" b="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94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Pad broja nezaposlenih u prošloj godini - IN Med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02733"/>
            <a:ext cx="10905066" cy="545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111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7742A528-B5BC-48B8-92DE-9C2B44451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Nezaposlenost u državama Balkan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r="6843"/>
          <a:stretch/>
        </p:blipFill>
        <p:spPr bwMode="auto">
          <a:xfrm>
            <a:off x="1366347" y="433410"/>
            <a:ext cx="9459306" cy="5854700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4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86" y="278637"/>
            <a:ext cx="9051448" cy="620065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2800" b="1" dirty="0">
                <a:solidFill>
                  <a:srgbClr val="FF0000"/>
                </a:solidFill>
              </a:rPr>
              <a:t>Vrste nezaposlenosti</a:t>
            </a:r>
            <a:br>
              <a:rPr lang="sr-Latn-RS" sz="2800" b="1" dirty="0">
                <a:solidFill>
                  <a:srgbClr val="FF0000"/>
                </a:solidFill>
              </a:rPr>
            </a:br>
            <a:r>
              <a:rPr lang="sr-Latn-RS" sz="2800" b="1" dirty="0">
                <a:solidFill>
                  <a:srgbClr val="FF0000"/>
                </a:solidFill>
              </a:rPr>
              <a:t>Sezonska, frikciona i strukturna nezaposlenost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92" y="992859"/>
            <a:ext cx="8520012" cy="4968552"/>
          </a:xfrm>
        </p:spPr>
        <p:txBody>
          <a:bodyPr>
            <a:noAutofit/>
          </a:bodyPr>
          <a:lstStyle/>
          <a:p>
            <a:pPr marL="12700" indent="0">
              <a:buSzPct val="69642"/>
              <a:buNone/>
              <a:tabLst>
                <a:tab pos="354965" algn="l"/>
                <a:tab pos="355600" algn="l"/>
              </a:tabLst>
            </a:pPr>
            <a:r>
              <a:rPr lang="sr-Latn-RS" sz="1800" b="1" dirty="0">
                <a:cs typeface="Times New Roman"/>
              </a:rPr>
              <a:t>1. </a:t>
            </a:r>
            <a:r>
              <a:rPr lang="sr-Latn-RS" sz="1800" b="1" spc="-5" dirty="0">
                <a:cs typeface="Times New Roman"/>
              </a:rPr>
              <a:t>Sezonska</a:t>
            </a:r>
            <a:r>
              <a:rPr lang="sr-Latn-RS" sz="1800" b="1" spc="-40" dirty="0">
                <a:cs typeface="Times New Roman"/>
              </a:rPr>
              <a:t> </a:t>
            </a:r>
            <a:r>
              <a:rPr lang="sr-Latn-RS" sz="1800" b="1" spc="-5" dirty="0">
                <a:cs typeface="Times New Roman"/>
              </a:rPr>
              <a:t>nezaposlenost</a:t>
            </a:r>
            <a:endParaRPr lang="sr-Latn-RS" sz="1800" b="1" dirty="0">
              <a:cs typeface="Times New Roman"/>
            </a:endParaRPr>
          </a:p>
          <a:p>
            <a:pPr marL="12700" marR="6350" indent="0" algn="just">
              <a:spcBef>
                <a:spcPts val="670"/>
              </a:spcBef>
              <a:buClr>
                <a:srgbClr val="FF7B7F"/>
              </a:buClr>
              <a:buSzPct val="69642"/>
              <a:buNone/>
              <a:tabLst>
                <a:tab pos="355600" algn="l"/>
              </a:tabLst>
            </a:pPr>
            <a:r>
              <a:rPr lang="sr-Latn-RS" sz="1800" spc="-5" dirty="0">
                <a:cs typeface="Times New Roman"/>
              </a:rPr>
              <a:t>Sezonske varijacije u uslovima nezaposlenosti </a:t>
            </a:r>
            <a:r>
              <a:rPr lang="sr-Latn-RS" sz="1800" spc="-10" dirty="0">
                <a:cs typeface="Times New Roman"/>
              </a:rPr>
              <a:t>su </a:t>
            </a:r>
            <a:r>
              <a:rPr lang="sr-Latn-RS" sz="1800" spc="-5" dirty="0">
                <a:cs typeface="Times New Roman"/>
              </a:rPr>
              <a:t>istrajan i neminovan izvor</a:t>
            </a:r>
            <a:r>
              <a:rPr lang="sr-Latn-RS" sz="1800" spc="-50" dirty="0">
                <a:cs typeface="Times New Roman"/>
              </a:rPr>
              <a:t> </a:t>
            </a:r>
            <a:r>
              <a:rPr lang="sr-Latn-RS" sz="1800" spc="-5" dirty="0">
                <a:cs typeface="Times New Roman"/>
              </a:rPr>
              <a:t>nezaposlenosti.</a:t>
            </a:r>
            <a:endParaRPr lang="sr-Latn-RS" sz="1800" dirty="0">
              <a:cs typeface="Times New Roman"/>
            </a:endParaRPr>
          </a:p>
          <a:p>
            <a:pPr marL="12700" marR="5715" indent="0" algn="just">
              <a:spcBef>
                <a:spcPts val="670"/>
              </a:spcBef>
              <a:buClr>
                <a:srgbClr val="FF7B7F"/>
              </a:buClr>
              <a:buSzPct val="69642"/>
              <a:buNone/>
              <a:tabLst>
                <a:tab pos="444500" algn="l"/>
              </a:tabLst>
            </a:pPr>
            <a:r>
              <a:rPr lang="sr-Latn-RS" sz="1800" spc="-5" dirty="0">
                <a:cs typeface="Times New Roman"/>
              </a:rPr>
              <a:t>Nezaposlenost </a:t>
            </a:r>
            <a:r>
              <a:rPr lang="sr-Latn-RS" sz="1800" dirty="0">
                <a:cs typeface="Times New Roman"/>
              </a:rPr>
              <a:t>je </a:t>
            </a:r>
            <a:r>
              <a:rPr lang="sr-Latn-RS" sz="1800" u="sng" spc="-5" dirty="0">
                <a:cs typeface="Times New Roman"/>
              </a:rPr>
              <a:t>praktično neizbežna</a:t>
            </a:r>
            <a:r>
              <a:rPr lang="sr-Latn-RS" sz="1800" spc="-5" dirty="0">
                <a:cs typeface="Times New Roman"/>
              </a:rPr>
              <a:t>, </a:t>
            </a:r>
            <a:r>
              <a:rPr lang="sr-Latn-RS" sz="1800" dirty="0">
                <a:cs typeface="Times New Roman"/>
              </a:rPr>
              <a:t>dok </a:t>
            </a:r>
            <a:r>
              <a:rPr lang="sr-Latn-RS" sz="1800" spc="-5" dirty="0">
                <a:cs typeface="Times New Roman"/>
              </a:rPr>
              <a:t>mi  nastavljamo </a:t>
            </a:r>
            <a:r>
              <a:rPr lang="sr-Latn-RS" sz="1800" dirty="0">
                <a:cs typeface="Times New Roman"/>
              </a:rPr>
              <a:t>da </a:t>
            </a:r>
            <a:r>
              <a:rPr lang="sr-Latn-RS" sz="1800" spc="-5" dirty="0">
                <a:cs typeface="Times New Roman"/>
              </a:rPr>
              <a:t>uzgajamo poljoprivredne  kulture, gradimo </a:t>
            </a:r>
            <a:r>
              <a:rPr lang="sr-Latn-RS" sz="1800" spc="-10" dirty="0">
                <a:cs typeface="Times New Roman"/>
              </a:rPr>
              <a:t>kuće </a:t>
            </a:r>
            <a:r>
              <a:rPr lang="sr-Latn-RS" sz="1800" spc="-5" dirty="0">
                <a:cs typeface="Times New Roman"/>
              </a:rPr>
              <a:t>ili idemo </a:t>
            </a:r>
            <a:r>
              <a:rPr lang="sr-Latn-RS" sz="1800" dirty="0">
                <a:cs typeface="Times New Roman"/>
              </a:rPr>
              <a:t>na</a:t>
            </a:r>
            <a:r>
              <a:rPr lang="sr-Latn-RS" sz="1800" spc="40" dirty="0">
                <a:cs typeface="Times New Roman"/>
              </a:rPr>
              <a:t> </a:t>
            </a:r>
            <a:r>
              <a:rPr lang="sr-Latn-RS" sz="1800" spc="-5" dirty="0">
                <a:cs typeface="Times New Roman"/>
              </a:rPr>
              <a:t>skijanje.</a:t>
            </a:r>
            <a:r>
              <a:rPr lang="sr-Latn-RS" sz="1800" dirty="0">
                <a:cs typeface="Times New Roman"/>
              </a:rPr>
              <a:t> </a:t>
            </a:r>
            <a:r>
              <a:rPr lang="sr-Latn-RS" sz="1800" spc="-5" dirty="0">
                <a:cs typeface="Times New Roman"/>
              </a:rPr>
              <a:t>Na kraju </a:t>
            </a:r>
            <a:r>
              <a:rPr lang="sr-Latn-RS" sz="1800" dirty="0">
                <a:cs typeface="Times New Roman"/>
              </a:rPr>
              <a:t>svake od ovih </a:t>
            </a:r>
            <a:r>
              <a:rPr lang="sr-Latn-RS" sz="1800" spc="-10" dirty="0">
                <a:cs typeface="Times New Roman"/>
              </a:rPr>
              <a:t>sezona, </a:t>
            </a:r>
            <a:r>
              <a:rPr lang="sr-Latn-RS" sz="1800" dirty="0">
                <a:cs typeface="Times New Roman"/>
              </a:rPr>
              <a:t>na </a:t>
            </a:r>
            <a:r>
              <a:rPr lang="sr-Latn-RS" sz="1800" spc="-5" dirty="0">
                <a:cs typeface="Times New Roman"/>
              </a:rPr>
              <a:t>hiljade radnika  mora u potragu </a:t>
            </a:r>
            <a:r>
              <a:rPr lang="sr-Latn-RS" sz="1800" spc="-10" dirty="0">
                <a:cs typeface="Times New Roman"/>
              </a:rPr>
              <a:t>za </a:t>
            </a:r>
            <a:r>
              <a:rPr lang="sr-Latn-RS" sz="1800" dirty="0">
                <a:cs typeface="Times New Roman"/>
              </a:rPr>
              <a:t>novim </a:t>
            </a:r>
            <a:r>
              <a:rPr lang="sr-Latn-RS" sz="1800" spc="-5" dirty="0">
                <a:cs typeface="Times New Roman"/>
              </a:rPr>
              <a:t>poslovima, </a:t>
            </a:r>
            <a:r>
              <a:rPr lang="sr-Latn-RS" sz="1800" dirty="0">
                <a:cs typeface="Times New Roman"/>
              </a:rPr>
              <a:t>pritom  </a:t>
            </a:r>
            <a:r>
              <a:rPr lang="sr-Latn-RS" sz="1800" spc="-5" dirty="0">
                <a:cs typeface="Times New Roman"/>
              </a:rPr>
              <a:t>doživljavajući neku </a:t>
            </a:r>
            <a:r>
              <a:rPr lang="sr-Latn-RS" sz="1800" dirty="0">
                <a:cs typeface="Times New Roman"/>
              </a:rPr>
              <a:t>od </a:t>
            </a:r>
            <a:r>
              <a:rPr lang="sr-Latn-RS" sz="1800" spc="-5" dirty="0">
                <a:cs typeface="Times New Roman"/>
              </a:rPr>
              <a:t>sezonske</a:t>
            </a:r>
            <a:r>
              <a:rPr lang="sr-Latn-RS" sz="1800" spc="-70" dirty="0">
                <a:cs typeface="Times New Roman"/>
              </a:rPr>
              <a:t> </a:t>
            </a:r>
            <a:r>
              <a:rPr lang="sr-Latn-RS" sz="1800" spc="-5" dirty="0">
                <a:cs typeface="Times New Roman"/>
              </a:rPr>
              <a:t>nezaposlenosti.</a:t>
            </a:r>
          </a:p>
          <a:p>
            <a:pPr marL="12700" indent="0" algn="just">
              <a:buSzPct val="69642"/>
              <a:buNone/>
              <a:tabLst>
                <a:tab pos="354965" algn="l"/>
                <a:tab pos="355600" algn="l"/>
              </a:tabLst>
            </a:pPr>
            <a:r>
              <a:rPr lang="sr-Latn-RS" sz="1800" b="1" dirty="0">
                <a:latin typeface="Times New Roman"/>
                <a:cs typeface="Times New Roman"/>
              </a:rPr>
              <a:t>2</a:t>
            </a:r>
            <a:r>
              <a:rPr lang="sr-Latn-RS" sz="1800" b="1" dirty="0">
                <a:cs typeface="Times New Roman"/>
              </a:rPr>
              <a:t>. </a:t>
            </a:r>
            <a:r>
              <a:rPr lang="sr-Latn-RS" sz="1800" b="1" spc="-5" dirty="0">
                <a:cs typeface="Times New Roman"/>
              </a:rPr>
              <a:t>Frikciona</a:t>
            </a:r>
            <a:r>
              <a:rPr lang="sr-Latn-RS" sz="1800" b="1" spc="-45" dirty="0">
                <a:cs typeface="Times New Roman"/>
              </a:rPr>
              <a:t> </a:t>
            </a:r>
            <a:r>
              <a:rPr lang="sr-Latn-RS" sz="1800" b="1" spc="-5" dirty="0">
                <a:cs typeface="Times New Roman"/>
              </a:rPr>
              <a:t>nezaposlenost</a:t>
            </a:r>
          </a:p>
          <a:p>
            <a:pPr marL="12700" marR="6985" indent="0" algn="just">
              <a:lnSpc>
                <a:spcPts val="3020"/>
              </a:lnSpc>
              <a:spcBef>
                <a:spcPts val="720"/>
              </a:spcBef>
              <a:buClr>
                <a:srgbClr val="FF7B7F"/>
              </a:buClr>
              <a:buSzPct val="69642"/>
              <a:buNone/>
              <a:tabLst>
                <a:tab pos="355600" algn="l"/>
              </a:tabLst>
            </a:pPr>
            <a:r>
              <a:rPr lang="sr-Latn-RS" sz="1800" spc="-5" dirty="0">
                <a:cs typeface="Times New Roman"/>
              </a:rPr>
              <a:t>Mnogi radnici </a:t>
            </a:r>
            <a:r>
              <a:rPr lang="sr-Latn-RS" sz="1800" spc="-10" dirty="0">
                <a:cs typeface="Times New Roman"/>
              </a:rPr>
              <a:t>zbog </a:t>
            </a:r>
            <a:r>
              <a:rPr lang="sr-Latn-RS" sz="1800" spc="-5" dirty="0">
                <a:cs typeface="Times New Roman"/>
              </a:rPr>
              <a:t>finansijskih ili ličnih razloga napuštaju jedan i traže </a:t>
            </a:r>
            <a:r>
              <a:rPr lang="sr-Latn-RS" sz="1800" dirty="0">
                <a:cs typeface="Times New Roman"/>
              </a:rPr>
              <a:t>drugi</a:t>
            </a:r>
            <a:r>
              <a:rPr lang="sr-Latn-RS" sz="1800" spc="-80" dirty="0">
                <a:cs typeface="Times New Roman"/>
              </a:rPr>
              <a:t> </a:t>
            </a:r>
            <a:r>
              <a:rPr lang="sr-Latn-RS" sz="1800" spc="-5" dirty="0">
                <a:cs typeface="Times New Roman"/>
              </a:rPr>
              <a:t>posao.</a:t>
            </a:r>
            <a:r>
              <a:rPr lang="sr-Latn-RS" sz="1800" dirty="0">
                <a:cs typeface="Times New Roman"/>
              </a:rPr>
              <a:t> </a:t>
            </a:r>
            <a:r>
              <a:rPr lang="sr-Latn-RS" sz="1800" spc="-5" dirty="0">
                <a:cs typeface="Times New Roman"/>
              </a:rPr>
              <a:t>U tom procesu </a:t>
            </a:r>
            <a:r>
              <a:rPr lang="sr-Latn-RS" sz="1800" spc="-10" dirty="0">
                <a:cs typeface="Times New Roman"/>
              </a:rPr>
              <a:t>premeštanja </a:t>
            </a:r>
            <a:r>
              <a:rPr lang="sr-Latn-RS" sz="1800" spc="-5" dirty="0">
                <a:cs typeface="Times New Roman"/>
              </a:rPr>
              <a:t>sa jednog </a:t>
            </a:r>
            <a:r>
              <a:rPr lang="sr-Latn-RS" sz="1800" dirty="0">
                <a:cs typeface="Times New Roman"/>
              </a:rPr>
              <a:t>na </a:t>
            </a:r>
            <a:r>
              <a:rPr lang="sr-Latn-RS" sz="1800" spc="-5" dirty="0">
                <a:cs typeface="Times New Roman"/>
              </a:rPr>
              <a:t>drugi  posao, ta </a:t>
            </a:r>
            <a:r>
              <a:rPr lang="sr-Latn-RS" sz="1800" dirty="0">
                <a:cs typeface="Times New Roman"/>
              </a:rPr>
              <a:t>osoba </a:t>
            </a:r>
            <a:r>
              <a:rPr lang="sr-Latn-RS" sz="1800" spc="-5" dirty="0">
                <a:cs typeface="Times New Roman"/>
              </a:rPr>
              <a:t>će </a:t>
            </a:r>
            <a:r>
              <a:rPr lang="sr-Latn-RS" sz="1800" spc="-10" dirty="0">
                <a:cs typeface="Times New Roman"/>
              </a:rPr>
              <a:t>možda </a:t>
            </a:r>
            <a:r>
              <a:rPr lang="sr-Latn-RS" sz="1800" spc="-5" dirty="0">
                <a:cs typeface="Times New Roman"/>
              </a:rPr>
              <a:t>izgubiti nekoliko </a:t>
            </a:r>
            <a:r>
              <a:rPr lang="sr-Latn-RS" sz="1800" spc="-10" dirty="0">
                <a:cs typeface="Times New Roman"/>
              </a:rPr>
              <a:t>dana  </a:t>
            </a:r>
            <a:r>
              <a:rPr lang="sr-Latn-RS" sz="1800" spc="-5" dirty="0">
                <a:cs typeface="Times New Roman"/>
              </a:rPr>
              <a:t>ili </a:t>
            </a:r>
            <a:r>
              <a:rPr lang="sr-Latn-RS" sz="1800" spc="-10" dirty="0">
                <a:cs typeface="Times New Roman"/>
              </a:rPr>
              <a:t>čak nedelja </a:t>
            </a:r>
            <a:r>
              <a:rPr lang="sr-Latn-RS" sz="1800" spc="-5" dirty="0">
                <a:cs typeface="Times New Roman"/>
              </a:rPr>
              <a:t>rada, ali bez nekih ozbiljnih ličnih  ili društvenih</a:t>
            </a:r>
            <a:r>
              <a:rPr lang="sr-Latn-RS" sz="1800" spc="-75" dirty="0">
                <a:cs typeface="Times New Roman"/>
              </a:rPr>
              <a:t> </a:t>
            </a:r>
            <a:r>
              <a:rPr lang="sr-Latn-RS" sz="1800" spc="-5" dirty="0">
                <a:cs typeface="Times New Roman"/>
              </a:rPr>
              <a:t>posledica.</a:t>
            </a:r>
            <a:r>
              <a:rPr lang="sr-Latn-RS" sz="1800" dirty="0">
                <a:cs typeface="Times New Roman"/>
              </a:rPr>
              <a:t> </a:t>
            </a:r>
            <a:r>
              <a:rPr lang="sr-Latn-RS" sz="1800" spc="-5" dirty="0">
                <a:cs typeface="Times New Roman"/>
              </a:rPr>
              <a:t> </a:t>
            </a:r>
          </a:p>
          <a:p>
            <a:pPr marL="12700" marR="6985" indent="0" algn="just">
              <a:lnSpc>
                <a:spcPts val="3020"/>
              </a:lnSpc>
              <a:spcBef>
                <a:spcPts val="720"/>
              </a:spcBef>
              <a:buClr>
                <a:srgbClr val="FF7B7F"/>
              </a:buClr>
              <a:buSzPct val="69642"/>
              <a:buNone/>
              <a:tabLst>
                <a:tab pos="355600" algn="l"/>
              </a:tabLst>
            </a:pPr>
            <a:r>
              <a:rPr lang="sr-Latn-RS" sz="1800" spc="-5" dirty="0">
                <a:cs typeface="Times New Roman"/>
              </a:rPr>
              <a:t>Frikciona nezaposlenost je </a:t>
            </a:r>
            <a:r>
              <a:rPr lang="sr-Latn-RS" sz="1800" u="sng" spc="-5" dirty="0">
                <a:cs typeface="Times New Roman"/>
              </a:rPr>
              <a:t>minimalna nezaposlenost </a:t>
            </a:r>
            <a:r>
              <a:rPr lang="sr-Latn-RS" sz="1800" spc="-5" dirty="0">
                <a:cs typeface="Times New Roman"/>
              </a:rPr>
              <a:t>koja nastaje zato što je radnicima potrebno vreme da našu posao koji najviše odgovara njihovim potrebama i ne može da se smanji.</a:t>
            </a:r>
            <a:endParaRPr lang="sr-Latn-RS" sz="1800" dirty="0">
              <a:cs typeface="Times New Roman"/>
            </a:endParaRPr>
          </a:p>
          <a:p>
            <a:pPr marL="12700" marR="5715" indent="0" algn="just">
              <a:spcBef>
                <a:spcPts val="670"/>
              </a:spcBef>
              <a:buClr>
                <a:srgbClr val="FF7B7F"/>
              </a:buClr>
              <a:buSzPct val="69642"/>
              <a:buNone/>
              <a:tabLst>
                <a:tab pos="444500" algn="l"/>
              </a:tabLst>
            </a:pPr>
            <a:endParaRPr lang="sr-Latn-RS" sz="1800" spc="-5" dirty="0">
              <a:cs typeface="Times New Roman"/>
            </a:endParaRPr>
          </a:p>
          <a:p>
            <a:pPr marL="12700" marR="5715" indent="0" algn="just">
              <a:spcBef>
                <a:spcPts val="670"/>
              </a:spcBef>
              <a:buClr>
                <a:srgbClr val="FF7B7F"/>
              </a:buClr>
              <a:buSzPct val="69642"/>
              <a:buNone/>
              <a:tabLst>
                <a:tab pos="444500" algn="l"/>
              </a:tabLst>
            </a:pPr>
            <a:endParaRPr lang="sr-Latn-RS" sz="1800" spc="-5" dirty="0">
              <a:cs typeface="Times New Roman"/>
            </a:endParaRPr>
          </a:p>
          <a:p>
            <a:pPr marL="355600" marR="5080" algn="just">
              <a:spcBef>
                <a:spcPts val="670"/>
              </a:spcBef>
              <a:buClr>
                <a:srgbClr val="FF7B7F"/>
              </a:buClr>
              <a:buSzPct val="69642"/>
              <a:buFont typeface="Wingdings"/>
              <a:buChar char=""/>
              <a:tabLst>
                <a:tab pos="355600" algn="l"/>
              </a:tabLst>
            </a:pPr>
            <a:endParaRPr lang="sr-Latn-RS" sz="1800" dirty="0"/>
          </a:p>
        </p:txBody>
      </p:sp>
      <p:pic>
        <p:nvPicPr>
          <p:cNvPr id="9220" name="Picture 4" descr="Šta je to nezaposlenost (uzroci, vrste)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533" y="784892"/>
            <a:ext cx="3021835" cy="524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>
          <a:xfrm>
            <a:off x="1100143" y="643466"/>
            <a:ext cx="6261305" cy="532037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841248">
              <a:spcAft>
                <a:spcPts val="600"/>
              </a:spcAft>
            </a:pPr>
            <a:r>
              <a:rPr lang="sr-Latn-RS" sz="2208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Strukturna nezaposlenost</a:t>
            </a:r>
          </a:p>
          <a:p>
            <a:pPr algn="just" defTabSz="841248">
              <a:spcAft>
                <a:spcPts val="600"/>
              </a:spcAft>
            </a:pPr>
            <a:r>
              <a:rPr lang="sr-Latn-RS" sz="220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Ona može biti posledica bilo uticaja sindikata, zakonskih regulativa o minimalnoj ceni rada, pregovora, nesklada nedovoljnog broja radnih mesta da bi se obezbedio posao za sve one koji žele da rade. </a:t>
            </a:r>
          </a:p>
          <a:p>
            <a:pPr algn="just" defTabSz="841248">
              <a:spcAft>
                <a:spcPts val="600"/>
              </a:spcAft>
            </a:pPr>
            <a:r>
              <a:rPr lang="sr-Latn-RS" sz="2208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Ova vrsta nezaposlenosti se odnosi na duži vremenski period</a:t>
            </a:r>
            <a:r>
              <a:rPr lang="sr-Latn-RS" sz="220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algn="just" defTabSz="841248">
              <a:spcAft>
                <a:spcPts val="600"/>
              </a:spcAft>
            </a:pPr>
            <a:r>
              <a:rPr lang="sr-Latn-RS" sz="220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Ona nastaje </a:t>
            </a:r>
            <a:r>
              <a:rPr lang="sr-Latn-RS" sz="2208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zbog nesklada između znanja i radnih mesta </a:t>
            </a:r>
            <a:r>
              <a:rPr lang="sr-Latn-RS" sz="220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 je izazavan nedovoljnim brojem raspoloživih radnih mesta, odnosno promenama ponude i tražnje radne snage da bi se obezbedio posao svima koji žele da rade.</a:t>
            </a:r>
          </a:p>
          <a:p>
            <a:pPr algn="just" defTabSz="841248">
              <a:spcAft>
                <a:spcPts val="600"/>
              </a:spcAft>
            </a:pPr>
            <a:r>
              <a:rPr lang="sr-Latn-RS" sz="1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Npr: </a:t>
            </a:r>
            <a:r>
              <a:rPr lang="sr-Latn-R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globalno 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industrija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igračaka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pretrpela promene. Pre promena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radnici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 tre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bali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obavljati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zanatske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zadatke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sr-Latn-R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spajati lutke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drvene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igre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itd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  <a:r>
              <a:rPr lang="sr-Latn-R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anas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</a:t>
            </a:r>
            <a:r>
              <a:rPr lang="sr-Latn-R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tražnja 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usmerena na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radnike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velikim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tehnološkim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iskustvom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sposobne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razvoj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interaktivnih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igara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različitih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56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vrsta</a:t>
            </a:r>
            <a:r>
              <a:rPr lang="en-US" sz="16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r-Latn-RS" sz="1656" i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sr-Latn-RS" sz="1800"/>
          </a:p>
        </p:txBody>
      </p:sp>
      <p:pic>
        <p:nvPicPr>
          <p:cNvPr id="10244" name="Picture 4" descr="Što je ciklička nezaposlenost? Primjeri cikličke nezaposlenosti - Poslovni  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82" y="833823"/>
            <a:ext cx="3553974" cy="276662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73764" y="3828816"/>
            <a:ext cx="2886100" cy="2616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1248">
              <a:spcAft>
                <a:spcPts val="600"/>
              </a:spcAft>
            </a:pPr>
            <a:r>
              <a:rPr lang="sr-Latn-RS" sz="1656" i="1" u="sng" kern="1200">
                <a:solidFill>
                  <a:srgbClr val="FF0000"/>
                </a:solidFill>
                <a:latin typeface="roboto"/>
                <a:ea typeface="+mn-ea"/>
                <a:cs typeface="+mn-cs"/>
              </a:rPr>
              <a:t>Karakteristike strukturne nezaposlenosti</a:t>
            </a:r>
          </a:p>
          <a:p>
            <a:pPr algn="just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56" kern="1200">
                <a:solidFill>
                  <a:srgbClr val="FF0000"/>
                </a:solidFill>
                <a:latin typeface="roboto"/>
                <a:ea typeface="+mn-ea"/>
                <a:cs typeface="+mn-cs"/>
              </a:rPr>
              <a:t> tražnja</a:t>
            </a:r>
            <a:r>
              <a:rPr lang="en-US" sz="1656" kern="1200">
                <a:solidFill>
                  <a:srgbClr val="FF0000"/>
                </a:solidFill>
                <a:latin typeface="roboto"/>
                <a:ea typeface="+mn-ea"/>
                <a:cs typeface="+mn-cs"/>
              </a:rPr>
              <a:t> </a:t>
            </a:r>
            <a:r>
              <a:rPr lang="en-US" sz="1656" kern="1200" err="1">
                <a:solidFill>
                  <a:srgbClr val="FF0000"/>
                </a:solidFill>
                <a:latin typeface="roboto"/>
                <a:ea typeface="+mn-ea"/>
                <a:cs typeface="+mn-cs"/>
              </a:rPr>
              <a:t>za</a:t>
            </a:r>
            <a:r>
              <a:rPr lang="en-US" sz="1656" kern="1200">
                <a:solidFill>
                  <a:srgbClr val="FF0000"/>
                </a:solidFill>
                <a:latin typeface="roboto"/>
                <a:ea typeface="+mn-ea"/>
                <a:cs typeface="+mn-cs"/>
              </a:rPr>
              <a:t> </a:t>
            </a:r>
            <a:r>
              <a:rPr lang="en-US" sz="1656" kern="1200" err="1">
                <a:solidFill>
                  <a:srgbClr val="FF0000"/>
                </a:solidFill>
                <a:latin typeface="roboto"/>
                <a:ea typeface="+mn-ea"/>
                <a:cs typeface="+mn-cs"/>
              </a:rPr>
              <a:t>radom</a:t>
            </a:r>
            <a:r>
              <a:rPr lang="en-US" sz="1656" kern="1200">
                <a:solidFill>
                  <a:srgbClr val="FF0000"/>
                </a:solidFill>
                <a:latin typeface="roboto"/>
                <a:ea typeface="+mn-ea"/>
                <a:cs typeface="+mn-cs"/>
              </a:rPr>
              <a:t> ne </a:t>
            </a:r>
            <a:r>
              <a:rPr lang="en-US" sz="1656" kern="1200" err="1">
                <a:solidFill>
                  <a:srgbClr val="FF0000"/>
                </a:solidFill>
                <a:latin typeface="roboto"/>
                <a:ea typeface="+mn-ea"/>
                <a:cs typeface="+mn-cs"/>
              </a:rPr>
              <a:t>nedostaje</a:t>
            </a:r>
            <a:endParaRPr lang="en-US" sz="1656" kern="1200">
              <a:solidFill>
                <a:srgbClr val="FF0000"/>
              </a:solidFill>
              <a:latin typeface="roboto"/>
              <a:ea typeface="+mn-ea"/>
              <a:cs typeface="+mn-cs"/>
            </a:endParaRPr>
          </a:p>
          <a:p>
            <a:pPr algn="just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56" kern="1200">
                <a:solidFill>
                  <a:srgbClr val="FF0000"/>
                </a:solidFill>
                <a:latin typeface="roboto"/>
                <a:ea typeface="+mn-ea"/>
                <a:cs typeface="+mn-cs"/>
              </a:rPr>
              <a:t> ponuda </a:t>
            </a:r>
            <a:r>
              <a:rPr lang="en-US" sz="1656" kern="1200" err="1">
                <a:solidFill>
                  <a:srgbClr val="FF0000"/>
                </a:solidFill>
                <a:latin typeface="roboto"/>
                <a:ea typeface="+mn-ea"/>
                <a:cs typeface="+mn-cs"/>
              </a:rPr>
              <a:t>posla</a:t>
            </a:r>
            <a:r>
              <a:rPr lang="en-US" sz="1656" kern="1200">
                <a:solidFill>
                  <a:srgbClr val="FF0000"/>
                </a:solidFill>
                <a:latin typeface="roboto"/>
                <a:ea typeface="+mn-ea"/>
                <a:cs typeface="+mn-cs"/>
              </a:rPr>
              <a:t> ne </a:t>
            </a:r>
            <a:r>
              <a:rPr lang="en-US" sz="1656" kern="1200" err="1">
                <a:solidFill>
                  <a:srgbClr val="FF0000"/>
                </a:solidFill>
                <a:latin typeface="roboto"/>
                <a:ea typeface="+mn-ea"/>
                <a:cs typeface="+mn-cs"/>
              </a:rPr>
              <a:t>zadovoljava</a:t>
            </a:r>
            <a:r>
              <a:rPr lang="en-US" sz="1656" kern="1200">
                <a:solidFill>
                  <a:srgbClr val="FF0000"/>
                </a:solidFill>
                <a:latin typeface="roboto"/>
                <a:ea typeface="+mn-ea"/>
                <a:cs typeface="+mn-cs"/>
              </a:rPr>
              <a:t> </a:t>
            </a:r>
            <a:r>
              <a:rPr lang="en-US" sz="1656" kern="1200" err="1">
                <a:solidFill>
                  <a:srgbClr val="FF0000"/>
                </a:solidFill>
                <a:latin typeface="roboto"/>
                <a:ea typeface="+mn-ea"/>
                <a:cs typeface="+mn-cs"/>
              </a:rPr>
              <a:t>potrebe</a:t>
            </a:r>
            <a:r>
              <a:rPr lang="en-US" sz="1656" kern="1200">
                <a:solidFill>
                  <a:srgbClr val="FF0000"/>
                </a:solidFill>
                <a:latin typeface="roboto"/>
                <a:ea typeface="+mn-ea"/>
                <a:cs typeface="+mn-cs"/>
              </a:rPr>
              <a:t> </a:t>
            </a:r>
            <a:r>
              <a:rPr lang="en-US" sz="1656" kern="1200" err="1">
                <a:solidFill>
                  <a:srgbClr val="FF0000"/>
                </a:solidFill>
                <a:latin typeface="roboto"/>
                <a:ea typeface="+mn-ea"/>
                <a:cs typeface="+mn-cs"/>
              </a:rPr>
              <a:t>podnositelja</a:t>
            </a:r>
            <a:r>
              <a:rPr lang="en-US" sz="1656" kern="1200">
                <a:solidFill>
                  <a:srgbClr val="FF0000"/>
                </a:solidFill>
                <a:latin typeface="roboto"/>
                <a:ea typeface="+mn-ea"/>
                <a:cs typeface="+mn-cs"/>
              </a:rPr>
              <a:t> </a:t>
            </a:r>
            <a:r>
              <a:rPr lang="en-US" sz="1656" kern="1200" err="1">
                <a:solidFill>
                  <a:srgbClr val="FF0000"/>
                </a:solidFill>
                <a:latin typeface="roboto"/>
                <a:ea typeface="+mn-ea"/>
                <a:cs typeface="+mn-cs"/>
              </a:rPr>
              <a:t>zahtjeva</a:t>
            </a:r>
            <a:endParaRPr lang="en-US" sz="1656" kern="1200">
              <a:solidFill>
                <a:srgbClr val="FF0000"/>
              </a:solidFill>
              <a:latin typeface="roboto"/>
              <a:ea typeface="+mn-ea"/>
              <a:cs typeface="+mn-cs"/>
            </a:endParaRPr>
          </a:p>
          <a:p>
            <a:pPr algn="just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56" kern="1200">
                <a:solidFill>
                  <a:srgbClr val="FF0000"/>
                </a:solidFill>
                <a:latin typeface="roboto"/>
                <a:ea typeface="+mn-ea"/>
                <a:cs typeface="+mn-cs"/>
              </a:rPr>
              <a:t> t</a:t>
            </a:r>
            <a:r>
              <a:rPr lang="en-US" sz="1656" kern="1200" err="1">
                <a:solidFill>
                  <a:srgbClr val="FF0000"/>
                </a:solidFill>
                <a:latin typeface="roboto"/>
                <a:ea typeface="+mn-ea"/>
                <a:cs typeface="+mn-cs"/>
              </a:rPr>
              <a:t>eži</a:t>
            </a:r>
            <a:r>
              <a:rPr lang="en-US" sz="1656" kern="1200">
                <a:solidFill>
                  <a:srgbClr val="FF0000"/>
                </a:solidFill>
                <a:latin typeface="roboto"/>
                <a:ea typeface="+mn-ea"/>
                <a:cs typeface="+mn-cs"/>
              </a:rPr>
              <a:t> se </a:t>
            </a:r>
            <a:r>
              <a:rPr lang="en-US" sz="1656" kern="1200" err="1">
                <a:solidFill>
                  <a:srgbClr val="FF0000"/>
                </a:solidFill>
                <a:latin typeface="roboto"/>
                <a:ea typeface="+mn-ea"/>
                <a:cs typeface="+mn-cs"/>
              </a:rPr>
              <a:t>dugotrajnoj</a:t>
            </a:r>
            <a:r>
              <a:rPr lang="en-US" sz="1656" kern="1200">
                <a:solidFill>
                  <a:srgbClr val="FF0000"/>
                </a:solidFill>
                <a:latin typeface="roboto"/>
                <a:ea typeface="+mn-ea"/>
                <a:cs typeface="+mn-cs"/>
              </a:rPr>
              <a:t> </a:t>
            </a:r>
            <a:r>
              <a:rPr lang="en-US" sz="1656" kern="1200" err="1">
                <a:solidFill>
                  <a:srgbClr val="FF0000"/>
                </a:solidFill>
                <a:latin typeface="roboto"/>
                <a:ea typeface="+mn-ea"/>
                <a:cs typeface="+mn-cs"/>
              </a:rPr>
              <a:t>nezaposlenosti</a:t>
            </a:r>
            <a:endParaRPr lang="en-US" b="0" i="0">
              <a:solidFill>
                <a:srgbClr val="FF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8646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algn="ctr"/>
            <a:r>
              <a:rPr lang="sr-Latn-RS" sz="2500" b="1" dirty="0"/>
              <a:t>Zakon o minimalnoj nadnici, uticaj sindikata na plate, klasična nezaposlenost i prirodna stopa nezaposlenosti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4" y="2285998"/>
            <a:ext cx="5121442" cy="44516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sr-Latn-RS" sz="1800" spc="-5" dirty="0">
                <a:solidFill>
                  <a:srgbClr val="C00000"/>
                </a:solidFill>
              </a:rPr>
              <a:t>Umesto </a:t>
            </a:r>
            <a:r>
              <a:rPr lang="sr-Latn-RS" sz="1800" dirty="0">
                <a:solidFill>
                  <a:srgbClr val="C00000"/>
                </a:solidFill>
              </a:rPr>
              <a:t>da </a:t>
            </a:r>
            <a:r>
              <a:rPr lang="sr-Latn-RS" sz="1800" spc="-5" dirty="0">
                <a:solidFill>
                  <a:srgbClr val="C00000"/>
                </a:solidFill>
              </a:rPr>
              <a:t>čekaju </a:t>
            </a:r>
            <a:r>
              <a:rPr lang="sr-Latn-RS" sz="1800" dirty="0">
                <a:solidFill>
                  <a:srgbClr val="C00000"/>
                </a:solidFill>
              </a:rPr>
              <a:t>da </a:t>
            </a:r>
            <a:r>
              <a:rPr lang="sr-Latn-RS" sz="1800" spc="-5" dirty="0">
                <a:solidFill>
                  <a:srgbClr val="C00000"/>
                </a:solidFill>
              </a:rPr>
              <a:t>im tržišni </a:t>
            </a:r>
            <a:r>
              <a:rPr lang="sr-Latn-RS" sz="1800" dirty="0">
                <a:solidFill>
                  <a:srgbClr val="C00000"/>
                </a:solidFill>
              </a:rPr>
              <a:t>odnosi </a:t>
            </a:r>
            <a:r>
              <a:rPr lang="sr-Latn-RS" sz="1800" spc="-5" dirty="0">
                <a:solidFill>
                  <a:srgbClr val="C00000"/>
                </a:solidFill>
              </a:rPr>
              <a:t>podignu plate, radnici  </a:t>
            </a:r>
            <a:r>
              <a:rPr lang="sr-Latn-RS" sz="1800" u="sng" spc="-5" dirty="0">
                <a:solidFill>
                  <a:srgbClr val="C00000"/>
                </a:solidFill>
              </a:rPr>
              <a:t>mogu </a:t>
            </a:r>
            <a:r>
              <a:rPr lang="sr-Latn-RS" sz="1800" u="sng" dirty="0">
                <a:solidFill>
                  <a:srgbClr val="C00000"/>
                </a:solidFill>
              </a:rPr>
              <a:t>da </a:t>
            </a:r>
            <a:r>
              <a:rPr lang="sr-Latn-RS" sz="1800" u="sng" spc="-5" dirty="0">
                <a:solidFill>
                  <a:srgbClr val="C00000"/>
                </a:solidFill>
              </a:rPr>
              <a:t>traže </a:t>
            </a:r>
            <a:r>
              <a:rPr lang="sr-Latn-RS" sz="1800" u="sng" dirty="0">
                <a:solidFill>
                  <a:srgbClr val="C00000"/>
                </a:solidFill>
              </a:rPr>
              <a:t>od </a:t>
            </a:r>
            <a:r>
              <a:rPr lang="sr-Latn-RS" sz="1800" u="sng" spc="-5" dirty="0">
                <a:solidFill>
                  <a:srgbClr val="C00000"/>
                </a:solidFill>
              </a:rPr>
              <a:t>vlade </a:t>
            </a:r>
            <a:r>
              <a:rPr lang="sr-Latn-RS" sz="1800" u="sng" dirty="0">
                <a:solidFill>
                  <a:srgbClr val="C00000"/>
                </a:solidFill>
              </a:rPr>
              <a:t>da </a:t>
            </a:r>
            <a:r>
              <a:rPr lang="sr-Latn-RS" sz="1800" u="sng" spc="-5" dirty="0">
                <a:solidFill>
                  <a:srgbClr val="C00000"/>
                </a:solidFill>
              </a:rPr>
              <a:t>interveniše. </a:t>
            </a:r>
          </a:p>
          <a:p>
            <a:pPr marL="0" indent="0">
              <a:buNone/>
            </a:pPr>
            <a:r>
              <a:rPr lang="sr-Latn-RS" sz="1800" i="1" spc="-5" dirty="0">
                <a:solidFill>
                  <a:srgbClr val="C00000"/>
                </a:solidFill>
              </a:rPr>
              <a:t>Npr: Vlada Srbije donosi  </a:t>
            </a:r>
            <a:r>
              <a:rPr lang="sr-Latn-RS" sz="1800" i="1" dirty="0">
                <a:solidFill>
                  <a:srgbClr val="C00000"/>
                </a:solidFill>
              </a:rPr>
              <a:t>odluku o </a:t>
            </a:r>
            <a:r>
              <a:rPr lang="sr-Latn-RS" sz="1800" i="1" spc="-5" dirty="0">
                <a:solidFill>
                  <a:srgbClr val="C00000"/>
                </a:solidFill>
              </a:rPr>
              <a:t>minimalnoj ceni rada, </a:t>
            </a:r>
            <a:r>
              <a:rPr lang="sr-Latn-RS" sz="1800" i="1" spc="-10" dirty="0">
                <a:solidFill>
                  <a:srgbClr val="C00000"/>
                </a:solidFill>
              </a:rPr>
              <a:t>kao </a:t>
            </a:r>
            <a:r>
              <a:rPr lang="sr-Latn-RS" sz="1800" i="1" dirty="0">
                <a:solidFill>
                  <a:srgbClr val="C00000"/>
                </a:solidFill>
              </a:rPr>
              <a:t>što su </a:t>
            </a:r>
            <a:r>
              <a:rPr lang="sr-Latn-RS" sz="1800" i="1" spc="-5" dirty="0">
                <a:solidFill>
                  <a:srgbClr val="C00000"/>
                </a:solidFill>
              </a:rPr>
              <a:t>mnoge zemlje  sveta regulisale </a:t>
            </a:r>
            <a:r>
              <a:rPr lang="sr-Latn-RS" sz="1800" i="1" dirty="0">
                <a:solidFill>
                  <a:srgbClr val="C00000"/>
                </a:solidFill>
              </a:rPr>
              <a:t>da </a:t>
            </a:r>
            <a:r>
              <a:rPr lang="sr-Latn-RS" sz="1800" i="1" spc="-5" dirty="0">
                <a:solidFill>
                  <a:srgbClr val="C00000"/>
                </a:solidFill>
              </a:rPr>
              <a:t>nijedan radnik </a:t>
            </a:r>
            <a:r>
              <a:rPr lang="sr-Latn-RS" sz="1800" i="1" dirty="0">
                <a:solidFill>
                  <a:srgbClr val="C00000"/>
                </a:solidFill>
              </a:rPr>
              <a:t>ne </a:t>
            </a:r>
            <a:r>
              <a:rPr lang="sr-Latn-RS" sz="1800" i="1" spc="-5" dirty="0">
                <a:solidFill>
                  <a:srgbClr val="C00000"/>
                </a:solidFill>
              </a:rPr>
              <a:t>može biti plaćen </a:t>
            </a:r>
            <a:r>
              <a:rPr lang="sr-Latn-RS" sz="1800" i="1" spc="-10" dirty="0">
                <a:solidFill>
                  <a:srgbClr val="C00000"/>
                </a:solidFill>
              </a:rPr>
              <a:t>manje  </a:t>
            </a:r>
            <a:r>
              <a:rPr lang="sr-Latn-RS" sz="1800" i="1" dirty="0">
                <a:solidFill>
                  <a:srgbClr val="C00000"/>
                </a:solidFill>
              </a:rPr>
              <a:t>od </a:t>
            </a:r>
            <a:r>
              <a:rPr lang="sr-Latn-RS" sz="1800" i="1" spc="-5" dirty="0">
                <a:solidFill>
                  <a:srgbClr val="C00000"/>
                </a:solidFill>
              </a:rPr>
              <a:t>minimalne cene rada. </a:t>
            </a:r>
          </a:p>
          <a:p>
            <a:pPr marL="0" indent="0">
              <a:buNone/>
            </a:pPr>
            <a:r>
              <a:rPr lang="sr-Latn-RS" sz="1800" b="1" dirty="0">
                <a:solidFill>
                  <a:srgbClr val="C00000"/>
                </a:solidFill>
              </a:rPr>
              <a:t>Minimalne nadnice odnosno plate se određuju kolektivnim ugovorima za odgovarajuću kategoriju rada. </a:t>
            </a:r>
          </a:p>
          <a:p>
            <a:pPr marL="0" indent="0">
              <a:buNone/>
            </a:pPr>
            <a:r>
              <a:rPr lang="sr-Latn-RS" sz="1800" dirty="0">
                <a:solidFill>
                  <a:srgbClr val="C00000"/>
                </a:solidFill>
              </a:rPr>
              <a:t>Klasična nezaposlenost je nezaposlenost koja nastaje kada se nadnice namerno održavaju iznad nivoa pri kom se presecaju krive ponude i tražnje radne snage.</a:t>
            </a:r>
          </a:p>
          <a:p>
            <a:pPr marL="0" indent="0">
              <a:buNone/>
            </a:pPr>
            <a:r>
              <a:rPr lang="sr-Latn-RS" sz="1800" dirty="0">
                <a:solidFill>
                  <a:srgbClr val="C00000"/>
                </a:solidFill>
              </a:rPr>
              <a:t>Ravnotežna zaposlenost predstavlja stopu zaposlenosti kada je tržište rada u ravnoteži.</a:t>
            </a: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EC05FF03-D29D-B2ED-8DE5-6C73A621A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74" r="24170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74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273" name="Group 1127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274" name="Freeform: Shape 1127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5" name="Rectangle 1127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9" name="Isosceles Triangle 1127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643467" y="685859"/>
            <a:ext cx="5700100" cy="54862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923544">
              <a:spcAft>
                <a:spcPts val="600"/>
              </a:spcAft>
              <a:buFontTx/>
              <a:buChar char="-"/>
            </a:pPr>
            <a:r>
              <a:rPr lang="sr-Latn-RS" sz="242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Udruženi za </a:t>
            </a:r>
            <a:r>
              <a:rPr lang="sr-Latn-RS" sz="2424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kolektivno pregovaranje </a:t>
            </a:r>
            <a:r>
              <a:rPr lang="sr-Latn-RS" sz="242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 predstavnicima poslodavaca i Vlade. </a:t>
            </a:r>
          </a:p>
          <a:p>
            <a:pPr algn="just" defTabSz="923544">
              <a:spcAft>
                <a:spcPts val="600"/>
              </a:spcAft>
              <a:buFontTx/>
              <a:buChar char="-"/>
            </a:pPr>
            <a:r>
              <a:rPr lang="sr-Latn-RS" sz="242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Sindikati tj. Zakon o minimalnim nadnicama mogu da razmene niži nivo zaposlenosti za viši nivo nadnica. </a:t>
            </a:r>
          </a:p>
          <a:p>
            <a:pPr algn="just" defTabSz="923544">
              <a:spcAft>
                <a:spcPts val="600"/>
              </a:spcAft>
              <a:buFontTx/>
              <a:buChar char="-"/>
            </a:pPr>
            <a:r>
              <a:rPr lang="sr-Latn-RS" sz="2424" b="1" kern="120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Kada se tržište rada uravnoteži, postoji i dalje prirodna stopa nezaposlenosti odnosno oni radnici koji nisu spremni da prihvate ponudu da rade po ravnotežnoj nadnici. </a:t>
            </a:r>
          </a:p>
          <a:p>
            <a:pPr algn="just" defTabSz="923544">
              <a:spcAft>
                <a:spcPts val="600"/>
              </a:spcAft>
              <a:buFontTx/>
              <a:buChar char="-"/>
            </a:pPr>
            <a:r>
              <a:rPr lang="sr-Latn-RS" sz="242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Ovaj oblik nezaposlenosti iznosi između 2-4% i naziva se </a:t>
            </a:r>
            <a:r>
              <a:rPr lang="sr-Latn-RS" sz="2424" b="1" u="sng" kern="120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prirodna stopa nezaposlenosti </a:t>
            </a:r>
            <a:r>
              <a:rPr lang="sr-Latn-RS" sz="242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 ravnotežna nezaposlenost. Ona obuhvata frikcionu i strukturnu nezaposlenost.</a:t>
            </a:r>
            <a:endParaRPr lang="sr-Latn-RS" sz="2400"/>
          </a:p>
        </p:txBody>
      </p:sp>
      <p:sp>
        <p:nvSpPr>
          <p:cNvPr id="2" name="Rectangle 1"/>
          <p:cNvSpPr/>
          <p:nvPr/>
        </p:nvSpPr>
        <p:spPr>
          <a:xfrm>
            <a:off x="7559355" y="1058874"/>
            <a:ext cx="3989178" cy="438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23544">
              <a:spcAft>
                <a:spcPts val="600"/>
              </a:spcAft>
            </a:pPr>
            <a:r>
              <a:rPr lang="sr-Latn-RS" sz="2222" b="1" kern="120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Radnička udruženja tj. Sindikati </a:t>
            </a:r>
            <a:endParaRPr lang="en-US" sz="2200" b="1">
              <a:solidFill>
                <a:srgbClr val="FF0000"/>
              </a:solidFill>
            </a:endParaRPr>
          </a:p>
        </p:txBody>
      </p:sp>
      <p:pic>
        <p:nvPicPr>
          <p:cNvPr id="11266" name="Picture 2" descr="NSW wage boost 'insult to injury': unions | The Canberra Times | Canberra,  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08" y="2030513"/>
            <a:ext cx="4489445" cy="336708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406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694" y="255494"/>
            <a:ext cx="5764306" cy="6373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000" dirty="0">
                <a:solidFill>
                  <a:srgbClr val="C00000"/>
                </a:solidFill>
              </a:rPr>
              <a:t>Tržišno određivanje plata</a:t>
            </a:r>
          </a:p>
          <a:p>
            <a:pPr marL="0" indent="0">
              <a:buNone/>
            </a:pPr>
            <a:r>
              <a:rPr lang="sr-Latn-RS" sz="2000" dirty="0"/>
              <a:t>Tržište radne snage je podeljeno na veći broj pojedinačnih tržišta. Zbog mnogih činilaca postoje znatne razlike u visini nadnica: kompenzirajući dohoci, razlike u kvalitetu rada, jedinstveni pojedinici za određeni rad sa elementima rente, segmentacija tržišta rada...</a:t>
            </a:r>
          </a:p>
          <a:p>
            <a:pPr marL="0" indent="0">
              <a:buNone/>
            </a:pPr>
            <a:endParaRPr lang="sr-Latn-RS" sz="2000" dirty="0"/>
          </a:p>
          <a:p>
            <a:pPr marL="0" indent="0">
              <a:buNone/>
            </a:pPr>
            <a:r>
              <a:rPr lang="sr-Latn-RS" sz="2000" dirty="0">
                <a:solidFill>
                  <a:srgbClr val="C00000"/>
                </a:solidFill>
              </a:rPr>
              <a:t>Kolektivno pregovaranje sindikata, poslodavaca i vlade</a:t>
            </a:r>
          </a:p>
          <a:p>
            <a:pPr marL="0" indent="0">
              <a:buNone/>
            </a:pPr>
            <a:r>
              <a:rPr lang="sr-Latn-RS" sz="2000" dirty="0"/>
              <a:t>To je proces u kom sindikati i preduzeća dolaze do zajedničkog dogovora o uslovima zapošljavanja. Plate, uslovi zapošljavanja i ostale beneficije udruženih radnika određene su kolektivnim ugovorima.</a:t>
            </a:r>
          </a:p>
          <a:p>
            <a:pPr marL="0" indent="0">
              <a:buNone/>
            </a:pPr>
            <a:endParaRPr lang="sr-Latn-RS" sz="2000" dirty="0"/>
          </a:p>
          <a:p>
            <a:pPr marL="0" indent="0">
              <a:buNone/>
            </a:pPr>
            <a:r>
              <a:rPr lang="sr-Latn-RS" sz="2000" dirty="0">
                <a:solidFill>
                  <a:srgbClr val="C00000"/>
                </a:solidFill>
              </a:rPr>
              <a:t>Štrajk</a:t>
            </a:r>
          </a:p>
          <a:p>
            <a:pPr marL="0" indent="0">
              <a:buNone/>
            </a:pPr>
            <a:r>
              <a:rPr lang="sr-Latn-RS" sz="2000" dirty="0"/>
              <a:t>Predstavlja krajnje sredstvo za povlačenje radne snage iz preduzeća organizovano od strane sindikata. To je osnovno sindikalno pravo i moćno sredstvo radne snage.</a:t>
            </a:r>
          </a:p>
        </p:txBody>
      </p:sp>
      <p:pic>
        <p:nvPicPr>
          <p:cNvPr id="12290" name="Picture 2" descr="Strikes are 257% up in 2 years, even though labor union membership is down  — why more workers are taking a stand - MarketWat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4" r="30189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74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A7A4B-7C54-A22C-45E1-463030FF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sr-Latn-RS" sz="4000">
                <a:solidFill>
                  <a:srgbClr val="FFFFFF"/>
                </a:solidFill>
              </a:rPr>
              <a:t>TEME ZA PRISTUPNI RAD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9BA88-F047-FED4-7789-185AB6780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sr-Latn-RS" sz="2000"/>
              <a:t>Tržište rada, pojam i značaj</a:t>
            </a:r>
          </a:p>
          <a:p>
            <a:r>
              <a:rPr lang="sr-Latn-RS" sz="2000"/>
              <a:t>Faktori utiaja na zaposlenost</a:t>
            </a:r>
          </a:p>
          <a:p>
            <a:r>
              <a:rPr lang="sr-Latn-RS" sz="2000"/>
              <a:t>Ponuda rada</a:t>
            </a:r>
          </a:p>
          <a:p>
            <a:r>
              <a:rPr lang="sr-Latn-RS" sz="2000"/>
              <a:t>Tražnja za radom</a:t>
            </a:r>
          </a:p>
          <a:p>
            <a:r>
              <a:rPr lang="sr-Latn-RS" sz="2000"/>
              <a:t>Repgovaranje minimalne zarade</a:t>
            </a:r>
          </a:p>
          <a:p>
            <a:r>
              <a:rPr lang="sr-Latn-RS" sz="2000"/>
              <a:t>Anketa o tržištu rada</a:t>
            </a:r>
          </a:p>
          <a:p>
            <a:r>
              <a:rPr lang="sr-Latn-RS" sz="2000"/>
              <a:t>Komparacija stope nezaposlenosti zemalja EU i Zapadnog Balkana</a:t>
            </a:r>
          </a:p>
          <a:p>
            <a:r>
              <a:rPr lang="sr-Latn-RS" sz="2000"/>
              <a:t>Strukturna nezaposelsnotl - primeri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32205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90ADD-07BF-C5F3-1FA5-AC7F3CE5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sr-Latn-RS" sz="4000">
                <a:solidFill>
                  <a:srgbClr val="FFFFFF"/>
                </a:solidFill>
              </a:rPr>
              <a:t>PITANJA ZA ISPIT I KOLOKVIJUM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117D7-ADD5-F5F4-A041-71DF10F7B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sr-Latn-RS" sz="1600" dirty="0"/>
              <a:t>Šta je rad a šta interes radnika?</a:t>
            </a:r>
          </a:p>
          <a:p>
            <a:r>
              <a:rPr lang="sr-Latn-RS" sz="1600" dirty="0"/>
              <a:t>Defnisati tržište rada</a:t>
            </a:r>
          </a:p>
          <a:p>
            <a:r>
              <a:rPr lang="sr-Latn-RS" sz="1600" dirty="0"/>
              <a:t>Faktori koji utiču na visinu zarada i zaposlensot?</a:t>
            </a:r>
          </a:p>
          <a:p>
            <a:r>
              <a:rPr lang="sr-Latn-RS" sz="1600" dirty="0"/>
              <a:t>Ojavnisti složeno i osetljivo tržžište rada</a:t>
            </a:r>
          </a:p>
          <a:p>
            <a:r>
              <a:rPr lang="sr-Latn-RS" sz="1600" dirty="0"/>
              <a:t>Faktori utucaja na tražnju za radom su</a:t>
            </a:r>
          </a:p>
          <a:p>
            <a:r>
              <a:rPr lang="sr-Latn-RS" sz="1600" dirty="0"/>
              <a:t>Definisati ponudu rada.</a:t>
            </a:r>
          </a:p>
          <a:p>
            <a:r>
              <a:rPr lang="sr-Latn-RS" sz="1600" dirty="0"/>
              <a:t>Definistai tražnju za radom.</a:t>
            </a:r>
          </a:p>
          <a:p>
            <a:r>
              <a:rPr lang="sr-Latn-RS" sz="1600" dirty="0"/>
              <a:t>Šta je nominalna zarada a šta je realna zarada?</a:t>
            </a:r>
          </a:p>
          <a:p>
            <a:r>
              <a:rPr lang="sr-Latn-RS" sz="1600" dirty="0"/>
              <a:t>Zašto je važno postojanje minimalne zarade?</a:t>
            </a:r>
          </a:p>
          <a:p>
            <a:r>
              <a:rPr lang="sr-Latn-RS" sz="1600" dirty="0"/>
              <a:t>Koji su sve pokazatelji tržišta rada?</a:t>
            </a:r>
          </a:p>
          <a:p>
            <a:r>
              <a:rPr lang="sr-Latn-RS" sz="1600" dirty="0"/>
              <a:t>Objasniti potrebu za postojanjem ankete o radnoj snazi.</a:t>
            </a:r>
          </a:p>
          <a:p>
            <a:r>
              <a:rPr lang="sr-Latn-RS" sz="1600" dirty="0"/>
              <a:t>Definisati i prikazati stopu nezaposlenosti.</a:t>
            </a:r>
          </a:p>
          <a:p>
            <a:r>
              <a:rPr lang="sr-Latn-RS" sz="1600" dirty="0"/>
              <a:t>Raulika izmkeđu sezonske i frikcine nezaposlenosti.</a:t>
            </a:r>
          </a:p>
          <a:p>
            <a:r>
              <a:rPr lang="sr-Latn-RS" sz="1600" dirty="0"/>
              <a:t>Kada nastaje strukturna nezaposlenost?</a:t>
            </a:r>
          </a:p>
          <a:p>
            <a:r>
              <a:rPr lang="sr-Latn-RS" sz="1600" dirty="0"/>
              <a:t>Šta je kolektivno pregovaranje?</a:t>
            </a:r>
          </a:p>
          <a:p>
            <a:r>
              <a:rPr lang="sr-Latn-RS" sz="1600" dirty="0"/>
              <a:t>Čime se određuje minimalna nadnica?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009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643467" y="1836259"/>
            <a:ext cx="5592901" cy="407978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896112">
              <a:spcAft>
                <a:spcPts val="600"/>
              </a:spcAft>
            </a:pPr>
            <a:r>
              <a:rPr lang="sr-Latn-RS" sz="2200" b="1" u="sng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Rad</a:t>
            </a:r>
            <a:r>
              <a:rPr lang="sr-Latn-R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više od apstraktnog faktora proizvodnje</a:t>
            </a:r>
          </a:p>
          <a:p>
            <a:pPr algn="just" defTabSz="896112">
              <a:spcAft>
                <a:spcPts val="600"/>
              </a:spcAft>
            </a:pPr>
            <a:r>
              <a:rPr lang="sr-Latn-RS" sz="2200" b="1" u="sng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Interes radnika </a:t>
            </a:r>
            <a:r>
              <a:rPr lang="sr-Latn-R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dobar posao sa visokim nadnicama, kako bi mogli zadovoljiti svoje potrebe </a:t>
            </a:r>
          </a:p>
          <a:p>
            <a:pPr algn="just" defTabSz="896112">
              <a:spcAft>
                <a:spcPts val="600"/>
              </a:spcAft>
            </a:pPr>
            <a:r>
              <a:rPr lang="en-US" sz="2200" b="1" u="sng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Ponuda</a:t>
            </a:r>
            <a:r>
              <a:rPr lang="en-US" sz="2200" b="1" u="sng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u="sng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rada</a:t>
            </a:r>
            <a:r>
              <a:rPr lang="en-US" sz="2200" b="1" u="sng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2200" b="1" u="sng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broj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sati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radna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snaga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želi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poslovima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koji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donose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zaradu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platu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najamninu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nadnicu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sr-Latn-R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fabrikama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poljoprivrednim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imanjima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trgovine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državnoj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administraciji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ustanovama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r-Latn-R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spcAft>
                <a:spcPts val="600"/>
              </a:spcAft>
            </a:pPr>
            <a:endParaRPr lang="en-US" sz="2200" dirty="0"/>
          </a:p>
        </p:txBody>
      </p:sp>
      <p:pic>
        <p:nvPicPr>
          <p:cNvPr id="4098" name="Picture 2" descr="eKapija | Kojim sektorima slobodno tržište rada na Balkanu može da donese  koris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95" y="2046491"/>
            <a:ext cx="5035438" cy="377658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317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5986585" y="941956"/>
            <a:ext cx="3812611" cy="894303"/>
          </a:xfrm>
          <a:custGeom>
            <a:avLst/>
            <a:gdLst>
              <a:gd name="connsiteX0" fmla="*/ 1586785 w 3456045"/>
              <a:gd name="connsiteY0" fmla="*/ 267037 h 1602223"/>
              <a:gd name="connsiteX1" fmla="*/ 1586785 w 3456045"/>
              <a:gd name="connsiteY1" fmla="*/ 267037 h 1602223"/>
              <a:gd name="connsiteX2" fmla="*/ 1562509 w 3456045"/>
              <a:gd name="connsiteY2" fmla="*/ 238715 h 1602223"/>
              <a:gd name="connsiteX3" fmla="*/ 1550371 w 3456045"/>
              <a:gd name="connsiteY3" fmla="*/ 226577 h 1602223"/>
              <a:gd name="connsiteX4" fmla="*/ 1534187 w 3456045"/>
              <a:gd name="connsiteY4" fmla="*/ 222531 h 1602223"/>
              <a:gd name="connsiteX5" fmla="*/ 1493727 w 3456045"/>
              <a:gd name="connsiteY5" fmla="*/ 202301 h 1602223"/>
              <a:gd name="connsiteX6" fmla="*/ 1473496 w 3456045"/>
              <a:gd name="connsiteY6" fmla="*/ 194208 h 1602223"/>
              <a:gd name="connsiteX7" fmla="*/ 1404714 w 3456045"/>
              <a:gd name="connsiteY7" fmla="*/ 169932 h 1602223"/>
              <a:gd name="connsiteX8" fmla="*/ 1384484 w 3456045"/>
              <a:gd name="connsiteY8" fmla="*/ 165886 h 1602223"/>
              <a:gd name="connsiteX9" fmla="*/ 1246919 w 3456045"/>
              <a:gd name="connsiteY9" fmla="*/ 145656 h 1602223"/>
              <a:gd name="connsiteX10" fmla="*/ 607649 w 3456045"/>
              <a:gd name="connsiteY10" fmla="*/ 198254 h 1602223"/>
              <a:gd name="connsiteX11" fmla="*/ 563142 w 3456045"/>
              <a:gd name="connsiteY11" fmla="*/ 202301 h 1602223"/>
              <a:gd name="connsiteX12" fmla="*/ 393210 w 3456045"/>
              <a:gd name="connsiteY12" fmla="*/ 230623 h 1602223"/>
              <a:gd name="connsiteX13" fmla="*/ 377026 w 3456045"/>
              <a:gd name="connsiteY13" fmla="*/ 234669 h 1602223"/>
              <a:gd name="connsiteX14" fmla="*/ 352750 w 3456045"/>
              <a:gd name="connsiteY14" fmla="*/ 238715 h 1602223"/>
              <a:gd name="connsiteX15" fmla="*/ 154495 w 3456045"/>
              <a:gd name="connsiteY15" fmla="*/ 287267 h 1602223"/>
              <a:gd name="connsiteX16" fmla="*/ 61436 w 3456045"/>
              <a:gd name="connsiteY16" fmla="*/ 319635 h 1602223"/>
              <a:gd name="connsiteX17" fmla="*/ 49298 w 3456045"/>
              <a:gd name="connsiteY17" fmla="*/ 331773 h 1602223"/>
              <a:gd name="connsiteX18" fmla="*/ 4792 w 3456045"/>
              <a:gd name="connsiteY18" fmla="*/ 420785 h 1602223"/>
              <a:gd name="connsiteX19" fmla="*/ 746 w 3456045"/>
              <a:gd name="connsiteY19" fmla="*/ 449108 h 1602223"/>
              <a:gd name="connsiteX20" fmla="*/ 57390 w 3456045"/>
              <a:gd name="connsiteY20" fmla="*/ 598810 h 1602223"/>
              <a:gd name="connsiteX21" fmla="*/ 73574 w 3456045"/>
              <a:gd name="connsiteY21" fmla="*/ 610948 h 1602223"/>
              <a:gd name="connsiteX22" fmla="*/ 81666 w 3456045"/>
              <a:gd name="connsiteY22" fmla="*/ 623086 h 1602223"/>
              <a:gd name="connsiteX23" fmla="*/ 154495 w 3456045"/>
              <a:gd name="connsiteY23" fmla="*/ 687823 h 1602223"/>
              <a:gd name="connsiteX24" fmla="*/ 166633 w 3456045"/>
              <a:gd name="connsiteY24" fmla="*/ 695915 h 1602223"/>
              <a:gd name="connsiteX25" fmla="*/ 292059 w 3456045"/>
              <a:gd name="connsiteY25" fmla="*/ 817295 h 1602223"/>
              <a:gd name="connsiteX26" fmla="*/ 308243 w 3456045"/>
              <a:gd name="connsiteY26" fmla="*/ 833479 h 1602223"/>
              <a:gd name="connsiteX27" fmla="*/ 372980 w 3456045"/>
              <a:gd name="connsiteY27" fmla="*/ 898216 h 1602223"/>
              <a:gd name="connsiteX28" fmla="*/ 393210 w 3456045"/>
              <a:gd name="connsiteY28" fmla="*/ 922492 h 1602223"/>
              <a:gd name="connsiteX29" fmla="*/ 425578 w 3456045"/>
              <a:gd name="connsiteY29" fmla="*/ 975090 h 1602223"/>
              <a:gd name="connsiteX30" fmla="*/ 441762 w 3456045"/>
              <a:gd name="connsiteY30" fmla="*/ 995320 h 1602223"/>
              <a:gd name="connsiteX31" fmla="*/ 490314 w 3456045"/>
              <a:gd name="connsiteY31" fmla="*/ 1076240 h 1602223"/>
              <a:gd name="connsiteX32" fmla="*/ 494360 w 3456045"/>
              <a:gd name="connsiteY32" fmla="*/ 1088378 h 1602223"/>
              <a:gd name="connsiteX33" fmla="*/ 538866 w 3456045"/>
              <a:gd name="connsiteY33" fmla="*/ 1201667 h 1602223"/>
              <a:gd name="connsiteX34" fmla="*/ 571235 w 3456045"/>
              <a:gd name="connsiteY34" fmla="*/ 1314955 h 1602223"/>
              <a:gd name="connsiteX35" fmla="*/ 583373 w 3456045"/>
              <a:gd name="connsiteY35" fmla="*/ 1343277 h 1602223"/>
              <a:gd name="connsiteX36" fmla="*/ 611695 w 3456045"/>
              <a:gd name="connsiteY36" fmla="*/ 1436336 h 1602223"/>
              <a:gd name="connsiteX37" fmla="*/ 660247 w 3456045"/>
              <a:gd name="connsiteY37" fmla="*/ 1529394 h 1602223"/>
              <a:gd name="connsiteX38" fmla="*/ 672385 w 3456045"/>
              <a:gd name="connsiteY38" fmla="*/ 1557716 h 1602223"/>
              <a:gd name="connsiteX39" fmla="*/ 761397 w 3456045"/>
              <a:gd name="connsiteY39" fmla="*/ 1602223 h 1602223"/>
              <a:gd name="connsiteX40" fmla="*/ 834226 w 3456045"/>
              <a:gd name="connsiteY40" fmla="*/ 1594131 h 1602223"/>
              <a:gd name="connsiteX41" fmla="*/ 1008204 w 3456045"/>
              <a:gd name="connsiteY41" fmla="*/ 1565808 h 1602223"/>
              <a:gd name="connsiteX42" fmla="*/ 1161953 w 3456045"/>
              <a:gd name="connsiteY42" fmla="*/ 1517256 h 1602223"/>
              <a:gd name="connsiteX43" fmla="*/ 1218597 w 3456045"/>
              <a:gd name="connsiteY43" fmla="*/ 1505118 h 1602223"/>
              <a:gd name="connsiteX44" fmla="*/ 1331886 w 3456045"/>
              <a:gd name="connsiteY44" fmla="*/ 1492980 h 1602223"/>
              <a:gd name="connsiteX45" fmla="*/ 1574647 w 3456045"/>
              <a:gd name="connsiteY45" fmla="*/ 1497026 h 1602223"/>
              <a:gd name="connsiteX46" fmla="*/ 1780994 w 3456045"/>
              <a:gd name="connsiteY46" fmla="*/ 1501072 h 1602223"/>
              <a:gd name="connsiteX47" fmla="*/ 2003525 w 3456045"/>
              <a:gd name="connsiteY47" fmla="*/ 1492980 h 1602223"/>
              <a:gd name="connsiteX48" fmla="*/ 2043985 w 3456045"/>
              <a:gd name="connsiteY48" fmla="*/ 1468704 h 1602223"/>
              <a:gd name="connsiteX49" fmla="*/ 2056123 w 3456045"/>
              <a:gd name="connsiteY49" fmla="*/ 1448474 h 1602223"/>
              <a:gd name="connsiteX50" fmla="*/ 2137043 w 3456045"/>
              <a:gd name="connsiteY50" fmla="*/ 1343277 h 1602223"/>
              <a:gd name="connsiteX51" fmla="*/ 2282700 w 3456045"/>
              <a:gd name="connsiteY51" fmla="*/ 1238081 h 1602223"/>
              <a:gd name="connsiteX52" fmla="*/ 2513323 w 3456045"/>
              <a:gd name="connsiteY52" fmla="*/ 1153115 h 1602223"/>
              <a:gd name="connsiteX53" fmla="*/ 2602335 w 3456045"/>
              <a:gd name="connsiteY53" fmla="*/ 1145023 h 1602223"/>
              <a:gd name="connsiteX54" fmla="*/ 2804636 w 3456045"/>
              <a:gd name="connsiteY54" fmla="*/ 1185483 h 1602223"/>
              <a:gd name="connsiteX55" fmla="*/ 2865327 w 3456045"/>
              <a:gd name="connsiteY55" fmla="*/ 1209759 h 1602223"/>
              <a:gd name="connsiteX56" fmla="*/ 3059535 w 3456045"/>
              <a:gd name="connsiteY56" fmla="*/ 1250219 h 1602223"/>
              <a:gd name="connsiteX57" fmla="*/ 3221376 w 3456045"/>
              <a:gd name="connsiteY57" fmla="*/ 1246173 h 1602223"/>
              <a:gd name="connsiteX58" fmla="*/ 3241606 w 3456045"/>
              <a:gd name="connsiteY58" fmla="*/ 1229989 h 1602223"/>
              <a:gd name="connsiteX59" fmla="*/ 3298250 w 3456045"/>
              <a:gd name="connsiteY59" fmla="*/ 1177391 h 1602223"/>
              <a:gd name="connsiteX60" fmla="*/ 3379171 w 3456045"/>
              <a:gd name="connsiteY60" fmla="*/ 1056010 h 1602223"/>
              <a:gd name="connsiteX61" fmla="*/ 3391309 w 3456045"/>
              <a:gd name="connsiteY61" fmla="*/ 1039826 h 1602223"/>
              <a:gd name="connsiteX62" fmla="*/ 3399401 w 3456045"/>
              <a:gd name="connsiteY62" fmla="*/ 1019596 h 1602223"/>
              <a:gd name="connsiteX63" fmla="*/ 3456045 w 3456045"/>
              <a:gd name="connsiteY63" fmla="*/ 841571 h 1602223"/>
              <a:gd name="connsiteX64" fmla="*/ 3451999 w 3456045"/>
              <a:gd name="connsiteY64" fmla="*/ 687823 h 1602223"/>
              <a:gd name="connsiteX65" fmla="*/ 3447953 w 3456045"/>
              <a:gd name="connsiteY65" fmla="*/ 651408 h 1602223"/>
              <a:gd name="connsiteX66" fmla="*/ 3367033 w 3456045"/>
              <a:gd name="connsiteY66" fmla="*/ 505752 h 1602223"/>
              <a:gd name="connsiteX67" fmla="*/ 3350849 w 3456045"/>
              <a:gd name="connsiteY67" fmla="*/ 489568 h 1602223"/>
              <a:gd name="connsiteX68" fmla="*/ 3201146 w 3456045"/>
              <a:gd name="connsiteY68" fmla="*/ 392463 h 1602223"/>
              <a:gd name="connsiteX69" fmla="*/ 3189008 w 3456045"/>
              <a:gd name="connsiteY69" fmla="*/ 388417 h 1602223"/>
              <a:gd name="connsiteX70" fmla="*/ 3079765 w 3456045"/>
              <a:gd name="connsiteY70" fmla="*/ 347957 h 1602223"/>
              <a:gd name="connsiteX71" fmla="*/ 3063581 w 3456045"/>
              <a:gd name="connsiteY71" fmla="*/ 343911 h 1602223"/>
              <a:gd name="connsiteX72" fmla="*/ 2946247 w 3456045"/>
              <a:gd name="connsiteY72" fmla="*/ 323681 h 1602223"/>
              <a:gd name="connsiteX73" fmla="*/ 2901741 w 3456045"/>
              <a:gd name="connsiteY73" fmla="*/ 311543 h 1602223"/>
              <a:gd name="connsiteX74" fmla="*/ 2800590 w 3456045"/>
              <a:gd name="connsiteY74" fmla="*/ 291313 h 1602223"/>
              <a:gd name="connsiteX75" fmla="*/ 2788452 w 3456045"/>
              <a:gd name="connsiteY75" fmla="*/ 287267 h 1602223"/>
              <a:gd name="connsiteX76" fmla="*/ 2772268 w 3456045"/>
              <a:gd name="connsiteY76" fmla="*/ 279175 h 1602223"/>
              <a:gd name="connsiteX77" fmla="*/ 2671118 w 3456045"/>
              <a:gd name="connsiteY77" fmla="*/ 234669 h 1602223"/>
              <a:gd name="connsiteX78" fmla="*/ 2565921 w 3456045"/>
              <a:gd name="connsiteY78" fmla="*/ 165886 h 1602223"/>
              <a:gd name="connsiteX79" fmla="*/ 2379804 w 3456045"/>
              <a:gd name="connsiteY79" fmla="*/ 28322 h 1602223"/>
              <a:gd name="connsiteX80" fmla="*/ 2367666 w 3456045"/>
              <a:gd name="connsiteY80" fmla="*/ 24276 h 1602223"/>
              <a:gd name="connsiteX81" fmla="*/ 2339344 w 3456045"/>
              <a:gd name="connsiteY81" fmla="*/ 8092 h 1602223"/>
              <a:gd name="connsiteX82" fmla="*/ 2278654 w 3456045"/>
              <a:gd name="connsiteY82" fmla="*/ 0 h 1602223"/>
              <a:gd name="connsiteX83" fmla="*/ 2015663 w 3456045"/>
              <a:gd name="connsiteY83" fmla="*/ 4046 h 1602223"/>
              <a:gd name="connsiteX84" fmla="*/ 1987341 w 3456045"/>
              <a:gd name="connsiteY84" fmla="*/ 12138 h 1602223"/>
              <a:gd name="connsiteX85" fmla="*/ 1886190 w 3456045"/>
              <a:gd name="connsiteY85" fmla="*/ 32368 h 1602223"/>
              <a:gd name="connsiteX86" fmla="*/ 1793132 w 3456045"/>
              <a:gd name="connsiteY86" fmla="*/ 68782 h 1602223"/>
              <a:gd name="connsiteX87" fmla="*/ 1776948 w 3456045"/>
              <a:gd name="connsiteY87" fmla="*/ 72828 h 1602223"/>
              <a:gd name="connsiteX88" fmla="*/ 1700073 w 3456045"/>
              <a:gd name="connsiteY88" fmla="*/ 97104 h 1602223"/>
              <a:gd name="connsiteX89" fmla="*/ 1675797 w 3456045"/>
              <a:gd name="connsiteY89" fmla="*/ 117334 h 1602223"/>
              <a:gd name="connsiteX90" fmla="*/ 1663659 w 3456045"/>
              <a:gd name="connsiteY90" fmla="*/ 125426 h 1602223"/>
              <a:gd name="connsiteX91" fmla="*/ 1655567 w 3456045"/>
              <a:gd name="connsiteY91" fmla="*/ 145656 h 1602223"/>
              <a:gd name="connsiteX92" fmla="*/ 1635337 w 3456045"/>
              <a:gd name="connsiteY92" fmla="*/ 161840 h 1602223"/>
              <a:gd name="connsiteX93" fmla="*/ 1627245 w 3456045"/>
              <a:gd name="connsiteY93" fmla="*/ 173978 h 1602223"/>
              <a:gd name="connsiteX94" fmla="*/ 1586785 w 3456045"/>
              <a:gd name="connsiteY94" fmla="*/ 267037 h 160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456045" h="1602223">
                <a:moveTo>
                  <a:pt x="1586785" y="267037"/>
                </a:moveTo>
                <a:lnTo>
                  <a:pt x="1586785" y="267037"/>
                </a:lnTo>
                <a:cubicBezTo>
                  <a:pt x="1578693" y="257596"/>
                  <a:pt x="1570827" y="247957"/>
                  <a:pt x="1562509" y="238715"/>
                </a:cubicBezTo>
                <a:cubicBezTo>
                  <a:pt x="1558681" y="234462"/>
                  <a:pt x="1555339" y="229416"/>
                  <a:pt x="1550371" y="226577"/>
                </a:cubicBezTo>
                <a:cubicBezTo>
                  <a:pt x="1545543" y="223818"/>
                  <a:pt x="1539298" y="224721"/>
                  <a:pt x="1534187" y="222531"/>
                </a:cubicBezTo>
                <a:cubicBezTo>
                  <a:pt x="1520328" y="216591"/>
                  <a:pt x="1507391" y="208678"/>
                  <a:pt x="1493727" y="202301"/>
                </a:cubicBezTo>
                <a:cubicBezTo>
                  <a:pt x="1487145" y="199229"/>
                  <a:pt x="1480322" y="196690"/>
                  <a:pt x="1473496" y="194208"/>
                </a:cubicBezTo>
                <a:cubicBezTo>
                  <a:pt x="1450646" y="185899"/>
                  <a:pt x="1427883" y="177304"/>
                  <a:pt x="1404714" y="169932"/>
                </a:cubicBezTo>
                <a:cubicBezTo>
                  <a:pt x="1398161" y="167847"/>
                  <a:pt x="1391281" y="166932"/>
                  <a:pt x="1384484" y="165886"/>
                </a:cubicBezTo>
                <a:lnTo>
                  <a:pt x="1246919" y="145656"/>
                </a:lnTo>
                <a:cubicBezTo>
                  <a:pt x="770729" y="177759"/>
                  <a:pt x="1024218" y="156596"/>
                  <a:pt x="607649" y="198254"/>
                </a:cubicBezTo>
                <a:cubicBezTo>
                  <a:pt x="592826" y="199736"/>
                  <a:pt x="577872" y="200078"/>
                  <a:pt x="563142" y="202301"/>
                </a:cubicBezTo>
                <a:cubicBezTo>
                  <a:pt x="506360" y="210872"/>
                  <a:pt x="449786" y="220784"/>
                  <a:pt x="393210" y="230623"/>
                </a:cubicBezTo>
                <a:cubicBezTo>
                  <a:pt x="387732" y="231576"/>
                  <a:pt x="382479" y="233578"/>
                  <a:pt x="377026" y="234669"/>
                </a:cubicBezTo>
                <a:cubicBezTo>
                  <a:pt x="368982" y="236278"/>
                  <a:pt x="360709" y="236725"/>
                  <a:pt x="352750" y="238715"/>
                </a:cubicBezTo>
                <a:cubicBezTo>
                  <a:pt x="153685" y="288481"/>
                  <a:pt x="244025" y="274477"/>
                  <a:pt x="154495" y="287267"/>
                </a:cubicBezTo>
                <a:cubicBezTo>
                  <a:pt x="123475" y="298056"/>
                  <a:pt x="91683" y="306838"/>
                  <a:pt x="61436" y="319635"/>
                </a:cubicBezTo>
                <a:cubicBezTo>
                  <a:pt x="56166" y="321864"/>
                  <a:pt x="52094" y="326781"/>
                  <a:pt x="49298" y="331773"/>
                </a:cubicBezTo>
                <a:cubicBezTo>
                  <a:pt x="33090" y="360716"/>
                  <a:pt x="19627" y="391114"/>
                  <a:pt x="4792" y="420785"/>
                </a:cubicBezTo>
                <a:cubicBezTo>
                  <a:pt x="3443" y="430226"/>
                  <a:pt x="-1956" y="439962"/>
                  <a:pt x="746" y="449108"/>
                </a:cubicBezTo>
                <a:cubicBezTo>
                  <a:pt x="15863" y="500275"/>
                  <a:pt x="35496" y="550156"/>
                  <a:pt x="57390" y="598810"/>
                </a:cubicBezTo>
                <a:cubicBezTo>
                  <a:pt x="60157" y="604959"/>
                  <a:pt x="68806" y="606180"/>
                  <a:pt x="73574" y="610948"/>
                </a:cubicBezTo>
                <a:cubicBezTo>
                  <a:pt x="77012" y="614386"/>
                  <a:pt x="78141" y="619737"/>
                  <a:pt x="81666" y="623086"/>
                </a:cubicBezTo>
                <a:cubicBezTo>
                  <a:pt x="105214" y="645457"/>
                  <a:pt x="129834" y="666685"/>
                  <a:pt x="154495" y="687823"/>
                </a:cubicBezTo>
                <a:cubicBezTo>
                  <a:pt x="158187" y="690988"/>
                  <a:pt x="163092" y="692582"/>
                  <a:pt x="166633" y="695915"/>
                </a:cubicBezTo>
                <a:cubicBezTo>
                  <a:pt x="209000" y="735790"/>
                  <a:pt x="292059" y="817295"/>
                  <a:pt x="292059" y="817295"/>
                </a:cubicBezTo>
                <a:cubicBezTo>
                  <a:pt x="301769" y="846426"/>
                  <a:pt x="287743" y="815137"/>
                  <a:pt x="308243" y="833479"/>
                </a:cubicBezTo>
                <a:cubicBezTo>
                  <a:pt x="330986" y="853828"/>
                  <a:pt x="352565" y="875533"/>
                  <a:pt x="372980" y="898216"/>
                </a:cubicBezTo>
                <a:cubicBezTo>
                  <a:pt x="403780" y="932438"/>
                  <a:pt x="359499" y="900018"/>
                  <a:pt x="393210" y="922492"/>
                </a:cubicBezTo>
                <a:cubicBezTo>
                  <a:pt x="403999" y="940025"/>
                  <a:pt x="414159" y="957961"/>
                  <a:pt x="425578" y="975090"/>
                </a:cubicBezTo>
                <a:cubicBezTo>
                  <a:pt x="430368" y="982275"/>
                  <a:pt x="437107" y="988046"/>
                  <a:pt x="441762" y="995320"/>
                </a:cubicBezTo>
                <a:cubicBezTo>
                  <a:pt x="458718" y="1021815"/>
                  <a:pt x="474836" y="1048856"/>
                  <a:pt x="490314" y="1076240"/>
                </a:cubicBezTo>
                <a:cubicBezTo>
                  <a:pt x="492413" y="1079953"/>
                  <a:pt x="492820" y="1084401"/>
                  <a:pt x="494360" y="1088378"/>
                </a:cubicBezTo>
                <a:cubicBezTo>
                  <a:pt x="509006" y="1126215"/>
                  <a:pt x="524376" y="1163770"/>
                  <a:pt x="538866" y="1201667"/>
                </a:cubicBezTo>
                <a:cubicBezTo>
                  <a:pt x="550777" y="1232818"/>
                  <a:pt x="566011" y="1298121"/>
                  <a:pt x="571235" y="1314955"/>
                </a:cubicBezTo>
                <a:cubicBezTo>
                  <a:pt x="574279" y="1324765"/>
                  <a:pt x="580125" y="1333533"/>
                  <a:pt x="583373" y="1343277"/>
                </a:cubicBezTo>
                <a:cubicBezTo>
                  <a:pt x="593626" y="1374038"/>
                  <a:pt x="599317" y="1406367"/>
                  <a:pt x="611695" y="1436336"/>
                </a:cubicBezTo>
                <a:cubicBezTo>
                  <a:pt x="625052" y="1468674"/>
                  <a:pt x="646465" y="1497235"/>
                  <a:pt x="660247" y="1529394"/>
                </a:cubicBezTo>
                <a:cubicBezTo>
                  <a:pt x="664293" y="1538835"/>
                  <a:pt x="664050" y="1551714"/>
                  <a:pt x="672385" y="1557716"/>
                </a:cubicBezTo>
                <a:cubicBezTo>
                  <a:pt x="699306" y="1577099"/>
                  <a:pt x="731726" y="1587387"/>
                  <a:pt x="761397" y="1602223"/>
                </a:cubicBezTo>
                <a:cubicBezTo>
                  <a:pt x="785673" y="1599526"/>
                  <a:pt x="810074" y="1597777"/>
                  <a:pt x="834226" y="1594131"/>
                </a:cubicBezTo>
                <a:cubicBezTo>
                  <a:pt x="1106832" y="1552982"/>
                  <a:pt x="901006" y="1579208"/>
                  <a:pt x="1008204" y="1565808"/>
                </a:cubicBezTo>
                <a:cubicBezTo>
                  <a:pt x="1066913" y="1542325"/>
                  <a:pt x="1051579" y="1547785"/>
                  <a:pt x="1161953" y="1517256"/>
                </a:cubicBezTo>
                <a:cubicBezTo>
                  <a:pt x="1180564" y="1512108"/>
                  <a:pt x="1199481" y="1507849"/>
                  <a:pt x="1218597" y="1505118"/>
                </a:cubicBezTo>
                <a:cubicBezTo>
                  <a:pt x="1256194" y="1499747"/>
                  <a:pt x="1294123" y="1497026"/>
                  <a:pt x="1331886" y="1492980"/>
                </a:cubicBezTo>
                <a:lnTo>
                  <a:pt x="1574647" y="1497026"/>
                </a:lnTo>
                <a:cubicBezTo>
                  <a:pt x="1643431" y="1498265"/>
                  <a:pt x="1712202" y="1501721"/>
                  <a:pt x="1780994" y="1501072"/>
                </a:cubicBezTo>
                <a:cubicBezTo>
                  <a:pt x="1855217" y="1500372"/>
                  <a:pt x="1929348" y="1495677"/>
                  <a:pt x="2003525" y="1492980"/>
                </a:cubicBezTo>
                <a:cubicBezTo>
                  <a:pt x="2021661" y="1486935"/>
                  <a:pt x="2025818" y="1486871"/>
                  <a:pt x="2043985" y="1468704"/>
                </a:cubicBezTo>
                <a:cubicBezTo>
                  <a:pt x="2049546" y="1463143"/>
                  <a:pt x="2051632" y="1454930"/>
                  <a:pt x="2056123" y="1448474"/>
                </a:cubicBezTo>
                <a:cubicBezTo>
                  <a:pt x="2106166" y="1376537"/>
                  <a:pt x="2094244" y="1392192"/>
                  <a:pt x="2137043" y="1343277"/>
                </a:cubicBezTo>
                <a:cubicBezTo>
                  <a:pt x="2158725" y="1278232"/>
                  <a:pt x="2140517" y="1324506"/>
                  <a:pt x="2282700" y="1238081"/>
                </a:cubicBezTo>
                <a:cubicBezTo>
                  <a:pt x="2348527" y="1198068"/>
                  <a:pt x="2446567" y="1169009"/>
                  <a:pt x="2513323" y="1153115"/>
                </a:cubicBezTo>
                <a:cubicBezTo>
                  <a:pt x="2542306" y="1146214"/>
                  <a:pt x="2572664" y="1147720"/>
                  <a:pt x="2602335" y="1145023"/>
                </a:cubicBezTo>
                <a:cubicBezTo>
                  <a:pt x="2669769" y="1158510"/>
                  <a:pt x="2737860" y="1169046"/>
                  <a:pt x="2804636" y="1185483"/>
                </a:cubicBezTo>
                <a:cubicBezTo>
                  <a:pt x="2825793" y="1190691"/>
                  <a:pt x="2844209" y="1204396"/>
                  <a:pt x="2865327" y="1209759"/>
                </a:cubicBezTo>
                <a:cubicBezTo>
                  <a:pt x="2929418" y="1226036"/>
                  <a:pt x="2994799" y="1236732"/>
                  <a:pt x="3059535" y="1250219"/>
                </a:cubicBezTo>
                <a:lnTo>
                  <a:pt x="3221376" y="1246173"/>
                </a:lnTo>
                <a:cubicBezTo>
                  <a:pt x="3229959" y="1245219"/>
                  <a:pt x="3235170" y="1235747"/>
                  <a:pt x="3241606" y="1229989"/>
                </a:cubicBezTo>
                <a:cubicBezTo>
                  <a:pt x="3260808" y="1212808"/>
                  <a:pt x="3280030" y="1195610"/>
                  <a:pt x="3298250" y="1177391"/>
                </a:cubicBezTo>
                <a:cubicBezTo>
                  <a:pt x="3328305" y="1147336"/>
                  <a:pt x="3365850" y="1076732"/>
                  <a:pt x="3379171" y="1056010"/>
                </a:cubicBezTo>
                <a:cubicBezTo>
                  <a:pt x="3382817" y="1050338"/>
                  <a:pt x="3388034" y="1045721"/>
                  <a:pt x="3391309" y="1039826"/>
                </a:cubicBezTo>
                <a:cubicBezTo>
                  <a:pt x="3394836" y="1033477"/>
                  <a:pt x="3397002" y="1026451"/>
                  <a:pt x="3399401" y="1019596"/>
                </a:cubicBezTo>
                <a:cubicBezTo>
                  <a:pt x="3450080" y="874797"/>
                  <a:pt x="3437603" y="924561"/>
                  <a:pt x="3456045" y="841571"/>
                </a:cubicBezTo>
                <a:cubicBezTo>
                  <a:pt x="3454696" y="790322"/>
                  <a:pt x="3454179" y="739044"/>
                  <a:pt x="3451999" y="687823"/>
                </a:cubicBezTo>
                <a:cubicBezTo>
                  <a:pt x="3451480" y="675621"/>
                  <a:pt x="3453118" y="662475"/>
                  <a:pt x="3447953" y="651408"/>
                </a:cubicBezTo>
                <a:cubicBezTo>
                  <a:pt x="3424465" y="601077"/>
                  <a:pt x="3395609" y="553378"/>
                  <a:pt x="3367033" y="505752"/>
                </a:cubicBezTo>
                <a:cubicBezTo>
                  <a:pt x="3363108" y="499210"/>
                  <a:pt x="3357149" y="493871"/>
                  <a:pt x="3350849" y="489568"/>
                </a:cubicBezTo>
                <a:cubicBezTo>
                  <a:pt x="3301731" y="456024"/>
                  <a:pt x="3251585" y="423987"/>
                  <a:pt x="3201146" y="392463"/>
                </a:cubicBezTo>
                <a:cubicBezTo>
                  <a:pt x="3197529" y="390203"/>
                  <a:pt x="3193054" y="389766"/>
                  <a:pt x="3189008" y="388417"/>
                </a:cubicBezTo>
                <a:cubicBezTo>
                  <a:pt x="3147252" y="357100"/>
                  <a:pt x="3177509" y="376918"/>
                  <a:pt x="3079765" y="347957"/>
                </a:cubicBezTo>
                <a:cubicBezTo>
                  <a:pt x="3074433" y="346377"/>
                  <a:pt x="3069052" y="344906"/>
                  <a:pt x="3063581" y="343911"/>
                </a:cubicBezTo>
                <a:cubicBezTo>
                  <a:pt x="3024533" y="336811"/>
                  <a:pt x="2985206" y="331256"/>
                  <a:pt x="2946247" y="323681"/>
                </a:cubicBezTo>
                <a:cubicBezTo>
                  <a:pt x="2931153" y="320746"/>
                  <a:pt x="2916799" y="314658"/>
                  <a:pt x="2901741" y="311543"/>
                </a:cubicBezTo>
                <a:lnTo>
                  <a:pt x="2800590" y="291313"/>
                </a:lnTo>
                <a:cubicBezTo>
                  <a:pt x="2796420" y="290419"/>
                  <a:pt x="2792372" y="288947"/>
                  <a:pt x="2788452" y="287267"/>
                </a:cubicBezTo>
                <a:cubicBezTo>
                  <a:pt x="2782908" y="284891"/>
                  <a:pt x="2777772" y="281642"/>
                  <a:pt x="2772268" y="279175"/>
                </a:cubicBezTo>
                <a:cubicBezTo>
                  <a:pt x="2738655" y="264107"/>
                  <a:pt x="2703408" y="252397"/>
                  <a:pt x="2671118" y="234669"/>
                </a:cubicBezTo>
                <a:cubicBezTo>
                  <a:pt x="2634393" y="214506"/>
                  <a:pt x="2600109" y="190103"/>
                  <a:pt x="2565921" y="165886"/>
                </a:cubicBezTo>
                <a:cubicBezTo>
                  <a:pt x="2545566" y="151468"/>
                  <a:pt x="2401677" y="35613"/>
                  <a:pt x="2379804" y="28322"/>
                </a:cubicBezTo>
                <a:cubicBezTo>
                  <a:pt x="2375758" y="26973"/>
                  <a:pt x="2371481" y="26183"/>
                  <a:pt x="2367666" y="24276"/>
                </a:cubicBezTo>
                <a:cubicBezTo>
                  <a:pt x="2357941" y="19413"/>
                  <a:pt x="2349834" y="10953"/>
                  <a:pt x="2339344" y="8092"/>
                </a:cubicBezTo>
                <a:cubicBezTo>
                  <a:pt x="2319654" y="2722"/>
                  <a:pt x="2298884" y="2697"/>
                  <a:pt x="2278654" y="0"/>
                </a:cubicBezTo>
                <a:lnTo>
                  <a:pt x="2015663" y="4046"/>
                </a:lnTo>
                <a:cubicBezTo>
                  <a:pt x="2005848" y="4330"/>
                  <a:pt x="1996696" y="10012"/>
                  <a:pt x="1987341" y="12138"/>
                </a:cubicBezTo>
                <a:cubicBezTo>
                  <a:pt x="1925900" y="26102"/>
                  <a:pt x="1928947" y="25242"/>
                  <a:pt x="1886190" y="32368"/>
                </a:cubicBezTo>
                <a:cubicBezTo>
                  <a:pt x="1855171" y="44506"/>
                  <a:pt x="1824368" y="57213"/>
                  <a:pt x="1793132" y="68782"/>
                </a:cubicBezTo>
                <a:cubicBezTo>
                  <a:pt x="1787917" y="70713"/>
                  <a:pt x="1782268" y="71209"/>
                  <a:pt x="1776948" y="72828"/>
                </a:cubicBezTo>
                <a:cubicBezTo>
                  <a:pt x="1751240" y="80652"/>
                  <a:pt x="1700073" y="97104"/>
                  <a:pt x="1700073" y="97104"/>
                </a:cubicBezTo>
                <a:cubicBezTo>
                  <a:pt x="1669937" y="117195"/>
                  <a:pt x="1706950" y="91373"/>
                  <a:pt x="1675797" y="117334"/>
                </a:cubicBezTo>
                <a:cubicBezTo>
                  <a:pt x="1672061" y="120447"/>
                  <a:pt x="1667705" y="122729"/>
                  <a:pt x="1663659" y="125426"/>
                </a:cubicBezTo>
                <a:cubicBezTo>
                  <a:pt x="1660962" y="132169"/>
                  <a:pt x="1660026" y="139923"/>
                  <a:pt x="1655567" y="145656"/>
                </a:cubicBezTo>
                <a:cubicBezTo>
                  <a:pt x="1650265" y="152473"/>
                  <a:pt x="1641443" y="155734"/>
                  <a:pt x="1635337" y="161840"/>
                </a:cubicBezTo>
                <a:cubicBezTo>
                  <a:pt x="1631899" y="165278"/>
                  <a:pt x="1630386" y="170266"/>
                  <a:pt x="1627245" y="173978"/>
                </a:cubicBezTo>
                <a:cubicBezTo>
                  <a:pt x="1589929" y="218080"/>
                  <a:pt x="1593528" y="251527"/>
                  <a:pt x="1586785" y="267037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112">
              <a:spcAft>
                <a:spcPts val="600"/>
              </a:spcAft>
            </a:pPr>
            <a:r>
              <a:rPr lang="en-US" sz="1764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RAD </a:t>
            </a:r>
            <a:r>
              <a:rPr lang="sr-Latn-RS" sz="1764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= FAKTOR PROIZVODNJE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9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9560" y="54791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+mj-lt"/>
                <a:ea typeface="+mj-ea"/>
                <a:cs typeface="+mj-cs"/>
              </a:rPr>
              <a:t>TRŽIŠTE</a:t>
            </a:r>
            <a:r>
              <a:rPr lang="en-US" sz="4000" b="1" dirty="0">
                <a:latin typeface="+mj-lt"/>
                <a:ea typeface="+mj-ea"/>
                <a:cs typeface="+mj-cs"/>
              </a:rPr>
              <a:t> RADA</a:t>
            </a:r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C00000"/>
                </a:solidFill>
              </a:rPr>
              <a:t>Tržište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radne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snage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veoma</a:t>
            </a:r>
            <a:r>
              <a:rPr lang="en-US" dirty="0">
                <a:solidFill>
                  <a:srgbClr val="C00000"/>
                </a:solidFill>
              </a:rPr>
              <a:t> je </a:t>
            </a:r>
            <a:r>
              <a:rPr lang="en-US" dirty="0" err="1">
                <a:solidFill>
                  <a:srgbClr val="C00000"/>
                </a:solidFill>
              </a:rPr>
              <a:t>osetljiv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važan</a:t>
            </a:r>
            <a:r>
              <a:rPr lang="en-US" dirty="0">
                <a:solidFill>
                  <a:srgbClr val="C00000"/>
                </a:solidFill>
              </a:rPr>
              <a:t> deo u </a:t>
            </a:r>
            <a:r>
              <a:rPr lang="en-US" dirty="0" err="1">
                <a:solidFill>
                  <a:srgbClr val="C00000"/>
                </a:solidFill>
              </a:rPr>
              <a:t>ekonomskoj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analizi</a:t>
            </a:r>
            <a:r>
              <a:rPr lang="en-US" dirty="0">
                <a:solidFill>
                  <a:srgbClr val="C00000"/>
                </a:solidFill>
              </a:rPr>
              <a:t>, a </a:t>
            </a:r>
            <a:r>
              <a:rPr lang="en-US" u="sng" dirty="0" err="1">
                <a:solidFill>
                  <a:srgbClr val="C00000"/>
                </a:solidFill>
              </a:rPr>
              <a:t>radna</a:t>
            </a:r>
            <a:r>
              <a:rPr lang="en-US" u="sng" dirty="0">
                <a:solidFill>
                  <a:srgbClr val="C00000"/>
                </a:solidFill>
              </a:rPr>
              <a:t> </a:t>
            </a:r>
            <a:r>
              <a:rPr lang="en-US" u="sng" dirty="0" err="1">
                <a:solidFill>
                  <a:srgbClr val="C00000"/>
                </a:solidFill>
              </a:rPr>
              <a:t>snaga</a:t>
            </a:r>
            <a:r>
              <a:rPr lang="en-US" u="sng" dirty="0">
                <a:solidFill>
                  <a:srgbClr val="C00000"/>
                </a:solidFill>
              </a:rPr>
              <a:t> </a:t>
            </a:r>
            <a:r>
              <a:rPr lang="en-US" u="sng" dirty="0" err="1">
                <a:solidFill>
                  <a:srgbClr val="C00000"/>
                </a:solidFill>
              </a:rPr>
              <a:t>osnov</a:t>
            </a:r>
            <a:r>
              <a:rPr lang="en-US" u="sng" dirty="0">
                <a:solidFill>
                  <a:srgbClr val="C00000"/>
                </a:solidFill>
              </a:rPr>
              <a:t> </a:t>
            </a:r>
            <a:r>
              <a:rPr lang="en-US" u="sng" dirty="0" err="1">
                <a:solidFill>
                  <a:srgbClr val="C00000"/>
                </a:solidFill>
              </a:rPr>
              <a:t>ostvarivanja</a:t>
            </a:r>
            <a:r>
              <a:rPr lang="en-US" u="sng" dirty="0">
                <a:solidFill>
                  <a:srgbClr val="C00000"/>
                </a:solidFill>
              </a:rPr>
              <a:t> </a:t>
            </a:r>
            <a:r>
              <a:rPr lang="en-US" u="sng" dirty="0" err="1">
                <a:solidFill>
                  <a:srgbClr val="C00000"/>
                </a:solidFill>
              </a:rPr>
              <a:t>konkurentske</a:t>
            </a:r>
            <a:r>
              <a:rPr lang="en-US" u="sng" dirty="0">
                <a:solidFill>
                  <a:srgbClr val="C00000"/>
                </a:solidFill>
              </a:rPr>
              <a:t> </a:t>
            </a:r>
            <a:r>
              <a:rPr lang="en-US" u="sng" dirty="0" err="1">
                <a:solidFill>
                  <a:srgbClr val="C00000"/>
                </a:solidFill>
              </a:rPr>
              <a:t>prednosti</a:t>
            </a:r>
            <a:r>
              <a:rPr lang="en-US" u="sng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zahvaljujući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znanju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veštinama</a:t>
            </a:r>
            <a:r>
              <a:rPr lang="en-US" dirty="0">
                <a:solidFill>
                  <a:srgbClr val="C00000"/>
                </a:solidFill>
              </a:rPr>
              <a:t>).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u="sng" dirty="0" err="1">
                <a:solidFill>
                  <a:srgbClr val="C00000"/>
                </a:solidFill>
              </a:rPr>
              <a:t>Zarada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i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stepen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zaposlenosti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ne </a:t>
            </a:r>
            <a:r>
              <a:rPr lang="en-US" dirty="0" err="1">
                <a:solidFill>
                  <a:srgbClr val="C00000"/>
                </a:solidFill>
              </a:rPr>
              <a:t>zavise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samo</a:t>
            </a:r>
            <a:r>
              <a:rPr lang="en-US" dirty="0">
                <a:solidFill>
                  <a:srgbClr val="C00000"/>
                </a:solidFill>
              </a:rPr>
              <a:t> od </a:t>
            </a:r>
            <a:r>
              <a:rPr lang="en-US" dirty="0" err="1">
                <a:solidFill>
                  <a:srgbClr val="C00000"/>
                </a:solidFill>
              </a:rPr>
              <a:t>stanja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trtžištu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već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utiču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faktori</a:t>
            </a:r>
            <a:endParaRPr lang="en-US" dirty="0">
              <a:solidFill>
                <a:srgbClr val="C00000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C00000"/>
                </a:solidFill>
              </a:rPr>
              <a:t>Varijacija</a:t>
            </a:r>
            <a:r>
              <a:rPr lang="en-US" dirty="0">
                <a:solidFill>
                  <a:srgbClr val="C00000"/>
                </a:solidFill>
              </a:rPr>
              <a:t> u </a:t>
            </a:r>
            <a:r>
              <a:rPr lang="en-US" dirty="0" err="1">
                <a:solidFill>
                  <a:srgbClr val="C00000"/>
                </a:solidFill>
              </a:rPr>
              <a:t>geografskoj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mobilnosti</a:t>
            </a:r>
            <a:r>
              <a:rPr lang="en-US" dirty="0">
                <a:solidFill>
                  <a:srgbClr val="C00000"/>
                </a:solidFill>
              </a:rPr>
              <a:t>,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Rasna </a:t>
            </a:r>
            <a:r>
              <a:rPr lang="en-US" dirty="0" err="1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polna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diskriminacija</a:t>
            </a:r>
            <a:r>
              <a:rPr lang="en-US" dirty="0">
                <a:solidFill>
                  <a:srgbClr val="C00000"/>
                </a:solidFill>
              </a:rPr>
              <a:t>,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C00000"/>
                </a:solidFill>
              </a:rPr>
              <a:t>Razlika</a:t>
            </a:r>
            <a:r>
              <a:rPr lang="en-US" dirty="0">
                <a:solidFill>
                  <a:srgbClr val="C00000"/>
                </a:solidFill>
              </a:rPr>
              <a:t> u </a:t>
            </a:r>
            <a:r>
              <a:rPr lang="en-US" dirty="0" err="1">
                <a:solidFill>
                  <a:srgbClr val="C00000"/>
                </a:solidFill>
              </a:rPr>
              <a:t>produktivnosti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koja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proističe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iz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sposobnosti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zaposlenih</a:t>
            </a:r>
            <a:r>
              <a:rPr lang="en-US" dirty="0">
                <a:solidFill>
                  <a:srgbClr val="C00000"/>
                </a:solidFill>
              </a:rPr>
              <a:t>,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C00000"/>
                </a:solidFill>
              </a:rPr>
              <a:t>Razlika</a:t>
            </a:r>
            <a:r>
              <a:rPr lang="en-US" dirty="0">
                <a:solidFill>
                  <a:srgbClr val="C00000"/>
                </a:solidFill>
              </a:rPr>
              <a:t> u </a:t>
            </a:r>
            <a:r>
              <a:rPr lang="en-US" dirty="0" err="1">
                <a:solidFill>
                  <a:srgbClr val="C00000"/>
                </a:solidFill>
              </a:rPr>
              <a:t>sektorima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odnosno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privrednim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granama</a:t>
            </a:r>
            <a:r>
              <a:rPr lang="en-US" dirty="0">
                <a:solidFill>
                  <a:srgbClr val="C00000"/>
                </a:solidFill>
              </a:rPr>
              <a:t>,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C00000"/>
                </a:solidFill>
              </a:rPr>
              <a:t>Vrednost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proizvoda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čijoj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proizvodnji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angažovani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zaposleni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22,430 Human Resources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7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9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651" y="726027"/>
            <a:ext cx="101150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Tržište</a:t>
            </a:r>
            <a:r>
              <a:rPr lang="en-US" sz="2000" dirty="0"/>
              <a:t> </a:t>
            </a:r>
            <a:r>
              <a:rPr lang="en-US" sz="2000" dirty="0" err="1"/>
              <a:t>rada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njegovo</a:t>
            </a:r>
            <a:r>
              <a:rPr lang="en-US" sz="2000" dirty="0"/>
              <a:t> </a:t>
            </a:r>
            <a:r>
              <a:rPr lang="en-US" sz="2000" dirty="0" err="1"/>
              <a:t>funkcioni</a:t>
            </a:r>
            <a:r>
              <a:rPr lang="sr-Latn-RS" sz="2000" dirty="0"/>
              <a:t>sanje mora biti usklađeno sa tržišnim poslovnim aktivnostima</a:t>
            </a:r>
          </a:p>
          <a:p>
            <a:pPr algn="just"/>
            <a:r>
              <a:rPr lang="sr-Latn-RS" sz="2000" b="1" u="sng" dirty="0">
                <a:solidFill>
                  <a:srgbClr val="C00000"/>
                </a:solidFill>
              </a:rPr>
              <a:t>Složeno i osetljivo tržište</a:t>
            </a:r>
          </a:p>
          <a:p>
            <a:pPr algn="just"/>
            <a:r>
              <a:rPr lang="en-US" sz="2000" dirty="0" err="1"/>
              <a:t>Najjednostavnije</a:t>
            </a:r>
            <a:r>
              <a:rPr lang="en-US" sz="2000" dirty="0"/>
              <a:t> </a:t>
            </a:r>
            <a:r>
              <a:rPr lang="en-US" sz="2000" dirty="0" err="1"/>
              <a:t>označava</a:t>
            </a:r>
            <a:r>
              <a:rPr lang="en-US" sz="2000" dirty="0"/>
              <a:t> </a:t>
            </a:r>
            <a:r>
              <a:rPr lang="en-US" sz="2000" u="sng" dirty="0" err="1"/>
              <a:t>ponudu</a:t>
            </a:r>
            <a:r>
              <a:rPr lang="en-US" sz="2000" u="sng" dirty="0"/>
              <a:t> </a:t>
            </a:r>
            <a:r>
              <a:rPr lang="en-US" sz="2000" u="sng" dirty="0" err="1"/>
              <a:t>radnika</a:t>
            </a:r>
            <a:r>
              <a:rPr lang="en-US" sz="2000" u="sng" dirty="0"/>
              <a:t> </a:t>
            </a:r>
            <a:r>
              <a:rPr lang="en-US" sz="2000" u="sng" dirty="0" err="1"/>
              <a:t>i</a:t>
            </a:r>
            <a:r>
              <a:rPr lang="en-US" sz="2000" u="sng" dirty="0"/>
              <a:t> </a:t>
            </a:r>
            <a:r>
              <a:rPr lang="en-US" sz="2000" u="sng" dirty="0" err="1"/>
              <a:t>potražnju</a:t>
            </a:r>
            <a:r>
              <a:rPr lang="en-US" sz="2000" u="sng" dirty="0"/>
              <a:t> </a:t>
            </a:r>
            <a:r>
              <a:rPr lang="en-US" sz="2000" u="sng" dirty="0" err="1"/>
              <a:t>za</a:t>
            </a:r>
            <a:r>
              <a:rPr lang="en-US" sz="2000" u="sng" dirty="0"/>
              <a:t> </a:t>
            </a:r>
            <a:r>
              <a:rPr lang="en-US" sz="2000" u="sng" dirty="0" err="1"/>
              <a:t>radnicima</a:t>
            </a:r>
            <a:r>
              <a:rPr lang="en-US" sz="2000" dirty="0"/>
              <a:t>, </a:t>
            </a:r>
            <a:r>
              <a:rPr lang="en-US" sz="2000" dirty="0" err="1"/>
              <a:t>postupak</a:t>
            </a:r>
            <a:r>
              <a:rPr lang="en-US" sz="2000" dirty="0"/>
              <a:t> </a:t>
            </a:r>
            <a:r>
              <a:rPr lang="en-US" sz="2000" dirty="0" err="1"/>
              <a:t>pronalaženja</a:t>
            </a:r>
            <a:r>
              <a:rPr lang="en-US" sz="2000" dirty="0"/>
              <a:t> </a:t>
            </a:r>
            <a:r>
              <a:rPr lang="en-US" sz="2000" dirty="0" err="1"/>
              <a:t>zaposlenja</a:t>
            </a:r>
            <a:r>
              <a:rPr lang="en-US" sz="2000" dirty="0"/>
              <a:t>, </a:t>
            </a:r>
            <a:r>
              <a:rPr lang="en-US" sz="2000" dirty="0" err="1"/>
              <a:t>zapošljavanje</a:t>
            </a:r>
            <a:r>
              <a:rPr lang="en-US" sz="2000" dirty="0"/>
              <a:t>, </a:t>
            </a:r>
            <a:r>
              <a:rPr lang="en-US" sz="2000" dirty="0" err="1"/>
              <a:t>napredovanje</a:t>
            </a:r>
            <a:r>
              <a:rPr lang="en-US" sz="2000" dirty="0"/>
              <a:t>, </a:t>
            </a:r>
            <a:r>
              <a:rPr lang="en-US" sz="2000" dirty="0" err="1"/>
              <a:t>otkaze</a:t>
            </a:r>
            <a:r>
              <a:rPr lang="en-US" sz="2000" dirty="0"/>
              <a:t>, </a:t>
            </a:r>
            <a:r>
              <a:rPr lang="en-US" sz="2000" dirty="0" err="1"/>
              <a:t>čekanje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posao</a:t>
            </a:r>
            <a:r>
              <a:rPr lang="en-US" sz="2000" dirty="0"/>
              <a:t>, </a:t>
            </a:r>
            <a:r>
              <a:rPr lang="en-US" sz="2000" dirty="0" err="1"/>
              <a:t>konkurenciju</a:t>
            </a:r>
            <a:r>
              <a:rPr lang="en-US" sz="2000" dirty="0"/>
              <a:t> u </a:t>
            </a:r>
            <a:r>
              <a:rPr lang="en-US" sz="2000" dirty="0" err="1"/>
              <a:t>traženju</a:t>
            </a:r>
            <a:r>
              <a:rPr lang="en-US" sz="2000" dirty="0"/>
              <a:t> </a:t>
            </a:r>
            <a:r>
              <a:rPr lang="en-US" sz="2000" dirty="0" err="1"/>
              <a:t>posla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samom</a:t>
            </a:r>
            <a:r>
              <a:rPr lang="en-US" sz="2000" dirty="0"/>
              <a:t> </a:t>
            </a:r>
            <a:r>
              <a:rPr lang="en-US" sz="2000" dirty="0" err="1"/>
              <a:t>poslu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uspostavljanje</a:t>
            </a:r>
            <a:r>
              <a:rPr lang="en-US" sz="2000" dirty="0"/>
              <a:t> </a:t>
            </a:r>
            <a:r>
              <a:rPr lang="en-US" sz="2000" dirty="0" err="1"/>
              <a:t>ravnotežne</a:t>
            </a:r>
            <a:r>
              <a:rPr lang="en-US" sz="2000" dirty="0"/>
              <a:t> </a:t>
            </a:r>
            <a:r>
              <a:rPr lang="en-US" sz="2000" dirty="0" err="1"/>
              <a:t>razine</a:t>
            </a:r>
            <a:r>
              <a:rPr lang="en-US" sz="2000" dirty="0"/>
              <a:t> </a:t>
            </a:r>
            <a:r>
              <a:rPr lang="en-US" sz="2000" dirty="0" err="1"/>
              <a:t>nadnica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tom </a:t>
            </a:r>
            <a:r>
              <a:rPr lang="en-US" sz="2000" dirty="0" err="1"/>
              <a:t>tržištu</a:t>
            </a:r>
            <a:r>
              <a:rPr lang="en-US" sz="2000" dirty="0"/>
              <a:t>…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77357" y="3109297"/>
            <a:ext cx="713598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Faktori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sr-Latn-RS" sz="2000" dirty="0"/>
              <a:t>određuju tražnju za radom</a:t>
            </a:r>
            <a:r>
              <a:rPr lang="en-US" sz="2000" dirty="0"/>
              <a:t>: </a:t>
            </a:r>
            <a:endParaRPr lang="sr-Latn-RS" sz="2000" dirty="0"/>
          </a:p>
          <a:p>
            <a:pPr marL="342900" indent="-342900">
              <a:buAutoNum type="arabicPeriod"/>
            </a:pPr>
            <a:r>
              <a:rPr lang="en-US" sz="2600" dirty="0" err="1"/>
              <a:t>cena</a:t>
            </a:r>
            <a:r>
              <a:rPr lang="en-US" sz="2600" dirty="0"/>
              <a:t> </a:t>
            </a:r>
            <a:r>
              <a:rPr lang="en-US" sz="2600" dirty="0" err="1"/>
              <a:t>radne</a:t>
            </a:r>
            <a:r>
              <a:rPr lang="en-US" sz="2600" dirty="0"/>
              <a:t> </a:t>
            </a:r>
            <a:r>
              <a:rPr lang="en-US" sz="2600" dirty="0" err="1"/>
              <a:t>snage</a:t>
            </a:r>
            <a:r>
              <a:rPr lang="en-US" sz="2600" dirty="0"/>
              <a:t> (</a:t>
            </a:r>
            <a:r>
              <a:rPr lang="en-US" sz="2600" dirty="0" err="1"/>
              <a:t>nadnica</a:t>
            </a:r>
            <a:r>
              <a:rPr lang="en-US" sz="2600" dirty="0"/>
              <a:t>/</a:t>
            </a:r>
            <a:r>
              <a:rPr lang="en-US" sz="2600" dirty="0" err="1"/>
              <a:t>pla</a:t>
            </a:r>
            <a:r>
              <a:rPr lang="sr-Latn-RS" sz="2600" dirty="0"/>
              <a:t>ta</a:t>
            </a:r>
            <a:r>
              <a:rPr lang="en-US" sz="2600" dirty="0"/>
              <a:t>), </a:t>
            </a:r>
            <a:endParaRPr lang="sr-Latn-RS" sz="2600" dirty="0"/>
          </a:p>
          <a:p>
            <a:pPr marL="342900" indent="-342900">
              <a:buAutoNum type="arabicPeriod"/>
            </a:pPr>
            <a:r>
              <a:rPr lang="en-US" sz="2600" dirty="0" err="1"/>
              <a:t>promena</a:t>
            </a:r>
            <a:r>
              <a:rPr lang="en-US" sz="2600" dirty="0"/>
              <a:t> </a:t>
            </a:r>
            <a:r>
              <a:rPr lang="en-US" sz="2600" dirty="0" err="1"/>
              <a:t>tehnologije</a:t>
            </a:r>
            <a:r>
              <a:rPr lang="en-US" sz="2600" dirty="0"/>
              <a:t>, </a:t>
            </a:r>
            <a:endParaRPr lang="sr-Latn-RS" sz="2600" dirty="0"/>
          </a:p>
          <a:p>
            <a:pPr marL="342900" indent="-342900">
              <a:buAutoNum type="arabicPeriod"/>
            </a:pPr>
            <a:r>
              <a:rPr lang="en-US" sz="2600" dirty="0" err="1"/>
              <a:t>promene</a:t>
            </a:r>
            <a:r>
              <a:rPr lang="en-US" sz="2600" dirty="0"/>
              <a:t> u </a:t>
            </a:r>
            <a:r>
              <a:rPr lang="en-US" sz="2600" dirty="0" err="1"/>
              <a:t>ceni</a:t>
            </a:r>
            <a:r>
              <a:rPr lang="en-US" sz="2600" dirty="0"/>
              <a:t> </a:t>
            </a:r>
            <a:r>
              <a:rPr lang="en-US" sz="2600" dirty="0" err="1"/>
              <a:t>ostalih</a:t>
            </a:r>
            <a:r>
              <a:rPr lang="en-US" sz="2600" dirty="0"/>
              <a:t> </a:t>
            </a:r>
            <a:r>
              <a:rPr lang="en-US" sz="2600" dirty="0" err="1"/>
              <a:t>faktora</a:t>
            </a:r>
            <a:r>
              <a:rPr lang="en-US" sz="2600" dirty="0"/>
              <a:t>, </a:t>
            </a:r>
            <a:endParaRPr lang="sr-Latn-RS" sz="2600" dirty="0"/>
          </a:p>
          <a:p>
            <a:pPr marL="342900" indent="-342900">
              <a:buAutoNum type="arabicPeriod"/>
            </a:pPr>
            <a:r>
              <a:rPr lang="en-US" sz="2600" dirty="0" err="1"/>
              <a:t>očekivanja</a:t>
            </a:r>
            <a:r>
              <a:rPr lang="en-US" sz="2600" dirty="0"/>
              <a:t>, </a:t>
            </a:r>
            <a:endParaRPr lang="sr-Latn-RS" sz="2600" dirty="0"/>
          </a:p>
          <a:p>
            <a:pPr marL="342900" indent="-342900">
              <a:buAutoNum type="arabicPeriod"/>
            </a:pPr>
            <a:r>
              <a:rPr lang="en-US" sz="2600" dirty="0" err="1"/>
              <a:t>preferencije</a:t>
            </a:r>
            <a:r>
              <a:rPr lang="en-US" sz="2600" dirty="0"/>
              <a:t> </a:t>
            </a:r>
            <a:r>
              <a:rPr lang="en-US" sz="2600" dirty="0" err="1"/>
              <a:t>poslodavaca</a:t>
            </a:r>
            <a:endParaRPr lang="en-US" sz="2600" dirty="0"/>
          </a:p>
        </p:txBody>
      </p:sp>
      <p:pic>
        <p:nvPicPr>
          <p:cNvPr id="5122" name="Picture 2" descr="Webinar on Active Support to Employment &amp; the Social Pillar (for members) -  Eurodiaco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69" y="2941455"/>
            <a:ext cx="3819525" cy="34743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325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6154" name="Freeform: Shape 615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5" name="Rectangle 615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Isosceles Triangle 615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11327" y="1580572"/>
            <a:ext cx="39844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13816">
              <a:spcAft>
                <a:spcPts val="600"/>
              </a:spcAft>
            </a:pPr>
            <a:r>
              <a:rPr lang="en-US" sz="1900" b="1" kern="1200" dirty="0" err="1">
                <a:solidFill>
                  <a:srgbClr val="006500"/>
                </a:solidFill>
                <a:latin typeface="+mn-lt"/>
                <a:ea typeface="+mn-ea"/>
                <a:cs typeface="+mn-cs"/>
              </a:rPr>
              <a:t>Ponuda</a:t>
            </a:r>
            <a:r>
              <a:rPr lang="en-US" sz="1900" b="1" kern="1200" dirty="0">
                <a:solidFill>
                  <a:srgbClr val="0065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 dirty="0" err="1">
                <a:solidFill>
                  <a:srgbClr val="006500"/>
                </a:solidFill>
                <a:latin typeface="+mn-lt"/>
                <a:ea typeface="+mn-ea"/>
                <a:cs typeface="+mn-cs"/>
              </a:rPr>
              <a:t>rada</a:t>
            </a:r>
            <a:r>
              <a:rPr lang="en-US" sz="1900" b="1" kern="1200" dirty="0">
                <a:solidFill>
                  <a:srgbClr val="0065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 dirty="0" err="1">
                <a:solidFill>
                  <a:srgbClr val="006500"/>
                </a:solidFill>
                <a:latin typeface="+mn-lt"/>
                <a:ea typeface="+mn-ea"/>
                <a:cs typeface="+mn-cs"/>
              </a:rPr>
              <a:t>predstavlja</a:t>
            </a:r>
            <a:r>
              <a:rPr lang="en-US" sz="1900" b="1" kern="1200" dirty="0">
                <a:solidFill>
                  <a:srgbClr val="0065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 dirty="0" err="1">
                <a:solidFill>
                  <a:srgbClr val="006500"/>
                </a:solidFill>
                <a:latin typeface="+mn-lt"/>
                <a:ea typeface="+mn-ea"/>
                <a:cs typeface="+mn-cs"/>
              </a:rPr>
              <a:t>broj</a:t>
            </a:r>
            <a:r>
              <a:rPr lang="en-US" sz="1900" b="1" kern="1200" dirty="0">
                <a:solidFill>
                  <a:srgbClr val="006500"/>
                </a:solidFill>
                <a:latin typeface="+mn-lt"/>
                <a:ea typeface="+mn-ea"/>
                <a:cs typeface="+mn-cs"/>
              </a:rPr>
              <a:t> sati </a:t>
            </a:r>
            <a:r>
              <a:rPr lang="en-US" sz="1900" b="1" kern="1200" dirty="0" err="1">
                <a:solidFill>
                  <a:srgbClr val="006500"/>
                </a:solidFill>
                <a:latin typeface="+mn-lt"/>
                <a:ea typeface="+mn-ea"/>
                <a:cs typeface="+mn-cs"/>
              </a:rPr>
              <a:t>koje</a:t>
            </a:r>
            <a:r>
              <a:rPr lang="en-US" sz="1900" b="1" kern="1200" dirty="0">
                <a:solidFill>
                  <a:srgbClr val="0065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 dirty="0" err="1">
                <a:solidFill>
                  <a:srgbClr val="006500"/>
                </a:solidFill>
                <a:latin typeface="+mn-lt"/>
                <a:ea typeface="+mn-ea"/>
                <a:cs typeface="+mn-cs"/>
              </a:rPr>
              <a:t>stanovništvo</a:t>
            </a:r>
            <a:r>
              <a:rPr lang="en-US" sz="1900" b="1" kern="1200" dirty="0">
                <a:solidFill>
                  <a:srgbClr val="0065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 dirty="0" err="1">
                <a:solidFill>
                  <a:srgbClr val="006500"/>
                </a:solidFill>
                <a:latin typeface="+mn-lt"/>
                <a:ea typeface="+mn-ea"/>
                <a:cs typeface="+mn-cs"/>
              </a:rPr>
              <a:t>želi</a:t>
            </a:r>
            <a:r>
              <a:rPr lang="en-US" sz="1900" b="1" kern="1200" dirty="0">
                <a:solidFill>
                  <a:srgbClr val="0065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900" b="1" kern="1200" dirty="0">
                <a:solidFill>
                  <a:srgbClr val="006500"/>
                </a:solidFill>
                <a:latin typeface="+mn-lt"/>
                <a:ea typeface="+mn-ea"/>
                <a:cs typeface="+mn-cs"/>
              </a:rPr>
              <a:t>da radi </a:t>
            </a:r>
            <a:r>
              <a:rPr lang="en-US" sz="1900" b="1" kern="1200" dirty="0" err="1">
                <a:solidFill>
                  <a:srgbClr val="006500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900" b="1" kern="1200" dirty="0">
                <a:solidFill>
                  <a:srgbClr val="0065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 dirty="0" err="1">
                <a:solidFill>
                  <a:srgbClr val="006500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900" b="1" kern="1200" dirty="0">
                <a:solidFill>
                  <a:srgbClr val="0065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 dirty="0" err="1">
                <a:solidFill>
                  <a:srgbClr val="006500"/>
                </a:solidFill>
                <a:latin typeface="+mn-lt"/>
                <a:ea typeface="+mn-ea"/>
                <a:cs typeface="+mn-cs"/>
              </a:rPr>
              <a:t>poslovima</a:t>
            </a:r>
            <a:r>
              <a:rPr lang="en-US" sz="1900" b="1" kern="1200" dirty="0">
                <a:solidFill>
                  <a:srgbClr val="006500"/>
                </a:solidFill>
                <a:latin typeface="+mn-lt"/>
                <a:ea typeface="+mn-ea"/>
                <a:cs typeface="+mn-cs"/>
              </a:rPr>
              <a:t> koji </a:t>
            </a:r>
            <a:r>
              <a:rPr lang="en-US" sz="1900" b="1" kern="1200" dirty="0" err="1">
                <a:solidFill>
                  <a:srgbClr val="006500"/>
                </a:solidFill>
                <a:latin typeface="+mn-lt"/>
                <a:ea typeface="+mn-ea"/>
                <a:cs typeface="+mn-cs"/>
              </a:rPr>
              <a:t>donose</a:t>
            </a:r>
            <a:r>
              <a:rPr lang="en-US" sz="1900" b="1" kern="1200" dirty="0">
                <a:solidFill>
                  <a:srgbClr val="0065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 dirty="0" err="1">
                <a:solidFill>
                  <a:srgbClr val="006500"/>
                </a:solidFill>
                <a:latin typeface="+mn-lt"/>
                <a:ea typeface="+mn-ea"/>
                <a:cs typeface="+mn-cs"/>
              </a:rPr>
              <a:t>zaradu</a:t>
            </a:r>
            <a:r>
              <a:rPr lang="en-US" sz="1900" b="1" kern="1200" dirty="0">
                <a:solidFill>
                  <a:srgbClr val="006500"/>
                </a:solidFill>
                <a:latin typeface="+mn-lt"/>
                <a:ea typeface="+mn-ea"/>
                <a:cs typeface="+mn-cs"/>
              </a:rPr>
              <a:t>. </a:t>
            </a:r>
            <a:endParaRPr lang="sr-Latn-RS" sz="1900" b="1" kern="1200" dirty="0">
              <a:solidFill>
                <a:srgbClr val="006500"/>
              </a:solidFill>
              <a:latin typeface="+mn-lt"/>
              <a:ea typeface="+mn-ea"/>
              <a:cs typeface="+mn-cs"/>
            </a:endParaRPr>
          </a:p>
          <a:p>
            <a:pPr algn="just" defTabSz="813816">
              <a:spcAft>
                <a:spcPts val="600"/>
              </a:spcAft>
            </a:pP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Ponuda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rada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definiše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kao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funkcija</a:t>
            </a:r>
            <a:r>
              <a:rPr lang="en-US" sz="19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izbora</a:t>
            </a:r>
            <a:r>
              <a:rPr lang="en-US" sz="19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pojedinaca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između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različitih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profesija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čemu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visina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nadnice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uvek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jedini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kriterij</a:t>
            </a:r>
            <a:r>
              <a:rPr lang="sr-Latn-R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kojem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formira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ponuda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rada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54318" indent="-254318" algn="just" defTabSz="8138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rast plata   smanjuje količinu rada koja se nudi  -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efekt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dohotka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postaje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dominant</a:t>
            </a:r>
            <a:r>
              <a:rPr lang="sr-Latn-R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</a:p>
          <a:p>
            <a:pPr marL="254318" indent="-254318" algn="just" defTabSz="8138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</a:t>
            </a:r>
            <a:r>
              <a:rPr lang="en-US" sz="1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višim</a:t>
            </a:r>
            <a:r>
              <a:rPr lang="en-US" sz="1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nadnicama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radnici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mogu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priuštiti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više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dokolice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Latn-R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iako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svaki</a:t>
            </a:r>
            <a:r>
              <a:rPr lang="en-US" sz="1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dodatni</a:t>
            </a:r>
            <a:r>
              <a:rPr lang="en-US" sz="1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sat </a:t>
            </a:r>
            <a:r>
              <a:rPr lang="en-US" sz="19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dokolice</a:t>
            </a:r>
            <a:r>
              <a:rPr lang="en-US" sz="1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</a:t>
            </a:r>
            <a:r>
              <a:rPr lang="en-US" sz="1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veću</a:t>
            </a:r>
            <a:r>
              <a:rPr lang="en-US" sz="1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cenu</a:t>
            </a:r>
            <a:r>
              <a:rPr lang="en-US" sz="1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9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obliku</a:t>
            </a:r>
            <a:r>
              <a:rPr lang="en-US" sz="1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propuštene</a:t>
            </a:r>
            <a:r>
              <a:rPr lang="en-US" sz="1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nadnice</a:t>
            </a:r>
            <a:endParaRPr lang="en-US" sz="1900" b="1" dirty="0"/>
          </a:p>
        </p:txBody>
      </p:sp>
      <p:sp>
        <p:nvSpPr>
          <p:cNvPr id="3" name="Rectangle 2"/>
          <p:cNvSpPr/>
          <p:nvPr/>
        </p:nvSpPr>
        <p:spPr>
          <a:xfrm>
            <a:off x="2084153" y="945389"/>
            <a:ext cx="2056782" cy="503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3816">
              <a:spcAft>
                <a:spcPts val="600"/>
              </a:spcAft>
            </a:pPr>
            <a:r>
              <a:rPr lang="en-US" sz="2670" b="1" kern="1200" err="1">
                <a:solidFill>
                  <a:srgbClr val="006500"/>
                </a:solidFill>
                <a:latin typeface="+mn-lt"/>
                <a:ea typeface="+mn-ea"/>
                <a:cs typeface="+mn-cs"/>
              </a:rPr>
              <a:t>Ponuda</a:t>
            </a:r>
            <a:r>
              <a:rPr lang="en-US" sz="2670" b="1" kern="1200">
                <a:solidFill>
                  <a:srgbClr val="0065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670" b="1" kern="1200" err="1">
                <a:solidFill>
                  <a:srgbClr val="006500"/>
                </a:solidFill>
                <a:latin typeface="+mn-lt"/>
                <a:ea typeface="+mn-ea"/>
                <a:cs typeface="+mn-cs"/>
              </a:rPr>
              <a:t>rada</a:t>
            </a:r>
            <a:r>
              <a:rPr lang="en-US" sz="2670" b="1" kern="1200">
                <a:solidFill>
                  <a:srgbClr val="006500"/>
                </a:solidFill>
                <a:latin typeface="+mn-lt"/>
                <a:ea typeface="+mn-ea"/>
                <a:cs typeface="+mn-cs"/>
              </a:rPr>
              <a:t> </a:t>
            </a:r>
            <a:endParaRPr lang="sr-Latn-RS" sz="3000" b="1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5088" y="862034"/>
            <a:ext cx="53035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13816">
              <a:spcAft>
                <a:spcPts val="600"/>
              </a:spcAft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Granična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proizvodnost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rada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količina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dodatnog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outputa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koji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biti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proizveden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korišćenjem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dodatne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jedinice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inputa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časa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rada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 algn="just" defTabSz="813816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Opada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rastom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broja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zaposlenih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radnika</a:t>
            </a:r>
            <a:endParaRPr lang="sr-Latn-R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spcAft>
                <a:spcPts val="600"/>
              </a:spcAft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96849" y="210861"/>
            <a:ext cx="2581091" cy="503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3816">
              <a:spcAft>
                <a:spcPts val="600"/>
              </a:spcAft>
            </a:pPr>
            <a:r>
              <a:rPr lang="sr-Latn-RS" sz="2670" b="1" kern="1200" dirty="0">
                <a:solidFill>
                  <a:srgbClr val="006500"/>
                </a:solidFill>
                <a:latin typeface="+mn-lt"/>
                <a:ea typeface="+mn-ea"/>
                <a:cs typeface="+mn-cs"/>
              </a:rPr>
              <a:t>Tražnja za radom</a:t>
            </a:r>
            <a:endParaRPr lang="en-US" sz="3000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What we know about the 2019 and 2020 labor market: comparing labor supply  and demand : Beyond the Numbers: U.S. Bureau of Labor Stati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12" y="2431922"/>
            <a:ext cx="3586539" cy="28561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4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Obucar Zoki, Obucar Zoki N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8" r="21900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13788" y="645459"/>
            <a:ext cx="4840010" cy="553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Primer </a:t>
            </a:r>
            <a:r>
              <a:rPr lang="en-US" sz="1600" b="1" dirty="0" err="1"/>
              <a:t>granične</a:t>
            </a:r>
            <a:r>
              <a:rPr lang="en-US" sz="1600" b="1" dirty="0"/>
              <a:t> </a:t>
            </a:r>
            <a:r>
              <a:rPr lang="en-US" sz="1600" b="1" dirty="0" err="1"/>
              <a:t>produktivnosti</a:t>
            </a:r>
            <a:endParaRPr lang="en-US" sz="16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Obućar</a:t>
            </a:r>
            <a:r>
              <a:rPr lang="en-US" sz="1600" dirty="0"/>
              <a:t> </a:t>
            </a:r>
            <a:r>
              <a:rPr lang="en-US" sz="1600" dirty="0" err="1"/>
              <a:t>pravi</a:t>
            </a:r>
            <a:r>
              <a:rPr lang="en-US" sz="1600" dirty="0"/>
              <a:t> 2000 </a:t>
            </a:r>
            <a:r>
              <a:rPr lang="en-US" sz="1600" dirty="0" err="1"/>
              <a:t>pari</a:t>
            </a:r>
            <a:r>
              <a:rPr lang="en-US" sz="1600" dirty="0"/>
              <a:t> </a:t>
            </a:r>
            <a:r>
              <a:rPr lang="en-US" sz="1600" dirty="0" err="1"/>
              <a:t>cipela</a:t>
            </a:r>
            <a:r>
              <a:rPr lang="en-US" sz="1600" dirty="0"/>
              <a:t>/ </a:t>
            </a:r>
            <a:r>
              <a:rPr lang="en-US" sz="1600" dirty="0" err="1"/>
              <a:t>mesečno</a:t>
            </a:r>
            <a:r>
              <a:rPr lang="en-US" sz="1600" dirty="0"/>
              <a:t>, </a:t>
            </a:r>
            <a:r>
              <a:rPr lang="en-US" sz="1600" dirty="0" err="1"/>
              <a:t>uz</a:t>
            </a:r>
            <a:r>
              <a:rPr lang="en-US" sz="1600" dirty="0"/>
              <a:t> </a:t>
            </a:r>
            <a:r>
              <a:rPr lang="en-US" sz="1600" dirty="0" err="1"/>
              <a:t>odgovarajuće</a:t>
            </a:r>
            <a:r>
              <a:rPr lang="en-US" sz="1600" dirty="0"/>
              <a:t> </a:t>
            </a:r>
            <a:r>
              <a:rPr lang="en-US" sz="1600" dirty="0" err="1"/>
              <a:t>resurse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mašine</a:t>
            </a:r>
            <a:r>
              <a:rPr lang="en-US" sz="1600" dirty="0"/>
              <a:t>, </a:t>
            </a:r>
            <a:r>
              <a:rPr lang="en-US" sz="1600" dirty="0" err="1"/>
              <a:t>opremu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Pošto</a:t>
            </a:r>
            <a:r>
              <a:rPr lang="en-US" sz="1600" dirty="0"/>
              <a:t> dobro </a:t>
            </a:r>
            <a:r>
              <a:rPr lang="en-US" sz="1600" dirty="0" err="1"/>
              <a:t>zarađuje</a:t>
            </a:r>
            <a:r>
              <a:rPr lang="en-US" sz="1600" dirty="0"/>
              <a:t>, </a:t>
            </a:r>
            <a:r>
              <a:rPr lang="en-US" sz="1600" dirty="0" err="1"/>
              <a:t>hoće</a:t>
            </a:r>
            <a:r>
              <a:rPr lang="en-US" sz="1600" dirty="0"/>
              <a:t> da </a:t>
            </a:r>
            <a:r>
              <a:rPr lang="en-US" sz="1600" dirty="0" err="1"/>
              <a:t>proširi</a:t>
            </a:r>
            <a:r>
              <a:rPr lang="en-US" sz="1600" dirty="0"/>
              <a:t> </a:t>
            </a:r>
            <a:r>
              <a:rPr lang="en-US" sz="1600" dirty="0" err="1"/>
              <a:t>poslovni</a:t>
            </a:r>
            <a:r>
              <a:rPr lang="en-US" sz="1600" dirty="0"/>
              <a:t> </a:t>
            </a:r>
            <a:r>
              <a:rPr lang="en-US" sz="1600" dirty="0" err="1"/>
              <a:t>kapacitet</a:t>
            </a:r>
            <a:r>
              <a:rPr lang="en-US" sz="1600" dirty="0"/>
              <a:t> – </a:t>
            </a:r>
            <a:r>
              <a:rPr lang="en-US" sz="1600" dirty="0" err="1"/>
              <a:t>angažovanjem</a:t>
            </a:r>
            <a:r>
              <a:rPr lang="en-US" sz="1600" dirty="0"/>
              <a:t> </a:t>
            </a:r>
            <a:r>
              <a:rPr lang="en-US" sz="1600" dirty="0" err="1"/>
              <a:t>novih</a:t>
            </a:r>
            <a:r>
              <a:rPr lang="en-US" sz="1600" dirty="0"/>
              <a:t> </a:t>
            </a:r>
            <a:r>
              <a:rPr lang="en-US" sz="1600" dirty="0" err="1"/>
              <a:t>radnika</a:t>
            </a:r>
            <a:r>
              <a:rPr lang="en-US" sz="1600" dirty="0"/>
              <a:t> (koji </a:t>
            </a:r>
            <a:r>
              <a:rPr lang="en-US" sz="1600" dirty="0" err="1"/>
              <a:t>mogu</a:t>
            </a:r>
            <a:r>
              <a:rPr lang="en-US" sz="1600" dirty="0"/>
              <a:t> da </a:t>
            </a:r>
            <a:r>
              <a:rPr lang="en-US" sz="1600" dirty="0" err="1"/>
              <a:t>proizvode</a:t>
            </a:r>
            <a:r>
              <a:rPr lang="en-US" sz="1600" dirty="0"/>
              <a:t> </a:t>
            </a:r>
            <a:r>
              <a:rPr lang="en-US" sz="1600" dirty="0" err="1"/>
              <a:t>više</a:t>
            </a:r>
            <a:r>
              <a:rPr lang="en-US" sz="1600" dirty="0"/>
              <a:t>,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više</a:t>
            </a:r>
            <a:r>
              <a:rPr lang="en-US" sz="1600" dirty="0"/>
              <a:t> da </a:t>
            </a:r>
            <a:r>
              <a:rPr lang="en-US" sz="1600" dirty="0" err="1"/>
              <a:t>prodaju</a:t>
            </a:r>
            <a:r>
              <a:rPr lang="en-US" sz="16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- </a:t>
            </a:r>
            <a:r>
              <a:rPr lang="en-US" sz="1600" dirty="0" err="1"/>
              <a:t>odlučuje</a:t>
            </a:r>
            <a:r>
              <a:rPr lang="en-US" sz="1600" dirty="0"/>
              <a:t> da </a:t>
            </a:r>
            <a:r>
              <a:rPr lang="en-US" sz="1600" dirty="0" err="1"/>
              <a:t>prvo</a:t>
            </a:r>
            <a:r>
              <a:rPr lang="en-US" sz="1600" dirty="0"/>
              <a:t> </a:t>
            </a:r>
            <a:r>
              <a:rPr lang="en-US" sz="1600" dirty="0" err="1"/>
              <a:t>zaposli</a:t>
            </a:r>
            <a:r>
              <a:rPr lang="en-US" sz="1600" dirty="0"/>
              <a:t> </a:t>
            </a:r>
            <a:r>
              <a:rPr lang="en-US" sz="1600" dirty="0" err="1"/>
              <a:t>jednog</a:t>
            </a:r>
            <a:r>
              <a:rPr lang="en-US" sz="1600" dirty="0"/>
              <a:t> </a:t>
            </a:r>
            <a:r>
              <a:rPr lang="en-US" sz="1600" dirty="0" err="1"/>
              <a:t>radnika</a:t>
            </a:r>
            <a:r>
              <a:rPr lang="en-US" sz="1600" dirty="0"/>
              <a:t> –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dobija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njim</a:t>
            </a:r>
            <a:r>
              <a:rPr lang="en-US" sz="1600" dirty="0"/>
              <a:t> </a:t>
            </a:r>
            <a:r>
              <a:rPr lang="en-US" sz="1600" dirty="0" err="1"/>
              <a:t>znatno</a:t>
            </a:r>
            <a:r>
              <a:rPr lang="en-US" sz="1600" dirty="0"/>
              <a:t> </a:t>
            </a:r>
            <a:r>
              <a:rPr lang="en-US" sz="1600" dirty="0" err="1"/>
              <a:t>veću</a:t>
            </a:r>
            <a:r>
              <a:rPr lang="en-US" sz="1600" dirty="0"/>
              <a:t> </a:t>
            </a:r>
            <a:r>
              <a:rPr lang="en-US" sz="1600" dirty="0" err="1"/>
              <a:t>proizvodnju</a:t>
            </a:r>
            <a:r>
              <a:rPr lang="en-US" sz="1600" dirty="0"/>
              <a:t>,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Potom</a:t>
            </a:r>
            <a:r>
              <a:rPr lang="en-US" sz="1600" dirty="0"/>
              <a:t> </a:t>
            </a:r>
            <a:r>
              <a:rPr lang="en-US" sz="1600" dirty="0" err="1"/>
              <a:t>odlučuje</a:t>
            </a:r>
            <a:r>
              <a:rPr lang="en-US" sz="1600" dirty="0"/>
              <a:t> da </a:t>
            </a:r>
            <a:r>
              <a:rPr lang="en-US" sz="1600" dirty="0" err="1"/>
              <a:t>dalje</a:t>
            </a:r>
            <a:r>
              <a:rPr lang="en-US" sz="1600" dirty="0"/>
              <a:t> </a:t>
            </a:r>
            <a:r>
              <a:rPr lang="en-US" sz="1600" dirty="0" err="1"/>
              <a:t>povećava</a:t>
            </a:r>
            <a:r>
              <a:rPr lang="en-US" sz="1600" dirty="0"/>
              <a:t> </a:t>
            </a:r>
            <a:r>
              <a:rPr lang="en-US" sz="1600" dirty="0" err="1"/>
              <a:t>broj</a:t>
            </a:r>
            <a:r>
              <a:rPr lang="en-US" sz="1600" dirty="0"/>
              <a:t> </a:t>
            </a:r>
            <a:r>
              <a:rPr lang="en-US" sz="1600" dirty="0" err="1"/>
              <a:t>radnika</a:t>
            </a:r>
            <a:r>
              <a:rPr lang="en-US" sz="16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Njegova</a:t>
            </a:r>
            <a:r>
              <a:rPr lang="en-US" sz="1600" dirty="0"/>
              <a:t> </a:t>
            </a:r>
            <a:r>
              <a:rPr lang="en-US" sz="1600" dirty="0" err="1"/>
              <a:t>radionica</a:t>
            </a:r>
            <a:r>
              <a:rPr lang="en-US" sz="1600" dirty="0"/>
              <a:t> </a:t>
            </a:r>
            <a:r>
              <a:rPr lang="en-US" sz="1600" dirty="0" err="1"/>
              <a:t>ima</a:t>
            </a:r>
            <a:r>
              <a:rPr lang="en-US" sz="1600" dirty="0"/>
              <a:t> </a:t>
            </a:r>
            <a:r>
              <a:rPr lang="en-US" sz="1600" dirty="0" err="1"/>
              <a:t>ograničen</a:t>
            </a:r>
            <a:r>
              <a:rPr lang="en-US" sz="1600" dirty="0"/>
              <a:t> </a:t>
            </a:r>
            <a:r>
              <a:rPr lang="en-US" sz="1600" dirty="0" err="1"/>
              <a:t>fizički</a:t>
            </a:r>
            <a:r>
              <a:rPr lang="en-US" sz="1600" dirty="0"/>
              <a:t> </a:t>
            </a:r>
            <a:r>
              <a:rPr lang="en-US" sz="1600" dirty="0" err="1"/>
              <a:t>prostor</a:t>
            </a:r>
            <a:r>
              <a:rPr lang="en-US" sz="1600" dirty="0"/>
              <a:t>, </a:t>
            </a:r>
            <a:r>
              <a:rPr lang="en-US" sz="1600" dirty="0" err="1"/>
              <a:t>mašine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iste</a:t>
            </a:r>
            <a:r>
              <a:rPr lang="en-US" sz="1600" dirty="0"/>
              <a:t>, </a:t>
            </a:r>
            <a:r>
              <a:rPr lang="en-US" sz="1600" dirty="0" err="1"/>
              <a:t>dakle</a:t>
            </a:r>
            <a:r>
              <a:rPr lang="en-US" sz="1600" dirty="0"/>
              <a:t> </a:t>
            </a:r>
            <a:r>
              <a:rPr lang="en-US" sz="1600" dirty="0" err="1"/>
              <a:t>nema</a:t>
            </a:r>
            <a:r>
              <a:rPr lang="en-US" sz="1600" dirty="0"/>
              <a:t> </a:t>
            </a:r>
            <a:r>
              <a:rPr lang="en-US" sz="1600" dirty="0" err="1"/>
              <a:t>ih</a:t>
            </a:r>
            <a:r>
              <a:rPr lang="en-US" sz="1600" dirty="0"/>
              <a:t> </a:t>
            </a:r>
            <a:r>
              <a:rPr lang="en-US" sz="1600" dirty="0" err="1"/>
              <a:t>dovoljno</a:t>
            </a:r>
            <a:r>
              <a:rPr lang="en-US" sz="1600" dirty="0"/>
              <a:t>,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kako</a:t>
            </a:r>
            <a:r>
              <a:rPr lang="en-US" sz="1600" dirty="0"/>
              <a:t> se </a:t>
            </a:r>
            <a:r>
              <a:rPr lang="en-US" sz="1600" dirty="0" err="1"/>
              <a:t>zapošljava</a:t>
            </a:r>
            <a:r>
              <a:rPr lang="en-US" sz="1600" dirty="0"/>
              <a:t> </a:t>
            </a:r>
            <a:r>
              <a:rPr lang="en-US" sz="1600" dirty="0" err="1"/>
              <a:t>više</a:t>
            </a:r>
            <a:r>
              <a:rPr lang="en-US" sz="1600" dirty="0"/>
              <a:t> </a:t>
            </a:r>
            <a:r>
              <a:rPr lang="en-US" sz="1600" dirty="0" err="1"/>
              <a:t>radnika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	- </a:t>
            </a:r>
            <a:r>
              <a:rPr lang="en-US" sz="1600" u="sng" dirty="0" err="1"/>
              <a:t>proizvodnja</a:t>
            </a:r>
            <a:r>
              <a:rPr lang="en-US" sz="1600" u="sng" dirty="0"/>
              <a:t> </a:t>
            </a:r>
            <a:r>
              <a:rPr lang="en-US" sz="1600" u="sng" dirty="0" err="1"/>
              <a:t>će</a:t>
            </a:r>
            <a:r>
              <a:rPr lang="en-US" sz="1600" u="sng" dirty="0"/>
              <a:t> </a:t>
            </a:r>
            <a:r>
              <a:rPr lang="en-US" sz="1600" u="sng" dirty="0" err="1"/>
              <a:t>rasti</a:t>
            </a:r>
            <a:r>
              <a:rPr lang="en-US" sz="1600" u="sng" dirty="0"/>
              <a:t>, </a:t>
            </a:r>
            <a:r>
              <a:rPr lang="en-US" sz="1600" u="sng" dirty="0" err="1"/>
              <a:t>ali</a:t>
            </a:r>
            <a:r>
              <a:rPr lang="en-US" sz="1600" u="sng" dirty="0"/>
              <a:t> ne </a:t>
            </a:r>
            <a:r>
              <a:rPr lang="en-US" sz="1600" u="sng" dirty="0" err="1"/>
              <a:t>toliko</a:t>
            </a:r>
            <a:r>
              <a:rPr lang="en-US" sz="1600" u="sng" dirty="0"/>
              <a:t> </a:t>
            </a:r>
            <a:r>
              <a:rPr lang="en-US" sz="1600" u="sng" dirty="0" err="1"/>
              <a:t>kao</a:t>
            </a:r>
            <a:r>
              <a:rPr lang="en-US" sz="1600" u="sng" dirty="0"/>
              <a:t> </a:t>
            </a:r>
            <a:r>
              <a:rPr lang="en-US" sz="1600" u="sng" dirty="0" err="1"/>
              <a:t>na</a:t>
            </a:r>
            <a:r>
              <a:rPr lang="en-US" sz="1600" u="sng" dirty="0"/>
              <a:t> </a:t>
            </a:r>
            <a:r>
              <a:rPr lang="en-US" sz="1600" u="sng" dirty="0" err="1"/>
              <a:t>početku</a:t>
            </a:r>
            <a:r>
              <a:rPr lang="en-US" sz="1600" u="sng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kada</a:t>
            </a:r>
            <a:r>
              <a:rPr lang="en-US" sz="1600" dirty="0"/>
              <a:t> je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samo</a:t>
            </a:r>
            <a:r>
              <a:rPr lang="en-US" sz="1600" dirty="0"/>
              <a:t> </a:t>
            </a:r>
            <a:r>
              <a:rPr lang="en-US" sz="1600" dirty="0" err="1"/>
              <a:t>još</a:t>
            </a:r>
            <a:r>
              <a:rPr lang="en-US" sz="1600" dirty="0"/>
              <a:t> </a:t>
            </a:r>
            <a:r>
              <a:rPr lang="en-US" sz="1600" dirty="0" err="1"/>
              <a:t>jednim</a:t>
            </a:r>
            <a:r>
              <a:rPr lang="en-US" sz="1600" dirty="0"/>
              <a:t> </a:t>
            </a:r>
            <a:r>
              <a:rPr lang="en-US" sz="1600" dirty="0" err="1"/>
              <a:t>radnikom</a:t>
            </a:r>
            <a:r>
              <a:rPr lang="en-US" sz="1600" dirty="0"/>
              <a:t> </a:t>
            </a:r>
            <a:r>
              <a:rPr lang="en-US" sz="1600" dirty="0" err="1"/>
              <a:t>bila</a:t>
            </a:r>
            <a:r>
              <a:rPr lang="en-US" sz="1600" dirty="0"/>
              <a:t> </a:t>
            </a:r>
            <a:r>
              <a:rPr lang="en-US" sz="1600" dirty="0" err="1"/>
              <a:t>sposobna</a:t>
            </a:r>
            <a:r>
              <a:rPr lang="en-US" sz="1600" dirty="0"/>
              <a:t> </a:t>
            </a:r>
            <a:r>
              <a:rPr lang="en-US" sz="1600" dirty="0" err="1"/>
              <a:t>proizvesti</a:t>
            </a:r>
            <a:r>
              <a:rPr lang="en-US" sz="1600" dirty="0"/>
              <a:t> </a:t>
            </a:r>
            <a:r>
              <a:rPr lang="en-US" sz="1600" dirty="0" err="1"/>
              <a:t>veću</a:t>
            </a:r>
            <a:r>
              <a:rPr lang="en-US" sz="1600" dirty="0"/>
              <a:t> </a:t>
            </a:r>
            <a:r>
              <a:rPr lang="en-US" sz="1600" dirty="0" err="1"/>
              <a:t>količinu</a:t>
            </a:r>
            <a:r>
              <a:rPr lang="en-US" sz="16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Tačka</a:t>
            </a:r>
            <a:r>
              <a:rPr lang="en-US" sz="1600" dirty="0"/>
              <a:t> </a:t>
            </a:r>
            <a:r>
              <a:rPr lang="en-US" sz="1600" dirty="0" err="1"/>
              <a:t>ravnoteže</a:t>
            </a:r>
            <a:r>
              <a:rPr lang="en-US" sz="1600" dirty="0"/>
              <a:t> je </a:t>
            </a:r>
            <a:r>
              <a:rPr lang="en-US" sz="1600" dirty="0" err="1"/>
              <a:t>trenutak</a:t>
            </a:r>
            <a:r>
              <a:rPr lang="en-US" sz="1600" dirty="0"/>
              <a:t> </a:t>
            </a:r>
            <a:r>
              <a:rPr lang="en-US" sz="1600" dirty="0" err="1"/>
              <a:t>kada</a:t>
            </a:r>
            <a:r>
              <a:rPr lang="en-US" sz="1600" dirty="0"/>
              <a:t> </a:t>
            </a:r>
            <a:r>
              <a:rPr lang="en-US" sz="1600" dirty="0" err="1"/>
              <a:t>uključivanje</a:t>
            </a:r>
            <a:r>
              <a:rPr lang="en-US" sz="1600" dirty="0"/>
              <a:t> </a:t>
            </a:r>
            <a:r>
              <a:rPr lang="en-US" sz="1600" dirty="0" err="1"/>
              <a:t>novog</a:t>
            </a:r>
            <a:r>
              <a:rPr lang="en-US" sz="1600" dirty="0"/>
              <a:t> </a:t>
            </a:r>
            <a:r>
              <a:rPr lang="en-US" sz="1600" dirty="0" err="1"/>
              <a:t>radnika</a:t>
            </a:r>
            <a:r>
              <a:rPr lang="en-US" sz="1600" dirty="0"/>
              <a:t> </a:t>
            </a:r>
            <a:r>
              <a:rPr lang="en-US" sz="1600" dirty="0" err="1"/>
              <a:t>dovodi</a:t>
            </a:r>
            <a:r>
              <a:rPr lang="en-US" sz="1600" dirty="0"/>
              <a:t> do </a:t>
            </a:r>
            <a:r>
              <a:rPr lang="en-US" sz="1600" dirty="0" err="1"/>
              <a:t>manjeg</a:t>
            </a:r>
            <a:r>
              <a:rPr lang="en-US" sz="1600" dirty="0"/>
              <a:t> rasta </a:t>
            </a:r>
            <a:r>
              <a:rPr lang="en-US" sz="1600" dirty="0" err="1"/>
              <a:t>proizvodnje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manje</a:t>
            </a:r>
            <a:r>
              <a:rPr lang="en-US" sz="1600" dirty="0"/>
              <a:t> </a:t>
            </a:r>
            <a:r>
              <a:rPr lang="en-US" sz="1600" dirty="0" err="1"/>
              <a:t>prodaje</a:t>
            </a:r>
            <a:r>
              <a:rPr lang="en-US" sz="1600" dirty="0"/>
              <a:t>, </a:t>
            </a:r>
            <a:r>
              <a:rPr lang="en-US" sz="1600" dirty="0" err="1"/>
              <a:t>efikasnosti</a:t>
            </a:r>
            <a:r>
              <a:rPr lang="en-US" sz="1600" dirty="0"/>
              <a:t>, </a:t>
            </a:r>
            <a:r>
              <a:rPr lang="en-US" sz="1600" dirty="0" err="1"/>
              <a:t>nego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početku</a:t>
            </a:r>
            <a:r>
              <a:rPr lang="en-US" sz="1600" dirty="0"/>
              <a:t> (</a:t>
            </a:r>
            <a:r>
              <a:rPr lang="en-US" sz="1600" dirty="0" err="1"/>
              <a:t>kada</a:t>
            </a:r>
            <a:r>
              <a:rPr lang="en-US" sz="1600" dirty="0"/>
              <a:t> je </a:t>
            </a:r>
            <a:r>
              <a:rPr lang="en-US" sz="1600" dirty="0" err="1"/>
              <a:t>novi</a:t>
            </a:r>
            <a:r>
              <a:rPr lang="en-US" sz="1600" dirty="0"/>
              <a:t> </a:t>
            </a:r>
            <a:r>
              <a:rPr lang="en-US" sz="1600" dirty="0" err="1"/>
              <a:t>radnik</a:t>
            </a:r>
            <a:r>
              <a:rPr lang="en-US" sz="1600" dirty="0"/>
              <a:t> </a:t>
            </a:r>
            <a:r>
              <a:rPr lang="en-US" sz="1600" dirty="0" err="1"/>
              <a:t>doneo</a:t>
            </a:r>
            <a:r>
              <a:rPr lang="en-US" sz="1600" dirty="0"/>
              <a:t> </a:t>
            </a:r>
            <a:r>
              <a:rPr lang="en-US" sz="1600" dirty="0" err="1"/>
              <a:t>najveće</a:t>
            </a:r>
            <a:r>
              <a:rPr lang="en-US" sz="1600" dirty="0"/>
              <a:t> </a:t>
            </a:r>
            <a:r>
              <a:rPr lang="en-US" sz="1600" dirty="0" err="1"/>
              <a:t>povećanje</a:t>
            </a:r>
            <a:r>
              <a:rPr lang="en-US" sz="1600" dirty="0"/>
              <a:t> </a:t>
            </a:r>
            <a:r>
              <a:rPr lang="en-US" sz="1600" dirty="0" err="1"/>
              <a:t>proizvodnje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005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230" y="598968"/>
            <a:ext cx="1032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TRŽIŠTE RADNE SNAGE U USLOVIMA POTPUNE KONKURENCIJE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565" y="1643050"/>
            <a:ext cx="98661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000" dirty="0">
                <a:solidFill>
                  <a:srgbClr val="C00000"/>
                </a:solidFill>
              </a:rPr>
              <a:t>Zaposleni predstavljaju organizovanu </a:t>
            </a:r>
            <a:r>
              <a:rPr lang="x-none" sz="2000" b="1" u="sng" dirty="0">
                <a:solidFill>
                  <a:srgbClr val="C00000"/>
                </a:solidFill>
              </a:rPr>
              <a:t>grupu ljudi koja radi u preduzeću</a:t>
            </a:r>
            <a:r>
              <a:rPr lang="x-none" sz="2000" dirty="0">
                <a:solidFill>
                  <a:srgbClr val="C00000"/>
                </a:solidFill>
              </a:rPr>
              <a:t>,</a:t>
            </a:r>
            <a:r>
              <a:rPr lang="sr-Latn-RS" sz="2000" dirty="0">
                <a:solidFill>
                  <a:srgbClr val="C00000"/>
                </a:solidFill>
              </a:rPr>
              <a:t> </a:t>
            </a:r>
            <a:r>
              <a:rPr lang="x-none" sz="2000" dirty="0">
                <a:solidFill>
                  <a:srgbClr val="C00000"/>
                </a:solidFill>
              </a:rPr>
              <a:t>odnosno svojim radom doprinosi ostvarenju ciljeva preduzeća. </a:t>
            </a:r>
            <a:endParaRPr lang="sr-Latn-CS" sz="2000" dirty="0">
              <a:solidFill>
                <a:srgbClr val="C00000"/>
              </a:solidFill>
            </a:endParaRPr>
          </a:p>
          <a:p>
            <a:pPr algn="ctr"/>
            <a:endParaRPr lang="x-none" sz="2000" dirty="0">
              <a:solidFill>
                <a:srgbClr val="C00000"/>
              </a:solidFill>
            </a:endParaRPr>
          </a:p>
          <a:p>
            <a:pPr algn="ctr"/>
            <a:r>
              <a:rPr lang="x-none" sz="2600" b="1" dirty="0">
                <a:solidFill>
                  <a:srgbClr val="C00000"/>
                </a:solidFill>
              </a:rPr>
              <a:t>Nominalna zarada (W) </a:t>
            </a:r>
            <a:endParaRPr lang="sr-Latn-CS" sz="2600" b="1" dirty="0">
              <a:solidFill>
                <a:srgbClr val="C00000"/>
              </a:solidFill>
            </a:endParaRPr>
          </a:p>
          <a:p>
            <a:pPr algn="just"/>
            <a:r>
              <a:rPr lang="x-none" sz="2000" dirty="0">
                <a:solidFill>
                  <a:srgbClr val="C00000"/>
                </a:solidFill>
              </a:rPr>
              <a:t>nekorigovana u skladu troškovima života</a:t>
            </a:r>
            <a:r>
              <a:rPr lang="sr-Latn-RS" sz="2000" dirty="0">
                <a:solidFill>
                  <a:srgbClr val="C00000"/>
                </a:solidFill>
              </a:rPr>
              <a:t>, </a:t>
            </a:r>
            <a:r>
              <a:rPr lang="x-none" sz="2000" dirty="0">
                <a:solidFill>
                  <a:srgbClr val="C00000"/>
                </a:solidFill>
              </a:rPr>
              <a:t>ne govori mnogo o količini rada koji se nudi na tržištu radne snage, kao faktora proizvodnje. </a:t>
            </a:r>
          </a:p>
          <a:p>
            <a:pPr algn="ctr"/>
            <a:endParaRPr lang="sr-Latn-CS" sz="2000" dirty="0">
              <a:solidFill>
                <a:srgbClr val="C00000"/>
              </a:solidFill>
            </a:endParaRPr>
          </a:p>
          <a:p>
            <a:pPr algn="ctr"/>
            <a:r>
              <a:rPr lang="x-none" sz="2000" dirty="0">
                <a:solidFill>
                  <a:srgbClr val="C00000"/>
                </a:solidFill>
              </a:rPr>
              <a:t>Informativno značajnijom veličinom smatra se  </a:t>
            </a:r>
            <a:endParaRPr lang="sr-Latn-CS" sz="2000" dirty="0">
              <a:solidFill>
                <a:srgbClr val="C00000"/>
              </a:solidFill>
            </a:endParaRPr>
          </a:p>
          <a:p>
            <a:pPr algn="ctr"/>
            <a:r>
              <a:rPr lang="x-none" sz="2600" b="1" dirty="0">
                <a:solidFill>
                  <a:srgbClr val="C00000"/>
                </a:solidFill>
              </a:rPr>
              <a:t>Realna zarada (Wr) </a:t>
            </a:r>
            <a:endParaRPr lang="sr-Latn-CS" sz="2600" b="1" dirty="0">
              <a:solidFill>
                <a:srgbClr val="C00000"/>
              </a:solidFill>
            </a:endParaRPr>
          </a:p>
          <a:p>
            <a:pPr algn="just"/>
            <a:r>
              <a:rPr lang="sr-Latn-CS" sz="2000" dirty="0">
                <a:solidFill>
                  <a:srgbClr val="C00000"/>
                </a:solidFill>
              </a:rPr>
              <a:t>Ona p</a:t>
            </a:r>
            <a:r>
              <a:rPr lang="x-none" sz="2000" dirty="0">
                <a:solidFill>
                  <a:srgbClr val="C00000"/>
                </a:solidFill>
              </a:rPr>
              <a:t>redstavlja nominalnu zaradu prilagođenu troškovima života, odnosno korigovanu u skladu sa kretanjem cena (P).</a:t>
            </a:r>
            <a:r>
              <a:rPr lang="pl-PL" sz="2000" dirty="0"/>
              <a:t> realne zarade rastu sa rastom produktivnosti</a:t>
            </a:r>
            <a:endParaRPr lang="x-none" sz="2000" dirty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480861"/>
              </p:ext>
            </p:extLst>
          </p:nvPr>
        </p:nvGraphicFramePr>
        <p:xfrm>
          <a:off x="4956373" y="5089863"/>
          <a:ext cx="2042786" cy="139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Jednačina" r:id="rId2" imgW="571252" imgH="393529" progId="Equation.3">
                  <p:embed/>
                </p:oleObj>
              </mc:Choice>
              <mc:Fallback>
                <p:oleObj name="Jednačina" r:id="rId2" imgW="571252" imgH="393529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373" y="5089863"/>
                        <a:ext cx="2042786" cy="13959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0" name="Picture 16" descr="Inflacija pojela rast plata, prosečna zarada realno manja za 1,6 odsto -  Nova Ekonom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391" y="4912644"/>
            <a:ext cx="2501103" cy="16732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5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MINIMALNA ZARADA U REPUBLICI SRBIJI – OSNOVE | Pravo i korporativno  upravljanj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2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 err="1">
                <a:latin typeface="+mj-lt"/>
                <a:ea typeface="+mj-ea"/>
                <a:cs typeface="+mj-cs"/>
              </a:rPr>
              <a:t>EFEKAT</a:t>
            </a:r>
            <a:r>
              <a:rPr lang="en-US" sz="3000" dirty="0"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latin typeface="+mj-lt"/>
                <a:ea typeface="+mj-ea"/>
                <a:cs typeface="+mj-cs"/>
              </a:rPr>
              <a:t>MINIMALNE</a:t>
            </a:r>
            <a:r>
              <a:rPr lang="en-US" sz="3000" dirty="0"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latin typeface="+mj-lt"/>
                <a:ea typeface="+mj-ea"/>
                <a:cs typeface="+mj-cs"/>
              </a:rPr>
              <a:t>ZARADE</a:t>
            </a: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 err="1">
                <a:solidFill>
                  <a:srgbClr val="C00000"/>
                </a:solidFill>
              </a:rPr>
              <a:t>Uvođenje</a:t>
            </a:r>
            <a:r>
              <a:rPr lang="en-US" sz="1600" b="1" u="sng" dirty="0">
                <a:solidFill>
                  <a:srgbClr val="C00000"/>
                </a:solidFill>
              </a:rPr>
              <a:t> </a:t>
            </a:r>
            <a:r>
              <a:rPr lang="en-US" sz="1600" b="1" u="sng" dirty="0" err="1">
                <a:solidFill>
                  <a:srgbClr val="C00000"/>
                </a:solidFill>
              </a:rPr>
              <a:t>minimalnih</a:t>
            </a:r>
            <a:r>
              <a:rPr lang="en-US" sz="1600" b="1" u="sng" dirty="0">
                <a:solidFill>
                  <a:srgbClr val="C00000"/>
                </a:solidFill>
              </a:rPr>
              <a:t> </a:t>
            </a:r>
            <a:r>
              <a:rPr lang="en-US" sz="1600" b="1" u="sng" dirty="0" err="1">
                <a:solidFill>
                  <a:srgbClr val="C00000"/>
                </a:solidFill>
              </a:rPr>
              <a:t>zarada</a:t>
            </a:r>
            <a:r>
              <a:rPr lang="en-US" sz="1600" b="1" u="sng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ima</a:t>
            </a:r>
            <a:r>
              <a:rPr lang="en-US" sz="1600" dirty="0">
                <a:solidFill>
                  <a:srgbClr val="C00000"/>
                </a:solidFill>
              </a:rPr>
              <a:t> za </a:t>
            </a:r>
            <a:r>
              <a:rPr lang="en-US" sz="1600" dirty="0" err="1">
                <a:solidFill>
                  <a:srgbClr val="C00000"/>
                </a:solidFill>
              </a:rPr>
              <a:t>cilj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kontrolu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i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sprečavanje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najopasnijeg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efekta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na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tržištu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radne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snage</a:t>
            </a:r>
            <a:r>
              <a:rPr lang="en-US" sz="1600" dirty="0">
                <a:solidFill>
                  <a:srgbClr val="C00000"/>
                </a:solidFill>
              </a:rPr>
              <a:t> u </a:t>
            </a:r>
            <a:r>
              <a:rPr lang="en-US" sz="1600" dirty="0" err="1">
                <a:solidFill>
                  <a:srgbClr val="C00000"/>
                </a:solidFill>
              </a:rPr>
              <a:t>smislu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neravnopravnog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prelivanja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sredstava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iz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ruku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zaposlenih</a:t>
            </a:r>
            <a:r>
              <a:rPr lang="en-US" sz="1600" dirty="0">
                <a:solidFill>
                  <a:srgbClr val="C00000"/>
                </a:solidFill>
              </a:rPr>
              <a:t> u </a:t>
            </a:r>
            <a:r>
              <a:rPr lang="en-US" sz="1600" dirty="0" err="1">
                <a:solidFill>
                  <a:srgbClr val="C00000"/>
                </a:solidFill>
              </a:rPr>
              <a:t>ruke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poslodavaca</a:t>
            </a:r>
            <a:r>
              <a:rPr lang="en-US" sz="1600" dirty="0">
                <a:solidFill>
                  <a:srgbClr val="C00000"/>
                </a:solidFill>
              </a:rPr>
              <a:t> (</a:t>
            </a:r>
            <a:r>
              <a:rPr lang="en-US" sz="1600" dirty="0" err="1">
                <a:solidFill>
                  <a:srgbClr val="C00000"/>
                </a:solidFill>
              </a:rPr>
              <a:t>vlasnika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preduzeća</a:t>
            </a:r>
            <a:r>
              <a:rPr lang="en-US" sz="1600" dirty="0">
                <a:solidFill>
                  <a:srgbClr val="C00000"/>
                </a:solidFill>
              </a:rPr>
              <a:t>).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C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</a:rPr>
              <a:t>Definisanjem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minimalne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zarade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na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način</a:t>
            </a:r>
            <a:r>
              <a:rPr lang="en-US" sz="1600" dirty="0">
                <a:solidFill>
                  <a:srgbClr val="C00000"/>
                </a:solidFill>
              </a:rPr>
              <a:t> se </a:t>
            </a:r>
            <a:r>
              <a:rPr lang="en-US" sz="1600" dirty="0" err="1">
                <a:solidFill>
                  <a:srgbClr val="C00000"/>
                </a:solidFill>
              </a:rPr>
              <a:t>sprečava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bahatost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i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samovolja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poslodavaca</a:t>
            </a:r>
            <a:r>
              <a:rPr lang="en-US" sz="1600" dirty="0">
                <a:solidFill>
                  <a:srgbClr val="C00000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C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</a:rPr>
              <a:t>minimalna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zarada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sprečava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nepravedno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bogaćenje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poslodavaca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na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račun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zaposlenih</a:t>
            </a:r>
            <a:r>
              <a:rPr lang="en-US" sz="1600" dirty="0">
                <a:solidFill>
                  <a:srgbClr val="C00000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C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</a:rPr>
              <a:t>Određena</a:t>
            </a:r>
            <a:r>
              <a:rPr lang="en-US" sz="1600" dirty="0">
                <a:solidFill>
                  <a:srgbClr val="C00000"/>
                </a:solidFill>
              </a:rPr>
              <a:t> je </a:t>
            </a:r>
            <a:r>
              <a:rPr lang="en-US" sz="1600" dirty="0" err="1">
                <a:solidFill>
                  <a:srgbClr val="C00000"/>
                </a:solidFill>
              </a:rPr>
              <a:t>zakonom</a:t>
            </a:r>
            <a:endParaRPr lang="en-US" sz="1600" dirty="0">
              <a:solidFill>
                <a:srgbClr val="C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285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99767" y="745368"/>
            <a:ext cx="3463312" cy="1409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896112">
              <a:spcAft>
                <a:spcPts val="600"/>
              </a:spcAft>
            </a:pPr>
            <a:r>
              <a:rPr lang="sr-Latn-RS" sz="176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Najvažniji </a:t>
            </a:r>
            <a:r>
              <a:rPr lang="en-US" sz="176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pokazatelji</a:t>
            </a:r>
            <a:r>
              <a:rPr lang="en-US" sz="176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tržišta</a:t>
            </a:r>
            <a:r>
              <a:rPr lang="en-US" sz="176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rada</a:t>
            </a:r>
            <a:r>
              <a:rPr lang="en-US" sz="176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Latn-RS" sz="176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36042" indent="-336042" defTabSz="896112">
              <a:spcAft>
                <a:spcPts val="600"/>
              </a:spcAft>
              <a:buAutoNum type="arabicPeriod"/>
            </a:pPr>
            <a:r>
              <a:rPr lang="en-US" sz="1764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stopa</a:t>
            </a:r>
            <a:r>
              <a:rPr lang="en-US"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64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ekonomske</a:t>
            </a:r>
            <a:r>
              <a:rPr lang="en-US"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64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aktivnosti</a:t>
            </a:r>
            <a:r>
              <a:rPr lang="en-US"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Latn-RS" sz="1764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36042" indent="-336042" defTabSz="896112">
              <a:spcAft>
                <a:spcPts val="600"/>
              </a:spcAft>
              <a:buAutoNum type="arabicPeriod"/>
            </a:pPr>
            <a:r>
              <a:rPr lang="en-US" sz="1764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stopa</a:t>
            </a:r>
            <a:r>
              <a:rPr lang="en-US"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64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nezaposlenosti</a:t>
            </a:r>
            <a:r>
              <a:rPr lang="en-US"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64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Latn-RS" sz="1764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36042" indent="-336042" defTabSz="896112">
              <a:spcAft>
                <a:spcPts val="600"/>
              </a:spcAft>
              <a:buAutoNum type="arabicPeriod"/>
            </a:pPr>
            <a:r>
              <a:rPr lang="en-US" sz="1764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stopa</a:t>
            </a:r>
            <a:r>
              <a:rPr lang="en-US"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64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zaposlenosti</a:t>
            </a:r>
            <a:endParaRPr lang="en-US" b="1"/>
          </a:p>
        </p:txBody>
      </p:sp>
      <p:sp>
        <p:nvSpPr>
          <p:cNvPr id="3" name="Rectangle 2"/>
          <p:cNvSpPr/>
          <p:nvPr/>
        </p:nvSpPr>
        <p:spPr>
          <a:xfrm>
            <a:off x="691408" y="2116129"/>
            <a:ext cx="3886713" cy="4318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96112">
              <a:spcAft>
                <a:spcPts val="600"/>
              </a:spcAft>
            </a:pPr>
            <a:r>
              <a:rPr lang="en-US" sz="1764" b="1" u="sng" kern="1200" err="1">
                <a:solidFill>
                  <a:srgbClr val="005993"/>
                </a:solidFill>
                <a:latin typeface="Open Sans"/>
                <a:ea typeface="+mn-ea"/>
                <a:cs typeface="+mn-cs"/>
              </a:rPr>
              <a:t>Anketa</a:t>
            </a:r>
            <a:r>
              <a:rPr lang="en-US" sz="1764" b="1" u="sng" kern="1200">
                <a:solidFill>
                  <a:srgbClr val="005993"/>
                </a:solidFill>
                <a:latin typeface="Open Sans"/>
                <a:ea typeface="+mn-ea"/>
                <a:cs typeface="+mn-cs"/>
              </a:rPr>
              <a:t> o </a:t>
            </a:r>
            <a:r>
              <a:rPr lang="en-US" sz="1764" b="1" u="sng" kern="1200" err="1">
                <a:solidFill>
                  <a:srgbClr val="005993"/>
                </a:solidFill>
                <a:latin typeface="Open Sans"/>
                <a:ea typeface="+mn-ea"/>
                <a:cs typeface="+mn-cs"/>
              </a:rPr>
              <a:t>radnoj</a:t>
            </a:r>
            <a:r>
              <a:rPr lang="en-US" sz="1764" b="1" u="sng" kern="1200">
                <a:solidFill>
                  <a:srgbClr val="00599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b="1" u="sng" kern="1200" err="1">
                <a:solidFill>
                  <a:srgbClr val="005993"/>
                </a:solidFill>
                <a:latin typeface="Open Sans"/>
                <a:ea typeface="+mn-ea"/>
                <a:cs typeface="+mn-cs"/>
              </a:rPr>
              <a:t>snazi</a:t>
            </a:r>
            <a:r>
              <a:rPr lang="en-US" sz="1764" b="1" u="sng" kern="1200">
                <a:solidFill>
                  <a:srgbClr val="00599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omogućava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b="1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sagledavanje</a:t>
            </a:r>
            <a:r>
              <a:rPr lang="en-US" sz="1764" b="1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b="1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stanja</a:t>
            </a:r>
            <a:r>
              <a:rPr lang="en-US" sz="1764" b="1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i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praćenje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promena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na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tržištu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rada</a:t>
            </a:r>
            <a:r>
              <a:rPr lang="sr-Latn-R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,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putem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međunarodno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ustanovljenih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pokazatelja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,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među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kojima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su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stopa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zaposlenosti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i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stopa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nezaposlenosti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. </a:t>
            </a:r>
            <a:endParaRPr lang="sr-Latn-RS" sz="1764" kern="1200">
              <a:solidFill>
                <a:srgbClr val="333333"/>
              </a:solidFill>
              <a:latin typeface="Open Sans"/>
              <a:ea typeface="+mn-ea"/>
              <a:cs typeface="+mn-cs"/>
            </a:endParaRPr>
          </a:p>
          <a:p>
            <a:pPr algn="just" defTabSz="896112">
              <a:spcAft>
                <a:spcPts val="600"/>
              </a:spcAft>
            </a:pPr>
            <a:endParaRPr lang="sr-Latn-RS" sz="1764" kern="1200">
              <a:solidFill>
                <a:srgbClr val="333333"/>
              </a:solidFill>
              <a:latin typeface="Open Sans"/>
              <a:ea typeface="+mn-ea"/>
              <a:cs typeface="+mn-cs"/>
            </a:endParaRPr>
          </a:p>
          <a:p>
            <a:pPr algn="just" defTabSz="896112">
              <a:spcAft>
                <a:spcPts val="600"/>
              </a:spcAft>
            </a:pPr>
            <a:r>
              <a:rPr lang="sr-Latn-R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O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va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anketa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obezbeđuje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sagledavanje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sociodemografskih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karakteristika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zaposlenog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,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nezaposlenog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i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stanovništva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van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radne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snage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i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jedini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je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izvor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informacija</a:t>
            </a:r>
            <a:r>
              <a:rPr lang="en-US" sz="1764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o </a:t>
            </a:r>
            <a:r>
              <a:rPr lang="en-US" sz="1764" b="1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neformalnoj</a:t>
            </a:r>
            <a:r>
              <a:rPr lang="en-US" sz="1764" b="1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764" b="1" kern="1200" err="1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zaposlenosti</a:t>
            </a:r>
            <a:r>
              <a:rPr lang="sr-Latn-RS" sz="1764" b="1" kern="120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> – neprijavljen rad</a:t>
            </a:r>
            <a:endParaRPr lang="en-US" b="1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36784"/>
              </p:ext>
            </p:extLst>
          </p:nvPr>
        </p:nvGraphicFramePr>
        <p:xfrm>
          <a:off x="5212789" y="643467"/>
          <a:ext cx="6376386" cy="5649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0241">
                  <a:extLst>
                    <a:ext uri="{9D8B030D-6E8A-4147-A177-3AD203B41FA5}">
                      <a16:colId xmlns:a16="http://schemas.microsoft.com/office/drawing/2014/main" val="2077286445"/>
                    </a:ext>
                  </a:extLst>
                </a:gridCol>
                <a:gridCol w="871229">
                  <a:extLst>
                    <a:ext uri="{9D8B030D-6E8A-4147-A177-3AD203B41FA5}">
                      <a16:colId xmlns:a16="http://schemas.microsoft.com/office/drawing/2014/main" val="657597339"/>
                    </a:ext>
                  </a:extLst>
                </a:gridCol>
                <a:gridCol w="871229">
                  <a:extLst>
                    <a:ext uri="{9D8B030D-6E8A-4147-A177-3AD203B41FA5}">
                      <a16:colId xmlns:a16="http://schemas.microsoft.com/office/drawing/2014/main" val="271470443"/>
                    </a:ext>
                  </a:extLst>
                </a:gridCol>
                <a:gridCol w="871229">
                  <a:extLst>
                    <a:ext uri="{9D8B030D-6E8A-4147-A177-3AD203B41FA5}">
                      <a16:colId xmlns:a16="http://schemas.microsoft.com/office/drawing/2014/main" val="1659382199"/>
                    </a:ext>
                  </a:extLst>
                </a:gridCol>
                <a:gridCol w="871229">
                  <a:extLst>
                    <a:ext uri="{9D8B030D-6E8A-4147-A177-3AD203B41FA5}">
                      <a16:colId xmlns:a16="http://schemas.microsoft.com/office/drawing/2014/main" val="3293131617"/>
                    </a:ext>
                  </a:extLst>
                </a:gridCol>
                <a:gridCol w="871229">
                  <a:extLst>
                    <a:ext uri="{9D8B030D-6E8A-4147-A177-3AD203B41FA5}">
                      <a16:colId xmlns:a16="http://schemas.microsoft.com/office/drawing/2014/main" val="4049862317"/>
                    </a:ext>
                  </a:extLst>
                </a:gridCol>
              </a:tblGrid>
              <a:tr h="23588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 dirty="0">
                          <a:effectLst/>
                        </a:rPr>
                        <a:t>Osnovni indikatori radne snage starosti</a:t>
                      </a:r>
                      <a:r>
                        <a:rPr lang="sr-Latn-RS" sz="1400" u="none" strike="noStrike" baseline="0" dirty="0">
                          <a:effectLst/>
                        </a:rPr>
                        <a:t> 15 i više godina, III kvartal</a:t>
                      </a:r>
                      <a:r>
                        <a:rPr lang="ru-RU" sz="1400" u="none" strike="noStrike" dirty="0">
                          <a:effectLst/>
                        </a:rPr>
                        <a:t> 2022.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945519"/>
                  </a:ext>
                </a:extLst>
              </a:tr>
              <a:tr h="23588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994501632"/>
                  </a:ext>
                </a:extLst>
              </a:tr>
              <a:tr h="6959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sr-Latn-RS" sz="1400" u="none" strike="noStrike" dirty="0">
                          <a:effectLst/>
                        </a:rPr>
                        <a:t>SRBIJA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III </a:t>
                      </a:r>
                      <a:r>
                        <a:rPr lang="sr-Latn-RS" sz="1400" u="none" strike="noStrike" dirty="0">
                          <a:effectLst/>
                        </a:rPr>
                        <a:t>kvartal</a:t>
                      </a:r>
                      <a:r>
                        <a:rPr lang="sr-Cyrl-RS" sz="1400" u="none" strike="noStrike" dirty="0">
                          <a:effectLst/>
                        </a:rPr>
                        <a:t> 2022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Promene u odnosu na prethodni kvartal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r-Latn-RS" sz="1400" u="none" strike="noStrike" dirty="0">
                          <a:effectLst/>
                        </a:rPr>
                        <a:t>Promene u odnosu na isti kvartal prethodne godine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147605"/>
                  </a:ext>
                </a:extLst>
              </a:tr>
              <a:tr h="235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(</a:t>
                      </a:r>
                      <a:r>
                        <a:rPr lang="sr-Latn-RS" sz="1400" u="none" strike="noStrike" dirty="0">
                          <a:effectLst/>
                        </a:rPr>
                        <a:t>000</a:t>
                      </a:r>
                      <a:r>
                        <a:rPr lang="sr-Cyrl-RS" sz="1400" u="none" strike="noStrike" dirty="0">
                          <a:effectLst/>
                        </a:rPr>
                        <a:t>)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effectLst/>
                        </a:rPr>
                        <a:t>(</a:t>
                      </a:r>
                      <a:r>
                        <a:rPr lang="sr-Latn-RS" sz="1400" u="none" strike="noStrike" dirty="0">
                          <a:effectLst/>
                        </a:rPr>
                        <a:t>000</a:t>
                      </a:r>
                      <a:r>
                        <a:rPr lang="sr-Cyrl-RS" sz="1400" u="none" strike="noStrike" dirty="0">
                          <a:effectLst/>
                        </a:rPr>
                        <a:t>)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>
                          <a:effectLst/>
                        </a:rPr>
                        <a:t>(у хиљ.)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688268610"/>
                  </a:ext>
                </a:extLst>
              </a:tr>
              <a:tr h="2358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983666494"/>
                  </a:ext>
                </a:extLst>
              </a:tr>
              <a:tr h="235887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U</a:t>
                      </a:r>
                      <a:r>
                        <a:rPr lang="sr-Latn-R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k u p n o</a:t>
                      </a:r>
                      <a:endParaRPr lang="sr-Cyrl-R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5786.8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-17.2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-0.3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-63.9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-1.1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076344803"/>
                  </a:ext>
                </a:extLst>
              </a:tr>
              <a:tr h="235887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400" u="none" strike="noStrike" dirty="0">
                          <a:effectLst/>
                        </a:rPr>
                        <a:t>Aktivni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71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3230.9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-9.8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-35.1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-1.1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112130430"/>
                  </a:ext>
                </a:extLst>
              </a:tr>
              <a:tr h="235887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400" u="none" strike="noStrike" dirty="0">
                          <a:effectLst/>
                        </a:rPr>
                        <a:t>zaposleni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59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2942.0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-11.4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-0.4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17.5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043602308"/>
                  </a:ext>
                </a:extLst>
              </a:tr>
              <a:tr h="235887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400" u="none" strike="noStrike" dirty="0">
                          <a:effectLst/>
                        </a:rPr>
                        <a:t>nezaposleni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59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288.9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-52.6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-15.4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43416593"/>
                  </a:ext>
                </a:extLst>
              </a:tr>
              <a:tr h="235887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Van</a:t>
                      </a:r>
                      <a:r>
                        <a:rPr lang="sr-Latn-R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radne snage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71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2555.9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-7.4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-28.8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-1.1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772824013"/>
                  </a:ext>
                </a:extLst>
              </a:tr>
              <a:tr h="2358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97577684"/>
                  </a:ext>
                </a:extLst>
              </a:tr>
              <a:tr h="235887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400" u="none" strike="noStrike" dirty="0">
                          <a:effectLst/>
                        </a:rPr>
                        <a:t>muškarci</a:t>
                      </a:r>
                      <a:endParaRPr lang="sr-Cyrl-R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2789.4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-8.8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-0.3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-32.7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-1.2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039641663"/>
                  </a:ext>
                </a:extLst>
              </a:tr>
              <a:tr h="235887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400" u="none" strike="noStrike" dirty="0">
                          <a:effectLst/>
                        </a:rPr>
                        <a:t>aktivni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71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1775.5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-11.2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-0.6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-38.9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-2.1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722389427"/>
                  </a:ext>
                </a:extLst>
              </a:tr>
              <a:tr h="235887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400" u="none" strike="noStrike" dirty="0">
                          <a:effectLst/>
                        </a:rPr>
                        <a:t>zaposleni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59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1626.2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-21.2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-1.3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-21.3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-1.3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481738952"/>
                  </a:ext>
                </a:extLst>
              </a:tr>
              <a:tr h="235887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400" u="none" strike="noStrike" dirty="0">
                          <a:effectLst/>
                        </a:rPr>
                        <a:t>nezaposleni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59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149.3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7.2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-17.6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-10.6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815954825"/>
                  </a:ext>
                </a:extLst>
              </a:tr>
              <a:tr h="235887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400" u="none" strike="noStrike" dirty="0">
                          <a:effectLst/>
                        </a:rPr>
                        <a:t>Van radne snage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71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1013.9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6.2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604694538"/>
                  </a:ext>
                </a:extLst>
              </a:tr>
              <a:tr h="2358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02626361"/>
                  </a:ext>
                </a:extLst>
              </a:tr>
              <a:tr h="235887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400" u="none" strike="noStrike" dirty="0">
                          <a:effectLst/>
                        </a:rPr>
                        <a:t>žene</a:t>
                      </a:r>
                      <a:endParaRPr lang="sr-Cyrl-R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2997.4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-8.4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-0.3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-31.2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-1.0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806658708"/>
                  </a:ext>
                </a:extLst>
              </a:tr>
              <a:tr h="235887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400" u="none" strike="noStrike" dirty="0">
                          <a:effectLst/>
                        </a:rPr>
                        <a:t>aktivni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71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1455.5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910867471"/>
                  </a:ext>
                </a:extLst>
              </a:tr>
              <a:tr h="235887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400" u="none" strike="noStrike" dirty="0">
                          <a:effectLst/>
                        </a:rPr>
                        <a:t>zaposleni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59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1315.9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9.8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38.8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58450288"/>
                  </a:ext>
                </a:extLst>
              </a:tr>
              <a:tr h="235887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400" u="none" strike="noStrike" dirty="0">
                          <a:effectLst/>
                        </a:rPr>
                        <a:t>nezaposleni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59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139.6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-8.4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-5.7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-35.0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-20.0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4024977606"/>
                  </a:ext>
                </a:extLst>
              </a:tr>
              <a:tr h="235887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400" u="none" strike="noStrike" dirty="0">
                          <a:effectLst/>
                        </a:rPr>
                        <a:t>Van radne snage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71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1542.0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-9.8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-0.6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-35.0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-2.2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719608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818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1760</Words>
  <Application>Microsoft Office PowerPoint</Application>
  <PresentationFormat>Widescreen</PresentationFormat>
  <Paragraphs>242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roboto</vt:lpstr>
      <vt:lpstr>Times New Roman</vt:lpstr>
      <vt:lpstr>Wingdings</vt:lpstr>
      <vt:lpstr>Office Theme</vt:lpstr>
      <vt:lpstr>Jednačina</vt:lpstr>
      <vt:lpstr>Tržište rada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Vrste nezaposlenosti Sezonska, frikciona i strukturna nezaposlenost </vt:lpstr>
      <vt:lpstr>PowerPoint Presentation</vt:lpstr>
      <vt:lpstr>Zakon o minimalnoj nadnici, uticaj sindikata na plate, klasična nezaposlenost i prirodna stopa nezaposlenosti</vt:lpstr>
      <vt:lpstr>PowerPoint Presentation</vt:lpstr>
      <vt:lpstr>PowerPoint Presentation</vt:lpstr>
      <vt:lpstr>TEME ZA PRISTUPNI RAD</vt:lpstr>
      <vt:lpstr>PITANJA ZA ISPIT I KOLOKVIJUM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Tržište rada</dc:title>
  <dc:creator>User</dc:creator>
  <cp:lastModifiedBy>Zorana Mihajlovic</cp:lastModifiedBy>
  <cp:revision>33</cp:revision>
  <dcterms:created xsi:type="dcterms:W3CDTF">2023-02-01T09:21:10Z</dcterms:created>
  <dcterms:modified xsi:type="dcterms:W3CDTF">2024-02-12T19:36:10Z</dcterms:modified>
</cp:coreProperties>
</file>