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57" r:id="rId6"/>
    <p:sldId id="279" r:id="rId7"/>
    <p:sldId id="280" r:id="rId8"/>
    <p:sldId id="281" r:id="rId9"/>
    <p:sldId id="258" r:id="rId10"/>
    <p:sldId id="282" r:id="rId11"/>
    <p:sldId id="288" r:id="rId12"/>
    <p:sldId id="259" r:id="rId13"/>
    <p:sldId id="283" r:id="rId14"/>
    <p:sldId id="284" r:id="rId15"/>
    <p:sldId id="285" r:id="rId16"/>
    <p:sldId id="286" r:id="rId17"/>
    <p:sldId id="287" r:id="rId18"/>
    <p:sldId id="260" r:id="rId19"/>
    <p:sldId id="289" r:id="rId20"/>
    <p:sldId id="290" r:id="rId21"/>
    <p:sldId id="262" r:id="rId22"/>
    <p:sldId id="291" r:id="rId23"/>
    <p:sldId id="292" r:id="rId24"/>
    <p:sldId id="264" r:id="rId25"/>
    <p:sldId id="269" r:id="rId26"/>
    <p:sldId id="270" r:id="rId27"/>
    <p:sldId id="272" r:id="rId28"/>
    <p:sldId id="273" r:id="rId29"/>
    <p:sldId id="265" r:id="rId30"/>
    <p:sldId id="275" r:id="rId31"/>
    <p:sldId id="293"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36" d="100"/>
          <a:sy n="136" d="100"/>
        </p:scale>
        <p:origin x="26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rana Mihajlovic" userId="afd8070fd226961e" providerId="LiveId" clId="{C47DA456-3ABB-442D-895C-3FA0C3798B5D}"/>
    <pc:docChg chg="custSel delSld modSld">
      <pc:chgData name="Zorana Mihajlovic" userId="afd8070fd226961e" providerId="LiveId" clId="{C47DA456-3ABB-442D-895C-3FA0C3798B5D}" dt="2023-03-04T09:33:59.518" v="469" actId="47"/>
      <pc:docMkLst>
        <pc:docMk/>
      </pc:docMkLst>
      <pc:sldChg chg="modSp mod">
        <pc:chgData name="Zorana Mihajlovic" userId="afd8070fd226961e" providerId="LiveId" clId="{C47DA456-3ABB-442D-895C-3FA0C3798B5D}" dt="2023-03-04T09:27:56.014" v="107" actId="5793"/>
        <pc:sldMkLst>
          <pc:docMk/>
          <pc:sldMk cId="45752216" sldId="257"/>
        </pc:sldMkLst>
        <pc:spChg chg="mod">
          <ac:chgData name="Zorana Mihajlovic" userId="afd8070fd226961e" providerId="LiveId" clId="{C47DA456-3ABB-442D-895C-3FA0C3798B5D}" dt="2023-03-04T09:27:56.014" v="107" actId="5793"/>
          <ac:spMkLst>
            <pc:docMk/>
            <pc:sldMk cId="45752216" sldId="257"/>
            <ac:spMk id="3" creationId="{00000000-0000-0000-0000-000000000000}"/>
          </ac:spMkLst>
        </pc:spChg>
      </pc:sldChg>
      <pc:sldChg chg="modSp mod">
        <pc:chgData name="Zorana Mihajlovic" userId="afd8070fd226961e" providerId="LiveId" clId="{C47DA456-3ABB-442D-895C-3FA0C3798B5D}" dt="2023-03-04T09:28:30.419" v="211" actId="27636"/>
        <pc:sldMkLst>
          <pc:docMk/>
          <pc:sldMk cId="487270574" sldId="258"/>
        </pc:sldMkLst>
        <pc:spChg chg="mod">
          <ac:chgData name="Zorana Mihajlovic" userId="afd8070fd226961e" providerId="LiveId" clId="{C47DA456-3ABB-442D-895C-3FA0C3798B5D}" dt="2023-03-04T09:28:30.419" v="211" actId="27636"/>
          <ac:spMkLst>
            <pc:docMk/>
            <pc:sldMk cId="487270574" sldId="258"/>
            <ac:spMk id="3" creationId="{00000000-0000-0000-0000-000000000000}"/>
          </ac:spMkLst>
        </pc:spChg>
      </pc:sldChg>
      <pc:sldChg chg="modSp mod">
        <pc:chgData name="Zorana Mihajlovic" userId="afd8070fd226961e" providerId="LiveId" clId="{C47DA456-3ABB-442D-895C-3FA0C3798B5D}" dt="2023-03-04T09:29:11.832" v="332" actId="20577"/>
        <pc:sldMkLst>
          <pc:docMk/>
          <pc:sldMk cId="121097234" sldId="259"/>
        </pc:sldMkLst>
        <pc:spChg chg="mod">
          <ac:chgData name="Zorana Mihajlovic" userId="afd8070fd226961e" providerId="LiveId" clId="{C47DA456-3ABB-442D-895C-3FA0C3798B5D}" dt="2023-03-04T09:29:11.832" v="332" actId="20577"/>
          <ac:spMkLst>
            <pc:docMk/>
            <pc:sldMk cId="121097234" sldId="259"/>
            <ac:spMk id="3" creationId="{00000000-0000-0000-0000-000000000000}"/>
          </ac:spMkLst>
        </pc:spChg>
      </pc:sldChg>
      <pc:sldChg chg="modSp mod">
        <pc:chgData name="Zorana Mihajlovic" userId="afd8070fd226961e" providerId="LiveId" clId="{C47DA456-3ABB-442D-895C-3FA0C3798B5D}" dt="2023-03-04T09:29:39.930" v="453" actId="20577"/>
        <pc:sldMkLst>
          <pc:docMk/>
          <pc:sldMk cId="347864720" sldId="260"/>
        </pc:sldMkLst>
        <pc:spChg chg="mod">
          <ac:chgData name="Zorana Mihajlovic" userId="afd8070fd226961e" providerId="LiveId" clId="{C47DA456-3ABB-442D-895C-3FA0C3798B5D}" dt="2023-03-04T09:29:39.930" v="453" actId="20577"/>
          <ac:spMkLst>
            <pc:docMk/>
            <pc:sldMk cId="347864720" sldId="260"/>
            <ac:spMk id="3" creationId="{00000000-0000-0000-0000-000000000000}"/>
          </ac:spMkLst>
        </pc:spChg>
      </pc:sldChg>
      <pc:sldChg chg="del">
        <pc:chgData name="Zorana Mihajlovic" userId="afd8070fd226961e" providerId="LiveId" clId="{C47DA456-3ABB-442D-895C-3FA0C3798B5D}" dt="2023-03-04T09:30:36.259" v="454" actId="2696"/>
        <pc:sldMkLst>
          <pc:docMk/>
          <pc:sldMk cId="1732666802" sldId="261"/>
        </pc:sldMkLst>
      </pc:sldChg>
      <pc:sldChg chg="del">
        <pc:chgData name="Zorana Mihajlovic" userId="afd8070fd226961e" providerId="LiveId" clId="{C47DA456-3ABB-442D-895C-3FA0C3798B5D}" dt="2023-03-04T09:30:44.196" v="455" actId="2696"/>
        <pc:sldMkLst>
          <pc:docMk/>
          <pc:sldMk cId="2673102377" sldId="263"/>
        </pc:sldMkLst>
      </pc:sldChg>
      <pc:sldChg chg="del">
        <pc:chgData name="Zorana Mihajlovic" userId="afd8070fd226961e" providerId="LiveId" clId="{C47DA456-3ABB-442D-895C-3FA0C3798B5D}" dt="2023-03-04T09:33:59.518" v="469" actId="47"/>
        <pc:sldMkLst>
          <pc:docMk/>
          <pc:sldMk cId="2825098475" sldId="266"/>
        </pc:sldMkLst>
      </pc:sldChg>
      <pc:sldChg chg="del">
        <pc:chgData name="Zorana Mihajlovic" userId="afd8070fd226961e" providerId="LiveId" clId="{C47DA456-3ABB-442D-895C-3FA0C3798B5D}" dt="2023-03-04T09:33:58.842" v="468" actId="47"/>
        <pc:sldMkLst>
          <pc:docMk/>
          <pc:sldMk cId="1479948122" sldId="267"/>
        </pc:sldMkLst>
      </pc:sldChg>
      <pc:sldChg chg="del">
        <pc:chgData name="Zorana Mihajlovic" userId="afd8070fd226961e" providerId="LiveId" clId="{C47DA456-3ABB-442D-895C-3FA0C3798B5D}" dt="2023-03-04T09:33:55.660" v="467" actId="2696"/>
        <pc:sldMkLst>
          <pc:docMk/>
          <pc:sldMk cId="371636318" sldId="268"/>
        </pc:sldMkLst>
      </pc:sldChg>
      <pc:sldChg chg="modSp mod">
        <pc:chgData name="Zorana Mihajlovic" userId="afd8070fd226961e" providerId="LiveId" clId="{C47DA456-3ABB-442D-895C-3FA0C3798B5D}" dt="2023-03-04T09:31:22.889" v="465" actId="6549"/>
        <pc:sldMkLst>
          <pc:docMk/>
          <pc:sldMk cId="3741195130" sldId="269"/>
        </pc:sldMkLst>
        <pc:spChg chg="mod">
          <ac:chgData name="Zorana Mihajlovic" userId="afd8070fd226961e" providerId="LiveId" clId="{C47DA456-3ABB-442D-895C-3FA0C3798B5D}" dt="2023-03-04T09:31:22.889" v="465" actId="6549"/>
          <ac:spMkLst>
            <pc:docMk/>
            <pc:sldMk cId="3741195130" sldId="269"/>
            <ac:spMk id="3" creationId="{00000000-0000-0000-0000-000000000000}"/>
          </ac:spMkLst>
        </pc:spChg>
      </pc:sldChg>
      <pc:sldChg chg="del">
        <pc:chgData name="Zorana Mihajlovic" userId="afd8070fd226961e" providerId="LiveId" clId="{C47DA456-3ABB-442D-895C-3FA0C3798B5D}" dt="2023-03-04T09:31:58.902" v="466" actId="2696"/>
        <pc:sldMkLst>
          <pc:docMk/>
          <pc:sldMk cId="4207230215"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F2BDA-A6F0-4622-AF25-B6EDE645AE18}" type="doc">
      <dgm:prSet loTypeId="urn:microsoft.com/office/officeart/2005/8/layout/chart3" loCatId="cycle" qsTypeId="urn:microsoft.com/office/officeart/2005/8/quickstyle/simple1" qsCatId="simple" csTypeId="urn:microsoft.com/office/officeart/2005/8/colors/accent1_2" csCatId="accent1"/>
      <dgm:spPr/>
      <dgm:t>
        <a:bodyPr/>
        <a:lstStyle/>
        <a:p>
          <a:endParaRPr lang="en-US"/>
        </a:p>
      </dgm:t>
    </dgm:pt>
    <dgm:pt modelId="{43356204-B670-422C-A1E9-D256FBD9772F}">
      <dgm:prSet/>
      <dgm:spPr/>
      <dgm:t>
        <a:bodyPr/>
        <a:lstStyle/>
        <a:p>
          <a:r>
            <a:rPr lang="en-US"/>
            <a:t>Ekonomsku korist od me</a:t>
          </a:r>
          <a:r>
            <a:rPr lang="sr-Latn-RS"/>
            <a:t>đ</a:t>
          </a:r>
          <a:r>
            <a:rPr lang="en-US"/>
            <a:t>unarodne trgovine sagledavamo preko </a:t>
          </a:r>
          <a:r>
            <a:rPr lang="en-US" b="1" u="sng"/>
            <a:t>me</a:t>
          </a:r>
          <a:r>
            <a:rPr lang="sr-Latn-RS" b="1" u="sng"/>
            <a:t>đ</a:t>
          </a:r>
          <a:r>
            <a:rPr lang="en-US" b="1" u="sng"/>
            <a:t>unarodne podele rada, specijalizacije </a:t>
          </a:r>
          <a:r>
            <a:rPr lang="en-US"/>
            <a:t>i sl., čiji se efekat najbolje prime ćuje kod realnih primanja stanovništva.</a:t>
          </a:r>
        </a:p>
      </dgm:t>
    </dgm:pt>
    <dgm:pt modelId="{D4BD9AF0-9EEA-4867-BBFF-D56856634D5A}" type="parTrans" cxnId="{B0FBB18A-C55C-4F5A-BB2A-BF7BCE5E7050}">
      <dgm:prSet/>
      <dgm:spPr/>
      <dgm:t>
        <a:bodyPr/>
        <a:lstStyle/>
        <a:p>
          <a:endParaRPr lang="en-US"/>
        </a:p>
      </dgm:t>
    </dgm:pt>
    <dgm:pt modelId="{4103762E-4912-4B7B-A31E-127065F6A895}" type="sibTrans" cxnId="{B0FBB18A-C55C-4F5A-BB2A-BF7BCE5E7050}">
      <dgm:prSet/>
      <dgm:spPr/>
      <dgm:t>
        <a:bodyPr/>
        <a:lstStyle/>
        <a:p>
          <a:endParaRPr lang="en-US"/>
        </a:p>
      </dgm:t>
    </dgm:pt>
    <dgm:pt modelId="{F9E5DF26-B06E-4EEF-9901-BC4FCEA02764}">
      <dgm:prSet/>
      <dgm:spPr/>
      <dgm:t>
        <a:bodyPr/>
        <a:lstStyle/>
        <a:p>
          <a:r>
            <a:rPr lang="en-US"/>
            <a:t>omogućava svakoj zemlji da se </a:t>
          </a:r>
          <a:r>
            <a:rPr lang="en-US" b="1" u="sng"/>
            <a:t>usmeri na područje svojih komparativnih prednosti </a:t>
          </a:r>
          <a:r>
            <a:rPr lang="en-US"/>
            <a:t>u proizvodnji roba i usluga. Radnici u svakoj zemlji mogu ostvariti veću količinu potrošnih i proizvodnih dobara za istu količinu utrošenog rada. </a:t>
          </a:r>
        </a:p>
      </dgm:t>
    </dgm:pt>
    <dgm:pt modelId="{81B80D2E-E4BE-4706-9D38-981267BDAF3C}" type="parTrans" cxnId="{E63498A0-D93E-4446-ABEC-AE7AD16ADA1E}">
      <dgm:prSet/>
      <dgm:spPr/>
      <dgm:t>
        <a:bodyPr/>
        <a:lstStyle/>
        <a:p>
          <a:endParaRPr lang="en-US"/>
        </a:p>
      </dgm:t>
    </dgm:pt>
    <dgm:pt modelId="{12BF2784-9768-4484-8E76-72B9824F0F79}" type="sibTrans" cxnId="{E63498A0-D93E-4446-ABEC-AE7AD16ADA1E}">
      <dgm:prSet/>
      <dgm:spPr/>
      <dgm:t>
        <a:bodyPr/>
        <a:lstStyle/>
        <a:p>
          <a:endParaRPr lang="en-US"/>
        </a:p>
      </dgm:t>
    </dgm:pt>
    <dgm:pt modelId="{3EAB72D2-B0FD-4FE0-969C-592EA1B98EF3}" type="pres">
      <dgm:prSet presAssocID="{E77F2BDA-A6F0-4622-AF25-B6EDE645AE18}" presName="compositeShape" presStyleCnt="0">
        <dgm:presLayoutVars>
          <dgm:chMax val="7"/>
          <dgm:dir/>
          <dgm:resizeHandles val="exact"/>
        </dgm:presLayoutVars>
      </dgm:prSet>
      <dgm:spPr/>
    </dgm:pt>
    <dgm:pt modelId="{5872215C-9EDC-4B85-89F8-E2199DEDCC24}" type="pres">
      <dgm:prSet presAssocID="{E77F2BDA-A6F0-4622-AF25-B6EDE645AE18}" presName="wedge1" presStyleLbl="node1" presStyleIdx="0" presStyleCnt="2"/>
      <dgm:spPr/>
    </dgm:pt>
    <dgm:pt modelId="{EA39E8C9-46AA-4AC0-8440-BC72F18D3263}" type="pres">
      <dgm:prSet presAssocID="{E77F2BDA-A6F0-4622-AF25-B6EDE645AE18}" presName="wedge1Tx" presStyleLbl="node1" presStyleIdx="0" presStyleCnt="2">
        <dgm:presLayoutVars>
          <dgm:chMax val="0"/>
          <dgm:chPref val="0"/>
          <dgm:bulletEnabled val="1"/>
        </dgm:presLayoutVars>
      </dgm:prSet>
      <dgm:spPr/>
    </dgm:pt>
    <dgm:pt modelId="{01203D0C-DE5A-48A0-8D32-80D6DD44CBE2}" type="pres">
      <dgm:prSet presAssocID="{E77F2BDA-A6F0-4622-AF25-B6EDE645AE18}" presName="wedge2" presStyleLbl="node1" presStyleIdx="1" presStyleCnt="2"/>
      <dgm:spPr/>
    </dgm:pt>
    <dgm:pt modelId="{715D5DE6-2162-4273-BB10-720332DF211F}" type="pres">
      <dgm:prSet presAssocID="{E77F2BDA-A6F0-4622-AF25-B6EDE645AE18}" presName="wedge2Tx" presStyleLbl="node1" presStyleIdx="1" presStyleCnt="2">
        <dgm:presLayoutVars>
          <dgm:chMax val="0"/>
          <dgm:chPref val="0"/>
          <dgm:bulletEnabled val="1"/>
        </dgm:presLayoutVars>
      </dgm:prSet>
      <dgm:spPr/>
    </dgm:pt>
  </dgm:ptLst>
  <dgm:cxnLst>
    <dgm:cxn modelId="{26E1891E-CDEA-40BF-88FD-D5DF89566DDC}" type="presOf" srcId="{E77F2BDA-A6F0-4622-AF25-B6EDE645AE18}" destId="{3EAB72D2-B0FD-4FE0-969C-592EA1B98EF3}" srcOrd="0" destOrd="0" presId="urn:microsoft.com/office/officeart/2005/8/layout/chart3"/>
    <dgm:cxn modelId="{774B6A8A-0FE1-4795-91B2-5E31A7B08A45}" type="presOf" srcId="{43356204-B670-422C-A1E9-D256FBD9772F}" destId="{EA39E8C9-46AA-4AC0-8440-BC72F18D3263}" srcOrd="1" destOrd="0" presId="urn:microsoft.com/office/officeart/2005/8/layout/chart3"/>
    <dgm:cxn modelId="{B0FBB18A-C55C-4F5A-BB2A-BF7BCE5E7050}" srcId="{E77F2BDA-A6F0-4622-AF25-B6EDE645AE18}" destId="{43356204-B670-422C-A1E9-D256FBD9772F}" srcOrd="0" destOrd="0" parTransId="{D4BD9AF0-9EEA-4867-BBFF-D56856634D5A}" sibTransId="{4103762E-4912-4B7B-A31E-127065F6A895}"/>
    <dgm:cxn modelId="{E63498A0-D93E-4446-ABEC-AE7AD16ADA1E}" srcId="{E77F2BDA-A6F0-4622-AF25-B6EDE645AE18}" destId="{F9E5DF26-B06E-4EEF-9901-BC4FCEA02764}" srcOrd="1" destOrd="0" parTransId="{81B80D2E-E4BE-4706-9D38-981267BDAF3C}" sibTransId="{12BF2784-9768-4484-8E76-72B9824F0F79}"/>
    <dgm:cxn modelId="{3E25C1BC-15A1-4C0F-8878-BF5BC7DAC8C7}" type="presOf" srcId="{F9E5DF26-B06E-4EEF-9901-BC4FCEA02764}" destId="{715D5DE6-2162-4273-BB10-720332DF211F}" srcOrd="1" destOrd="0" presId="urn:microsoft.com/office/officeart/2005/8/layout/chart3"/>
    <dgm:cxn modelId="{B1DE67C4-654D-461B-A623-0768E0A250FC}" type="presOf" srcId="{43356204-B670-422C-A1E9-D256FBD9772F}" destId="{5872215C-9EDC-4B85-89F8-E2199DEDCC24}" srcOrd="0" destOrd="0" presId="urn:microsoft.com/office/officeart/2005/8/layout/chart3"/>
    <dgm:cxn modelId="{C2242EFF-D173-413A-A8D7-2D2AE56EBFE9}" type="presOf" srcId="{F9E5DF26-B06E-4EEF-9901-BC4FCEA02764}" destId="{01203D0C-DE5A-48A0-8D32-80D6DD44CBE2}" srcOrd="0" destOrd="0" presId="urn:microsoft.com/office/officeart/2005/8/layout/chart3"/>
    <dgm:cxn modelId="{7208F153-0BA1-40AD-B70D-57A57EE2ACFD}" type="presParOf" srcId="{3EAB72D2-B0FD-4FE0-969C-592EA1B98EF3}" destId="{5872215C-9EDC-4B85-89F8-E2199DEDCC24}" srcOrd="0" destOrd="0" presId="urn:microsoft.com/office/officeart/2005/8/layout/chart3"/>
    <dgm:cxn modelId="{B593E39C-14D1-458E-84FF-9E3F4AAF2AAA}" type="presParOf" srcId="{3EAB72D2-B0FD-4FE0-969C-592EA1B98EF3}" destId="{EA39E8C9-46AA-4AC0-8440-BC72F18D3263}" srcOrd="1" destOrd="0" presId="urn:microsoft.com/office/officeart/2005/8/layout/chart3"/>
    <dgm:cxn modelId="{6F580B2B-E56D-4513-A652-5072B5B754D7}" type="presParOf" srcId="{3EAB72D2-B0FD-4FE0-969C-592EA1B98EF3}" destId="{01203D0C-DE5A-48A0-8D32-80D6DD44CBE2}" srcOrd="2" destOrd="0" presId="urn:microsoft.com/office/officeart/2005/8/layout/chart3"/>
    <dgm:cxn modelId="{FACCE81A-F78C-4B8C-B269-910B0D22AB78}" type="presParOf" srcId="{3EAB72D2-B0FD-4FE0-969C-592EA1B98EF3}" destId="{715D5DE6-2162-4273-BB10-720332DF211F}"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02CE7A-0D0A-4EED-A5BE-53A6F0DB703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A50EB87-F263-4C50-B665-1B60714D3FE1}">
      <dgm:prSet/>
      <dgm:spPr/>
      <dgm:t>
        <a:bodyPr/>
        <a:lstStyle/>
        <a:p>
          <a:r>
            <a:rPr lang="sr-Latn-RS"/>
            <a:t>NOVČANA MASA M1</a:t>
          </a:r>
          <a:endParaRPr lang="en-US"/>
        </a:p>
      </dgm:t>
    </dgm:pt>
    <dgm:pt modelId="{60566150-FCF0-4D6F-81CA-648CD7D95EFC}" type="parTrans" cxnId="{519592BB-325D-4335-BCD2-96675710C29B}">
      <dgm:prSet/>
      <dgm:spPr/>
      <dgm:t>
        <a:bodyPr/>
        <a:lstStyle/>
        <a:p>
          <a:endParaRPr lang="en-US"/>
        </a:p>
      </dgm:t>
    </dgm:pt>
    <dgm:pt modelId="{185E1218-7329-4BDE-B358-505DDDFA8157}" type="sibTrans" cxnId="{519592BB-325D-4335-BCD2-96675710C29B}">
      <dgm:prSet/>
      <dgm:spPr/>
      <dgm:t>
        <a:bodyPr/>
        <a:lstStyle/>
        <a:p>
          <a:endParaRPr lang="en-US"/>
        </a:p>
      </dgm:t>
    </dgm:pt>
    <dgm:pt modelId="{B11696E8-A148-44FB-9D4F-E4B7EA236D13}">
      <dgm:prSet/>
      <dgm:spPr/>
      <dgm:t>
        <a:bodyPr/>
        <a:lstStyle/>
        <a:p>
          <a:r>
            <a:rPr lang="sr-Latn-RS"/>
            <a:t>LIKVIDNA SREDSTVA M2</a:t>
          </a:r>
          <a:endParaRPr lang="en-US"/>
        </a:p>
      </dgm:t>
    </dgm:pt>
    <dgm:pt modelId="{95518420-E967-4FB3-96B2-DB4C0F0ED70F}" type="parTrans" cxnId="{03B2B20B-2212-4640-A339-3299846936D0}">
      <dgm:prSet/>
      <dgm:spPr/>
      <dgm:t>
        <a:bodyPr/>
        <a:lstStyle/>
        <a:p>
          <a:endParaRPr lang="en-US"/>
        </a:p>
      </dgm:t>
    </dgm:pt>
    <dgm:pt modelId="{142F20F1-C59C-44F4-AC71-B05B01D095E7}" type="sibTrans" cxnId="{03B2B20B-2212-4640-A339-3299846936D0}">
      <dgm:prSet/>
      <dgm:spPr/>
      <dgm:t>
        <a:bodyPr/>
        <a:lstStyle/>
        <a:p>
          <a:endParaRPr lang="en-US"/>
        </a:p>
      </dgm:t>
    </dgm:pt>
    <dgm:pt modelId="{677010AA-41B4-4FA5-8914-BF69E2F54809}">
      <dgm:prSet/>
      <dgm:spPr/>
      <dgm:t>
        <a:bodyPr/>
        <a:lstStyle/>
        <a:p>
          <a:r>
            <a:rPr lang="sr-Latn-RS"/>
            <a:t>UKUPNA LIKVIDNA SREDSTAVA M3</a:t>
          </a:r>
          <a:endParaRPr lang="en-US"/>
        </a:p>
      </dgm:t>
    </dgm:pt>
    <dgm:pt modelId="{7D9071F1-F8A5-48E9-81B2-951362417F58}" type="parTrans" cxnId="{6FDE27D0-2021-4A1F-8D31-E2E0D5B46DA3}">
      <dgm:prSet/>
      <dgm:spPr/>
      <dgm:t>
        <a:bodyPr/>
        <a:lstStyle/>
        <a:p>
          <a:endParaRPr lang="en-US"/>
        </a:p>
      </dgm:t>
    </dgm:pt>
    <dgm:pt modelId="{9F02AC92-61E3-4E51-8D97-4B44318C06E4}" type="sibTrans" cxnId="{6FDE27D0-2021-4A1F-8D31-E2E0D5B46DA3}">
      <dgm:prSet/>
      <dgm:spPr/>
      <dgm:t>
        <a:bodyPr/>
        <a:lstStyle/>
        <a:p>
          <a:endParaRPr lang="en-US"/>
        </a:p>
      </dgm:t>
    </dgm:pt>
    <dgm:pt modelId="{E39BC693-A09E-4FC7-A993-5CD44E198DAB}">
      <dgm:prSet/>
      <dgm:spPr/>
      <dgm:t>
        <a:bodyPr/>
        <a:lstStyle/>
        <a:p>
          <a:r>
            <a:rPr lang="sr-Latn-RS"/>
            <a:t>UKUPNI DEPOZITI ( MONETARNI VOLUMEN) M4</a:t>
          </a:r>
          <a:endParaRPr lang="en-US"/>
        </a:p>
      </dgm:t>
    </dgm:pt>
    <dgm:pt modelId="{43A0AE5E-0432-4276-97C2-E8937571CEC1}" type="parTrans" cxnId="{A92B303F-8EC6-4A77-8E17-8F80FA95929F}">
      <dgm:prSet/>
      <dgm:spPr/>
      <dgm:t>
        <a:bodyPr/>
        <a:lstStyle/>
        <a:p>
          <a:endParaRPr lang="en-US"/>
        </a:p>
      </dgm:t>
    </dgm:pt>
    <dgm:pt modelId="{7EA0F975-4915-4141-BF7F-A83151D9EBF7}" type="sibTrans" cxnId="{A92B303F-8EC6-4A77-8E17-8F80FA95929F}">
      <dgm:prSet/>
      <dgm:spPr/>
      <dgm:t>
        <a:bodyPr/>
        <a:lstStyle/>
        <a:p>
          <a:endParaRPr lang="en-US"/>
        </a:p>
      </dgm:t>
    </dgm:pt>
    <dgm:pt modelId="{6619D5BB-264E-4CB1-9961-D6666935BE33}">
      <dgm:prSet/>
      <dgm:spPr/>
      <dgm:t>
        <a:bodyPr/>
        <a:lstStyle/>
        <a:p>
          <a:r>
            <a:rPr lang="sr-Latn-RS"/>
            <a:t>MONETARNI POTENCIJAL M5</a:t>
          </a:r>
          <a:endParaRPr lang="en-US"/>
        </a:p>
      </dgm:t>
    </dgm:pt>
    <dgm:pt modelId="{93A7A403-DEB3-47D0-AEB9-F09EC29C659E}" type="parTrans" cxnId="{E3F9F7B8-DEFD-46B3-BC14-AB8DCDDBF9D4}">
      <dgm:prSet/>
      <dgm:spPr/>
      <dgm:t>
        <a:bodyPr/>
        <a:lstStyle/>
        <a:p>
          <a:endParaRPr lang="en-US"/>
        </a:p>
      </dgm:t>
    </dgm:pt>
    <dgm:pt modelId="{035147C9-ACC7-45D4-803C-085A879B802A}" type="sibTrans" cxnId="{E3F9F7B8-DEFD-46B3-BC14-AB8DCDDBF9D4}">
      <dgm:prSet/>
      <dgm:spPr/>
      <dgm:t>
        <a:bodyPr/>
        <a:lstStyle/>
        <a:p>
          <a:endParaRPr lang="en-US"/>
        </a:p>
      </dgm:t>
    </dgm:pt>
    <dgm:pt modelId="{994D65FC-DB84-4809-BC29-C47F3CCEC9EA}" type="pres">
      <dgm:prSet presAssocID="{A202CE7A-0D0A-4EED-A5BE-53A6F0DB703F}" presName="linear" presStyleCnt="0">
        <dgm:presLayoutVars>
          <dgm:animLvl val="lvl"/>
          <dgm:resizeHandles val="exact"/>
        </dgm:presLayoutVars>
      </dgm:prSet>
      <dgm:spPr/>
    </dgm:pt>
    <dgm:pt modelId="{D7EDC595-C5DE-495E-AB2C-38833D279272}" type="pres">
      <dgm:prSet presAssocID="{5A50EB87-F263-4C50-B665-1B60714D3FE1}" presName="parentText" presStyleLbl="node1" presStyleIdx="0" presStyleCnt="5">
        <dgm:presLayoutVars>
          <dgm:chMax val="0"/>
          <dgm:bulletEnabled val="1"/>
        </dgm:presLayoutVars>
      </dgm:prSet>
      <dgm:spPr/>
    </dgm:pt>
    <dgm:pt modelId="{27BE5C88-0F3A-4A2B-9634-24F9C6632809}" type="pres">
      <dgm:prSet presAssocID="{185E1218-7329-4BDE-B358-505DDDFA8157}" presName="spacer" presStyleCnt="0"/>
      <dgm:spPr/>
    </dgm:pt>
    <dgm:pt modelId="{EA2C1C65-6197-4D44-9CFD-189E86AB1E85}" type="pres">
      <dgm:prSet presAssocID="{B11696E8-A148-44FB-9D4F-E4B7EA236D13}" presName="parentText" presStyleLbl="node1" presStyleIdx="1" presStyleCnt="5">
        <dgm:presLayoutVars>
          <dgm:chMax val="0"/>
          <dgm:bulletEnabled val="1"/>
        </dgm:presLayoutVars>
      </dgm:prSet>
      <dgm:spPr/>
    </dgm:pt>
    <dgm:pt modelId="{262D7A56-4D5B-40F1-BE5C-69E518790DFE}" type="pres">
      <dgm:prSet presAssocID="{142F20F1-C59C-44F4-AC71-B05B01D095E7}" presName="spacer" presStyleCnt="0"/>
      <dgm:spPr/>
    </dgm:pt>
    <dgm:pt modelId="{0F10D49C-38DC-4566-8672-5DEC9D17514D}" type="pres">
      <dgm:prSet presAssocID="{677010AA-41B4-4FA5-8914-BF69E2F54809}" presName="parentText" presStyleLbl="node1" presStyleIdx="2" presStyleCnt="5">
        <dgm:presLayoutVars>
          <dgm:chMax val="0"/>
          <dgm:bulletEnabled val="1"/>
        </dgm:presLayoutVars>
      </dgm:prSet>
      <dgm:spPr/>
    </dgm:pt>
    <dgm:pt modelId="{F7DE8BF6-376F-4726-81D1-15825CD1D2B6}" type="pres">
      <dgm:prSet presAssocID="{9F02AC92-61E3-4E51-8D97-4B44318C06E4}" presName="spacer" presStyleCnt="0"/>
      <dgm:spPr/>
    </dgm:pt>
    <dgm:pt modelId="{4825631B-F03A-447A-A5E7-C0F46228E609}" type="pres">
      <dgm:prSet presAssocID="{E39BC693-A09E-4FC7-A993-5CD44E198DAB}" presName="parentText" presStyleLbl="node1" presStyleIdx="3" presStyleCnt="5">
        <dgm:presLayoutVars>
          <dgm:chMax val="0"/>
          <dgm:bulletEnabled val="1"/>
        </dgm:presLayoutVars>
      </dgm:prSet>
      <dgm:spPr/>
    </dgm:pt>
    <dgm:pt modelId="{E64DF273-743C-49BD-9DF4-6223977A3932}" type="pres">
      <dgm:prSet presAssocID="{7EA0F975-4915-4141-BF7F-A83151D9EBF7}" presName="spacer" presStyleCnt="0"/>
      <dgm:spPr/>
    </dgm:pt>
    <dgm:pt modelId="{49E3632F-8F46-4BD0-A280-6F026401CBB0}" type="pres">
      <dgm:prSet presAssocID="{6619D5BB-264E-4CB1-9961-D6666935BE33}" presName="parentText" presStyleLbl="node1" presStyleIdx="4" presStyleCnt="5">
        <dgm:presLayoutVars>
          <dgm:chMax val="0"/>
          <dgm:bulletEnabled val="1"/>
        </dgm:presLayoutVars>
      </dgm:prSet>
      <dgm:spPr/>
    </dgm:pt>
  </dgm:ptLst>
  <dgm:cxnLst>
    <dgm:cxn modelId="{03B2B20B-2212-4640-A339-3299846936D0}" srcId="{A202CE7A-0D0A-4EED-A5BE-53A6F0DB703F}" destId="{B11696E8-A148-44FB-9D4F-E4B7EA236D13}" srcOrd="1" destOrd="0" parTransId="{95518420-E967-4FB3-96B2-DB4C0F0ED70F}" sibTransId="{142F20F1-C59C-44F4-AC71-B05B01D095E7}"/>
    <dgm:cxn modelId="{B8195A12-929D-4504-8868-0D0A619806AA}" type="presOf" srcId="{5A50EB87-F263-4C50-B665-1B60714D3FE1}" destId="{D7EDC595-C5DE-495E-AB2C-38833D279272}" srcOrd="0" destOrd="0" presId="urn:microsoft.com/office/officeart/2005/8/layout/vList2"/>
    <dgm:cxn modelId="{A92B303F-8EC6-4A77-8E17-8F80FA95929F}" srcId="{A202CE7A-0D0A-4EED-A5BE-53A6F0DB703F}" destId="{E39BC693-A09E-4FC7-A993-5CD44E198DAB}" srcOrd="3" destOrd="0" parTransId="{43A0AE5E-0432-4276-97C2-E8937571CEC1}" sibTransId="{7EA0F975-4915-4141-BF7F-A83151D9EBF7}"/>
    <dgm:cxn modelId="{9C47D561-EFE9-44CB-9138-4C55718AACB2}" type="presOf" srcId="{A202CE7A-0D0A-4EED-A5BE-53A6F0DB703F}" destId="{994D65FC-DB84-4809-BC29-C47F3CCEC9EA}" srcOrd="0" destOrd="0" presId="urn:microsoft.com/office/officeart/2005/8/layout/vList2"/>
    <dgm:cxn modelId="{85E43457-0C29-48CC-A65D-F2E1E79AB9E7}" type="presOf" srcId="{677010AA-41B4-4FA5-8914-BF69E2F54809}" destId="{0F10D49C-38DC-4566-8672-5DEC9D17514D}" srcOrd="0" destOrd="0" presId="urn:microsoft.com/office/officeart/2005/8/layout/vList2"/>
    <dgm:cxn modelId="{3FEE5A8C-9626-4EC9-876C-7935A7523871}" type="presOf" srcId="{6619D5BB-264E-4CB1-9961-D6666935BE33}" destId="{49E3632F-8F46-4BD0-A280-6F026401CBB0}" srcOrd="0" destOrd="0" presId="urn:microsoft.com/office/officeart/2005/8/layout/vList2"/>
    <dgm:cxn modelId="{E3F9F7B8-DEFD-46B3-BC14-AB8DCDDBF9D4}" srcId="{A202CE7A-0D0A-4EED-A5BE-53A6F0DB703F}" destId="{6619D5BB-264E-4CB1-9961-D6666935BE33}" srcOrd="4" destOrd="0" parTransId="{93A7A403-DEB3-47D0-AEB9-F09EC29C659E}" sibTransId="{035147C9-ACC7-45D4-803C-085A879B802A}"/>
    <dgm:cxn modelId="{519592BB-325D-4335-BCD2-96675710C29B}" srcId="{A202CE7A-0D0A-4EED-A5BE-53A6F0DB703F}" destId="{5A50EB87-F263-4C50-B665-1B60714D3FE1}" srcOrd="0" destOrd="0" parTransId="{60566150-FCF0-4D6F-81CA-648CD7D95EFC}" sibTransId="{185E1218-7329-4BDE-B358-505DDDFA8157}"/>
    <dgm:cxn modelId="{352774CB-50E6-44FC-B0FC-756E6AFA2F2A}" type="presOf" srcId="{E39BC693-A09E-4FC7-A993-5CD44E198DAB}" destId="{4825631B-F03A-447A-A5E7-C0F46228E609}" srcOrd="0" destOrd="0" presId="urn:microsoft.com/office/officeart/2005/8/layout/vList2"/>
    <dgm:cxn modelId="{60C2D3CE-8D5F-47AE-9F85-5B308664449E}" type="presOf" srcId="{B11696E8-A148-44FB-9D4F-E4B7EA236D13}" destId="{EA2C1C65-6197-4D44-9CFD-189E86AB1E85}" srcOrd="0" destOrd="0" presId="urn:microsoft.com/office/officeart/2005/8/layout/vList2"/>
    <dgm:cxn modelId="{6FDE27D0-2021-4A1F-8D31-E2E0D5B46DA3}" srcId="{A202CE7A-0D0A-4EED-A5BE-53A6F0DB703F}" destId="{677010AA-41B4-4FA5-8914-BF69E2F54809}" srcOrd="2" destOrd="0" parTransId="{7D9071F1-F8A5-48E9-81B2-951362417F58}" sibTransId="{9F02AC92-61E3-4E51-8D97-4B44318C06E4}"/>
    <dgm:cxn modelId="{898A2A5A-7E9C-4D5C-BA84-9DAE99D773F1}" type="presParOf" srcId="{994D65FC-DB84-4809-BC29-C47F3CCEC9EA}" destId="{D7EDC595-C5DE-495E-AB2C-38833D279272}" srcOrd="0" destOrd="0" presId="urn:microsoft.com/office/officeart/2005/8/layout/vList2"/>
    <dgm:cxn modelId="{CB2DF31D-BFD8-4B0A-9777-700C1FB572FE}" type="presParOf" srcId="{994D65FC-DB84-4809-BC29-C47F3CCEC9EA}" destId="{27BE5C88-0F3A-4A2B-9634-24F9C6632809}" srcOrd="1" destOrd="0" presId="urn:microsoft.com/office/officeart/2005/8/layout/vList2"/>
    <dgm:cxn modelId="{3CAD473D-AE7E-441D-BA1E-392CFF8F8637}" type="presParOf" srcId="{994D65FC-DB84-4809-BC29-C47F3CCEC9EA}" destId="{EA2C1C65-6197-4D44-9CFD-189E86AB1E85}" srcOrd="2" destOrd="0" presId="urn:microsoft.com/office/officeart/2005/8/layout/vList2"/>
    <dgm:cxn modelId="{21CB2BB1-13F9-419D-AC2C-BB07AE5DE0AE}" type="presParOf" srcId="{994D65FC-DB84-4809-BC29-C47F3CCEC9EA}" destId="{262D7A56-4D5B-40F1-BE5C-69E518790DFE}" srcOrd="3" destOrd="0" presId="urn:microsoft.com/office/officeart/2005/8/layout/vList2"/>
    <dgm:cxn modelId="{9745A999-2FA4-411B-8CEA-FFCB45691365}" type="presParOf" srcId="{994D65FC-DB84-4809-BC29-C47F3CCEC9EA}" destId="{0F10D49C-38DC-4566-8672-5DEC9D17514D}" srcOrd="4" destOrd="0" presId="urn:microsoft.com/office/officeart/2005/8/layout/vList2"/>
    <dgm:cxn modelId="{FFC49655-3B1E-41CA-9740-8A7B078239BF}" type="presParOf" srcId="{994D65FC-DB84-4809-BC29-C47F3CCEC9EA}" destId="{F7DE8BF6-376F-4726-81D1-15825CD1D2B6}" srcOrd="5" destOrd="0" presId="urn:microsoft.com/office/officeart/2005/8/layout/vList2"/>
    <dgm:cxn modelId="{4ABACA21-99FE-423B-A497-DD1A4E86B003}" type="presParOf" srcId="{994D65FC-DB84-4809-BC29-C47F3CCEC9EA}" destId="{4825631B-F03A-447A-A5E7-C0F46228E609}" srcOrd="6" destOrd="0" presId="urn:microsoft.com/office/officeart/2005/8/layout/vList2"/>
    <dgm:cxn modelId="{5F97C6F8-4D22-4CBF-88EB-B2C0ADAE250F}" type="presParOf" srcId="{994D65FC-DB84-4809-BC29-C47F3CCEC9EA}" destId="{E64DF273-743C-49BD-9DF4-6223977A3932}" srcOrd="7" destOrd="0" presId="urn:microsoft.com/office/officeart/2005/8/layout/vList2"/>
    <dgm:cxn modelId="{AA127DF0-CBE6-456C-9EA9-3744FF9E3539}" type="presParOf" srcId="{994D65FC-DB84-4809-BC29-C47F3CCEC9EA}" destId="{49E3632F-8F46-4BD0-A280-6F026401CBB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621E2-FE28-44CE-89E5-CA02B2C33DBC}"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1E47AD64-B9C2-41CE-BEF0-5F78121FDFF2}">
      <dgm:prSet custT="1"/>
      <dgm:spPr/>
      <dgm:t>
        <a:bodyPr/>
        <a:lstStyle/>
        <a:p>
          <a:r>
            <a:rPr lang="sr-Latn-RS" sz="1600"/>
            <a:t>Preuzima sve više zadataka kao odgovor na nedostatke tržišnih mehanizama (vojska, policija, putevi...naučna istraživanja svemira, retkih lekova, ..</a:t>
          </a:r>
          <a:endParaRPr lang="en-US" sz="1600"/>
        </a:p>
      </dgm:t>
    </dgm:pt>
    <dgm:pt modelId="{467C9E4B-F860-4BB0-83E5-D556C9E769D6}" type="parTrans" cxnId="{BE433FE6-C997-4C01-ADB2-1013C1E11969}">
      <dgm:prSet/>
      <dgm:spPr/>
      <dgm:t>
        <a:bodyPr/>
        <a:lstStyle/>
        <a:p>
          <a:endParaRPr lang="en-US" sz="1600"/>
        </a:p>
      </dgm:t>
    </dgm:pt>
    <dgm:pt modelId="{0F56001E-E6BC-4D40-9E6E-EEE3896AA9D4}" type="sibTrans" cxnId="{BE433FE6-C997-4C01-ADB2-1013C1E11969}">
      <dgm:prSet custT="1"/>
      <dgm:spPr/>
      <dgm:t>
        <a:bodyPr/>
        <a:lstStyle/>
        <a:p>
          <a:endParaRPr lang="en-US" sz="1600"/>
        </a:p>
      </dgm:t>
    </dgm:pt>
    <dgm:pt modelId="{D45B864B-0852-42B9-A144-F8B6742B6F6D}">
      <dgm:prSet custT="1"/>
      <dgm:spPr/>
      <dgm:t>
        <a:bodyPr/>
        <a:lstStyle/>
        <a:p>
          <a:r>
            <a:rPr lang="sr-Latn-RS" sz="1600" dirty="0"/>
            <a:t>Zadatak joj je i da oporezuje građane i da preraspodeljuje deo prihoda socijalno ugroženim, starijim, nezaposlenim...</a:t>
          </a:r>
          <a:endParaRPr lang="en-US" sz="1600" dirty="0"/>
        </a:p>
      </dgm:t>
    </dgm:pt>
    <dgm:pt modelId="{AA76BE09-4CBF-436D-AA9C-82E8F259DDBD}" type="parTrans" cxnId="{9920B9B9-5633-4472-821F-E4F2CD66D64D}">
      <dgm:prSet/>
      <dgm:spPr/>
      <dgm:t>
        <a:bodyPr/>
        <a:lstStyle/>
        <a:p>
          <a:endParaRPr lang="en-US" sz="1600"/>
        </a:p>
      </dgm:t>
    </dgm:pt>
    <dgm:pt modelId="{0F788E15-E9F9-478A-926D-6BC04D739A74}" type="sibTrans" cxnId="{9920B9B9-5633-4472-821F-E4F2CD66D64D}">
      <dgm:prSet custT="1"/>
      <dgm:spPr/>
      <dgm:t>
        <a:bodyPr/>
        <a:lstStyle/>
        <a:p>
          <a:endParaRPr lang="en-US" sz="1600"/>
        </a:p>
      </dgm:t>
    </dgm:pt>
    <dgm:pt modelId="{106788B7-AE75-4DF0-98FC-7BCDC6B49283}">
      <dgm:prSet custT="1"/>
      <dgm:spPr/>
      <dgm:t>
        <a:bodyPr/>
        <a:lstStyle/>
        <a:p>
          <a:r>
            <a:rPr lang="sr-Latn-RS" sz="1600"/>
            <a:t>Država zahteva da se poštuju zakoni i plaćaju porezi</a:t>
          </a:r>
          <a:endParaRPr lang="en-US" sz="1600"/>
        </a:p>
      </dgm:t>
    </dgm:pt>
    <dgm:pt modelId="{87CDBE1A-660D-43A1-81EB-B08217B97F70}" type="parTrans" cxnId="{3AB3DDB4-F14A-4242-9942-D92414329A36}">
      <dgm:prSet/>
      <dgm:spPr/>
      <dgm:t>
        <a:bodyPr/>
        <a:lstStyle/>
        <a:p>
          <a:endParaRPr lang="en-US" sz="1600"/>
        </a:p>
      </dgm:t>
    </dgm:pt>
    <dgm:pt modelId="{2DBDBFC3-1E29-4ABE-8E34-EBD3F8E51C47}" type="sibTrans" cxnId="{3AB3DDB4-F14A-4242-9942-D92414329A36}">
      <dgm:prSet custT="1"/>
      <dgm:spPr/>
      <dgm:t>
        <a:bodyPr/>
        <a:lstStyle/>
        <a:p>
          <a:endParaRPr lang="en-US" sz="1600"/>
        </a:p>
      </dgm:t>
    </dgm:pt>
    <dgm:pt modelId="{B5362CE9-583A-474C-A8A6-26A3C1F9066E}">
      <dgm:prSet custT="1"/>
      <dgm:spPr/>
      <dgm:t>
        <a:bodyPr/>
        <a:lstStyle/>
        <a:p>
          <a:r>
            <a:rPr lang="sr-Latn-RS" sz="1600"/>
            <a:t>Država ima moć prisile – koju u društvu nema niko drugi.</a:t>
          </a:r>
          <a:endParaRPr lang="en-US" sz="1600"/>
        </a:p>
      </dgm:t>
    </dgm:pt>
    <dgm:pt modelId="{D74DF103-AB5E-457E-91D1-44C0B53D49B2}" type="parTrans" cxnId="{4AF3F56E-77CB-4630-8316-45E1C41044B6}">
      <dgm:prSet/>
      <dgm:spPr/>
      <dgm:t>
        <a:bodyPr/>
        <a:lstStyle/>
        <a:p>
          <a:endParaRPr lang="en-US" sz="1600"/>
        </a:p>
      </dgm:t>
    </dgm:pt>
    <dgm:pt modelId="{E38B91A4-AA69-4E9B-B8CF-4EA5CEA2FAEA}" type="sibTrans" cxnId="{4AF3F56E-77CB-4630-8316-45E1C41044B6}">
      <dgm:prSet custT="1"/>
      <dgm:spPr/>
      <dgm:t>
        <a:bodyPr/>
        <a:lstStyle/>
        <a:p>
          <a:endParaRPr lang="en-US" sz="1600"/>
        </a:p>
      </dgm:t>
    </dgm:pt>
    <dgm:pt modelId="{F1F464FD-7641-42F0-8354-0FE972AD9904}">
      <dgm:prSet custT="1"/>
      <dgm:spPr/>
      <dgm:t>
        <a:bodyPr/>
        <a:lstStyle/>
        <a:p>
          <a:r>
            <a:rPr lang="sr-Latn-RS" sz="1600"/>
            <a:t>Njene tri glavne funkcije su:</a:t>
          </a:r>
          <a:endParaRPr lang="en-US" sz="1600"/>
        </a:p>
      </dgm:t>
    </dgm:pt>
    <dgm:pt modelId="{8B5E9253-A3F1-4082-A6D2-FBB816E37632}" type="parTrans" cxnId="{A39319E8-61B6-4D1F-A67B-75778ADE606A}">
      <dgm:prSet/>
      <dgm:spPr/>
      <dgm:t>
        <a:bodyPr/>
        <a:lstStyle/>
        <a:p>
          <a:endParaRPr lang="en-US" sz="1600"/>
        </a:p>
      </dgm:t>
    </dgm:pt>
    <dgm:pt modelId="{E1D2A64A-E0CA-4C82-A7B0-4BF5551098AF}" type="sibTrans" cxnId="{A39319E8-61B6-4D1F-A67B-75778ADE606A}">
      <dgm:prSet custT="1"/>
      <dgm:spPr/>
      <dgm:t>
        <a:bodyPr/>
        <a:lstStyle/>
        <a:p>
          <a:endParaRPr lang="en-US" sz="1600"/>
        </a:p>
      </dgm:t>
    </dgm:pt>
    <dgm:pt modelId="{5D98D28D-C33A-41E7-9261-3518A91F4AF2}">
      <dgm:prSet custT="1"/>
      <dgm:spPr/>
      <dgm:t>
        <a:bodyPr/>
        <a:lstStyle/>
        <a:p>
          <a:r>
            <a:rPr lang="sr-Latn-RS" sz="1600" dirty="0"/>
            <a:t>1. </a:t>
          </a:r>
          <a:r>
            <a:rPr lang="sr-Latn-RS" sz="1600" b="1" dirty="0"/>
            <a:t>povećavanje efikasnosti korisnosti </a:t>
          </a:r>
          <a:r>
            <a:rPr lang="sr-Latn-RS" sz="1600" dirty="0"/>
            <a:t>– kroz razv</a:t>
          </a:r>
          <a:r>
            <a:rPr lang="en-US" sz="1600" dirty="0" err="1"/>
            <a:t>i</a:t>
          </a:r>
          <a:r>
            <a:rPr lang="sr-Latn-RS" sz="1600" dirty="0"/>
            <a:t>janje konkurenije, smanjenje eksternalija (poput zagađenja) i oiguravanje javnih dobara</a:t>
          </a:r>
          <a:endParaRPr lang="en-US" sz="1600" dirty="0"/>
        </a:p>
      </dgm:t>
    </dgm:pt>
    <dgm:pt modelId="{2C3A534A-A77C-4139-8B0D-989E000A8EB9}" type="parTrans" cxnId="{41D9E1FC-E4E4-445C-9467-0728D14688D5}">
      <dgm:prSet/>
      <dgm:spPr/>
      <dgm:t>
        <a:bodyPr/>
        <a:lstStyle/>
        <a:p>
          <a:endParaRPr lang="en-US" sz="1600"/>
        </a:p>
      </dgm:t>
    </dgm:pt>
    <dgm:pt modelId="{6EB713F5-9038-4038-BAC6-36C8C385C7A2}" type="sibTrans" cxnId="{41D9E1FC-E4E4-445C-9467-0728D14688D5}">
      <dgm:prSet custT="1"/>
      <dgm:spPr/>
      <dgm:t>
        <a:bodyPr/>
        <a:lstStyle/>
        <a:p>
          <a:endParaRPr lang="en-US" sz="1600"/>
        </a:p>
      </dgm:t>
    </dgm:pt>
    <dgm:pt modelId="{7B205995-1964-4EC0-9F35-9D876B05288E}">
      <dgm:prSet custT="1"/>
      <dgm:spPr/>
      <dgm:t>
        <a:bodyPr/>
        <a:lstStyle/>
        <a:p>
          <a:r>
            <a:rPr lang="sr-Latn-RS" sz="1600"/>
            <a:t>2. </a:t>
          </a:r>
          <a:r>
            <a:rPr lang="sr-Latn-RS" sz="1600" b="1"/>
            <a:t>Promovisanje jednakosti </a:t>
          </a:r>
          <a:r>
            <a:rPr lang="sr-Latn-RS" sz="1600"/>
            <a:t>korišćenjem poreza i programa rashoda da bi preraspodelila dohodak određenim grupama</a:t>
          </a:r>
          <a:endParaRPr lang="en-US" sz="1600"/>
        </a:p>
      </dgm:t>
    </dgm:pt>
    <dgm:pt modelId="{E175A7CB-8FE2-4D8E-8932-07544E98BD8B}" type="parTrans" cxnId="{D3EF3A8F-E097-4196-8AF5-A85B6CAB71C9}">
      <dgm:prSet/>
      <dgm:spPr/>
      <dgm:t>
        <a:bodyPr/>
        <a:lstStyle/>
        <a:p>
          <a:endParaRPr lang="en-US" sz="1600"/>
        </a:p>
      </dgm:t>
    </dgm:pt>
    <dgm:pt modelId="{2900E60A-808F-4ECD-99B6-5292713CCE42}" type="sibTrans" cxnId="{D3EF3A8F-E097-4196-8AF5-A85B6CAB71C9}">
      <dgm:prSet custT="1"/>
      <dgm:spPr/>
      <dgm:t>
        <a:bodyPr/>
        <a:lstStyle/>
        <a:p>
          <a:endParaRPr lang="en-US" sz="1600"/>
        </a:p>
      </dgm:t>
    </dgm:pt>
    <dgm:pt modelId="{861DD884-6F64-4238-B8ED-58D3AE4D2B55}">
      <dgm:prSet custT="1"/>
      <dgm:spPr/>
      <dgm:t>
        <a:bodyPr/>
        <a:lstStyle/>
        <a:p>
          <a:r>
            <a:rPr lang="sr-Latn-RS" sz="1600"/>
            <a:t>3. </a:t>
          </a:r>
          <a:r>
            <a:rPr lang="sr-Latn-RS" sz="1600" b="1"/>
            <a:t>Jačanje makroekojnomske stabilnosti i rasta </a:t>
          </a:r>
          <a:r>
            <a:rPr lang="sr-Latn-RS" sz="1600"/>
            <a:t>(pad nezaposlensoti i rast ekonomije</a:t>
          </a:r>
          <a:endParaRPr lang="en-US" sz="1600"/>
        </a:p>
      </dgm:t>
    </dgm:pt>
    <dgm:pt modelId="{D8245F5D-502D-44ED-BE3D-9FAE69F20A04}" type="parTrans" cxnId="{66027282-48C1-4DB4-94A9-C33F7EB2F6F7}">
      <dgm:prSet/>
      <dgm:spPr/>
      <dgm:t>
        <a:bodyPr/>
        <a:lstStyle/>
        <a:p>
          <a:endParaRPr lang="en-US" sz="1600"/>
        </a:p>
      </dgm:t>
    </dgm:pt>
    <dgm:pt modelId="{BE89852A-B6E0-4C8F-A30C-A48B693D4E85}" type="sibTrans" cxnId="{66027282-48C1-4DB4-94A9-C33F7EB2F6F7}">
      <dgm:prSet/>
      <dgm:spPr/>
      <dgm:t>
        <a:bodyPr/>
        <a:lstStyle/>
        <a:p>
          <a:endParaRPr lang="en-US" sz="1600"/>
        </a:p>
      </dgm:t>
    </dgm:pt>
    <dgm:pt modelId="{CD9698EE-7FC8-4748-9652-F05623A4096E}" type="pres">
      <dgm:prSet presAssocID="{51D621E2-FE28-44CE-89E5-CA02B2C33DBC}" presName="Name0" presStyleCnt="0">
        <dgm:presLayoutVars>
          <dgm:dir/>
          <dgm:resizeHandles val="exact"/>
        </dgm:presLayoutVars>
      </dgm:prSet>
      <dgm:spPr/>
    </dgm:pt>
    <dgm:pt modelId="{12F9EA6B-3D5F-4747-903B-0A2C74058BD1}" type="pres">
      <dgm:prSet presAssocID="{1E47AD64-B9C2-41CE-BEF0-5F78121FDFF2}" presName="node" presStyleLbl="node1" presStyleIdx="0" presStyleCnt="8">
        <dgm:presLayoutVars>
          <dgm:bulletEnabled val="1"/>
        </dgm:presLayoutVars>
      </dgm:prSet>
      <dgm:spPr/>
    </dgm:pt>
    <dgm:pt modelId="{0005CACC-D70B-446D-92C7-CD66E62FD537}" type="pres">
      <dgm:prSet presAssocID="{0F56001E-E6BC-4D40-9E6E-EEE3896AA9D4}" presName="sibTrans" presStyleLbl="sibTrans1D1" presStyleIdx="0" presStyleCnt="7"/>
      <dgm:spPr/>
    </dgm:pt>
    <dgm:pt modelId="{271AF02C-DBD0-46EC-9FB3-5121F054BE7E}" type="pres">
      <dgm:prSet presAssocID="{0F56001E-E6BC-4D40-9E6E-EEE3896AA9D4}" presName="connectorText" presStyleLbl="sibTrans1D1" presStyleIdx="0" presStyleCnt="7"/>
      <dgm:spPr/>
    </dgm:pt>
    <dgm:pt modelId="{DB576806-0F4F-4F7D-B1D4-678A68FBC596}" type="pres">
      <dgm:prSet presAssocID="{D45B864B-0852-42B9-A144-F8B6742B6F6D}" presName="node" presStyleLbl="node1" presStyleIdx="1" presStyleCnt="8">
        <dgm:presLayoutVars>
          <dgm:bulletEnabled val="1"/>
        </dgm:presLayoutVars>
      </dgm:prSet>
      <dgm:spPr/>
    </dgm:pt>
    <dgm:pt modelId="{D61E8286-5269-443C-AD3F-A6AAF6CDAD3F}" type="pres">
      <dgm:prSet presAssocID="{0F788E15-E9F9-478A-926D-6BC04D739A74}" presName="sibTrans" presStyleLbl="sibTrans1D1" presStyleIdx="1" presStyleCnt="7"/>
      <dgm:spPr/>
    </dgm:pt>
    <dgm:pt modelId="{D49614B6-B6DC-4B5B-87A6-33ADC94401F1}" type="pres">
      <dgm:prSet presAssocID="{0F788E15-E9F9-478A-926D-6BC04D739A74}" presName="connectorText" presStyleLbl="sibTrans1D1" presStyleIdx="1" presStyleCnt="7"/>
      <dgm:spPr/>
    </dgm:pt>
    <dgm:pt modelId="{FCE11618-EA84-4C4E-8657-C670DC62AD42}" type="pres">
      <dgm:prSet presAssocID="{106788B7-AE75-4DF0-98FC-7BCDC6B49283}" presName="node" presStyleLbl="node1" presStyleIdx="2" presStyleCnt="8">
        <dgm:presLayoutVars>
          <dgm:bulletEnabled val="1"/>
        </dgm:presLayoutVars>
      </dgm:prSet>
      <dgm:spPr/>
    </dgm:pt>
    <dgm:pt modelId="{233C85A3-7B02-4C46-99F1-99CEA66367B9}" type="pres">
      <dgm:prSet presAssocID="{2DBDBFC3-1E29-4ABE-8E34-EBD3F8E51C47}" presName="sibTrans" presStyleLbl="sibTrans1D1" presStyleIdx="2" presStyleCnt="7"/>
      <dgm:spPr/>
    </dgm:pt>
    <dgm:pt modelId="{1BB10C55-1799-42B7-B089-11F008B50E70}" type="pres">
      <dgm:prSet presAssocID="{2DBDBFC3-1E29-4ABE-8E34-EBD3F8E51C47}" presName="connectorText" presStyleLbl="sibTrans1D1" presStyleIdx="2" presStyleCnt="7"/>
      <dgm:spPr/>
    </dgm:pt>
    <dgm:pt modelId="{27943E68-0BC5-4E41-A3DC-50424F721533}" type="pres">
      <dgm:prSet presAssocID="{B5362CE9-583A-474C-A8A6-26A3C1F9066E}" presName="node" presStyleLbl="node1" presStyleIdx="3" presStyleCnt="8">
        <dgm:presLayoutVars>
          <dgm:bulletEnabled val="1"/>
        </dgm:presLayoutVars>
      </dgm:prSet>
      <dgm:spPr/>
    </dgm:pt>
    <dgm:pt modelId="{28FDF6A9-8A8A-4061-9E7F-24D6153C623D}" type="pres">
      <dgm:prSet presAssocID="{E38B91A4-AA69-4E9B-B8CF-4EA5CEA2FAEA}" presName="sibTrans" presStyleLbl="sibTrans1D1" presStyleIdx="3" presStyleCnt="7"/>
      <dgm:spPr/>
    </dgm:pt>
    <dgm:pt modelId="{DB4968C2-8CA0-43B6-BA32-CED844197E7A}" type="pres">
      <dgm:prSet presAssocID="{E38B91A4-AA69-4E9B-B8CF-4EA5CEA2FAEA}" presName="connectorText" presStyleLbl="sibTrans1D1" presStyleIdx="3" presStyleCnt="7"/>
      <dgm:spPr/>
    </dgm:pt>
    <dgm:pt modelId="{E00DDE1B-064C-4CEF-A090-F7E7765C6148}" type="pres">
      <dgm:prSet presAssocID="{F1F464FD-7641-42F0-8354-0FE972AD9904}" presName="node" presStyleLbl="node1" presStyleIdx="4" presStyleCnt="8">
        <dgm:presLayoutVars>
          <dgm:bulletEnabled val="1"/>
        </dgm:presLayoutVars>
      </dgm:prSet>
      <dgm:spPr/>
    </dgm:pt>
    <dgm:pt modelId="{557E33B6-DBEF-43CF-9917-62AF40789437}" type="pres">
      <dgm:prSet presAssocID="{E1D2A64A-E0CA-4C82-A7B0-4BF5551098AF}" presName="sibTrans" presStyleLbl="sibTrans1D1" presStyleIdx="4" presStyleCnt="7"/>
      <dgm:spPr/>
    </dgm:pt>
    <dgm:pt modelId="{4BA23A03-805E-4124-9604-4B932DD04CB4}" type="pres">
      <dgm:prSet presAssocID="{E1D2A64A-E0CA-4C82-A7B0-4BF5551098AF}" presName="connectorText" presStyleLbl="sibTrans1D1" presStyleIdx="4" presStyleCnt="7"/>
      <dgm:spPr/>
    </dgm:pt>
    <dgm:pt modelId="{16B8BFD3-56CC-4AF1-BB36-2722A914070B}" type="pres">
      <dgm:prSet presAssocID="{5D98D28D-C33A-41E7-9261-3518A91F4AF2}" presName="node" presStyleLbl="node1" presStyleIdx="5" presStyleCnt="8" custScaleX="119979">
        <dgm:presLayoutVars>
          <dgm:bulletEnabled val="1"/>
        </dgm:presLayoutVars>
      </dgm:prSet>
      <dgm:spPr/>
    </dgm:pt>
    <dgm:pt modelId="{690D2D61-7C40-45DF-BEBB-F626A712897E}" type="pres">
      <dgm:prSet presAssocID="{6EB713F5-9038-4038-BAC6-36C8C385C7A2}" presName="sibTrans" presStyleLbl="sibTrans1D1" presStyleIdx="5" presStyleCnt="7"/>
      <dgm:spPr/>
    </dgm:pt>
    <dgm:pt modelId="{BF568CE4-352E-4327-87DD-5FD50E3C303D}" type="pres">
      <dgm:prSet presAssocID="{6EB713F5-9038-4038-BAC6-36C8C385C7A2}" presName="connectorText" presStyleLbl="sibTrans1D1" presStyleIdx="5" presStyleCnt="7"/>
      <dgm:spPr/>
    </dgm:pt>
    <dgm:pt modelId="{8A36A24B-53E1-4CED-A517-8A1381CCE1B4}" type="pres">
      <dgm:prSet presAssocID="{7B205995-1964-4EC0-9F35-9D876B05288E}" presName="node" presStyleLbl="node1" presStyleIdx="6" presStyleCnt="8">
        <dgm:presLayoutVars>
          <dgm:bulletEnabled val="1"/>
        </dgm:presLayoutVars>
      </dgm:prSet>
      <dgm:spPr/>
    </dgm:pt>
    <dgm:pt modelId="{9E6F5881-2116-4336-9607-6CEA4E877025}" type="pres">
      <dgm:prSet presAssocID="{2900E60A-808F-4ECD-99B6-5292713CCE42}" presName="sibTrans" presStyleLbl="sibTrans1D1" presStyleIdx="6" presStyleCnt="7"/>
      <dgm:spPr/>
    </dgm:pt>
    <dgm:pt modelId="{8427D208-4DEF-4175-B12C-280E1131EDDF}" type="pres">
      <dgm:prSet presAssocID="{2900E60A-808F-4ECD-99B6-5292713CCE42}" presName="connectorText" presStyleLbl="sibTrans1D1" presStyleIdx="6" presStyleCnt="7"/>
      <dgm:spPr/>
    </dgm:pt>
    <dgm:pt modelId="{DC3EB756-F46C-457A-8B25-C1BCA01D1025}" type="pres">
      <dgm:prSet presAssocID="{861DD884-6F64-4238-B8ED-58D3AE4D2B55}" presName="node" presStyleLbl="node1" presStyleIdx="7" presStyleCnt="8">
        <dgm:presLayoutVars>
          <dgm:bulletEnabled val="1"/>
        </dgm:presLayoutVars>
      </dgm:prSet>
      <dgm:spPr/>
    </dgm:pt>
  </dgm:ptLst>
  <dgm:cxnLst>
    <dgm:cxn modelId="{1D017B13-7830-4FC6-AEBB-DE75E1E79FBE}" type="presOf" srcId="{E38B91A4-AA69-4E9B-B8CF-4EA5CEA2FAEA}" destId="{28FDF6A9-8A8A-4061-9E7F-24D6153C623D}" srcOrd="0" destOrd="0" presId="urn:microsoft.com/office/officeart/2016/7/layout/RepeatingBendingProcessNew"/>
    <dgm:cxn modelId="{BA7F2126-D04E-456D-9069-3FB121C69D90}" type="presOf" srcId="{106788B7-AE75-4DF0-98FC-7BCDC6B49283}" destId="{FCE11618-EA84-4C4E-8657-C670DC62AD42}" srcOrd="0" destOrd="0" presId="urn:microsoft.com/office/officeart/2016/7/layout/RepeatingBendingProcessNew"/>
    <dgm:cxn modelId="{65908037-55DA-4919-8887-81EF7945B023}" type="presOf" srcId="{E1D2A64A-E0CA-4C82-A7B0-4BF5551098AF}" destId="{4BA23A03-805E-4124-9604-4B932DD04CB4}" srcOrd="1" destOrd="0" presId="urn:microsoft.com/office/officeart/2016/7/layout/RepeatingBendingProcessNew"/>
    <dgm:cxn modelId="{E5B1BA3F-CA27-4339-9E13-4AF2C35F4600}" type="presOf" srcId="{6EB713F5-9038-4038-BAC6-36C8C385C7A2}" destId="{690D2D61-7C40-45DF-BEBB-F626A712897E}" srcOrd="0" destOrd="0" presId="urn:microsoft.com/office/officeart/2016/7/layout/RepeatingBendingProcessNew"/>
    <dgm:cxn modelId="{693CD75C-EF1F-4CDF-A1F8-6D404EB5611E}" type="presOf" srcId="{1E47AD64-B9C2-41CE-BEF0-5F78121FDFF2}" destId="{12F9EA6B-3D5F-4747-903B-0A2C74058BD1}" srcOrd="0" destOrd="0" presId="urn:microsoft.com/office/officeart/2016/7/layout/RepeatingBendingProcessNew"/>
    <dgm:cxn modelId="{0BAD8F63-265B-4D2F-A99B-E3930097198B}" type="presOf" srcId="{0F788E15-E9F9-478A-926D-6BC04D739A74}" destId="{D61E8286-5269-443C-AD3F-A6AAF6CDAD3F}" srcOrd="0" destOrd="0" presId="urn:microsoft.com/office/officeart/2016/7/layout/RepeatingBendingProcessNew"/>
    <dgm:cxn modelId="{C6012366-7E15-4602-9432-6DA24040FA3F}" type="presOf" srcId="{2900E60A-808F-4ECD-99B6-5292713CCE42}" destId="{8427D208-4DEF-4175-B12C-280E1131EDDF}" srcOrd="1" destOrd="0" presId="urn:microsoft.com/office/officeart/2016/7/layout/RepeatingBendingProcessNew"/>
    <dgm:cxn modelId="{EC237D47-DF00-4DE4-A806-413C47470E97}" type="presOf" srcId="{D45B864B-0852-42B9-A144-F8B6742B6F6D}" destId="{DB576806-0F4F-4F7D-B1D4-678A68FBC596}" srcOrd="0" destOrd="0" presId="urn:microsoft.com/office/officeart/2016/7/layout/RepeatingBendingProcessNew"/>
    <dgm:cxn modelId="{0FE9204D-2F63-412C-B9C4-F60002E6252E}" type="presOf" srcId="{51D621E2-FE28-44CE-89E5-CA02B2C33DBC}" destId="{CD9698EE-7FC8-4748-9652-F05623A4096E}" srcOrd="0" destOrd="0" presId="urn:microsoft.com/office/officeart/2016/7/layout/RepeatingBendingProcessNew"/>
    <dgm:cxn modelId="{4AF3F56E-77CB-4630-8316-45E1C41044B6}" srcId="{51D621E2-FE28-44CE-89E5-CA02B2C33DBC}" destId="{B5362CE9-583A-474C-A8A6-26A3C1F9066E}" srcOrd="3" destOrd="0" parTransId="{D74DF103-AB5E-457E-91D1-44C0B53D49B2}" sibTransId="{E38B91A4-AA69-4E9B-B8CF-4EA5CEA2FAEA}"/>
    <dgm:cxn modelId="{01D66659-BF7C-43E3-BD81-09894085EE46}" type="presOf" srcId="{2DBDBFC3-1E29-4ABE-8E34-EBD3F8E51C47}" destId="{1BB10C55-1799-42B7-B089-11F008B50E70}" srcOrd="1" destOrd="0" presId="urn:microsoft.com/office/officeart/2016/7/layout/RepeatingBendingProcessNew"/>
    <dgm:cxn modelId="{BFA81E7C-D774-4C8A-A348-E9444711DB22}" type="presOf" srcId="{0F788E15-E9F9-478A-926D-6BC04D739A74}" destId="{D49614B6-B6DC-4B5B-87A6-33ADC94401F1}" srcOrd="1" destOrd="0" presId="urn:microsoft.com/office/officeart/2016/7/layout/RepeatingBendingProcessNew"/>
    <dgm:cxn modelId="{66027282-48C1-4DB4-94A9-C33F7EB2F6F7}" srcId="{51D621E2-FE28-44CE-89E5-CA02B2C33DBC}" destId="{861DD884-6F64-4238-B8ED-58D3AE4D2B55}" srcOrd="7" destOrd="0" parTransId="{D8245F5D-502D-44ED-BE3D-9FAE69F20A04}" sibTransId="{BE89852A-B6E0-4C8F-A30C-A48B693D4E85}"/>
    <dgm:cxn modelId="{30057A82-C816-4883-BE5E-2F84B0F2DD5B}" type="presOf" srcId="{2900E60A-808F-4ECD-99B6-5292713CCE42}" destId="{9E6F5881-2116-4336-9607-6CEA4E877025}" srcOrd="0" destOrd="0" presId="urn:microsoft.com/office/officeart/2016/7/layout/RepeatingBendingProcessNew"/>
    <dgm:cxn modelId="{6D697C8D-00CB-4C42-8C98-2A8E3373B532}" type="presOf" srcId="{E38B91A4-AA69-4E9B-B8CF-4EA5CEA2FAEA}" destId="{DB4968C2-8CA0-43B6-BA32-CED844197E7A}" srcOrd="1" destOrd="0" presId="urn:microsoft.com/office/officeart/2016/7/layout/RepeatingBendingProcessNew"/>
    <dgm:cxn modelId="{F883548E-D69A-4568-8B5F-C26DCF287868}" type="presOf" srcId="{0F56001E-E6BC-4D40-9E6E-EEE3896AA9D4}" destId="{0005CACC-D70B-446D-92C7-CD66E62FD537}" srcOrd="0" destOrd="0" presId="urn:microsoft.com/office/officeart/2016/7/layout/RepeatingBendingProcessNew"/>
    <dgm:cxn modelId="{D3EF3A8F-E097-4196-8AF5-A85B6CAB71C9}" srcId="{51D621E2-FE28-44CE-89E5-CA02B2C33DBC}" destId="{7B205995-1964-4EC0-9F35-9D876B05288E}" srcOrd="6" destOrd="0" parTransId="{E175A7CB-8FE2-4D8E-8932-07544E98BD8B}" sibTransId="{2900E60A-808F-4ECD-99B6-5292713CCE42}"/>
    <dgm:cxn modelId="{5261C790-9AD3-496B-8B3A-FBD797B49972}" type="presOf" srcId="{861DD884-6F64-4238-B8ED-58D3AE4D2B55}" destId="{DC3EB756-F46C-457A-8B25-C1BCA01D1025}" srcOrd="0" destOrd="0" presId="urn:microsoft.com/office/officeart/2016/7/layout/RepeatingBendingProcessNew"/>
    <dgm:cxn modelId="{76C48596-9E8C-4D67-A5BF-A24DD8F2DC08}" type="presOf" srcId="{F1F464FD-7641-42F0-8354-0FE972AD9904}" destId="{E00DDE1B-064C-4CEF-A090-F7E7765C6148}" srcOrd="0" destOrd="0" presId="urn:microsoft.com/office/officeart/2016/7/layout/RepeatingBendingProcessNew"/>
    <dgm:cxn modelId="{F00131A0-C589-480B-BAC7-F9CFC248FF46}" type="presOf" srcId="{B5362CE9-583A-474C-A8A6-26A3C1F9066E}" destId="{27943E68-0BC5-4E41-A3DC-50424F721533}" srcOrd="0" destOrd="0" presId="urn:microsoft.com/office/officeart/2016/7/layout/RepeatingBendingProcessNew"/>
    <dgm:cxn modelId="{44C0C1AE-02F6-4AE7-A213-C25B28ACC7F2}" type="presOf" srcId="{E1D2A64A-E0CA-4C82-A7B0-4BF5551098AF}" destId="{557E33B6-DBEF-43CF-9917-62AF40789437}" srcOrd="0" destOrd="0" presId="urn:microsoft.com/office/officeart/2016/7/layout/RepeatingBendingProcessNew"/>
    <dgm:cxn modelId="{CFCBAFB0-853D-4CA1-A792-03A1955B3F78}" type="presOf" srcId="{0F56001E-E6BC-4D40-9E6E-EEE3896AA9D4}" destId="{271AF02C-DBD0-46EC-9FB3-5121F054BE7E}" srcOrd="1" destOrd="0" presId="urn:microsoft.com/office/officeart/2016/7/layout/RepeatingBendingProcessNew"/>
    <dgm:cxn modelId="{BDDB2FB2-DF23-4FE6-B579-18189FE0872D}" type="presOf" srcId="{5D98D28D-C33A-41E7-9261-3518A91F4AF2}" destId="{16B8BFD3-56CC-4AF1-BB36-2722A914070B}" srcOrd="0" destOrd="0" presId="urn:microsoft.com/office/officeart/2016/7/layout/RepeatingBendingProcessNew"/>
    <dgm:cxn modelId="{3AB3DDB4-F14A-4242-9942-D92414329A36}" srcId="{51D621E2-FE28-44CE-89E5-CA02B2C33DBC}" destId="{106788B7-AE75-4DF0-98FC-7BCDC6B49283}" srcOrd="2" destOrd="0" parTransId="{87CDBE1A-660D-43A1-81EB-B08217B97F70}" sibTransId="{2DBDBFC3-1E29-4ABE-8E34-EBD3F8E51C47}"/>
    <dgm:cxn modelId="{9920B9B9-5633-4472-821F-E4F2CD66D64D}" srcId="{51D621E2-FE28-44CE-89E5-CA02B2C33DBC}" destId="{D45B864B-0852-42B9-A144-F8B6742B6F6D}" srcOrd="1" destOrd="0" parTransId="{AA76BE09-4CBF-436D-AA9C-82E8F259DDBD}" sibTransId="{0F788E15-E9F9-478A-926D-6BC04D739A74}"/>
    <dgm:cxn modelId="{D061B8C8-9FD6-4221-8FF5-2CAA8247E97F}" type="presOf" srcId="{2DBDBFC3-1E29-4ABE-8E34-EBD3F8E51C47}" destId="{233C85A3-7B02-4C46-99F1-99CEA66367B9}" srcOrd="0" destOrd="0" presId="urn:microsoft.com/office/officeart/2016/7/layout/RepeatingBendingProcessNew"/>
    <dgm:cxn modelId="{1DB450DA-504A-4F18-8DE0-DB315A1C1841}" type="presOf" srcId="{6EB713F5-9038-4038-BAC6-36C8C385C7A2}" destId="{BF568CE4-352E-4327-87DD-5FD50E3C303D}" srcOrd="1" destOrd="0" presId="urn:microsoft.com/office/officeart/2016/7/layout/RepeatingBendingProcessNew"/>
    <dgm:cxn modelId="{BE433FE6-C997-4C01-ADB2-1013C1E11969}" srcId="{51D621E2-FE28-44CE-89E5-CA02B2C33DBC}" destId="{1E47AD64-B9C2-41CE-BEF0-5F78121FDFF2}" srcOrd="0" destOrd="0" parTransId="{467C9E4B-F860-4BB0-83E5-D556C9E769D6}" sibTransId="{0F56001E-E6BC-4D40-9E6E-EEE3896AA9D4}"/>
    <dgm:cxn modelId="{A39319E8-61B6-4D1F-A67B-75778ADE606A}" srcId="{51D621E2-FE28-44CE-89E5-CA02B2C33DBC}" destId="{F1F464FD-7641-42F0-8354-0FE972AD9904}" srcOrd="4" destOrd="0" parTransId="{8B5E9253-A3F1-4082-A6D2-FBB816E37632}" sibTransId="{E1D2A64A-E0CA-4C82-A7B0-4BF5551098AF}"/>
    <dgm:cxn modelId="{767B04FA-6F0C-4C8F-BE6D-7D49C6204D5A}" type="presOf" srcId="{7B205995-1964-4EC0-9F35-9D876B05288E}" destId="{8A36A24B-53E1-4CED-A517-8A1381CCE1B4}" srcOrd="0" destOrd="0" presId="urn:microsoft.com/office/officeart/2016/7/layout/RepeatingBendingProcessNew"/>
    <dgm:cxn modelId="{41D9E1FC-E4E4-445C-9467-0728D14688D5}" srcId="{51D621E2-FE28-44CE-89E5-CA02B2C33DBC}" destId="{5D98D28D-C33A-41E7-9261-3518A91F4AF2}" srcOrd="5" destOrd="0" parTransId="{2C3A534A-A77C-4139-8B0D-989E000A8EB9}" sibTransId="{6EB713F5-9038-4038-BAC6-36C8C385C7A2}"/>
    <dgm:cxn modelId="{C9D0F4B8-1023-4492-B1D9-48B6727F8682}" type="presParOf" srcId="{CD9698EE-7FC8-4748-9652-F05623A4096E}" destId="{12F9EA6B-3D5F-4747-903B-0A2C74058BD1}" srcOrd="0" destOrd="0" presId="urn:microsoft.com/office/officeart/2016/7/layout/RepeatingBendingProcessNew"/>
    <dgm:cxn modelId="{5F0E5F81-1BE3-4D8A-8D37-F2C69512AD8E}" type="presParOf" srcId="{CD9698EE-7FC8-4748-9652-F05623A4096E}" destId="{0005CACC-D70B-446D-92C7-CD66E62FD537}" srcOrd="1" destOrd="0" presId="urn:microsoft.com/office/officeart/2016/7/layout/RepeatingBendingProcessNew"/>
    <dgm:cxn modelId="{247E9EC6-51DB-4A82-849E-BF85CE45DB5D}" type="presParOf" srcId="{0005CACC-D70B-446D-92C7-CD66E62FD537}" destId="{271AF02C-DBD0-46EC-9FB3-5121F054BE7E}" srcOrd="0" destOrd="0" presId="urn:microsoft.com/office/officeart/2016/7/layout/RepeatingBendingProcessNew"/>
    <dgm:cxn modelId="{5C681E87-E7C4-4D5E-B01B-F03FC0E08D18}" type="presParOf" srcId="{CD9698EE-7FC8-4748-9652-F05623A4096E}" destId="{DB576806-0F4F-4F7D-B1D4-678A68FBC596}" srcOrd="2" destOrd="0" presId="urn:microsoft.com/office/officeart/2016/7/layout/RepeatingBendingProcessNew"/>
    <dgm:cxn modelId="{524C7AE0-58FB-4C6E-A99B-FF8AB108EFC6}" type="presParOf" srcId="{CD9698EE-7FC8-4748-9652-F05623A4096E}" destId="{D61E8286-5269-443C-AD3F-A6AAF6CDAD3F}" srcOrd="3" destOrd="0" presId="urn:microsoft.com/office/officeart/2016/7/layout/RepeatingBendingProcessNew"/>
    <dgm:cxn modelId="{4EE95C6F-86E7-4169-A45A-F416783FECFA}" type="presParOf" srcId="{D61E8286-5269-443C-AD3F-A6AAF6CDAD3F}" destId="{D49614B6-B6DC-4B5B-87A6-33ADC94401F1}" srcOrd="0" destOrd="0" presId="urn:microsoft.com/office/officeart/2016/7/layout/RepeatingBendingProcessNew"/>
    <dgm:cxn modelId="{362BF204-A6D6-4A56-A22A-6B5D89571EA1}" type="presParOf" srcId="{CD9698EE-7FC8-4748-9652-F05623A4096E}" destId="{FCE11618-EA84-4C4E-8657-C670DC62AD42}" srcOrd="4" destOrd="0" presId="urn:microsoft.com/office/officeart/2016/7/layout/RepeatingBendingProcessNew"/>
    <dgm:cxn modelId="{C56AB0DF-E26B-42FA-BD1F-CF942DFA87B0}" type="presParOf" srcId="{CD9698EE-7FC8-4748-9652-F05623A4096E}" destId="{233C85A3-7B02-4C46-99F1-99CEA66367B9}" srcOrd="5" destOrd="0" presId="urn:microsoft.com/office/officeart/2016/7/layout/RepeatingBendingProcessNew"/>
    <dgm:cxn modelId="{0088A6DC-6DBF-4164-8F13-B614B37F27A0}" type="presParOf" srcId="{233C85A3-7B02-4C46-99F1-99CEA66367B9}" destId="{1BB10C55-1799-42B7-B089-11F008B50E70}" srcOrd="0" destOrd="0" presId="urn:microsoft.com/office/officeart/2016/7/layout/RepeatingBendingProcessNew"/>
    <dgm:cxn modelId="{5A7F40D4-EF72-4976-9622-7B7849C4A346}" type="presParOf" srcId="{CD9698EE-7FC8-4748-9652-F05623A4096E}" destId="{27943E68-0BC5-4E41-A3DC-50424F721533}" srcOrd="6" destOrd="0" presId="urn:microsoft.com/office/officeart/2016/7/layout/RepeatingBendingProcessNew"/>
    <dgm:cxn modelId="{D3AF9734-5ABA-442C-8470-587C7602A4C6}" type="presParOf" srcId="{CD9698EE-7FC8-4748-9652-F05623A4096E}" destId="{28FDF6A9-8A8A-4061-9E7F-24D6153C623D}" srcOrd="7" destOrd="0" presId="urn:microsoft.com/office/officeart/2016/7/layout/RepeatingBendingProcessNew"/>
    <dgm:cxn modelId="{B3A3B680-0E29-4BEA-B3FB-100017B3F108}" type="presParOf" srcId="{28FDF6A9-8A8A-4061-9E7F-24D6153C623D}" destId="{DB4968C2-8CA0-43B6-BA32-CED844197E7A}" srcOrd="0" destOrd="0" presId="urn:microsoft.com/office/officeart/2016/7/layout/RepeatingBendingProcessNew"/>
    <dgm:cxn modelId="{9FBB3F0B-8346-4895-8AE7-1C235AB6F9C2}" type="presParOf" srcId="{CD9698EE-7FC8-4748-9652-F05623A4096E}" destId="{E00DDE1B-064C-4CEF-A090-F7E7765C6148}" srcOrd="8" destOrd="0" presId="urn:microsoft.com/office/officeart/2016/7/layout/RepeatingBendingProcessNew"/>
    <dgm:cxn modelId="{B4A81A54-5AFA-466A-B970-8769A0B4937D}" type="presParOf" srcId="{CD9698EE-7FC8-4748-9652-F05623A4096E}" destId="{557E33B6-DBEF-43CF-9917-62AF40789437}" srcOrd="9" destOrd="0" presId="urn:microsoft.com/office/officeart/2016/7/layout/RepeatingBendingProcessNew"/>
    <dgm:cxn modelId="{1A6A71F7-1A57-400A-8A06-6EFDFD8A8520}" type="presParOf" srcId="{557E33B6-DBEF-43CF-9917-62AF40789437}" destId="{4BA23A03-805E-4124-9604-4B932DD04CB4}" srcOrd="0" destOrd="0" presId="urn:microsoft.com/office/officeart/2016/7/layout/RepeatingBendingProcessNew"/>
    <dgm:cxn modelId="{859F37B1-BE82-4931-BA4F-E724AA019B68}" type="presParOf" srcId="{CD9698EE-7FC8-4748-9652-F05623A4096E}" destId="{16B8BFD3-56CC-4AF1-BB36-2722A914070B}" srcOrd="10" destOrd="0" presId="urn:microsoft.com/office/officeart/2016/7/layout/RepeatingBendingProcessNew"/>
    <dgm:cxn modelId="{0D534D6D-463E-4C8F-B8CE-585C48B1E51D}" type="presParOf" srcId="{CD9698EE-7FC8-4748-9652-F05623A4096E}" destId="{690D2D61-7C40-45DF-BEBB-F626A712897E}" srcOrd="11" destOrd="0" presId="urn:microsoft.com/office/officeart/2016/7/layout/RepeatingBendingProcessNew"/>
    <dgm:cxn modelId="{57D94CC4-A827-4536-BB92-A0EC9CF2DAEA}" type="presParOf" srcId="{690D2D61-7C40-45DF-BEBB-F626A712897E}" destId="{BF568CE4-352E-4327-87DD-5FD50E3C303D}" srcOrd="0" destOrd="0" presId="urn:microsoft.com/office/officeart/2016/7/layout/RepeatingBendingProcessNew"/>
    <dgm:cxn modelId="{5DEBED3F-2A36-4DAF-84FC-4F15D33B0CA3}" type="presParOf" srcId="{CD9698EE-7FC8-4748-9652-F05623A4096E}" destId="{8A36A24B-53E1-4CED-A517-8A1381CCE1B4}" srcOrd="12" destOrd="0" presId="urn:microsoft.com/office/officeart/2016/7/layout/RepeatingBendingProcessNew"/>
    <dgm:cxn modelId="{44709B7C-1BC5-436E-ABF9-BEC7E833C298}" type="presParOf" srcId="{CD9698EE-7FC8-4748-9652-F05623A4096E}" destId="{9E6F5881-2116-4336-9607-6CEA4E877025}" srcOrd="13" destOrd="0" presId="urn:microsoft.com/office/officeart/2016/7/layout/RepeatingBendingProcessNew"/>
    <dgm:cxn modelId="{FBF72890-0F08-4145-AE14-C185E9F146EC}" type="presParOf" srcId="{9E6F5881-2116-4336-9607-6CEA4E877025}" destId="{8427D208-4DEF-4175-B12C-280E1131EDDF}" srcOrd="0" destOrd="0" presId="urn:microsoft.com/office/officeart/2016/7/layout/RepeatingBendingProcessNew"/>
    <dgm:cxn modelId="{F698B647-75D8-4DC3-9B12-D3E18C9361A6}" type="presParOf" srcId="{CD9698EE-7FC8-4748-9652-F05623A4096E}" destId="{DC3EB756-F46C-457A-8B25-C1BCA01D1025}"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2215C-9EDC-4B85-89F8-E2199DEDCC24}">
      <dsp:nvSpPr>
        <dsp:cNvPr id="0" name=""/>
        <dsp:cNvSpPr/>
      </dsp:nvSpPr>
      <dsp:spPr>
        <a:xfrm>
          <a:off x="586571" y="382845"/>
          <a:ext cx="4019877" cy="4019877"/>
        </a:xfrm>
        <a:prstGeom prst="pie">
          <a:avLst>
            <a:gd name="adj1" fmla="val 162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Ekonomsku korist od me</a:t>
          </a:r>
          <a:r>
            <a:rPr lang="sr-Latn-RS" sz="1300" kern="1200"/>
            <a:t>đ</a:t>
          </a:r>
          <a:r>
            <a:rPr lang="en-US" sz="1300" kern="1200"/>
            <a:t>unarodne trgovine sagledavamo preko </a:t>
          </a:r>
          <a:r>
            <a:rPr lang="en-US" sz="1300" b="1" u="sng" kern="1200"/>
            <a:t>me</a:t>
          </a:r>
          <a:r>
            <a:rPr lang="sr-Latn-RS" sz="1300" b="1" u="sng" kern="1200"/>
            <a:t>đ</a:t>
          </a:r>
          <a:r>
            <a:rPr lang="en-US" sz="1300" b="1" u="sng" kern="1200"/>
            <a:t>unarodne podele rada, specijalizacije </a:t>
          </a:r>
          <a:r>
            <a:rPr lang="en-US" sz="1300" kern="1200"/>
            <a:t>i sl., čiji se efekat najbolje prime ćuje kod realnih primanja stanovništva.</a:t>
          </a:r>
        </a:p>
      </dsp:txBody>
      <dsp:txXfrm>
        <a:off x="2596509" y="981041"/>
        <a:ext cx="1411742" cy="2823485"/>
      </dsp:txXfrm>
    </dsp:sp>
    <dsp:sp modelId="{01203D0C-DE5A-48A0-8D32-80D6DD44CBE2}">
      <dsp:nvSpPr>
        <dsp:cNvPr id="0" name=""/>
        <dsp:cNvSpPr/>
      </dsp:nvSpPr>
      <dsp:spPr>
        <a:xfrm>
          <a:off x="490859" y="382845"/>
          <a:ext cx="4019877" cy="401987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omogućava svakoj zemlji da se </a:t>
          </a:r>
          <a:r>
            <a:rPr lang="en-US" sz="1300" b="1" u="sng" kern="1200"/>
            <a:t>usmeri na područje svojih komparativnih prednosti </a:t>
          </a:r>
          <a:r>
            <a:rPr lang="en-US" sz="1300" kern="1200"/>
            <a:t>u proizvodnji roba i usluga. Radnici u svakoj zemlji mogu ostvariti veću količinu potrošnih i proizvodnih dobara za istu količinu utrošenog rada. </a:t>
          </a:r>
        </a:p>
      </dsp:txBody>
      <dsp:txXfrm>
        <a:off x="1065127" y="981041"/>
        <a:ext cx="1411742" cy="2823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C595-C5DE-495E-AB2C-38833D279272}">
      <dsp:nvSpPr>
        <dsp:cNvPr id="0" name=""/>
        <dsp:cNvSpPr/>
      </dsp:nvSpPr>
      <dsp:spPr>
        <a:xfrm>
          <a:off x="0" y="62778"/>
          <a:ext cx="6245265" cy="103285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r-Latn-RS" sz="2600" kern="1200"/>
            <a:t>NOVČANA MASA M1</a:t>
          </a:r>
          <a:endParaRPr lang="en-US" sz="2600" kern="1200"/>
        </a:p>
      </dsp:txBody>
      <dsp:txXfrm>
        <a:off x="50420" y="113198"/>
        <a:ext cx="6144425" cy="932014"/>
      </dsp:txXfrm>
    </dsp:sp>
    <dsp:sp modelId="{EA2C1C65-6197-4D44-9CFD-189E86AB1E85}">
      <dsp:nvSpPr>
        <dsp:cNvPr id="0" name=""/>
        <dsp:cNvSpPr/>
      </dsp:nvSpPr>
      <dsp:spPr>
        <a:xfrm>
          <a:off x="0" y="1170512"/>
          <a:ext cx="6245265"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r-Latn-RS" sz="2600" kern="1200"/>
            <a:t>LIKVIDNA SREDSTVA M2</a:t>
          </a:r>
          <a:endParaRPr lang="en-US" sz="2600" kern="1200"/>
        </a:p>
      </dsp:txBody>
      <dsp:txXfrm>
        <a:off x="50420" y="1220932"/>
        <a:ext cx="6144425" cy="932014"/>
      </dsp:txXfrm>
    </dsp:sp>
    <dsp:sp modelId="{0F10D49C-38DC-4566-8672-5DEC9D17514D}">
      <dsp:nvSpPr>
        <dsp:cNvPr id="0" name=""/>
        <dsp:cNvSpPr/>
      </dsp:nvSpPr>
      <dsp:spPr>
        <a:xfrm>
          <a:off x="0" y="2278246"/>
          <a:ext cx="6245265" cy="103285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r-Latn-RS" sz="2600" kern="1200"/>
            <a:t>UKUPNA LIKVIDNA SREDSTAVA M3</a:t>
          </a:r>
          <a:endParaRPr lang="en-US" sz="2600" kern="1200"/>
        </a:p>
      </dsp:txBody>
      <dsp:txXfrm>
        <a:off x="50420" y="2328666"/>
        <a:ext cx="6144425" cy="932014"/>
      </dsp:txXfrm>
    </dsp:sp>
    <dsp:sp modelId="{4825631B-F03A-447A-A5E7-C0F46228E609}">
      <dsp:nvSpPr>
        <dsp:cNvPr id="0" name=""/>
        <dsp:cNvSpPr/>
      </dsp:nvSpPr>
      <dsp:spPr>
        <a:xfrm>
          <a:off x="0" y="3385980"/>
          <a:ext cx="6245265"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r-Latn-RS" sz="2600" kern="1200"/>
            <a:t>UKUPNI DEPOZITI ( MONETARNI VOLUMEN) M4</a:t>
          </a:r>
          <a:endParaRPr lang="en-US" sz="2600" kern="1200"/>
        </a:p>
      </dsp:txBody>
      <dsp:txXfrm>
        <a:off x="50420" y="3436400"/>
        <a:ext cx="6144425" cy="932014"/>
      </dsp:txXfrm>
    </dsp:sp>
    <dsp:sp modelId="{49E3632F-8F46-4BD0-A280-6F026401CBB0}">
      <dsp:nvSpPr>
        <dsp:cNvPr id="0" name=""/>
        <dsp:cNvSpPr/>
      </dsp:nvSpPr>
      <dsp:spPr>
        <a:xfrm>
          <a:off x="0" y="4493714"/>
          <a:ext cx="6245265" cy="103285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sr-Latn-RS" sz="2600" kern="1200"/>
            <a:t>MONETARNI POTENCIJAL M5</a:t>
          </a:r>
          <a:endParaRPr lang="en-US" sz="2600" kern="1200"/>
        </a:p>
      </dsp:txBody>
      <dsp:txXfrm>
        <a:off x="50420" y="4544134"/>
        <a:ext cx="6144425" cy="932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CACC-D70B-446D-92C7-CD66E62FD537}">
      <dsp:nvSpPr>
        <dsp:cNvPr id="0" name=""/>
        <dsp:cNvSpPr/>
      </dsp:nvSpPr>
      <dsp:spPr>
        <a:xfrm>
          <a:off x="2132531" y="536010"/>
          <a:ext cx="411093" cy="91440"/>
        </a:xfrm>
        <a:custGeom>
          <a:avLst/>
          <a:gdLst/>
          <a:ahLst/>
          <a:cxnLst/>
          <a:rect l="0" t="0" r="0" b="0"/>
          <a:pathLst>
            <a:path>
              <a:moveTo>
                <a:pt x="0" y="45720"/>
              </a:moveTo>
              <a:lnTo>
                <a:pt x="41109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27035" y="579519"/>
        <a:ext cx="22084" cy="4421"/>
      </dsp:txXfrm>
    </dsp:sp>
    <dsp:sp modelId="{12F9EA6B-3D5F-4747-903B-0A2C74058BD1}">
      <dsp:nvSpPr>
        <dsp:cNvPr id="0" name=""/>
        <dsp:cNvSpPr/>
      </dsp:nvSpPr>
      <dsp:spPr>
        <a:xfrm>
          <a:off x="213923" y="5608"/>
          <a:ext cx="1920407"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a:t>Preuzima sve više zadataka kao odgovor na nedostatke tržišnih mehanizama (vojska, policija, putevi...naučna istraživanja svemira, retkih lekova, ..</a:t>
          </a:r>
          <a:endParaRPr lang="en-US" sz="1600" kern="1200"/>
        </a:p>
      </dsp:txBody>
      <dsp:txXfrm>
        <a:off x="213923" y="5608"/>
        <a:ext cx="1920407" cy="1152244"/>
      </dsp:txXfrm>
    </dsp:sp>
    <dsp:sp modelId="{D61E8286-5269-443C-AD3F-A6AAF6CDAD3F}">
      <dsp:nvSpPr>
        <dsp:cNvPr id="0" name=""/>
        <dsp:cNvSpPr/>
      </dsp:nvSpPr>
      <dsp:spPr>
        <a:xfrm>
          <a:off x="4494632" y="536010"/>
          <a:ext cx="411093" cy="91440"/>
        </a:xfrm>
        <a:custGeom>
          <a:avLst/>
          <a:gdLst/>
          <a:ahLst/>
          <a:cxnLst/>
          <a:rect l="0" t="0" r="0" b="0"/>
          <a:pathLst>
            <a:path>
              <a:moveTo>
                <a:pt x="0" y="45720"/>
              </a:moveTo>
              <a:lnTo>
                <a:pt x="41109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89137" y="579519"/>
        <a:ext cx="22084" cy="4421"/>
      </dsp:txXfrm>
    </dsp:sp>
    <dsp:sp modelId="{DB576806-0F4F-4F7D-B1D4-678A68FBC596}">
      <dsp:nvSpPr>
        <dsp:cNvPr id="0" name=""/>
        <dsp:cNvSpPr/>
      </dsp:nvSpPr>
      <dsp:spPr>
        <a:xfrm>
          <a:off x="2576024" y="5608"/>
          <a:ext cx="1920407"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dirty="0"/>
            <a:t>Zadatak joj je i da oporezuje građane i da preraspodeljuje deo prihoda socijalno ugroženim, starijim, nezaposlenim...</a:t>
          </a:r>
          <a:endParaRPr lang="en-US" sz="1600" kern="1200" dirty="0"/>
        </a:p>
      </dsp:txBody>
      <dsp:txXfrm>
        <a:off x="2576024" y="5608"/>
        <a:ext cx="1920407" cy="1152244"/>
      </dsp:txXfrm>
    </dsp:sp>
    <dsp:sp modelId="{233C85A3-7B02-4C46-99F1-99CEA66367B9}">
      <dsp:nvSpPr>
        <dsp:cNvPr id="0" name=""/>
        <dsp:cNvSpPr/>
      </dsp:nvSpPr>
      <dsp:spPr>
        <a:xfrm>
          <a:off x="1174127" y="1156052"/>
          <a:ext cx="4724203" cy="411093"/>
        </a:xfrm>
        <a:custGeom>
          <a:avLst/>
          <a:gdLst/>
          <a:ahLst/>
          <a:cxnLst/>
          <a:rect l="0" t="0" r="0" b="0"/>
          <a:pathLst>
            <a:path>
              <a:moveTo>
                <a:pt x="4724203" y="0"/>
              </a:moveTo>
              <a:lnTo>
                <a:pt x="4724203" y="222646"/>
              </a:lnTo>
              <a:lnTo>
                <a:pt x="0" y="222646"/>
              </a:lnTo>
              <a:lnTo>
                <a:pt x="0" y="41109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417608" y="1359389"/>
        <a:ext cx="237240" cy="4421"/>
      </dsp:txXfrm>
    </dsp:sp>
    <dsp:sp modelId="{FCE11618-EA84-4C4E-8657-C670DC62AD42}">
      <dsp:nvSpPr>
        <dsp:cNvPr id="0" name=""/>
        <dsp:cNvSpPr/>
      </dsp:nvSpPr>
      <dsp:spPr>
        <a:xfrm>
          <a:off x="4938126" y="5608"/>
          <a:ext cx="1920407"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a:t>Država zahteva da se poštuju zakoni i plaćaju porezi</a:t>
          </a:r>
          <a:endParaRPr lang="en-US" sz="1600" kern="1200"/>
        </a:p>
      </dsp:txBody>
      <dsp:txXfrm>
        <a:off x="4938126" y="5608"/>
        <a:ext cx="1920407" cy="1152244"/>
      </dsp:txXfrm>
    </dsp:sp>
    <dsp:sp modelId="{28FDF6A9-8A8A-4061-9E7F-24D6153C623D}">
      <dsp:nvSpPr>
        <dsp:cNvPr id="0" name=""/>
        <dsp:cNvSpPr/>
      </dsp:nvSpPr>
      <dsp:spPr>
        <a:xfrm>
          <a:off x="2132531" y="2129949"/>
          <a:ext cx="411093" cy="91440"/>
        </a:xfrm>
        <a:custGeom>
          <a:avLst/>
          <a:gdLst/>
          <a:ahLst/>
          <a:cxnLst/>
          <a:rect l="0" t="0" r="0" b="0"/>
          <a:pathLst>
            <a:path>
              <a:moveTo>
                <a:pt x="0" y="45720"/>
              </a:moveTo>
              <a:lnTo>
                <a:pt x="41109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27035" y="2173458"/>
        <a:ext cx="22084" cy="4421"/>
      </dsp:txXfrm>
    </dsp:sp>
    <dsp:sp modelId="{27943E68-0BC5-4E41-A3DC-50424F721533}">
      <dsp:nvSpPr>
        <dsp:cNvPr id="0" name=""/>
        <dsp:cNvSpPr/>
      </dsp:nvSpPr>
      <dsp:spPr>
        <a:xfrm>
          <a:off x="213923" y="1599546"/>
          <a:ext cx="1920407"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a:t>Država ima moć prisile – koju u društvu nema niko drugi.</a:t>
          </a:r>
          <a:endParaRPr lang="en-US" sz="1600" kern="1200"/>
        </a:p>
      </dsp:txBody>
      <dsp:txXfrm>
        <a:off x="213923" y="1599546"/>
        <a:ext cx="1920407" cy="1152244"/>
      </dsp:txXfrm>
    </dsp:sp>
    <dsp:sp modelId="{557E33B6-DBEF-43CF-9917-62AF40789437}">
      <dsp:nvSpPr>
        <dsp:cNvPr id="0" name=""/>
        <dsp:cNvSpPr/>
      </dsp:nvSpPr>
      <dsp:spPr>
        <a:xfrm>
          <a:off x="4494632" y="2129949"/>
          <a:ext cx="411093" cy="91440"/>
        </a:xfrm>
        <a:custGeom>
          <a:avLst/>
          <a:gdLst/>
          <a:ahLst/>
          <a:cxnLst/>
          <a:rect l="0" t="0" r="0" b="0"/>
          <a:pathLst>
            <a:path>
              <a:moveTo>
                <a:pt x="0" y="45720"/>
              </a:moveTo>
              <a:lnTo>
                <a:pt x="41109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689137" y="2173458"/>
        <a:ext cx="22084" cy="4421"/>
      </dsp:txXfrm>
    </dsp:sp>
    <dsp:sp modelId="{E00DDE1B-064C-4CEF-A090-F7E7765C6148}">
      <dsp:nvSpPr>
        <dsp:cNvPr id="0" name=""/>
        <dsp:cNvSpPr/>
      </dsp:nvSpPr>
      <dsp:spPr>
        <a:xfrm>
          <a:off x="2576024" y="1599546"/>
          <a:ext cx="1920407"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a:t>Njene tri glavne funkcije su:</a:t>
          </a:r>
          <a:endParaRPr lang="en-US" sz="1600" kern="1200"/>
        </a:p>
      </dsp:txBody>
      <dsp:txXfrm>
        <a:off x="2576024" y="1599546"/>
        <a:ext cx="1920407" cy="1152244"/>
      </dsp:txXfrm>
    </dsp:sp>
    <dsp:sp modelId="{690D2D61-7C40-45DF-BEBB-F626A712897E}">
      <dsp:nvSpPr>
        <dsp:cNvPr id="0" name=""/>
        <dsp:cNvSpPr/>
      </dsp:nvSpPr>
      <dsp:spPr>
        <a:xfrm>
          <a:off x="1174127" y="2749991"/>
          <a:ext cx="4916042" cy="411093"/>
        </a:xfrm>
        <a:custGeom>
          <a:avLst/>
          <a:gdLst/>
          <a:ahLst/>
          <a:cxnLst/>
          <a:rect l="0" t="0" r="0" b="0"/>
          <a:pathLst>
            <a:path>
              <a:moveTo>
                <a:pt x="4916042" y="0"/>
              </a:moveTo>
              <a:lnTo>
                <a:pt x="4916042" y="222646"/>
              </a:lnTo>
              <a:lnTo>
                <a:pt x="0" y="222646"/>
              </a:lnTo>
              <a:lnTo>
                <a:pt x="0" y="41109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08752" y="2953327"/>
        <a:ext cx="246792" cy="4421"/>
      </dsp:txXfrm>
    </dsp:sp>
    <dsp:sp modelId="{16B8BFD3-56CC-4AF1-BB36-2722A914070B}">
      <dsp:nvSpPr>
        <dsp:cNvPr id="0" name=""/>
        <dsp:cNvSpPr/>
      </dsp:nvSpPr>
      <dsp:spPr>
        <a:xfrm>
          <a:off x="4938126" y="1599546"/>
          <a:ext cx="2304086"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dirty="0"/>
            <a:t>1. </a:t>
          </a:r>
          <a:r>
            <a:rPr lang="sr-Latn-RS" sz="1600" b="1" kern="1200" dirty="0"/>
            <a:t>povećavanje efikasnosti korisnosti </a:t>
          </a:r>
          <a:r>
            <a:rPr lang="sr-Latn-RS" sz="1600" kern="1200" dirty="0"/>
            <a:t>– kroz razv</a:t>
          </a:r>
          <a:r>
            <a:rPr lang="en-US" sz="1600" kern="1200" dirty="0" err="1"/>
            <a:t>i</a:t>
          </a:r>
          <a:r>
            <a:rPr lang="sr-Latn-RS" sz="1600" kern="1200" dirty="0"/>
            <a:t>janje konkurenije, smanjenje eksternalija (poput zagađenja) i oiguravanje javnih dobara</a:t>
          </a:r>
          <a:endParaRPr lang="en-US" sz="1600" kern="1200" dirty="0"/>
        </a:p>
      </dsp:txBody>
      <dsp:txXfrm>
        <a:off x="4938126" y="1599546"/>
        <a:ext cx="2304086" cy="1152244"/>
      </dsp:txXfrm>
    </dsp:sp>
    <dsp:sp modelId="{9E6F5881-2116-4336-9607-6CEA4E877025}">
      <dsp:nvSpPr>
        <dsp:cNvPr id="0" name=""/>
        <dsp:cNvSpPr/>
      </dsp:nvSpPr>
      <dsp:spPr>
        <a:xfrm>
          <a:off x="2132531" y="3723887"/>
          <a:ext cx="411093" cy="91440"/>
        </a:xfrm>
        <a:custGeom>
          <a:avLst/>
          <a:gdLst/>
          <a:ahLst/>
          <a:cxnLst/>
          <a:rect l="0" t="0" r="0" b="0"/>
          <a:pathLst>
            <a:path>
              <a:moveTo>
                <a:pt x="0" y="45720"/>
              </a:moveTo>
              <a:lnTo>
                <a:pt x="41109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327035" y="3767396"/>
        <a:ext cx="22084" cy="4421"/>
      </dsp:txXfrm>
    </dsp:sp>
    <dsp:sp modelId="{8A36A24B-53E1-4CED-A517-8A1381CCE1B4}">
      <dsp:nvSpPr>
        <dsp:cNvPr id="0" name=""/>
        <dsp:cNvSpPr/>
      </dsp:nvSpPr>
      <dsp:spPr>
        <a:xfrm>
          <a:off x="213923" y="3193485"/>
          <a:ext cx="1920407"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a:t>2. </a:t>
          </a:r>
          <a:r>
            <a:rPr lang="sr-Latn-RS" sz="1600" b="1" kern="1200"/>
            <a:t>Promovisanje jednakosti </a:t>
          </a:r>
          <a:r>
            <a:rPr lang="sr-Latn-RS" sz="1600" kern="1200"/>
            <a:t>korišćenjem poreza i programa rashoda da bi preraspodelila dohodak određenim grupama</a:t>
          </a:r>
          <a:endParaRPr lang="en-US" sz="1600" kern="1200"/>
        </a:p>
      </dsp:txBody>
      <dsp:txXfrm>
        <a:off x="213923" y="3193485"/>
        <a:ext cx="1920407" cy="1152244"/>
      </dsp:txXfrm>
    </dsp:sp>
    <dsp:sp modelId="{DC3EB756-F46C-457A-8B25-C1BCA01D1025}">
      <dsp:nvSpPr>
        <dsp:cNvPr id="0" name=""/>
        <dsp:cNvSpPr/>
      </dsp:nvSpPr>
      <dsp:spPr>
        <a:xfrm>
          <a:off x="2576024" y="3193485"/>
          <a:ext cx="1920407" cy="11522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102" tIns="98776" rIns="94102" bIns="98776" numCol="1" spcCol="1270" anchor="ctr" anchorCtr="0">
          <a:noAutofit/>
        </a:bodyPr>
        <a:lstStyle/>
        <a:p>
          <a:pPr marL="0" lvl="0" indent="0" algn="ctr" defTabSz="711200">
            <a:lnSpc>
              <a:spcPct val="90000"/>
            </a:lnSpc>
            <a:spcBef>
              <a:spcPct val="0"/>
            </a:spcBef>
            <a:spcAft>
              <a:spcPct val="35000"/>
            </a:spcAft>
            <a:buNone/>
          </a:pPr>
          <a:r>
            <a:rPr lang="sr-Latn-RS" sz="1600" kern="1200"/>
            <a:t>3. </a:t>
          </a:r>
          <a:r>
            <a:rPr lang="sr-Latn-RS" sz="1600" b="1" kern="1200"/>
            <a:t>Jačanje makroekojnomske stabilnosti i rasta </a:t>
          </a:r>
          <a:r>
            <a:rPr lang="sr-Latn-RS" sz="1600" kern="1200"/>
            <a:t>(pad nezaposlensoti i rast ekonomije</a:t>
          </a:r>
          <a:endParaRPr lang="en-US" sz="1600" kern="1200"/>
        </a:p>
      </dsp:txBody>
      <dsp:txXfrm>
        <a:off x="2576024" y="3193485"/>
        <a:ext cx="1920407" cy="115224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1A4D16-894F-4EAA-A1C4-9F123D8041CD}" type="datetimeFigureOut">
              <a:rPr lang="en-US" smtClean="0"/>
              <a:t>12/02/2024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22365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A4D16-894F-4EAA-A1C4-9F123D8041CD}" type="datetimeFigureOut">
              <a:rPr lang="en-US" smtClean="0"/>
              <a:t>12/02/2024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111199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A4D16-894F-4EAA-A1C4-9F123D8041CD}" type="datetimeFigureOut">
              <a:rPr lang="en-US" smtClean="0"/>
              <a:t>12/02/2024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211437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1A4D16-894F-4EAA-A1C4-9F123D8041CD}" type="datetimeFigureOut">
              <a:rPr lang="en-US" smtClean="0"/>
              <a:t>12/02/2024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53728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A4D16-894F-4EAA-A1C4-9F123D8041CD}" type="datetimeFigureOut">
              <a:rPr lang="en-US" smtClean="0"/>
              <a:t>12/02/2024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923347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1A4D16-894F-4EAA-A1C4-9F123D8041CD}" type="datetimeFigureOut">
              <a:rPr lang="en-US" smtClean="0"/>
              <a:t>12/02/2024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186915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1A4D16-894F-4EAA-A1C4-9F123D8041CD}" type="datetimeFigureOut">
              <a:rPr lang="en-US" smtClean="0"/>
              <a:t>12/02/2024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3974379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1A4D16-894F-4EAA-A1C4-9F123D8041CD}" type="datetimeFigureOut">
              <a:rPr lang="en-US" smtClean="0"/>
              <a:t>12/02/2024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305507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A4D16-894F-4EAA-A1C4-9F123D8041CD}" type="datetimeFigureOut">
              <a:rPr lang="en-US" smtClean="0"/>
              <a:t>12/02/2024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312106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1A4D16-894F-4EAA-A1C4-9F123D8041CD}" type="datetimeFigureOut">
              <a:rPr lang="en-US" smtClean="0"/>
              <a:t>12/02/2024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320390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1A4D16-894F-4EAA-A1C4-9F123D8041CD}" type="datetimeFigureOut">
              <a:rPr lang="en-US" smtClean="0"/>
              <a:t>12/02/2024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23E0E3-DAFB-4F82-A1F4-6DCECF887D9A}" type="slidenum">
              <a:rPr lang="en-US" smtClean="0"/>
              <a:t>‹#›</a:t>
            </a:fld>
            <a:endParaRPr lang="en-US"/>
          </a:p>
        </p:txBody>
      </p:sp>
    </p:spTree>
    <p:extLst>
      <p:ext uri="{BB962C8B-B14F-4D97-AF65-F5344CB8AC3E}">
        <p14:creationId xmlns:p14="http://schemas.microsoft.com/office/powerpoint/2010/main" val="305745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A4D16-894F-4EAA-A1C4-9F123D8041CD}" type="datetimeFigureOut">
              <a:rPr lang="en-US" smtClean="0"/>
              <a:t>12/02/2024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3E0E3-DAFB-4F82-A1F4-6DCECF887D9A}" type="slidenum">
              <a:rPr lang="en-US" smtClean="0"/>
              <a:t>‹#›</a:t>
            </a:fld>
            <a:endParaRPr lang="en-US"/>
          </a:p>
        </p:txBody>
      </p:sp>
    </p:spTree>
    <p:extLst>
      <p:ext uri="{BB962C8B-B14F-4D97-AF65-F5344CB8AC3E}">
        <p14:creationId xmlns:p14="http://schemas.microsoft.com/office/powerpoint/2010/main" val="640197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eKapija | Tržišta kapitala se mijenjaju intenzivnom dinamikom - Finansijski  sistem najzdraviji segment crnogorske ekonomije"/>
          <p:cNvPicPr>
            <a:picLocks noChangeAspect="1" noChangeArrowheads="1"/>
          </p:cNvPicPr>
          <p:nvPr/>
        </p:nvPicPr>
        <p:blipFill rotWithShape="1">
          <a:blip r:embed="rId2">
            <a:extLst>
              <a:ext uri="{28A0092B-C50C-407E-A947-70E740481C1C}">
                <a14:useLocalDpi xmlns:a14="http://schemas.microsoft.com/office/drawing/2010/main" val="0"/>
              </a:ext>
            </a:extLst>
          </a:blip>
          <a:srcRect l="13818" t="2859" b="6232"/>
          <a:stretch/>
        </p:blipFill>
        <p:spPr bwMode="auto">
          <a:xfrm>
            <a:off x="20" y="10"/>
            <a:ext cx="8668492" cy="6857990"/>
          </a:xfrm>
          <a:prstGeom prst="rect">
            <a:avLst/>
          </a:prstGeom>
          <a:noFill/>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48600" y="1122363"/>
            <a:ext cx="4023360" cy="3204134"/>
          </a:xfrm>
        </p:spPr>
        <p:txBody>
          <a:bodyPr anchor="b">
            <a:normAutofit/>
          </a:bodyPr>
          <a:lstStyle/>
          <a:p>
            <a:pPr algn="l"/>
            <a:r>
              <a:rPr lang="sr-Latn-RS" sz="4800"/>
              <a:t>Trgovina – Novac - Kapital</a:t>
            </a:r>
            <a:endParaRPr lang="en-US" sz="4800"/>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86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147127" cy="658517"/>
          </a:xfrm>
        </p:spPr>
        <p:txBody>
          <a:bodyPr>
            <a:normAutofit fontScale="90000"/>
          </a:bodyPr>
          <a:lstStyle/>
          <a:p>
            <a:r>
              <a:rPr lang="sr-Latn-RS" dirty="0"/>
              <a:t>Svetsko tržište</a:t>
            </a:r>
            <a:endParaRPr lang="en-US" dirty="0"/>
          </a:p>
        </p:txBody>
      </p:sp>
      <p:sp>
        <p:nvSpPr>
          <p:cNvPr id="3" name="Content Placeholder 2"/>
          <p:cNvSpPr>
            <a:spLocks noGrp="1"/>
          </p:cNvSpPr>
          <p:nvPr>
            <p:ph idx="1"/>
          </p:nvPr>
        </p:nvSpPr>
        <p:spPr>
          <a:xfrm>
            <a:off x="793693" y="3269182"/>
            <a:ext cx="10616077" cy="3482315"/>
          </a:xfrm>
        </p:spPr>
        <p:txBody>
          <a:bodyPr>
            <a:normAutofit fontScale="77500" lnSpcReduction="20000"/>
          </a:bodyPr>
          <a:lstStyle/>
          <a:p>
            <a:pPr algn="just"/>
            <a:r>
              <a:rPr lang="en-US" dirty="0" err="1"/>
              <a:t>Današnji</a:t>
            </a:r>
            <a:r>
              <a:rPr lang="en-US" dirty="0"/>
              <a:t> </a:t>
            </a:r>
            <a:r>
              <a:rPr lang="en-US" dirty="0" err="1"/>
              <a:t>svet</a:t>
            </a:r>
            <a:r>
              <a:rPr lang="en-US" dirty="0"/>
              <a:t> </a:t>
            </a:r>
            <a:r>
              <a:rPr lang="en-US" dirty="0" err="1"/>
              <a:t>karakteriše</a:t>
            </a:r>
            <a:r>
              <a:rPr lang="en-US" dirty="0"/>
              <a:t> </a:t>
            </a:r>
            <a:r>
              <a:rPr lang="en-US" u="sng" dirty="0" err="1"/>
              <a:t>dominacija</a:t>
            </a:r>
            <a:r>
              <a:rPr lang="en-US" u="sng" dirty="0"/>
              <a:t> </a:t>
            </a:r>
            <a:r>
              <a:rPr lang="en-US" u="sng" dirty="0" err="1"/>
              <a:t>transnacionalnih</a:t>
            </a:r>
            <a:r>
              <a:rPr lang="en-US" u="sng" dirty="0"/>
              <a:t> </a:t>
            </a:r>
            <a:r>
              <a:rPr lang="en-US" u="sng" dirty="0" err="1"/>
              <a:t>korporacija</a:t>
            </a:r>
            <a:r>
              <a:rPr lang="en-US" dirty="0"/>
              <a:t>, </a:t>
            </a:r>
            <a:r>
              <a:rPr lang="en-US" dirty="0" err="1"/>
              <a:t>snažno</a:t>
            </a:r>
            <a:r>
              <a:rPr lang="en-US" dirty="0"/>
              <a:t> </a:t>
            </a:r>
            <a:r>
              <a:rPr lang="en-US" dirty="0" err="1"/>
              <a:t>prisustvo</a:t>
            </a:r>
            <a:r>
              <a:rPr lang="en-US" dirty="0"/>
              <a:t> </a:t>
            </a:r>
            <a:r>
              <a:rPr lang="en-US" dirty="0" err="1"/>
              <a:t>države</a:t>
            </a:r>
            <a:r>
              <a:rPr lang="en-US" dirty="0"/>
              <a:t> u </a:t>
            </a:r>
            <a:r>
              <a:rPr lang="en-US" dirty="0" err="1"/>
              <a:t>privredi</a:t>
            </a:r>
            <a:r>
              <a:rPr lang="en-US" dirty="0"/>
              <a:t> </a:t>
            </a:r>
            <a:r>
              <a:rPr lang="en-US" dirty="0" err="1"/>
              <a:t>i</a:t>
            </a:r>
            <a:r>
              <a:rPr lang="en-US" dirty="0"/>
              <a:t> </a:t>
            </a:r>
            <a:r>
              <a:rPr lang="en-US" dirty="0" err="1"/>
              <a:t>globalizacija</a:t>
            </a:r>
            <a:r>
              <a:rPr lang="en-US" dirty="0"/>
              <a:t> </a:t>
            </a:r>
            <a:r>
              <a:rPr lang="en-US" dirty="0" err="1"/>
              <a:t>svetske</a:t>
            </a:r>
            <a:r>
              <a:rPr lang="en-US" dirty="0"/>
              <a:t> </a:t>
            </a:r>
            <a:r>
              <a:rPr lang="en-US" dirty="0" err="1"/>
              <a:t>privrede</a:t>
            </a:r>
            <a:endParaRPr lang="sr-Latn-RS" dirty="0"/>
          </a:p>
          <a:p>
            <a:pPr algn="just"/>
            <a:r>
              <a:rPr lang="sr-Latn-RS" b="1" dirty="0">
                <a:solidFill>
                  <a:srgbClr val="7030A0"/>
                </a:solidFill>
              </a:rPr>
              <a:t>G</a:t>
            </a:r>
            <a:r>
              <a:rPr lang="en-US" b="1" dirty="0" err="1">
                <a:solidFill>
                  <a:srgbClr val="7030A0"/>
                </a:solidFill>
              </a:rPr>
              <a:t>lobalizacija</a:t>
            </a:r>
            <a:r>
              <a:rPr lang="en-US" b="1" dirty="0">
                <a:solidFill>
                  <a:srgbClr val="7030A0"/>
                </a:solidFill>
              </a:rPr>
              <a:t> </a:t>
            </a:r>
            <a:r>
              <a:rPr lang="en-US" b="1" dirty="0" err="1">
                <a:solidFill>
                  <a:srgbClr val="7030A0"/>
                </a:solidFill>
              </a:rPr>
              <a:t>ima</a:t>
            </a:r>
            <a:r>
              <a:rPr lang="en-US" b="1" dirty="0">
                <a:solidFill>
                  <a:srgbClr val="7030A0"/>
                </a:solidFill>
              </a:rPr>
              <a:t> </a:t>
            </a:r>
            <a:r>
              <a:rPr lang="en-US" b="1" dirty="0" err="1">
                <a:solidFill>
                  <a:srgbClr val="7030A0"/>
                </a:solidFill>
              </a:rPr>
              <a:t>za</a:t>
            </a:r>
            <a:r>
              <a:rPr lang="en-US" b="1" dirty="0">
                <a:solidFill>
                  <a:srgbClr val="7030A0"/>
                </a:solidFill>
              </a:rPr>
              <a:t> </a:t>
            </a:r>
            <a:r>
              <a:rPr lang="en-US" b="1" dirty="0" err="1">
                <a:solidFill>
                  <a:srgbClr val="7030A0"/>
                </a:solidFill>
              </a:rPr>
              <a:t>cilj</a:t>
            </a:r>
            <a:r>
              <a:rPr lang="en-US" b="1" dirty="0">
                <a:solidFill>
                  <a:srgbClr val="7030A0"/>
                </a:solidFill>
              </a:rPr>
              <a:t> </a:t>
            </a:r>
            <a:r>
              <a:rPr lang="en-US" b="1" dirty="0" err="1">
                <a:solidFill>
                  <a:srgbClr val="7030A0"/>
                </a:solidFill>
              </a:rPr>
              <a:t>stvaranje</a:t>
            </a:r>
            <a:r>
              <a:rPr lang="en-US" b="1" dirty="0">
                <a:solidFill>
                  <a:srgbClr val="7030A0"/>
                </a:solidFill>
              </a:rPr>
              <a:t> </a:t>
            </a:r>
            <a:r>
              <a:rPr lang="en-US" b="1" dirty="0" err="1">
                <a:solidFill>
                  <a:srgbClr val="7030A0"/>
                </a:solidFill>
              </a:rPr>
              <a:t>jedinstvenog</a:t>
            </a:r>
            <a:r>
              <a:rPr lang="en-US" b="1" dirty="0">
                <a:solidFill>
                  <a:srgbClr val="7030A0"/>
                </a:solidFill>
              </a:rPr>
              <a:t> </a:t>
            </a:r>
            <a:r>
              <a:rPr lang="en-US" b="1" dirty="0" err="1">
                <a:solidFill>
                  <a:srgbClr val="7030A0"/>
                </a:solidFill>
              </a:rPr>
              <a:t>svetskog</a:t>
            </a:r>
            <a:r>
              <a:rPr lang="en-US" b="1" dirty="0">
                <a:solidFill>
                  <a:srgbClr val="7030A0"/>
                </a:solidFill>
              </a:rPr>
              <a:t> </a:t>
            </a:r>
            <a:r>
              <a:rPr lang="en-US" b="1" dirty="0" err="1">
                <a:solidFill>
                  <a:srgbClr val="7030A0"/>
                </a:solidFill>
              </a:rPr>
              <a:t>tržišta</a:t>
            </a:r>
            <a:r>
              <a:rPr lang="en-US" b="1" dirty="0">
                <a:solidFill>
                  <a:srgbClr val="7030A0"/>
                </a:solidFill>
              </a:rPr>
              <a:t>, </a:t>
            </a:r>
            <a:endParaRPr lang="sr-Latn-RS" b="1" dirty="0">
              <a:solidFill>
                <a:srgbClr val="7030A0"/>
              </a:solidFill>
            </a:endParaRPr>
          </a:p>
          <a:p>
            <a:pPr algn="just"/>
            <a:r>
              <a:rPr lang="sr-Latn-RS" u="sng" dirty="0"/>
              <a:t>N</a:t>
            </a:r>
            <a:r>
              <a:rPr lang="en-US" u="sng" dirty="0" err="1"/>
              <a:t>egativne</a:t>
            </a:r>
            <a:r>
              <a:rPr lang="en-US" u="sng" dirty="0"/>
              <a:t> </a:t>
            </a:r>
            <a:r>
              <a:rPr lang="en-US" u="sng" dirty="0" err="1"/>
              <a:t>posledice</a:t>
            </a:r>
            <a:r>
              <a:rPr lang="sr-Latn-RS" u="sng" dirty="0"/>
              <a:t> </a:t>
            </a:r>
            <a:r>
              <a:rPr lang="sr-Latn-RS" dirty="0"/>
              <a:t>globalizacije se tiču </a:t>
            </a:r>
            <a:r>
              <a:rPr lang="en-US" dirty="0" err="1"/>
              <a:t>nerazvijen</a:t>
            </a:r>
            <a:r>
              <a:rPr lang="sr-Latn-RS" dirty="0"/>
              <a:t>ih</a:t>
            </a:r>
            <a:r>
              <a:rPr lang="en-US" dirty="0"/>
              <a:t> </a:t>
            </a:r>
            <a:r>
              <a:rPr lang="en-US" dirty="0" err="1"/>
              <a:t>zem</a:t>
            </a:r>
            <a:r>
              <a:rPr lang="sr-Latn-RS" dirty="0"/>
              <a:t>a</a:t>
            </a:r>
            <a:r>
              <a:rPr lang="en-US" dirty="0" err="1"/>
              <a:t>lj</a:t>
            </a:r>
            <a:r>
              <a:rPr lang="sr-Latn-RS" dirty="0"/>
              <a:t>a</a:t>
            </a:r>
            <a:r>
              <a:rPr lang="en-US" dirty="0"/>
              <a:t> </a:t>
            </a:r>
            <a:r>
              <a:rPr lang="en-US" dirty="0" err="1"/>
              <a:t>sveta</a:t>
            </a:r>
            <a:r>
              <a:rPr lang="en-US" dirty="0"/>
              <a:t>. </a:t>
            </a:r>
            <a:r>
              <a:rPr lang="sr-Latn-RS" dirty="0"/>
              <a:t>Npr:</a:t>
            </a:r>
            <a:r>
              <a:rPr lang="en-US" dirty="0"/>
              <a:t> </a:t>
            </a:r>
            <a:r>
              <a:rPr lang="en-US" dirty="0" err="1"/>
              <a:t>veći</a:t>
            </a:r>
            <a:r>
              <a:rPr lang="en-US" dirty="0"/>
              <a:t> </a:t>
            </a:r>
            <a:r>
              <a:rPr lang="en-US" dirty="0" err="1"/>
              <a:t>deo</a:t>
            </a:r>
            <a:r>
              <a:rPr lang="en-US" dirty="0"/>
              <a:t> </a:t>
            </a:r>
            <a:r>
              <a:rPr lang="en-US" dirty="0" err="1"/>
              <a:t>trgovine</a:t>
            </a:r>
            <a:r>
              <a:rPr lang="en-US" dirty="0"/>
              <a:t> se </a:t>
            </a:r>
            <a:r>
              <a:rPr lang="en-US" dirty="0" err="1"/>
              <a:t>odvija</a:t>
            </a:r>
            <a:r>
              <a:rPr lang="en-US" dirty="0"/>
              <a:t> </a:t>
            </a:r>
            <a:r>
              <a:rPr lang="en-US" dirty="0" err="1"/>
              <a:t>unutar</a:t>
            </a:r>
            <a:r>
              <a:rPr lang="en-US" dirty="0"/>
              <a:t> tri </a:t>
            </a:r>
            <a:r>
              <a:rPr lang="en-US" dirty="0" err="1"/>
              <a:t>integracione</a:t>
            </a:r>
            <a:r>
              <a:rPr lang="en-US" dirty="0"/>
              <a:t> </a:t>
            </a:r>
            <a:r>
              <a:rPr lang="en-US" dirty="0" err="1"/>
              <a:t>celine</a:t>
            </a:r>
            <a:r>
              <a:rPr lang="en-US" dirty="0"/>
              <a:t> – </a:t>
            </a:r>
            <a:r>
              <a:rPr lang="en-US" dirty="0" err="1"/>
              <a:t>regiona</a:t>
            </a:r>
            <a:r>
              <a:rPr lang="en-US" dirty="0"/>
              <a:t> (</a:t>
            </a:r>
            <a:r>
              <a:rPr lang="en-US" dirty="0" err="1"/>
              <a:t>Severnoamerička</a:t>
            </a:r>
            <a:r>
              <a:rPr lang="en-US" dirty="0"/>
              <a:t> </a:t>
            </a:r>
            <a:r>
              <a:rPr lang="en-US" dirty="0" err="1"/>
              <a:t>unija</a:t>
            </a:r>
            <a:r>
              <a:rPr lang="en-US" dirty="0"/>
              <a:t>, E</a:t>
            </a:r>
            <a:r>
              <a:rPr lang="sr-Latn-RS" dirty="0"/>
              <a:t>U</a:t>
            </a:r>
            <a:r>
              <a:rPr lang="en-US" dirty="0"/>
              <a:t>, </a:t>
            </a:r>
            <a:r>
              <a:rPr lang="en-US" dirty="0" err="1"/>
              <a:t>Azijska</a:t>
            </a:r>
            <a:r>
              <a:rPr lang="en-US" dirty="0"/>
              <a:t> </a:t>
            </a:r>
            <a:r>
              <a:rPr lang="en-US" dirty="0" err="1"/>
              <a:t>unija</a:t>
            </a:r>
            <a:r>
              <a:rPr lang="en-US" dirty="0"/>
              <a:t>) a ne </a:t>
            </a:r>
            <a:r>
              <a:rPr lang="en-US" dirty="0" err="1"/>
              <a:t>izme</a:t>
            </a:r>
            <a:r>
              <a:rPr lang="sr-Latn-RS" dirty="0"/>
              <a:t>đ</a:t>
            </a:r>
            <a:r>
              <a:rPr lang="en-US" dirty="0"/>
              <a:t>u </a:t>
            </a:r>
            <a:r>
              <a:rPr lang="en-US" dirty="0" err="1"/>
              <a:t>zemalja</a:t>
            </a:r>
            <a:r>
              <a:rPr lang="en-US" dirty="0"/>
              <a:t> </a:t>
            </a:r>
            <a:r>
              <a:rPr lang="en-US" dirty="0" err="1"/>
              <a:t>koje</a:t>
            </a:r>
            <a:r>
              <a:rPr lang="en-US" dirty="0"/>
              <a:t> </a:t>
            </a:r>
            <a:r>
              <a:rPr lang="en-US" dirty="0" err="1"/>
              <a:t>pripadaju</a:t>
            </a:r>
            <a:r>
              <a:rPr lang="en-US" dirty="0"/>
              <a:t> </a:t>
            </a:r>
            <a:r>
              <a:rPr lang="en-US" dirty="0" err="1"/>
              <a:t>različitim</a:t>
            </a:r>
            <a:r>
              <a:rPr lang="en-US" dirty="0"/>
              <a:t> </a:t>
            </a:r>
            <a:r>
              <a:rPr lang="en-US" dirty="0" err="1"/>
              <a:t>integracionim</a:t>
            </a:r>
            <a:r>
              <a:rPr lang="en-US" dirty="0"/>
              <a:t> </a:t>
            </a:r>
            <a:r>
              <a:rPr lang="en-US" dirty="0" err="1"/>
              <a:t>celinama</a:t>
            </a:r>
            <a:r>
              <a:rPr lang="en-US" dirty="0"/>
              <a:t>. </a:t>
            </a:r>
            <a:r>
              <a:rPr lang="en-US" dirty="0" err="1"/>
              <a:t>Istraživanja</a:t>
            </a:r>
            <a:r>
              <a:rPr lang="en-US" dirty="0"/>
              <a:t> </a:t>
            </a:r>
            <a:r>
              <a:rPr lang="en-US" dirty="0" err="1"/>
              <a:t>pokazuju</a:t>
            </a:r>
            <a:r>
              <a:rPr lang="en-US" dirty="0"/>
              <a:t> da </a:t>
            </a:r>
            <a:r>
              <a:rPr lang="en-US" dirty="0" err="1"/>
              <a:t>će</a:t>
            </a:r>
            <a:r>
              <a:rPr lang="en-US" dirty="0"/>
              <a:t> </a:t>
            </a:r>
            <a:r>
              <a:rPr lang="en-US" dirty="0" err="1"/>
              <a:t>zemlje</a:t>
            </a:r>
            <a:r>
              <a:rPr lang="en-US" dirty="0"/>
              <a:t> </a:t>
            </a:r>
            <a:r>
              <a:rPr lang="en-US" dirty="0" err="1"/>
              <a:t>članice</a:t>
            </a:r>
            <a:r>
              <a:rPr lang="en-US" dirty="0"/>
              <a:t> OECD </a:t>
            </a:r>
            <a:r>
              <a:rPr lang="en-US" dirty="0" err="1"/>
              <a:t>kupiti</a:t>
            </a:r>
            <a:r>
              <a:rPr lang="en-US" dirty="0"/>
              <a:t> </a:t>
            </a:r>
            <a:r>
              <a:rPr lang="en-US" dirty="0" err="1"/>
              <a:t>robu</a:t>
            </a:r>
            <a:r>
              <a:rPr lang="en-US" dirty="0"/>
              <a:t> </a:t>
            </a:r>
            <a:r>
              <a:rPr lang="en-US" dirty="0" err="1"/>
              <a:t>iz</a:t>
            </a:r>
            <a:r>
              <a:rPr lang="en-US" dirty="0"/>
              <a:t> </a:t>
            </a:r>
            <a:r>
              <a:rPr lang="en-US" dirty="0" err="1"/>
              <a:t>svoje</a:t>
            </a:r>
            <a:r>
              <a:rPr lang="en-US" dirty="0"/>
              <a:t> </a:t>
            </a:r>
            <a:r>
              <a:rPr lang="en-US" dirty="0" err="1"/>
              <a:t>zemlje</a:t>
            </a:r>
            <a:r>
              <a:rPr lang="en-US" dirty="0"/>
              <a:t> </a:t>
            </a:r>
            <a:r>
              <a:rPr lang="en-US" dirty="0" err="1"/>
              <a:t>dva</a:t>
            </a:r>
            <a:r>
              <a:rPr lang="en-US" dirty="0"/>
              <a:t> </a:t>
            </a:r>
            <a:r>
              <a:rPr lang="en-US" dirty="0" err="1"/>
              <a:t>i</a:t>
            </a:r>
            <a:r>
              <a:rPr lang="en-US" dirty="0"/>
              <a:t> </a:t>
            </a:r>
            <a:r>
              <a:rPr lang="en-US" dirty="0" err="1"/>
              <a:t>po</a:t>
            </a:r>
            <a:r>
              <a:rPr lang="en-US" dirty="0"/>
              <a:t> puta pre </a:t>
            </a:r>
            <a:r>
              <a:rPr lang="en-US" dirty="0" err="1"/>
              <a:t>nego</a:t>
            </a:r>
            <a:r>
              <a:rPr lang="en-US" dirty="0"/>
              <a:t> </a:t>
            </a:r>
            <a:r>
              <a:rPr lang="en-US" dirty="0" err="1"/>
              <a:t>robu</a:t>
            </a:r>
            <a:r>
              <a:rPr lang="en-US" dirty="0"/>
              <a:t> </a:t>
            </a:r>
            <a:r>
              <a:rPr lang="en-US" dirty="0" err="1"/>
              <a:t>iz</a:t>
            </a:r>
            <a:r>
              <a:rPr lang="en-US" dirty="0"/>
              <a:t> </a:t>
            </a:r>
            <a:r>
              <a:rPr lang="en-US" dirty="0" err="1"/>
              <a:t>druge</a:t>
            </a:r>
            <a:r>
              <a:rPr lang="en-US" dirty="0"/>
              <a:t> </a:t>
            </a:r>
            <a:r>
              <a:rPr lang="en-US" dirty="0" err="1"/>
              <a:t>zemlje</a:t>
            </a:r>
            <a:r>
              <a:rPr lang="en-US" dirty="0"/>
              <a:t>.</a:t>
            </a:r>
            <a:endParaRPr lang="sr-Latn-RS" dirty="0"/>
          </a:p>
          <a:p>
            <a:pPr algn="just"/>
            <a:r>
              <a:rPr lang="sr-Latn-RS" u="sng" dirty="0"/>
              <a:t>Pozitivne posledice </a:t>
            </a:r>
            <a:r>
              <a:rPr lang="sr-Latn-RS" dirty="0"/>
              <a:t>su da je g</a:t>
            </a:r>
            <a:r>
              <a:rPr lang="en-US" dirty="0" err="1"/>
              <a:t>lobalizacija</a:t>
            </a:r>
            <a:r>
              <a:rPr lang="en-US" dirty="0"/>
              <a:t> </a:t>
            </a:r>
            <a:r>
              <a:rPr lang="en-US" dirty="0" err="1"/>
              <a:t>završnica</a:t>
            </a:r>
            <a:r>
              <a:rPr lang="en-US" dirty="0"/>
              <a:t> </a:t>
            </a:r>
            <a:r>
              <a:rPr lang="en-US" dirty="0" err="1"/>
              <a:t>integracije</a:t>
            </a:r>
            <a:r>
              <a:rPr lang="en-US" dirty="0"/>
              <a:t> </a:t>
            </a:r>
            <a:r>
              <a:rPr lang="en-US" dirty="0" err="1"/>
              <a:t>tržišta</a:t>
            </a:r>
            <a:r>
              <a:rPr lang="en-US" dirty="0"/>
              <a:t> </a:t>
            </a:r>
            <a:r>
              <a:rPr lang="en-US" dirty="0" err="1"/>
              <a:t>širom</a:t>
            </a:r>
            <a:r>
              <a:rPr lang="en-US" dirty="0"/>
              <a:t> </a:t>
            </a:r>
            <a:r>
              <a:rPr lang="en-US" dirty="0" err="1"/>
              <a:t>sveta</a:t>
            </a:r>
            <a:r>
              <a:rPr lang="en-US" dirty="0"/>
              <a:t>. </a:t>
            </a:r>
            <a:r>
              <a:rPr lang="sr-Latn-RS" dirty="0"/>
              <a:t>O</a:t>
            </a:r>
            <a:r>
              <a:rPr lang="en-US" dirty="0" err="1"/>
              <a:t>dražava</a:t>
            </a:r>
            <a:r>
              <a:rPr lang="en-US" dirty="0"/>
              <a:t> </a:t>
            </a:r>
            <a:r>
              <a:rPr lang="en-US" dirty="0" err="1"/>
              <a:t>jeftinije</a:t>
            </a:r>
            <a:r>
              <a:rPr lang="en-US" dirty="0"/>
              <a:t> </a:t>
            </a:r>
            <a:r>
              <a:rPr lang="en-US" dirty="0" err="1"/>
              <a:t>troškove</a:t>
            </a:r>
            <a:r>
              <a:rPr lang="en-US" dirty="0"/>
              <a:t> </a:t>
            </a:r>
            <a:r>
              <a:rPr lang="en-US" dirty="0" err="1"/>
              <a:t>transporta</a:t>
            </a:r>
            <a:r>
              <a:rPr lang="en-US" dirty="0"/>
              <a:t>, </a:t>
            </a:r>
            <a:r>
              <a:rPr lang="en-US" dirty="0" err="1"/>
              <a:t>bolju</a:t>
            </a:r>
            <a:r>
              <a:rPr lang="en-US" dirty="0"/>
              <a:t> </a:t>
            </a:r>
            <a:r>
              <a:rPr lang="en-US" dirty="0" err="1"/>
              <a:t>informacionu</a:t>
            </a:r>
            <a:r>
              <a:rPr lang="en-US" dirty="0"/>
              <a:t> </a:t>
            </a:r>
            <a:r>
              <a:rPr lang="en-US" dirty="0" err="1"/>
              <a:t>tehnologiju</a:t>
            </a:r>
            <a:r>
              <a:rPr lang="en-US" dirty="0"/>
              <a:t>, </a:t>
            </a:r>
            <a:r>
              <a:rPr lang="en-US" dirty="0" err="1"/>
              <a:t>i</a:t>
            </a:r>
            <a:r>
              <a:rPr lang="en-US" dirty="0"/>
              <a:t> </a:t>
            </a:r>
            <a:r>
              <a:rPr lang="en-US" dirty="0" err="1"/>
              <a:t>osloba</a:t>
            </a:r>
            <a:r>
              <a:rPr lang="sr-Latn-RS" dirty="0"/>
              <a:t>đ</a:t>
            </a:r>
            <a:r>
              <a:rPr lang="en-US" dirty="0" err="1"/>
              <a:t>ajuću</a:t>
            </a:r>
            <a:r>
              <a:rPr lang="en-US" dirty="0"/>
              <a:t> </a:t>
            </a:r>
            <a:r>
              <a:rPr lang="en-US" dirty="0" err="1"/>
              <a:t>politiku</a:t>
            </a:r>
            <a:r>
              <a:rPr lang="en-US" dirty="0"/>
              <a:t> </a:t>
            </a:r>
            <a:r>
              <a:rPr lang="en-US" dirty="0" err="1"/>
              <a:t>smanjenja</a:t>
            </a:r>
            <a:r>
              <a:rPr lang="en-US" dirty="0"/>
              <a:t> </a:t>
            </a:r>
            <a:r>
              <a:rPr lang="en-US" dirty="0" err="1"/>
              <a:t>barijera</a:t>
            </a:r>
            <a:r>
              <a:rPr lang="en-US" dirty="0"/>
              <a:t> </a:t>
            </a:r>
            <a:r>
              <a:rPr lang="en-US" dirty="0" err="1"/>
              <a:t>izme</a:t>
            </a:r>
            <a:r>
              <a:rPr lang="sr-Latn-RS" dirty="0"/>
              <a:t>đ</a:t>
            </a:r>
            <a:r>
              <a:rPr lang="en-US" dirty="0"/>
              <a:t>u </a:t>
            </a:r>
            <a:r>
              <a:rPr lang="en-US" dirty="0" err="1"/>
              <a:t>zemalja</a:t>
            </a:r>
            <a:r>
              <a:rPr lang="en-US" dirty="0"/>
              <a:t>, </a:t>
            </a:r>
            <a:r>
              <a:rPr lang="en-US" dirty="0" err="1"/>
              <a:t>sa</a:t>
            </a:r>
            <a:r>
              <a:rPr lang="en-US" dirty="0"/>
              <a:t> </a:t>
            </a:r>
            <a:r>
              <a:rPr lang="en-US" dirty="0" err="1"/>
              <a:t>ciljem</a:t>
            </a:r>
            <a:r>
              <a:rPr lang="en-US" dirty="0"/>
              <a:t> </a:t>
            </a:r>
            <a:r>
              <a:rPr lang="en-US" dirty="0" err="1"/>
              <a:t>postizanja</a:t>
            </a:r>
            <a:r>
              <a:rPr lang="en-US" dirty="0"/>
              <a:t> </a:t>
            </a:r>
            <a:r>
              <a:rPr lang="en-US" dirty="0" err="1"/>
              <a:t>efikasnosti</a:t>
            </a:r>
            <a:r>
              <a:rPr lang="en-US" dirty="0"/>
              <a:t> </a:t>
            </a:r>
            <a:r>
              <a:rPr lang="en-US" dirty="0" err="1"/>
              <a:t>iz</a:t>
            </a:r>
            <a:r>
              <a:rPr lang="en-US" dirty="0"/>
              <a:t> </a:t>
            </a:r>
            <a:r>
              <a:rPr lang="en-US" dirty="0" err="1"/>
              <a:t>visok</a:t>
            </a:r>
            <a:r>
              <a:rPr lang="sr-Latn-RS" dirty="0"/>
              <a:t>u</a:t>
            </a:r>
            <a:r>
              <a:rPr lang="en-US" dirty="0"/>
              <a:t> </a:t>
            </a:r>
            <a:r>
              <a:rPr lang="en-US" dirty="0" err="1"/>
              <a:t>specijalizacij</a:t>
            </a:r>
            <a:r>
              <a:rPr lang="sr-Latn-RS" dirty="0"/>
              <a:t>u</a:t>
            </a:r>
            <a:r>
              <a:rPr lang="en-US" dirty="0"/>
              <a:t>. </a:t>
            </a:r>
            <a:endParaRPr lang="en-US" u="sng" dirty="0">
              <a:solidFill>
                <a:srgbClr val="FF0000"/>
              </a:solidFill>
            </a:endParaRPr>
          </a:p>
        </p:txBody>
      </p:sp>
      <p:pic>
        <p:nvPicPr>
          <p:cNvPr id="7170" name="Picture 2" descr="Globalisation: the rise and fall of an idea that swept the world |  Globalisation | The Guardi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0492" y="585965"/>
            <a:ext cx="3400482" cy="255036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1197335"/>
            <a:ext cx="6566012" cy="1938992"/>
          </a:xfrm>
          <a:prstGeom prst="rect">
            <a:avLst/>
          </a:prstGeom>
        </p:spPr>
        <p:txBody>
          <a:bodyPr wrap="square">
            <a:spAutoFit/>
          </a:bodyPr>
          <a:lstStyle/>
          <a:p>
            <a:pPr algn="just"/>
            <a:r>
              <a:rPr lang="en-US" sz="2000" dirty="0" err="1"/>
              <a:t>skup</a:t>
            </a:r>
            <a:r>
              <a:rPr lang="en-US" sz="2000" dirty="0"/>
              <a:t> </a:t>
            </a:r>
            <a:r>
              <a:rPr lang="en-US" sz="2000" dirty="0" err="1"/>
              <a:t>odnosa</a:t>
            </a:r>
            <a:r>
              <a:rPr lang="en-US" sz="2000" dirty="0"/>
              <a:t> </a:t>
            </a:r>
            <a:r>
              <a:rPr lang="en-US" sz="2000" dirty="0" err="1"/>
              <a:t>ponude</a:t>
            </a:r>
            <a:r>
              <a:rPr lang="en-US" sz="2000" dirty="0"/>
              <a:t> </a:t>
            </a:r>
            <a:r>
              <a:rPr lang="en-US" sz="2000" dirty="0" err="1"/>
              <a:t>i</a:t>
            </a:r>
            <a:r>
              <a:rPr lang="en-US" sz="2000" dirty="0"/>
              <a:t> </a:t>
            </a:r>
            <a:r>
              <a:rPr lang="en-US" sz="2000" dirty="0" err="1"/>
              <a:t>tražnje</a:t>
            </a:r>
            <a:r>
              <a:rPr lang="en-US" sz="2000" dirty="0"/>
              <a:t> </a:t>
            </a:r>
            <a:r>
              <a:rPr lang="en-US" sz="2000" dirty="0" err="1"/>
              <a:t>inputa</a:t>
            </a:r>
            <a:r>
              <a:rPr lang="en-US" sz="2000" dirty="0"/>
              <a:t> </a:t>
            </a:r>
            <a:r>
              <a:rPr lang="en-US" sz="2000" dirty="0" err="1"/>
              <a:t>proizvodnje</a:t>
            </a:r>
            <a:r>
              <a:rPr lang="en-US" sz="2000" dirty="0"/>
              <a:t>, </a:t>
            </a:r>
            <a:r>
              <a:rPr lang="en-US" sz="2000" dirty="0" err="1"/>
              <a:t>roba</a:t>
            </a:r>
            <a:r>
              <a:rPr lang="en-US" sz="2000" dirty="0"/>
              <a:t>, </a:t>
            </a:r>
            <a:r>
              <a:rPr lang="en-US" sz="2000" dirty="0" err="1"/>
              <a:t>usluga</a:t>
            </a:r>
            <a:r>
              <a:rPr lang="en-US" sz="2000" dirty="0"/>
              <a:t>, </a:t>
            </a:r>
            <a:r>
              <a:rPr lang="en-US" sz="2000" dirty="0" err="1"/>
              <a:t>novca</a:t>
            </a:r>
            <a:r>
              <a:rPr lang="en-US" sz="2000" dirty="0"/>
              <a:t>, </a:t>
            </a:r>
            <a:r>
              <a:rPr lang="en-US" sz="2000" dirty="0" err="1"/>
              <a:t>kapitala</a:t>
            </a:r>
            <a:r>
              <a:rPr lang="en-US" sz="2000" dirty="0"/>
              <a:t> </a:t>
            </a:r>
            <a:r>
              <a:rPr lang="en-US" sz="2000" dirty="0" err="1"/>
              <a:t>i</a:t>
            </a:r>
            <a:r>
              <a:rPr lang="en-US" sz="2000" dirty="0"/>
              <a:t> dr. </a:t>
            </a:r>
            <a:r>
              <a:rPr lang="en-US" sz="2000" dirty="0" err="1"/>
              <a:t>finansijskih</a:t>
            </a:r>
            <a:r>
              <a:rPr lang="en-US" sz="2000" dirty="0"/>
              <a:t> </a:t>
            </a:r>
            <a:r>
              <a:rPr lang="en-US" sz="2000" dirty="0" err="1"/>
              <a:t>instrumenata</a:t>
            </a:r>
            <a:r>
              <a:rPr lang="en-US" sz="2000" dirty="0"/>
              <a:t>, </a:t>
            </a:r>
            <a:r>
              <a:rPr lang="en-US" sz="2000" dirty="0" err="1"/>
              <a:t>izvan</a:t>
            </a:r>
            <a:r>
              <a:rPr lang="en-US" sz="2000" dirty="0"/>
              <a:t> </a:t>
            </a:r>
            <a:r>
              <a:rPr lang="en-US" sz="2000" dirty="0" err="1"/>
              <a:t>granica</a:t>
            </a:r>
            <a:r>
              <a:rPr lang="en-US" sz="2000" dirty="0"/>
              <a:t> </a:t>
            </a:r>
            <a:r>
              <a:rPr lang="en-US" sz="2000" dirty="0" err="1"/>
              <a:t>nacionalne</a:t>
            </a:r>
            <a:r>
              <a:rPr lang="en-US" sz="2000" dirty="0"/>
              <a:t> </a:t>
            </a:r>
            <a:r>
              <a:rPr lang="en-US" sz="2000" dirty="0" err="1"/>
              <a:t>kompanije</a:t>
            </a:r>
            <a:r>
              <a:rPr lang="en-US" sz="2000" dirty="0"/>
              <a:t>. </a:t>
            </a:r>
            <a:endParaRPr lang="sr-Latn-RS" sz="2000" dirty="0"/>
          </a:p>
          <a:p>
            <a:pPr algn="just"/>
            <a:r>
              <a:rPr lang="en-US" sz="2000" dirty="0" err="1"/>
              <a:t>svetsko</a:t>
            </a:r>
            <a:r>
              <a:rPr lang="en-US" sz="2000" dirty="0"/>
              <a:t> </a:t>
            </a:r>
            <a:r>
              <a:rPr lang="en-US" sz="2000" dirty="0" err="1"/>
              <a:t>tržište</a:t>
            </a:r>
            <a:r>
              <a:rPr lang="en-US" sz="2000" dirty="0"/>
              <a:t> je </a:t>
            </a:r>
            <a:r>
              <a:rPr lang="en-US" sz="2000" dirty="0" err="1"/>
              <a:t>skup</a:t>
            </a:r>
            <a:r>
              <a:rPr lang="en-US" sz="2000" dirty="0"/>
              <a:t> </a:t>
            </a:r>
            <a:r>
              <a:rPr lang="en-US" sz="2000" dirty="0" err="1"/>
              <a:t>odnosa</a:t>
            </a:r>
            <a:r>
              <a:rPr lang="en-US" sz="2000" dirty="0"/>
              <a:t> </a:t>
            </a:r>
            <a:r>
              <a:rPr lang="en-US" sz="2000" dirty="0" err="1"/>
              <a:t>ponude</a:t>
            </a:r>
            <a:r>
              <a:rPr lang="en-US" sz="2000" dirty="0"/>
              <a:t> </a:t>
            </a:r>
            <a:r>
              <a:rPr lang="en-US" sz="2000" dirty="0" err="1"/>
              <a:t>i</a:t>
            </a:r>
            <a:r>
              <a:rPr lang="en-US" sz="2000" dirty="0"/>
              <a:t> </a:t>
            </a:r>
            <a:r>
              <a:rPr lang="en-US" sz="2000" dirty="0" err="1"/>
              <a:t>tražnje</a:t>
            </a:r>
            <a:r>
              <a:rPr lang="en-US" sz="2000" dirty="0"/>
              <a:t> </a:t>
            </a:r>
            <a:r>
              <a:rPr lang="en-US" sz="2000" dirty="0" err="1"/>
              <a:t>koji</a:t>
            </a:r>
            <a:r>
              <a:rPr lang="en-US" sz="2000" dirty="0"/>
              <a:t> se </a:t>
            </a:r>
            <a:r>
              <a:rPr lang="en-US" sz="2000" dirty="0" err="1"/>
              <a:t>uspostavljaju</a:t>
            </a:r>
            <a:r>
              <a:rPr lang="en-US" sz="2000" dirty="0"/>
              <a:t> </a:t>
            </a:r>
            <a:r>
              <a:rPr lang="en-US" sz="2000" dirty="0" err="1"/>
              <a:t>izme</a:t>
            </a:r>
            <a:r>
              <a:rPr lang="sr-Latn-RS" sz="2000" dirty="0"/>
              <a:t>đ</a:t>
            </a:r>
            <a:r>
              <a:rPr lang="en-US" sz="2000" dirty="0"/>
              <a:t>u </a:t>
            </a:r>
            <a:r>
              <a:rPr lang="en-US" sz="2000" u="sng" dirty="0" err="1">
                <a:solidFill>
                  <a:srgbClr val="FF0000"/>
                </a:solidFill>
              </a:rPr>
              <a:t>proizvo</a:t>
            </a:r>
            <a:r>
              <a:rPr lang="sr-Latn-RS" sz="2000" u="sng" dirty="0">
                <a:solidFill>
                  <a:srgbClr val="FF0000"/>
                </a:solidFill>
              </a:rPr>
              <a:t>đ</a:t>
            </a:r>
            <a:r>
              <a:rPr lang="en-US" sz="2000" u="sng" dirty="0" err="1">
                <a:solidFill>
                  <a:srgbClr val="FF0000"/>
                </a:solidFill>
              </a:rPr>
              <a:t>ača</a:t>
            </a:r>
            <a:r>
              <a:rPr lang="en-US" sz="2000" u="sng" dirty="0">
                <a:solidFill>
                  <a:srgbClr val="FF0000"/>
                </a:solidFill>
              </a:rPr>
              <a:t> </a:t>
            </a:r>
            <a:r>
              <a:rPr lang="en-US" sz="2000" u="sng" dirty="0" err="1">
                <a:solidFill>
                  <a:srgbClr val="FF0000"/>
                </a:solidFill>
              </a:rPr>
              <a:t>i</a:t>
            </a:r>
            <a:r>
              <a:rPr lang="en-US" sz="2000" u="sng" dirty="0">
                <a:solidFill>
                  <a:srgbClr val="FF0000"/>
                </a:solidFill>
              </a:rPr>
              <a:t> </a:t>
            </a:r>
            <a:r>
              <a:rPr lang="en-US" sz="2000" u="sng" dirty="0" err="1">
                <a:solidFill>
                  <a:srgbClr val="FF0000"/>
                </a:solidFill>
              </a:rPr>
              <a:t>institucija</a:t>
            </a:r>
            <a:r>
              <a:rPr lang="en-US" sz="2000" u="sng" dirty="0">
                <a:solidFill>
                  <a:srgbClr val="FF0000"/>
                </a:solidFill>
              </a:rPr>
              <a:t> </a:t>
            </a:r>
            <a:r>
              <a:rPr lang="en-US" sz="2000" u="sng" dirty="0" err="1">
                <a:solidFill>
                  <a:srgbClr val="FF0000"/>
                </a:solidFill>
              </a:rPr>
              <a:t>iz</a:t>
            </a:r>
            <a:r>
              <a:rPr lang="en-US" sz="2000" u="sng" dirty="0">
                <a:solidFill>
                  <a:srgbClr val="FF0000"/>
                </a:solidFill>
              </a:rPr>
              <a:t> </a:t>
            </a:r>
            <a:r>
              <a:rPr lang="en-US" sz="2000" u="sng" dirty="0" err="1">
                <a:solidFill>
                  <a:srgbClr val="FF0000"/>
                </a:solidFill>
              </a:rPr>
              <a:t>različitih</a:t>
            </a:r>
            <a:r>
              <a:rPr lang="en-US" sz="2000" u="sng" dirty="0">
                <a:solidFill>
                  <a:srgbClr val="FF0000"/>
                </a:solidFill>
              </a:rPr>
              <a:t> </a:t>
            </a:r>
            <a:r>
              <a:rPr lang="en-US" sz="2000" u="sng" dirty="0" err="1">
                <a:solidFill>
                  <a:srgbClr val="FF0000"/>
                </a:solidFill>
              </a:rPr>
              <a:t>nacionalnih</a:t>
            </a:r>
            <a:r>
              <a:rPr lang="en-US" sz="2000" u="sng" dirty="0">
                <a:solidFill>
                  <a:srgbClr val="FF0000"/>
                </a:solidFill>
              </a:rPr>
              <a:t> </a:t>
            </a:r>
            <a:r>
              <a:rPr lang="en-US" sz="2000" u="sng" dirty="0" err="1">
                <a:solidFill>
                  <a:srgbClr val="FF0000"/>
                </a:solidFill>
              </a:rPr>
              <a:t>ekonomija</a:t>
            </a:r>
            <a:endParaRPr lang="sr-Latn-RS" sz="2000" u="sng" dirty="0">
              <a:solidFill>
                <a:srgbClr val="FF0000"/>
              </a:solidFill>
            </a:endParaRPr>
          </a:p>
        </p:txBody>
      </p:sp>
    </p:spTree>
    <p:extLst>
      <p:ext uri="{BB962C8B-B14F-4D97-AF65-F5344CB8AC3E}">
        <p14:creationId xmlns:p14="http://schemas.microsoft.com/office/powerpoint/2010/main" val="140316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dirty="0" err="1"/>
              <a:t>Generalno</a:t>
            </a:r>
            <a:r>
              <a:rPr lang="en-US" dirty="0"/>
              <a:t>, </a:t>
            </a:r>
            <a:r>
              <a:rPr lang="en-US" dirty="0" err="1"/>
              <a:t>globalizacija</a:t>
            </a:r>
            <a:r>
              <a:rPr lang="en-US" dirty="0"/>
              <a:t> </a:t>
            </a:r>
            <a:r>
              <a:rPr lang="en-US" dirty="0" err="1"/>
              <a:t>predstavlja</a:t>
            </a:r>
            <a:r>
              <a:rPr lang="en-US" dirty="0"/>
              <a:t> </a:t>
            </a:r>
            <a:r>
              <a:rPr lang="en-US" b="1" u="sng" err="1"/>
              <a:t>povećanu</a:t>
            </a:r>
            <a:r>
              <a:rPr lang="en-US" b="1" u="sng"/>
              <a:t> </a:t>
            </a:r>
            <a:r>
              <a:rPr lang="en-US" b="1" u="sng" err="1"/>
              <a:t>integraciju</a:t>
            </a:r>
            <a:r>
              <a:rPr lang="en-US" b="1" u="sng"/>
              <a:t> </a:t>
            </a:r>
            <a:r>
              <a:rPr lang="en-US" dirty="0"/>
              <a:t>u </a:t>
            </a:r>
            <a:r>
              <a:rPr lang="en-US" dirty="0" err="1"/>
              <a:t>svetskoj</a:t>
            </a:r>
            <a:r>
              <a:rPr lang="en-US" dirty="0"/>
              <a:t> </a:t>
            </a:r>
            <a:r>
              <a:rPr lang="en-US" dirty="0" err="1"/>
              <a:t>ekonomiji</a:t>
            </a:r>
            <a:r>
              <a:rPr lang="en-US" dirty="0"/>
              <a:t>, </a:t>
            </a:r>
            <a:r>
              <a:rPr lang="en-US" dirty="0" err="1"/>
              <a:t>koja</a:t>
            </a:r>
            <a:r>
              <a:rPr lang="en-US" dirty="0"/>
              <a:t> je </a:t>
            </a:r>
            <a:r>
              <a:rPr lang="en-US" dirty="0" err="1"/>
              <a:t>zasnovana</a:t>
            </a:r>
            <a:r>
              <a:rPr lang="en-US" dirty="0"/>
              <a:t> </a:t>
            </a:r>
            <a:r>
              <a:rPr lang="en-US" dirty="0" err="1"/>
              <a:t>na</a:t>
            </a:r>
            <a:r>
              <a:rPr lang="en-US" dirty="0"/>
              <a:t> pet </a:t>
            </a:r>
            <a:r>
              <a:rPr lang="en-US" dirty="0" err="1"/>
              <a:t>međusobno</a:t>
            </a:r>
            <a:r>
              <a:rPr lang="en-US" dirty="0"/>
              <a:t> </a:t>
            </a:r>
            <a:r>
              <a:rPr lang="en-US" dirty="0" err="1"/>
              <a:t>povezanih</a:t>
            </a:r>
            <a:r>
              <a:rPr lang="en-US" dirty="0"/>
              <a:t> </a:t>
            </a:r>
            <a:r>
              <a:rPr lang="en-US" dirty="0" err="1"/>
              <a:t>faktora</a:t>
            </a:r>
            <a:r>
              <a:rPr lang="en-US" dirty="0"/>
              <a:t>, </a:t>
            </a:r>
            <a:r>
              <a:rPr lang="en-US" dirty="0" err="1"/>
              <a:t>kao</a:t>
            </a:r>
            <a:r>
              <a:rPr lang="en-US" dirty="0"/>
              <a:t> </a:t>
            </a:r>
            <a:r>
              <a:rPr lang="en-US" dirty="0" err="1"/>
              <a:t>što</a:t>
            </a:r>
            <a:r>
              <a:rPr lang="en-US" dirty="0"/>
              <a:t> </a:t>
            </a:r>
            <a:r>
              <a:rPr lang="en-US" dirty="0" err="1"/>
              <a:t>su</a:t>
            </a:r>
            <a:r>
              <a:rPr lang="en-US" dirty="0"/>
              <a:t>:</a:t>
            </a:r>
            <a:endParaRPr lang="sr-Latn-RS"/>
          </a:p>
          <a:p>
            <a:pPr lvl="1"/>
            <a:r>
              <a:rPr lang="en-US" err="1"/>
              <a:t>međunarodna</a:t>
            </a:r>
            <a:r>
              <a:rPr lang="en-US"/>
              <a:t> </a:t>
            </a:r>
            <a:r>
              <a:rPr lang="en-US" err="1"/>
              <a:t>trgovina</a:t>
            </a:r>
            <a:r>
              <a:rPr lang="en-US"/>
              <a:t>, </a:t>
            </a:r>
            <a:endParaRPr lang="sr-Latn-RS"/>
          </a:p>
          <a:p>
            <a:pPr lvl="1"/>
            <a:r>
              <a:rPr lang="en-US" err="1"/>
              <a:t>finansijski</a:t>
            </a:r>
            <a:r>
              <a:rPr lang="en-US"/>
              <a:t> </a:t>
            </a:r>
            <a:r>
              <a:rPr lang="en-US" err="1"/>
              <a:t>tokovi</a:t>
            </a:r>
            <a:r>
              <a:rPr lang="en-US"/>
              <a:t>, </a:t>
            </a:r>
            <a:endParaRPr lang="sr-Latn-RS"/>
          </a:p>
          <a:p>
            <a:pPr lvl="1"/>
            <a:r>
              <a:rPr lang="en-US" err="1"/>
              <a:t>komunikacije</a:t>
            </a:r>
            <a:r>
              <a:rPr lang="en-US"/>
              <a:t>, </a:t>
            </a:r>
            <a:endParaRPr lang="sr-Latn-RS"/>
          </a:p>
          <a:p>
            <a:pPr lvl="1"/>
            <a:r>
              <a:rPr lang="en-US" err="1"/>
              <a:t>tehnološke</a:t>
            </a:r>
            <a:r>
              <a:rPr lang="en-US"/>
              <a:t> </a:t>
            </a:r>
            <a:r>
              <a:rPr lang="en-US" err="1"/>
              <a:t>prednosti</a:t>
            </a:r>
            <a:r>
              <a:rPr lang="en-US"/>
              <a:t> u </a:t>
            </a:r>
            <a:r>
              <a:rPr lang="en-US" err="1"/>
              <a:t>transportu</a:t>
            </a:r>
            <a:r>
              <a:rPr lang="en-US"/>
              <a:t>, </a:t>
            </a:r>
            <a:r>
              <a:rPr lang="en-US" err="1"/>
              <a:t>elektronici</a:t>
            </a:r>
            <a:r>
              <a:rPr lang="en-US"/>
              <a:t> </a:t>
            </a:r>
            <a:r>
              <a:rPr lang="en-US" err="1"/>
              <a:t>i</a:t>
            </a:r>
            <a:r>
              <a:rPr lang="en-US"/>
              <a:t> </a:t>
            </a:r>
            <a:endParaRPr lang="sr-Latn-RS"/>
          </a:p>
          <a:p>
            <a:pPr lvl="1"/>
            <a:r>
              <a:rPr lang="en-US" err="1"/>
              <a:t>mobilnost</a:t>
            </a:r>
            <a:r>
              <a:rPr lang="en-US"/>
              <a:t> </a:t>
            </a:r>
            <a:r>
              <a:rPr lang="en-US" err="1"/>
              <a:t>stanovništva</a:t>
            </a:r>
            <a:r>
              <a:rPr lang="en-US"/>
              <a:t>, </a:t>
            </a:r>
            <a:r>
              <a:rPr lang="en-US" err="1"/>
              <a:t>posebno</a:t>
            </a:r>
            <a:r>
              <a:rPr lang="en-US"/>
              <a:t> </a:t>
            </a:r>
            <a:r>
              <a:rPr lang="en-US" err="1"/>
              <a:t>radne</a:t>
            </a:r>
            <a:r>
              <a:rPr lang="en-US"/>
              <a:t> </a:t>
            </a:r>
            <a:r>
              <a:rPr lang="en-US" err="1"/>
              <a:t>snage</a:t>
            </a:r>
            <a:r>
              <a:rPr lang="en-US"/>
              <a:t>.</a:t>
            </a:r>
          </a:p>
        </p:txBody>
      </p:sp>
    </p:spTree>
    <p:extLst>
      <p:ext uri="{BB962C8B-B14F-4D97-AF65-F5344CB8AC3E}">
        <p14:creationId xmlns:p14="http://schemas.microsoft.com/office/powerpoint/2010/main" val="32547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6"/>
            <a:ext cx="5387502" cy="692710"/>
          </a:xfrm>
        </p:spPr>
        <p:txBody>
          <a:bodyPr>
            <a:normAutofit fontScale="90000"/>
          </a:bodyPr>
          <a:lstStyle/>
          <a:p>
            <a:pPr algn="ctr"/>
            <a:r>
              <a:rPr lang="sr-Latn-RS" b="1" dirty="0"/>
              <a:t>Novac</a:t>
            </a:r>
            <a:endParaRPr lang="en-US" b="1" dirty="0"/>
          </a:p>
        </p:txBody>
      </p:sp>
      <p:sp>
        <p:nvSpPr>
          <p:cNvPr id="3" name="Content Placeholder 2"/>
          <p:cNvSpPr>
            <a:spLocks noGrp="1"/>
          </p:cNvSpPr>
          <p:nvPr>
            <p:ph idx="1"/>
          </p:nvPr>
        </p:nvSpPr>
        <p:spPr>
          <a:xfrm>
            <a:off x="322729" y="970547"/>
            <a:ext cx="6266330" cy="5206416"/>
          </a:xfrm>
        </p:spPr>
        <p:txBody>
          <a:bodyPr>
            <a:noAutofit/>
          </a:bodyPr>
          <a:lstStyle/>
          <a:p>
            <a:r>
              <a:rPr lang="sr-Latn-RS" sz="2200" dirty="0"/>
              <a:t>Novac omogućava ljudima da </a:t>
            </a:r>
            <a:r>
              <a:rPr lang="sr-Latn-RS" sz="2200" b="1" u="sng" dirty="0"/>
              <a:t>razmenjuju</a:t>
            </a:r>
            <a:r>
              <a:rPr lang="sr-Latn-RS" sz="2200" dirty="0"/>
              <a:t> svoju specijalizovanu proizvodnju za veliki raspon roba i usluga koje proizvode drugi</a:t>
            </a:r>
          </a:p>
          <a:p>
            <a:r>
              <a:rPr lang="sr-Latn-RS" sz="2200" dirty="0"/>
              <a:t>Novac je </a:t>
            </a:r>
            <a:r>
              <a:rPr lang="sr-Latn-RS" sz="2200" u="sng" dirty="0"/>
              <a:t>sredstvo plaćanja</a:t>
            </a:r>
            <a:r>
              <a:rPr lang="sr-Latn-RS" sz="2200" dirty="0"/>
              <a:t>,  koje olakšava razmenu </a:t>
            </a:r>
          </a:p>
          <a:p>
            <a:pPr lvl="1"/>
            <a:r>
              <a:rPr lang="sr-Latn-RS" sz="2200" dirty="0"/>
              <a:t>koliko bi bilo teško kada ne bi bilo novca? Pa kad bi svaki put dobra razmenjivali za dr dobra ili usluge? Koju uslugu ponuditi pizzeriji za ukusnu pizzu? Ili fakultetu da bi se pokrili troškovi školarine?</a:t>
            </a:r>
          </a:p>
          <a:p>
            <a:r>
              <a:rPr lang="sr-Latn-RS" sz="2200" dirty="0"/>
              <a:t>Novac deluje kao </a:t>
            </a:r>
            <a:r>
              <a:rPr lang="sr-Latn-RS" sz="2200" u="sng" dirty="0"/>
              <a:t>sveprisutni sparilac kupca i proizvođača</a:t>
            </a:r>
          </a:p>
          <a:p>
            <a:r>
              <a:rPr lang="sr-Latn-RS" sz="2200" dirty="0"/>
              <a:t>Država nadzire </a:t>
            </a:r>
            <a:r>
              <a:rPr lang="sr-Latn-RS" sz="2200" u="sng" dirty="0"/>
              <a:t>ponudu novca kroz svoju Centralnu banku </a:t>
            </a:r>
            <a:r>
              <a:rPr lang="sr-Latn-RS" sz="2200" dirty="0"/>
              <a:t>(jer novac mora da se štiti, a može izmaknuti konroli... Pa dovesti do hiperinflacije, rasta cena....)</a:t>
            </a:r>
          </a:p>
        </p:txBody>
      </p:sp>
      <p:pic>
        <p:nvPicPr>
          <p:cNvPr id="4098" name="Picture 2" descr="NOVAC - Branko Dragaš"/>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389" r="18771" b="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4105"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07"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97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8151" y="619041"/>
            <a:ext cx="5725649" cy="6016428"/>
          </a:xfrm>
        </p:spPr>
        <p:txBody>
          <a:bodyPr>
            <a:normAutofit fontScale="92500"/>
          </a:bodyPr>
          <a:lstStyle/>
          <a:p>
            <a:pPr algn="just"/>
            <a:r>
              <a:rPr lang="en-US" dirty="0" err="1"/>
              <a:t>Sve</a:t>
            </a:r>
            <a:r>
              <a:rPr lang="en-US" dirty="0"/>
              <a:t> </a:t>
            </a:r>
            <a:r>
              <a:rPr lang="en-US" dirty="0" err="1"/>
              <a:t>transakcije</a:t>
            </a:r>
            <a:r>
              <a:rPr lang="en-US" dirty="0"/>
              <a:t> u </a:t>
            </a:r>
            <a:r>
              <a:rPr lang="en-US" dirty="0" err="1"/>
              <a:t>robnoj</a:t>
            </a:r>
            <a:r>
              <a:rPr lang="en-US" dirty="0"/>
              <a:t> </a:t>
            </a:r>
            <a:r>
              <a:rPr lang="en-US" dirty="0" err="1"/>
              <a:t>privredi</a:t>
            </a:r>
            <a:r>
              <a:rPr lang="en-US" dirty="0"/>
              <a:t> </a:t>
            </a:r>
            <a:r>
              <a:rPr lang="en-US" dirty="0" err="1"/>
              <a:t>ostvaruju</a:t>
            </a:r>
            <a:r>
              <a:rPr lang="en-US" dirty="0"/>
              <a:t> se </a:t>
            </a:r>
            <a:r>
              <a:rPr lang="en-US" dirty="0" err="1"/>
              <a:t>preko</a:t>
            </a:r>
            <a:r>
              <a:rPr lang="en-US" dirty="0"/>
              <a:t> </a:t>
            </a:r>
            <a:r>
              <a:rPr lang="en-US" b="1" u="sng" dirty="0" err="1">
                <a:solidFill>
                  <a:srgbClr val="7030A0"/>
                </a:solidFill>
              </a:rPr>
              <a:t>novca</a:t>
            </a:r>
            <a:r>
              <a:rPr lang="en-US" dirty="0"/>
              <a:t>. </a:t>
            </a:r>
            <a:endParaRPr lang="sr-Latn-RS" dirty="0"/>
          </a:p>
          <a:p>
            <a:pPr algn="just"/>
            <a:r>
              <a:rPr lang="en-US" dirty="0" err="1"/>
              <a:t>tržišna</a:t>
            </a:r>
            <a:r>
              <a:rPr lang="en-US" dirty="0"/>
              <a:t> </a:t>
            </a:r>
            <a:r>
              <a:rPr lang="en-US" dirty="0" err="1"/>
              <a:t>privreda</a:t>
            </a:r>
            <a:r>
              <a:rPr lang="en-US" dirty="0"/>
              <a:t> </a:t>
            </a:r>
            <a:r>
              <a:rPr lang="en-US" dirty="0" err="1"/>
              <a:t>predstavlja</a:t>
            </a:r>
            <a:r>
              <a:rPr lang="en-US" dirty="0"/>
              <a:t> </a:t>
            </a:r>
            <a:r>
              <a:rPr lang="en-US" dirty="0" err="1"/>
              <a:t>funkcionalno</a:t>
            </a:r>
            <a:r>
              <a:rPr lang="en-US" dirty="0"/>
              <a:t> </a:t>
            </a:r>
            <a:r>
              <a:rPr lang="en-US" u="sng" dirty="0" err="1"/>
              <a:t>jedinstvo</a:t>
            </a:r>
            <a:r>
              <a:rPr lang="en-US" u="sng" dirty="0"/>
              <a:t> </a:t>
            </a:r>
            <a:r>
              <a:rPr lang="en-US" u="sng" dirty="0" err="1"/>
              <a:t>robnih</a:t>
            </a:r>
            <a:r>
              <a:rPr lang="en-US" u="sng" dirty="0"/>
              <a:t> </a:t>
            </a:r>
            <a:r>
              <a:rPr lang="en-US" dirty="0"/>
              <a:t>(</a:t>
            </a:r>
            <a:r>
              <a:rPr lang="en-US" dirty="0" err="1"/>
              <a:t>realnih</a:t>
            </a:r>
            <a:r>
              <a:rPr lang="en-US" dirty="0"/>
              <a:t>) </a:t>
            </a:r>
            <a:r>
              <a:rPr lang="en-US" dirty="0" err="1"/>
              <a:t>i</a:t>
            </a:r>
            <a:r>
              <a:rPr lang="en-US" dirty="0"/>
              <a:t> </a:t>
            </a:r>
            <a:r>
              <a:rPr lang="en-US" u="sng" dirty="0" err="1"/>
              <a:t>novčanih</a:t>
            </a:r>
            <a:r>
              <a:rPr lang="en-US" u="sng" dirty="0"/>
              <a:t> (</a:t>
            </a:r>
            <a:r>
              <a:rPr lang="en-US" u="sng" dirty="0" err="1"/>
              <a:t>monetarnih</a:t>
            </a:r>
            <a:r>
              <a:rPr lang="en-US" u="sng" dirty="0"/>
              <a:t>) </a:t>
            </a:r>
            <a:r>
              <a:rPr lang="en-US" u="sng" dirty="0" err="1"/>
              <a:t>tokova</a:t>
            </a:r>
            <a:r>
              <a:rPr lang="en-US" dirty="0"/>
              <a:t>. </a:t>
            </a:r>
            <a:endParaRPr lang="sr-Latn-RS" dirty="0"/>
          </a:p>
          <a:p>
            <a:pPr lvl="1" algn="just"/>
            <a:r>
              <a:rPr lang="en-US" dirty="0" err="1"/>
              <a:t>Novčani</a:t>
            </a:r>
            <a:r>
              <a:rPr lang="en-US" dirty="0"/>
              <a:t> (</a:t>
            </a:r>
            <a:r>
              <a:rPr lang="en-US" dirty="0" err="1"/>
              <a:t>monetarni</a:t>
            </a:r>
            <a:r>
              <a:rPr lang="en-US" dirty="0"/>
              <a:t>) </a:t>
            </a:r>
            <a:r>
              <a:rPr lang="en-US" dirty="0" err="1"/>
              <a:t>tokovi</a:t>
            </a:r>
            <a:r>
              <a:rPr lang="en-US" dirty="0"/>
              <a:t> </a:t>
            </a:r>
            <a:r>
              <a:rPr lang="en-US" dirty="0" err="1"/>
              <a:t>regulišu</a:t>
            </a:r>
            <a:r>
              <a:rPr lang="en-US" dirty="0"/>
              <a:t> se </a:t>
            </a:r>
            <a:r>
              <a:rPr lang="en-US" dirty="0" err="1"/>
              <a:t>dejstvom</a:t>
            </a:r>
            <a:r>
              <a:rPr lang="en-US" dirty="0"/>
              <a:t> </a:t>
            </a:r>
            <a:r>
              <a:rPr lang="en-US" u="sng" dirty="0" err="1">
                <a:solidFill>
                  <a:srgbClr val="7030A0"/>
                </a:solidFill>
              </a:rPr>
              <a:t>instrumenata</a:t>
            </a:r>
            <a:r>
              <a:rPr lang="en-US" dirty="0"/>
              <a:t> </a:t>
            </a:r>
            <a:r>
              <a:rPr lang="en-US" dirty="0" err="1"/>
              <a:t>monetarno</a:t>
            </a:r>
            <a:r>
              <a:rPr lang="en-US" dirty="0"/>
              <a:t> – </a:t>
            </a:r>
            <a:r>
              <a:rPr lang="en-US" dirty="0" err="1"/>
              <a:t>kreditnog</a:t>
            </a:r>
            <a:r>
              <a:rPr lang="en-US" dirty="0"/>
              <a:t> </a:t>
            </a:r>
            <a:r>
              <a:rPr lang="en-US" dirty="0" err="1"/>
              <a:t>sistema</a:t>
            </a:r>
            <a:r>
              <a:rPr lang="en-US" dirty="0"/>
              <a:t> </a:t>
            </a:r>
            <a:r>
              <a:rPr lang="en-US" dirty="0" err="1"/>
              <a:t>i</a:t>
            </a:r>
            <a:r>
              <a:rPr lang="en-US" dirty="0"/>
              <a:t> </a:t>
            </a:r>
            <a:r>
              <a:rPr lang="en-US" dirty="0" err="1"/>
              <a:t>merama</a:t>
            </a:r>
            <a:r>
              <a:rPr lang="en-US" dirty="0"/>
              <a:t> </a:t>
            </a:r>
            <a:r>
              <a:rPr lang="en-US" dirty="0" err="1"/>
              <a:t>monetarno</a:t>
            </a:r>
            <a:r>
              <a:rPr lang="en-US" dirty="0"/>
              <a:t> – </a:t>
            </a:r>
            <a:r>
              <a:rPr lang="en-US" dirty="0" err="1"/>
              <a:t>kreditne</a:t>
            </a:r>
            <a:r>
              <a:rPr lang="en-US" dirty="0"/>
              <a:t> </a:t>
            </a:r>
            <a:r>
              <a:rPr lang="en-US" dirty="0" err="1"/>
              <a:t>politike</a:t>
            </a:r>
            <a:r>
              <a:rPr lang="en-US" dirty="0"/>
              <a:t>. </a:t>
            </a:r>
            <a:endParaRPr lang="sr-Latn-RS" dirty="0"/>
          </a:p>
          <a:p>
            <a:pPr lvl="1" algn="just"/>
            <a:r>
              <a:rPr lang="sr-Latn-RS" dirty="0"/>
              <a:t>MONETARNO KREDITNI SISTEM </a:t>
            </a:r>
            <a:r>
              <a:rPr lang="en-US" dirty="0" err="1"/>
              <a:t>predstavlja</a:t>
            </a:r>
            <a:r>
              <a:rPr lang="en-US" dirty="0"/>
              <a:t> </a:t>
            </a:r>
            <a:r>
              <a:rPr lang="en-US" u="sng" dirty="0" err="1"/>
              <a:t>institucionalni</a:t>
            </a:r>
            <a:r>
              <a:rPr lang="en-US" u="sng" dirty="0"/>
              <a:t> </a:t>
            </a:r>
            <a:r>
              <a:rPr lang="en-US" u="sng" dirty="0" err="1"/>
              <a:t>okvir</a:t>
            </a:r>
            <a:r>
              <a:rPr lang="en-US" u="sng" dirty="0"/>
              <a:t> </a:t>
            </a:r>
            <a:r>
              <a:rPr lang="en-US" dirty="0" err="1"/>
              <a:t>unutar</a:t>
            </a:r>
            <a:r>
              <a:rPr lang="en-US" dirty="0"/>
              <a:t> </a:t>
            </a:r>
            <a:r>
              <a:rPr lang="en-US" dirty="0" err="1"/>
              <a:t>koga</a:t>
            </a:r>
            <a:r>
              <a:rPr lang="en-US" dirty="0"/>
              <a:t> </a:t>
            </a:r>
            <a:r>
              <a:rPr lang="en-US" dirty="0" err="1"/>
              <a:t>privredni</a:t>
            </a:r>
            <a:r>
              <a:rPr lang="en-US" dirty="0"/>
              <a:t> </a:t>
            </a:r>
            <a:r>
              <a:rPr lang="en-US" dirty="0" err="1"/>
              <a:t>subjekti</a:t>
            </a:r>
            <a:r>
              <a:rPr lang="en-US" dirty="0"/>
              <a:t> </a:t>
            </a:r>
            <a:r>
              <a:rPr lang="en-US" dirty="0" err="1"/>
              <a:t>mogu</a:t>
            </a:r>
            <a:r>
              <a:rPr lang="en-US" dirty="0"/>
              <a:t> da </a:t>
            </a:r>
            <a:r>
              <a:rPr lang="en-US" dirty="0" err="1"/>
              <a:t>donose</a:t>
            </a:r>
            <a:r>
              <a:rPr lang="en-US" dirty="0"/>
              <a:t> </a:t>
            </a:r>
            <a:r>
              <a:rPr lang="en-US" dirty="0" err="1"/>
              <a:t>odluke</a:t>
            </a:r>
            <a:r>
              <a:rPr lang="en-US" dirty="0"/>
              <a:t> </a:t>
            </a:r>
            <a:r>
              <a:rPr lang="en-US" dirty="0" err="1"/>
              <a:t>po</a:t>
            </a:r>
            <a:r>
              <a:rPr lang="en-US" dirty="0"/>
              <a:t> </a:t>
            </a:r>
            <a:r>
              <a:rPr lang="en-US" dirty="0" err="1"/>
              <a:t>pitanjima</a:t>
            </a:r>
            <a:r>
              <a:rPr lang="en-US" dirty="0"/>
              <a:t> </a:t>
            </a:r>
            <a:r>
              <a:rPr lang="en-US" dirty="0" err="1"/>
              <a:t>novca</a:t>
            </a:r>
            <a:r>
              <a:rPr lang="en-US" dirty="0"/>
              <a:t> </a:t>
            </a:r>
            <a:r>
              <a:rPr lang="en-US" dirty="0" err="1"/>
              <a:t>i</a:t>
            </a:r>
            <a:r>
              <a:rPr lang="en-US" dirty="0"/>
              <a:t> </a:t>
            </a:r>
            <a:r>
              <a:rPr lang="en-US" dirty="0" err="1"/>
              <a:t>kredita</a:t>
            </a:r>
            <a:r>
              <a:rPr lang="en-US" dirty="0"/>
              <a:t>. </a:t>
            </a:r>
            <a:r>
              <a:rPr lang="en-US" b="1" dirty="0">
                <a:solidFill>
                  <a:srgbClr val="7030A0"/>
                </a:solidFill>
              </a:rPr>
              <a:t>Od toga </a:t>
            </a:r>
            <a:r>
              <a:rPr lang="en-US" b="1" dirty="0" err="1">
                <a:solidFill>
                  <a:srgbClr val="7030A0"/>
                </a:solidFill>
              </a:rPr>
              <a:t>kako</a:t>
            </a:r>
            <a:r>
              <a:rPr lang="en-US" b="1" dirty="0">
                <a:solidFill>
                  <a:srgbClr val="7030A0"/>
                </a:solidFill>
              </a:rPr>
              <a:t> je </a:t>
            </a:r>
            <a:r>
              <a:rPr lang="en-US" b="1" dirty="0" err="1">
                <a:solidFill>
                  <a:srgbClr val="7030A0"/>
                </a:solidFill>
              </a:rPr>
              <a:t>moć</a:t>
            </a:r>
            <a:r>
              <a:rPr lang="en-US" b="1" dirty="0">
                <a:solidFill>
                  <a:srgbClr val="7030A0"/>
                </a:solidFill>
              </a:rPr>
              <a:t> </a:t>
            </a:r>
            <a:r>
              <a:rPr lang="en-US" b="1" dirty="0" err="1">
                <a:solidFill>
                  <a:srgbClr val="7030A0"/>
                </a:solidFill>
              </a:rPr>
              <a:t>odlučivanja</a:t>
            </a:r>
            <a:r>
              <a:rPr lang="en-US" b="1" dirty="0">
                <a:solidFill>
                  <a:srgbClr val="7030A0"/>
                </a:solidFill>
              </a:rPr>
              <a:t> o </a:t>
            </a:r>
            <a:r>
              <a:rPr lang="en-US" b="1" dirty="0" err="1">
                <a:solidFill>
                  <a:srgbClr val="7030A0"/>
                </a:solidFill>
              </a:rPr>
              <a:t>novčano-kreditnim</a:t>
            </a:r>
            <a:r>
              <a:rPr lang="en-US" b="1" dirty="0">
                <a:solidFill>
                  <a:srgbClr val="7030A0"/>
                </a:solidFill>
              </a:rPr>
              <a:t> </a:t>
            </a:r>
            <a:r>
              <a:rPr lang="en-US" b="1" dirty="0" err="1">
                <a:solidFill>
                  <a:srgbClr val="7030A0"/>
                </a:solidFill>
              </a:rPr>
              <a:t>poslovima</a:t>
            </a:r>
            <a:r>
              <a:rPr lang="en-US" b="1" dirty="0">
                <a:solidFill>
                  <a:srgbClr val="7030A0"/>
                </a:solidFill>
              </a:rPr>
              <a:t> </a:t>
            </a:r>
            <a:r>
              <a:rPr lang="en-US" b="1" dirty="0" err="1">
                <a:solidFill>
                  <a:srgbClr val="7030A0"/>
                </a:solidFill>
              </a:rPr>
              <a:t>raspoređena</a:t>
            </a:r>
            <a:r>
              <a:rPr lang="en-US" b="1" dirty="0">
                <a:solidFill>
                  <a:srgbClr val="7030A0"/>
                </a:solidFill>
              </a:rPr>
              <a:t> </a:t>
            </a:r>
            <a:r>
              <a:rPr lang="en-US" b="1" dirty="0" err="1">
                <a:solidFill>
                  <a:srgbClr val="7030A0"/>
                </a:solidFill>
              </a:rPr>
              <a:t>na</a:t>
            </a:r>
            <a:r>
              <a:rPr lang="en-US" b="1" dirty="0">
                <a:solidFill>
                  <a:srgbClr val="7030A0"/>
                </a:solidFill>
              </a:rPr>
              <a:t> </a:t>
            </a:r>
            <a:r>
              <a:rPr lang="en-US" b="1" dirty="0" err="1">
                <a:solidFill>
                  <a:srgbClr val="7030A0"/>
                </a:solidFill>
              </a:rPr>
              <a:t>pojedine</a:t>
            </a:r>
            <a:r>
              <a:rPr lang="en-US" b="1" dirty="0">
                <a:solidFill>
                  <a:srgbClr val="7030A0"/>
                </a:solidFill>
              </a:rPr>
              <a:t> </a:t>
            </a:r>
            <a:r>
              <a:rPr lang="en-US" b="1" dirty="0" err="1">
                <a:solidFill>
                  <a:srgbClr val="7030A0"/>
                </a:solidFill>
              </a:rPr>
              <a:t>privredne</a:t>
            </a:r>
            <a:r>
              <a:rPr lang="en-US" b="1" dirty="0">
                <a:solidFill>
                  <a:srgbClr val="7030A0"/>
                </a:solidFill>
              </a:rPr>
              <a:t> </a:t>
            </a:r>
            <a:r>
              <a:rPr lang="en-US" b="1" dirty="0" err="1">
                <a:solidFill>
                  <a:srgbClr val="7030A0"/>
                </a:solidFill>
              </a:rPr>
              <a:t>subjekte</a:t>
            </a:r>
            <a:r>
              <a:rPr lang="en-US" b="1" dirty="0">
                <a:solidFill>
                  <a:srgbClr val="7030A0"/>
                </a:solidFill>
              </a:rPr>
              <a:t>, </a:t>
            </a:r>
            <a:r>
              <a:rPr lang="en-US" b="1" dirty="0" err="1">
                <a:solidFill>
                  <a:srgbClr val="7030A0"/>
                </a:solidFill>
              </a:rPr>
              <a:t>zavisi</a:t>
            </a:r>
            <a:r>
              <a:rPr lang="en-US" b="1" dirty="0">
                <a:solidFill>
                  <a:srgbClr val="7030A0"/>
                </a:solidFill>
              </a:rPr>
              <a:t> </a:t>
            </a:r>
            <a:r>
              <a:rPr lang="en-US" b="1" dirty="0" err="1">
                <a:solidFill>
                  <a:srgbClr val="7030A0"/>
                </a:solidFill>
              </a:rPr>
              <a:t>suština</a:t>
            </a:r>
            <a:r>
              <a:rPr lang="en-US" b="1" dirty="0">
                <a:solidFill>
                  <a:srgbClr val="7030A0"/>
                </a:solidFill>
              </a:rPr>
              <a:t> </a:t>
            </a:r>
            <a:r>
              <a:rPr lang="en-US" b="1" dirty="0" err="1">
                <a:solidFill>
                  <a:srgbClr val="7030A0"/>
                </a:solidFill>
              </a:rPr>
              <a:t>monetarno-kreditnog</a:t>
            </a:r>
            <a:r>
              <a:rPr lang="en-US" b="1" dirty="0">
                <a:solidFill>
                  <a:srgbClr val="7030A0"/>
                </a:solidFill>
              </a:rPr>
              <a:t> </a:t>
            </a:r>
            <a:r>
              <a:rPr lang="en-US" b="1" dirty="0" err="1">
                <a:solidFill>
                  <a:srgbClr val="7030A0"/>
                </a:solidFill>
              </a:rPr>
              <a:t>sistema</a:t>
            </a:r>
            <a:r>
              <a:rPr lang="en-US" b="1" dirty="0">
                <a:solidFill>
                  <a:srgbClr val="7030A0"/>
                </a:solidFill>
              </a:rPr>
              <a:t>.</a:t>
            </a:r>
          </a:p>
        </p:txBody>
      </p:sp>
      <p:pic>
        <p:nvPicPr>
          <p:cNvPr id="9218" name="Picture 2" descr="Who You Gonna Believe on Monetary Policy? - WS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21" y="1095641"/>
            <a:ext cx="5344930" cy="412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165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p:cNvSpPr>
          <p:nvPr/>
        </p:nvSpPr>
        <p:spPr>
          <a:xfrm>
            <a:off x="664782" y="643466"/>
            <a:ext cx="5484158" cy="5483969"/>
          </a:xfrm>
          <a:prstGeom prst="rect">
            <a:avLst/>
          </a:prstGeom>
          <a:solidFill>
            <a:srgbClr val="7030A0"/>
          </a:solidFill>
        </p:spPr>
        <p:txBody>
          <a:bodyPr>
            <a:normAutofit/>
          </a:bodyPr>
          <a:lstStyle/>
          <a:p>
            <a:pPr algn="just" defTabSz="886968">
              <a:spcAft>
                <a:spcPts val="600"/>
              </a:spcAft>
            </a:pPr>
            <a:r>
              <a:rPr lang="sr-Latn-RS" sz="2200" kern="1200" dirty="0">
                <a:solidFill>
                  <a:schemeClr val="bg1"/>
                </a:solidFill>
                <a:latin typeface="+mn-lt"/>
                <a:ea typeface="+mn-ea"/>
                <a:cs typeface="+mn-cs"/>
              </a:rPr>
              <a:t>M</a:t>
            </a:r>
            <a:r>
              <a:rPr lang="en-US" sz="2200" kern="1200" dirty="0" err="1">
                <a:solidFill>
                  <a:schemeClr val="bg1"/>
                </a:solidFill>
                <a:latin typeface="+mn-lt"/>
                <a:ea typeface="+mn-ea"/>
                <a:cs typeface="+mn-cs"/>
              </a:rPr>
              <a:t>onetarno-kreditni</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sistem</a:t>
            </a:r>
            <a:r>
              <a:rPr lang="en-US" sz="2200" kern="1200" dirty="0">
                <a:solidFill>
                  <a:schemeClr val="bg1"/>
                </a:solidFill>
                <a:latin typeface="+mn-lt"/>
                <a:ea typeface="+mn-ea"/>
                <a:cs typeface="+mn-cs"/>
              </a:rPr>
              <a:t> pre </a:t>
            </a:r>
            <a:r>
              <a:rPr lang="en-US" sz="2200" kern="1200" dirty="0" err="1">
                <a:solidFill>
                  <a:schemeClr val="bg1"/>
                </a:solidFill>
                <a:latin typeface="+mn-lt"/>
                <a:ea typeface="+mn-ea"/>
                <a:cs typeface="+mn-cs"/>
              </a:rPr>
              <a:t>svega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definiše</a:t>
            </a:r>
            <a:r>
              <a:rPr lang="en-US" sz="2200" kern="1200" dirty="0">
                <a:solidFill>
                  <a:schemeClr val="bg1"/>
                </a:solidFill>
                <a:latin typeface="+mn-lt"/>
                <a:ea typeface="+mn-ea"/>
                <a:cs typeface="+mn-cs"/>
              </a:rPr>
              <a:t>: </a:t>
            </a:r>
            <a:endParaRPr lang="sr-Latn-RS" sz="2200" kern="1200" dirty="0">
              <a:solidFill>
                <a:schemeClr val="bg1"/>
              </a:solidFill>
              <a:latin typeface="+mn-lt"/>
              <a:ea typeface="+mn-ea"/>
              <a:cs typeface="+mn-cs"/>
            </a:endParaRPr>
          </a:p>
          <a:p>
            <a:pPr marL="498920" indent="-498920" algn="just" defTabSz="886968">
              <a:spcAft>
                <a:spcPts val="600"/>
              </a:spcAft>
              <a:buAutoNum type="arabicPeriod"/>
            </a:pPr>
            <a:r>
              <a:rPr lang="sr-Latn-RS" sz="2200" kern="1200" dirty="0">
                <a:solidFill>
                  <a:schemeClr val="bg1"/>
                </a:solidFill>
                <a:latin typeface="+mn-lt"/>
                <a:ea typeface="+mn-ea"/>
                <a:cs typeface="+mn-cs"/>
              </a:rPr>
              <a:t>K</a:t>
            </a:r>
            <a:r>
              <a:rPr lang="en-US" sz="2200" kern="1200" dirty="0" err="1">
                <a:solidFill>
                  <a:schemeClr val="bg1"/>
                </a:solidFill>
                <a:latin typeface="+mn-lt"/>
                <a:ea typeface="+mn-ea"/>
                <a:cs typeface="+mn-cs"/>
              </a:rPr>
              <a:t>oji</a:t>
            </a:r>
            <a:r>
              <a:rPr lang="en-US" sz="2200" kern="1200" dirty="0">
                <a:solidFill>
                  <a:schemeClr val="bg1"/>
                </a:solidFill>
                <a:latin typeface="+mn-lt"/>
                <a:ea typeface="+mn-ea"/>
                <a:cs typeface="+mn-cs"/>
              </a:rPr>
              <a:t> se od </a:t>
            </a:r>
            <a:r>
              <a:rPr lang="en-US" sz="2200" kern="1200" dirty="0" err="1">
                <a:solidFill>
                  <a:schemeClr val="bg1"/>
                </a:solidFill>
                <a:latin typeface="+mn-lt"/>
                <a:ea typeface="+mn-ea"/>
                <a:cs typeface="+mn-cs"/>
              </a:rPr>
              <a:t>instrumenata</a:t>
            </a:r>
            <a:r>
              <a:rPr lang="en-US" sz="2200" kern="1200" dirty="0">
                <a:solidFill>
                  <a:schemeClr val="bg1"/>
                </a:solidFill>
                <a:latin typeface="+mn-lt"/>
                <a:ea typeface="+mn-ea"/>
                <a:cs typeface="+mn-cs"/>
              </a:rPr>
              <a:t> koji se </a:t>
            </a:r>
            <a:r>
              <a:rPr lang="en-US" sz="2200" kern="1200" dirty="0" err="1">
                <a:solidFill>
                  <a:schemeClr val="bg1"/>
                </a:solidFill>
                <a:latin typeface="+mn-lt"/>
                <a:ea typeface="+mn-ea"/>
                <a:cs typeface="+mn-cs"/>
              </a:rPr>
              <a:t>koriste</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kao</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prometno</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i</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platežno</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sredstvo</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smatra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novcem</a:t>
            </a:r>
            <a:r>
              <a:rPr lang="en-US" sz="2200" kern="1200" dirty="0">
                <a:solidFill>
                  <a:schemeClr val="bg1"/>
                </a:solidFill>
                <a:latin typeface="+mn-lt"/>
                <a:ea typeface="+mn-ea"/>
                <a:cs typeface="+mn-cs"/>
              </a:rPr>
              <a:t>; </a:t>
            </a:r>
            <a:endParaRPr lang="sr-Latn-RS" sz="2200" kern="1200" dirty="0">
              <a:solidFill>
                <a:schemeClr val="bg1"/>
              </a:solidFill>
              <a:latin typeface="+mn-lt"/>
              <a:ea typeface="+mn-ea"/>
              <a:cs typeface="+mn-cs"/>
            </a:endParaRPr>
          </a:p>
          <a:p>
            <a:pPr marL="498920" indent="-498920" algn="just" defTabSz="886968">
              <a:spcAft>
                <a:spcPts val="600"/>
              </a:spcAft>
              <a:buAutoNum type="arabicPeriod"/>
            </a:pPr>
            <a:r>
              <a:rPr lang="en-US" sz="2200" kern="1200" dirty="0" err="1">
                <a:solidFill>
                  <a:schemeClr val="bg1"/>
                </a:solidFill>
                <a:latin typeface="+mn-lt"/>
                <a:ea typeface="+mn-ea"/>
                <a:cs typeface="+mn-cs"/>
              </a:rPr>
              <a:t>položaj</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privrednih</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subjekata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i</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njihova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nadležnost</a:t>
            </a:r>
            <a:r>
              <a:rPr lang="en-US" sz="2200" kern="1200" dirty="0">
                <a:solidFill>
                  <a:schemeClr val="bg1"/>
                </a:solidFill>
                <a:latin typeface="+mn-lt"/>
                <a:ea typeface="+mn-ea"/>
                <a:cs typeface="+mn-cs"/>
              </a:rPr>
              <a:t> u </a:t>
            </a:r>
            <a:r>
              <a:rPr lang="en-US" sz="2200" kern="1200" dirty="0" err="1">
                <a:solidFill>
                  <a:schemeClr val="bg1"/>
                </a:solidFill>
                <a:latin typeface="+mn-lt"/>
                <a:ea typeface="+mn-ea"/>
                <a:cs typeface="+mn-cs"/>
              </a:rPr>
              <a:t>odlučivanju</a:t>
            </a:r>
            <a:r>
              <a:rPr lang="en-US" sz="2200" kern="1200" dirty="0">
                <a:solidFill>
                  <a:schemeClr val="bg1"/>
                </a:solidFill>
                <a:latin typeface="+mn-lt"/>
                <a:ea typeface="+mn-ea"/>
                <a:cs typeface="+mn-cs"/>
              </a:rPr>
              <a:t> o </a:t>
            </a:r>
            <a:r>
              <a:rPr lang="en-US" sz="2200" kern="1200" dirty="0" err="1">
                <a:solidFill>
                  <a:schemeClr val="bg1"/>
                </a:solidFill>
                <a:latin typeface="+mn-lt"/>
                <a:ea typeface="+mn-ea"/>
                <a:cs typeface="+mn-cs"/>
              </a:rPr>
              <a:t>pitanjima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privređivanja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koja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su</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vezana</a:t>
            </a:r>
            <a:r>
              <a:rPr lang="en-US" sz="2200" kern="1200" dirty="0">
                <a:solidFill>
                  <a:schemeClr val="bg1"/>
                </a:solidFill>
                <a:latin typeface="+mn-lt"/>
                <a:ea typeface="+mn-ea"/>
                <a:cs typeface="+mn-cs"/>
              </a:rPr>
              <a:t> za </a:t>
            </a:r>
            <a:r>
              <a:rPr lang="en-US" sz="2200" kern="1200" dirty="0" err="1">
                <a:solidFill>
                  <a:schemeClr val="bg1"/>
                </a:solidFill>
                <a:latin typeface="+mn-lt"/>
                <a:ea typeface="+mn-ea"/>
                <a:cs typeface="+mn-cs"/>
              </a:rPr>
              <a:t>novac</a:t>
            </a:r>
            <a:r>
              <a:rPr lang="en-US" sz="2200" kern="1200" dirty="0">
                <a:solidFill>
                  <a:schemeClr val="bg1"/>
                </a:solidFill>
                <a:latin typeface="+mn-lt"/>
                <a:ea typeface="+mn-ea"/>
                <a:cs typeface="+mn-cs"/>
              </a:rPr>
              <a:t>; </a:t>
            </a:r>
            <a:endParaRPr lang="sr-Latn-RS" sz="2200" kern="1200" dirty="0">
              <a:solidFill>
                <a:schemeClr val="bg1"/>
              </a:solidFill>
              <a:latin typeface="+mn-lt"/>
              <a:ea typeface="+mn-ea"/>
              <a:cs typeface="+mn-cs"/>
            </a:endParaRPr>
          </a:p>
          <a:p>
            <a:pPr marL="498920" indent="-498920" algn="just" defTabSz="886968">
              <a:spcAft>
                <a:spcPts val="600"/>
              </a:spcAft>
              <a:buAutoNum type="arabicPeriod"/>
            </a:pPr>
            <a:r>
              <a:rPr lang="en-US" sz="2200" kern="1200" dirty="0" err="1">
                <a:solidFill>
                  <a:schemeClr val="bg1"/>
                </a:solidFill>
                <a:latin typeface="+mn-lt"/>
                <a:ea typeface="+mn-ea"/>
                <a:cs typeface="+mn-cs"/>
              </a:rPr>
              <a:t>mehanizam</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regulisanja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emisije</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cirkulacije</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i</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povlačenja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novca</a:t>
            </a:r>
            <a:r>
              <a:rPr lang="en-US" sz="2200" kern="1200" dirty="0">
                <a:solidFill>
                  <a:schemeClr val="bg1"/>
                </a:solidFill>
                <a:latin typeface="+mn-lt"/>
                <a:ea typeface="+mn-ea"/>
                <a:cs typeface="+mn-cs"/>
              </a:rPr>
              <a:t>; </a:t>
            </a:r>
            <a:endParaRPr lang="sr-Latn-RS" sz="2200" kern="1200" dirty="0">
              <a:solidFill>
                <a:schemeClr val="bg1"/>
              </a:solidFill>
              <a:latin typeface="+mn-lt"/>
              <a:ea typeface="+mn-ea"/>
              <a:cs typeface="+mn-cs"/>
            </a:endParaRPr>
          </a:p>
          <a:p>
            <a:pPr marL="498920" indent="-498920" algn="just" defTabSz="886968">
              <a:spcAft>
                <a:spcPts val="600"/>
              </a:spcAft>
              <a:buAutoNum type="arabicPeriod"/>
            </a:pPr>
            <a:r>
              <a:rPr lang="en-US" sz="2200" kern="1200" dirty="0" err="1">
                <a:solidFill>
                  <a:schemeClr val="bg1"/>
                </a:solidFill>
                <a:latin typeface="+mn-lt"/>
                <a:ea typeface="+mn-ea"/>
                <a:cs typeface="+mn-cs"/>
              </a:rPr>
              <a:t>okvire</a:t>
            </a:r>
            <a:r>
              <a:rPr lang="en-US" sz="2200" kern="1200" dirty="0">
                <a:solidFill>
                  <a:schemeClr val="bg1"/>
                </a:solidFill>
                <a:latin typeface="+mn-lt"/>
                <a:ea typeface="+mn-ea"/>
                <a:cs typeface="+mn-cs"/>
              </a:rPr>
              <a:t> za </a:t>
            </a:r>
            <a:r>
              <a:rPr lang="en-US" sz="2200" kern="1200" dirty="0" err="1">
                <a:solidFill>
                  <a:schemeClr val="bg1"/>
                </a:solidFill>
                <a:latin typeface="+mn-lt"/>
                <a:ea typeface="+mn-ea"/>
                <a:cs typeface="+mn-cs"/>
              </a:rPr>
              <a:t>korišćenje</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monetarne</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politike</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kao</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načina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usmeravanja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privrednih</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tokova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i</a:t>
            </a:r>
            <a:r>
              <a:rPr lang="en-US" sz="2200" kern="1200" dirty="0">
                <a:solidFill>
                  <a:schemeClr val="bg1"/>
                </a:solidFill>
                <a:latin typeface="+mn-lt"/>
                <a:ea typeface="+mn-ea"/>
                <a:cs typeface="+mn-cs"/>
              </a:rPr>
              <a:t> </a:t>
            </a:r>
            <a:endParaRPr lang="sr-Latn-RS" sz="2200" kern="1200" dirty="0">
              <a:solidFill>
                <a:schemeClr val="bg1"/>
              </a:solidFill>
              <a:latin typeface="+mn-lt"/>
              <a:ea typeface="+mn-ea"/>
              <a:cs typeface="+mn-cs"/>
            </a:endParaRPr>
          </a:p>
          <a:p>
            <a:pPr marL="498920" indent="-498920" algn="just" defTabSz="886968">
              <a:spcAft>
                <a:spcPts val="600"/>
              </a:spcAft>
              <a:buAutoNum type="arabicPeriod"/>
            </a:pPr>
            <a:r>
              <a:rPr lang="en-US" sz="2200" kern="1200" dirty="0" err="1">
                <a:solidFill>
                  <a:schemeClr val="bg1"/>
                </a:solidFill>
                <a:latin typeface="+mn-lt"/>
                <a:ea typeface="+mn-ea"/>
                <a:cs typeface="+mn-cs"/>
              </a:rPr>
              <a:t>uloga</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tržišnog</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mehanizma</a:t>
            </a:r>
            <a:r>
              <a:rPr lang="en-US" sz="2200" kern="1200" dirty="0">
                <a:solidFill>
                  <a:schemeClr val="bg1"/>
                </a:solidFill>
                <a:latin typeface="+mn-lt"/>
                <a:ea typeface="+mn-ea"/>
                <a:cs typeface="+mn-cs"/>
              </a:rPr>
              <a:t> u </a:t>
            </a:r>
            <a:r>
              <a:rPr lang="en-US" sz="2200" kern="1200" dirty="0" err="1">
                <a:solidFill>
                  <a:schemeClr val="bg1"/>
                </a:solidFill>
                <a:latin typeface="+mn-lt"/>
                <a:ea typeface="+mn-ea"/>
                <a:cs typeface="+mn-cs"/>
              </a:rPr>
              <a:t>monetarnoj</a:t>
            </a:r>
            <a:r>
              <a:rPr lang="en-US" sz="2200" kern="1200" dirty="0">
                <a:solidFill>
                  <a:schemeClr val="bg1"/>
                </a:solidFill>
                <a:latin typeface="+mn-lt"/>
                <a:ea typeface="+mn-ea"/>
                <a:cs typeface="+mn-cs"/>
              </a:rPr>
              <a:t> </a:t>
            </a:r>
            <a:r>
              <a:rPr lang="en-US" sz="2200" kern="1200" dirty="0" err="1">
                <a:solidFill>
                  <a:schemeClr val="bg1"/>
                </a:solidFill>
                <a:latin typeface="+mn-lt"/>
                <a:ea typeface="+mn-ea"/>
                <a:cs typeface="+mn-cs"/>
              </a:rPr>
              <a:t>oblasti</a:t>
            </a:r>
            <a:r>
              <a:rPr lang="en-US" sz="2200" kern="1200" dirty="0">
                <a:solidFill>
                  <a:schemeClr val="bg1"/>
                </a:solidFill>
                <a:latin typeface="+mn-lt"/>
                <a:ea typeface="+mn-ea"/>
                <a:cs typeface="+mn-cs"/>
              </a:rPr>
              <a:t>.</a:t>
            </a:r>
            <a:endParaRPr lang="en-US" sz="2200" dirty="0">
              <a:solidFill>
                <a:schemeClr val="bg1"/>
              </a:solidFill>
            </a:endParaRPr>
          </a:p>
        </p:txBody>
      </p:sp>
      <p:sp>
        <p:nvSpPr>
          <p:cNvPr id="4" name="Rectangle 3"/>
          <p:cNvSpPr/>
          <p:nvPr/>
        </p:nvSpPr>
        <p:spPr>
          <a:xfrm>
            <a:off x="6878933" y="721575"/>
            <a:ext cx="4648285" cy="5696752"/>
          </a:xfrm>
          <a:prstGeom prst="rect">
            <a:avLst/>
          </a:prstGeom>
        </p:spPr>
        <p:txBody>
          <a:bodyPr wrap="square">
            <a:spAutoFit/>
          </a:bodyPr>
          <a:lstStyle/>
          <a:p>
            <a:pPr algn="just" defTabSz="886968">
              <a:spcAft>
                <a:spcPts val="600"/>
              </a:spcAft>
            </a:pPr>
            <a:r>
              <a:rPr lang="en-US" sz="2328" kern="1200" err="1">
                <a:solidFill>
                  <a:schemeClr val="tx1"/>
                </a:solidFill>
                <a:latin typeface="+mn-lt"/>
                <a:ea typeface="+mn-ea"/>
                <a:cs typeface="+mn-cs"/>
              </a:rPr>
              <a:t>Monetarno-kreditna</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politika</a:t>
            </a:r>
            <a:r>
              <a:rPr lang="en-US" sz="2328" kern="1200">
                <a:solidFill>
                  <a:schemeClr val="tx1"/>
                </a:solidFill>
                <a:latin typeface="+mn-lt"/>
                <a:ea typeface="+mn-ea"/>
                <a:cs typeface="+mn-cs"/>
              </a:rPr>
              <a:t> je </a:t>
            </a:r>
            <a:r>
              <a:rPr lang="en-US" sz="2328" u="sng" kern="1200">
                <a:solidFill>
                  <a:srgbClr val="7030A0"/>
                </a:solidFill>
                <a:latin typeface="+mn-lt"/>
                <a:ea typeface="+mn-ea"/>
                <a:cs typeface="+mn-cs"/>
              </a:rPr>
              <a:t>instrument </a:t>
            </a:r>
            <a:r>
              <a:rPr lang="en-US" sz="2328" u="sng" kern="1200" err="1">
                <a:solidFill>
                  <a:srgbClr val="7030A0"/>
                </a:solidFill>
                <a:latin typeface="+mn-lt"/>
                <a:ea typeface="+mn-ea"/>
                <a:cs typeface="+mn-cs"/>
              </a:rPr>
              <a:t>opšte</a:t>
            </a:r>
            <a:r>
              <a:rPr lang="en-US" sz="2328" u="sng" kern="1200">
                <a:solidFill>
                  <a:srgbClr val="7030A0"/>
                </a:solidFill>
                <a:latin typeface="+mn-lt"/>
                <a:ea typeface="+mn-ea"/>
                <a:cs typeface="+mn-cs"/>
              </a:rPr>
              <a:t> </a:t>
            </a:r>
            <a:r>
              <a:rPr lang="en-US" sz="2328" u="sng" kern="1200" err="1">
                <a:solidFill>
                  <a:srgbClr val="7030A0"/>
                </a:solidFill>
                <a:latin typeface="+mn-lt"/>
                <a:ea typeface="+mn-ea"/>
                <a:cs typeface="+mn-cs"/>
              </a:rPr>
              <a:t>ekonomske</a:t>
            </a:r>
            <a:r>
              <a:rPr lang="en-US" sz="2328" u="sng" kern="1200">
                <a:solidFill>
                  <a:srgbClr val="7030A0"/>
                </a:solidFill>
                <a:latin typeface="+mn-lt"/>
                <a:ea typeface="+mn-ea"/>
                <a:cs typeface="+mn-cs"/>
              </a:rPr>
              <a:t> </a:t>
            </a:r>
            <a:r>
              <a:rPr lang="en-US" sz="2328" u="sng" kern="1200" err="1">
                <a:solidFill>
                  <a:srgbClr val="7030A0"/>
                </a:solidFill>
                <a:latin typeface="+mn-lt"/>
                <a:ea typeface="+mn-ea"/>
                <a:cs typeface="+mn-cs"/>
              </a:rPr>
              <a:t>politike</a:t>
            </a:r>
            <a:r>
              <a:rPr lang="en-US" sz="2328" u="sng" kern="1200">
                <a:solidFill>
                  <a:srgbClr val="7030A0"/>
                </a:solidFill>
                <a:latin typeface="+mn-lt"/>
                <a:ea typeface="+mn-ea"/>
                <a:cs typeface="+mn-cs"/>
              </a:rPr>
              <a:t> </a:t>
            </a:r>
            <a:r>
              <a:rPr lang="en-US" sz="2328" u="sng" kern="1200" err="1">
                <a:solidFill>
                  <a:srgbClr val="7030A0"/>
                </a:solidFill>
                <a:latin typeface="+mn-lt"/>
                <a:ea typeface="+mn-ea"/>
                <a:cs typeface="+mn-cs"/>
              </a:rPr>
              <a:t>zemlje</a:t>
            </a:r>
            <a:r>
              <a:rPr lang="en-US" sz="2328" kern="1200">
                <a:solidFill>
                  <a:schemeClr val="tx1"/>
                </a:solidFill>
                <a:latin typeface="+mn-lt"/>
                <a:ea typeface="+mn-ea"/>
                <a:cs typeface="+mn-cs"/>
              </a:rPr>
              <a:t>. </a:t>
            </a:r>
            <a:endParaRPr lang="sr-Latn-RS" sz="2328" kern="1200">
              <a:solidFill>
                <a:schemeClr val="tx1"/>
              </a:solidFill>
              <a:latin typeface="+mn-lt"/>
              <a:ea typeface="+mn-ea"/>
              <a:cs typeface="+mn-cs"/>
            </a:endParaRPr>
          </a:p>
          <a:p>
            <a:pPr algn="just" defTabSz="886968">
              <a:spcAft>
                <a:spcPts val="600"/>
              </a:spcAft>
            </a:pPr>
            <a:r>
              <a:rPr lang="en-US" sz="2328" u="sng" kern="1200" err="1">
                <a:solidFill>
                  <a:schemeClr val="tx1"/>
                </a:solidFill>
                <a:latin typeface="+mn-lt"/>
                <a:ea typeface="+mn-ea"/>
                <a:cs typeface="+mn-cs"/>
              </a:rPr>
              <a:t>Monetarna</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politika</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podrazumeva</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usmeravanje</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svih</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oblika</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i</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tokova</a:t>
            </a:r>
            <a:r>
              <a:rPr lang="en-US" sz="2328" u="sng" kern="1200">
                <a:solidFill>
                  <a:schemeClr val="tx1"/>
                </a:solidFill>
                <a:latin typeface="+mn-lt"/>
                <a:ea typeface="+mn-ea"/>
                <a:cs typeface="+mn-cs"/>
              </a:rPr>
              <a:t> </a:t>
            </a:r>
            <a:r>
              <a:rPr lang="en-US" sz="2328" u="sng" kern="1200" err="1">
                <a:solidFill>
                  <a:schemeClr val="tx1"/>
                </a:solidFill>
                <a:latin typeface="+mn-lt"/>
                <a:ea typeface="+mn-ea"/>
                <a:cs typeface="+mn-cs"/>
              </a:rPr>
              <a:t>novca</a:t>
            </a:r>
            <a:r>
              <a:rPr lang="en-US" sz="2328" u="sng" kern="1200">
                <a:solidFill>
                  <a:schemeClr val="tx1"/>
                </a:solidFill>
                <a:latin typeface="+mn-lt"/>
                <a:ea typeface="+mn-ea"/>
                <a:cs typeface="+mn-cs"/>
              </a:rPr>
              <a:t> u </a:t>
            </a:r>
            <a:r>
              <a:rPr lang="en-US" sz="2328" u="sng" kern="1200" err="1">
                <a:solidFill>
                  <a:schemeClr val="tx1"/>
                </a:solidFill>
                <a:latin typeface="+mn-lt"/>
                <a:ea typeface="+mn-ea"/>
                <a:cs typeface="+mn-cs"/>
              </a:rPr>
              <a:t>reprodukciji</a:t>
            </a:r>
            <a:r>
              <a:rPr lang="en-US" sz="2328" u="sng" kern="1200">
                <a:solidFill>
                  <a:schemeClr val="tx1"/>
                </a:solidFill>
                <a:latin typeface="+mn-lt"/>
                <a:ea typeface="+mn-ea"/>
                <a:cs typeface="+mn-cs"/>
              </a:rPr>
              <a:t>. </a:t>
            </a:r>
            <a:endParaRPr lang="sr-Latn-RS" sz="2328" u="sng" kern="1200">
              <a:solidFill>
                <a:schemeClr val="tx1"/>
              </a:solidFill>
              <a:latin typeface="+mn-lt"/>
              <a:ea typeface="+mn-ea"/>
              <a:cs typeface="+mn-cs"/>
            </a:endParaRPr>
          </a:p>
          <a:p>
            <a:pPr algn="just" defTabSz="886968">
              <a:spcAft>
                <a:spcPts val="600"/>
              </a:spcAft>
            </a:pPr>
            <a:r>
              <a:rPr lang="en-US" sz="2328" kern="1200">
                <a:solidFill>
                  <a:schemeClr val="tx1"/>
                </a:solidFill>
                <a:latin typeface="+mn-lt"/>
                <a:ea typeface="+mn-ea"/>
                <a:cs typeface="+mn-cs"/>
              </a:rPr>
              <a:t>Pod </a:t>
            </a:r>
            <a:r>
              <a:rPr lang="en-US" sz="2328" kern="1200" err="1">
                <a:solidFill>
                  <a:schemeClr val="tx1"/>
                </a:solidFill>
                <a:latin typeface="+mn-lt"/>
                <a:ea typeface="+mn-ea"/>
                <a:cs typeface="+mn-cs"/>
              </a:rPr>
              <a:t>kreditnom</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politikom</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razumevamo</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aktivno</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delovanje</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bankarskog</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sistema</a:t>
            </a:r>
            <a:r>
              <a:rPr lang="en-US" sz="2328" kern="1200">
                <a:solidFill>
                  <a:schemeClr val="tx1"/>
                </a:solidFill>
                <a:latin typeface="+mn-lt"/>
                <a:ea typeface="+mn-ea"/>
                <a:cs typeface="+mn-cs"/>
              </a:rPr>
              <a:t> u </a:t>
            </a:r>
            <a:r>
              <a:rPr lang="en-US" sz="2328" kern="1200" err="1">
                <a:solidFill>
                  <a:schemeClr val="tx1"/>
                </a:solidFill>
                <a:latin typeface="+mn-lt"/>
                <a:ea typeface="+mn-ea"/>
                <a:cs typeface="+mn-cs"/>
              </a:rPr>
              <a:t>regulisanju</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kreditne</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mase</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i</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njene</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strukture</a:t>
            </a:r>
            <a:r>
              <a:rPr lang="en-US" sz="2328" kern="1200">
                <a:solidFill>
                  <a:schemeClr val="tx1"/>
                </a:solidFill>
                <a:latin typeface="+mn-lt"/>
                <a:ea typeface="+mn-ea"/>
                <a:cs typeface="+mn-cs"/>
              </a:rPr>
              <a:t> u </a:t>
            </a:r>
            <a:r>
              <a:rPr lang="en-US" sz="2328" kern="1200" err="1">
                <a:solidFill>
                  <a:schemeClr val="tx1"/>
                </a:solidFill>
                <a:latin typeface="+mn-lt"/>
                <a:ea typeface="+mn-ea"/>
                <a:cs typeface="+mn-cs"/>
              </a:rPr>
              <a:t>privredi</a:t>
            </a:r>
            <a:r>
              <a:rPr lang="sr-Latn-RS" sz="2328" kern="1200">
                <a:solidFill>
                  <a:schemeClr val="tx1"/>
                </a:solidFill>
                <a:latin typeface="+mn-lt"/>
                <a:ea typeface="+mn-ea"/>
                <a:cs typeface="+mn-cs"/>
              </a:rPr>
              <a:t>“. </a:t>
            </a:r>
          </a:p>
          <a:p>
            <a:pPr algn="just" defTabSz="886968">
              <a:spcAft>
                <a:spcPts val="600"/>
              </a:spcAft>
            </a:pPr>
            <a:r>
              <a:rPr lang="en-US" sz="2328" kern="1200" err="1">
                <a:solidFill>
                  <a:schemeClr val="tx1"/>
                </a:solidFill>
                <a:latin typeface="+mn-lt"/>
                <a:ea typeface="+mn-ea"/>
                <a:cs typeface="+mn-cs"/>
              </a:rPr>
              <a:t>Zbog</a:t>
            </a:r>
            <a:r>
              <a:rPr lang="en-US" sz="2328" kern="1200">
                <a:solidFill>
                  <a:schemeClr val="tx1"/>
                </a:solidFill>
                <a:latin typeface="+mn-lt"/>
                <a:ea typeface="+mn-ea"/>
                <a:cs typeface="+mn-cs"/>
              </a:rPr>
              <a:t> toga se </a:t>
            </a:r>
            <a:r>
              <a:rPr lang="en-US" sz="2328" kern="1200" err="1">
                <a:solidFill>
                  <a:schemeClr val="tx1"/>
                </a:solidFill>
                <a:latin typeface="+mn-lt"/>
                <a:ea typeface="+mn-ea"/>
                <a:cs typeface="+mn-cs"/>
              </a:rPr>
              <a:t>obično</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jedan</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i</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drugi</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pojam</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integrišu</a:t>
            </a:r>
            <a:r>
              <a:rPr lang="en-US" sz="2328" kern="1200">
                <a:solidFill>
                  <a:schemeClr val="tx1"/>
                </a:solidFill>
                <a:latin typeface="+mn-lt"/>
                <a:ea typeface="+mn-ea"/>
                <a:cs typeface="+mn-cs"/>
              </a:rPr>
              <a:t> pod </a:t>
            </a:r>
            <a:r>
              <a:rPr lang="en-US" sz="2328" kern="1200" err="1">
                <a:solidFill>
                  <a:schemeClr val="tx1"/>
                </a:solidFill>
                <a:latin typeface="+mn-lt"/>
                <a:ea typeface="+mn-ea"/>
                <a:cs typeface="+mn-cs"/>
              </a:rPr>
              <a:t>zajedničkim</a:t>
            </a:r>
            <a:r>
              <a:rPr lang="en-US" sz="2328" kern="1200">
                <a:solidFill>
                  <a:schemeClr val="tx1"/>
                </a:solidFill>
                <a:latin typeface="+mn-lt"/>
                <a:ea typeface="+mn-ea"/>
                <a:cs typeface="+mn-cs"/>
              </a:rPr>
              <a:t> </a:t>
            </a:r>
            <a:r>
              <a:rPr lang="en-US" sz="2328" kern="1200" err="1">
                <a:solidFill>
                  <a:schemeClr val="tx1"/>
                </a:solidFill>
                <a:latin typeface="+mn-lt"/>
                <a:ea typeface="+mn-ea"/>
                <a:cs typeface="+mn-cs"/>
              </a:rPr>
              <a:t>naziom</a:t>
            </a:r>
            <a:r>
              <a:rPr lang="en-US" sz="2328" kern="1200">
                <a:solidFill>
                  <a:schemeClr val="tx1"/>
                </a:solidFill>
                <a:latin typeface="+mn-lt"/>
                <a:ea typeface="+mn-ea"/>
                <a:cs typeface="+mn-cs"/>
              </a:rPr>
              <a:t>: </a:t>
            </a:r>
            <a:r>
              <a:rPr lang="en-US" sz="2328" b="1" u="sng" kern="1200" err="1">
                <a:solidFill>
                  <a:srgbClr val="7030A0"/>
                </a:solidFill>
                <a:latin typeface="+mn-lt"/>
                <a:ea typeface="+mn-ea"/>
                <a:cs typeface="+mn-cs"/>
              </a:rPr>
              <a:t>monetarno-kreditna</a:t>
            </a:r>
            <a:r>
              <a:rPr lang="en-US" sz="2328" b="1" u="sng" kern="1200">
                <a:solidFill>
                  <a:srgbClr val="7030A0"/>
                </a:solidFill>
                <a:latin typeface="+mn-lt"/>
                <a:ea typeface="+mn-ea"/>
                <a:cs typeface="+mn-cs"/>
              </a:rPr>
              <a:t> </a:t>
            </a:r>
            <a:r>
              <a:rPr lang="en-US" sz="2328" b="1" u="sng" kern="1200" err="1">
                <a:solidFill>
                  <a:srgbClr val="7030A0"/>
                </a:solidFill>
                <a:latin typeface="+mn-lt"/>
                <a:ea typeface="+mn-ea"/>
                <a:cs typeface="+mn-cs"/>
              </a:rPr>
              <a:t>politika</a:t>
            </a:r>
            <a:r>
              <a:rPr lang="en-US" sz="2328" b="1" u="sng" kern="1200">
                <a:solidFill>
                  <a:srgbClr val="7030A0"/>
                </a:solidFill>
                <a:latin typeface="+mn-lt"/>
                <a:ea typeface="+mn-ea"/>
                <a:cs typeface="+mn-cs"/>
              </a:rPr>
              <a:t>.</a:t>
            </a:r>
            <a:endParaRPr lang="en-US" sz="2400" b="1" u="sng">
              <a:solidFill>
                <a:srgbClr val="7030A0"/>
              </a:solidFill>
            </a:endParaRPr>
          </a:p>
        </p:txBody>
      </p:sp>
    </p:spTree>
    <p:extLst>
      <p:ext uri="{BB962C8B-B14F-4D97-AF65-F5344CB8AC3E}">
        <p14:creationId xmlns:p14="http://schemas.microsoft.com/office/powerpoint/2010/main" val="3672066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sr-Latn-RS" sz="5400"/>
              <a:t>CILJEVI MONETARNO KREDITNE POLITIKE</a:t>
            </a:r>
            <a:endParaRPr lang="en-US" sz="5400"/>
          </a:p>
        </p:txBody>
      </p:sp>
      <p:pic>
        <p:nvPicPr>
          <p:cNvPr id="8194" name="Picture 2" descr="Roger Dahl on Kuroda's approach to monetary policy | The Japan Tim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936" r="36186"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820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Autofit/>
          </a:bodyPr>
          <a:lstStyle/>
          <a:p>
            <a:r>
              <a:rPr lang="en-US" sz="2100" dirty="0" err="1">
                <a:solidFill>
                  <a:srgbClr val="FF0000"/>
                </a:solidFill>
              </a:rPr>
              <a:t>Osiguravanje</a:t>
            </a:r>
            <a:r>
              <a:rPr lang="en-US" sz="2100" dirty="0">
                <a:solidFill>
                  <a:srgbClr val="FF0000"/>
                </a:solidFill>
              </a:rPr>
              <a:t> </a:t>
            </a:r>
            <a:r>
              <a:rPr lang="en-US" sz="2100" dirty="0" err="1">
                <a:solidFill>
                  <a:srgbClr val="FF0000"/>
                </a:solidFill>
              </a:rPr>
              <a:t>optimalne</a:t>
            </a:r>
            <a:r>
              <a:rPr lang="en-US" sz="2100" dirty="0">
                <a:solidFill>
                  <a:srgbClr val="FF0000"/>
                </a:solidFill>
              </a:rPr>
              <a:t> </a:t>
            </a:r>
            <a:r>
              <a:rPr lang="en-US" sz="2100" dirty="0" err="1">
                <a:solidFill>
                  <a:srgbClr val="FF0000"/>
                </a:solidFill>
              </a:rPr>
              <a:t>novčane</a:t>
            </a:r>
            <a:r>
              <a:rPr lang="en-US" sz="2100" dirty="0">
                <a:solidFill>
                  <a:srgbClr val="FF0000"/>
                </a:solidFill>
              </a:rPr>
              <a:t> mase za </a:t>
            </a:r>
            <a:r>
              <a:rPr lang="en-US" sz="2100" dirty="0" err="1">
                <a:solidFill>
                  <a:srgbClr val="FF0000"/>
                </a:solidFill>
              </a:rPr>
              <a:t>nesmetano</a:t>
            </a:r>
            <a:r>
              <a:rPr lang="en-US" sz="2100" dirty="0">
                <a:solidFill>
                  <a:srgbClr val="FF0000"/>
                </a:solidFill>
              </a:rPr>
              <a:t> </a:t>
            </a:r>
            <a:r>
              <a:rPr lang="en-US" sz="2100" dirty="0" err="1">
                <a:solidFill>
                  <a:srgbClr val="FF0000"/>
                </a:solidFill>
              </a:rPr>
              <a:t>odvijanje</a:t>
            </a:r>
            <a:r>
              <a:rPr lang="en-US" sz="2100" dirty="0">
                <a:solidFill>
                  <a:srgbClr val="FF0000"/>
                </a:solidFill>
              </a:rPr>
              <a:t> </a:t>
            </a:r>
            <a:r>
              <a:rPr lang="en-US" sz="2100" dirty="0" err="1">
                <a:solidFill>
                  <a:srgbClr val="FF0000"/>
                </a:solidFill>
              </a:rPr>
              <a:t>tokova</a:t>
            </a:r>
            <a:r>
              <a:rPr lang="en-US" sz="2100" dirty="0">
                <a:solidFill>
                  <a:srgbClr val="FF0000"/>
                </a:solidFill>
              </a:rPr>
              <a:t> </a:t>
            </a:r>
            <a:r>
              <a:rPr lang="en-US" sz="2100" dirty="0" err="1">
                <a:solidFill>
                  <a:srgbClr val="FF0000"/>
                </a:solidFill>
              </a:rPr>
              <a:t>reprodukcije</a:t>
            </a:r>
            <a:r>
              <a:rPr lang="en-US" sz="2100" dirty="0">
                <a:solidFill>
                  <a:srgbClr val="FF0000"/>
                </a:solidFill>
              </a:rPr>
              <a:t> </a:t>
            </a:r>
            <a:endParaRPr lang="sr-Latn-RS" sz="2100" dirty="0">
              <a:solidFill>
                <a:srgbClr val="FF0000"/>
              </a:solidFill>
            </a:endParaRPr>
          </a:p>
          <a:p>
            <a:r>
              <a:rPr lang="en-US" sz="2100" dirty="0" err="1">
                <a:solidFill>
                  <a:srgbClr val="FF0000"/>
                </a:solidFill>
              </a:rPr>
              <a:t>Emisija</a:t>
            </a:r>
            <a:r>
              <a:rPr lang="en-US" sz="2100" dirty="0">
                <a:solidFill>
                  <a:srgbClr val="FF0000"/>
                </a:solidFill>
              </a:rPr>
              <a:t> </a:t>
            </a:r>
            <a:r>
              <a:rPr lang="en-US" sz="2100" dirty="0" err="1">
                <a:solidFill>
                  <a:srgbClr val="FF0000"/>
                </a:solidFill>
              </a:rPr>
              <a:t>kredita</a:t>
            </a:r>
            <a:r>
              <a:rPr lang="en-US" sz="2100" dirty="0">
                <a:solidFill>
                  <a:srgbClr val="FF0000"/>
                </a:solidFill>
              </a:rPr>
              <a:t> </a:t>
            </a:r>
            <a:r>
              <a:rPr lang="en-US" sz="2100" dirty="0" err="1">
                <a:solidFill>
                  <a:srgbClr val="FF0000"/>
                </a:solidFill>
              </a:rPr>
              <a:t>banaka</a:t>
            </a:r>
            <a:r>
              <a:rPr lang="en-US" sz="2100" dirty="0">
                <a:solidFill>
                  <a:srgbClr val="FF0000"/>
                </a:solidFill>
              </a:rPr>
              <a:t> </a:t>
            </a:r>
            <a:r>
              <a:rPr lang="en-US" sz="2100" dirty="0" err="1">
                <a:solidFill>
                  <a:srgbClr val="FF0000"/>
                </a:solidFill>
              </a:rPr>
              <a:t>treba</a:t>
            </a:r>
            <a:r>
              <a:rPr lang="en-US" sz="2100" dirty="0">
                <a:solidFill>
                  <a:srgbClr val="FF0000"/>
                </a:solidFill>
              </a:rPr>
              <a:t> da je </a:t>
            </a:r>
            <a:r>
              <a:rPr lang="en-US" sz="2100" dirty="0" err="1">
                <a:solidFill>
                  <a:srgbClr val="FF0000"/>
                </a:solidFill>
              </a:rPr>
              <a:t>tako</a:t>
            </a:r>
            <a:r>
              <a:rPr lang="en-US" sz="2100" dirty="0">
                <a:solidFill>
                  <a:srgbClr val="FF0000"/>
                </a:solidFill>
              </a:rPr>
              <a:t> </a:t>
            </a:r>
            <a:r>
              <a:rPr lang="en-US" sz="2100" dirty="0" err="1">
                <a:solidFill>
                  <a:srgbClr val="FF0000"/>
                </a:solidFill>
              </a:rPr>
              <a:t>dozirana</a:t>
            </a:r>
            <a:r>
              <a:rPr lang="en-US" sz="2100" dirty="0">
                <a:solidFill>
                  <a:srgbClr val="FF0000"/>
                </a:solidFill>
              </a:rPr>
              <a:t> po </a:t>
            </a:r>
            <a:r>
              <a:rPr lang="en-US" sz="2100" dirty="0" err="1">
                <a:solidFill>
                  <a:srgbClr val="FF0000"/>
                </a:solidFill>
              </a:rPr>
              <a:t>strukturi</a:t>
            </a:r>
            <a:r>
              <a:rPr lang="en-US" sz="2100" dirty="0">
                <a:solidFill>
                  <a:srgbClr val="FF0000"/>
                </a:solidFill>
              </a:rPr>
              <a:t>, da </a:t>
            </a:r>
            <a:r>
              <a:rPr lang="en-US" sz="2100" dirty="0" err="1">
                <a:solidFill>
                  <a:srgbClr val="FF0000"/>
                </a:solidFill>
              </a:rPr>
              <a:t>osigurava</a:t>
            </a:r>
            <a:r>
              <a:rPr lang="en-US" sz="2100" dirty="0">
                <a:solidFill>
                  <a:srgbClr val="FF0000"/>
                </a:solidFill>
              </a:rPr>
              <a:t> </a:t>
            </a:r>
            <a:r>
              <a:rPr lang="en-US" sz="2100" dirty="0" err="1">
                <a:solidFill>
                  <a:srgbClr val="FF0000"/>
                </a:solidFill>
              </a:rPr>
              <a:t>optimalnu</a:t>
            </a:r>
            <a:r>
              <a:rPr lang="en-US" sz="2100" dirty="0">
                <a:solidFill>
                  <a:srgbClr val="FF0000"/>
                </a:solidFill>
              </a:rPr>
              <a:t> </a:t>
            </a:r>
            <a:r>
              <a:rPr lang="en-US" sz="2100" dirty="0" err="1">
                <a:solidFill>
                  <a:srgbClr val="FF0000"/>
                </a:solidFill>
              </a:rPr>
              <a:t>likvidnost</a:t>
            </a:r>
            <a:r>
              <a:rPr lang="en-US" sz="2100" dirty="0">
                <a:solidFill>
                  <a:srgbClr val="FF0000"/>
                </a:solidFill>
              </a:rPr>
              <a:t> (</a:t>
            </a:r>
            <a:r>
              <a:rPr lang="en-US" sz="2100" dirty="0" err="1">
                <a:solidFill>
                  <a:srgbClr val="FF0000"/>
                </a:solidFill>
              </a:rPr>
              <a:t>novčanu</a:t>
            </a:r>
            <a:r>
              <a:rPr lang="en-US" sz="2100" dirty="0">
                <a:solidFill>
                  <a:srgbClr val="FF0000"/>
                </a:solidFill>
              </a:rPr>
              <a:t> </a:t>
            </a:r>
            <a:r>
              <a:rPr lang="en-US" sz="2100" dirty="0" err="1">
                <a:solidFill>
                  <a:srgbClr val="FF0000"/>
                </a:solidFill>
              </a:rPr>
              <a:t>masu</a:t>
            </a:r>
            <a:r>
              <a:rPr lang="en-US" sz="2100" dirty="0">
                <a:solidFill>
                  <a:srgbClr val="FF0000"/>
                </a:solidFill>
              </a:rPr>
              <a:t>) </a:t>
            </a:r>
            <a:r>
              <a:rPr lang="en-US" sz="2100" dirty="0" err="1">
                <a:solidFill>
                  <a:srgbClr val="FF0000"/>
                </a:solidFill>
              </a:rPr>
              <a:t>privrednog</a:t>
            </a:r>
            <a:r>
              <a:rPr lang="en-US" sz="2100" dirty="0">
                <a:solidFill>
                  <a:srgbClr val="FF0000"/>
                </a:solidFill>
              </a:rPr>
              <a:t> </a:t>
            </a:r>
            <a:r>
              <a:rPr lang="en-US" sz="2100" dirty="0" err="1">
                <a:solidFill>
                  <a:srgbClr val="FF0000"/>
                </a:solidFill>
              </a:rPr>
              <a:t>sektora</a:t>
            </a:r>
            <a:r>
              <a:rPr lang="en-US" sz="2100" dirty="0">
                <a:solidFill>
                  <a:srgbClr val="FF0000"/>
                </a:solidFill>
              </a:rPr>
              <a:t> (</a:t>
            </a:r>
            <a:r>
              <a:rPr lang="en-US" sz="2100" dirty="0" err="1">
                <a:solidFill>
                  <a:srgbClr val="FF0000"/>
                </a:solidFill>
              </a:rPr>
              <a:t>strukturna</a:t>
            </a:r>
            <a:r>
              <a:rPr lang="en-US" sz="2100" dirty="0">
                <a:solidFill>
                  <a:srgbClr val="FF0000"/>
                </a:solidFill>
              </a:rPr>
              <a:t> </a:t>
            </a:r>
            <a:r>
              <a:rPr lang="en-US" sz="2100" dirty="0" err="1">
                <a:solidFill>
                  <a:srgbClr val="FF0000"/>
                </a:solidFill>
              </a:rPr>
              <a:t>monetarna</a:t>
            </a:r>
            <a:r>
              <a:rPr lang="en-US" sz="2100" dirty="0">
                <a:solidFill>
                  <a:srgbClr val="FF0000"/>
                </a:solidFill>
              </a:rPr>
              <a:t> </a:t>
            </a:r>
            <a:r>
              <a:rPr lang="en-US" sz="2100" dirty="0" err="1">
                <a:solidFill>
                  <a:srgbClr val="FF0000"/>
                </a:solidFill>
              </a:rPr>
              <a:t>politika</a:t>
            </a:r>
            <a:r>
              <a:rPr lang="en-US" sz="2100" dirty="0">
                <a:solidFill>
                  <a:srgbClr val="FF0000"/>
                </a:solidFill>
              </a:rPr>
              <a:t>) u </a:t>
            </a:r>
            <a:r>
              <a:rPr lang="en-US" sz="2100" dirty="0" err="1">
                <a:solidFill>
                  <a:srgbClr val="FF0000"/>
                </a:solidFill>
              </a:rPr>
              <a:t>sferi</a:t>
            </a:r>
            <a:r>
              <a:rPr lang="en-US" sz="2100" dirty="0">
                <a:solidFill>
                  <a:srgbClr val="FF0000"/>
                </a:solidFill>
              </a:rPr>
              <a:t> </a:t>
            </a:r>
            <a:r>
              <a:rPr lang="en-US" sz="2100" dirty="0" err="1">
                <a:solidFill>
                  <a:srgbClr val="FF0000"/>
                </a:solidFill>
              </a:rPr>
              <a:t>likvidnosti</a:t>
            </a:r>
            <a:r>
              <a:rPr lang="en-US" sz="2100" dirty="0">
                <a:solidFill>
                  <a:srgbClr val="FF0000"/>
                </a:solidFill>
              </a:rPr>
              <a:t> </a:t>
            </a:r>
            <a:endParaRPr lang="sr-Latn-RS" sz="2100" dirty="0">
              <a:solidFill>
                <a:srgbClr val="FF0000"/>
              </a:solidFill>
            </a:endParaRPr>
          </a:p>
          <a:p>
            <a:r>
              <a:rPr lang="en-US" sz="2100" dirty="0" err="1">
                <a:solidFill>
                  <a:srgbClr val="FF0000"/>
                </a:solidFill>
              </a:rPr>
              <a:t>Selektivno</a:t>
            </a:r>
            <a:r>
              <a:rPr lang="en-US" sz="2100" dirty="0">
                <a:solidFill>
                  <a:srgbClr val="FF0000"/>
                </a:solidFill>
              </a:rPr>
              <a:t> </a:t>
            </a:r>
            <a:r>
              <a:rPr lang="en-US" sz="2100" dirty="0" err="1">
                <a:solidFill>
                  <a:srgbClr val="FF0000"/>
                </a:solidFill>
              </a:rPr>
              <a:t>delovanje</a:t>
            </a:r>
            <a:r>
              <a:rPr lang="en-US" sz="2100" dirty="0">
                <a:solidFill>
                  <a:srgbClr val="FF0000"/>
                </a:solidFill>
              </a:rPr>
              <a:t> </a:t>
            </a:r>
            <a:r>
              <a:rPr lang="en-US" sz="2100" dirty="0" err="1">
                <a:solidFill>
                  <a:srgbClr val="FF0000"/>
                </a:solidFill>
              </a:rPr>
              <a:t>na</a:t>
            </a:r>
            <a:r>
              <a:rPr lang="en-US" sz="2100" dirty="0">
                <a:solidFill>
                  <a:srgbClr val="FF0000"/>
                </a:solidFill>
              </a:rPr>
              <a:t> </a:t>
            </a:r>
            <a:r>
              <a:rPr lang="en-US" sz="2100" dirty="0" err="1">
                <a:solidFill>
                  <a:srgbClr val="FF0000"/>
                </a:solidFill>
              </a:rPr>
              <a:t>privrednu</a:t>
            </a:r>
            <a:r>
              <a:rPr lang="en-US" sz="2100" dirty="0">
                <a:solidFill>
                  <a:srgbClr val="FF0000"/>
                </a:solidFill>
              </a:rPr>
              <a:t> </a:t>
            </a:r>
            <a:r>
              <a:rPr lang="en-US" sz="2100" dirty="0" err="1">
                <a:solidFill>
                  <a:srgbClr val="FF0000"/>
                </a:solidFill>
              </a:rPr>
              <a:t>aktivnost</a:t>
            </a:r>
            <a:r>
              <a:rPr lang="en-US" sz="2100" dirty="0">
                <a:solidFill>
                  <a:srgbClr val="FF0000"/>
                </a:solidFill>
              </a:rPr>
              <a:t> </a:t>
            </a:r>
            <a:endParaRPr lang="sr-Latn-RS" sz="2100" dirty="0">
              <a:solidFill>
                <a:srgbClr val="FF0000"/>
              </a:solidFill>
            </a:endParaRPr>
          </a:p>
          <a:p>
            <a:r>
              <a:rPr lang="en-US" sz="2100" dirty="0" err="1">
                <a:solidFill>
                  <a:srgbClr val="FF0000"/>
                </a:solidFill>
              </a:rPr>
              <a:t>Koordinacija</a:t>
            </a:r>
            <a:r>
              <a:rPr lang="en-US" sz="2100" dirty="0">
                <a:solidFill>
                  <a:srgbClr val="FF0000"/>
                </a:solidFill>
              </a:rPr>
              <a:t> </a:t>
            </a:r>
            <a:r>
              <a:rPr lang="en-US" sz="2100" dirty="0" err="1">
                <a:solidFill>
                  <a:srgbClr val="FF0000"/>
                </a:solidFill>
              </a:rPr>
              <a:t>na</a:t>
            </a:r>
            <a:r>
              <a:rPr lang="en-US" sz="2100" dirty="0">
                <a:solidFill>
                  <a:srgbClr val="FF0000"/>
                </a:solidFill>
              </a:rPr>
              <a:t> </a:t>
            </a:r>
            <a:r>
              <a:rPr lang="en-US" sz="2100" dirty="0" err="1">
                <a:solidFill>
                  <a:srgbClr val="FF0000"/>
                </a:solidFill>
              </a:rPr>
              <a:t>međunarodnom</a:t>
            </a:r>
            <a:r>
              <a:rPr lang="en-US" sz="2100" dirty="0">
                <a:solidFill>
                  <a:srgbClr val="FF0000"/>
                </a:solidFill>
              </a:rPr>
              <a:t> </a:t>
            </a:r>
            <a:r>
              <a:rPr lang="en-US" sz="2100" dirty="0" err="1">
                <a:solidFill>
                  <a:srgbClr val="FF0000"/>
                </a:solidFill>
              </a:rPr>
              <a:t>monetarnom</a:t>
            </a:r>
            <a:r>
              <a:rPr lang="en-US" sz="2100" dirty="0">
                <a:solidFill>
                  <a:srgbClr val="FF0000"/>
                </a:solidFill>
              </a:rPr>
              <a:t> </a:t>
            </a:r>
            <a:r>
              <a:rPr lang="en-US" sz="2100" dirty="0" err="1">
                <a:solidFill>
                  <a:srgbClr val="FF0000"/>
                </a:solidFill>
              </a:rPr>
              <a:t>planu</a:t>
            </a:r>
            <a:r>
              <a:rPr lang="en-US" sz="2100" dirty="0">
                <a:solidFill>
                  <a:srgbClr val="FF0000"/>
                </a:solidFill>
              </a:rPr>
              <a:t>, </a:t>
            </a:r>
            <a:r>
              <a:rPr lang="en-US" sz="2100" dirty="0" err="1">
                <a:solidFill>
                  <a:srgbClr val="FF0000"/>
                </a:solidFill>
              </a:rPr>
              <a:t>danas</a:t>
            </a:r>
            <a:r>
              <a:rPr lang="en-US" sz="2100" dirty="0">
                <a:solidFill>
                  <a:srgbClr val="FF0000"/>
                </a:solidFill>
              </a:rPr>
              <a:t> </a:t>
            </a:r>
            <a:r>
              <a:rPr lang="en-US" sz="2100" dirty="0" err="1">
                <a:solidFill>
                  <a:srgbClr val="FF0000"/>
                </a:solidFill>
              </a:rPr>
              <a:t>sve</a:t>
            </a:r>
            <a:r>
              <a:rPr lang="en-US" sz="2100" dirty="0">
                <a:solidFill>
                  <a:srgbClr val="FF0000"/>
                </a:solidFill>
              </a:rPr>
              <a:t> </a:t>
            </a:r>
            <a:r>
              <a:rPr lang="en-US" sz="2100" dirty="0" err="1">
                <a:solidFill>
                  <a:srgbClr val="FF0000"/>
                </a:solidFill>
              </a:rPr>
              <a:t>uže</a:t>
            </a:r>
            <a:r>
              <a:rPr lang="en-US" sz="2100" dirty="0">
                <a:solidFill>
                  <a:srgbClr val="FF0000"/>
                </a:solidFill>
              </a:rPr>
              <a:t> </a:t>
            </a:r>
            <a:r>
              <a:rPr lang="en-US" sz="2100" dirty="0" err="1">
                <a:solidFill>
                  <a:srgbClr val="FF0000"/>
                </a:solidFill>
              </a:rPr>
              <a:t>povezanih</a:t>
            </a:r>
            <a:r>
              <a:rPr lang="en-US" sz="2100" dirty="0">
                <a:solidFill>
                  <a:srgbClr val="FF0000"/>
                </a:solidFill>
              </a:rPr>
              <a:t> </a:t>
            </a:r>
            <a:r>
              <a:rPr lang="en-US" sz="2100" dirty="0" err="1">
                <a:solidFill>
                  <a:srgbClr val="FF0000"/>
                </a:solidFill>
              </a:rPr>
              <a:t>nacionalnih</a:t>
            </a:r>
            <a:r>
              <a:rPr lang="en-US" sz="2100" dirty="0">
                <a:solidFill>
                  <a:srgbClr val="FF0000"/>
                </a:solidFill>
              </a:rPr>
              <a:t> </a:t>
            </a:r>
            <a:r>
              <a:rPr lang="en-US" sz="2100" dirty="0" err="1">
                <a:solidFill>
                  <a:srgbClr val="FF0000"/>
                </a:solidFill>
              </a:rPr>
              <a:t>ekonomija</a:t>
            </a:r>
            <a:r>
              <a:rPr lang="en-US" sz="2100" dirty="0">
                <a:solidFill>
                  <a:srgbClr val="FF0000"/>
                </a:solidFill>
              </a:rPr>
              <a:t> </a:t>
            </a:r>
            <a:r>
              <a:rPr lang="en-US" sz="2100" dirty="0" err="1">
                <a:solidFill>
                  <a:srgbClr val="FF0000"/>
                </a:solidFill>
              </a:rPr>
              <a:t>i</a:t>
            </a:r>
            <a:r>
              <a:rPr lang="en-US" sz="2100" dirty="0">
                <a:solidFill>
                  <a:srgbClr val="FF0000"/>
                </a:solidFill>
              </a:rPr>
              <a:t> </a:t>
            </a:r>
            <a:r>
              <a:rPr lang="en-US" sz="2100" dirty="0" err="1">
                <a:solidFill>
                  <a:srgbClr val="FF0000"/>
                </a:solidFill>
              </a:rPr>
              <a:t>sve</a:t>
            </a:r>
            <a:r>
              <a:rPr lang="en-US" sz="2100" dirty="0">
                <a:solidFill>
                  <a:srgbClr val="FF0000"/>
                </a:solidFill>
              </a:rPr>
              <a:t> </a:t>
            </a:r>
            <a:r>
              <a:rPr lang="en-US" sz="2100" dirty="0" err="1">
                <a:solidFill>
                  <a:srgbClr val="FF0000"/>
                </a:solidFill>
              </a:rPr>
              <a:t>većeg</a:t>
            </a:r>
            <a:r>
              <a:rPr lang="en-US" sz="2100" dirty="0">
                <a:solidFill>
                  <a:srgbClr val="FF0000"/>
                </a:solidFill>
              </a:rPr>
              <a:t> </a:t>
            </a:r>
            <a:r>
              <a:rPr lang="en-US" sz="2100" dirty="0" err="1">
                <a:solidFill>
                  <a:srgbClr val="FF0000"/>
                </a:solidFill>
              </a:rPr>
              <a:t>značaja</a:t>
            </a:r>
            <a:r>
              <a:rPr lang="en-US" sz="2100" dirty="0">
                <a:solidFill>
                  <a:srgbClr val="FF0000"/>
                </a:solidFill>
              </a:rPr>
              <a:t> </a:t>
            </a:r>
            <a:r>
              <a:rPr lang="en-US" sz="2100" dirty="0" err="1">
                <a:solidFill>
                  <a:srgbClr val="FF0000"/>
                </a:solidFill>
              </a:rPr>
              <a:t>međunarodne</a:t>
            </a:r>
            <a:r>
              <a:rPr lang="en-US" sz="2100" dirty="0">
                <a:solidFill>
                  <a:srgbClr val="FF0000"/>
                </a:solidFill>
              </a:rPr>
              <a:t> </a:t>
            </a:r>
            <a:r>
              <a:rPr lang="en-US" sz="2100" dirty="0" err="1">
                <a:solidFill>
                  <a:srgbClr val="FF0000"/>
                </a:solidFill>
              </a:rPr>
              <a:t>ekonom</a:t>
            </a:r>
            <a:r>
              <a:rPr lang="en-US" sz="2100" dirty="0">
                <a:solidFill>
                  <a:srgbClr val="FF0000"/>
                </a:solidFill>
              </a:rPr>
              <a:t> </a:t>
            </a:r>
            <a:r>
              <a:rPr lang="en-US" sz="2100" dirty="0" err="1">
                <a:solidFill>
                  <a:srgbClr val="FF0000"/>
                </a:solidFill>
              </a:rPr>
              <a:t>ske</a:t>
            </a:r>
            <a:r>
              <a:rPr lang="en-US" sz="2100" dirty="0">
                <a:solidFill>
                  <a:srgbClr val="FF0000"/>
                </a:solidFill>
              </a:rPr>
              <a:t> </a:t>
            </a:r>
            <a:r>
              <a:rPr lang="en-US" sz="2100" dirty="0" err="1">
                <a:solidFill>
                  <a:srgbClr val="FF0000"/>
                </a:solidFill>
              </a:rPr>
              <a:t>politike</a:t>
            </a:r>
            <a:r>
              <a:rPr lang="en-US" sz="2100" dirty="0">
                <a:solidFill>
                  <a:srgbClr val="FF0000"/>
                </a:solidFill>
              </a:rPr>
              <a:t> </a:t>
            </a:r>
            <a:r>
              <a:rPr lang="en-US" sz="2100" dirty="0" err="1">
                <a:solidFill>
                  <a:srgbClr val="FF0000"/>
                </a:solidFill>
              </a:rPr>
              <a:t>i</a:t>
            </a:r>
            <a:r>
              <a:rPr lang="en-US" sz="2100" dirty="0">
                <a:solidFill>
                  <a:srgbClr val="FF0000"/>
                </a:solidFill>
              </a:rPr>
              <a:t> </a:t>
            </a:r>
            <a:r>
              <a:rPr lang="en-US" sz="2100" dirty="0" err="1">
                <a:solidFill>
                  <a:srgbClr val="FF0000"/>
                </a:solidFill>
              </a:rPr>
              <a:t>saradnje</a:t>
            </a:r>
            <a:endParaRPr lang="en-US" sz="2100" dirty="0">
              <a:solidFill>
                <a:srgbClr val="FF0000"/>
              </a:solidFill>
            </a:endParaRPr>
          </a:p>
        </p:txBody>
      </p:sp>
    </p:spTree>
    <p:extLst>
      <p:ext uri="{BB962C8B-B14F-4D97-AF65-F5344CB8AC3E}">
        <p14:creationId xmlns:p14="http://schemas.microsoft.com/office/powerpoint/2010/main" val="2555589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479394" y="1070800"/>
            <a:ext cx="3939688" cy="5583126"/>
          </a:xfrm>
        </p:spPr>
        <p:txBody>
          <a:bodyPr>
            <a:normAutofit/>
          </a:bodyPr>
          <a:lstStyle/>
          <a:p>
            <a:pPr algn="r"/>
            <a:r>
              <a:rPr lang="sr-Latn-RS" sz="5600"/>
              <a:t>MONETARNI AGREGATI</a:t>
            </a:r>
            <a:endParaRPr lang="en-US" sz="5600"/>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3F2450A-29A4-7D13-781E-26019185EB97}"/>
              </a:ext>
            </a:extLst>
          </p:cNvPr>
          <p:cNvGraphicFramePr>
            <a:graphicFrameLocks noGrp="1"/>
          </p:cNvGraphicFramePr>
          <p:nvPr>
            <p:ph idx="1"/>
            <p:extLst>
              <p:ext uri="{D42A27DB-BD31-4B8C-83A1-F6EECF244321}">
                <p14:modId xmlns:p14="http://schemas.microsoft.com/office/powerpoint/2010/main" val="3693038604"/>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58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49" name="Group 1024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250" name="Freeform: Shape 1024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3" name="Rectangle 1025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5" name="Isosceles Triangle 1025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p:cNvSpPr>
          <p:nvPr/>
        </p:nvSpPr>
        <p:spPr>
          <a:xfrm>
            <a:off x="6485965" y="331695"/>
            <a:ext cx="5105400" cy="3190044"/>
          </a:xfrm>
          <a:prstGeom prst="rect">
            <a:avLst/>
          </a:prstGeom>
        </p:spPr>
        <p:txBody>
          <a:bodyPr>
            <a:noAutofit/>
          </a:bodyPr>
          <a:lstStyle/>
          <a:p>
            <a:pPr defTabSz="822960">
              <a:spcAft>
                <a:spcPts val="600"/>
              </a:spcAft>
            </a:pPr>
            <a:r>
              <a:rPr lang="en-US" sz="2000" u="sng" kern="1200" dirty="0" err="1">
                <a:solidFill>
                  <a:srgbClr val="B30000"/>
                </a:solidFill>
                <a:latin typeface="+mn-lt"/>
                <a:ea typeface="+mn-ea"/>
                <a:cs typeface="+mn-cs"/>
              </a:rPr>
              <a:t>Novčanu</a:t>
            </a:r>
            <a:r>
              <a:rPr lang="en-US" sz="2000" u="sng" kern="1200" dirty="0">
                <a:solidFill>
                  <a:srgbClr val="B30000"/>
                </a:solidFill>
                <a:latin typeface="+mn-lt"/>
                <a:ea typeface="+mn-ea"/>
                <a:cs typeface="+mn-cs"/>
              </a:rPr>
              <a:t> </a:t>
            </a:r>
            <a:r>
              <a:rPr lang="en-US" sz="2000" u="sng" kern="1200" dirty="0" err="1">
                <a:solidFill>
                  <a:srgbClr val="B30000"/>
                </a:solidFill>
                <a:latin typeface="+mn-lt"/>
                <a:ea typeface="+mn-ea"/>
                <a:cs typeface="+mn-cs"/>
              </a:rPr>
              <a:t>masu</a:t>
            </a:r>
            <a:r>
              <a:rPr lang="en-US" sz="2000" u="sng" kern="1200" dirty="0">
                <a:solidFill>
                  <a:srgbClr val="B30000"/>
                </a:solidFill>
                <a:latin typeface="+mn-lt"/>
                <a:ea typeface="+mn-ea"/>
                <a:cs typeface="+mn-cs"/>
              </a:rPr>
              <a:t> (</a:t>
            </a:r>
            <a:r>
              <a:rPr lang="en-US" sz="2000" u="sng" kern="1200" dirty="0" err="1">
                <a:solidFill>
                  <a:srgbClr val="B30000"/>
                </a:solidFill>
                <a:latin typeface="+mn-lt"/>
                <a:ea typeface="+mn-ea"/>
                <a:cs typeface="+mn-cs"/>
              </a:rPr>
              <a:t>M1</a:t>
            </a:r>
            <a:r>
              <a:rPr lang="en-US" sz="2000" u="sng" kern="1200" dirty="0">
                <a:solidFill>
                  <a:srgbClr val="B30000"/>
                </a:solidFill>
                <a:latin typeface="+mn-lt"/>
                <a:ea typeface="+mn-ea"/>
                <a:cs typeface="+mn-cs"/>
              </a:rPr>
              <a:t>)</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čine</a:t>
            </a:r>
            <a:endParaRPr lang="sr-Latn-RS" sz="2000" kern="1200" dirty="0">
              <a:solidFill>
                <a:schemeClr val="tx1"/>
              </a:solidFill>
              <a:latin typeface="+mn-lt"/>
              <a:ea typeface="+mn-ea"/>
              <a:cs typeface="+mn-cs"/>
            </a:endParaRPr>
          </a:p>
          <a:p>
            <a:pPr defTabSz="822960">
              <a:spcAft>
                <a:spcPts val="600"/>
              </a:spcAft>
            </a:pPr>
            <a:r>
              <a:rPr lang="sr-Latn-RS" sz="2000" kern="1200" dirty="0">
                <a:solidFill>
                  <a:schemeClr val="tx1"/>
                </a:solidFill>
                <a:latin typeface="+mn-lt"/>
                <a:ea typeface="+mn-ea"/>
                <a:cs typeface="+mn-cs"/>
              </a:rPr>
              <a:t>	</a:t>
            </a:r>
            <a:r>
              <a:rPr lang="en-US" sz="2000" kern="1200" dirty="0" err="1">
                <a:solidFill>
                  <a:schemeClr val="tx1"/>
                </a:solidFill>
                <a:latin typeface="+mn-lt"/>
                <a:ea typeface="+mn-ea"/>
                <a:cs typeface="+mn-cs"/>
              </a:rPr>
              <a:t>Gotov</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novac</a:t>
            </a:r>
            <a:r>
              <a:rPr lang="en-US" sz="2000" kern="1200" dirty="0">
                <a:solidFill>
                  <a:schemeClr val="tx1"/>
                </a:solidFill>
                <a:latin typeface="+mn-lt"/>
                <a:ea typeface="+mn-ea"/>
                <a:cs typeface="+mn-cs"/>
              </a:rPr>
              <a:t> u </a:t>
            </a:r>
            <a:r>
              <a:rPr lang="en-US" sz="2000" kern="1200" dirty="0" err="1">
                <a:solidFill>
                  <a:schemeClr val="tx1"/>
                </a:solidFill>
                <a:latin typeface="+mn-lt"/>
                <a:ea typeface="+mn-ea"/>
                <a:cs typeface="+mn-cs"/>
              </a:rPr>
              <a:t>opticaju</a:t>
            </a:r>
            <a:endParaRPr lang="sr-Latn-RS" sz="2000" kern="1200" dirty="0">
              <a:solidFill>
                <a:schemeClr val="tx1"/>
              </a:solidFill>
              <a:latin typeface="+mn-lt"/>
              <a:ea typeface="+mn-ea"/>
              <a:cs typeface="+mn-cs"/>
            </a:endParaRPr>
          </a:p>
          <a:p>
            <a:pPr defTabSz="822960">
              <a:spcAft>
                <a:spcPts val="600"/>
              </a:spcAft>
            </a:pPr>
            <a:r>
              <a:rPr lang="sr-Latn-RS" sz="2000" kern="1200" dirty="0">
                <a:solidFill>
                  <a:schemeClr val="tx1"/>
                </a:solidFill>
                <a:latin typeface="+mn-lt"/>
                <a:ea typeface="+mn-ea"/>
                <a:cs typeface="+mn-cs"/>
              </a:rPr>
              <a:t>	</a:t>
            </a:r>
            <a:r>
              <a:rPr lang="en-US" sz="2000" kern="1200" dirty="0" err="1">
                <a:solidFill>
                  <a:schemeClr val="tx1"/>
                </a:solidFill>
                <a:latin typeface="+mn-lt"/>
                <a:ea typeface="+mn-ea"/>
                <a:cs typeface="+mn-cs"/>
              </a:rPr>
              <a:t>Depozitivni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novac</a:t>
            </a:r>
            <a:endParaRPr lang="sr-Latn-RS" sz="2000" kern="1200" dirty="0">
              <a:solidFill>
                <a:schemeClr val="tx1"/>
              </a:solidFill>
              <a:latin typeface="+mn-lt"/>
              <a:ea typeface="+mn-ea"/>
              <a:cs typeface="+mn-cs"/>
            </a:endParaRPr>
          </a:p>
          <a:p>
            <a:pPr defTabSz="822960">
              <a:spcAft>
                <a:spcPts val="600"/>
              </a:spcAft>
            </a:pPr>
            <a:r>
              <a:rPr lang="sr-Latn-R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Sredstva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tekućih</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žiro</a:t>
            </a:r>
            <a:r>
              <a:rPr lang="en-US" sz="2000" kern="1200" dirty="0">
                <a:solidFill>
                  <a:schemeClr val="tx1"/>
                </a:solidFill>
                <a:latin typeface="+mn-lt"/>
                <a:ea typeface="+mn-ea"/>
                <a:cs typeface="+mn-cs"/>
              </a:rPr>
              <a:t> - </a:t>
            </a:r>
            <a:r>
              <a:rPr lang="en-US" sz="2000" kern="1200" dirty="0" err="1">
                <a:solidFill>
                  <a:schemeClr val="tx1"/>
                </a:solidFill>
                <a:latin typeface="+mn-lt"/>
                <a:ea typeface="+mn-ea"/>
                <a:cs typeface="+mn-cs"/>
              </a:rPr>
              <a:t>računa</a:t>
            </a:r>
            <a:r>
              <a:rPr lang="en-US" sz="2000" kern="1200" dirty="0">
                <a:solidFill>
                  <a:schemeClr val="tx1"/>
                </a:solidFill>
                <a:latin typeface="+mn-lt"/>
                <a:ea typeface="+mn-ea"/>
                <a:cs typeface="+mn-cs"/>
              </a:rPr>
              <a:t> </a:t>
            </a:r>
            <a:endParaRPr lang="sr-Latn-RS" sz="2000" kern="1200" dirty="0">
              <a:solidFill>
                <a:schemeClr val="tx1"/>
              </a:solidFill>
              <a:latin typeface="+mn-lt"/>
              <a:ea typeface="+mn-ea"/>
              <a:cs typeface="+mn-cs"/>
            </a:endParaRPr>
          </a:p>
          <a:p>
            <a:pPr defTabSz="822960">
              <a:spcAft>
                <a:spcPts val="600"/>
              </a:spcAft>
            </a:pPr>
            <a:r>
              <a:rPr lang="sr-Latn-R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Sredstva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namenjena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izdvojena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osigurana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investicijama</a:t>
            </a:r>
            <a:endParaRPr lang="sr-Latn-RS" sz="2000" kern="1200" dirty="0">
              <a:solidFill>
                <a:schemeClr val="tx1"/>
              </a:solidFill>
              <a:latin typeface="+mn-lt"/>
              <a:ea typeface="+mn-ea"/>
              <a:cs typeface="+mn-cs"/>
            </a:endParaRPr>
          </a:p>
          <a:p>
            <a:pPr defTabSz="822960">
              <a:spcAft>
                <a:spcPts val="600"/>
              </a:spcAft>
            </a:pPr>
            <a:r>
              <a:rPr lang="sr-Latn-R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Sredstva</a:t>
            </a:r>
            <a:r>
              <a:rPr lang="en-US" sz="2000" kern="1200" dirty="0">
                <a:solidFill>
                  <a:schemeClr val="tx1"/>
                </a:solidFill>
                <a:latin typeface="+mn-lt"/>
                <a:ea typeface="+mn-ea"/>
                <a:cs typeface="+mn-cs"/>
              </a:rPr>
              <a:t> za </a:t>
            </a:r>
            <a:r>
              <a:rPr lang="en-US" sz="2000" kern="1200" dirty="0" err="1">
                <a:solidFill>
                  <a:schemeClr val="tx1"/>
                </a:solidFill>
                <a:latin typeface="+mn-lt"/>
                <a:ea typeface="+mn-ea"/>
                <a:cs typeface="+mn-cs"/>
              </a:rPr>
              <a:t>zajedničku</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potrošnju</a:t>
            </a:r>
            <a:endParaRPr lang="sr-Latn-RS" sz="2000" kern="1200" dirty="0">
              <a:solidFill>
                <a:schemeClr val="tx1"/>
              </a:solidFill>
              <a:latin typeface="+mn-lt"/>
              <a:ea typeface="+mn-ea"/>
              <a:cs typeface="+mn-cs"/>
            </a:endParaRPr>
          </a:p>
          <a:p>
            <a:pPr defTabSz="822960">
              <a:spcAft>
                <a:spcPts val="600"/>
              </a:spcAft>
            </a:pPr>
            <a:r>
              <a:rPr lang="sr-Latn-R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Sredstva</a:t>
            </a:r>
            <a:r>
              <a:rPr lang="en-US" sz="2000" kern="1200" dirty="0">
                <a:solidFill>
                  <a:schemeClr val="tx1"/>
                </a:solidFill>
                <a:latin typeface="+mn-lt"/>
                <a:ea typeface="+mn-ea"/>
                <a:cs typeface="+mn-cs"/>
              </a:rPr>
              <a:t> za </a:t>
            </a:r>
            <a:r>
              <a:rPr lang="en-US" sz="2000" kern="1200" dirty="0" err="1">
                <a:solidFill>
                  <a:schemeClr val="tx1"/>
                </a:solidFill>
                <a:latin typeface="+mn-lt"/>
                <a:ea typeface="+mn-ea"/>
                <a:cs typeface="+mn-cs"/>
              </a:rPr>
              <a:t>stambenu</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izgradnju</a:t>
            </a:r>
            <a:endParaRPr lang="sr-Latn-RS" sz="2000" kern="1200" dirty="0">
              <a:solidFill>
                <a:schemeClr val="tx1"/>
              </a:solidFill>
              <a:latin typeface="+mn-lt"/>
              <a:ea typeface="+mn-ea"/>
              <a:cs typeface="+mn-cs"/>
            </a:endParaRPr>
          </a:p>
          <a:p>
            <a:pPr defTabSz="822960">
              <a:spcAft>
                <a:spcPts val="600"/>
              </a:spcAft>
            </a:pPr>
            <a:r>
              <a:rPr lang="sr-Latn-RS" sz="2000" kern="1200" dirty="0">
                <a:solidFill>
                  <a:schemeClr val="tx1"/>
                </a:solidFill>
                <a:latin typeface="+mn-lt"/>
                <a:ea typeface="+mn-ea"/>
                <a:cs typeface="+mn-cs"/>
              </a:rPr>
              <a:t>	</a:t>
            </a:r>
            <a:r>
              <a:rPr lang="en-US" sz="2000" kern="1200" dirty="0" err="1">
                <a:solidFill>
                  <a:schemeClr val="tx1"/>
                </a:solidFill>
                <a:latin typeface="+mn-lt"/>
                <a:ea typeface="+mn-ea"/>
                <a:cs typeface="+mn-cs"/>
              </a:rPr>
              <a:t>Ostala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novčana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sredstva</a:t>
            </a:r>
            <a:endParaRPr lang="en-US" sz="2000" dirty="0"/>
          </a:p>
        </p:txBody>
      </p:sp>
      <p:sp>
        <p:nvSpPr>
          <p:cNvPr id="5" name="Rectangle 4"/>
          <p:cNvSpPr/>
          <p:nvPr/>
        </p:nvSpPr>
        <p:spPr>
          <a:xfrm>
            <a:off x="474279" y="2895258"/>
            <a:ext cx="6262244" cy="1431161"/>
          </a:xfrm>
          <a:prstGeom prst="rect">
            <a:avLst/>
          </a:prstGeom>
        </p:spPr>
        <p:txBody>
          <a:bodyPr wrap="square">
            <a:spAutoFit/>
          </a:bodyPr>
          <a:lstStyle/>
          <a:p>
            <a:pPr defTabSz="822960">
              <a:spcAft>
                <a:spcPts val="600"/>
              </a:spcAft>
            </a:pPr>
            <a:r>
              <a:rPr lang="en-US" kern="1200" dirty="0">
                <a:solidFill>
                  <a:schemeClr val="tx1"/>
                </a:solidFill>
                <a:latin typeface="+mn-lt"/>
                <a:ea typeface="+mn-ea"/>
                <a:cs typeface="+mn-cs"/>
              </a:rPr>
              <a:t>U </a:t>
            </a:r>
            <a:r>
              <a:rPr lang="en-US" kern="1200" dirty="0" err="1">
                <a:solidFill>
                  <a:schemeClr val="tx1"/>
                </a:solidFill>
                <a:latin typeface="+mn-lt"/>
                <a:ea typeface="+mn-ea"/>
                <a:cs typeface="+mn-cs"/>
              </a:rPr>
              <a:t>monetarni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agregat</a:t>
            </a:r>
            <a:r>
              <a:rPr lang="en-US" kern="1200" dirty="0">
                <a:solidFill>
                  <a:schemeClr val="tx1"/>
                </a:solidFill>
                <a:latin typeface="+mn-lt"/>
                <a:ea typeface="+mn-ea"/>
                <a:cs typeface="+mn-cs"/>
              </a:rPr>
              <a:t> </a:t>
            </a:r>
            <a:r>
              <a:rPr lang="en-US" u="sng" kern="1200" dirty="0" err="1">
                <a:solidFill>
                  <a:srgbClr val="B30000"/>
                </a:solidFill>
                <a:latin typeface="+mn-lt"/>
                <a:ea typeface="+mn-ea"/>
                <a:cs typeface="+mn-cs"/>
              </a:rPr>
              <a:t>likvidna</a:t>
            </a:r>
            <a:r>
              <a:rPr lang="en-US" u="sng" kern="1200" dirty="0">
                <a:solidFill>
                  <a:srgbClr val="B30000"/>
                </a:solidFill>
                <a:latin typeface="+mn-lt"/>
                <a:ea typeface="+mn-ea"/>
                <a:cs typeface="+mn-cs"/>
              </a:rPr>
              <a:t> </a:t>
            </a:r>
            <a:r>
              <a:rPr lang="en-US" u="sng" kern="1200" dirty="0" err="1">
                <a:solidFill>
                  <a:srgbClr val="B30000"/>
                </a:solidFill>
                <a:latin typeface="+mn-lt"/>
                <a:ea typeface="+mn-ea"/>
                <a:cs typeface="+mn-cs"/>
              </a:rPr>
              <a:t>sredstva</a:t>
            </a:r>
            <a:r>
              <a:rPr lang="en-US" u="sng" kern="1200" dirty="0">
                <a:solidFill>
                  <a:srgbClr val="B30000"/>
                </a:solidFill>
                <a:latin typeface="+mn-lt"/>
                <a:ea typeface="+mn-ea"/>
                <a:cs typeface="+mn-cs"/>
              </a:rPr>
              <a:t> (</a:t>
            </a:r>
            <a:r>
              <a:rPr lang="en-US" u="sng" kern="1200" dirty="0" err="1">
                <a:solidFill>
                  <a:srgbClr val="B30000"/>
                </a:solidFill>
                <a:latin typeface="+mn-lt"/>
                <a:ea typeface="+mn-ea"/>
                <a:cs typeface="+mn-cs"/>
              </a:rPr>
              <a:t>M2</a:t>
            </a:r>
            <a:r>
              <a:rPr lang="en-US" kern="1200" dirty="0">
                <a:solidFill>
                  <a:schemeClr val="tx1"/>
                </a:solidFill>
                <a:latin typeface="+mn-lt"/>
                <a:ea typeface="+mn-ea"/>
                <a:cs typeface="+mn-cs"/>
              </a:rPr>
              <a:t>)</a:t>
            </a:r>
            <a:r>
              <a:rPr lang="sr-Latn-RS" kern="1200" dirty="0">
                <a:solidFill>
                  <a:schemeClr val="tx1"/>
                </a:solidFill>
                <a:latin typeface="+mn-lt"/>
                <a:ea typeface="+mn-ea"/>
                <a:cs typeface="+mn-cs"/>
              </a:rPr>
              <a:t>:</a:t>
            </a:r>
          </a:p>
          <a:p>
            <a:pPr defTabSz="822960">
              <a:spcAft>
                <a:spcPts val="600"/>
              </a:spcAft>
            </a:pPr>
            <a:r>
              <a:rPr lang="sr-Latn-RS" kern="1200" dirty="0">
                <a:solidFill>
                  <a:schemeClr val="tx1"/>
                </a:solidFill>
                <a:latin typeface="+mn-lt"/>
                <a:ea typeface="+mn-ea"/>
                <a:cs typeface="+mn-cs"/>
              </a:rPr>
              <a:t>	</a:t>
            </a:r>
            <a:r>
              <a:rPr lang="en-US" kern="1200" dirty="0" err="1">
                <a:solidFill>
                  <a:schemeClr val="tx1"/>
                </a:solidFill>
                <a:latin typeface="+mn-lt"/>
                <a:ea typeface="+mn-ea"/>
                <a:cs typeface="+mn-cs"/>
              </a:rPr>
              <a:t>Novčana</a:t>
            </a:r>
            <a:r>
              <a:rPr lang="en-US" kern="1200" dirty="0">
                <a:solidFill>
                  <a:schemeClr val="tx1"/>
                </a:solidFill>
                <a:latin typeface="+mn-lt"/>
                <a:ea typeface="+mn-ea"/>
                <a:cs typeface="+mn-cs"/>
              </a:rPr>
              <a:t> masa (</a:t>
            </a:r>
            <a:r>
              <a:rPr lang="en-US" kern="1200" dirty="0" err="1">
                <a:solidFill>
                  <a:schemeClr val="tx1"/>
                </a:solidFill>
                <a:latin typeface="+mn-lt"/>
                <a:ea typeface="+mn-ea"/>
                <a:cs typeface="+mn-cs"/>
              </a:rPr>
              <a:t>M1</a:t>
            </a:r>
            <a:r>
              <a:rPr lang="en-US" kern="1200" dirty="0">
                <a:solidFill>
                  <a:schemeClr val="tx1"/>
                </a:solidFill>
                <a:latin typeface="+mn-lt"/>
                <a:ea typeface="+mn-ea"/>
                <a:cs typeface="+mn-cs"/>
              </a:rPr>
              <a:t>)</a:t>
            </a:r>
            <a:endParaRPr lang="sr-Latn-RS" kern="1200" dirty="0">
              <a:solidFill>
                <a:schemeClr val="tx1"/>
              </a:solidFill>
              <a:latin typeface="+mn-lt"/>
              <a:ea typeface="+mn-ea"/>
              <a:cs typeface="+mn-cs"/>
            </a:endParaRPr>
          </a:p>
          <a:p>
            <a:pPr defTabSz="822960">
              <a:spcAft>
                <a:spcPts val="600"/>
              </a:spcAft>
            </a:pPr>
            <a:r>
              <a:rPr lang="sr-Latn-RS" kern="1200" dirty="0">
                <a:solidFill>
                  <a:schemeClr val="tx1"/>
                </a:solidFill>
                <a:latin typeface="+mn-lt"/>
                <a:ea typeface="+mn-ea"/>
                <a:cs typeface="+mn-cs"/>
              </a:rPr>
              <a:t>	</a:t>
            </a:r>
            <a:r>
              <a:rPr lang="en-US" kern="1200" dirty="0" err="1">
                <a:solidFill>
                  <a:schemeClr val="tx1"/>
                </a:solidFill>
                <a:latin typeface="+mn-lt"/>
                <a:ea typeface="+mn-ea"/>
                <a:cs typeface="+mn-cs"/>
              </a:rPr>
              <a:t>Kvazi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novac</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štedni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ulozi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drugi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depoziti</a:t>
            </a:r>
            <a:r>
              <a:rPr lang="en-US" kern="1200" dirty="0">
                <a:solidFill>
                  <a:schemeClr val="tx1"/>
                </a:solidFill>
                <a:latin typeface="+mn-lt"/>
                <a:ea typeface="+mn-ea"/>
                <a:cs typeface="+mn-cs"/>
              </a:rPr>
              <a:t>)</a:t>
            </a:r>
            <a:endParaRPr lang="sr-Latn-RS" kern="1200" dirty="0">
              <a:solidFill>
                <a:schemeClr val="tx1"/>
              </a:solidFill>
              <a:latin typeface="+mn-lt"/>
              <a:ea typeface="+mn-ea"/>
              <a:cs typeface="+mn-cs"/>
            </a:endParaRPr>
          </a:p>
          <a:p>
            <a:pPr defTabSz="822960">
              <a:spcAft>
                <a:spcPts val="600"/>
              </a:spcAft>
            </a:pPr>
            <a:r>
              <a:rPr lang="sr-Latn-RS" kern="1200" dirty="0">
                <a:solidFill>
                  <a:schemeClr val="tx1"/>
                </a:solidFill>
                <a:latin typeface="+mn-lt"/>
                <a:ea typeface="+mn-ea"/>
                <a:cs typeface="+mn-cs"/>
              </a:rPr>
              <a:t>	</a:t>
            </a:r>
            <a:r>
              <a:rPr lang="en-US" kern="1200" dirty="0" err="1">
                <a:solidFill>
                  <a:schemeClr val="tx1"/>
                </a:solidFill>
                <a:latin typeface="+mn-lt"/>
                <a:ea typeface="+mn-ea"/>
                <a:cs typeface="+mn-cs"/>
              </a:rPr>
              <a:t>Kratkoročni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depoziti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domaćih</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komitenata</a:t>
            </a:r>
            <a:r>
              <a:rPr lang="en-US" kern="1200" dirty="0">
                <a:solidFill>
                  <a:schemeClr val="tx1"/>
                </a:solidFill>
                <a:latin typeface="+mn-lt"/>
                <a:ea typeface="+mn-ea"/>
                <a:cs typeface="+mn-cs"/>
              </a:rPr>
              <a:t> u </a:t>
            </a:r>
            <a:r>
              <a:rPr lang="en-US" kern="1200" dirty="0" err="1">
                <a:solidFill>
                  <a:schemeClr val="tx1"/>
                </a:solidFill>
                <a:latin typeface="+mn-lt"/>
                <a:ea typeface="+mn-ea"/>
                <a:cs typeface="+mn-cs"/>
              </a:rPr>
              <a:t>devizama</a:t>
            </a:r>
            <a:r>
              <a:rPr lang="en-US" kern="1200" dirty="0">
                <a:solidFill>
                  <a:schemeClr val="tx1"/>
                </a:solidFill>
                <a:latin typeface="+mn-lt"/>
                <a:ea typeface="+mn-ea"/>
                <a:cs typeface="+mn-cs"/>
              </a:rPr>
              <a:t>, </a:t>
            </a:r>
            <a:endParaRPr lang="en-US" dirty="0"/>
          </a:p>
        </p:txBody>
      </p:sp>
      <p:sp>
        <p:nvSpPr>
          <p:cNvPr id="6" name="Rectangle 5"/>
          <p:cNvSpPr/>
          <p:nvPr/>
        </p:nvSpPr>
        <p:spPr>
          <a:xfrm>
            <a:off x="1337539" y="4380710"/>
            <a:ext cx="5503293" cy="2299091"/>
          </a:xfrm>
          <a:prstGeom prst="rect">
            <a:avLst/>
          </a:prstGeom>
        </p:spPr>
        <p:txBody>
          <a:bodyPr>
            <a:spAutoFit/>
          </a:bodyPr>
          <a:lstStyle/>
          <a:p>
            <a:pPr defTabSz="822960">
              <a:spcAft>
                <a:spcPts val="600"/>
              </a:spcAft>
            </a:pPr>
            <a:r>
              <a:rPr lang="en-US" sz="1620" u="sng" kern="1200" dirty="0" err="1">
                <a:solidFill>
                  <a:srgbClr val="B30000"/>
                </a:solidFill>
                <a:latin typeface="+mn-lt"/>
                <a:ea typeface="+mn-ea"/>
                <a:cs typeface="+mn-cs"/>
              </a:rPr>
              <a:t>ukupna</a:t>
            </a:r>
            <a:r>
              <a:rPr lang="en-US" sz="1620" u="sng" kern="1200" dirty="0">
                <a:solidFill>
                  <a:srgbClr val="B30000"/>
                </a:solidFill>
                <a:latin typeface="+mn-lt"/>
                <a:ea typeface="+mn-ea"/>
                <a:cs typeface="+mn-cs"/>
              </a:rPr>
              <a:t> </a:t>
            </a:r>
            <a:r>
              <a:rPr lang="en-US" sz="1620" u="sng" kern="1200" dirty="0" err="1">
                <a:solidFill>
                  <a:srgbClr val="B30000"/>
                </a:solidFill>
                <a:latin typeface="+mn-lt"/>
                <a:ea typeface="+mn-ea"/>
                <a:cs typeface="+mn-cs"/>
              </a:rPr>
              <a:t>likvidna</a:t>
            </a:r>
            <a:r>
              <a:rPr lang="en-US" sz="1620" u="sng" kern="1200" dirty="0">
                <a:solidFill>
                  <a:srgbClr val="B30000"/>
                </a:solidFill>
                <a:latin typeface="+mn-lt"/>
                <a:ea typeface="+mn-ea"/>
                <a:cs typeface="+mn-cs"/>
              </a:rPr>
              <a:t> </a:t>
            </a:r>
            <a:r>
              <a:rPr lang="en-US" sz="1620" u="sng" kern="1200" dirty="0" err="1">
                <a:solidFill>
                  <a:srgbClr val="B30000"/>
                </a:solidFill>
                <a:latin typeface="+mn-lt"/>
                <a:ea typeface="+mn-ea"/>
                <a:cs typeface="+mn-cs"/>
              </a:rPr>
              <a:t>sredstva</a:t>
            </a:r>
            <a:r>
              <a:rPr lang="en-US" sz="1620" u="sng" kern="1200" dirty="0">
                <a:solidFill>
                  <a:srgbClr val="B30000"/>
                </a:solidFill>
                <a:latin typeface="+mn-lt"/>
                <a:ea typeface="+mn-ea"/>
                <a:cs typeface="+mn-cs"/>
              </a:rPr>
              <a:t> (</a:t>
            </a:r>
            <a:r>
              <a:rPr lang="en-US" sz="1620" u="sng" kern="1200" dirty="0" err="1">
                <a:solidFill>
                  <a:srgbClr val="B30000"/>
                </a:solidFill>
                <a:latin typeface="+mn-lt"/>
                <a:ea typeface="+mn-ea"/>
                <a:cs typeface="+mn-cs"/>
              </a:rPr>
              <a:t>M3</a:t>
            </a:r>
            <a:r>
              <a:rPr lang="en-US" sz="1620" u="sng" kern="1200" dirty="0">
                <a:solidFill>
                  <a:srgbClr val="B30000"/>
                </a:solidFill>
                <a:latin typeface="+mn-lt"/>
                <a:ea typeface="+mn-ea"/>
                <a:cs typeface="+mn-cs"/>
              </a:rPr>
              <a:t>)</a:t>
            </a:r>
            <a:r>
              <a:rPr lang="sr-Latn-RS" sz="1620" u="sng" kern="1200" dirty="0">
                <a:solidFill>
                  <a:srgbClr val="B30000"/>
                </a:solidFill>
                <a:latin typeface="+mn-lt"/>
                <a:ea typeface="+mn-ea"/>
                <a:cs typeface="+mn-cs"/>
              </a:rPr>
              <a:t>:</a:t>
            </a:r>
          </a:p>
          <a:p>
            <a:pPr defTabSz="822960">
              <a:spcAft>
                <a:spcPts val="600"/>
              </a:spcAft>
            </a:pPr>
            <a:r>
              <a:rPr lang="sr-Latn-RS" sz="1620" kern="1200" dirty="0">
                <a:solidFill>
                  <a:schemeClr val="tx1"/>
                </a:solidFill>
                <a:latin typeface="+mn-lt"/>
                <a:ea typeface="+mn-ea"/>
                <a:cs typeface="+mn-cs"/>
              </a:rPr>
              <a:t>	</a:t>
            </a:r>
            <a:r>
              <a:rPr lang="en-US" sz="1620" kern="1200" dirty="0" err="1">
                <a:solidFill>
                  <a:schemeClr val="tx1"/>
                </a:solidFill>
                <a:latin typeface="+mn-lt"/>
                <a:ea typeface="+mn-ea"/>
                <a:cs typeface="+mn-cs"/>
              </a:rPr>
              <a:t>Likvidna</a:t>
            </a:r>
            <a:r>
              <a:rPr lang="en-US" sz="1620" kern="1200" dirty="0">
                <a:solidFill>
                  <a:schemeClr val="tx1"/>
                </a:solidFill>
                <a:latin typeface="+mn-lt"/>
                <a:ea typeface="+mn-ea"/>
                <a:cs typeface="+mn-cs"/>
              </a:rPr>
              <a:t> </a:t>
            </a:r>
            <a:r>
              <a:rPr lang="en-US" sz="1620" kern="1200" dirty="0" err="1">
                <a:solidFill>
                  <a:schemeClr val="tx1"/>
                </a:solidFill>
                <a:latin typeface="+mn-lt"/>
                <a:ea typeface="+mn-ea"/>
                <a:cs typeface="+mn-cs"/>
              </a:rPr>
              <a:t>sredstva</a:t>
            </a:r>
            <a:r>
              <a:rPr lang="en-US" sz="1620" kern="1200" dirty="0">
                <a:solidFill>
                  <a:schemeClr val="tx1"/>
                </a:solidFill>
                <a:latin typeface="+mn-lt"/>
                <a:ea typeface="+mn-ea"/>
                <a:cs typeface="+mn-cs"/>
              </a:rPr>
              <a:t> (</a:t>
            </a:r>
            <a:r>
              <a:rPr lang="en-US" sz="1620" kern="1200" dirty="0" err="1">
                <a:solidFill>
                  <a:schemeClr val="tx1"/>
                </a:solidFill>
                <a:latin typeface="+mn-lt"/>
                <a:ea typeface="+mn-ea"/>
                <a:cs typeface="+mn-cs"/>
              </a:rPr>
              <a:t>M2</a:t>
            </a:r>
            <a:r>
              <a:rPr lang="en-US" sz="1620" kern="1200" dirty="0">
                <a:solidFill>
                  <a:schemeClr val="tx1"/>
                </a:solidFill>
                <a:latin typeface="+mn-lt"/>
                <a:ea typeface="+mn-ea"/>
                <a:cs typeface="+mn-cs"/>
              </a:rPr>
              <a:t>)</a:t>
            </a:r>
            <a:endParaRPr lang="sr-Latn-RS" sz="1620" kern="1200" dirty="0">
              <a:solidFill>
                <a:schemeClr val="tx1"/>
              </a:solidFill>
              <a:latin typeface="+mn-lt"/>
              <a:ea typeface="+mn-ea"/>
              <a:cs typeface="+mn-cs"/>
            </a:endParaRPr>
          </a:p>
          <a:p>
            <a:pPr defTabSz="822960">
              <a:spcAft>
                <a:spcPts val="600"/>
              </a:spcAft>
            </a:pPr>
            <a:r>
              <a:rPr lang="sr-Latn-RS" sz="1620" kern="1200" dirty="0">
                <a:solidFill>
                  <a:schemeClr val="tx1"/>
                </a:solidFill>
                <a:latin typeface="+mn-lt"/>
                <a:ea typeface="+mn-ea"/>
                <a:cs typeface="+mn-cs"/>
              </a:rPr>
              <a:t>	</a:t>
            </a:r>
            <a:r>
              <a:rPr lang="en-US" sz="1620" kern="1200" dirty="0" err="1">
                <a:solidFill>
                  <a:schemeClr val="tx1"/>
                </a:solidFill>
                <a:latin typeface="+mn-lt"/>
                <a:ea typeface="+mn-ea"/>
                <a:cs typeface="+mn-cs"/>
              </a:rPr>
              <a:t>Sredstva</a:t>
            </a:r>
            <a:r>
              <a:rPr lang="en-US" sz="1620" kern="1200" dirty="0">
                <a:solidFill>
                  <a:schemeClr val="tx1"/>
                </a:solidFill>
                <a:latin typeface="+mn-lt"/>
                <a:ea typeface="+mn-ea"/>
                <a:cs typeface="+mn-cs"/>
              </a:rPr>
              <a:t> </a:t>
            </a:r>
            <a:r>
              <a:rPr lang="en-US" sz="1620" kern="1200" dirty="0" err="1">
                <a:solidFill>
                  <a:schemeClr val="tx1"/>
                </a:solidFill>
                <a:latin typeface="+mn-lt"/>
                <a:ea typeface="+mn-ea"/>
                <a:cs typeface="+mn-cs"/>
              </a:rPr>
              <a:t>rezervi</a:t>
            </a:r>
            <a:endParaRPr lang="sr-Latn-RS" sz="1620" kern="1200" dirty="0">
              <a:solidFill>
                <a:schemeClr val="tx1"/>
              </a:solidFill>
              <a:latin typeface="+mn-lt"/>
              <a:ea typeface="+mn-ea"/>
              <a:cs typeface="+mn-cs"/>
            </a:endParaRPr>
          </a:p>
          <a:p>
            <a:pPr defTabSz="822960">
              <a:spcAft>
                <a:spcPts val="600"/>
              </a:spcAft>
            </a:pPr>
            <a:r>
              <a:rPr lang="sr-Latn-RS" sz="1620" kern="1200" dirty="0">
                <a:solidFill>
                  <a:schemeClr val="tx1"/>
                </a:solidFill>
                <a:latin typeface="+mn-lt"/>
                <a:ea typeface="+mn-ea"/>
                <a:cs typeface="+mn-cs"/>
              </a:rPr>
              <a:t>	</a:t>
            </a:r>
            <a:r>
              <a:rPr lang="en-US" sz="1620" kern="1200" dirty="0" err="1">
                <a:solidFill>
                  <a:schemeClr val="tx1"/>
                </a:solidFill>
                <a:latin typeface="+mn-lt"/>
                <a:ea typeface="+mn-ea"/>
                <a:cs typeface="+mn-cs"/>
              </a:rPr>
              <a:t>Sredstva</a:t>
            </a:r>
            <a:r>
              <a:rPr lang="en-US" sz="1620" kern="1200" dirty="0">
                <a:solidFill>
                  <a:schemeClr val="tx1"/>
                </a:solidFill>
                <a:latin typeface="+mn-lt"/>
                <a:ea typeface="+mn-ea"/>
                <a:cs typeface="+mn-cs"/>
              </a:rPr>
              <a:t> za </a:t>
            </a:r>
            <a:r>
              <a:rPr lang="en-US" sz="1620" kern="1200" dirty="0" err="1">
                <a:solidFill>
                  <a:schemeClr val="tx1"/>
                </a:solidFill>
                <a:latin typeface="+mn-lt"/>
                <a:ea typeface="+mn-ea"/>
                <a:cs typeface="+mn-cs"/>
              </a:rPr>
              <a:t>doznake</a:t>
            </a:r>
            <a:r>
              <a:rPr lang="en-US" sz="1620" kern="1200" dirty="0">
                <a:solidFill>
                  <a:schemeClr val="tx1"/>
                </a:solidFill>
                <a:latin typeface="+mn-lt"/>
                <a:ea typeface="+mn-ea"/>
                <a:cs typeface="+mn-cs"/>
              </a:rPr>
              <a:t> u </a:t>
            </a:r>
            <a:r>
              <a:rPr lang="en-US" sz="1620" kern="1200" dirty="0" err="1">
                <a:solidFill>
                  <a:schemeClr val="tx1"/>
                </a:solidFill>
                <a:latin typeface="+mn-lt"/>
                <a:ea typeface="+mn-ea"/>
                <a:cs typeface="+mn-cs"/>
              </a:rPr>
              <a:t>inostranstvu</a:t>
            </a:r>
            <a:endParaRPr lang="sr-Latn-RS" sz="1620" kern="1200" dirty="0">
              <a:solidFill>
                <a:schemeClr val="tx1"/>
              </a:solidFill>
              <a:latin typeface="+mn-lt"/>
              <a:ea typeface="+mn-ea"/>
              <a:cs typeface="+mn-cs"/>
            </a:endParaRPr>
          </a:p>
          <a:p>
            <a:pPr defTabSz="822960">
              <a:spcAft>
                <a:spcPts val="600"/>
              </a:spcAft>
            </a:pPr>
            <a:r>
              <a:rPr lang="sr-Latn-RS" sz="1620" kern="1200" dirty="0">
                <a:solidFill>
                  <a:schemeClr val="tx1"/>
                </a:solidFill>
                <a:latin typeface="+mn-lt"/>
                <a:ea typeface="+mn-ea"/>
                <a:cs typeface="+mn-cs"/>
              </a:rPr>
              <a:t>	</a:t>
            </a:r>
            <a:r>
              <a:rPr lang="en-US" sz="1620" kern="1200" dirty="0" err="1">
                <a:solidFill>
                  <a:schemeClr val="tx1"/>
                </a:solidFill>
                <a:latin typeface="+mn-lt"/>
                <a:ea typeface="+mn-ea"/>
                <a:cs typeface="+mn-cs"/>
              </a:rPr>
              <a:t>Sredstva</a:t>
            </a:r>
            <a:r>
              <a:rPr lang="en-US" sz="1620" kern="1200" dirty="0">
                <a:solidFill>
                  <a:schemeClr val="tx1"/>
                </a:solidFill>
                <a:latin typeface="+mn-lt"/>
                <a:ea typeface="+mn-ea"/>
                <a:cs typeface="+mn-cs"/>
              </a:rPr>
              <a:t> za </a:t>
            </a:r>
            <a:r>
              <a:rPr lang="en-US" sz="1620" kern="1200" dirty="0" err="1">
                <a:solidFill>
                  <a:schemeClr val="tx1"/>
                </a:solidFill>
                <a:latin typeface="+mn-lt"/>
                <a:ea typeface="+mn-ea"/>
                <a:cs typeface="+mn-cs"/>
              </a:rPr>
              <a:t>pokriće</a:t>
            </a:r>
            <a:r>
              <a:rPr lang="en-US" sz="1620" kern="1200" dirty="0">
                <a:solidFill>
                  <a:schemeClr val="tx1"/>
                </a:solidFill>
                <a:latin typeface="+mn-lt"/>
                <a:ea typeface="+mn-ea"/>
                <a:cs typeface="+mn-cs"/>
              </a:rPr>
              <a:t> </a:t>
            </a:r>
            <a:r>
              <a:rPr lang="en-US" sz="1620" kern="1200" dirty="0" err="1">
                <a:solidFill>
                  <a:schemeClr val="tx1"/>
                </a:solidFill>
                <a:latin typeface="+mn-lt"/>
                <a:ea typeface="+mn-ea"/>
                <a:cs typeface="+mn-cs"/>
              </a:rPr>
              <a:t>akreditiva</a:t>
            </a:r>
            <a:endParaRPr lang="sr-Latn-RS" sz="1620" kern="1200" dirty="0">
              <a:solidFill>
                <a:schemeClr val="tx1"/>
              </a:solidFill>
              <a:latin typeface="+mn-lt"/>
              <a:ea typeface="+mn-ea"/>
              <a:cs typeface="+mn-cs"/>
            </a:endParaRPr>
          </a:p>
          <a:p>
            <a:pPr defTabSz="822960">
              <a:spcAft>
                <a:spcPts val="600"/>
              </a:spcAft>
            </a:pPr>
            <a:r>
              <a:rPr lang="sr-Latn-RS" sz="1620" kern="1200" dirty="0">
                <a:solidFill>
                  <a:schemeClr val="tx1"/>
                </a:solidFill>
                <a:latin typeface="+mn-lt"/>
                <a:ea typeface="+mn-ea"/>
                <a:cs typeface="+mn-cs"/>
              </a:rPr>
              <a:t>	</a:t>
            </a:r>
            <a:r>
              <a:rPr lang="en-US" sz="1620" kern="1200" dirty="0" err="1">
                <a:solidFill>
                  <a:schemeClr val="tx1"/>
                </a:solidFill>
                <a:latin typeface="+mn-lt"/>
                <a:ea typeface="+mn-ea"/>
                <a:cs typeface="+mn-cs"/>
              </a:rPr>
              <a:t>Ostali</a:t>
            </a:r>
            <a:r>
              <a:rPr lang="en-US" sz="1620" kern="1200" dirty="0">
                <a:solidFill>
                  <a:schemeClr val="tx1"/>
                </a:solidFill>
                <a:latin typeface="+mn-lt"/>
                <a:ea typeface="+mn-ea"/>
                <a:cs typeface="+mn-cs"/>
              </a:rPr>
              <a:t> </a:t>
            </a:r>
            <a:r>
              <a:rPr lang="en-US" sz="1620" kern="1200" dirty="0" err="1">
                <a:solidFill>
                  <a:schemeClr val="tx1"/>
                </a:solidFill>
                <a:latin typeface="+mn-lt"/>
                <a:ea typeface="+mn-ea"/>
                <a:cs typeface="+mn-cs"/>
              </a:rPr>
              <a:t>ograničeni</a:t>
            </a:r>
            <a:r>
              <a:rPr lang="en-US" sz="1620" kern="1200" dirty="0">
                <a:solidFill>
                  <a:schemeClr val="tx1"/>
                </a:solidFill>
                <a:latin typeface="+mn-lt"/>
                <a:ea typeface="+mn-ea"/>
                <a:cs typeface="+mn-cs"/>
              </a:rPr>
              <a:t> </a:t>
            </a:r>
            <a:r>
              <a:rPr lang="en-US" sz="1620" kern="1200" dirty="0" err="1">
                <a:solidFill>
                  <a:schemeClr val="tx1"/>
                </a:solidFill>
                <a:latin typeface="+mn-lt"/>
                <a:ea typeface="+mn-ea"/>
                <a:cs typeface="+mn-cs"/>
              </a:rPr>
              <a:t>depoziti</a:t>
            </a:r>
            <a:endParaRPr lang="sr-Latn-RS" sz="1620" kern="1200" dirty="0">
              <a:solidFill>
                <a:schemeClr val="tx1"/>
              </a:solidFill>
              <a:latin typeface="+mn-lt"/>
              <a:ea typeface="+mn-ea"/>
              <a:cs typeface="+mn-cs"/>
            </a:endParaRPr>
          </a:p>
          <a:p>
            <a:pPr defTabSz="822960">
              <a:spcAft>
                <a:spcPts val="600"/>
              </a:spcAft>
            </a:pPr>
            <a:r>
              <a:rPr lang="sr-Latn-RS" sz="1620" kern="1200" dirty="0">
                <a:solidFill>
                  <a:schemeClr val="tx1"/>
                </a:solidFill>
                <a:latin typeface="+mn-lt"/>
                <a:ea typeface="+mn-ea"/>
                <a:cs typeface="+mn-cs"/>
              </a:rPr>
              <a:t>	</a:t>
            </a:r>
            <a:r>
              <a:rPr lang="en-US" sz="1620" kern="1200" dirty="0" err="1">
                <a:solidFill>
                  <a:schemeClr val="tx1"/>
                </a:solidFill>
                <a:latin typeface="+mn-lt"/>
                <a:ea typeface="+mn-ea"/>
                <a:cs typeface="+mn-cs"/>
              </a:rPr>
              <a:t>Sredstva</a:t>
            </a:r>
            <a:r>
              <a:rPr lang="en-US" sz="1620" kern="1200" dirty="0">
                <a:solidFill>
                  <a:schemeClr val="tx1"/>
                </a:solidFill>
                <a:latin typeface="+mn-lt"/>
                <a:ea typeface="+mn-ea"/>
                <a:cs typeface="+mn-cs"/>
              </a:rPr>
              <a:t> za </a:t>
            </a:r>
            <a:r>
              <a:rPr lang="en-US" sz="1620" kern="1200" dirty="0" err="1">
                <a:solidFill>
                  <a:schemeClr val="tx1"/>
                </a:solidFill>
                <a:latin typeface="+mn-lt"/>
                <a:ea typeface="+mn-ea"/>
                <a:cs typeface="+mn-cs"/>
              </a:rPr>
              <a:t>kupovinu</a:t>
            </a:r>
            <a:r>
              <a:rPr lang="en-US" sz="1620" kern="1200" dirty="0">
                <a:solidFill>
                  <a:schemeClr val="tx1"/>
                </a:solidFill>
                <a:latin typeface="+mn-lt"/>
                <a:ea typeface="+mn-ea"/>
                <a:cs typeface="+mn-cs"/>
              </a:rPr>
              <a:t> </a:t>
            </a:r>
            <a:r>
              <a:rPr lang="en-US" sz="1620" kern="1200" dirty="0" err="1">
                <a:solidFill>
                  <a:schemeClr val="tx1"/>
                </a:solidFill>
                <a:latin typeface="+mn-lt"/>
                <a:ea typeface="+mn-ea"/>
                <a:cs typeface="+mn-cs"/>
              </a:rPr>
              <a:t>deviza</a:t>
            </a:r>
            <a:endParaRPr lang="sr-Latn-RS" dirty="0"/>
          </a:p>
        </p:txBody>
      </p:sp>
      <p:pic>
        <p:nvPicPr>
          <p:cNvPr id="10242" name="Picture 2" descr="Inflation and Monetary Policy | Policy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9247" y="704176"/>
            <a:ext cx="3481208" cy="232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8" name="Picture 2" descr="Inflation and Monetary Policy | Policy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1108" y="3804040"/>
            <a:ext cx="3481208" cy="232080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9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sr-Latn-RS" sz="5400" b="1"/>
              <a:t>	Kapital</a:t>
            </a:r>
            <a:endParaRPr lang="en-US" sz="5400" b="1"/>
          </a:p>
        </p:txBody>
      </p:sp>
      <p:sp>
        <p:nvSpPr>
          <p:cNvPr id="512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sr-Latn-RS" sz="2200"/>
              <a:t>Značajan faktor proizvodnje, </a:t>
            </a:r>
            <a:r>
              <a:rPr lang="sr-Latn-RS" sz="2200" b="1" u="sng"/>
              <a:t>trajni input koji je i sam proizvod</a:t>
            </a:r>
            <a:r>
              <a:rPr lang="sr-Latn-RS" sz="2200"/>
              <a:t>. </a:t>
            </a:r>
          </a:p>
          <a:p>
            <a:r>
              <a:rPr lang="sr-Latn-RS" sz="2200"/>
              <a:t>Mnogi ne shvataju koliko dnevnih aktivnosti zavisi od kapitala – stanovi, putevi, pruge, mreže...</a:t>
            </a:r>
          </a:p>
          <a:p>
            <a:r>
              <a:rPr lang="sr-Latn-RS" sz="2200"/>
              <a:t>Kapital je jedna od tri faktora proizvodnje, pored zemlje i rada koje nazivamo i primarni faktori proizvodnje </a:t>
            </a:r>
          </a:p>
          <a:p>
            <a:r>
              <a:rPr lang="sr-Latn-RS" sz="2200"/>
              <a:t>Kapital sa druge strane mora da se proizvede pre nego što se može koristiti</a:t>
            </a:r>
            <a:endParaRPr lang="en-US" sz="2200"/>
          </a:p>
        </p:txBody>
      </p:sp>
      <p:pic>
        <p:nvPicPr>
          <p:cNvPr id="5122" name="Picture 2" descr="What Are Kapital and Kapital Kountry? | Grail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10" r="23374" b="2"/>
          <a:stretch/>
        </p:blipFill>
        <p:spPr bwMode="auto">
          <a:xfrm>
            <a:off x="7675658" y="2093976"/>
            <a:ext cx="3941064" cy="4096512"/>
          </a:xfrm>
          <a:prstGeom prst="rect">
            <a:avLst/>
          </a:prstGeom>
          <a:noFill/>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6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3" name="Rectangle 112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619640"/>
            <a:ext cx="6713552" cy="5570848"/>
          </a:xfrm>
        </p:spPr>
        <p:txBody>
          <a:bodyPr anchor="t">
            <a:noAutofit/>
          </a:bodyPr>
          <a:lstStyle/>
          <a:p>
            <a:r>
              <a:rPr lang="en-US" sz="1800" b="1" dirty="0"/>
              <a:t>Kapital</a:t>
            </a:r>
            <a:r>
              <a:rPr lang="en-US" sz="1800" dirty="0"/>
              <a:t> </a:t>
            </a:r>
            <a:r>
              <a:rPr lang="en-US" sz="1800" dirty="0" err="1"/>
              <a:t>predstavlja</a:t>
            </a:r>
            <a:r>
              <a:rPr lang="en-US" sz="1800" dirty="0"/>
              <a:t> </a:t>
            </a:r>
            <a:r>
              <a:rPr lang="en-US" sz="1800" b="1" u="sng" dirty="0" err="1"/>
              <a:t>vrednost</a:t>
            </a:r>
            <a:r>
              <a:rPr lang="sr-Latn-RS" sz="1800" dirty="0"/>
              <a:t>, </a:t>
            </a:r>
            <a:r>
              <a:rPr lang="en-US" sz="1800" dirty="0"/>
              <a:t>u </a:t>
            </a:r>
            <a:r>
              <a:rPr lang="en-US" sz="1800" dirty="0" err="1"/>
              <a:t>formi</a:t>
            </a:r>
            <a:r>
              <a:rPr lang="sr-Latn-RS" sz="1800" dirty="0"/>
              <a:t> novca imovine ili ljudskih resursa </a:t>
            </a:r>
            <a:r>
              <a:rPr lang="en-US" sz="1800" dirty="0" err="1"/>
              <a:t>koja</a:t>
            </a:r>
            <a:r>
              <a:rPr lang="en-US" sz="1800" dirty="0"/>
              <a:t> se </a:t>
            </a:r>
            <a:r>
              <a:rPr lang="en-US" sz="1800" dirty="0" err="1"/>
              <a:t>ulaže</a:t>
            </a:r>
            <a:r>
              <a:rPr lang="en-US" sz="1800" dirty="0"/>
              <a:t> u</a:t>
            </a:r>
            <a:r>
              <a:rPr lang="sr-Latn-RS" sz="1800" dirty="0"/>
              <a:t> proizvodnju </a:t>
            </a:r>
            <a:r>
              <a:rPr lang="en-US" sz="1800" dirty="0"/>
              <a:t> </a:t>
            </a:r>
            <a:r>
              <a:rPr lang="en-US" sz="1800" dirty="0" err="1"/>
              <a:t>ili</a:t>
            </a:r>
            <a:r>
              <a:rPr lang="en-US" sz="1800" dirty="0"/>
              <a:t> </a:t>
            </a:r>
            <a:r>
              <a:rPr lang="en-US" sz="1800" dirty="0" err="1"/>
              <a:t>neku</a:t>
            </a:r>
            <a:r>
              <a:rPr lang="en-US" sz="1800" dirty="0"/>
              <a:t> </a:t>
            </a:r>
            <a:r>
              <a:rPr lang="en-US" sz="1800" dirty="0" err="1"/>
              <a:t>drugu</a:t>
            </a:r>
            <a:r>
              <a:rPr lang="en-US" sz="1800" dirty="0"/>
              <a:t> </a:t>
            </a:r>
            <a:r>
              <a:rPr lang="en-US" sz="1800" dirty="0" err="1"/>
              <a:t>ekonomsku</a:t>
            </a:r>
            <a:r>
              <a:rPr lang="en-US" sz="1800" dirty="0"/>
              <a:t> </a:t>
            </a:r>
            <a:r>
              <a:rPr lang="en-US" sz="1800" dirty="0" err="1"/>
              <a:t>delatnost</a:t>
            </a:r>
            <a:r>
              <a:rPr lang="en-US" sz="1800" dirty="0"/>
              <a:t> </a:t>
            </a:r>
            <a:r>
              <a:rPr lang="en-US" sz="1800" dirty="0" err="1"/>
              <a:t>sa</a:t>
            </a:r>
            <a:r>
              <a:rPr lang="en-US" sz="1800" dirty="0"/>
              <a:t> </a:t>
            </a:r>
            <a:r>
              <a:rPr lang="en-US" sz="1800" dirty="0" err="1"/>
              <a:t>osnovnom</a:t>
            </a:r>
            <a:r>
              <a:rPr lang="en-US" sz="1800" dirty="0"/>
              <a:t> </a:t>
            </a:r>
            <a:r>
              <a:rPr lang="en-US" sz="1800" dirty="0" err="1"/>
              <a:t>namenom</a:t>
            </a:r>
            <a:r>
              <a:rPr lang="en-US" sz="1800" dirty="0"/>
              <a:t> da se </a:t>
            </a:r>
            <a:r>
              <a:rPr lang="en-US" sz="1800" dirty="0" err="1"/>
              <a:t>uveća</a:t>
            </a:r>
            <a:r>
              <a:rPr lang="en-US" sz="1800" dirty="0"/>
              <a:t>, </a:t>
            </a:r>
            <a:r>
              <a:rPr lang="en-US" sz="1800" dirty="0" err="1"/>
              <a:t>odnosno</a:t>
            </a:r>
            <a:r>
              <a:rPr lang="en-US" sz="1800" dirty="0"/>
              <a:t> da </a:t>
            </a:r>
            <a:r>
              <a:rPr lang="en-US" sz="1800" dirty="0" err="1"/>
              <a:t>donese</a:t>
            </a:r>
            <a:r>
              <a:rPr lang="sr-Latn-RS" sz="1800" dirty="0"/>
              <a:t> dobit.</a:t>
            </a:r>
          </a:p>
          <a:p>
            <a:r>
              <a:rPr lang="en-US" sz="1800" dirty="0"/>
              <a:t> Kapital se </a:t>
            </a:r>
            <a:r>
              <a:rPr lang="en-US" sz="1800" dirty="0" err="1"/>
              <a:t>može</a:t>
            </a:r>
            <a:r>
              <a:rPr lang="en-US" sz="1800" dirty="0"/>
              <a:t> </a:t>
            </a:r>
            <a:r>
              <a:rPr lang="en-US" sz="1800" dirty="0" err="1"/>
              <a:t>ulagati</a:t>
            </a:r>
            <a:r>
              <a:rPr lang="en-US" sz="1800" dirty="0"/>
              <a:t> u </a:t>
            </a:r>
            <a:r>
              <a:rPr lang="en-US" sz="1800" dirty="0" err="1"/>
              <a:t>proizvodni</a:t>
            </a:r>
            <a:r>
              <a:rPr lang="en-US" sz="1800" dirty="0"/>
              <a:t> </a:t>
            </a:r>
            <a:r>
              <a:rPr lang="en-US" sz="1800" dirty="0" err="1"/>
              <a:t>ili</a:t>
            </a:r>
            <a:r>
              <a:rPr lang="en-US" sz="1800" dirty="0"/>
              <a:t> </a:t>
            </a:r>
            <a:r>
              <a:rPr lang="en-US" sz="1800" dirty="0" err="1"/>
              <a:t>neproizvodni</a:t>
            </a:r>
            <a:r>
              <a:rPr lang="en-US" sz="1800" dirty="0"/>
              <a:t> </a:t>
            </a:r>
            <a:r>
              <a:rPr lang="en-US" sz="1800" dirty="0" err="1"/>
              <a:t>sektor</a:t>
            </a:r>
            <a:r>
              <a:rPr lang="en-US" sz="1800" dirty="0"/>
              <a:t>. </a:t>
            </a:r>
            <a:endParaRPr lang="sr-Latn-RS" sz="1800" dirty="0"/>
          </a:p>
          <a:p>
            <a:r>
              <a:rPr lang="sr-Latn-RS" sz="1800" dirty="0"/>
              <a:t>Njegova osnovna namena je uvećanje </a:t>
            </a:r>
            <a:r>
              <a:rPr lang="en-US" sz="1800" dirty="0" err="1"/>
              <a:t>osnovne</a:t>
            </a:r>
            <a:r>
              <a:rPr lang="sr-Latn-RS" sz="1800" dirty="0"/>
              <a:t> vrednosti . </a:t>
            </a:r>
            <a:r>
              <a:rPr lang="en-US" sz="1800" dirty="0"/>
              <a:t>S </a:t>
            </a:r>
            <a:r>
              <a:rPr lang="en-US" sz="1800" dirty="0" err="1"/>
              <a:t>obzirom</a:t>
            </a:r>
            <a:r>
              <a:rPr lang="en-US" sz="1800" dirty="0"/>
              <a:t> da </a:t>
            </a:r>
            <a:r>
              <a:rPr lang="en-US" sz="1800" dirty="0" err="1"/>
              <a:t>kapital</a:t>
            </a:r>
            <a:r>
              <a:rPr lang="en-US" sz="1800" dirty="0"/>
              <a:t> </a:t>
            </a:r>
            <a:r>
              <a:rPr lang="en-US" sz="1800" dirty="0" err="1"/>
              <a:t>nije</a:t>
            </a:r>
            <a:r>
              <a:rPr lang="en-US" sz="1800" dirty="0"/>
              <a:t> </a:t>
            </a:r>
            <a:r>
              <a:rPr lang="en-US" sz="1800" dirty="0" err="1"/>
              <a:t>prirodno</a:t>
            </a:r>
            <a:r>
              <a:rPr lang="en-US" sz="1800" dirty="0"/>
              <a:t> dobro, on se mora </a:t>
            </a:r>
            <a:r>
              <a:rPr lang="en-US" sz="1800" dirty="0" err="1"/>
              <a:t>proizvesti</a:t>
            </a:r>
            <a:r>
              <a:rPr lang="en-US" sz="1800" dirty="0"/>
              <a:t> </a:t>
            </a:r>
            <a:r>
              <a:rPr lang="en-US" sz="1800" dirty="0" err="1"/>
              <a:t>ili</a:t>
            </a:r>
            <a:r>
              <a:rPr lang="en-US" sz="1800" dirty="0"/>
              <a:t> </a:t>
            </a:r>
            <a:r>
              <a:rPr lang="en-US" sz="1800" dirty="0" err="1"/>
              <a:t>pozajmiti</a:t>
            </a:r>
            <a:r>
              <a:rPr lang="en-US" sz="1800" dirty="0"/>
              <a:t>.</a:t>
            </a:r>
          </a:p>
          <a:p>
            <a:r>
              <a:rPr lang="en-US" sz="1800" dirty="0"/>
              <a:t>Kapital </a:t>
            </a:r>
            <a:r>
              <a:rPr lang="en-US" sz="1800" dirty="0" err="1"/>
              <a:t>može</a:t>
            </a:r>
            <a:r>
              <a:rPr lang="en-US" sz="1800" dirty="0"/>
              <a:t> </a:t>
            </a:r>
            <a:r>
              <a:rPr lang="en-US" sz="1800" dirty="0" err="1"/>
              <a:t>biti</a:t>
            </a:r>
            <a:endParaRPr lang="sr-Latn-RS" sz="1800" dirty="0"/>
          </a:p>
          <a:p>
            <a:pPr lvl="1"/>
            <a:r>
              <a:rPr lang="sr-Latn-RS" sz="1800" dirty="0"/>
              <a:t>Fizički (oprema, sirovine, polugotovi, gotovi proizvodi) </a:t>
            </a:r>
            <a:r>
              <a:rPr lang="en-US" sz="1800" dirty="0"/>
              <a:t> </a:t>
            </a:r>
            <a:endParaRPr lang="sr-Latn-RS" sz="1800" dirty="0"/>
          </a:p>
          <a:p>
            <a:pPr lvl="1"/>
            <a:r>
              <a:rPr lang="sr-Latn-RS" sz="1800" dirty="0"/>
              <a:t>Finansijski ( gotovina, hartije od vrednosti)</a:t>
            </a:r>
            <a:r>
              <a:rPr lang="en-US" sz="1800" dirty="0"/>
              <a:t>.</a:t>
            </a:r>
          </a:p>
          <a:p>
            <a:r>
              <a:rPr lang="en-US" sz="1800" dirty="0"/>
              <a:t>Kapital se </a:t>
            </a:r>
            <a:r>
              <a:rPr lang="en-US" sz="1800" dirty="0" err="1"/>
              <a:t>može</a:t>
            </a:r>
            <a:r>
              <a:rPr lang="en-US" sz="1800" dirty="0"/>
              <a:t> </a:t>
            </a:r>
            <a:r>
              <a:rPr lang="en-US" sz="1800" dirty="0" err="1"/>
              <a:t>podeliti</a:t>
            </a:r>
            <a:r>
              <a:rPr lang="en-US" sz="1800" dirty="0"/>
              <a:t> </a:t>
            </a:r>
            <a:r>
              <a:rPr lang="en-US" sz="1800" dirty="0" err="1"/>
              <a:t>i</a:t>
            </a:r>
            <a:r>
              <a:rPr lang="en-US" sz="1800" dirty="0"/>
              <a:t> </a:t>
            </a:r>
            <a:r>
              <a:rPr lang="en-US" sz="1800" dirty="0" err="1"/>
              <a:t>na</a:t>
            </a:r>
            <a:r>
              <a:rPr lang="en-US" sz="1800" dirty="0"/>
              <a:t> </a:t>
            </a:r>
            <a:r>
              <a:rPr lang="en-US" sz="1800" i="1" dirty="0" err="1"/>
              <a:t>stalni</a:t>
            </a:r>
            <a:r>
              <a:rPr lang="en-US" sz="1800" i="1" dirty="0"/>
              <a:t> (</a:t>
            </a:r>
            <a:r>
              <a:rPr lang="en-US" sz="1800" i="1" dirty="0" err="1"/>
              <a:t>fiksni</a:t>
            </a:r>
            <a:r>
              <a:rPr lang="en-US" sz="1800" i="1" dirty="0"/>
              <a:t>)</a:t>
            </a:r>
            <a:r>
              <a:rPr lang="en-US" sz="1800" dirty="0"/>
              <a:t> </a:t>
            </a:r>
            <a:r>
              <a:rPr lang="en-US" sz="1800" dirty="0" err="1"/>
              <a:t>i</a:t>
            </a:r>
            <a:r>
              <a:rPr lang="en-US" sz="1800" dirty="0"/>
              <a:t> </a:t>
            </a:r>
            <a:r>
              <a:rPr lang="en-US" sz="1800" i="1" dirty="0" err="1"/>
              <a:t>opticajni</a:t>
            </a:r>
            <a:r>
              <a:rPr lang="en-US" sz="1800" i="1" dirty="0"/>
              <a:t> (</a:t>
            </a:r>
            <a:r>
              <a:rPr lang="en-US" sz="1800" i="1" dirty="0" err="1"/>
              <a:t>cirkulirajući</a:t>
            </a:r>
            <a:r>
              <a:rPr lang="en-US" sz="1800" i="1" dirty="0"/>
              <a:t>)</a:t>
            </a:r>
            <a:r>
              <a:rPr lang="en-US" sz="1800" dirty="0"/>
              <a:t>. </a:t>
            </a:r>
            <a:r>
              <a:rPr lang="en-US" sz="1800" dirty="0" err="1"/>
              <a:t>Sredstva</a:t>
            </a:r>
            <a:r>
              <a:rPr lang="en-US" sz="1800" dirty="0"/>
              <a:t> </a:t>
            </a:r>
            <a:r>
              <a:rPr lang="en-US" sz="1800" dirty="0" err="1"/>
              <a:t>koja</a:t>
            </a:r>
            <a:r>
              <a:rPr lang="en-US" sz="1800" dirty="0"/>
              <a:t> </a:t>
            </a:r>
            <a:r>
              <a:rPr lang="en-US" sz="1800" dirty="0" err="1"/>
              <a:t>će</a:t>
            </a:r>
            <a:r>
              <a:rPr lang="en-US" sz="1800" dirty="0"/>
              <a:t> se </a:t>
            </a:r>
            <a:r>
              <a:rPr lang="en-US" sz="1800" dirty="0" err="1"/>
              <a:t>dugo</a:t>
            </a:r>
            <a:r>
              <a:rPr lang="en-US" sz="1800" dirty="0"/>
              <a:t> </a:t>
            </a:r>
            <a:r>
              <a:rPr lang="en-US" sz="1800" dirty="0" err="1"/>
              <a:t>vremena</a:t>
            </a:r>
            <a:r>
              <a:rPr lang="en-US" sz="1800" dirty="0"/>
              <a:t> </a:t>
            </a:r>
            <a:r>
              <a:rPr lang="en-US" sz="1800" dirty="0" err="1"/>
              <a:t>zadržati</a:t>
            </a:r>
            <a:r>
              <a:rPr lang="en-US" sz="1800" dirty="0"/>
              <a:t> </a:t>
            </a:r>
            <a:r>
              <a:rPr lang="en-US" sz="1800" dirty="0" err="1"/>
              <a:t>kao</a:t>
            </a:r>
            <a:r>
              <a:rPr lang="en-US" sz="1800" dirty="0"/>
              <a:t> </a:t>
            </a:r>
            <a:r>
              <a:rPr lang="en-US" sz="1800" dirty="0" err="1"/>
              <a:t>ulaganje</a:t>
            </a:r>
            <a:r>
              <a:rPr lang="en-US" sz="1800" dirty="0"/>
              <a:t> u </a:t>
            </a:r>
            <a:r>
              <a:rPr lang="en-US" sz="1800" dirty="0" err="1"/>
              <a:t>osnovna</a:t>
            </a:r>
            <a:r>
              <a:rPr lang="en-US" sz="1800" dirty="0"/>
              <a:t> </a:t>
            </a:r>
            <a:r>
              <a:rPr lang="en-US" sz="1800" dirty="0" err="1"/>
              <a:t>sredstva</a:t>
            </a:r>
            <a:r>
              <a:rPr lang="en-US" sz="1800" dirty="0"/>
              <a:t> </a:t>
            </a:r>
            <a:r>
              <a:rPr lang="en-US" sz="1800" dirty="0" err="1"/>
              <a:t>predstavljaju</a:t>
            </a:r>
            <a:r>
              <a:rPr lang="en-US" sz="1800" dirty="0"/>
              <a:t> </a:t>
            </a:r>
            <a:r>
              <a:rPr lang="en-US" sz="1800" dirty="0" err="1"/>
              <a:t>stalni</a:t>
            </a:r>
            <a:r>
              <a:rPr lang="en-US" sz="1800" dirty="0"/>
              <a:t> (</a:t>
            </a:r>
            <a:r>
              <a:rPr lang="en-US" sz="1800" dirty="0" err="1"/>
              <a:t>fiksni</a:t>
            </a:r>
            <a:r>
              <a:rPr lang="en-US" sz="1800" dirty="0"/>
              <a:t>) </a:t>
            </a:r>
            <a:r>
              <a:rPr lang="en-US" sz="1800" dirty="0" err="1"/>
              <a:t>kapital</a:t>
            </a:r>
            <a:r>
              <a:rPr lang="en-US" sz="1800" dirty="0"/>
              <a:t>, </a:t>
            </a:r>
            <a:r>
              <a:rPr lang="en-US" sz="1800" dirty="0" err="1"/>
              <a:t>dok</a:t>
            </a:r>
            <a:r>
              <a:rPr lang="en-US" sz="1800" dirty="0"/>
              <a:t> </a:t>
            </a:r>
            <a:r>
              <a:rPr lang="en-US" sz="1800" dirty="0" err="1"/>
              <a:t>ona</a:t>
            </a:r>
            <a:r>
              <a:rPr lang="en-US" sz="1800" dirty="0"/>
              <a:t> </a:t>
            </a:r>
            <a:r>
              <a:rPr lang="en-US" sz="1800" dirty="0" err="1"/>
              <a:t>sredstva</a:t>
            </a:r>
            <a:r>
              <a:rPr lang="en-US" sz="1800" dirty="0"/>
              <a:t> </a:t>
            </a:r>
            <a:r>
              <a:rPr lang="en-US" sz="1800" dirty="0" err="1"/>
              <a:t>koja</a:t>
            </a:r>
            <a:r>
              <a:rPr lang="en-US" sz="1800" dirty="0"/>
              <a:t> se </a:t>
            </a:r>
            <a:r>
              <a:rPr lang="en-US" sz="1800" dirty="0" err="1"/>
              <a:t>koriste</a:t>
            </a:r>
            <a:r>
              <a:rPr lang="en-US" sz="1800" dirty="0"/>
              <a:t> za </a:t>
            </a:r>
            <a:r>
              <a:rPr lang="en-US" sz="1800" dirty="0" err="1"/>
              <a:t>tekuće</a:t>
            </a:r>
            <a:r>
              <a:rPr lang="en-US" sz="1800" dirty="0"/>
              <a:t> </a:t>
            </a:r>
            <a:r>
              <a:rPr lang="en-US" sz="1800" dirty="0" err="1"/>
              <a:t>finansiranje</a:t>
            </a:r>
            <a:r>
              <a:rPr lang="en-US" sz="1800" dirty="0"/>
              <a:t> </a:t>
            </a:r>
            <a:r>
              <a:rPr lang="en-US" sz="1800" dirty="0" err="1"/>
              <a:t>predstavljaju</a:t>
            </a:r>
            <a:r>
              <a:rPr lang="en-US" sz="1800" dirty="0"/>
              <a:t> </a:t>
            </a:r>
            <a:r>
              <a:rPr lang="en-US" sz="1800" dirty="0" err="1"/>
              <a:t>opticajni</a:t>
            </a:r>
            <a:r>
              <a:rPr lang="en-US" sz="1800" dirty="0"/>
              <a:t> (</a:t>
            </a:r>
            <a:r>
              <a:rPr lang="en-US" sz="1800" dirty="0" err="1"/>
              <a:t>cirkulirajući</a:t>
            </a:r>
            <a:r>
              <a:rPr lang="en-US" sz="1800" dirty="0"/>
              <a:t>) </a:t>
            </a:r>
            <a:r>
              <a:rPr lang="en-US" sz="1800" dirty="0" err="1"/>
              <a:t>kapital</a:t>
            </a:r>
            <a:r>
              <a:rPr lang="en-US" sz="1800" dirty="0"/>
              <a:t>. </a:t>
            </a:r>
            <a:endParaRPr lang="sr-Latn-RS" sz="1800" dirty="0"/>
          </a:p>
          <a:p>
            <a:r>
              <a:rPr lang="en-US" sz="1800" dirty="0" err="1"/>
              <a:t>Ulaganje</a:t>
            </a:r>
            <a:r>
              <a:rPr lang="en-US" sz="1800" dirty="0"/>
              <a:t> </a:t>
            </a:r>
            <a:r>
              <a:rPr lang="en-US" sz="1800" dirty="0" err="1"/>
              <a:t>kapitala</a:t>
            </a:r>
            <a:r>
              <a:rPr lang="en-US" sz="1800" dirty="0"/>
              <a:t> u </a:t>
            </a:r>
            <a:r>
              <a:rPr lang="en-US" sz="1800" dirty="0" err="1"/>
              <a:t>neki</a:t>
            </a:r>
            <a:r>
              <a:rPr lang="en-US" sz="1800" dirty="0"/>
              <a:t> </a:t>
            </a:r>
            <a:r>
              <a:rPr lang="en-US" sz="1800" dirty="0" err="1"/>
              <a:t>posao</a:t>
            </a:r>
            <a:r>
              <a:rPr lang="en-US" sz="1800" dirty="0"/>
              <a:t> </a:t>
            </a:r>
            <a:r>
              <a:rPr lang="en-US" sz="1800" dirty="0" err="1"/>
              <a:t>ili</a:t>
            </a:r>
            <a:r>
              <a:rPr lang="en-US" sz="1800" dirty="0"/>
              <a:t> </a:t>
            </a:r>
            <a:r>
              <a:rPr lang="en-US" sz="1800" dirty="0" err="1"/>
              <a:t>projekat</a:t>
            </a:r>
            <a:r>
              <a:rPr lang="en-US" sz="1800" dirty="0"/>
              <a:t> </a:t>
            </a:r>
            <a:r>
              <a:rPr lang="en-US" sz="1800" dirty="0" err="1"/>
              <a:t>sa</a:t>
            </a:r>
            <a:r>
              <a:rPr lang="en-US" sz="1800" dirty="0"/>
              <a:t> </a:t>
            </a:r>
            <a:r>
              <a:rPr lang="en-US" sz="1800" dirty="0" err="1"/>
              <a:t>ciljem</a:t>
            </a:r>
            <a:r>
              <a:rPr lang="en-US" sz="1800" dirty="0"/>
              <a:t> da se </a:t>
            </a:r>
            <a:r>
              <a:rPr lang="en-US" sz="1800" dirty="0" err="1"/>
              <a:t>dobije</a:t>
            </a:r>
            <a:r>
              <a:rPr lang="en-US" sz="1800" dirty="0"/>
              <a:t> </a:t>
            </a:r>
            <a:r>
              <a:rPr lang="en-US" sz="1800" dirty="0" err="1"/>
              <a:t>određena</a:t>
            </a:r>
            <a:r>
              <a:rPr lang="en-US" sz="1800" dirty="0"/>
              <a:t> </a:t>
            </a:r>
            <a:r>
              <a:rPr lang="en-US" sz="1800" dirty="0" err="1"/>
              <a:t>korist</a:t>
            </a:r>
            <a:r>
              <a:rPr lang="en-US" sz="1800" dirty="0"/>
              <a:t> se </a:t>
            </a:r>
            <a:r>
              <a:rPr lang="en-US" sz="1800" dirty="0" err="1"/>
              <a:t>naziva</a:t>
            </a:r>
            <a:r>
              <a:rPr lang="sr-Latn-RS" sz="1800" dirty="0"/>
              <a:t>INVESTICIONO ULAGANJE</a:t>
            </a:r>
            <a:endParaRPr lang="en-US" sz="1800" dirty="0"/>
          </a:p>
        </p:txBody>
      </p:sp>
      <p:pic>
        <p:nvPicPr>
          <p:cNvPr id="11268" name="Picture 4" descr="PUBLIC CAPITAL? By QUEL | Business Cartoon | TOONPOOL"/>
          <p:cNvPicPr>
            <a:picLocks noChangeAspect="1" noChangeArrowheads="1"/>
          </p:cNvPicPr>
          <p:nvPr/>
        </p:nvPicPr>
        <p:blipFill rotWithShape="1">
          <a:blip r:embed="rId2">
            <a:extLst>
              <a:ext uri="{28A0092B-C50C-407E-A947-70E740481C1C}">
                <a14:useLocalDpi xmlns:a14="http://schemas.microsoft.com/office/drawing/2010/main" val="0"/>
              </a:ext>
            </a:extLst>
          </a:blip>
          <a:srcRect t="16844" r="1"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4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artoon Movement on Twitter: &quot;Featured in the shop today - Trade war, by  Giudo Kuehn: https://t.co/mnRGxO3aC7 https://t.co/Vnij5LzQ4f&quot; / Twitter"/>
          <p:cNvPicPr>
            <a:picLocks noChangeAspect="1" noChangeArrowheads="1"/>
          </p:cNvPicPr>
          <p:nvPr/>
        </p:nvPicPr>
        <p:blipFill rotWithShape="1">
          <a:blip r:embed="rId2">
            <a:extLst>
              <a:ext uri="{28A0092B-C50C-407E-A947-70E740481C1C}">
                <a14:useLocalDpi xmlns:a14="http://schemas.microsoft.com/office/drawing/2010/main" val="0"/>
              </a:ext>
            </a:extLst>
          </a:blip>
          <a:srcRect t="1157" r="18700" b="793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516636"/>
          </a:xfrm>
        </p:spPr>
        <p:txBody>
          <a:bodyPr anchor="b">
            <a:normAutofit/>
          </a:bodyPr>
          <a:lstStyle/>
          <a:p>
            <a:r>
              <a:rPr lang="sr-Latn-RS" sz="2800" b="1" dirty="0">
                <a:solidFill>
                  <a:srgbClr val="FF0000"/>
                </a:solidFill>
              </a:rPr>
              <a:t>Trgovina</a:t>
            </a:r>
            <a:endParaRPr lang="en-US" sz="2800" b="1" dirty="0">
              <a:solidFill>
                <a:srgbClr val="FF0000"/>
              </a:solidFill>
            </a:endParaRPr>
          </a:p>
        </p:txBody>
      </p:sp>
      <p:sp>
        <p:nvSpPr>
          <p:cNvPr id="3083" name="Rectangle 308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5" name="Rectangle 308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1800725"/>
            <a:ext cx="4626022" cy="4680285"/>
          </a:xfrm>
        </p:spPr>
        <p:txBody>
          <a:bodyPr anchor="t">
            <a:noAutofit/>
          </a:bodyPr>
          <a:lstStyle/>
          <a:p>
            <a:r>
              <a:rPr lang="sr-Latn-RS" sz="1800" dirty="0"/>
              <a:t>Privredna delatnost koja obuhvata kupovinu i prodaju robe ili razmenu</a:t>
            </a:r>
          </a:p>
          <a:p>
            <a:pPr lvl="1"/>
            <a:r>
              <a:rPr lang="sr-Latn-RS" sz="1800" u="sng" dirty="0"/>
              <a:t>Unutrašnja </a:t>
            </a:r>
            <a:r>
              <a:rPr lang="sr-Latn-RS" sz="1800" dirty="0"/>
              <a:t>(unutar granica nacionalne države)</a:t>
            </a:r>
          </a:p>
          <a:p>
            <a:pPr lvl="2"/>
            <a:r>
              <a:rPr lang="sr-Latn-RS" sz="1800" dirty="0"/>
              <a:t>Trgovina na veliko – prodaja drugim preduzećima, ili potrošačkim centrima</a:t>
            </a:r>
          </a:p>
          <a:p>
            <a:pPr lvl="2"/>
            <a:r>
              <a:rPr lang="sr-Latn-RS" sz="1800" dirty="0"/>
              <a:t>Trgovina na malo – stiže do krajnjih kupaca</a:t>
            </a:r>
          </a:p>
          <a:p>
            <a:pPr lvl="1"/>
            <a:r>
              <a:rPr lang="sr-Latn-RS" sz="1800" u="sng" dirty="0"/>
              <a:t>Spoljna</a:t>
            </a:r>
            <a:r>
              <a:rPr lang="sr-Latn-RS" sz="1800" dirty="0"/>
              <a:t> (između pojedinih država, kroz uvoz i izvoz)</a:t>
            </a:r>
          </a:p>
          <a:p>
            <a:r>
              <a:rPr lang="sr-Latn-RS" sz="1800" dirty="0"/>
              <a:t>Trgovina može biti</a:t>
            </a:r>
          </a:p>
          <a:p>
            <a:pPr lvl="1"/>
            <a:r>
              <a:rPr lang="sr-Latn-RS" sz="1800" dirty="0"/>
              <a:t>Uvozna</a:t>
            </a:r>
          </a:p>
          <a:p>
            <a:pPr lvl="1"/>
            <a:r>
              <a:rPr lang="sr-Latn-RS" sz="1800" dirty="0"/>
              <a:t>Izvozna</a:t>
            </a:r>
          </a:p>
          <a:p>
            <a:pPr lvl="1"/>
            <a:r>
              <a:rPr lang="sr-Latn-RS" sz="1800" dirty="0"/>
              <a:t>Reeksport (izvoz uvezebe robe)</a:t>
            </a:r>
          </a:p>
          <a:p>
            <a:pPr lvl="1"/>
            <a:r>
              <a:rPr lang="sr-Latn-RS" sz="1800" dirty="0"/>
              <a:t>tranzitna</a:t>
            </a:r>
          </a:p>
        </p:txBody>
      </p:sp>
    </p:spTree>
    <p:extLst>
      <p:ext uri="{BB962C8B-B14F-4D97-AF65-F5344CB8AC3E}">
        <p14:creationId xmlns:p14="http://schemas.microsoft.com/office/powerpoint/2010/main" val="6072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anchor="b">
            <a:normAutofit/>
          </a:bodyPr>
          <a:lstStyle/>
          <a:p>
            <a:pPr algn="ctr"/>
            <a:r>
              <a:rPr lang="sr-Latn-RS" sz="3000" dirty="0"/>
              <a:t>UPRAVLJANJE PRIVREDNIM SISTEMOM MOGUĆE JE</a:t>
            </a:r>
            <a:endParaRPr lang="en-US" sz="3000" dirty="0"/>
          </a:p>
        </p:txBody>
      </p:sp>
      <p:sp>
        <p:nvSpPr>
          <p:cNvPr id="133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660904"/>
            <a:ext cx="4818888" cy="3547872"/>
          </a:xfrm>
        </p:spPr>
        <p:txBody>
          <a:bodyPr anchor="t">
            <a:normAutofit/>
          </a:bodyPr>
          <a:lstStyle/>
          <a:p>
            <a:pPr algn="just"/>
            <a:r>
              <a:rPr lang="en-US" sz="2400" dirty="0" err="1"/>
              <a:t>putem</a:t>
            </a:r>
            <a:r>
              <a:rPr lang="en-US" sz="2400" dirty="0"/>
              <a:t> </a:t>
            </a:r>
            <a:r>
              <a:rPr lang="en-US" sz="2400" dirty="0" err="1"/>
              <a:t>automatske</a:t>
            </a:r>
            <a:r>
              <a:rPr lang="en-US" sz="2400" dirty="0"/>
              <a:t> </a:t>
            </a:r>
            <a:r>
              <a:rPr lang="en-US" sz="2400" dirty="0" err="1"/>
              <a:t>regulacije</a:t>
            </a:r>
            <a:r>
              <a:rPr lang="en-US" sz="2400" dirty="0"/>
              <a:t> </a:t>
            </a:r>
            <a:r>
              <a:rPr lang="sr-Latn-RS" sz="2400" dirty="0"/>
              <a:t>– PODRAZUMEVA REGULACIJU NA OSNOVU TRŽIŠNIH ZAKONITOSTI</a:t>
            </a:r>
          </a:p>
          <a:p>
            <a:pPr algn="just"/>
            <a:r>
              <a:rPr lang="en-US" sz="2400" dirty="0" err="1"/>
              <a:t>putem</a:t>
            </a:r>
            <a:r>
              <a:rPr lang="en-US" sz="2400" dirty="0"/>
              <a:t> </a:t>
            </a:r>
            <a:r>
              <a:rPr lang="en-US" sz="2400" dirty="0" err="1"/>
              <a:t>svesnog</a:t>
            </a:r>
            <a:r>
              <a:rPr lang="en-US" sz="2400" dirty="0"/>
              <a:t> </a:t>
            </a:r>
            <a:r>
              <a:rPr lang="en-US" sz="2400" dirty="0" err="1"/>
              <a:t>upravljanja</a:t>
            </a:r>
            <a:r>
              <a:rPr lang="sr-Latn-RS" sz="2400" dirty="0"/>
              <a:t> – VEZUJE SE ZA AKTIVNOSTI DRŽAVE KOJE SE PO PRAVILU ODNOSE NA EKONOMSKU POLITIKU I MAKROEKONOMSKO PLANIRANJE</a:t>
            </a:r>
          </a:p>
        </p:txBody>
      </p:sp>
      <p:pic>
        <p:nvPicPr>
          <p:cNvPr id="13314" name="Picture 2" descr="Free Finance Cartoon Cliparts, Download Free Finance Cartoon Cliparts png  images, Free ClipArts on Clipart Librar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113413"/>
            <a:ext cx="5458968" cy="4631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829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65" y="750764"/>
            <a:ext cx="2183296" cy="753347"/>
          </a:xfrm>
        </p:spPr>
        <p:txBody>
          <a:bodyPr>
            <a:normAutofit/>
          </a:bodyPr>
          <a:lstStyle/>
          <a:p>
            <a:pPr algn="ctr"/>
            <a:r>
              <a:rPr lang="sr-Latn-RS" sz="4800" b="1" dirty="0">
                <a:solidFill>
                  <a:srgbClr val="C00000"/>
                </a:solidFill>
              </a:rPr>
              <a:t>Država</a:t>
            </a:r>
            <a:endParaRPr lang="en-US" sz="4800" b="1" dirty="0">
              <a:solidFill>
                <a:srgbClr val="C00000"/>
              </a:solidFill>
            </a:endParaRPr>
          </a:p>
        </p:txBody>
      </p:sp>
      <p:graphicFrame>
        <p:nvGraphicFramePr>
          <p:cNvPr id="12292" name="Content Placeholder 2">
            <a:extLst>
              <a:ext uri="{FF2B5EF4-FFF2-40B4-BE49-F238E27FC236}">
                <a16:creationId xmlns:a16="http://schemas.microsoft.com/office/drawing/2014/main" id="{C8449B0C-3B4E-84D4-C840-9271A3B1D02D}"/>
              </a:ext>
            </a:extLst>
          </p:cNvPr>
          <p:cNvGraphicFramePr>
            <a:graphicFrameLocks noGrp="1"/>
          </p:cNvGraphicFramePr>
          <p:nvPr>
            <p:ph idx="1"/>
            <p:extLst>
              <p:ext uri="{D42A27DB-BD31-4B8C-83A1-F6EECF244321}">
                <p14:modId xmlns:p14="http://schemas.microsoft.com/office/powerpoint/2010/main" val="2160743209"/>
              </p:ext>
            </p:extLst>
          </p:nvPr>
        </p:nvGraphicFramePr>
        <p:xfrm>
          <a:off x="202975" y="2023880"/>
          <a:ext cx="74561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State Government Taxes Business, Executive Business Men Managing Personal  Saving Money Finances Cartoon Vector Illustration Graphic Design Royalty  Free SVG, Cliparts, Vectors, And Stock Illustration. Image 1295735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6053" y="1538394"/>
            <a:ext cx="4263841" cy="426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324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347" name="Freeform: Shape 14346">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393361" cy="4351338"/>
          </a:xfrm>
        </p:spPr>
        <p:txBody>
          <a:bodyPr>
            <a:normAutofit/>
          </a:bodyPr>
          <a:lstStyle/>
          <a:p>
            <a:pPr marL="0" indent="0">
              <a:buNone/>
            </a:pPr>
            <a:r>
              <a:rPr lang="en-US" sz="2400" err="1"/>
              <a:t>Država</a:t>
            </a:r>
            <a:r>
              <a:rPr lang="en-US" sz="2400"/>
              <a:t> </a:t>
            </a:r>
            <a:r>
              <a:rPr lang="en-US" sz="2400" err="1"/>
              <a:t>ima</a:t>
            </a:r>
            <a:r>
              <a:rPr lang="en-US" sz="2400"/>
              <a:t> </a:t>
            </a:r>
            <a:r>
              <a:rPr lang="en-US" sz="2400" err="1"/>
              <a:t>nezaobilaznu</a:t>
            </a:r>
            <a:r>
              <a:rPr lang="en-US" sz="2400"/>
              <a:t> </a:t>
            </a:r>
            <a:r>
              <a:rPr lang="en-US" sz="2400" err="1"/>
              <a:t>ulogu</a:t>
            </a:r>
            <a:r>
              <a:rPr lang="en-US" sz="2400"/>
              <a:t> u </a:t>
            </a:r>
            <a:r>
              <a:rPr lang="en-US" sz="2400" err="1"/>
              <a:t>pogledu</a:t>
            </a:r>
            <a:r>
              <a:rPr lang="en-US" sz="2400"/>
              <a:t>: </a:t>
            </a:r>
            <a:endParaRPr lang="sr-Latn-RS" sz="2400"/>
          </a:p>
          <a:p>
            <a:pPr marL="514350" indent="-514350">
              <a:buAutoNum type="alphaLcParenR"/>
            </a:pPr>
            <a:r>
              <a:rPr lang="en-US" sz="2400" err="1"/>
              <a:t>formulisanja</a:t>
            </a:r>
            <a:r>
              <a:rPr lang="en-US" sz="2400"/>
              <a:t> </a:t>
            </a:r>
            <a:r>
              <a:rPr lang="en-US" sz="2400" err="1"/>
              <a:t>i</a:t>
            </a:r>
            <a:r>
              <a:rPr lang="en-US" sz="2400"/>
              <a:t> </a:t>
            </a:r>
            <a:r>
              <a:rPr lang="en-US" sz="2400" err="1"/>
              <a:t>primene</a:t>
            </a:r>
            <a:r>
              <a:rPr lang="en-US" sz="2400"/>
              <a:t> </a:t>
            </a:r>
            <a:r>
              <a:rPr lang="en-US" sz="2400" u="sng" err="1"/>
              <a:t>pravila</a:t>
            </a:r>
            <a:r>
              <a:rPr lang="en-US" sz="2400" u="sng"/>
              <a:t> </a:t>
            </a:r>
            <a:r>
              <a:rPr lang="en-US" sz="2400" u="sng" err="1"/>
              <a:t>tržišne</a:t>
            </a:r>
            <a:r>
              <a:rPr lang="en-US" sz="2400" u="sng"/>
              <a:t> </a:t>
            </a:r>
            <a:r>
              <a:rPr lang="en-US" sz="2400" u="sng" err="1"/>
              <a:t>privrede</a:t>
            </a:r>
            <a:r>
              <a:rPr lang="en-US" sz="2400"/>
              <a:t>; </a:t>
            </a:r>
            <a:endParaRPr lang="sr-Latn-RS" sz="2400"/>
          </a:p>
          <a:p>
            <a:pPr marL="514350" indent="-514350">
              <a:buAutoNum type="alphaLcParenR"/>
            </a:pPr>
            <a:r>
              <a:rPr lang="en-US" sz="2400" err="1"/>
              <a:t>obezbeđenja</a:t>
            </a:r>
            <a:r>
              <a:rPr lang="en-US" sz="2400"/>
              <a:t> </a:t>
            </a:r>
            <a:r>
              <a:rPr lang="en-US" sz="2400" err="1"/>
              <a:t>funkcionisanja</a:t>
            </a:r>
            <a:r>
              <a:rPr lang="en-US" sz="2400"/>
              <a:t> </a:t>
            </a:r>
            <a:r>
              <a:rPr lang="en-US" sz="2400" err="1"/>
              <a:t>odgovarajuće</a:t>
            </a:r>
            <a:r>
              <a:rPr lang="en-US" sz="2400"/>
              <a:t> </a:t>
            </a:r>
            <a:r>
              <a:rPr lang="en-US" sz="2400" u="sng" err="1"/>
              <a:t>institucionalne</a:t>
            </a:r>
            <a:r>
              <a:rPr lang="en-US" sz="2400" u="sng"/>
              <a:t> </a:t>
            </a:r>
            <a:r>
              <a:rPr lang="en-US" sz="2400" u="sng" err="1"/>
              <a:t>infrastrukture</a:t>
            </a:r>
            <a:r>
              <a:rPr lang="en-US" sz="2400"/>
              <a:t>; </a:t>
            </a:r>
            <a:endParaRPr lang="sr-Latn-RS" sz="2400"/>
          </a:p>
          <a:p>
            <a:pPr marL="514350" indent="-514350">
              <a:buAutoNum type="alphaLcParenR"/>
            </a:pPr>
            <a:r>
              <a:rPr lang="en-US" sz="2400" err="1"/>
              <a:t>korigovanja</a:t>
            </a:r>
            <a:r>
              <a:rPr lang="en-US" sz="2400"/>
              <a:t> </a:t>
            </a:r>
            <a:r>
              <a:rPr lang="en-US" sz="2400" err="1"/>
              <a:t>tržišta</a:t>
            </a:r>
            <a:r>
              <a:rPr lang="en-US" sz="2400"/>
              <a:t> u </a:t>
            </a:r>
            <a:r>
              <a:rPr lang="en-US" sz="2400" err="1"/>
              <a:t>slučaju</a:t>
            </a:r>
            <a:r>
              <a:rPr lang="en-US" sz="2400"/>
              <a:t> </a:t>
            </a:r>
            <a:r>
              <a:rPr lang="en-US" sz="2400" err="1"/>
              <a:t>neadekvatne</a:t>
            </a:r>
            <a:r>
              <a:rPr lang="en-US" sz="2400"/>
              <a:t> </a:t>
            </a:r>
            <a:r>
              <a:rPr lang="en-US" sz="2400" err="1"/>
              <a:t>upotrebe</a:t>
            </a:r>
            <a:r>
              <a:rPr lang="en-US" sz="2400"/>
              <a:t> </a:t>
            </a:r>
            <a:r>
              <a:rPr lang="en-US" sz="2400" err="1"/>
              <a:t>resursa</a:t>
            </a:r>
            <a:r>
              <a:rPr lang="en-US" sz="2400"/>
              <a:t>; </a:t>
            </a:r>
            <a:endParaRPr lang="sr-Latn-RS" sz="2400"/>
          </a:p>
          <a:p>
            <a:pPr marL="514350" indent="-514350">
              <a:buAutoNum type="alphaLcParenR"/>
            </a:pPr>
            <a:r>
              <a:rPr lang="en-US" sz="2400" err="1"/>
              <a:t>aktivnog</a:t>
            </a:r>
            <a:r>
              <a:rPr lang="en-US" sz="2400"/>
              <a:t> </a:t>
            </a:r>
            <a:r>
              <a:rPr lang="en-US" sz="2400" err="1"/>
              <a:t>učešća</a:t>
            </a:r>
            <a:r>
              <a:rPr lang="en-US" sz="2400"/>
              <a:t> u </a:t>
            </a:r>
            <a:r>
              <a:rPr lang="en-US" sz="2400" err="1"/>
              <a:t>investicionoj</a:t>
            </a:r>
            <a:r>
              <a:rPr lang="en-US" sz="2400"/>
              <a:t> </a:t>
            </a:r>
            <a:r>
              <a:rPr lang="en-US" sz="2400" err="1"/>
              <a:t>politici</a:t>
            </a:r>
            <a:r>
              <a:rPr lang="en-US" sz="2400"/>
              <a:t> </a:t>
            </a:r>
            <a:r>
              <a:rPr lang="en-US" sz="2400" err="1"/>
              <a:t>i</a:t>
            </a:r>
            <a:r>
              <a:rPr lang="en-US" sz="2400"/>
              <a:t> </a:t>
            </a:r>
            <a:endParaRPr lang="sr-Latn-RS" sz="2400"/>
          </a:p>
          <a:p>
            <a:pPr marL="514350" indent="-514350">
              <a:buAutoNum type="alphaLcParenR"/>
            </a:pPr>
            <a:r>
              <a:rPr lang="en-US" sz="2400" err="1"/>
              <a:t>organizovanja</a:t>
            </a:r>
            <a:r>
              <a:rPr lang="en-US" sz="2400"/>
              <a:t> </a:t>
            </a:r>
            <a:r>
              <a:rPr lang="en-US" sz="2400" err="1"/>
              <a:t>privrednih</a:t>
            </a:r>
            <a:r>
              <a:rPr lang="en-US" sz="2400"/>
              <a:t> </a:t>
            </a:r>
            <a:r>
              <a:rPr lang="en-US" sz="2400" err="1"/>
              <a:t>aktivnosti</a:t>
            </a:r>
            <a:r>
              <a:rPr lang="en-US" sz="2400"/>
              <a:t>.</a:t>
            </a:r>
          </a:p>
        </p:txBody>
      </p:sp>
      <p:sp>
        <p:nvSpPr>
          <p:cNvPr id="14349" name="Oval 14348">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2020.10.06 Carto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7184" y="1646487"/>
            <a:ext cx="3781051" cy="292104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14351" name="Freeform: Shape 14350">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353" name="Straight Connector 14352">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355" name="Freeform: Shape 14354">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4357" name="Freeform: Shape 14356">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59" name="Freeform: Shape 14358">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321612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69" name="Arc 1536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71" name="Freeform: Shape 1537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5362" name="Picture 2" descr="Market Insight: The state we're in - The Loadst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1236109"/>
            <a:ext cx="4777381" cy="421603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894962" y="636494"/>
            <a:ext cx="5458838" cy="5540469"/>
          </a:xfrm>
        </p:spPr>
        <p:txBody>
          <a:bodyPr>
            <a:noAutofit/>
          </a:bodyPr>
          <a:lstStyle/>
          <a:p>
            <a:pPr marL="0" indent="0">
              <a:buNone/>
            </a:pPr>
            <a:r>
              <a:rPr lang="sr-Latn-RS" sz="1800" dirty="0"/>
              <a:t>CILJ EKONOMSKE POLITIKE SVAKE DRŽAVE JE s</a:t>
            </a:r>
            <a:r>
              <a:rPr lang="en-US" sz="1800" dirty="0" err="1"/>
              <a:t>tvaranje</a:t>
            </a:r>
            <a:r>
              <a:rPr lang="en-US" sz="1800" dirty="0"/>
              <a:t> </a:t>
            </a:r>
            <a:r>
              <a:rPr lang="en-US" sz="1800" dirty="0" err="1"/>
              <a:t>potrebnog</a:t>
            </a:r>
            <a:r>
              <a:rPr lang="en-US" sz="1800" dirty="0"/>
              <a:t> </a:t>
            </a:r>
            <a:r>
              <a:rPr lang="en-US" sz="1800" dirty="0" err="1"/>
              <a:t>ambijenta</a:t>
            </a:r>
            <a:r>
              <a:rPr lang="en-US" sz="1800" dirty="0"/>
              <a:t> za </a:t>
            </a:r>
            <a:r>
              <a:rPr lang="en-US" sz="1800" dirty="0" err="1"/>
              <a:t>nesmetano</a:t>
            </a:r>
            <a:r>
              <a:rPr lang="en-US" sz="1800" dirty="0"/>
              <a:t> </a:t>
            </a:r>
            <a:r>
              <a:rPr lang="en-US" sz="1800" dirty="0" err="1"/>
              <a:t>funkcionisanje</a:t>
            </a:r>
            <a:r>
              <a:rPr lang="en-US" sz="1800" dirty="0"/>
              <a:t> </a:t>
            </a:r>
            <a:r>
              <a:rPr lang="en-US" sz="1800" dirty="0" err="1"/>
              <a:t>tržišne</a:t>
            </a:r>
            <a:r>
              <a:rPr lang="en-US" sz="1800" dirty="0"/>
              <a:t> </a:t>
            </a:r>
            <a:r>
              <a:rPr lang="en-US" sz="1800" dirty="0" err="1"/>
              <a:t>privrede</a:t>
            </a:r>
            <a:r>
              <a:rPr lang="sr-Latn-RS" sz="1800" dirty="0"/>
              <a:t>.</a:t>
            </a:r>
          </a:p>
          <a:p>
            <a:pPr marL="0" indent="0">
              <a:buNone/>
            </a:pPr>
            <a:r>
              <a:rPr lang="sr-Latn-RS" sz="1800" dirty="0"/>
              <a:t>M</a:t>
            </a:r>
            <a:r>
              <a:rPr lang="en-US" sz="1800" dirty="0"/>
              <a:t>ode</a:t>
            </a:r>
            <a:r>
              <a:rPr lang="sr-Latn-RS" sz="1800" dirty="0"/>
              <a:t>r</a:t>
            </a:r>
            <a:r>
              <a:rPr lang="en-US" sz="1800" dirty="0"/>
              <a:t>ma </a:t>
            </a:r>
            <a:r>
              <a:rPr lang="en-US" sz="1800" dirty="0" err="1"/>
              <a:t>tržišna</a:t>
            </a:r>
            <a:r>
              <a:rPr lang="en-US" sz="1800" dirty="0"/>
              <a:t> </a:t>
            </a:r>
            <a:r>
              <a:rPr lang="en-US" sz="1800" dirty="0" err="1"/>
              <a:t>privreda</a:t>
            </a:r>
            <a:r>
              <a:rPr lang="en-US" sz="1800" dirty="0"/>
              <a:t> </a:t>
            </a:r>
            <a:r>
              <a:rPr lang="en-US" sz="1800" dirty="0" err="1"/>
              <a:t>podrazumeva</a:t>
            </a:r>
            <a:r>
              <a:rPr lang="en-US" sz="1800" dirty="0"/>
              <a:t> </a:t>
            </a:r>
            <a:r>
              <a:rPr lang="en-US" sz="1800" dirty="0" err="1"/>
              <a:t>jaku</a:t>
            </a:r>
            <a:r>
              <a:rPr lang="en-US" sz="1800" dirty="0"/>
              <a:t> </a:t>
            </a:r>
            <a:r>
              <a:rPr lang="en-US" sz="1800" dirty="0" err="1"/>
              <a:t>državu</a:t>
            </a:r>
            <a:r>
              <a:rPr lang="en-US" sz="1800" dirty="0"/>
              <a:t> </a:t>
            </a:r>
            <a:r>
              <a:rPr lang="en-US" sz="1800" dirty="0" err="1"/>
              <a:t>i</a:t>
            </a:r>
            <a:r>
              <a:rPr lang="en-US" sz="1800" dirty="0"/>
              <a:t> </a:t>
            </a:r>
            <a:r>
              <a:rPr lang="en-US" sz="1800" dirty="0" err="1"/>
              <a:t>efikasnu</a:t>
            </a:r>
            <a:r>
              <a:rPr lang="en-US" sz="1800" dirty="0"/>
              <a:t> </a:t>
            </a:r>
            <a:r>
              <a:rPr lang="en-US" sz="1800" dirty="0" err="1"/>
              <a:t>regulativu</a:t>
            </a:r>
            <a:r>
              <a:rPr lang="en-US" sz="1800" dirty="0"/>
              <a:t> </a:t>
            </a:r>
            <a:r>
              <a:rPr lang="en-US" sz="1800" dirty="0" err="1"/>
              <a:t>kako</a:t>
            </a:r>
            <a:r>
              <a:rPr lang="en-US" sz="1800" dirty="0"/>
              <a:t> u </a:t>
            </a:r>
            <a:r>
              <a:rPr lang="en-US" sz="1800" dirty="0" err="1"/>
              <a:t>smislu</a:t>
            </a:r>
            <a:r>
              <a:rPr lang="en-US" sz="1800" dirty="0"/>
              <a:t> </a:t>
            </a:r>
            <a:r>
              <a:rPr lang="en-US" sz="1800" dirty="0" err="1"/>
              <a:t>zaštite</a:t>
            </a:r>
            <a:r>
              <a:rPr lang="en-US" sz="1800" dirty="0"/>
              <a:t> </a:t>
            </a:r>
            <a:r>
              <a:rPr lang="en-US" sz="1800" dirty="0" err="1"/>
              <a:t>osnovnih</a:t>
            </a:r>
            <a:r>
              <a:rPr lang="en-US" sz="1800" dirty="0"/>
              <a:t> </a:t>
            </a:r>
            <a:r>
              <a:rPr lang="en-US" sz="1800" dirty="0" err="1"/>
              <a:t>tržišnih</a:t>
            </a:r>
            <a:r>
              <a:rPr lang="en-US" sz="1800" dirty="0"/>
              <a:t> </a:t>
            </a:r>
            <a:r>
              <a:rPr lang="en-US" sz="1800" dirty="0" err="1"/>
              <a:t>institucija</a:t>
            </a:r>
            <a:r>
              <a:rPr lang="en-US" sz="1800" dirty="0"/>
              <a:t>, </a:t>
            </a:r>
            <a:r>
              <a:rPr lang="en-US" sz="1800" dirty="0" err="1"/>
              <a:t>tako</a:t>
            </a:r>
            <a:r>
              <a:rPr lang="en-US" sz="1800" dirty="0"/>
              <a:t> </a:t>
            </a:r>
            <a:r>
              <a:rPr lang="en-US" sz="1800" dirty="0" err="1"/>
              <a:t>i</a:t>
            </a:r>
            <a:r>
              <a:rPr lang="en-US" sz="1800" dirty="0"/>
              <a:t> u </a:t>
            </a:r>
            <a:r>
              <a:rPr lang="en-US" sz="1800" dirty="0" err="1"/>
              <a:t>uspostavljanju</a:t>
            </a:r>
            <a:r>
              <a:rPr lang="en-US" sz="1800" dirty="0"/>
              <a:t> </a:t>
            </a:r>
            <a:r>
              <a:rPr lang="en-US" sz="1800" dirty="0" err="1"/>
              <a:t>efikasne</a:t>
            </a:r>
            <a:r>
              <a:rPr lang="en-US" sz="1800" dirty="0"/>
              <a:t> </a:t>
            </a:r>
            <a:r>
              <a:rPr lang="en-US" sz="1800" dirty="0" err="1"/>
              <a:t>i</a:t>
            </a:r>
            <a:r>
              <a:rPr lang="en-US" sz="1800" dirty="0"/>
              <a:t> </a:t>
            </a:r>
            <a:r>
              <a:rPr lang="en-US" sz="1800" dirty="0" err="1"/>
              <a:t>prosperitetne</a:t>
            </a:r>
            <a:r>
              <a:rPr lang="en-US" sz="1800" dirty="0"/>
              <a:t> </a:t>
            </a:r>
            <a:r>
              <a:rPr lang="en-US" sz="1800" dirty="0" err="1"/>
              <a:t>privredne</a:t>
            </a:r>
            <a:r>
              <a:rPr lang="en-US" sz="1800" dirty="0"/>
              <a:t> </a:t>
            </a:r>
            <a:r>
              <a:rPr lang="en-US" sz="1800" dirty="0" err="1"/>
              <a:t>strukture</a:t>
            </a:r>
            <a:r>
              <a:rPr lang="en-US" sz="1800" dirty="0"/>
              <a:t>. </a:t>
            </a:r>
            <a:endParaRPr lang="sr-Latn-RS" sz="1800" dirty="0"/>
          </a:p>
          <a:p>
            <a:pPr marL="0" indent="0">
              <a:buNone/>
            </a:pPr>
            <a:r>
              <a:rPr lang="en-US" sz="1800" dirty="0" err="1"/>
              <a:t>Savremeni</a:t>
            </a:r>
            <a:r>
              <a:rPr lang="en-US" sz="1800" dirty="0"/>
              <a:t> </a:t>
            </a:r>
            <a:r>
              <a:rPr lang="en-US" sz="1800" dirty="0" err="1"/>
              <a:t>tržišni</a:t>
            </a:r>
            <a:r>
              <a:rPr lang="en-US" sz="1800" dirty="0"/>
              <a:t> </a:t>
            </a:r>
            <a:r>
              <a:rPr lang="en-US" sz="1800" dirty="0" err="1"/>
              <a:t>sistem</a:t>
            </a:r>
            <a:r>
              <a:rPr lang="en-US" sz="1800" dirty="0"/>
              <a:t> pored </a:t>
            </a:r>
            <a:r>
              <a:rPr lang="en-US" sz="1800" dirty="0" err="1"/>
              <a:t>klasičnih</a:t>
            </a:r>
            <a:r>
              <a:rPr lang="en-US" sz="1800" dirty="0"/>
              <a:t> </a:t>
            </a:r>
            <a:r>
              <a:rPr lang="en-US" sz="1800" dirty="0" err="1"/>
              <a:t>tržišnih</a:t>
            </a:r>
            <a:r>
              <a:rPr lang="en-US" sz="1800" dirty="0"/>
              <a:t> </a:t>
            </a:r>
            <a:r>
              <a:rPr lang="en-US" sz="1800" dirty="0" err="1"/>
              <a:t>parametara</a:t>
            </a:r>
            <a:r>
              <a:rPr lang="en-US" sz="1800" dirty="0"/>
              <a:t> </a:t>
            </a:r>
            <a:r>
              <a:rPr lang="en-US" sz="1800" dirty="0" err="1"/>
              <a:t>podrazumeva</a:t>
            </a:r>
            <a:r>
              <a:rPr lang="sr-Latn-RS" sz="1800" dirty="0"/>
              <a:t>:</a:t>
            </a:r>
          </a:p>
          <a:p>
            <a:pPr marL="514350" indent="-514350">
              <a:buAutoNum type="arabicPeriod"/>
            </a:pPr>
            <a:r>
              <a:rPr lang="en-US" sz="1800" u="sng" dirty="0" err="1"/>
              <a:t>postojanje</a:t>
            </a:r>
            <a:r>
              <a:rPr lang="en-US" sz="1800" u="sng" dirty="0"/>
              <a:t> dobro </a:t>
            </a:r>
            <a:r>
              <a:rPr lang="en-US" sz="1800" u="sng" dirty="0" err="1"/>
              <a:t>organizovanih</a:t>
            </a:r>
            <a:r>
              <a:rPr lang="en-US" sz="1800" u="sng" dirty="0"/>
              <a:t> </a:t>
            </a:r>
            <a:r>
              <a:rPr lang="en-US" sz="1800" u="sng" dirty="0" err="1"/>
              <a:t>tržišnih</a:t>
            </a:r>
            <a:r>
              <a:rPr lang="en-US" sz="1800" u="sng" dirty="0"/>
              <a:t> </a:t>
            </a:r>
            <a:r>
              <a:rPr lang="en-US" sz="1800" u="sng" dirty="0" err="1"/>
              <a:t>institucija</a:t>
            </a:r>
            <a:r>
              <a:rPr lang="en-US" sz="1800" u="sng" dirty="0"/>
              <a:t> </a:t>
            </a:r>
            <a:r>
              <a:rPr lang="en-US" sz="1800" dirty="0"/>
              <a:t>(</a:t>
            </a:r>
            <a:r>
              <a:rPr lang="en-US" sz="1800" dirty="0" err="1"/>
              <a:t>tržište</a:t>
            </a:r>
            <a:r>
              <a:rPr lang="en-US" sz="1800" dirty="0"/>
              <a:t> </a:t>
            </a:r>
            <a:r>
              <a:rPr lang="en-US" sz="1800" dirty="0" err="1"/>
              <a:t>kapitala</a:t>
            </a:r>
            <a:r>
              <a:rPr lang="en-US" sz="1800" dirty="0"/>
              <a:t>, </a:t>
            </a:r>
            <a:r>
              <a:rPr lang="en-US" sz="1800" dirty="0" err="1"/>
              <a:t>institucionalna</a:t>
            </a:r>
            <a:r>
              <a:rPr lang="en-US" sz="1800" dirty="0"/>
              <a:t> </a:t>
            </a:r>
            <a:r>
              <a:rPr lang="en-US" sz="1800" dirty="0" err="1"/>
              <a:t>rešenja</a:t>
            </a:r>
            <a:r>
              <a:rPr lang="en-US" sz="1800" dirty="0"/>
              <a:t> </a:t>
            </a:r>
            <a:r>
              <a:rPr lang="en-US" sz="1800" dirty="0" err="1"/>
              <a:t>na</a:t>
            </a:r>
            <a:r>
              <a:rPr lang="en-US" sz="1800" dirty="0"/>
              <a:t> </a:t>
            </a:r>
            <a:r>
              <a:rPr lang="en-US" sz="1800" dirty="0" err="1"/>
              <a:t>tržištu</a:t>
            </a:r>
            <a:r>
              <a:rPr lang="en-US" sz="1800" dirty="0"/>
              <a:t> </a:t>
            </a:r>
            <a:r>
              <a:rPr lang="en-US" sz="1800" dirty="0" err="1"/>
              <a:t>rada</a:t>
            </a:r>
            <a:r>
              <a:rPr lang="en-US" sz="1800" dirty="0"/>
              <a:t>, </a:t>
            </a:r>
            <a:r>
              <a:rPr lang="en-US" sz="1800" dirty="0" err="1"/>
              <a:t>efikasan</a:t>
            </a:r>
            <a:r>
              <a:rPr lang="en-US" sz="1800" dirty="0"/>
              <a:t> </a:t>
            </a:r>
            <a:r>
              <a:rPr lang="en-US" sz="1800" dirty="0" err="1"/>
              <a:t>bankarski</a:t>
            </a:r>
            <a:r>
              <a:rPr lang="en-US" sz="1800" dirty="0"/>
              <a:t> </a:t>
            </a:r>
            <a:r>
              <a:rPr lang="en-US" sz="1800" dirty="0" err="1"/>
              <a:t>sistem</a:t>
            </a:r>
            <a:r>
              <a:rPr lang="en-US" sz="1800" dirty="0"/>
              <a:t> </a:t>
            </a:r>
            <a:r>
              <a:rPr lang="en-US" sz="1800" dirty="0" err="1"/>
              <a:t>i</a:t>
            </a:r>
            <a:r>
              <a:rPr lang="en-US" sz="1800" dirty="0"/>
              <a:t> sl.), </a:t>
            </a:r>
            <a:endParaRPr lang="sr-Latn-RS" sz="1800" dirty="0"/>
          </a:p>
          <a:p>
            <a:pPr marL="514350" indent="-514350">
              <a:buAutoNum type="arabicPeriod"/>
            </a:pPr>
            <a:r>
              <a:rPr lang="en-US" sz="1800" u="sng" dirty="0" err="1"/>
              <a:t>tržišnu</a:t>
            </a:r>
            <a:r>
              <a:rPr lang="en-US" sz="1800" u="sng" dirty="0"/>
              <a:t> </a:t>
            </a:r>
            <a:r>
              <a:rPr lang="en-US" sz="1800" u="sng" dirty="0" err="1"/>
              <a:t>infrastrukturu</a:t>
            </a:r>
            <a:r>
              <a:rPr lang="en-US" sz="1800" u="sng" dirty="0"/>
              <a:t> </a:t>
            </a:r>
            <a:r>
              <a:rPr lang="en-US" sz="1800" dirty="0"/>
              <a:t>(</a:t>
            </a:r>
            <a:r>
              <a:rPr lang="en-US" sz="1800" dirty="0" err="1"/>
              <a:t>razvijen</a:t>
            </a:r>
            <a:r>
              <a:rPr lang="en-US" sz="1800" dirty="0"/>
              <a:t> </a:t>
            </a:r>
            <a:r>
              <a:rPr lang="en-US" sz="1800" dirty="0" err="1"/>
              <a:t>informacioni</a:t>
            </a:r>
            <a:r>
              <a:rPr lang="en-US" sz="1800" dirty="0"/>
              <a:t> </a:t>
            </a:r>
            <a:r>
              <a:rPr lang="en-US" sz="1800" dirty="0" err="1"/>
              <a:t>sistem</a:t>
            </a:r>
            <a:r>
              <a:rPr lang="en-US" sz="1800" dirty="0"/>
              <a:t> u </a:t>
            </a:r>
            <a:r>
              <a:rPr lang="en-US" sz="1800" dirty="0" err="1"/>
              <a:t>privredi</a:t>
            </a:r>
            <a:r>
              <a:rPr lang="en-US" sz="1800" dirty="0"/>
              <a:t>, </a:t>
            </a:r>
            <a:r>
              <a:rPr lang="en-US" sz="1800" dirty="0" err="1"/>
              <a:t>razvijenu</a:t>
            </a:r>
            <a:r>
              <a:rPr lang="en-US" sz="1800" dirty="0"/>
              <a:t> </a:t>
            </a:r>
            <a:r>
              <a:rPr lang="en-US" sz="1800" dirty="0" err="1"/>
              <a:t>trgovinu</a:t>
            </a:r>
            <a:r>
              <a:rPr lang="en-US" sz="1800" dirty="0"/>
              <a:t>, </a:t>
            </a:r>
            <a:r>
              <a:rPr lang="en-US" sz="1800" dirty="0" err="1"/>
              <a:t>saobraćaj</a:t>
            </a:r>
            <a:r>
              <a:rPr lang="en-US" sz="1800" dirty="0"/>
              <a:t>) </a:t>
            </a:r>
            <a:r>
              <a:rPr lang="en-US" sz="1800" dirty="0" err="1"/>
              <a:t>i</a:t>
            </a:r>
            <a:r>
              <a:rPr lang="en-US" sz="1800" dirty="0"/>
              <a:t>, </a:t>
            </a:r>
            <a:endParaRPr lang="sr-Latn-RS" sz="1800" dirty="0"/>
          </a:p>
          <a:p>
            <a:pPr marL="514350" indent="-514350">
              <a:buAutoNum type="arabicPeriod"/>
            </a:pPr>
            <a:r>
              <a:rPr lang="en-US" sz="1800" u="sng" dirty="0" err="1"/>
              <a:t>efikasan</a:t>
            </a:r>
            <a:r>
              <a:rPr lang="en-US" sz="1800" u="sng" dirty="0"/>
              <a:t> </a:t>
            </a:r>
            <a:r>
              <a:rPr lang="en-US" sz="1800" u="sng" dirty="0" err="1"/>
              <a:t>pravni</a:t>
            </a:r>
            <a:r>
              <a:rPr lang="en-US" sz="1800" u="sng" dirty="0"/>
              <a:t> </a:t>
            </a:r>
            <a:r>
              <a:rPr lang="en-US" sz="1800" u="sng" dirty="0" err="1"/>
              <a:t>sistem</a:t>
            </a:r>
            <a:r>
              <a:rPr lang="en-US" sz="1800" u="sng" dirty="0"/>
              <a:t> </a:t>
            </a:r>
            <a:r>
              <a:rPr lang="en-US" sz="1800" dirty="0"/>
              <a:t>(</a:t>
            </a:r>
            <a:r>
              <a:rPr lang="en-US" sz="1800" dirty="0" err="1"/>
              <a:t>privredno</a:t>
            </a:r>
            <a:r>
              <a:rPr lang="en-US" sz="1800" dirty="0"/>
              <a:t>- </a:t>
            </a:r>
            <a:r>
              <a:rPr lang="en-US" sz="1800" dirty="0" err="1"/>
              <a:t>sistemski</a:t>
            </a:r>
            <a:r>
              <a:rPr lang="en-US" sz="1800" dirty="0"/>
              <a:t> </a:t>
            </a:r>
            <a:r>
              <a:rPr lang="en-US" sz="1800" dirty="0" err="1"/>
              <a:t>i</a:t>
            </a:r>
            <a:r>
              <a:rPr lang="en-US" sz="1800" dirty="0"/>
              <a:t> </a:t>
            </a:r>
            <a:r>
              <a:rPr lang="en-US" sz="1800" dirty="0" err="1"/>
              <a:t>drugi</a:t>
            </a:r>
            <a:r>
              <a:rPr lang="en-US" sz="1800" dirty="0"/>
              <a:t> </a:t>
            </a:r>
            <a:r>
              <a:rPr lang="en-US" sz="1800" dirty="0" err="1"/>
              <a:t>zakoni</a:t>
            </a:r>
            <a:r>
              <a:rPr lang="en-US" sz="1800" dirty="0"/>
              <a:t> </a:t>
            </a:r>
            <a:r>
              <a:rPr lang="en-US" sz="1800" dirty="0" err="1"/>
              <a:t>kojim</a:t>
            </a:r>
            <a:r>
              <a:rPr lang="en-US" sz="1800" dirty="0"/>
              <a:t> se </a:t>
            </a:r>
            <a:r>
              <a:rPr lang="en-US" sz="1800" dirty="0" err="1"/>
              <a:t>reguliše</a:t>
            </a:r>
            <a:r>
              <a:rPr lang="en-US" sz="1800" dirty="0"/>
              <a:t> </a:t>
            </a:r>
            <a:r>
              <a:rPr lang="en-US" sz="1800" dirty="0" err="1"/>
              <a:t>ekonomska</a:t>
            </a:r>
            <a:r>
              <a:rPr lang="en-US" sz="1800" dirty="0"/>
              <a:t> </a:t>
            </a:r>
            <a:r>
              <a:rPr lang="en-US" sz="1800" dirty="0" err="1"/>
              <a:t>aktivnost</a:t>
            </a:r>
            <a:r>
              <a:rPr lang="en-US" sz="1800" dirty="0"/>
              <a:t>, </a:t>
            </a:r>
            <a:r>
              <a:rPr lang="en-US" sz="1800" dirty="0" err="1"/>
              <a:t>garantuje</a:t>
            </a:r>
            <a:r>
              <a:rPr lang="en-US" sz="1800" dirty="0"/>
              <a:t> </a:t>
            </a:r>
            <a:r>
              <a:rPr lang="en-US" sz="1800" dirty="0" err="1"/>
              <a:t>pravna</a:t>
            </a:r>
            <a:r>
              <a:rPr lang="en-US" sz="1800" dirty="0"/>
              <a:t> </a:t>
            </a:r>
            <a:r>
              <a:rPr lang="en-US" sz="1800" dirty="0" err="1"/>
              <a:t>sigurnost</a:t>
            </a:r>
            <a:r>
              <a:rPr lang="en-US" sz="1800" dirty="0"/>
              <a:t> </a:t>
            </a:r>
            <a:r>
              <a:rPr lang="en-US" sz="1800" dirty="0" err="1"/>
              <a:t>domaćih</a:t>
            </a:r>
            <a:r>
              <a:rPr lang="en-US" sz="1800" dirty="0"/>
              <a:t> </a:t>
            </a:r>
            <a:r>
              <a:rPr lang="en-US" sz="1800" dirty="0" err="1"/>
              <a:t>i</a:t>
            </a:r>
            <a:r>
              <a:rPr lang="en-US" sz="1800" dirty="0"/>
              <a:t> </a:t>
            </a:r>
            <a:r>
              <a:rPr lang="en-US" sz="1800" dirty="0" err="1"/>
              <a:t>stranih</a:t>
            </a:r>
            <a:r>
              <a:rPr lang="en-US" sz="1800" dirty="0"/>
              <a:t> </a:t>
            </a:r>
            <a:r>
              <a:rPr lang="en-US" sz="1800" dirty="0" err="1"/>
              <a:t>ulaganja</a:t>
            </a:r>
            <a:r>
              <a:rPr lang="en-US" sz="1800" dirty="0"/>
              <a:t>, </a:t>
            </a:r>
            <a:r>
              <a:rPr lang="en-US" sz="1800" dirty="0" err="1"/>
              <a:t>štite</a:t>
            </a:r>
            <a:r>
              <a:rPr lang="en-US" sz="1800" dirty="0"/>
              <a:t> </a:t>
            </a:r>
            <a:r>
              <a:rPr lang="en-US" sz="1800" dirty="0" err="1"/>
              <a:t>interesi</a:t>
            </a:r>
            <a:r>
              <a:rPr lang="en-US" sz="1800" dirty="0"/>
              <a:t> </a:t>
            </a:r>
            <a:r>
              <a:rPr lang="en-US" sz="1800" dirty="0" err="1"/>
              <a:t>zaposlenih</a:t>
            </a:r>
            <a:r>
              <a:rPr lang="en-US" sz="1800" dirty="0"/>
              <a:t> </a:t>
            </a:r>
            <a:r>
              <a:rPr lang="en-US" sz="1800" dirty="0" err="1"/>
              <a:t>i</a:t>
            </a:r>
            <a:r>
              <a:rPr lang="en-US" sz="1800" dirty="0"/>
              <a:t> sl.).</a:t>
            </a:r>
          </a:p>
        </p:txBody>
      </p:sp>
    </p:spTree>
    <p:extLst>
      <p:ext uri="{BB962C8B-B14F-4D97-AF65-F5344CB8AC3E}">
        <p14:creationId xmlns:p14="http://schemas.microsoft.com/office/powerpoint/2010/main" val="196815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34644"/>
            <a:ext cx="10509504" cy="1076914"/>
          </a:xfrm>
        </p:spPr>
        <p:txBody>
          <a:bodyPr anchor="ctr">
            <a:normAutofit/>
          </a:bodyPr>
          <a:lstStyle/>
          <a:p>
            <a:r>
              <a:rPr lang="sr-Latn-RS" sz="4000" b="1"/>
              <a:t>Eksternalije - prelivanja</a:t>
            </a:r>
            <a:endParaRPr lang="en-US" sz="4000" b="1"/>
          </a:p>
        </p:txBody>
      </p:sp>
      <p:sp>
        <p:nvSpPr>
          <p:cNvPr id="9225" name="Rectangle 922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227" name="Rectangle 922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p:cNvSpPr>
          <p:nvPr/>
        </p:nvSpPr>
        <p:spPr>
          <a:xfrm>
            <a:off x="509934" y="1634159"/>
            <a:ext cx="5526265" cy="2594521"/>
          </a:xfrm>
          <a:prstGeom prst="rect">
            <a:avLst/>
          </a:prstGeom>
        </p:spPr>
        <p:txBody>
          <a:bodyPr>
            <a:noAutofit/>
          </a:bodyPr>
          <a:lstStyle/>
          <a:p>
            <a:pPr algn="just" defTabSz="749808">
              <a:lnSpc>
                <a:spcPct val="90000"/>
              </a:lnSpc>
              <a:spcAft>
                <a:spcPts val="600"/>
              </a:spcAft>
            </a:pPr>
            <a:r>
              <a:rPr lang="sr-Latn-RS" kern="1200" dirty="0">
                <a:solidFill>
                  <a:srgbClr val="FF0000"/>
                </a:solidFill>
                <a:latin typeface="+mn-lt"/>
                <a:ea typeface="+mn-ea"/>
                <a:cs typeface="+mn-cs"/>
              </a:rPr>
              <a:t>KORISTI / TROŠKOVI KOJI NASTAJU ZA TREĆA LICA U TRŽIŠNIM TRANSAKCIJAMA – A NISU UKLJUČENA U TRŽIŠNU CENU ROBE</a:t>
            </a:r>
          </a:p>
          <a:p>
            <a:pPr algn="just" defTabSz="749808">
              <a:lnSpc>
                <a:spcPct val="90000"/>
              </a:lnSpc>
              <a:spcAft>
                <a:spcPts val="600"/>
              </a:spcAft>
            </a:pPr>
            <a:r>
              <a:rPr lang="sr-Latn-RS" kern="1200" dirty="0">
                <a:solidFill>
                  <a:srgbClr val="FF0000"/>
                </a:solidFill>
                <a:latin typeface="+mn-lt"/>
                <a:ea typeface="+mn-ea"/>
                <a:cs typeface="+mn-cs"/>
              </a:rPr>
              <a:t>Postoje </a:t>
            </a:r>
            <a:r>
              <a:rPr lang="sr-Latn-RS" b="1" kern="1200" dirty="0">
                <a:solidFill>
                  <a:srgbClr val="FF0000"/>
                </a:solidFill>
                <a:latin typeface="+mn-lt"/>
                <a:ea typeface="+mn-ea"/>
                <a:cs typeface="+mn-cs"/>
              </a:rPr>
              <a:t>negativne i pozitivne eksternalije</a:t>
            </a:r>
          </a:p>
          <a:p>
            <a:pPr algn="just" defTabSz="749808">
              <a:lnSpc>
                <a:spcPct val="90000"/>
              </a:lnSpc>
              <a:spcAft>
                <a:spcPts val="600"/>
              </a:spcAft>
            </a:pPr>
            <a:r>
              <a:rPr lang="sr-Latn-RS" kern="1200" dirty="0">
                <a:solidFill>
                  <a:srgbClr val="FF0000"/>
                </a:solidFill>
                <a:latin typeface="+mn-lt"/>
                <a:ea typeface="+mn-ea"/>
                <a:cs typeface="+mn-cs"/>
              </a:rPr>
              <a:t>Najpoznatije negativne su – zagađenje životne sredine, ti se troškovi zagađenja prelivaju na sve građane</a:t>
            </a:r>
          </a:p>
          <a:p>
            <a:pPr algn="just" defTabSz="749808">
              <a:lnSpc>
                <a:spcPct val="90000"/>
              </a:lnSpc>
              <a:spcAft>
                <a:spcPts val="600"/>
              </a:spcAft>
            </a:pPr>
            <a:r>
              <a:rPr lang="sr-Latn-RS" kern="1200" dirty="0">
                <a:solidFill>
                  <a:srgbClr val="FF0000"/>
                </a:solidFill>
                <a:latin typeface="+mn-lt"/>
                <a:ea typeface="+mn-ea"/>
                <a:cs typeface="+mn-cs"/>
              </a:rPr>
              <a:t>Država tu mora da deluje svojim uredbama – nadzire kvalitet vazduha, vodi računa o stanju u rudnicima, iskorišćavanju prirodnih bogatstava</a:t>
            </a:r>
            <a:endParaRPr lang="en-US" dirty="0">
              <a:solidFill>
                <a:srgbClr val="FF0000"/>
              </a:solidFill>
            </a:endParaRPr>
          </a:p>
        </p:txBody>
      </p:sp>
      <p:pic>
        <p:nvPicPr>
          <p:cNvPr id="9218" name="Picture 2" descr="D'economía Blog: Externalidades: concepto y ejemplos de externalidades  positivas y neg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018" y="3237502"/>
            <a:ext cx="4013898" cy="25585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62326" y="4516786"/>
            <a:ext cx="4619787" cy="1304844"/>
          </a:xfrm>
          <a:prstGeom prst="rect">
            <a:avLst/>
          </a:prstGeom>
        </p:spPr>
        <p:txBody>
          <a:bodyPr wrap="square">
            <a:spAutoFit/>
          </a:bodyPr>
          <a:lstStyle/>
          <a:p>
            <a:pPr algn="just" defTabSz="749808">
              <a:spcAft>
                <a:spcPts val="600"/>
              </a:spcAft>
            </a:pPr>
            <a:r>
              <a:rPr lang="en-US" sz="1476" kern="1200" dirty="0" err="1">
                <a:solidFill>
                  <a:schemeClr val="tx1"/>
                </a:solidFill>
                <a:latin typeface="+mn-lt"/>
                <a:ea typeface="+mn-ea"/>
                <a:cs typeface="+mn-cs"/>
              </a:rPr>
              <a:t>Eksternalije</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su</a:t>
            </a:r>
            <a:r>
              <a:rPr lang="en-US" sz="1476" kern="1200" dirty="0">
                <a:solidFill>
                  <a:schemeClr val="tx1"/>
                </a:solidFill>
                <a:latin typeface="+mn-lt"/>
                <a:ea typeface="+mn-ea"/>
                <a:cs typeface="+mn-cs"/>
              </a:rPr>
              <a:t> </a:t>
            </a:r>
            <a:r>
              <a:rPr lang="en-US" sz="1476" b="1" u="sng" kern="1200" dirty="0" err="1">
                <a:solidFill>
                  <a:schemeClr val="tx1"/>
                </a:solidFill>
                <a:latin typeface="+mn-lt"/>
                <a:ea typeface="+mn-ea"/>
                <a:cs typeface="+mn-cs"/>
              </a:rPr>
              <a:t>nenadoknađeni</a:t>
            </a:r>
            <a:r>
              <a:rPr lang="en-US" sz="1476" b="1" u="sng" kern="1200" dirty="0">
                <a:solidFill>
                  <a:schemeClr val="tx1"/>
                </a:solidFill>
                <a:latin typeface="+mn-lt"/>
                <a:ea typeface="+mn-ea"/>
                <a:cs typeface="+mn-cs"/>
              </a:rPr>
              <a:t> (</a:t>
            </a:r>
            <a:r>
              <a:rPr lang="en-US" sz="1476" b="1" u="sng" kern="1200" dirty="0" err="1">
                <a:solidFill>
                  <a:schemeClr val="tx1"/>
                </a:solidFill>
                <a:latin typeface="+mn-lt"/>
                <a:ea typeface="+mn-ea"/>
                <a:cs typeface="+mn-cs"/>
              </a:rPr>
              <a:t>ili</a:t>
            </a:r>
            <a:r>
              <a:rPr lang="en-US" sz="1476" b="1" u="sng" kern="1200" dirty="0">
                <a:solidFill>
                  <a:schemeClr val="tx1"/>
                </a:solidFill>
                <a:latin typeface="+mn-lt"/>
                <a:ea typeface="+mn-ea"/>
                <a:cs typeface="+mn-cs"/>
              </a:rPr>
              <a:t> </a:t>
            </a:r>
            <a:r>
              <a:rPr lang="en-US" sz="1476" b="1" u="sng" kern="1200" dirty="0" err="1">
                <a:solidFill>
                  <a:schemeClr val="tx1"/>
                </a:solidFill>
                <a:latin typeface="+mn-lt"/>
                <a:ea typeface="+mn-ea"/>
                <a:cs typeface="+mn-cs"/>
              </a:rPr>
              <a:t>nekompenzovani</a:t>
            </a:r>
            <a:r>
              <a:rPr lang="en-US" sz="1476" b="1" u="sng" kern="1200" dirty="0">
                <a:solidFill>
                  <a:schemeClr val="tx1"/>
                </a:solidFill>
                <a:latin typeface="+mn-lt"/>
                <a:ea typeface="+mn-ea"/>
                <a:cs typeface="+mn-cs"/>
              </a:rPr>
              <a:t>) </a:t>
            </a:r>
            <a:r>
              <a:rPr lang="en-US" sz="1476" b="1" u="sng" kern="1200" dirty="0" err="1">
                <a:solidFill>
                  <a:schemeClr val="tx1"/>
                </a:solidFill>
                <a:latin typeface="+mn-lt"/>
                <a:ea typeface="+mn-ea"/>
                <a:cs typeface="+mn-cs"/>
              </a:rPr>
              <a:t>uticaji</a:t>
            </a:r>
            <a:r>
              <a:rPr lang="en-US" sz="1476" b="1" u="sng" kern="1200" dirty="0">
                <a:solidFill>
                  <a:schemeClr val="tx1"/>
                </a:solidFill>
                <a:latin typeface="+mn-lt"/>
                <a:ea typeface="+mn-ea"/>
                <a:cs typeface="+mn-cs"/>
              </a:rPr>
              <a:t> </a:t>
            </a:r>
            <a:r>
              <a:rPr lang="en-US" sz="1476" kern="1200" dirty="0" err="1">
                <a:solidFill>
                  <a:schemeClr val="tx1"/>
                </a:solidFill>
                <a:latin typeface="+mn-lt"/>
                <a:ea typeface="+mn-ea"/>
                <a:cs typeface="+mn-cs"/>
              </a:rPr>
              <a:t>postupaka</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neke</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osobe</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na</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dobrobit</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nekoga</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sa</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strane</a:t>
            </a:r>
            <a:r>
              <a:rPr lang="en-US" sz="1476" kern="1200" dirty="0">
                <a:solidFill>
                  <a:schemeClr val="tx1"/>
                </a:solidFill>
                <a:latin typeface="+mn-lt"/>
                <a:ea typeface="+mn-ea"/>
                <a:cs typeface="+mn-cs"/>
              </a:rPr>
              <a:t>. </a:t>
            </a:r>
            <a:endParaRPr lang="sr-Latn-RS" sz="1476" kern="1200" dirty="0">
              <a:solidFill>
                <a:schemeClr val="tx1"/>
              </a:solidFill>
              <a:latin typeface="+mn-lt"/>
              <a:ea typeface="+mn-ea"/>
              <a:cs typeface="+mn-cs"/>
            </a:endParaRPr>
          </a:p>
          <a:p>
            <a:pPr algn="just" defTabSz="749808">
              <a:spcAft>
                <a:spcPts val="600"/>
              </a:spcAft>
            </a:pPr>
            <a:r>
              <a:rPr lang="en-US" sz="1476" kern="1200" dirty="0" err="1">
                <a:solidFill>
                  <a:schemeClr val="tx1"/>
                </a:solidFill>
                <a:latin typeface="+mn-lt"/>
                <a:ea typeface="+mn-ea"/>
                <a:cs typeface="+mn-cs"/>
              </a:rPr>
              <a:t>Eksternalije</a:t>
            </a:r>
            <a:r>
              <a:rPr lang="en-US" sz="1476" kern="1200" dirty="0">
                <a:solidFill>
                  <a:schemeClr val="tx1"/>
                </a:solidFill>
                <a:latin typeface="+mn-lt"/>
                <a:ea typeface="+mn-ea"/>
                <a:cs typeface="+mn-cs"/>
              </a:rPr>
              <a:t> </a:t>
            </a:r>
            <a:r>
              <a:rPr lang="en-US" sz="1476" b="1" u="sng" kern="1200" dirty="0" err="1">
                <a:solidFill>
                  <a:schemeClr val="tx1"/>
                </a:solidFill>
                <a:latin typeface="+mn-lt"/>
                <a:ea typeface="+mn-ea"/>
                <a:cs typeface="+mn-cs"/>
              </a:rPr>
              <a:t>dovode</a:t>
            </a:r>
            <a:r>
              <a:rPr lang="en-US" sz="1476" b="1" u="sng" kern="1200" dirty="0">
                <a:solidFill>
                  <a:schemeClr val="tx1"/>
                </a:solidFill>
                <a:latin typeface="+mn-lt"/>
                <a:ea typeface="+mn-ea"/>
                <a:cs typeface="+mn-cs"/>
              </a:rPr>
              <a:t> do </a:t>
            </a:r>
            <a:r>
              <a:rPr lang="en-US" sz="1476" b="1" u="sng" kern="1200" dirty="0" err="1">
                <a:solidFill>
                  <a:schemeClr val="tx1"/>
                </a:solidFill>
                <a:latin typeface="+mn-lt"/>
                <a:ea typeface="+mn-ea"/>
                <a:cs typeface="+mn-cs"/>
              </a:rPr>
              <a:t>neefikasnosti</a:t>
            </a:r>
            <a:r>
              <a:rPr lang="en-US" sz="1476" b="1" u="sng" kern="1200" dirty="0">
                <a:solidFill>
                  <a:schemeClr val="tx1"/>
                </a:solidFill>
                <a:latin typeface="+mn-lt"/>
                <a:ea typeface="+mn-ea"/>
                <a:cs typeface="+mn-cs"/>
              </a:rPr>
              <a:t> </a:t>
            </a:r>
            <a:r>
              <a:rPr lang="en-US" sz="1476" b="1" u="sng" kern="1200" dirty="0" err="1">
                <a:solidFill>
                  <a:schemeClr val="tx1"/>
                </a:solidFill>
                <a:latin typeface="+mn-lt"/>
                <a:ea typeface="+mn-ea"/>
                <a:cs typeface="+mn-cs"/>
              </a:rPr>
              <a:t>tržišta</a:t>
            </a:r>
            <a:r>
              <a:rPr lang="en-US" sz="1476" kern="1200" dirty="0">
                <a:solidFill>
                  <a:schemeClr val="tx1"/>
                </a:solidFill>
                <a:latin typeface="+mn-lt"/>
                <a:ea typeface="+mn-ea"/>
                <a:cs typeface="+mn-cs"/>
              </a:rPr>
              <a:t>, pa </a:t>
            </a:r>
            <a:r>
              <a:rPr lang="en-US" sz="1476" kern="1200" dirty="0" err="1">
                <a:solidFill>
                  <a:schemeClr val="tx1"/>
                </a:solidFill>
                <a:latin typeface="+mn-lt"/>
                <a:ea typeface="+mn-ea"/>
                <a:cs typeface="+mn-cs"/>
              </a:rPr>
              <a:t>tržišta</a:t>
            </a:r>
            <a:r>
              <a:rPr lang="en-US" sz="1476" kern="1200" dirty="0">
                <a:solidFill>
                  <a:schemeClr val="tx1"/>
                </a:solidFill>
                <a:latin typeface="+mn-lt"/>
                <a:ea typeface="+mn-ea"/>
                <a:cs typeface="+mn-cs"/>
              </a:rPr>
              <a:t> ne </a:t>
            </a:r>
            <a:r>
              <a:rPr lang="en-US" sz="1476" kern="1200" dirty="0" err="1">
                <a:solidFill>
                  <a:schemeClr val="tx1"/>
                </a:solidFill>
                <a:latin typeface="+mn-lt"/>
                <a:ea typeface="+mn-ea"/>
                <a:cs typeface="+mn-cs"/>
              </a:rPr>
              <a:t>uspevaju</a:t>
            </a:r>
            <a:r>
              <a:rPr lang="en-US" sz="1476" kern="1200" dirty="0">
                <a:solidFill>
                  <a:schemeClr val="tx1"/>
                </a:solidFill>
                <a:latin typeface="+mn-lt"/>
                <a:ea typeface="+mn-ea"/>
                <a:cs typeface="+mn-cs"/>
              </a:rPr>
              <a:t> da </a:t>
            </a:r>
            <a:r>
              <a:rPr lang="en-US" sz="1476" kern="1200" dirty="0" err="1">
                <a:solidFill>
                  <a:schemeClr val="tx1"/>
                </a:solidFill>
                <a:latin typeface="+mn-lt"/>
                <a:ea typeface="+mn-ea"/>
                <a:cs typeface="+mn-cs"/>
              </a:rPr>
              <a:t>maksimiziraju</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ukupan</a:t>
            </a:r>
            <a:r>
              <a:rPr lang="en-US" sz="1476" kern="1200" dirty="0">
                <a:solidFill>
                  <a:schemeClr val="tx1"/>
                </a:solidFill>
                <a:latin typeface="+mn-lt"/>
                <a:ea typeface="+mn-ea"/>
                <a:cs typeface="+mn-cs"/>
              </a:rPr>
              <a:t> </a:t>
            </a:r>
            <a:r>
              <a:rPr lang="en-US" sz="1476" kern="1200" dirty="0" err="1">
                <a:solidFill>
                  <a:schemeClr val="tx1"/>
                </a:solidFill>
                <a:latin typeface="+mn-lt"/>
                <a:ea typeface="+mn-ea"/>
                <a:cs typeface="+mn-cs"/>
              </a:rPr>
              <a:t>višak</a:t>
            </a:r>
            <a:endParaRPr lang="en-US" dirty="0"/>
          </a:p>
        </p:txBody>
      </p:sp>
      <p:sp>
        <p:nvSpPr>
          <p:cNvPr id="5" name="Rectangle 4"/>
          <p:cNvSpPr/>
          <p:nvPr/>
        </p:nvSpPr>
        <p:spPr>
          <a:xfrm>
            <a:off x="6546133" y="1737360"/>
            <a:ext cx="3745980" cy="1354217"/>
          </a:xfrm>
          <a:prstGeom prst="rect">
            <a:avLst/>
          </a:prstGeom>
        </p:spPr>
        <p:txBody>
          <a:bodyPr wrap="square">
            <a:spAutoFit/>
          </a:bodyPr>
          <a:lstStyle/>
          <a:p>
            <a:pPr algn="just" defTabSz="749808">
              <a:spcAft>
                <a:spcPts val="600"/>
              </a:spcAft>
            </a:pPr>
            <a:r>
              <a:rPr lang="en-US" sz="1640" kern="1200" err="1">
                <a:solidFill>
                  <a:schemeClr val="tx1"/>
                </a:solidFill>
                <a:latin typeface="+mn-lt"/>
                <a:ea typeface="+mn-ea"/>
                <a:cs typeface="+mn-cs"/>
              </a:rPr>
              <a:t>Eksternalije</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nastaju</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kada</a:t>
            </a:r>
            <a:r>
              <a:rPr lang="en-US" sz="1640" kern="1200">
                <a:solidFill>
                  <a:schemeClr val="tx1"/>
                </a:solidFill>
                <a:latin typeface="+mn-lt"/>
                <a:ea typeface="+mn-ea"/>
                <a:cs typeface="+mn-cs"/>
              </a:rPr>
              <a:t> se </a:t>
            </a:r>
            <a:r>
              <a:rPr lang="en-US" sz="1640" kern="1200" err="1">
                <a:solidFill>
                  <a:schemeClr val="tx1"/>
                </a:solidFill>
                <a:latin typeface="+mn-lt"/>
                <a:ea typeface="+mn-ea"/>
                <a:cs typeface="+mn-cs"/>
              </a:rPr>
              <a:t>neka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osoba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bavi</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aktivnošću</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koja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utiče</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na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dobrobit</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nekoga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sa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strane</a:t>
            </a:r>
            <a:r>
              <a:rPr lang="en-US" sz="1640" kern="1200">
                <a:solidFill>
                  <a:schemeClr val="tx1"/>
                </a:solidFill>
                <a:latin typeface="+mn-lt"/>
                <a:ea typeface="+mn-ea"/>
                <a:cs typeface="+mn-cs"/>
              </a:rPr>
              <a:t>, … …a </a:t>
            </a:r>
            <a:r>
              <a:rPr lang="en-US" sz="1640" kern="1200" err="1">
                <a:solidFill>
                  <a:schemeClr val="tx1"/>
                </a:solidFill>
                <a:latin typeface="+mn-lt"/>
                <a:ea typeface="+mn-ea"/>
                <a:cs typeface="+mn-cs"/>
              </a:rPr>
              <a:t>pri</a:t>
            </a:r>
            <a:r>
              <a:rPr lang="en-US" sz="1640" kern="1200">
                <a:solidFill>
                  <a:schemeClr val="tx1"/>
                </a:solidFill>
                <a:latin typeface="+mn-lt"/>
                <a:ea typeface="+mn-ea"/>
                <a:cs typeface="+mn-cs"/>
              </a:rPr>
              <a:t> tom </a:t>
            </a:r>
            <a:r>
              <a:rPr lang="en-US" sz="1640" kern="1200" err="1">
                <a:solidFill>
                  <a:schemeClr val="tx1"/>
                </a:solidFill>
                <a:latin typeface="+mn-lt"/>
                <a:ea typeface="+mn-ea"/>
                <a:cs typeface="+mn-cs"/>
              </a:rPr>
              <a:t>niti</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plaća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niti</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dobija</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neku</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naknadu</a:t>
            </a:r>
            <a:r>
              <a:rPr lang="en-US" sz="1640" kern="1200">
                <a:solidFill>
                  <a:schemeClr val="tx1"/>
                </a:solidFill>
                <a:latin typeface="+mn-lt"/>
                <a:ea typeface="+mn-ea"/>
                <a:cs typeface="+mn-cs"/>
              </a:rPr>
              <a:t> </a:t>
            </a:r>
            <a:r>
              <a:rPr lang="en-US" sz="1640" kern="1200" err="1">
                <a:solidFill>
                  <a:schemeClr val="tx1"/>
                </a:solidFill>
                <a:latin typeface="+mn-lt"/>
                <a:ea typeface="+mn-ea"/>
                <a:cs typeface="+mn-cs"/>
              </a:rPr>
              <a:t>povodom</a:t>
            </a:r>
            <a:r>
              <a:rPr lang="en-US" sz="1640" kern="1200">
                <a:solidFill>
                  <a:schemeClr val="tx1"/>
                </a:solidFill>
                <a:latin typeface="+mn-lt"/>
                <a:ea typeface="+mn-ea"/>
                <a:cs typeface="+mn-cs"/>
              </a:rPr>
              <a:t> tog </a:t>
            </a:r>
            <a:r>
              <a:rPr lang="en-US" sz="1640" kern="1200" err="1">
                <a:solidFill>
                  <a:schemeClr val="tx1"/>
                </a:solidFill>
                <a:latin typeface="+mn-lt"/>
                <a:ea typeface="+mn-ea"/>
                <a:cs typeface="+mn-cs"/>
              </a:rPr>
              <a:t>efekta</a:t>
            </a:r>
            <a:r>
              <a:rPr lang="en-US" sz="164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113266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A419ADC7-DE7C-464E-9F88-6CAB6F61B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202657" y="802341"/>
            <a:ext cx="4148093" cy="5312417"/>
          </a:xfrm>
        </p:spPr>
        <p:txBody>
          <a:bodyPr>
            <a:noAutofit/>
          </a:bodyPr>
          <a:lstStyle/>
          <a:p>
            <a:r>
              <a:rPr lang="en-US" sz="1900" dirty="0" err="1"/>
              <a:t>Ako</a:t>
            </a:r>
            <a:r>
              <a:rPr lang="en-US" sz="1900" dirty="0"/>
              <a:t> je </a:t>
            </a:r>
            <a:r>
              <a:rPr lang="en-US" sz="1900" dirty="0" err="1"/>
              <a:t>efekat</a:t>
            </a:r>
            <a:r>
              <a:rPr lang="en-US" sz="1900" dirty="0"/>
              <a:t> </a:t>
            </a:r>
            <a:r>
              <a:rPr lang="en-US" sz="1900" dirty="0" err="1"/>
              <a:t>na</a:t>
            </a:r>
            <a:r>
              <a:rPr lang="en-US" sz="1900" dirty="0"/>
              <a:t> </a:t>
            </a:r>
            <a:r>
              <a:rPr lang="en-US" sz="1900" dirty="0" err="1"/>
              <a:t>posmatrača</a:t>
            </a:r>
            <a:r>
              <a:rPr lang="en-US" sz="1900" dirty="0"/>
              <a:t> </a:t>
            </a:r>
            <a:r>
              <a:rPr lang="en-US" sz="1900" dirty="0" err="1"/>
              <a:t>sa</a:t>
            </a:r>
            <a:r>
              <a:rPr lang="en-US" sz="1900" dirty="0"/>
              <a:t> </a:t>
            </a:r>
            <a:r>
              <a:rPr lang="en-US" sz="1900" dirty="0" err="1"/>
              <a:t>strane</a:t>
            </a:r>
            <a:r>
              <a:rPr lang="en-US" sz="1900" dirty="0"/>
              <a:t> </a:t>
            </a:r>
            <a:r>
              <a:rPr lang="en-US" sz="1900" dirty="0" err="1"/>
              <a:t>nepovoljan</a:t>
            </a:r>
            <a:r>
              <a:rPr lang="en-US" sz="1900" dirty="0"/>
              <a:t>, </a:t>
            </a:r>
            <a:r>
              <a:rPr lang="en-US" sz="1900" dirty="0" err="1"/>
              <a:t>eksternalija</a:t>
            </a:r>
            <a:r>
              <a:rPr lang="en-US" sz="1900" dirty="0"/>
              <a:t> se </a:t>
            </a:r>
            <a:r>
              <a:rPr lang="en-US" sz="1900" dirty="0" err="1"/>
              <a:t>naziva</a:t>
            </a:r>
            <a:r>
              <a:rPr lang="en-US" sz="1900" dirty="0"/>
              <a:t>: </a:t>
            </a:r>
            <a:r>
              <a:rPr lang="en-US" sz="1900" b="1" u="sng" dirty="0" err="1"/>
              <a:t>negativna</a:t>
            </a:r>
            <a:r>
              <a:rPr lang="en-US" sz="1900" b="1" u="sng" dirty="0"/>
              <a:t> </a:t>
            </a:r>
            <a:r>
              <a:rPr lang="en-US" sz="1900" b="1" u="sng" dirty="0" err="1"/>
              <a:t>eksternalija</a:t>
            </a:r>
            <a:r>
              <a:rPr lang="en-US" sz="1900" b="1" u="sng" dirty="0"/>
              <a:t>. </a:t>
            </a:r>
            <a:endParaRPr lang="sr-Latn-RS" sz="1900" b="1" u="sng" dirty="0"/>
          </a:p>
          <a:p>
            <a:pPr lvl="1"/>
            <a:r>
              <a:rPr lang="sr-Latn-RS" sz="1900" dirty="0"/>
              <a:t>g</a:t>
            </a:r>
            <a:r>
              <a:rPr lang="en-US" sz="1900" dirty="0" err="1"/>
              <a:t>asovi</a:t>
            </a:r>
            <a:r>
              <a:rPr lang="en-US" sz="1900" dirty="0"/>
              <a:t> </a:t>
            </a:r>
            <a:r>
              <a:rPr lang="en-US" sz="1900" dirty="0" err="1"/>
              <a:t>iz</a:t>
            </a:r>
            <a:r>
              <a:rPr lang="en-US" sz="1900" dirty="0"/>
              <a:t> </a:t>
            </a:r>
            <a:r>
              <a:rPr lang="en-US" sz="1900" dirty="0" err="1"/>
              <a:t>automobila</a:t>
            </a:r>
            <a:r>
              <a:rPr lang="en-US" sz="1900" dirty="0"/>
              <a:t> – </a:t>
            </a:r>
            <a:r>
              <a:rPr lang="en-US" sz="1900" dirty="0" err="1"/>
              <a:t>urušava</a:t>
            </a:r>
            <a:r>
              <a:rPr lang="en-US" sz="1900" dirty="0"/>
              <a:t> </a:t>
            </a:r>
            <a:r>
              <a:rPr lang="en-US" sz="1900" dirty="0" err="1"/>
              <a:t>zdravlje</a:t>
            </a:r>
            <a:r>
              <a:rPr lang="en-US" sz="1900" dirty="0"/>
              <a:t> </a:t>
            </a:r>
            <a:r>
              <a:rPr lang="en-US" sz="1900" dirty="0" err="1"/>
              <a:t>ljudi</a:t>
            </a:r>
            <a:r>
              <a:rPr lang="en-US" sz="1900" dirty="0"/>
              <a:t>. </a:t>
            </a:r>
            <a:r>
              <a:rPr lang="en-US" sz="1900" dirty="0" err="1"/>
              <a:t>Vlada</a:t>
            </a:r>
            <a:r>
              <a:rPr lang="en-US" sz="1900" dirty="0"/>
              <a:t> </a:t>
            </a:r>
            <a:r>
              <a:rPr lang="en-US" sz="1900" dirty="0" err="1"/>
              <a:t>pokušava</a:t>
            </a:r>
            <a:r>
              <a:rPr lang="en-US" sz="1900" dirty="0"/>
              <a:t> da </a:t>
            </a:r>
            <a:r>
              <a:rPr lang="en-US" sz="1900" dirty="0" err="1"/>
              <a:t>reši</a:t>
            </a:r>
            <a:r>
              <a:rPr lang="en-US" sz="1900" dirty="0"/>
              <a:t> </a:t>
            </a:r>
            <a:r>
              <a:rPr lang="en-US" sz="1900" dirty="0" err="1"/>
              <a:t>ovaj</a:t>
            </a:r>
            <a:r>
              <a:rPr lang="en-US" sz="1900" dirty="0"/>
              <a:t> problem </a:t>
            </a:r>
            <a:r>
              <a:rPr lang="en-US" sz="1900" dirty="0" err="1"/>
              <a:t>uvođenjem</a:t>
            </a:r>
            <a:r>
              <a:rPr lang="en-US" sz="1900" dirty="0"/>
              <a:t> </a:t>
            </a:r>
            <a:r>
              <a:rPr lang="en-US" sz="1900" dirty="0" err="1"/>
              <a:t>standarda</a:t>
            </a:r>
            <a:r>
              <a:rPr lang="en-US" sz="1900" dirty="0"/>
              <a:t> </a:t>
            </a:r>
            <a:r>
              <a:rPr lang="en-US" sz="1900" dirty="0" err="1"/>
              <a:t>emisije</a:t>
            </a:r>
            <a:r>
              <a:rPr lang="en-US" sz="1900" dirty="0"/>
              <a:t> </a:t>
            </a:r>
            <a:r>
              <a:rPr lang="en-US" sz="1900" dirty="0" err="1"/>
              <a:t>gasova</a:t>
            </a:r>
            <a:r>
              <a:rPr lang="en-US" sz="1900" dirty="0"/>
              <a:t> za automobile </a:t>
            </a:r>
            <a:r>
              <a:rPr lang="en-US" sz="1900" dirty="0" err="1"/>
              <a:t>i</a:t>
            </a:r>
            <a:r>
              <a:rPr lang="en-US" sz="1900" dirty="0"/>
              <a:t> </a:t>
            </a:r>
            <a:r>
              <a:rPr lang="en-US" sz="1900" dirty="0" err="1"/>
              <a:t>uvođenjem</a:t>
            </a:r>
            <a:r>
              <a:rPr lang="en-US" sz="1900" dirty="0"/>
              <a:t> </a:t>
            </a:r>
            <a:r>
              <a:rPr lang="en-US" sz="1900" dirty="0" err="1"/>
              <a:t>akciza</a:t>
            </a:r>
            <a:r>
              <a:rPr lang="en-US" sz="1900" dirty="0"/>
              <a:t> </a:t>
            </a:r>
            <a:r>
              <a:rPr lang="en-US" sz="1900" dirty="0" err="1"/>
              <a:t>na</a:t>
            </a:r>
            <a:r>
              <a:rPr lang="en-US" sz="1900" dirty="0"/>
              <a:t> </a:t>
            </a:r>
            <a:r>
              <a:rPr lang="en-US" sz="1900" dirty="0" err="1"/>
              <a:t>benzin</a:t>
            </a:r>
            <a:r>
              <a:rPr lang="en-US" sz="1900" dirty="0"/>
              <a:t>. </a:t>
            </a:r>
            <a:endParaRPr lang="sr-Latn-RS" sz="1900" dirty="0"/>
          </a:p>
          <a:p>
            <a:pPr lvl="1"/>
            <a:r>
              <a:rPr lang="en-US" sz="1900" dirty="0" err="1"/>
              <a:t>Pušenje</a:t>
            </a:r>
            <a:r>
              <a:rPr lang="en-US" sz="1900" dirty="0"/>
              <a:t> </a:t>
            </a:r>
            <a:r>
              <a:rPr lang="en-US" sz="1900" dirty="0" err="1"/>
              <a:t>cigareta</a:t>
            </a:r>
            <a:r>
              <a:rPr lang="en-US" sz="1900" dirty="0"/>
              <a:t> – </a:t>
            </a:r>
            <a:r>
              <a:rPr lang="en-US" sz="1900" dirty="0" err="1"/>
              <a:t>zabrana</a:t>
            </a:r>
            <a:r>
              <a:rPr lang="en-US" sz="1900" dirty="0"/>
              <a:t> </a:t>
            </a:r>
            <a:r>
              <a:rPr lang="en-US" sz="1900" dirty="0" err="1"/>
              <a:t>pušenja</a:t>
            </a:r>
            <a:r>
              <a:rPr lang="en-US" sz="1900" dirty="0"/>
              <a:t>, </a:t>
            </a:r>
            <a:r>
              <a:rPr lang="en-US" sz="1900" dirty="0" err="1"/>
              <a:t>edukacija</a:t>
            </a:r>
            <a:r>
              <a:rPr lang="en-US" sz="1900" dirty="0"/>
              <a:t> </a:t>
            </a:r>
            <a:r>
              <a:rPr lang="en-US" sz="1900" dirty="0" err="1"/>
              <a:t>i</a:t>
            </a:r>
            <a:r>
              <a:rPr lang="en-US" sz="1900" dirty="0"/>
              <a:t> </a:t>
            </a:r>
            <a:r>
              <a:rPr lang="en-US" sz="1900" dirty="0" err="1"/>
              <a:t>akcize</a:t>
            </a:r>
            <a:r>
              <a:rPr lang="en-US" sz="1900" dirty="0"/>
              <a:t> </a:t>
            </a:r>
            <a:r>
              <a:rPr lang="en-US" sz="1900" dirty="0" err="1"/>
              <a:t>na</a:t>
            </a:r>
            <a:r>
              <a:rPr lang="en-US" sz="1900" dirty="0"/>
              <a:t> </a:t>
            </a:r>
            <a:r>
              <a:rPr lang="en-US" sz="1900" dirty="0" err="1"/>
              <a:t>cigarete</a:t>
            </a:r>
            <a:r>
              <a:rPr lang="sr-Latn-RS" sz="1900" dirty="0"/>
              <a:t>, </a:t>
            </a:r>
            <a:r>
              <a:rPr lang="en-US" sz="1900" dirty="0" err="1"/>
              <a:t>Lajanje</a:t>
            </a:r>
            <a:r>
              <a:rPr lang="en-US" sz="1900" dirty="0"/>
              <a:t> </a:t>
            </a:r>
            <a:r>
              <a:rPr lang="en-US" sz="1900" dirty="0" err="1"/>
              <a:t>pasa</a:t>
            </a:r>
            <a:r>
              <a:rPr lang="en-US" sz="1900" dirty="0"/>
              <a:t> (</a:t>
            </a:r>
            <a:r>
              <a:rPr lang="en-US" sz="1900" dirty="0" err="1"/>
              <a:t>preglasni</a:t>
            </a:r>
            <a:r>
              <a:rPr lang="en-US" sz="1900" dirty="0"/>
              <a:t> </a:t>
            </a:r>
            <a:r>
              <a:rPr lang="en-US" sz="1900" dirty="0" err="1"/>
              <a:t>ljubimci</a:t>
            </a:r>
            <a:r>
              <a:rPr lang="en-US" sz="1900" dirty="0"/>
              <a:t>) – </a:t>
            </a:r>
            <a:r>
              <a:rPr lang="en-US" sz="1900" dirty="0" err="1"/>
              <a:t>pravila</a:t>
            </a:r>
            <a:r>
              <a:rPr lang="en-US" sz="1900" dirty="0"/>
              <a:t> </a:t>
            </a:r>
            <a:r>
              <a:rPr lang="en-US" sz="1900" dirty="0" err="1"/>
              <a:t>kućnog</a:t>
            </a:r>
            <a:r>
              <a:rPr lang="en-US" sz="1900" dirty="0"/>
              <a:t> </a:t>
            </a:r>
            <a:r>
              <a:rPr lang="en-US" sz="1900" dirty="0" err="1"/>
              <a:t>reda</a:t>
            </a:r>
            <a:r>
              <a:rPr lang="en-US" sz="1900" dirty="0"/>
              <a:t> </a:t>
            </a:r>
            <a:r>
              <a:rPr lang="en-US" sz="1900" dirty="0" err="1"/>
              <a:t>i</a:t>
            </a:r>
            <a:r>
              <a:rPr lang="en-US" sz="1900" dirty="0"/>
              <a:t> </a:t>
            </a:r>
            <a:r>
              <a:rPr lang="en-US" sz="1900" dirty="0" err="1"/>
              <a:t>mira</a:t>
            </a:r>
            <a:r>
              <a:rPr lang="sr-Latn-RS" sz="1900" dirty="0"/>
              <a:t>, </a:t>
            </a:r>
            <a:r>
              <a:rPr lang="en-US" sz="1900" dirty="0"/>
              <a:t>Buka </a:t>
            </a:r>
            <a:r>
              <a:rPr lang="en-US" sz="1900" dirty="0" err="1"/>
              <a:t>koju</a:t>
            </a:r>
            <a:r>
              <a:rPr lang="en-US" sz="1900" dirty="0"/>
              <a:t> </a:t>
            </a:r>
            <a:r>
              <a:rPr lang="en-US" sz="1900" dirty="0" err="1"/>
              <a:t>stvaraju</a:t>
            </a:r>
            <a:r>
              <a:rPr lang="en-US" sz="1900" dirty="0"/>
              <a:t> </a:t>
            </a:r>
            <a:r>
              <a:rPr lang="en-US" sz="1900" dirty="0" err="1"/>
              <a:t>komšije</a:t>
            </a:r>
            <a:r>
              <a:rPr lang="en-US" sz="1900" dirty="0"/>
              <a:t> – </a:t>
            </a:r>
            <a:r>
              <a:rPr lang="en-US" sz="1900" dirty="0" err="1"/>
              <a:t>pravila</a:t>
            </a:r>
            <a:r>
              <a:rPr lang="en-US" sz="1900" dirty="0"/>
              <a:t> </a:t>
            </a:r>
            <a:r>
              <a:rPr lang="en-US" sz="1900" dirty="0" err="1"/>
              <a:t>kućnog</a:t>
            </a:r>
            <a:r>
              <a:rPr lang="en-US" sz="1900" dirty="0"/>
              <a:t> </a:t>
            </a:r>
            <a:r>
              <a:rPr lang="en-US" sz="1900" dirty="0" err="1"/>
              <a:t>reda</a:t>
            </a:r>
            <a:r>
              <a:rPr lang="en-US" sz="1900" dirty="0"/>
              <a:t> </a:t>
            </a:r>
            <a:r>
              <a:rPr lang="en-US" sz="1900" dirty="0" err="1"/>
              <a:t>i</a:t>
            </a:r>
            <a:r>
              <a:rPr lang="en-US" sz="1900" dirty="0"/>
              <a:t> </a:t>
            </a:r>
            <a:r>
              <a:rPr lang="en-US" sz="1900" dirty="0" err="1"/>
              <a:t>mira</a:t>
            </a:r>
            <a:endParaRPr lang="sr-Latn-RS" sz="1900" dirty="0"/>
          </a:p>
          <a:p>
            <a:pPr lvl="1"/>
            <a:r>
              <a:rPr lang="sr-Latn-RS" sz="1900" dirty="0"/>
              <a:t>Buka, lavež komsiinog psa..</a:t>
            </a:r>
          </a:p>
        </p:txBody>
      </p:sp>
      <p:pic>
        <p:nvPicPr>
          <p:cNvPr id="17410" name="Picture 2" descr="Eksterni su ... Pozitivne i negativne eksternalije, prim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8127" y="2301338"/>
            <a:ext cx="2816536" cy="18750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59744" y="391274"/>
            <a:ext cx="3813109" cy="5940088"/>
          </a:xfrm>
          <a:prstGeom prst="rect">
            <a:avLst/>
          </a:prstGeom>
        </p:spPr>
        <p:txBody>
          <a:bodyPr wrap="square">
            <a:spAutoFit/>
          </a:bodyPr>
          <a:lstStyle/>
          <a:p>
            <a:pPr algn="just" defTabSz="530352">
              <a:spcAft>
                <a:spcPts val="600"/>
              </a:spcAft>
            </a:pPr>
            <a:r>
              <a:rPr lang="en-US" kern="1200" dirty="0" err="1">
                <a:solidFill>
                  <a:schemeClr val="tx1"/>
                </a:solidFill>
                <a:latin typeface="+mn-lt"/>
                <a:ea typeface="+mn-ea"/>
                <a:cs typeface="+mn-cs"/>
              </a:rPr>
              <a:t>Ako</a:t>
            </a:r>
            <a:r>
              <a:rPr lang="en-US" kern="1200" dirty="0">
                <a:solidFill>
                  <a:schemeClr val="tx1"/>
                </a:solidFill>
                <a:latin typeface="+mn-lt"/>
                <a:ea typeface="+mn-ea"/>
                <a:cs typeface="+mn-cs"/>
              </a:rPr>
              <a:t> je </a:t>
            </a:r>
            <a:r>
              <a:rPr lang="en-US" kern="1200" dirty="0" err="1">
                <a:solidFill>
                  <a:schemeClr val="tx1"/>
                </a:solidFill>
                <a:latin typeface="+mn-lt"/>
                <a:ea typeface="+mn-ea"/>
                <a:cs typeface="+mn-cs"/>
              </a:rPr>
              <a:t>efekat</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na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posmatrača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koristan</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takva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eksternalija</a:t>
            </a:r>
            <a:r>
              <a:rPr lang="en-US" kern="1200" dirty="0">
                <a:solidFill>
                  <a:schemeClr val="tx1"/>
                </a:solidFill>
                <a:latin typeface="+mn-lt"/>
                <a:ea typeface="+mn-ea"/>
                <a:cs typeface="+mn-cs"/>
              </a:rPr>
              <a:t> se </a:t>
            </a:r>
            <a:r>
              <a:rPr lang="en-US" kern="1200" dirty="0" err="1">
                <a:solidFill>
                  <a:schemeClr val="tx1"/>
                </a:solidFill>
                <a:latin typeface="+mn-lt"/>
                <a:ea typeface="+mn-ea"/>
                <a:cs typeface="+mn-cs"/>
              </a:rPr>
              <a:t>naziva</a:t>
            </a:r>
            <a:r>
              <a:rPr lang="en-US" kern="1200" dirty="0">
                <a:solidFill>
                  <a:schemeClr val="tx1"/>
                </a:solidFill>
                <a:latin typeface="+mn-lt"/>
                <a:ea typeface="+mn-ea"/>
                <a:cs typeface="+mn-cs"/>
              </a:rPr>
              <a:t>: </a:t>
            </a:r>
            <a:r>
              <a:rPr lang="en-US" b="1" u="sng" kern="1200" dirty="0" err="1">
                <a:solidFill>
                  <a:srgbClr val="00B050"/>
                </a:solidFill>
                <a:latin typeface="+mn-lt"/>
                <a:ea typeface="+mn-ea"/>
                <a:cs typeface="+mn-cs"/>
              </a:rPr>
              <a:t>pozitivna</a:t>
            </a:r>
            <a:r>
              <a:rPr lang="en-US" b="1" u="sng" kern="1200" dirty="0">
                <a:solidFill>
                  <a:srgbClr val="00B050"/>
                </a:solidFill>
                <a:latin typeface="+mn-lt"/>
                <a:ea typeface="+mn-ea"/>
                <a:cs typeface="+mn-cs"/>
              </a:rPr>
              <a:t> </a:t>
            </a:r>
            <a:r>
              <a:rPr lang="en-US" b="1" u="sng" kern="1200" dirty="0" err="1">
                <a:solidFill>
                  <a:srgbClr val="00B050"/>
                </a:solidFill>
                <a:latin typeface="+mn-lt"/>
                <a:ea typeface="+mn-ea"/>
                <a:cs typeface="+mn-cs"/>
              </a:rPr>
              <a:t>eksternalija</a:t>
            </a:r>
            <a:r>
              <a:rPr lang="en-US" b="1" u="sng" kern="1200" dirty="0">
                <a:solidFill>
                  <a:srgbClr val="00B050"/>
                </a:solidFill>
                <a:latin typeface="+mn-lt"/>
                <a:ea typeface="+mn-ea"/>
                <a:cs typeface="+mn-cs"/>
              </a:rPr>
              <a:t>.</a:t>
            </a:r>
            <a:endParaRPr lang="sr-Latn-RS" b="1" u="sng" kern="1200" dirty="0">
              <a:solidFill>
                <a:srgbClr val="00B050"/>
              </a:solidFill>
              <a:latin typeface="+mn-lt"/>
              <a:ea typeface="+mn-ea"/>
              <a:cs typeface="+mn-cs"/>
            </a:endParaRPr>
          </a:p>
          <a:p>
            <a:pPr marL="265176" lvl="1" algn="just" defTabSz="530352">
              <a:spcAft>
                <a:spcPts val="600"/>
              </a:spcAft>
            </a:pPr>
            <a:r>
              <a:rPr lang="en-US" kern="1200" dirty="0" err="1">
                <a:solidFill>
                  <a:schemeClr val="tx1"/>
                </a:solidFill>
                <a:latin typeface="+mn-lt"/>
                <a:ea typeface="+mn-ea"/>
                <a:cs typeface="+mn-cs"/>
              </a:rPr>
              <a:t>Vakcinacija</a:t>
            </a:r>
            <a:r>
              <a:rPr lang="en-US" kern="1200" dirty="0">
                <a:solidFill>
                  <a:schemeClr val="tx1"/>
                </a:solidFill>
                <a:latin typeface="+mn-lt"/>
                <a:ea typeface="+mn-ea"/>
                <a:cs typeface="+mn-cs"/>
              </a:rPr>
              <a:t> – </a:t>
            </a:r>
            <a:r>
              <a:rPr lang="en-US" kern="1200" dirty="0" err="1">
                <a:solidFill>
                  <a:schemeClr val="tx1"/>
                </a:solidFill>
                <a:latin typeface="+mn-lt"/>
                <a:ea typeface="+mn-ea"/>
                <a:cs typeface="+mn-cs"/>
              </a:rPr>
              <a:t>sprečava</a:t>
            </a:r>
            <a:r>
              <a:rPr lang="en-US" kern="1200" dirty="0">
                <a:solidFill>
                  <a:schemeClr val="tx1"/>
                </a:solidFill>
                <a:latin typeface="+mn-lt"/>
                <a:ea typeface="+mn-ea"/>
                <a:cs typeface="+mn-cs"/>
              </a:rPr>
              <a:t> se </a:t>
            </a:r>
            <a:r>
              <a:rPr lang="en-US" kern="1200" dirty="0" err="1">
                <a:solidFill>
                  <a:schemeClr val="tx1"/>
                </a:solidFill>
                <a:latin typeface="+mn-lt"/>
                <a:ea typeface="+mn-ea"/>
                <a:cs typeface="+mn-cs"/>
              </a:rPr>
              <a:t>epidemija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bolesti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visoki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troškovi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saniranja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epidemije</a:t>
            </a:r>
            <a:r>
              <a:rPr lang="en-US" kern="1200" dirty="0">
                <a:solidFill>
                  <a:schemeClr val="tx1"/>
                </a:solidFill>
                <a:latin typeface="+mn-lt"/>
                <a:ea typeface="+mn-ea"/>
                <a:cs typeface="+mn-cs"/>
              </a:rPr>
              <a:t> – </a:t>
            </a:r>
            <a:r>
              <a:rPr lang="en-US" kern="1200" dirty="0" err="1">
                <a:solidFill>
                  <a:schemeClr val="tx1"/>
                </a:solidFill>
                <a:latin typeface="+mn-lt"/>
                <a:ea typeface="+mn-ea"/>
                <a:cs typeface="+mn-cs"/>
              </a:rPr>
              <a:t>edukacija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obavezno</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vakcinisanje</a:t>
            </a:r>
            <a:r>
              <a:rPr lang="en-US" kern="1200" dirty="0">
                <a:solidFill>
                  <a:schemeClr val="tx1"/>
                </a:solidFill>
                <a:latin typeface="+mn-lt"/>
                <a:ea typeface="+mn-ea"/>
                <a:cs typeface="+mn-cs"/>
              </a:rPr>
              <a:t> </a:t>
            </a:r>
            <a:endParaRPr lang="sr-Latn-RS" kern="1200" dirty="0">
              <a:solidFill>
                <a:schemeClr val="tx1"/>
              </a:solidFill>
              <a:latin typeface="+mn-lt"/>
              <a:ea typeface="+mn-ea"/>
              <a:cs typeface="+mn-cs"/>
            </a:endParaRPr>
          </a:p>
          <a:p>
            <a:pPr marL="265176" lvl="1" algn="just" defTabSz="530352">
              <a:spcAft>
                <a:spcPts val="600"/>
              </a:spcAft>
            </a:pPr>
            <a:r>
              <a:rPr lang="en-US" kern="1200" dirty="0" err="1">
                <a:solidFill>
                  <a:schemeClr val="tx1"/>
                </a:solidFill>
                <a:latin typeface="+mn-lt"/>
                <a:ea typeface="+mn-ea"/>
                <a:cs typeface="+mn-cs"/>
              </a:rPr>
              <a:t>Restauriranje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istorijske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zgrade</a:t>
            </a:r>
            <a:r>
              <a:rPr lang="en-US" kern="1200" dirty="0">
                <a:solidFill>
                  <a:schemeClr val="tx1"/>
                </a:solidFill>
                <a:latin typeface="+mn-lt"/>
                <a:ea typeface="+mn-ea"/>
                <a:cs typeface="+mn-cs"/>
              </a:rPr>
              <a:t> – </a:t>
            </a:r>
            <a:r>
              <a:rPr lang="en-US" kern="1200" dirty="0" err="1">
                <a:solidFill>
                  <a:schemeClr val="tx1"/>
                </a:solidFill>
                <a:latin typeface="+mn-lt"/>
                <a:ea typeface="+mn-ea"/>
                <a:cs typeface="+mn-cs"/>
              </a:rPr>
              <a:t>privlače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turiste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podižu</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estetski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užitak</a:t>
            </a:r>
            <a:r>
              <a:rPr lang="en-US" kern="1200" dirty="0">
                <a:solidFill>
                  <a:schemeClr val="tx1"/>
                </a:solidFill>
                <a:latin typeface="+mn-lt"/>
                <a:ea typeface="+mn-ea"/>
                <a:cs typeface="+mn-cs"/>
              </a:rPr>
              <a:t> – </a:t>
            </a:r>
            <a:r>
              <a:rPr lang="en-US" kern="1200" dirty="0" err="1">
                <a:solidFill>
                  <a:schemeClr val="tx1"/>
                </a:solidFill>
                <a:latin typeface="+mn-lt"/>
                <a:ea typeface="+mn-ea"/>
                <a:cs typeface="+mn-cs"/>
              </a:rPr>
              <a:t>sufinansiranje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restauracije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zgrada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poreske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olakšice</a:t>
            </a:r>
            <a:r>
              <a:rPr lang="en-US" kern="1200" dirty="0">
                <a:solidFill>
                  <a:schemeClr val="tx1"/>
                </a:solidFill>
                <a:latin typeface="+mn-lt"/>
                <a:ea typeface="+mn-ea"/>
                <a:cs typeface="+mn-cs"/>
              </a:rPr>
              <a:t> za </a:t>
            </a:r>
            <a:r>
              <a:rPr lang="en-US" kern="1200" dirty="0" err="1">
                <a:solidFill>
                  <a:schemeClr val="tx1"/>
                </a:solidFill>
                <a:latin typeface="+mn-lt"/>
                <a:ea typeface="+mn-ea"/>
                <a:cs typeface="+mn-cs"/>
              </a:rPr>
              <a:t>stanare</a:t>
            </a:r>
            <a:r>
              <a:rPr lang="en-US" kern="1200" dirty="0">
                <a:solidFill>
                  <a:schemeClr val="tx1"/>
                </a:solidFill>
                <a:latin typeface="+mn-lt"/>
                <a:ea typeface="+mn-ea"/>
                <a:cs typeface="+mn-cs"/>
              </a:rPr>
              <a:t> koji </a:t>
            </a:r>
            <a:r>
              <a:rPr lang="en-US" kern="1200" dirty="0" err="1">
                <a:solidFill>
                  <a:schemeClr val="tx1"/>
                </a:solidFill>
                <a:latin typeface="+mn-lt"/>
                <a:ea typeface="+mn-ea"/>
                <a:cs typeface="+mn-cs"/>
              </a:rPr>
              <a:t>restauriraju</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zakoni</a:t>
            </a:r>
            <a:r>
              <a:rPr lang="en-US" kern="1200" dirty="0">
                <a:solidFill>
                  <a:schemeClr val="tx1"/>
                </a:solidFill>
                <a:latin typeface="+mn-lt"/>
                <a:ea typeface="+mn-ea"/>
                <a:cs typeface="+mn-cs"/>
              </a:rPr>
              <a:t> o </a:t>
            </a:r>
            <a:r>
              <a:rPr lang="en-US" kern="1200" dirty="0" err="1">
                <a:solidFill>
                  <a:schemeClr val="tx1"/>
                </a:solidFill>
                <a:latin typeface="+mn-lt"/>
                <a:ea typeface="+mn-ea"/>
                <a:cs typeface="+mn-cs"/>
              </a:rPr>
              <a:t>zaštiti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spomenika</a:t>
            </a:r>
            <a:r>
              <a:rPr lang="en-US" kern="1200" dirty="0">
                <a:solidFill>
                  <a:schemeClr val="tx1"/>
                </a:solidFill>
                <a:latin typeface="+mn-lt"/>
                <a:ea typeface="+mn-ea"/>
                <a:cs typeface="+mn-cs"/>
              </a:rPr>
              <a:t>. </a:t>
            </a:r>
            <a:endParaRPr lang="sr-Latn-RS" kern="1200" dirty="0">
              <a:solidFill>
                <a:schemeClr val="tx1"/>
              </a:solidFill>
              <a:latin typeface="+mn-lt"/>
              <a:ea typeface="+mn-ea"/>
              <a:cs typeface="+mn-cs"/>
            </a:endParaRPr>
          </a:p>
          <a:p>
            <a:pPr marL="265176" lvl="1" algn="just" defTabSz="530352">
              <a:spcAft>
                <a:spcPts val="600"/>
              </a:spcAft>
            </a:pPr>
            <a:r>
              <a:rPr lang="en-US" kern="1200" dirty="0" err="1">
                <a:solidFill>
                  <a:schemeClr val="tx1"/>
                </a:solidFill>
                <a:latin typeface="+mn-lt"/>
                <a:ea typeface="+mn-ea"/>
                <a:cs typeface="+mn-cs"/>
              </a:rPr>
              <a:t>Istraživanje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novih</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tehnologija</a:t>
            </a:r>
            <a:r>
              <a:rPr lang="en-US" kern="1200" dirty="0">
                <a:solidFill>
                  <a:schemeClr val="tx1"/>
                </a:solidFill>
                <a:latin typeface="+mn-lt"/>
                <a:ea typeface="+mn-ea"/>
                <a:cs typeface="+mn-cs"/>
              </a:rPr>
              <a:t> – od </a:t>
            </a:r>
            <a:r>
              <a:rPr lang="en-US" kern="1200" dirty="0" err="1">
                <a:solidFill>
                  <a:schemeClr val="tx1"/>
                </a:solidFill>
                <a:latin typeface="+mn-lt"/>
                <a:ea typeface="+mn-ea"/>
                <a:cs typeface="+mn-cs"/>
              </a:rPr>
              <a:t>novih</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saznanja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imaju</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koristi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širi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slojevi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društva</a:t>
            </a:r>
            <a:r>
              <a:rPr lang="en-US" kern="1200" dirty="0">
                <a:solidFill>
                  <a:schemeClr val="tx1"/>
                </a:solidFill>
                <a:latin typeface="+mn-lt"/>
                <a:ea typeface="+mn-ea"/>
                <a:cs typeface="+mn-cs"/>
              </a:rPr>
              <a:t> – </a:t>
            </a:r>
            <a:r>
              <a:rPr lang="en-US" kern="1200" dirty="0" err="1">
                <a:solidFill>
                  <a:schemeClr val="tx1"/>
                </a:solidFill>
                <a:latin typeface="+mn-lt"/>
                <a:ea typeface="+mn-ea"/>
                <a:cs typeface="+mn-cs"/>
              </a:rPr>
              <a:t>vlada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finansira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naučna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istraživanja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dodeljuje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patente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pronalazačima</a:t>
            </a:r>
            <a:r>
              <a:rPr lang="en-US" kern="1200" dirty="0">
                <a:solidFill>
                  <a:schemeClr val="tx1"/>
                </a:solidFill>
                <a:latin typeface="+mn-lt"/>
                <a:ea typeface="+mn-ea"/>
                <a:cs typeface="+mn-cs"/>
              </a:rPr>
              <a:t>. </a:t>
            </a:r>
            <a:endParaRPr lang="sr-Latn-RS" kern="1200" dirty="0">
              <a:solidFill>
                <a:schemeClr val="tx1"/>
              </a:solidFill>
              <a:latin typeface="+mn-lt"/>
              <a:ea typeface="+mn-ea"/>
              <a:cs typeface="+mn-cs"/>
            </a:endParaRPr>
          </a:p>
          <a:p>
            <a:pPr marL="265176" lvl="1" algn="just" defTabSz="530352">
              <a:spcAft>
                <a:spcPts val="600"/>
              </a:spcAft>
            </a:pPr>
            <a:r>
              <a:rPr lang="en-US" kern="1200" dirty="0" err="1">
                <a:solidFill>
                  <a:schemeClr val="tx1"/>
                </a:solidFill>
                <a:latin typeface="+mn-lt"/>
                <a:ea typeface="+mn-ea"/>
                <a:cs typeface="+mn-cs"/>
              </a:rPr>
              <a:t>Vlada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reaguje</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kako</a:t>
            </a:r>
            <a:r>
              <a:rPr lang="en-US" kern="1200" dirty="0">
                <a:solidFill>
                  <a:schemeClr val="tx1"/>
                </a:solidFill>
                <a:latin typeface="+mn-lt"/>
                <a:ea typeface="+mn-ea"/>
                <a:cs typeface="+mn-cs"/>
              </a:rPr>
              <a:t> bi </a:t>
            </a:r>
            <a:r>
              <a:rPr lang="en-US" kern="1200" dirty="0" err="1">
                <a:solidFill>
                  <a:schemeClr val="tx1"/>
                </a:solidFill>
                <a:latin typeface="+mn-lt"/>
                <a:ea typeface="+mn-ea"/>
                <a:cs typeface="+mn-cs"/>
              </a:rPr>
              <a:t>zaštitila</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društveni</a:t>
            </a:r>
            <a:r>
              <a:rPr lang="en-US" kern="1200" dirty="0">
                <a:solidFill>
                  <a:schemeClr val="tx1"/>
                </a:solidFill>
                <a:latin typeface="+mn-lt"/>
                <a:ea typeface="+mn-ea"/>
                <a:cs typeface="+mn-cs"/>
              </a:rPr>
              <a:t> </a:t>
            </a:r>
            <a:r>
              <a:rPr lang="en-US" kern="1200" dirty="0" err="1">
                <a:solidFill>
                  <a:schemeClr val="tx1"/>
                </a:solidFill>
                <a:latin typeface="+mn-lt"/>
                <a:ea typeface="+mn-ea"/>
                <a:cs typeface="+mn-cs"/>
              </a:rPr>
              <a:t>interes</a:t>
            </a:r>
            <a:endParaRPr lang="en-US" dirty="0"/>
          </a:p>
        </p:txBody>
      </p:sp>
    </p:spTree>
    <p:extLst>
      <p:ext uri="{BB962C8B-B14F-4D97-AF65-F5344CB8AC3E}">
        <p14:creationId xmlns:p14="http://schemas.microsoft.com/office/powerpoint/2010/main" val="3741195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US" sz="3100" b="1" err="1"/>
              <a:t>INDIVIDUALNA</a:t>
            </a:r>
            <a:r>
              <a:rPr lang="en-US" sz="3100" b="1"/>
              <a:t> (</a:t>
            </a:r>
            <a:r>
              <a:rPr lang="en-US" sz="3100" b="1" err="1"/>
              <a:t>PRIVATNA</a:t>
            </a:r>
            <a:r>
              <a:rPr lang="en-US" sz="3100" b="1"/>
              <a:t>) </a:t>
            </a:r>
            <a:r>
              <a:rPr lang="en-US" sz="3100" b="1" err="1"/>
              <a:t>REŠENJA</a:t>
            </a:r>
            <a:r>
              <a:rPr lang="en-US" sz="3100" b="1"/>
              <a:t> </a:t>
            </a:r>
            <a:r>
              <a:rPr lang="en-US" sz="3100" b="1" err="1"/>
              <a:t>ZA</a:t>
            </a:r>
            <a:r>
              <a:rPr lang="en-US" sz="3100" b="1"/>
              <a:t> </a:t>
            </a:r>
            <a:r>
              <a:rPr lang="en-US" sz="3100" b="1" err="1"/>
              <a:t>EKSTERNALIJE</a:t>
            </a:r>
            <a:r>
              <a:rPr lang="en-US" sz="3100" b="1"/>
              <a:t>  </a:t>
            </a:r>
            <a:br>
              <a:rPr lang="sr-Latn-RS" sz="3100" b="1"/>
            </a:br>
            <a:r>
              <a:rPr lang="en-US" sz="3100" b="1" err="1"/>
              <a:t>Nije</a:t>
            </a:r>
            <a:r>
              <a:rPr lang="en-US" sz="3100" b="1"/>
              <a:t> </a:t>
            </a:r>
            <a:r>
              <a:rPr lang="en-US" sz="3100" b="1" err="1"/>
              <a:t>uvek</a:t>
            </a:r>
            <a:r>
              <a:rPr lang="en-US" sz="3100" b="1"/>
              <a:t> </a:t>
            </a:r>
            <a:r>
              <a:rPr lang="en-US" sz="3100" b="1" err="1"/>
              <a:t>neophodno</a:t>
            </a:r>
            <a:r>
              <a:rPr lang="en-US" sz="3100" b="1"/>
              <a:t> da </a:t>
            </a:r>
            <a:r>
              <a:rPr lang="en-US" sz="3100" b="1" err="1"/>
              <a:t>država</a:t>
            </a:r>
            <a:r>
              <a:rPr lang="en-US" sz="3100" b="1"/>
              <a:t> </a:t>
            </a:r>
            <a:r>
              <a:rPr lang="en-US" sz="3100" b="1" err="1"/>
              <a:t>rešava</a:t>
            </a:r>
            <a:r>
              <a:rPr lang="en-US" sz="3100" b="1"/>
              <a:t> problem </a:t>
            </a:r>
            <a:r>
              <a:rPr lang="en-US" sz="3100" b="1" err="1"/>
              <a:t>eksternalija</a:t>
            </a:r>
            <a:endParaRPr lang="en-US" sz="3100" b="1"/>
          </a:p>
        </p:txBody>
      </p:sp>
      <p:sp>
        <p:nvSpPr>
          <p:cNvPr id="3" name="Content Placeholder 2"/>
          <p:cNvSpPr>
            <a:spLocks noGrp="1"/>
          </p:cNvSpPr>
          <p:nvPr>
            <p:ph idx="1"/>
          </p:nvPr>
        </p:nvSpPr>
        <p:spPr>
          <a:xfrm>
            <a:off x="838200" y="2333297"/>
            <a:ext cx="4619621" cy="4195840"/>
          </a:xfrm>
        </p:spPr>
        <p:txBody>
          <a:bodyPr>
            <a:noAutofit/>
          </a:bodyPr>
          <a:lstStyle/>
          <a:p>
            <a:pPr algn="just"/>
            <a:r>
              <a:rPr lang="en-US" sz="1800" i="1" dirty="0" err="1"/>
              <a:t>Etički</a:t>
            </a:r>
            <a:r>
              <a:rPr lang="en-US" sz="1800" i="1" dirty="0"/>
              <a:t> </a:t>
            </a:r>
            <a:r>
              <a:rPr lang="en-US" sz="1800" i="1" dirty="0" err="1"/>
              <a:t>kodeksi</a:t>
            </a:r>
            <a:r>
              <a:rPr lang="en-US" sz="1800" i="1" dirty="0"/>
              <a:t> </a:t>
            </a:r>
            <a:r>
              <a:rPr lang="en-US" sz="1800" i="1" dirty="0" err="1"/>
              <a:t>ili</a:t>
            </a:r>
            <a:r>
              <a:rPr lang="en-US" sz="1800" i="1" dirty="0"/>
              <a:t> </a:t>
            </a:r>
            <a:r>
              <a:rPr lang="en-US" sz="1800" i="1" dirty="0" err="1"/>
              <a:t>društvene</a:t>
            </a:r>
            <a:r>
              <a:rPr lang="en-US" sz="1800" i="1" dirty="0"/>
              <a:t> </a:t>
            </a:r>
            <a:r>
              <a:rPr lang="en-US" sz="1800" i="1" dirty="0" err="1"/>
              <a:t>sankcije</a:t>
            </a:r>
            <a:r>
              <a:rPr lang="en-US" sz="1800" i="1" dirty="0"/>
              <a:t> </a:t>
            </a:r>
            <a:r>
              <a:rPr lang="en-US" sz="1800" dirty="0"/>
              <a:t>(</a:t>
            </a:r>
            <a:r>
              <a:rPr lang="en-US" sz="1800" dirty="0" err="1"/>
              <a:t>nije</a:t>
            </a:r>
            <a:r>
              <a:rPr lang="en-US" sz="1800" dirty="0"/>
              <a:t> </a:t>
            </a:r>
            <a:r>
              <a:rPr lang="en-US" sz="1800" dirty="0" err="1"/>
              <a:t>lepo</a:t>
            </a:r>
            <a:r>
              <a:rPr lang="en-US" sz="1800" dirty="0"/>
              <a:t> </a:t>
            </a:r>
            <a:r>
              <a:rPr lang="en-US" sz="1800" dirty="0" err="1"/>
              <a:t>bacati</a:t>
            </a:r>
            <a:r>
              <a:rPr lang="en-US" sz="1800" dirty="0"/>
              <a:t> </a:t>
            </a:r>
            <a:r>
              <a:rPr lang="en-US" sz="1800" dirty="0" err="1"/>
              <a:t>đubre</a:t>
            </a:r>
            <a:r>
              <a:rPr lang="en-US" sz="1800" dirty="0"/>
              <a:t> </a:t>
            </a:r>
            <a:r>
              <a:rPr lang="en-US" sz="1800" dirty="0" err="1"/>
              <a:t>na</a:t>
            </a:r>
            <a:r>
              <a:rPr lang="en-US" sz="1800" dirty="0"/>
              <a:t> </a:t>
            </a:r>
            <a:r>
              <a:rPr lang="en-US" sz="1800" dirty="0" err="1"/>
              <a:t>ulici</a:t>
            </a:r>
            <a:r>
              <a:rPr lang="en-US" sz="1800" dirty="0"/>
              <a:t>) </a:t>
            </a:r>
            <a:endParaRPr lang="sr-Latn-RS" sz="1800" dirty="0"/>
          </a:p>
          <a:p>
            <a:pPr algn="just"/>
            <a:r>
              <a:rPr lang="en-US" sz="1800" i="1" dirty="0" err="1"/>
              <a:t>Dobrotvorne</a:t>
            </a:r>
            <a:r>
              <a:rPr lang="en-US" sz="1800" i="1" dirty="0"/>
              <a:t> </a:t>
            </a:r>
            <a:r>
              <a:rPr lang="en-US" sz="1800" i="1" dirty="0" err="1"/>
              <a:t>ustanove</a:t>
            </a:r>
            <a:r>
              <a:rPr lang="en-US" sz="1800" i="1" dirty="0"/>
              <a:t> </a:t>
            </a:r>
            <a:r>
              <a:rPr lang="en-US" sz="1800" dirty="0"/>
              <a:t>(</a:t>
            </a:r>
            <a:r>
              <a:rPr lang="en-US" sz="1800" dirty="0" err="1"/>
              <a:t>zaštita</a:t>
            </a:r>
            <a:r>
              <a:rPr lang="en-US" sz="1800" dirty="0"/>
              <a:t> </a:t>
            </a:r>
            <a:r>
              <a:rPr lang="en-US" sz="1800" dirty="0" err="1"/>
              <a:t>životne</a:t>
            </a:r>
            <a:r>
              <a:rPr lang="en-US" sz="1800" dirty="0"/>
              <a:t> </a:t>
            </a:r>
            <a:r>
              <a:rPr lang="en-US" sz="1800" dirty="0" err="1"/>
              <a:t>sredine</a:t>
            </a:r>
            <a:r>
              <a:rPr lang="en-US" sz="1800" dirty="0"/>
              <a:t>) </a:t>
            </a:r>
            <a:endParaRPr lang="sr-Latn-RS" sz="1800" dirty="0"/>
          </a:p>
          <a:p>
            <a:pPr algn="just"/>
            <a:r>
              <a:rPr lang="en-US" sz="1800" i="1" dirty="0" err="1"/>
              <a:t>Integracije</a:t>
            </a:r>
            <a:r>
              <a:rPr lang="en-US" sz="1800" i="1" dirty="0"/>
              <a:t> </a:t>
            </a:r>
            <a:r>
              <a:rPr lang="en-US" sz="1800" i="1" dirty="0" err="1"/>
              <a:t>različitih</a:t>
            </a:r>
            <a:r>
              <a:rPr lang="en-US" sz="1800" i="1" dirty="0"/>
              <a:t> </a:t>
            </a:r>
            <a:r>
              <a:rPr lang="en-US" sz="1800" i="1" dirty="0" err="1"/>
              <a:t>vrsta</a:t>
            </a:r>
            <a:r>
              <a:rPr lang="en-US" sz="1800" i="1" dirty="0"/>
              <a:t> </a:t>
            </a:r>
            <a:r>
              <a:rPr lang="en-US" sz="1800" i="1" dirty="0" err="1"/>
              <a:t>preduzeća</a:t>
            </a:r>
            <a:r>
              <a:rPr lang="en-US" sz="1800" i="1" dirty="0"/>
              <a:t> </a:t>
            </a:r>
            <a:r>
              <a:rPr lang="en-US" sz="1800" dirty="0"/>
              <a:t>– </a:t>
            </a:r>
            <a:r>
              <a:rPr lang="en-US" sz="1800" dirty="0" err="1"/>
              <a:t>voće</a:t>
            </a:r>
            <a:r>
              <a:rPr lang="en-US" sz="1800" dirty="0"/>
              <a:t> </a:t>
            </a:r>
            <a:r>
              <a:rPr lang="en-US" sz="1800" dirty="0" err="1"/>
              <a:t>i</a:t>
            </a:r>
            <a:r>
              <a:rPr lang="en-US" sz="1800" dirty="0"/>
              <a:t> </a:t>
            </a:r>
            <a:r>
              <a:rPr lang="en-US" sz="1800" dirty="0" err="1"/>
              <a:t>pčele</a:t>
            </a:r>
            <a:r>
              <a:rPr lang="en-US" sz="1800" dirty="0"/>
              <a:t> – </a:t>
            </a:r>
            <a:r>
              <a:rPr lang="en-US" sz="1800" dirty="0" err="1"/>
              <a:t>pčele</a:t>
            </a:r>
            <a:r>
              <a:rPr lang="en-US" sz="1800" dirty="0"/>
              <a:t> </a:t>
            </a:r>
            <a:r>
              <a:rPr lang="en-US" sz="1800" dirty="0" err="1"/>
              <a:t>pomažu</a:t>
            </a:r>
            <a:r>
              <a:rPr lang="en-US" sz="1800" dirty="0"/>
              <a:t> </a:t>
            </a:r>
            <a:r>
              <a:rPr lang="en-US" sz="1800" dirty="0" err="1"/>
              <a:t>oprašivanje</a:t>
            </a:r>
            <a:r>
              <a:rPr lang="en-US" sz="1800" dirty="0"/>
              <a:t> </a:t>
            </a:r>
            <a:r>
              <a:rPr lang="en-US" sz="1800" dirty="0" err="1"/>
              <a:t>cvetova</a:t>
            </a:r>
            <a:r>
              <a:rPr lang="en-US" sz="1800" dirty="0"/>
              <a:t> </a:t>
            </a:r>
            <a:r>
              <a:rPr lang="en-US" sz="1800" dirty="0" err="1"/>
              <a:t>voća</a:t>
            </a:r>
            <a:r>
              <a:rPr lang="en-US" sz="1800" dirty="0"/>
              <a:t>, </a:t>
            </a:r>
            <a:r>
              <a:rPr lang="en-US" sz="1800" dirty="0" err="1"/>
              <a:t>dok</a:t>
            </a:r>
            <a:r>
              <a:rPr lang="en-US" sz="1800" dirty="0"/>
              <a:t> se </a:t>
            </a:r>
            <a:r>
              <a:rPr lang="en-US" sz="1800" dirty="0" err="1"/>
              <a:t>pčele</a:t>
            </a:r>
            <a:r>
              <a:rPr lang="en-US" sz="1800" dirty="0"/>
              <a:t> </a:t>
            </a:r>
            <a:r>
              <a:rPr lang="en-US" sz="1800" dirty="0" err="1"/>
              <a:t>hrane</a:t>
            </a:r>
            <a:r>
              <a:rPr lang="en-US" sz="1800" dirty="0"/>
              <a:t> </a:t>
            </a:r>
            <a:r>
              <a:rPr lang="en-US" sz="1800" dirty="0" err="1"/>
              <a:t>nektarom</a:t>
            </a:r>
            <a:r>
              <a:rPr lang="en-US" sz="1800" dirty="0"/>
              <a:t> </a:t>
            </a:r>
            <a:r>
              <a:rPr lang="en-US" sz="1800" dirty="0" err="1"/>
              <a:t>cveća</a:t>
            </a:r>
            <a:r>
              <a:rPr lang="en-US" sz="1800" dirty="0"/>
              <a:t> </a:t>
            </a:r>
            <a:r>
              <a:rPr lang="en-US" sz="1800" dirty="0" err="1"/>
              <a:t>voća</a:t>
            </a:r>
            <a:r>
              <a:rPr lang="en-US" sz="1800" dirty="0"/>
              <a:t>. </a:t>
            </a:r>
            <a:r>
              <a:rPr lang="en-US" sz="1800" dirty="0" err="1"/>
              <a:t>Izbegava</a:t>
            </a:r>
            <a:r>
              <a:rPr lang="en-US" sz="1800" dirty="0"/>
              <a:t> se problem </a:t>
            </a:r>
            <a:r>
              <a:rPr lang="en-US" sz="1800" dirty="0" err="1"/>
              <a:t>premalo</a:t>
            </a:r>
            <a:r>
              <a:rPr lang="en-US" sz="1800" dirty="0"/>
              <a:t> </a:t>
            </a:r>
            <a:r>
              <a:rPr lang="en-US" sz="1800" dirty="0" err="1"/>
              <a:t>voća</a:t>
            </a:r>
            <a:r>
              <a:rPr lang="en-US" sz="1800" dirty="0"/>
              <a:t>, </a:t>
            </a:r>
            <a:r>
              <a:rPr lang="en-US" sz="1800" dirty="0" err="1"/>
              <a:t>premalo</a:t>
            </a:r>
            <a:r>
              <a:rPr lang="en-US" sz="1800" dirty="0"/>
              <a:t> </a:t>
            </a:r>
            <a:r>
              <a:rPr lang="en-US" sz="1800" dirty="0" err="1"/>
              <a:t>pčela</a:t>
            </a:r>
            <a:r>
              <a:rPr lang="en-US" sz="1800" dirty="0"/>
              <a:t>. </a:t>
            </a:r>
            <a:endParaRPr lang="sr-Latn-RS" sz="1800" dirty="0"/>
          </a:p>
          <a:p>
            <a:pPr algn="just"/>
            <a:r>
              <a:rPr lang="en-US" sz="1800" i="1" dirty="0" err="1"/>
              <a:t>Sklapanje</a:t>
            </a:r>
            <a:r>
              <a:rPr lang="en-US" sz="1800" i="1" dirty="0"/>
              <a:t> </a:t>
            </a:r>
            <a:r>
              <a:rPr lang="en-US" sz="1800" i="1" dirty="0" err="1"/>
              <a:t>ugovora</a:t>
            </a:r>
            <a:r>
              <a:rPr lang="en-US" sz="1800" i="1" dirty="0"/>
              <a:t> </a:t>
            </a:r>
            <a:r>
              <a:rPr lang="en-US" sz="1800" i="1" dirty="0" err="1"/>
              <a:t>između</a:t>
            </a:r>
            <a:r>
              <a:rPr lang="en-US" sz="1800" i="1" dirty="0"/>
              <a:t> </a:t>
            </a:r>
            <a:r>
              <a:rPr lang="en-US" sz="1800" i="1" dirty="0" err="1"/>
              <a:t>zainteresovanih</a:t>
            </a:r>
            <a:r>
              <a:rPr lang="en-US" sz="1800" i="1" dirty="0"/>
              <a:t> </a:t>
            </a:r>
            <a:r>
              <a:rPr lang="en-US" sz="1800" i="1" dirty="0" err="1"/>
              <a:t>strana</a:t>
            </a:r>
            <a:r>
              <a:rPr lang="en-US" sz="1800" i="1" dirty="0"/>
              <a:t> </a:t>
            </a:r>
            <a:r>
              <a:rPr lang="en-US" sz="1800" dirty="0" err="1"/>
              <a:t>kako</a:t>
            </a:r>
            <a:r>
              <a:rPr lang="en-US" sz="1800" dirty="0"/>
              <a:t> bi se </a:t>
            </a:r>
            <a:r>
              <a:rPr lang="en-US" sz="1800" dirty="0" err="1"/>
              <a:t>unapred</a:t>
            </a:r>
            <a:r>
              <a:rPr lang="en-US" sz="1800" dirty="0"/>
              <a:t> </a:t>
            </a:r>
            <a:r>
              <a:rPr lang="en-US" sz="1800" dirty="0" err="1"/>
              <a:t>odredio</a:t>
            </a:r>
            <a:r>
              <a:rPr lang="en-US" sz="1800" dirty="0"/>
              <a:t> </a:t>
            </a:r>
            <a:r>
              <a:rPr lang="en-US" sz="1800" dirty="0" err="1"/>
              <a:t>broj</a:t>
            </a:r>
            <a:r>
              <a:rPr lang="en-US" sz="1800" dirty="0"/>
              <a:t> </a:t>
            </a:r>
            <a:r>
              <a:rPr lang="en-US" sz="1800" dirty="0" err="1"/>
              <a:t>stabala</a:t>
            </a:r>
            <a:r>
              <a:rPr lang="en-US" sz="1800" dirty="0"/>
              <a:t> </a:t>
            </a:r>
            <a:r>
              <a:rPr lang="en-US" sz="1800" dirty="0" err="1"/>
              <a:t>i</a:t>
            </a:r>
            <a:r>
              <a:rPr lang="en-US" sz="1800" dirty="0"/>
              <a:t> </a:t>
            </a:r>
            <a:r>
              <a:rPr lang="en-US" sz="1800" dirty="0" err="1"/>
              <a:t>broj</a:t>
            </a:r>
            <a:r>
              <a:rPr lang="en-US" sz="1800" dirty="0"/>
              <a:t> </a:t>
            </a:r>
            <a:r>
              <a:rPr lang="en-US" sz="1800" dirty="0" err="1"/>
              <a:t>pčela</a:t>
            </a:r>
            <a:r>
              <a:rPr lang="en-US" sz="1800" dirty="0"/>
              <a:t> </a:t>
            </a:r>
            <a:r>
              <a:rPr lang="en-US" sz="1800" dirty="0" err="1"/>
              <a:t>i</a:t>
            </a:r>
            <a:r>
              <a:rPr lang="en-US" sz="1800" dirty="0"/>
              <a:t> </a:t>
            </a:r>
            <a:r>
              <a:rPr lang="en-US" sz="1800" dirty="0" err="1"/>
              <a:t>udeo</a:t>
            </a:r>
            <a:r>
              <a:rPr lang="en-US" sz="1800" dirty="0"/>
              <a:t> </a:t>
            </a:r>
            <a:r>
              <a:rPr lang="en-US" sz="1800" dirty="0" err="1"/>
              <a:t>voćara</a:t>
            </a:r>
            <a:r>
              <a:rPr lang="en-US" sz="1800" dirty="0"/>
              <a:t> </a:t>
            </a:r>
            <a:r>
              <a:rPr lang="en-US" sz="1800" dirty="0" err="1"/>
              <a:t>i</a:t>
            </a:r>
            <a:r>
              <a:rPr lang="en-US" sz="1800" dirty="0"/>
              <a:t> </a:t>
            </a:r>
            <a:r>
              <a:rPr lang="en-US" sz="1800" dirty="0" err="1"/>
              <a:t>udeo</a:t>
            </a:r>
            <a:r>
              <a:rPr lang="en-US" sz="1800" dirty="0"/>
              <a:t> </a:t>
            </a:r>
            <a:r>
              <a:rPr lang="en-US" sz="1800" dirty="0" err="1"/>
              <a:t>pčelara</a:t>
            </a:r>
            <a:r>
              <a:rPr lang="en-US" sz="1800" dirty="0"/>
              <a:t> u </a:t>
            </a:r>
            <a:r>
              <a:rPr lang="en-US" sz="1800" dirty="0" err="1"/>
              <a:t>ostvarenim</a:t>
            </a:r>
            <a:r>
              <a:rPr lang="en-US" sz="1800" dirty="0"/>
              <a:t> </a:t>
            </a:r>
            <a:r>
              <a:rPr lang="en-US" sz="1800" dirty="0" err="1"/>
              <a:t>prihodima</a:t>
            </a:r>
            <a:r>
              <a:rPr lang="en-US" sz="1800" dirty="0"/>
              <a:t>. Na taj </a:t>
            </a:r>
            <a:r>
              <a:rPr lang="en-US" sz="1800" dirty="0" err="1"/>
              <a:t>način</a:t>
            </a:r>
            <a:r>
              <a:rPr lang="en-US" sz="1800" dirty="0"/>
              <a:t> se </a:t>
            </a:r>
            <a:r>
              <a:rPr lang="en-US" sz="1800" dirty="0" err="1"/>
              <a:t>izbegava</a:t>
            </a:r>
            <a:r>
              <a:rPr lang="en-US" sz="1800" dirty="0"/>
              <a:t> problem </a:t>
            </a:r>
            <a:r>
              <a:rPr lang="en-US" sz="1800" dirty="0" err="1"/>
              <a:t>premalo</a:t>
            </a:r>
            <a:r>
              <a:rPr lang="en-US" sz="1800" dirty="0"/>
              <a:t> </a:t>
            </a:r>
            <a:r>
              <a:rPr lang="en-US" sz="1800" dirty="0" err="1"/>
              <a:t>voća</a:t>
            </a:r>
            <a:r>
              <a:rPr lang="en-US" sz="1800" dirty="0"/>
              <a:t>, </a:t>
            </a:r>
            <a:r>
              <a:rPr lang="en-US" sz="1800" dirty="0" err="1"/>
              <a:t>premalo</a:t>
            </a:r>
            <a:r>
              <a:rPr lang="en-US" sz="1800" dirty="0"/>
              <a:t> </a:t>
            </a:r>
            <a:r>
              <a:rPr lang="en-US" sz="1800" dirty="0" err="1"/>
              <a:t>pčela</a:t>
            </a:r>
            <a:endParaRPr lang="en-US" sz="1800" dirty="0"/>
          </a:p>
        </p:txBody>
      </p:sp>
      <p:pic>
        <p:nvPicPr>
          <p:cNvPr id="1026" name="Picture 2" descr="Eksterni su ... Pozitivne i negativne eksternalije, primeri"/>
          <p:cNvPicPr>
            <a:picLocks noChangeAspect="1" noChangeArrowheads="1"/>
          </p:cNvPicPr>
          <p:nvPr/>
        </p:nvPicPr>
        <p:blipFill rotWithShape="1">
          <a:blip r:embed="rId2">
            <a:extLst>
              <a:ext uri="{28A0092B-C50C-407E-A947-70E740481C1C}">
                <a14:useLocalDpi xmlns:a14="http://schemas.microsoft.com/office/drawing/2010/main" val="0"/>
              </a:ext>
            </a:extLst>
          </a:blip>
          <a:srcRect l="22782" r="9616"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09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pl-PL" sz="3100"/>
              <a:t>“NAJBOLJE U ŽIVOTU JE ONO ŠTO JE BESPLATNO...</a:t>
            </a:r>
            <a:endParaRPr lang="en-US" sz="3100"/>
          </a:p>
        </p:txBody>
      </p:sp>
      <p:grpSp>
        <p:nvGrpSpPr>
          <p:cNvPr id="3085" name="Group 308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6" name="Rectangle 308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Rectangle 308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9" name="Rectangle 308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rmAutofit/>
          </a:bodyPr>
          <a:lstStyle/>
          <a:p>
            <a:r>
              <a:rPr lang="en-US" sz="1400"/>
              <a:t>Besplatna dobra su posebni izazov za ekonomsku analizu. Većina dobara u ekonomiji alociraju se na tržištima gde dobra imaju cene koje su signali koji upravljaju odlukama kupaca i prodavaca. </a:t>
            </a:r>
            <a:endParaRPr lang="sr-Latn-RS" sz="1400"/>
          </a:p>
          <a:p>
            <a:r>
              <a:rPr lang="en-US" sz="1400"/>
              <a:t>Kod besplatno dostupnih dobara tržišne sile koje alociraju resurse nisu prisutne.</a:t>
            </a:r>
            <a:endParaRPr lang="sr-Latn-RS" sz="1400"/>
          </a:p>
          <a:p>
            <a:r>
              <a:rPr lang="en-US" sz="1400"/>
              <a:t>U takvim slučajevima, država (vlada) svojim merama može (potencijalno) da ispravi nastali tržišni neuspeh i poveća ekonomsku dobrobit</a:t>
            </a:r>
            <a:endParaRPr lang="sr-Latn-RS" sz="1400"/>
          </a:p>
          <a:p>
            <a:r>
              <a:rPr lang="en-US" sz="1400"/>
              <a:t>Kada razmišljamo o različitim dobrima u ekonomiji, korisno je da ih grupišemo na osnovu dve karakteristike: </a:t>
            </a:r>
            <a:endParaRPr lang="sr-Latn-RS" sz="1400"/>
          </a:p>
          <a:p>
            <a:pPr lvl="1"/>
            <a:r>
              <a:rPr lang="en-US" sz="1400"/>
              <a:t>Da li je nekom određenom dobru svojstvena isključivost? </a:t>
            </a:r>
            <a:endParaRPr lang="sr-Latn-RS" sz="1400"/>
          </a:p>
          <a:p>
            <a:pPr lvl="1"/>
            <a:r>
              <a:rPr lang="en-US" sz="1400"/>
              <a:t>Da li je nekom određenom dobru svojstven rivalitet?</a:t>
            </a:r>
          </a:p>
        </p:txBody>
      </p:sp>
      <p:sp>
        <p:nvSpPr>
          <p:cNvPr id="3091" name="Rectangle 309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9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JAVNA DOBRA: Profit iz slavine – suše i korporativna krađa vode - Impuls"/>
          <p:cNvPicPr>
            <a:picLocks noChangeAspect="1" noChangeArrowheads="1"/>
          </p:cNvPicPr>
          <p:nvPr/>
        </p:nvPicPr>
        <p:blipFill rotWithShape="1">
          <a:blip r:embed="rId2">
            <a:extLst>
              <a:ext uri="{28A0092B-C50C-407E-A947-70E740481C1C}">
                <a14:useLocalDpi xmlns:a14="http://schemas.microsoft.com/office/drawing/2010/main" val="0"/>
              </a:ext>
            </a:extLst>
          </a:blip>
          <a:srcRect l="5107" r="23972"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822" y="377984"/>
            <a:ext cx="8933714" cy="2429952"/>
          </a:xfrm>
        </p:spPr>
        <p:txBody>
          <a:bodyPr>
            <a:normAutofit fontScale="92500" lnSpcReduction="20000"/>
          </a:bodyPr>
          <a:lstStyle/>
          <a:p>
            <a:r>
              <a:rPr lang="en-US" u="sng" dirty="0" err="1"/>
              <a:t>Isključivost</a:t>
            </a:r>
            <a:r>
              <a:rPr lang="en-US" u="sng" dirty="0"/>
              <a:t> </a:t>
            </a:r>
            <a:endParaRPr lang="sr-Latn-RS" u="sng" dirty="0"/>
          </a:p>
          <a:p>
            <a:pPr lvl="1"/>
            <a:r>
              <a:rPr lang="en-US" dirty="0" err="1"/>
              <a:t>Isključivost</a:t>
            </a:r>
            <a:r>
              <a:rPr lang="en-US" dirty="0"/>
              <a:t> se </a:t>
            </a:r>
            <a:r>
              <a:rPr lang="en-US" dirty="0" err="1"/>
              <a:t>odnosi</a:t>
            </a:r>
            <a:r>
              <a:rPr lang="en-US" dirty="0"/>
              <a:t> </a:t>
            </a:r>
            <a:r>
              <a:rPr lang="en-US" dirty="0" err="1"/>
              <a:t>na</a:t>
            </a:r>
            <a:r>
              <a:rPr lang="en-US" dirty="0"/>
              <a:t> </a:t>
            </a:r>
            <a:r>
              <a:rPr lang="en-US" dirty="0" err="1"/>
              <a:t>svojstvo</a:t>
            </a:r>
            <a:r>
              <a:rPr lang="en-US" dirty="0"/>
              <a:t> dobra </a:t>
            </a:r>
            <a:r>
              <a:rPr lang="en-US" dirty="0" err="1"/>
              <a:t>po</a:t>
            </a:r>
            <a:r>
              <a:rPr lang="en-US" dirty="0"/>
              <a:t> </a:t>
            </a:r>
            <a:r>
              <a:rPr lang="en-US" dirty="0" err="1"/>
              <a:t>kojem</a:t>
            </a:r>
            <a:r>
              <a:rPr lang="en-US" dirty="0"/>
              <a:t> </a:t>
            </a:r>
            <a:r>
              <a:rPr lang="en-US" dirty="0" err="1"/>
              <a:t>jedna</a:t>
            </a:r>
            <a:r>
              <a:rPr lang="en-US" dirty="0"/>
              <a:t> </a:t>
            </a:r>
            <a:r>
              <a:rPr lang="en-US" dirty="0" err="1"/>
              <a:t>osoba</a:t>
            </a:r>
            <a:r>
              <a:rPr lang="en-US" dirty="0"/>
              <a:t> </a:t>
            </a:r>
            <a:r>
              <a:rPr lang="en-US" dirty="0" err="1"/>
              <a:t>može</a:t>
            </a:r>
            <a:r>
              <a:rPr lang="en-US" dirty="0"/>
              <a:t> da </a:t>
            </a:r>
            <a:r>
              <a:rPr lang="en-US" dirty="0" err="1"/>
              <a:t>bude</a:t>
            </a:r>
            <a:r>
              <a:rPr lang="en-US" dirty="0"/>
              <a:t> </a:t>
            </a:r>
            <a:r>
              <a:rPr lang="en-US" dirty="0" err="1"/>
              <a:t>sprečena</a:t>
            </a:r>
            <a:r>
              <a:rPr lang="en-US" dirty="0"/>
              <a:t> da </a:t>
            </a:r>
            <a:r>
              <a:rPr lang="en-US" dirty="0" err="1"/>
              <a:t>koristi</a:t>
            </a:r>
            <a:r>
              <a:rPr lang="en-US" dirty="0"/>
              <a:t> to dobro. </a:t>
            </a:r>
            <a:endParaRPr lang="sr-Latn-RS" dirty="0"/>
          </a:p>
          <a:p>
            <a:pPr lvl="1"/>
            <a:endParaRPr lang="sr-Latn-RS" dirty="0"/>
          </a:p>
          <a:p>
            <a:r>
              <a:rPr lang="en-US" u="sng" dirty="0" err="1"/>
              <a:t>Rivalitet</a:t>
            </a:r>
            <a:r>
              <a:rPr lang="en-US" u="sng" dirty="0"/>
              <a:t> </a:t>
            </a:r>
            <a:endParaRPr lang="sr-Latn-RS" u="sng" dirty="0"/>
          </a:p>
          <a:p>
            <a:pPr lvl="1"/>
            <a:r>
              <a:rPr lang="en-US" dirty="0" err="1"/>
              <a:t>Rivalitet</a:t>
            </a:r>
            <a:r>
              <a:rPr lang="en-US" dirty="0"/>
              <a:t> se </a:t>
            </a:r>
            <a:r>
              <a:rPr lang="en-US" dirty="0" err="1"/>
              <a:t>odnosi</a:t>
            </a:r>
            <a:r>
              <a:rPr lang="en-US" dirty="0"/>
              <a:t> </a:t>
            </a:r>
            <a:r>
              <a:rPr lang="en-US" dirty="0" err="1"/>
              <a:t>na</a:t>
            </a:r>
            <a:r>
              <a:rPr lang="en-US" dirty="0"/>
              <a:t> </a:t>
            </a:r>
            <a:r>
              <a:rPr lang="en-US" dirty="0" err="1"/>
              <a:t>svojstvo</a:t>
            </a:r>
            <a:r>
              <a:rPr lang="en-US" dirty="0"/>
              <a:t> dobra </a:t>
            </a:r>
            <a:r>
              <a:rPr lang="en-US" dirty="0" err="1"/>
              <a:t>po</a:t>
            </a:r>
            <a:r>
              <a:rPr lang="en-US" dirty="0"/>
              <a:t> </a:t>
            </a:r>
            <a:r>
              <a:rPr lang="en-US" dirty="0" err="1"/>
              <a:t>kojem</a:t>
            </a:r>
            <a:r>
              <a:rPr lang="en-US" dirty="0"/>
              <a:t> </a:t>
            </a:r>
            <a:r>
              <a:rPr lang="en-US" dirty="0" err="1"/>
              <a:t>njegovo</a:t>
            </a:r>
            <a:r>
              <a:rPr lang="en-US" dirty="0"/>
              <a:t> </a:t>
            </a:r>
            <a:r>
              <a:rPr lang="en-US" dirty="0" err="1"/>
              <a:t>korišćenje</a:t>
            </a:r>
            <a:r>
              <a:rPr lang="en-US" dirty="0"/>
              <a:t> od </a:t>
            </a:r>
            <a:r>
              <a:rPr lang="en-US" dirty="0" err="1"/>
              <a:t>strane</a:t>
            </a:r>
            <a:r>
              <a:rPr lang="en-US" dirty="0"/>
              <a:t> </a:t>
            </a:r>
            <a:r>
              <a:rPr lang="en-US" dirty="0" err="1"/>
              <a:t>jedne</a:t>
            </a:r>
            <a:r>
              <a:rPr lang="en-US" dirty="0"/>
              <a:t> </a:t>
            </a:r>
            <a:r>
              <a:rPr lang="en-US" dirty="0" err="1"/>
              <a:t>osobe</a:t>
            </a:r>
            <a:r>
              <a:rPr lang="en-US" dirty="0"/>
              <a:t> </a:t>
            </a:r>
            <a:r>
              <a:rPr lang="en-US" dirty="0" err="1"/>
              <a:t>smanjuje</a:t>
            </a:r>
            <a:r>
              <a:rPr lang="en-US" dirty="0"/>
              <a:t> </a:t>
            </a:r>
            <a:r>
              <a:rPr lang="en-US" dirty="0" err="1"/>
              <a:t>korišćenje</a:t>
            </a:r>
            <a:r>
              <a:rPr lang="en-US" dirty="0"/>
              <a:t> tog dobra od </a:t>
            </a:r>
            <a:r>
              <a:rPr lang="en-US" dirty="0" err="1"/>
              <a:t>strane</a:t>
            </a:r>
            <a:r>
              <a:rPr lang="en-US" dirty="0"/>
              <a:t> </a:t>
            </a:r>
            <a:r>
              <a:rPr lang="en-US" dirty="0" err="1"/>
              <a:t>drugih</a:t>
            </a:r>
            <a:r>
              <a:rPr lang="en-US" dirty="0"/>
              <a:t> </a:t>
            </a:r>
            <a:r>
              <a:rPr lang="en-US" dirty="0" err="1"/>
              <a:t>ljudi</a:t>
            </a:r>
            <a:r>
              <a:rPr lang="en-US" dirty="0"/>
              <a:t>.</a:t>
            </a:r>
          </a:p>
        </p:txBody>
      </p:sp>
      <p:pic>
        <p:nvPicPr>
          <p:cNvPr id="4100"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090" y="1559233"/>
            <a:ext cx="2509863" cy="3577889"/>
          </a:xfrm>
          <a:prstGeom prst="rect">
            <a:avLst/>
          </a:prstGeom>
          <a:noFill/>
          <a:effectLst>
            <a:outerShdw blurRad="76200" dist="12700" dir="8100000" sy="-23000" kx="800400" algn="br" rotWithShape="0">
              <a:prstClr val="black">
                <a:alpha val="20000"/>
              </a:prstClr>
            </a:outerShdw>
            <a:softEdge rad="317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197621" y="3348176"/>
            <a:ext cx="6222775" cy="295956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r-Latn-RS" sz="2400" dirty="0">
                <a:solidFill>
                  <a:schemeClr val="tx1"/>
                </a:solidFill>
              </a:rPr>
              <a:t>VRSTEDOBARA</a:t>
            </a:r>
          </a:p>
          <a:p>
            <a:pPr marL="342900" indent="-342900" algn="just">
              <a:buAutoNum type="arabicPeriod"/>
            </a:pPr>
            <a:r>
              <a:rPr lang="sr-Latn-RS" sz="2400" dirty="0">
                <a:solidFill>
                  <a:schemeClr val="tx1"/>
                </a:solidFill>
              </a:rPr>
              <a:t>PRIVATNA DOBRA </a:t>
            </a:r>
          </a:p>
          <a:p>
            <a:pPr marL="342900" indent="-342900" algn="just">
              <a:buAutoNum type="arabicPeriod"/>
            </a:pPr>
            <a:r>
              <a:rPr lang="sr-Latn-RS" sz="2400" dirty="0">
                <a:solidFill>
                  <a:schemeClr val="tx1"/>
                </a:solidFill>
              </a:rPr>
              <a:t>PRIRODNI MONOPOLI (visokonaponska mreža, protivpožarna zaštita, kablovska..</a:t>
            </a:r>
          </a:p>
          <a:p>
            <a:pPr marL="342900" indent="-342900" algn="just">
              <a:buAutoNum type="arabicPeriod"/>
            </a:pPr>
            <a:r>
              <a:rPr lang="sr-Latn-RS" sz="2400" dirty="0">
                <a:solidFill>
                  <a:schemeClr val="tx1"/>
                </a:solidFill>
              </a:rPr>
              <a:t>ZAJEDNIČKI RESURSI (ribe u moru, životna sredina, putevi bez putarina</a:t>
            </a:r>
          </a:p>
          <a:p>
            <a:pPr marL="342900" indent="-342900" algn="just">
              <a:buAutoNum type="arabicPeriod"/>
            </a:pPr>
            <a:r>
              <a:rPr lang="sr-Latn-RS" sz="2400" dirty="0">
                <a:solidFill>
                  <a:schemeClr val="tx1"/>
                </a:solidFill>
              </a:rPr>
              <a:t>JAVNA DOBRA (sirena za požar, nacionalna odbrana</a:t>
            </a:r>
            <a:endParaRPr lang="en-US" sz="2400" dirty="0">
              <a:solidFill>
                <a:schemeClr val="tx1"/>
              </a:solidFill>
            </a:endParaRPr>
          </a:p>
        </p:txBody>
      </p:sp>
    </p:spTree>
    <p:extLst>
      <p:ext uri="{BB962C8B-B14F-4D97-AF65-F5344CB8AC3E}">
        <p14:creationId xmlns:p14="http://schemas.microsoft.com/office/powerpoint/2010/main" val="30819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887" y="901838"/>
            <a:ext cx="2293522" cy="753347"/>
          </a:xfrm>
          <a:solidFill>
            <a:srgbClr val="00B050"/>
          </a:solidFill>
        </p:spPr>
        <p:txBody>
          <a:bodyPr>
            <a:normAutofit/>
          </a:bodyPr>
          <a:lstStyle/>
          <a:p>
            <a:pPr algn="ctr"/>
            <a:r>
              <a:rPr lang="sr-Latn-RS" sz="2600" b="1" dirty="0"/>
              <a:t>Javna</a:t>
            </a:r>
            <a:r>
              <a:rPr lang="sr-Latn-RS" sz="2400" b="1" dirty="0"/>
              <a:t> dobra</a:t>
            </a:r>
            <a:endParaRPr lang="en-US" sz="2400" b="1" dirty="0"/>
          </a:p>
        </p:txBody>
      </p:sp>
      <p:sp>
        <p:nvSpPr>
          <p:cNvPr id="3" name="Content Placeholder 2"/>
          <p:cNvSpPr>
            <a:spLocks noGrp="1"/>
          </p:cNvSpPr>
          <p:nvPr>
            <p:ph idx="1"/>
          </p:nvPr>
        </p:nvSpPr>
        <p:spPr>
          <a:xfrm>
            <a:off x="838200" y="1825625"/>
            <a:ext cx="4680005" cy="3754962"/>
          </a:xfrm>
        </p:spPr>
        <p:txBody>
          <a:bodyPr>
            <a:normAutofit lnSpcReduction="10000"/>
          </a:bodyPr>
          <a:lstStyle/>
          <a:p>
            <a:pPr algn="just"/>
            <a:r>
              <a:rPr lang="sr-Latn-RS" sz="2400" dirty="0"/>
              <a:t>Pozitivne eksternalije su veoma značajne, kao što su izgradnja puteva, pruga, elektrifikacija, podsticanje javnog zdravstva..</a:t>
            </a:r>
          </a:p>
          <a:p>
            <a:pPr algn="just"/>
            <a:r>
              <a:rPr lang="sr-Latn-RS" sz="2400" dirty="0"/>
              <a:t>Prikladna privatna proizvodnja se iz toga ne može izvesti, i niko osim države nema toliki interes da to radi</a:t>
            </a:r>
          </a:p>
          <a:p>
            <a:pPr algn="just"/>
            <a:r>
              <a:rPr lang="sr-Latn-RS" sz="2400" dirty="0"/>
              <a:t>Javna dobra – </a:t>
            </a:r>
            <a:r>
              <a:rPr lang="sr-Latn-RS" sz="2400" u="sng" dirty="0"/>
              <a:t>robe u kojima mogu uživati svi, i niko ne može biti isključen</a:t>
            </a:r>
            <a:endParaRPr lang="en-US" sz="2400" u="sng" dirty="0"/>
          </a:p>
        </p:txBody>
      </p:sp>
      <p:pic>
        <p:nvPicPr>
          <p:cNvPr id="10242" name="Picture 2" descr="Tržište i javna dobra – Novi Pla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497" y="1593482"/>
            <a:ext cx="5943600" cy="4505325"/>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5724225" y="414318"/>
            <a:ext cx="5936361" cy="1754326"/>
          </a:xfrm>
          <a:prstGeom prst="rect">
            <a:avLst/>
          </a:prstGeom>
        </p:spPr>
        <p:txBody>
          <a:bodyPr wrap="square">
            <a:spAutoFit/>
          </a:bodyPr>
          <a:lstStyle/>
          <a:p>
            <a:r>
              <a:rPr lang="en-US" dirty="0"/>
              <a:t>“</a:t>
            </a:r>
            <a:r>
              <a:rPr lang="en-US" dirty="0" err="1"/>
              <a:t>Besplatna</a:t>
            </a:r>
            <a:r>
              <a:rPr lang="en-US" dirty="0"/>
              <a:t> </a:t>
            </a:r>
            <a:r>
              <a:rPr lang="en-US" dirty="0" err="1"/>
              <a:t>vožnja</a:t>
            </a:r>
            <a:r>
              <a:rPr lang="en-US" dirty="0"/>
              <a:t>” </a:t>
            </a:r>
            <a:r>
              <a:rPr lang="en-US" dirty="0" err="1"/>
              <a:t>kada</a:t>
            </a:r>
            <a:r>
              <a:rPr lang="en-US" dirty="0"/>
              <a:t> </a:t>
            </a:r>
            <a:r>
              <a:rPr lang="en-US" dirty="0" err="1"/>
              <a:t>pojedina</a:t>
            </a:r>
            <a:r>
              <a:rPr lang="en-US" dirty="0"/>
              <a:t> </a:t>
            </a:r>
            <a:r>
              <a:rPr lang="en-US" dirty="0" err="1"/>
              <a:t>osoba</a:t>
            </a:r>
            <a:r>
              <a:rPr lang="en-US" dirty="0"/>
              <a:t> </a:t>
            </a:r>
            <a:r>
              <a:rPr lang="en-US" dirty="0" err="1"/>
              <a:t>stiče</a:t>
            </a:r>
            <a:r>
              <a:rPr lang="en-US" dirty="0"/>
              <a:t> </a:t>
            </a:r>
            <a:r>
              <a:rPr lang="en-US" dirty="0" err="1"/>
              <a:t>korist</a:t>
            </a:r>
            <a:r>
              <a:rPr lang="en-US" dirty="0"/>
              <a:t> od </a:t>
            </a:r>
            <a:r>
              <a:rPr lang="en-US" dirty="0" err="1"/>
              <a:t>nekog</a:t>
            </a:r>
            <a:r>
              <a:rPr lang="en-US" dirty="0"/>
              <a:t> dobra, </a:t>
            </a:r>
            <a:r>
              <a:rPr lang="en-US" dirty="0" err="1"/>
              <a:t>ali</a:t>
            </a:r>
            <a:r>
              <a:rPr lang="en-US" dirty="0"/>
              <a:t> </a:t>
            </a:r>
            <a:r>
              <a:rPr lang="en-US" dirty="0" err="1"/>
              <a:t>izbegava</a:t>
            </a:r>
            <a:r>
              <a:rPr lang="en-US" dirty="0"/>
              <a:t> da </a:t>
            </a:r>
            <a:r>
              <a:rPr lang="en-US" dirty="0" err="1"/>
              <a:t>ga</a:t>
            </a:r>
            <a:r>
              <a:rPr lang="en-US" dirty="0"/>
              <a:t> </a:t>
            </a:r>
            <a:r>
              <a:rPr lang="en-US" dirty="0" err="1"/>
              <a:t>plati</a:t>
            </a:r>
            <a:r>
              <a:rPr lang="en-US" dirty="0"/>
              <a:t>.</a:t>
            </a:r>
            <a:endParaRPr lang="sr-Latn-RS" dirty="0"/>
          </a:p>
          <a:p>
            <a:r>
              <a:rPr lang="en-US" dirty="0" err="1"/>
              <a:t>Pošto</a:t>
            </a:r>
            <a:r>
              <a:rPr lang="en-US" dirty="0"/>
              <a:t> </a:t>
            </a:r>
            <a:r>
              <a:rPr lang="en-US" dirty="0" err="1"/>
              <a:t>ljudi</a:t>
            </a:r>
            <a:r>
              <a:rPr lang="en-US" dirty="0"/>
              <a:t> ne </a:t>
            </a:r>
            <a:r>
              <a:rPr lang="en-US" dirty="0" err="1"/>
              <a:t>mogu</a:t>
            </a:r>
            <a:r>
              <a:rPr lang="en-US" dirty="0"/>
              <a:t> </a:t>
            </a:r>
            <a:r>
              <a:rPr lang="en-US" dirty="0" err="1"/>
              <a:t>biti</a:t>
            </a:r>
            <a:r>
              <a:rPr lang="en-US" dirty="0"/>
              <a:t> </a:t>
            </a:r>
            <a:r>
              <a:rPr lang="en-US" dirty="0" err="1"/>
              <a:t>isključeni</a:t>
            </a:r>
            <a:r>
              <a:rPr lang="en-US" dirty="0"/>
              <a:t> </a:t>
            </a:r>
            <a:r>
              <a:rPr lang="en-US" dirty="0" err="1"/>
              <a:t>iz</a:t>
            </a:r>
            <a:r>
              <a:rPr lang="en-US" dirty="0"/>
              <a:t> </a:t>
            </a:r>
            <a:r>
              <a:rPr lang="en-US" dirty="0" err="1"/>
              <a:t>sticanja</a:t>
            </a:r>
            <a:r>
              <a:rPr lang="en-US" dirty="0"/>
              <a:t> </a:t>
            </a:r>
            <a:r>
              <a:rPr lang="en-US" dirty="0" err="1"/>
              <a:t>koristi</a:t>
            </a:r>
            <a:r>
              <a:rPr lang="en-US" dirty="0"/>
              <a:t> od </a:t>
            </a:r>
            <a:r>
              <a:rPr lang="en-US" dirty="0" err="1"/>
              <a:t>javnog</a:t>
            </a:r>
            <a:r>
              <a:rPr lang="en-US" dirty="0"/>
              <a:t> dobra, </a:t>
            </a:r>
            <a:r>
              <a:rPr lang="en-US" dirty="0" err="1"/>
              <a:t>pojedinci</a:t>
            </a:r>
            <a:r>
              <a:rPr lang="en-US" dirty="0"/>
              <a:t> </a:t>
            </a:r>
            <a:r>
              <a:rPr lang="en-US" dirty="0" err="1"/>
              <a:t>mogu</a:t>
            </a:r>
            <a:r>
              <a:rPr lang="en-US" dirty="0"/>
              <a:t> da </a:t>
            </a:r>
            <a:r>
              <a:rPr lang="en-US" dirty="0" err="1"/>
              <a:t>izbegnu</a:t>
            </a:r>
            <a:r>
              <a:rPr lang="en-US" dirty="0"/>
              <a:t> </a:t>
            </a:r>
            <a:r>
              <a:rPr lang="en-US" dirty="0" err="1"/>
              <a:t>plaćanje</a:t>
            </a:r>
            <a:r>
              <a:rPr lang="en-US" dirty="0"/>
              <a:t> </a:t>
            </a:r>
            <a:r>
              <a:rPr lang="en-US" dirty="0" err="1"/>
              <a:t>jer</a:t>
            </a:r>
            <a:r>
              <a:rPr lang="en-US" dirty="0"/>
              <a:t> </a:t>
            </a:r>
            <a:r>
              <a:rPr lang="en-US" dirty="0" err="1"/>
              <a:t>očekuju</a:t>
            </a:r>
            <a:r>
              <a:rPr lang="en-US" dirty="0"/>
              <a:t> da </a:t>
            </a:r>
            <a:r>
              <a:rPr lang="en-US" dirty="0" err="1"/>
              <a:t>drugi</a:t>
            </a:r>
            <a:r>
              <a:rPr lang="en-US" dirty="0"/>
              <a:t> plate </a:t>
            </a:r>
            <a:r>
              <a:rPr lang="en-US" dirty="0" err="1"/>
              <a:t>upotrebu</a:t>
            </a:r>
            <a:r>
              <a:rPr lang="en-US" dirty="0"/>
              <a:t> </a:t>
            </a:r>
            <a:r>
              <a:rPr lang="en-US" dirty="0" err="1"/>
              <a:t>takvog</a:t>
            </a:r>
            <a:r>
              <a:rPr lang="en-US" dirty="0"/>
              <a:t> dobra. Problem </a:t>
            </a:r>
            <a:r>
              <a:rPr lang="en-US" dirty="0" err="1"/>
              <a:t>besplatne</a:t>
            </a:r>
            <a:r>
              <a:rPr lang="en-US" dirty="0"/>
              <a:t> </a:t>
            </a:r>
            <a:r>
              <a:rPr lang="en-US" dirty="0" err="1"/>
              <a:t>vožnje</a:t>
            </a:r>
            <a:r>
              <a:rPr lang="en-US" dirty="0"/>
              <a:t> </a:t>
            </a:r>
            <a:r>
              <a:rPr lang="en-US" dirty="0" err="1"/>
              <a:t>sprečava</a:t>
            </a:r>
            <a:r>
              <a:rPr lang="en-US" dirty="0"/>
              <a:t> </a:t>
            </a:r>
            <a:r>
              <a:rPr lang="en-US" dirty="0" err="1"/>
              <a:t>privatna</a:t>
            </a:r>
            <a:r>
              <a:rPr lang="en-US" dirty="0"/>
              <a:t> </a:t>
            </a:r>
            <a:r>
              <a:rPr lang="en-US" dirty="0" err="1"/>
              <a:t>tržišta</a:t>
            </a:r>
            <a:r>
              <a:rPr lang="en-US" dirty="0"/>
              <a:t> da nude </a:t>
            </a:r>
            <a:r>
              <a:rPr lang="en-US" dirty="0" err="1"/>
              <a:t>javna</a:t>
            </a:r>
            <a:r>
              <a:rPr lang="en-US" dirty="0"/>
              <a:t> dobra.</a:t>
            </a:r>
          </a:p>
        </p:txBody>
      </p:sp>
    </p:spTree>
    <p:extLst>
      <p:ext uri="{BB962C8B-B14F-4D97-AF65-F5344CB8AC3E}">
        <p14:creationId xmlns:p14="http://schemas.microsoft.com/office/powerpoint/2010/main" val="1733648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oyota Cartoon Gallery – Orange County Register"/>
          <p:cNvPicPr>
            <a:picLocks noChangeAspect="1" noChangeArrowheads="1"/>
          </p:cNvPicPr>
          <p:nvPr/>
        </p:nvPicPr>
        <p:blipFill rotWithShape="1">
          <a:blip r:embed="rId2">
            <a:extLst>
              <a:ext uri="{28A0092B-C50C-407E-A947-70E740481C1C}">
                <a14:useLocalDpi xmlns:a14="http://schemas.microsoft.com/office/drawing/2010/main" val="0"/>
              </a:ext>
            </a:extLst>
          </a:blip>
          <a:srcRect l="7062" t="7667" r="16786"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Rectangle 205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191799" y="880110"/>
            <a:ext cx="3931965" cy="5607065"/>
          </a:xfrm>
        </p:spPr>
        <p:txBody>
          <a:bodyPr anchor="t">
            <a:noAutofit/>
          </a:bodyPr>
          <a:lstStyle/>
          <a:p>
            <a:r>
              <a:rPr lang="sr-Latn-RS" sz="2000" b="1" dirty="0"/>
              <a:t>Trgovinski bilans </a:t>
            </a:r>
            <a:r>
              <a:rPr lang="sr-Latn-RS" sz="2000" dirty="0"/>
              <a:t>– odnos između vrednosti uvoza (M) i izvoza (X)</a:t>
            </a:r>
          </a:p>
          <a:p>
            <a:pPr lvl="1"/>
            <a:r>
              <a:rPr lang="sr-Latn-RS" sz="2000" dirty="0"/>
              <a:t>Kada je M veći od X TRGOVINSKI DEFICIT</a:t>
            </a:r>
          </a:p>
          <a:p>
            <a:pPr lvl="1"/>
            <a:r>
              <a:rPr lang="sr-Latn-RS" sz="2000" dirty="0"/>
              <a:t>Kada je M niži od X TRGOVINSKI SUFICIT</a:t>
            </a:r>
          </a:p>
          <a:p>
            <a:pPr lvl="1"/>
            <a:r>
              <a:rPr lang="sr-Latn-RS" sz="2000" dirty="0"/>
              <a:t>Kada je M =X trgovinski bilans je u ravnoteži</a:t>
            </a:r>
          </a:p>
          <a:p>
            <a:r>
              <a:rPr lang="sr-Latn-RS" sz="2000" dirty="0"/>
              <a:t>Na primer – Šta Srbija uvozi</a:t>
            </a:r>
          </a:p>
          <a:p>
            <a:pPr lvl="1"/>
            <a:r>
              <a:rPr lang="sr-Latn-RS" sz="2000" dirty="0"/>
              <a:t>Sirova nafta, Rusija, Libija, Irak</a:t>
            </a:r>
          </a:p>
          <a:p>
            <a:pPr lvl="1"/>
            <a:r>
              <a:rPr lang="sr-Latn-RS" sz="2000" dirty="0"/>
              <a:t>Automobile (Nemačka, Francuska</a:t>
            </a:r>
          </a:p>
          <a:p>
            <a:pPr lvl="1"/>
            <a:r>
              <a:rPr lang="sr-Latn-RS" sz="2000" dirty="0"/>
              <a:t>Gas (Rusija, Mađarska)</a:t>
            </a:r>
          </a:p>
          <a:p>
            <a:pPr lvl="1"/>
            <a:r>
              <a:rPr lang="sr-Latn-RS" sz="2000" dirty="0"/>
              <a:t>Lekovi (Nemačka)</a:t>
            </a:r>
          </a:p>
          <a:p>
            <a:pPr lvl="1"/>
            <a:r>
              <a:rPr lang="sr-Latn-RS" sz="2000" dirty="0"/>
              <a:t>Kartoni (nemačka, Švedska)</a:t>
            </a:r>
            <a:endParaRPr lang="en-US" sz="2000" dirty="0"/>
          </a:p>
        </p:txBody>
      </p:sp>
    </p:spTree>
    <p:extLst>
      <p:ext uri="{BB962C8B-B14F-4D97-AF65-F5344CB8AC3E}">
        <p14:creationId xmlns:p14="http://schemas.microsoft.com/office/powerpoint/2010/main" val="2292504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1900" dirty="0" err="1">
                <a:solidFill>
                  <a:srgbClr val="FFFFFF"/>
                </a:solidFill>
              </a:rPr>
              <a:t>Rešavanje</a:t>
            </a:r>
            <a:r>
              <a:rPr lang="en-US" sz="1900" dirty="0">
                <a:solidFill>
                  <a:srgbClr val="FFFFFF"/>
                </a:solidFill>
              </a:rPr>
              <a:t> </a:t>
            </a:r>
            <a:r>
              <a:rPr lang="en-US" sz="1900" dirty="0" err="1">
                <a:solidFill>
                  <a:srgbClr val="FFFFFF"/>
                </a:solidFill>
              </a:rPr>
              <a:t>problema</a:t>
            </a:r>
            <a:r>
              <a:rPr lang="en-US" sz="1900" dirty="0">
                <a:solidFill>
                  <a:srgbClr val="FFFFFF"/>
                </a:solidFill>
              </a:rPr>
              <a:t> </a:t>
            </a:r>
            <a:r>
              <a:rPr lang="en-US" sz="1900" dirty="0" err="1">
                <a:solidFill>
                  <a:srgbClr val="FFFFFF"/>
                </a:solidFill>
              </a:rPr>
              <a:t>besplatne</a:t>
            </a:r>
            <a:r>
              <a:rPr lang="en-US" sz="1900" dirty="0">
                <a:solidFill>
                  <a:srgbClr val="FFFFFF"/>
                </a:solidFill>
              </a:rPr>
              <a:t> </a:t>
            </a:r>
            <a:r>
              <a:rPr lang="en-US" sz="1900" dirty="0" err="1">
                <a:solidFill>
                  <a:srgbClr val="FFFFFF"/>
                </a:solidFill>
              </a:rPr>
              <a:t>vožnje</a:t>
            </a:r>
            <a:r>
              <a:rPr lang="en-US" sz="1900" dirty="0">
                <a:solidFill>
                  <a:srgbClr val="FFFFFF"/>
                </a:solidFill>
              </a:rPr>
              <a:t> </a:t>
            </a:r>
            <a:r>
              <a:rPr lang="en-US" sz="1900" dirty="0" err="1">
                <a:solidFill>
                  <a:srgbClr val="FFFFFF"/>
                </a:solidFill>
              </a:rPr>
              <a:t>Vlada</a:t>
            </a:r>
            <a:r>
              <a:rPr lang="en-US" sz="1900" dirty="0">
                <a:solidFill>
                  <a:srgbClr val="FFFFFF"/>
                </a:solidFill>
              </a:rPr>
              <a:t> </a:t>
            </a:r>
            <a:r>
              <a:rPr lang="en-US" sz="1900" dirty="0" err="1">
                <a:solidFill>
                  <a:srgbClr val="FFFFFF"/>
                </a:solidFill>
              </a:rPr>
              <a:t>može</a:t>
            </a:r>
            <a:r>
              <a:rPr lang="en-US" sz="1900" dirty="0">
                <a:solidFill>
                  <a:srgbClr val="FFFFFF"/>
                </a:solidFill>
              </a:rPr>
              <a:t> </a:t>
            </a:r>
            <a:r>
              <a:rPr lang="en-US" sz="1900" dirty="0" err="1">
                <a:solidFill>
                  <a:srgbClr val="FFFFFF"/>
                </a:solidFill>
              </a:rPr>
              <a:t>odlučiti</a:t>
            </a:r>
            <a:r>
              <a:rPr lang="en-US" sz="1900" dirty="0">
                <a:solidFill>
                  <a:srgbClr val="FFFFFF"/>
                </a:solidFill>
              </a:rPr>
              <a:t> da </a:t>
            </a:r>
            <a:r>
              <a:rPr lang="en-US" sz="1900" dirty="0" err="1">
                <a:solidFill>
                  <a:srgbClr val="FFFFFF"/>
                </a:solidFill>
              </a:rPr>
              <a:t>obezbedi</a:t>
            </a:r>
            <a:r>
              <a:rPr lang="en-US" sz="1900" dirty="0">
                <a:solidFill>
                  <a:srgbClr val="FFFFFF"/>
                </a:solidFill>
              </a:rPr>
              <a:t> </a:t>
            </a:r>
            <a:r>
              <a:rPr lang="en-US" sz="1900" dirty="0" err="1">
                <a:solidFill>
                  <a:srgbClr val="FFFFFF"/>
                </a:solidFill>
              </a:rPr>
              <a:t>javno</a:t>
            </a:r>
            <a:r>
              <a:rPr lang="en-US" sz="1900" dirty="0">
                <a:solidFill>
                  <a:srgbClr val="FFFFFF"/>
                </a:solidFill>
              </a:rPr>
              <a:t> dobro </a:t>
            </a:r>
            <a:r>
              <a:rPr lang="en-US" sz="1900" dirty="0" err="1">
                <a:solidFill>
                  <a:srgbClr val="FFFFFF"/>
                </a:solidFill>
              </a:rPr>
              <a:t>ako</a:t>
            </a:r>
            <a:r>
              <a:rPr lang="en-US" sz="1900" dirty="0">
                <a:solidFill>
                  <a:srgbClr val="FFFFFF"/>
                </a:solidFill>
              </a:rPr>
              <a:t> </a:t>
            </a:r>
            <a:r>
              <a:rPr lang="en-US" sz="1900" dirty="0" err="1">
                <a:solidFill>
                  <a:srgbClr val="FFFFFF"/>
                </a:solidFill>
              </a:rPr>
              <a:t>ukupne</a:t>
            </a:r>
            <a:r>
              <a:rPr lang="en-US" sz="1900" dirty="0">
                <a:solidFill>
                  <a:srgbClr val="FFFFFF"/>
                </a:solidFill>
              </a:rPr>
              <a:t> </a:t>
            </a:r>
            <a:r>
              <a:rPr lang="en-US" sz="1900" dirty="0" err="1">
                <a:solidFill>
                  <a:srgbClr val="FFFFFF"/>
                </a:solidFill>
              </a:rPr>
              <a:t>koristi</a:t>
            </a:r>
            <a:r>
              <a:rPr lang="en-US" sz="1900" dirty="0">
                <a:solidFill>
                  <a:srgbClr val="FFFFFF"/>
                </a:solidFill>
              </a:rPr>
              <a:t> </a:t>
            </a:r>
            <a:r>
              <a:rPr lang="en-US" sz="1900" dirty="0" err="1">
                <a:solidFill>
                  <a:srgbClr val="FFFFFF"/>
                </a:solidFill>
              </a:rPr>
              <a:t>prevazilaze</a:t>
            </a:r>
            <a:r>
              <a:rPr lang="en-US" sz="1900" dirty="0">
                <a:solidFill>
                  <a:srgbClr val="FFFFFF"/>
                </a:solidFill>
              </a:rPr>
              <a:t> </a:t>
            </a:r>
            <a:r>
              <a:rPr lang="en-US" sz="1900" dirty="0" err="1">
                <a:solidFill>
                  <a:srgbClr val="FFFFFF"/>
                </a:solidFill>
              </a:rPr>
              <a:t>troškove</a:t>
            </a:r>
            <a:r>
              <a:rPr lang="en-US" sz="1900" dirty="0">
                <a:solidFill>
                  <a:srgbClr val="FFFFFF"/>
                </a:solidFill>
              </a:rPr>
              <a:t> </a:t>
            </a:r>
            <a:r>
              <a:rPr lang="en-US" sz="1900" dirty="0" err="1">
                <a:solidFill>
                  <a:srgbClr val="FFFFFF"/>
                </a:solidFill>
              </a:rPr>
              <a:t>snabdevanja</a:t>
            </a:r>
            <a:r>
              <a:rPr lang="en-US" sz="1900" dirty="0">
                <a:solidFill>
                  <a:srgbClr val="FFFFFF"/>
                </a:solidFill>
              </a:rPr>
              <a:t>. </a:t>
            </a:r>
            <a:br>
              <a:rPr lang="sr-Latn-RS" sz="1900" dirty="0">
                <a:solidFill>
                  <a:srgbClr val="FFFFFF"/>
                </a:solidFill>
              </a:rPr>
            </a:br>
            <a:r>
              <a:rPr lang="en-US" sz="1900" dirty="0" err="1">
                <a:solidFill>
                  <a:srgbClr val="FFFFFF"/>
                </a:solidFill>
              </a:rPr>
              <a:t>Vlada</a:t>
            </a:r>
            <a:r>
              <a:rPr lang="en-US" sz="1900" dirty="0">
                <a:solidFill>
                  <a:srgbClr val="FFFFFF"/>
                </a:solidFill>
              </a:rPr>
              <a:t> </a:t>
            </a:r>
            <a:r>
              <a:rPr lang="en-US" sz="1900" dirty="0" err="1">
                <a:solidFill>
                  <a:srgbClr val="FFFFFF"/>
                </a:solidFill>
              </a:rPr>
              <a:t>može</a:t>
            </a:r>
            <a:r>
              <a:rPr lang="en-US" sz="1900" dirty="0">
                <a:solidFill>
                  <a:srgbClr val="FFFFFF"/>
                </a:solidFill>
              </a:rPr>
              <a:t> da </a:t>
            </a:r>
            <a:r>
              <a:rPr lang="en-US" sz="1900" dirty="0" err="1">
                <a:solidFill>
                  <a:srgbClr val="FFFFFF"/>
                </a:solidFill>
              </a:rPr>
              <a:t>svima</a:t>
            </a:r>
            <a:r>
              <a:rPr lang="en-US" sz="1900" dirty="0">
                <a:solidFill>
                  <a:srgbClr val="FFFFFF"/>
                </a:solidFill>
              </a:rPr>
              <a:t> </a:t>
            </a:r>
            <a:r>
              <a:rPr lang="en-US" sz="1900" dirty="0" err="1">
                <a:solidFill>
                  <a:srgbClr val="FFFFFF"/>
                </a:solidFill>
              </a:rPr>
              <a:t>popravi</a:t>
            </a:r>
            <a:r>
              <a:rPr lang="en-US" sz="1900" dirty="0">
                <a:solidFill>
                  <a:srgbClr val="FFFFFF"/>
                </a:solidFill>
              </a:rPr>
              <a:t> </a:t>
            </a:r>
            <a:r>
              <a:rPr lang="en-US" sz="1900" dirty="0" err="1">
                <a:solidFill>
                  <a:srgbClr val="FFFFFF"/>
                </a:solidFill>
              </a:rPr>
              <a:t>položaj</a:t>
            </a:r>
            <a:r>
              <a:rPr lang="en-US" sz="1900" dirty="0">
                <a:solidFill>
                  <a:srgbClr val="FFFFFF"/>
                </a:solidFill>
              </a:rPr>
              <a:t> </a:t>
            </a:r>
            <a:r>
              <a:rPr lang="en-US" sz="1900" dirty="0" err="1">
                <a:solidFill>
                  <a:srgbClr val="FFFFFF"/>
                </a:solidFill>
              </a:rPr>
              <a:t>ako</a:t>
            </a:r>
            <a:r>
              <a:rPr lang="en-US" sz="1900" dirty="0">
                <a:solidFill>
                  <a:srgbClr val="FFFFFF"/>
                </a:solidFill>
              </a:rPr>
              <a:t> </a:t>
            </a:r>
            <a:r>
              <a:rPr lang="en-US" sz="1900" dirty="0" err="1">
                <a:solidFill>
                  <a:srgbClr val="FFFFFF"/>
                </a:solidFill>
              </a:rPr>
              <a:t>obezbedi</a:t>
            </a:r>
            <a:r>
              <a:rPr lang="en-US" sz="1900" dirty="0">
                <a:solidFill>
                  <a:srgbClr val="FFFFFF"/>
                </a:solidFill>
              </a:rPr>
              <a:t> </a:t>
            </a:r>
            <a:r>
              <a:rPr lang="en-US" sz="1900" dirty="0" err="1">
                <a:solidFill>
                  <a:srgbClr val="FFFFFF"/>
                </a:solidFill>
              </a:rPr>
              <a:t>javno</a:t>
            </a:r>
            <a:r>
              <a:rPr lang="en-US" sz="1900" dirty="0">
                <a:solidFill>
                  <a:srgbClr val="FFFFFF"/>
                </a:solidFill>
              </a:rPr>
              <a:t> dobro, a </a:t>
            </a:r>
            <a:r>
              <a:rPr lang="en-US" sz="1900" dirty="0" err="1">
                <a:solidFill>
                  <a:srgbClr val="FFFFFF"/>
                </a:solidFill>
              </a:rPr>
              <a:t>plati</a:t>
            </a:r>
            <a:r>
              <a:rPr lang="en-US" sz="1900" dirty="0">
                <a:solidFill>
                  <a:srgbClr val="FFFFFF"/>
                </a:solidFill>
              </a:rPr>
              <a:t> ga </a:t>
            </a:r>
            <a:r>
              <a:rPr lang="en-US" sz="1900" dirty="0" err="1">
                <a:solidFill>
                  <a:srgbClr val="FFFFFF"/>
                </a:solidFill>
              </a:rPr>
              <a:t>iz</a:t>
            </a:r>
            <a:r>
              <a:rPr lang="en-US" sz="1900" dirty="0">
                <a:solidFill>
                  <a:srgbClr val="FFFFFF"/>
                </a:solidFill>
              </a:rPr>
              <a:t> </a:t>
            </a:r>
            <a:r>
              <a:rPr lang="en-US" sz="1900" dirty="0" err="1">
                <a:solidFill>
                  <a:srgbClr val="FFFFFF"/>
                </a:solidFill>
              </a:rPr>
              <a:t>poreskog</a:t>
            </a:r>
            <a:r>
              <a:rPr lang="en-US" sz="1900" dirty="0">
                <a:solidFill>
                  <a:srgbClr val="FFFFFF"/>
                </a:solidFill>
              </a:rPr>
              <a:t> </a:t>
            </a:r>
            <a:r>
              <a:rPr lang="en-US" sz="1900" dirty="0" err="1">
                <a:solidFill>
                  <a:srgbClr val="FFFFFF"/>
                </a:solidFill>
              </a:rPr>
              <a:t>prihoda</a:t>
            </a:r>
            <a:endParaRPr lang="en-US" sz="1900" dirty="0">
              <a:solidFill>
                <a:srgbClr val="FFFFFF"/>
              </a:solidFill>
            </a:endParaRPr>
          </a:p>
        </p:txBody>
      </p:sp>
      <p:sp>
        <p:nvSpPr>
          <p:cNvPr id="3" name="Content Placeholder 2"/>
          <p:cNvSpPr>
            <a:spLocks noGrp="1"/>
          </p:cNvSpPr>
          <p:nvPr>
            <p:ph idx="1"/>
          </p:nvPr>
        </p:nvSpPr>
        <p:spPr>
          <a:xfrm>
            <a:off x="4810259" y="649480"/>
            <a:ext cx="6555347" cy="5546047"/>
          </a:xfrm>
        </p:spPr>
        <p:txBody>
          <a:bodyPr anchor="ctr">
            <a:normAutofit/>
          </a:bodyPr>
          <a:lstStyle/>
          <a:p>
            <a:r>
              <a:rPr lang="en-US" sz="2000"/>
              <a:t>Borba protiv siromaštva – socijalna pomoć za siromašne, obezbeđivanje hrane (narodne kuhinje), krova nad glavom... </a:t>
            </a:r>
            <a:endParaRPr lang="sr-Latn-RS" sz="2000"/>
          </a:p>
          <a:p>
            <a:r>
              <a:rPr lang="en-US" sz="2000"/>
              <a:t>Borba protiv siromaštva je javno dobro. Nijedan pojedinac nije u stanju da ovaj problem reši sam jer je problem suviše veliki. </a:t>
            </a:r>
            <a:endParaRPr lang="sr-Latn-RS" sz="2000"/>
          </a:p>
          <a:p>
            <a:r>
              <a:rPr lang="en-US" sz="2000"/>
              <a:t>Individualni prilozi u dobrotvorne svrhe nisu u stanju da reše problem. Ljudi koji ne daju novac u dobrotvorne svrhe mogu da se besplatno voze na talasu velikodušnosti drugih. </a:t>
            </a:r>
            <a:endParaRPr lang="sr-Latn-RS" sz="2000"/>
          </a:p>
          <a:p>
            <a:r>
              <a:rPr lang="en-US" sz="2000"/>
              <a:t>Oporezivanje bogatijih u cilju pomaganja siromašnih je opravdano. Siromašnima je bolje, dok bogatiji žive u društvu sa manje siromaštva. </a:t>
            </a:r>
          </a:p>
        </p:txBody>
      </p:sp>
    </p:spTree>
    <p:extLst>
      <p:ext uri="{BB962C8B-B14F-4D97-AF65-F5344CB8AC3E}">
        <p14:creationId xmlns:p14="http://schemas.microsoft.com/office/powerpoint/2010/main" val="213512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A5B2-C654-45F0-1033-8A9A79931C71}"/>
              </a:ext>
            </a:extLst>
          </p:cNvPr>
          <p:cNvSpPr>
            <a:spLocks noGrp="1"/>
          </p:cNvSpPr>
          <p:nvPr>
            <p:ph type="title"/>
          </p:nvPr>
        </p:nvSpPr>
        <p:spPr>
          <a:xfrm>
            <a:off x="838200" y="365126"/>
            <a:ext cx="2723147" cy="432970"/>
          </a:xfrm>
        </p:spPr>
        <p:txBody>
          <a:bodyPr>
            <a:normAutofit/>
          </a:bodyPr>
          <a:lstStyle/>
          <a:p>
            <a:r>
              <a:rPr lang="sr-Latn-RS" sz="2000" b="1" dirty="0">
                <a:solidFill>
                  <a:srgbClr val="FF0000"/>
                </a:solidFill>
              </a:rPr>
              <a:t>Teme za pristupni rad</a:t>
            </a:r>
            <a:endParaRPr lang="en-US" sz="2000" b="1" dirty="0">
              <a:solidFill>
                <a:srgbClr val="FF0000"/>
              </a:solidFill>
            </a:endParaRPr>
          </a:p>
        </p:txBody>
      </p:sp>
      <p:sp>
        <p:nvSpPr>
          <p:cNvPr id="3" name="Content Placeholder 2">
            <a:extLst>
              <a:ext uri="{FF2B5EF4-FFF2-40B4-BE49-F238E27FC236}">
                <a16:creationId xmlns:a16="http://schemas.microsoft.com/office/drawing/2014/main" id="{D0506EA7-6EC7-5F57-2E38-E02DCD9769B2}"/>
              </a:ext>
            </a:extLst>
          </p:cNvPr>
          <p:cNvSpPr>
            <a:spLocks noGrp="1"/>
          </p:cNvSpPr>
          <p:nvPr>
            <p:ph idx="1"/>
          </p:nvPr>
        </p:nvSpPr>
        <p:spPr>
          <a:xfrm>
            <a:off x="557463" y="971383"/>
            <a:ext cx="10515600" cy="4351338"/>
          </a:xfrm>
        </p:spPr>
        <p:txBody>
          <a:bodyPr/>
          <a:lstStyle/>
          <a:p>
            <a:r>
              <a:rPr lang="sr-Latn-RS" dirty="0"/>
              <a:t>Trgovina – pojam i značaj</a:t>
            </a:r>
          </a:p>
          <a:p>
            <a:r>
              <a:rPr lang="sr-Latn-RS" dirty="0"/>
              <a:t>Trgovnski bilans primeri</a:t>
            </a:r>
          </a:p>
          <a:p>
            <a:r>
              <a:rPr lang="sr-Latn-RS" dirty="0"/>
              <a:t>Specijalizacija rada</a:t>
            </a:r>
          </a:p>
          <a:p>
            <a:r>
              <a:rPr lang="sr-Latn-RS" dirty="0"/>
              <a:t>Protekcionističke mere, pojam i primer</a:t>
            </a:r>
          </a:p>
          <a:p>
            <a:r>
              <a:rPr lang="sr-Latn-RS" dirty="0"/>
              <a:t>Ekonomske korsiti od međunarodne trgovine</a:t>
            </a:r>
          </a:p>
          <a:p>
            <a:r>
              <a:rPr lang="sr-Latn-RS" dirty="0"/>
              <a:t>Monetarno kreditna politika</a:t>
            </a:r>
          </a:p>
          <a:p>
            <a:r>
              <a:rPr lang="sr-Latn-RS" dirty="0"/>
              <a:t>Eksternalije primeri</a:t>
            </a:r>
            <a:endParaRPr lang="en-US" dirty="0"/>
          </a:p>
        </p:txBody>
      </p:sp>
    </p:spTree>
    <p:extLst>
      <p:ext uri="{BB962C8B-B14F-4D97-AF65-F5344CB8AC3E}">
        <p14:creationId xmlns:p14="http://schemas.microsoft.com/office/powerpoint/2010/main" val="1474238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BA033-F7F8-352E-7FCF-64E4382ECA12}"/>
              </a:ext>
            </a:extLst>
          </p:cNvPr>
          <p:cNvSpPr>
            <a:spLocks noGrp="1"/>
          </p:cNvSpPr>
          <p:nvPr>
            <p:ph type="title"/>
          </p:nvPr>
        </p:nvSpPr>
        <p:spPr>
          <a:xfrm>
            <a:off x="838200" y="365126"/>
            <a:ext cx="10515600" cy="605422"/>
          </a:xfrm>
        </p:spPr>
        <p:txBody>
          <a:bodyPr>
            <a:normAutofit/>
          </a:bodyPr>
          <a:lstStyle/>
          <a:p>
            <a:r>
              <a:rPr lang="sr-Latn-RS" sz="2200" dirty="0">
                <a:solidFill>
                  <a:srgbClr val="FF0000"/>
                </a:solidFill>
              </a:rPr>
              <a:t>PITANJA ZA ISPIT I KOLOKVIJUM</a:t>
            </a:r>
            <a:endParaRPr lang="en-US" sz="2200" dirty="0">
              <a:solidFill>
                <a:srgbClr val="FF0000"/>
              </a:solidFill>
            </a:endParaRPr>
          </a:p>
        </p:txBody>
      </p:sp>
      <p:sp>
        <p:nvSpPr>
          <p:cNvPr id="3" name="Content Placeholder 2">
            <a:extLst>
              <a:ext uri="{FF2B5EF4-FFF2-40B4-BE49-F238E27FC236}">
                <a16:creationId xmlns:a16="http://schemas.microsoft.com/office/drawing/2014/main" id="{A14D3C7E-DD9D-B813-2391-5D38F716D7A7}"/>
              </a:ext>
            </a:extLst>
          </p:cNvPr>
          <p:cNvSpPr>
            <a:spLocks noGrp="1"/>
          </p:cNvSpPr>
          <p:nvPr>
            <p:ph idx="1"/>
          </p:nvPr>
        </p:nvSpPr>
        <p:spPr>
          <a:xfrm>
            <a:off x="5831305" y="970549"/>
            <a:ext cx="4644189" cy="2703094"/>
          </a:xfrm>
        </p:spPr>
        <p:txBody>
          <a:bodyPr>
            <a:normAutofit/>
          </a:bodyPr>
          <a:lstStyle/>
          <a:p>
            <a:r>
              <a:rPr lang="sr-Latn-RS" sz="1400" dirty="0"/>
              <a:t>Šta podrazumeva svavremeni tržišni sistem?</a:t>
            </a:r>
          </a:p>
          <a:p>
            <a:r>
              <a:rPr lang="sr-Latn-RS" sz="1400" dirty="0"/>
              <a:t>Definisati eksternalije?</a:t>
            </a:r>
          </a:p>
          <a:p>
            <a:r>
              <a:rPr lang="sr-Latn-RS" sz="1400" dirty="0"/>
              <a:t>Dati primer pozitivne eksterrnalije.</a:t>
            </a:r>
          </a:p>
          <a:p>
            <a:r>
              <a:rPr lang="sr-Latn-RS" sz="1400" dirty="0"/>
              <a:t>Dati primer negativne eksternalije.</a:t>
            </a:r>
          </a:p>
          <a:p>
            <a:r>
              <a:rPr lang="sr-Latn-RS" sz="1400" dirty="0"/>
              <a:t>Koja rešenja za eksternalije postoje?</a:t>
            </a:r>
          </a:p>
          <a:p>
            <a:r>
              <a:rPr lang="sr-Latn-RS" sz="1400" dirty="0"/>
              <a:t>Koja je razlika izimeđu isključivosti i rivaliteta?</a:t>
            </a:r>
          </a:p>
          <a:p>
            <a:r>
              <a:rPr lang="sr-Latn-RS" sz="1400" dirty="0"/>
              <a:t>Vrste dobara.</a:t>
            </a:r>
          </a:p>
          <a:p>
            <a:r>
              <a:rPr lang="sr-Latn-RS" sz="1400" dirty="0"/>
              <a:t>Definisati javna dobra.</a:t>
            </a:r>
          </a:p>
        </p:txBody>
      </p:sp>
      <p:sp>
        <p:nvSpPr>
          <p:cNvPr id="4" name="Content Placeholder 2">
            <a:extLst>
              <a:ext uri="{FF2B5EF4-FFF2-40B4-BE49-F238E27FC236}">
                <a16:creationId xmlns:a16="http://schemas.microsoft.com/office/drawing/2014/main" id="{F7D37B9F-D77F-32A8-9E75-838E7972B62F}"/>
              </a:ext>
            </a:extLst>
          </p:cNvPr>
          <p:cNvSpPr txBox="1">
            <a:spLocks/>
          </p:cNvSpPr>
          <p:nvPr/>
        </p:nvSpPr>
        <p:spPr>
          <a:xfrm>
            <a:off x="990600" y="1050758"/>
            <a:ext cx="4644189" cy="52786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r-Latn-RS" sz="1400" dirty="0"/>
              <a:t>Defnisati trgovinu.</a:t>
            </a:r>
          </a:p>
          <a:p>
            <a:r>
              <a:rPr lang="sr-Latn-RS" sz="1400" dirty="0"/>
              <a:t>Objasnisti vrste trgovine.</a:t>
            </a:r>
          </a:p>
          <a:p>
            <a:r>
              <a:rPr lang="sr-Latn-RS" sz="1400" dirty="0"/>
              <a:t>Definisati trgovinski bilans</a:t>
            </a:r>
          </a:p>
          <a:p>
            <a:r>
              <a:rPr lang="sr-Latn-RS" sz="1400" dirty="0"/>
              <a:t>Šta je trgovinski deficit a šta suficit?</a:t>
            </a:r>
          </a:p>
          <a:p>
            <a:r>
              <a:rPr lang="sr-Latn-RS" sz="1400" dirty="0"/>
              <a:t>Definisati specijalizaciju rada.</a:t>
            </a:r>
          </a:p>
          <a:p>
            <a:r>
              <a:rPr lang="sr-Latn-RS" sz="1400" dirty="0"/>
              <a:t>Definisati podleu rada.</a:t>
            </a:r>
          </a:p>
          <a:p>
            <a:r>
              <a:rPr lang="sr-Latn-RS" sz="1400" dirty="0"/>
              <a:t>Šta je protekcionizam, u zašto se javlja?</a:t>
            </a:r>
          </a:p>
          <a:p>
            <a:r>
              <a:rPr lang="sr-Latn-RS" sz="1400" dirty="0"/>
              <a:t>Objasniti princip komparativne prednosti.</a:t>
            </a:r>
          </a:p>
          <a:p>
            <a:r>
              <a:rPr lang="sr-Latn-RS" sz="1400" dirty="0"/>
              <a:t>Definisati svetsko tržište.</a:t>
            </a:r>
          </a:p>
          <a:p>
            <a:r>
              <a:rPr lang="sr-Latn-RS" sz="1400" dirty="0"/>
              <a:t>Na integraciji kojih faktora je zasnovana globalizacija?</a:t>
            </a:r>
          </a:p>
          <a:p>
            <a:r>
              <a:rPr lang="sr-Latn-RS" sz="1400" dirty="0"/>
              <a:t>Šta je novac?</a:t>
            </a:r>
          </a:p>
          <a:p>
            <a:r>
              <a:rPr lang="sr-Latn-RS" sz="1400" dirty="0"/>
              <a:t>Pta je monetarno kreditini sistem?</a:t>
            </a:r>
          </a:p>
          <a:p>
            <a:r>
              <a:rPr lang="sr-Latn-RS" sz="1400" dirty="0"/>
              <a:t>Koji monetarni agregati postoje?</a:t>
            </a:r>
          </a:p>
          <a:p>
            <a:r>
              <a:rPr lang="sr-Latn-RS" sz="1400" dirty="0"/>
              <a:t>Definisati kapital.</a:t>
            </a:r>
          </a:p>
          <a:p>
            <a:r>
              <a:rPr lang="sr-Latn-RS" sz="1400" dirty="0"/>
              <a:t>Kako se upravlja privrednim sistemom?</a:t>
            </a:r>
          </a:p>
          <a:p>
            <a:r>
              <a:rPr lang="sr-Latn-RS" sz="1400" dirty="0"/>
              <a:t>Glavne funkcije države u trgovini.</a:t>
            </a:r>
            <a:endParaRPr lang="en-US" sz="1400" dirty="0"/>
          </a:p>
        </p:txBody>
      </p:sp>
    </p:spTree>
    <p:extLst>
      <p:ext uri="{BB962C8B-B14F-4D97-AF65-F5344CB8AC3E}">
        <p14:creationId xmlns:p14="http://schemas.microsoft.com/office/powerpoint/2010/main" val="224403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UK balance of trade with other EU countries : r/europ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20170"/>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531610" y="2102224"/>
            <a:ext cx="3822189" cy="40747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900" b="1">
                <a:solidFill>
                  <a:schemeClr val="tx1"/>
                </a:solidFill>
              </a:rPr>
              <a:t>EU</a:t>
            </a:r>
            <a:r>
              <a:rPr lang="en-US" sz="1900">
                <a:solidFill>
                  <a:schemeClr val="tx1"/>
                </a:solidFill>
              </a:rPr>
              <a:t> je jedna od najvećih igrača u globalnoj trgovini, odnosno drugi najveći uvoznik i izvoznik dobara u svetu.</a:t>
            </a:r>
          </a:p>
          <a:p>
            <a:pPr indent="-228600">
              <a:lnSpc>
                <a:spcPct val="90000"/>
              </a:lnSpc>
              <a:spcAft>
                <a:spcPts val="600"/>
              </a:spcAft>
              <a:buFont typeface="Arial" panose="020B0604020202020204" pitchFamily="34" charset="0"/>
              <a:buChar char="•"/>
            </a:pPr>
            <a:r>
              <a:rPr lang="en-US" sz="1900">
                <a:solidFill>
                  <a:schemeClr val="tx1"/>
                </a:solidFill>
              </a:rPr>
              <a:t>Čini oko 17% globalnog izvoza i 15% globalnog uvoza</a:t>
            </a:r>
          </a:p>
          <a:p>
            <a:pPr indent="-228600">
              <a:lnSpc>
                <a:spcPct val="90000"/>
              </a:lnSpc>
              <a:spcAft>
                <a:spcPts val="600"/>
              </a:spcAft>
              <a:buFont typeface="Arial" panose="020B0604020202020204" pitchFamily="34" charset="0"/>
              <a:buChar char="•"/>
            </a:pPr>
            <a:r>
              <a:rPr lang="en-US" sz="1900" b="1">
                <a:solidFill>
                  <a:schemeClr val="tx1"/>
                </a:solidFill>
              </a:rPr>
              <a:t>Kina</a:t>
            </a:r>
            <a:r>
              <a:rPr lang="en-US" sz="1900">
                <a:solidFill>
                  <a:schemeClr val="tx1"/>
                </a:solidFill>
              </a:rPr>
              <a:t> izvozi više od EU, a </a:t>
            </a:r>
            <a:r>
              <a:rPr lang="en-US" sz="1900" b="1">
                <a:solidFill>
                  <a:schemeClr val="tx1"/>
                </a:solidFill>
              </a:rPr>
              <a:t>USA</a:t>
            </a:r>
            <a:r>
              <a:rPr lang="en-US" sz="1900">
                <a:solidFill>
                  <a:schemeClr val="tx1"/>
                </a:solidFill>
              </a:rPr>
              <a:t> uvozi više od EU. </a:t>
            </a:r>
          </a:p>
          <a:p>
            <a:pPr indent="-228600">
              <a:lnSpc>
                <a:spcPct val="90000"/>
              </a:lnSpc>
              <a:spcAft>
                <a:spcPts val="600"/>
              </a:spcAft>
              <a:buFont typeface="Arial" panose="020B0604020202020204" pitchFamily="34" charset="0"/>
              <a:buChar char="•"/>
            </a:pPr>
            <a:r>
              <a:rPr lang="en-US" sz="1900">
                <a:solidFill>
                  <a:schemeClr val="tx1"/>
                </a:solidFill>
              </a:rPr>
              <a:t>Globalno, dobra koja EU izvozi su oprema, automobili, hemijski proizvodi, a u isto vreme je neto uvoznik kritičnih mineralnih sirovina i energije</a:t>
            </a:r>
          </a:p>
        </p:txBody>
      </p:sp>
    </p:spTree>
    <p:extLst>
      <p:ext uri="{BB962C8B-B14F-4D97-AF65-F5344CB8AC3E}">
        <p14:creationId xmlns:p14="http://schemas.microsoft.com/office/powerpoint/2010/main" val="256369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OLOVIČ TRANS DOO Domaći i međunarodni transport robe Subotica - Poslovni  Imenik Srbije"/>
          <p:cNvPicPr>
            <a:picLocks noChangeAspect="1" noChangeArrowheads="1"/>
          </p:cNvPicPr>
          <p:nvPr/>
        </p:nvPicPr>
        <p:blipFill rotWithShape="1">
          <a:blip r:embed="rId2">
            <a:extLst>
              <a:ext uri="{28A0092B-C50C-407E-A947-70E740481C1C}">
                <a14:useLocalDpi xmlns:a14="http://schemas.microsoft.com/office/drawing/2010/main" val="0"/>
              </a:ext>
            </a:extLst>
          </a:blip>
          <a:srcRect t="1332" b="6260"/>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531610" y="365125"/>
            <a:ext cx="3822189" cy="795804"/>
          </a:xfrm>
        </p:spPr>
        <p:txBody>
          <a:bodyPr>
            <a:normAutofit/>
          </a:bodyPr>
          <a:lstStyle/>
          <a:p>
            <a:pPr algn="ctr"/>
            <a:r>
              <a:rPr lang="sr-Latn-RS" sz="4000" b="1" dirty="0">
                <a:solidFill>
                  <a:srgbClr val="FF0000"/>
                </a:solidFill>
              </a:rPr>
              <a:t>Trgovina</a:t>
            </a:r>
            <a:endParaRPr lang="en-US" sz="4000" b="1" dirty="0">
              <a:solidFill>
                <a:srgbClr val="FF0000"/>
              </a:solidFill>
            </a:endParaRPr>
          </a:p>
        </p:txBody>
      </p:sp>
      <p:sp>
        <p:nvSpPr>
          <p:cNvPr id="3" name="Content Placeholder 2"/>
          <p:cNvSpPr>
            <a:spLocks noGrp="1"/>
          </p:cNvSpPr>
          <p:nvPr>
            <p:ph idx="1"/>
          </p:nvPr>
        </p:nvSpPr>
        <p:spPr>
          <a:xfrm>
            <a:off x="7531610" y="1160929"/>
            <a:ext cx="4102927" cy="5016034"/>
          </a:xfrm>
        </p:spPr>
        <p:txBody>
          <a:bodyPr>
            <a:noAutofit/>
          </a:bodyPr>
          <a:lstStyle/>
          <a:p>
            <a:r>
              <a:rPr lang="sr-Latn-RS" sz="1600" dirty="0"/>
              <a:t>Razgranata mreža razvijene proizvodnje, između pojedinaca i države koja zavisi od </a:t>
            </a:r>
            <a:r>
              <a:rPr lang="sr-Latn-RS" sz="1600" b="1" u="sng" dirty="0"/>
              <a:t>specijalizacije i podele rada</a:t>
            </a:r>
          </a:p>
          <a:p>
            <a:r>
              <a:rPr lang="sr-Latn-RS" sz="1600" b="1" u="sng" dirty="0"/>
              <a:t>Specijalizacija</a:t>
            </a:r>
            <a:r>
              <a:rPr lang="sr-Latn-RS" sz="1600" dirty="0"/>
              <a:t> se ostvaruje kada ljudi usmeravaju svoje napore na poseban skup zadataka – omogućava svakom pojedincu i zemlji da najbolje iskoristi prednosti svojih veština i sredstava – SVAKO RADI ONO ŠTO NAJBOLJE ZNA</a:t>
            </a:r>
          </a:p>
          <a:p>
            <a:r>
              <a:rPr lang="sr-Latn-RS" sz="1600" dirty="0"/>
              <a:t>Zato je važna </a:t>
            </a:r>
            <a:r>
              <a:rPr lang="sr-Latn-RS" sz="1600" b="1" u="sng" dirty="0"/>
              <a:t>podela rada </a:t>
            </a:r>
            <a:r>
              <a:rPr lang="sr-Latn-RS" sz="1600" dirty="0"/>
              <a:t>– koju u društvu treba izvršiti da bi specijalizovani stručnjaci uradili potrebne korake bolje nego drugi– nekad je potrebno puno godina da se stekne znanje, veštine potrebne za određene karijere</a:t>
            </a:r>
          </a:p>
          <a:p>
            <a:r>
              <a:rPr lang="sr-Latn-RS" sz="1600" dirty="0"/>
              <a:t>Od ogromne važnosti za trgovinu – jer različiti ljudi/zemlje specijalizuju se na određenim područima i uključuju se u dobrovoljnu razmenu onoga što su proizveli , za ono što im je potrebno</a:t>
            </a:r>
          </a:p>
          <a:p>
            <a:pPr marL="0" indent="0">
              <a:buNone/>
            </a:pPr>
            <a:endParaRPr lang="en-US" sz="1600" dirty="0"/>
          </a:p>
        </p:txBody>
      </p:sp>
    </p:spTree>
    <p:extLst>
      <p:ext uri="{BB962C8B-B14F-4D97-AF65-F5344CB8AC3E}">
        <p14:creationId xmlns:p14="http://schemas.microsoft.com/office/powerpoint/2010/main" val="4575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US" sz="1700"/>
              <a:t>Koncept me</a:t>
            </a:r>
            <a:r>
              <a:rPr lang="sr-Latn-RS" sz="1700"/>
              <a:t>đ</a:t>
            </a:r>
            <a:r>
              <a:rPr lang="en-US" sz="1700"/>
              <a:t>unarodne trgovine </a:t>
            </a:r>
            <a:r>
              <a:rPr lang="sr-Latn-RS" sz="1700"/>
              <a:t>predstavlja i </a:t>
            </a:r>
            <a:r>
              <a:rPr lang="en-US" sz="1700"/>
              <a:t>samodovoljnost na dva načina: </a:t>
            </a:r>
            <a:endParaRPr lang="sr-Latn-RS" sz="1700"/>
          </a:p>
          <a:p>
            <a:r>
              <a:rPr lang="en-US" sz="1700"/>
              <a:t>Prvo, </a:t>
            </a:r>
            <a:r>
              <a:rPr lang="sr-Latn-RS" sz="1700"/>
              <a:t>međ</a:t>
            </a:r>
            <a:r>
              <a:rPr lang="en-US" sz="1700"/>
              <a:t>unarodna trgovina uključuje </a:t>
            </a:r>
            <a:r>
              <a:rPr lang="en-US" sz="1700" u="sng"/>
              <a:t>razmenu izme</a:t>
            </a:r>
            <a:r>
              <a:rPr lang="sr-Latn-RS" sz="1700" u="sng"/>
              <a:t>đ</a:t>
            </a:r>
            <a:r>
              <a:rPr lang="en-US" sz="1700" u="sng"/>
              <a:t>u različitih zemalja</a:t>
            </a:r>
            <a:r>
              <a:rPr lang="en-US" sz="1700"/>
              <a:t>, pa se uvode carine, kvote, sankcije</a:t>
            </a:r>
            <a:r>
              <a:rPr lang="sr-Latn-RS" sz="1700"/>
              <a:t> </a:t>
            </a:r>
            <a:r>
              <a:rPr lang="en-US" sz="1700"/>
              <a:t>i sl i tada govorimo o </a:t>
            </a:r>
            <a:r>
              <a:rPr lang="en-US" sz="1700" b="1" u="sng"/>
              <a:t>protekcionizmu</a:t>
            </a:r>
            <a:r>
              <a:rPr lang="en-US" sz="1700"/>
              <a:t>. </a:t>
            </a:r>
            <a:endParaRPr lang="sr-Latn-RS" sz="1700"/>
          </a:p>
          <a:p>
            <a:r>
              <a:rPr lang="en-US" sz="1700"/>
              <a:t>Drugo, me</a:t>
            </a:r>
            <a:r>
              <a:rPr lang="sr-Latn-RS" sz="1700"/>
              <a:t>đ</a:t>
            </a:r>
            <a:r>
              <a:rPr lang="en-US" sz="1700"/>
              <a:t>unarodna trgovina (razmena) podrazumeva odre</a:t>
            </a:r>
            <a:r>
              <a:rPr lang="sr-Latn-RS" sz="1700"/>
              <a:t>đ</a:t>
            </a:r>
            <a:r>
              <a:rPr lang="en-US" sz="1700"/>
              <a:t>eni </a:t>
            </a:r>
            <a:r>
              <a:rPr lang="en-US" sz="1700" b="1" u="sng"/>
              <a:t>devizni kurs</a:t>
            </a:r>
            <a:r>
              <a:rPr lang="en-US" sz="1700"/>
              <a:t>, a kako sve zemlje manje-više imaju svoju valutu, </a:t>
            </a:r>
            <a:r>
              <a:rPr lang="en-US" sz="1700" u="sng"/>
              <a:t>onda protok roba</a:t>
            </a:r>
            <a:r>
              <a:rPr lang="en-US" sz="1700"/>
              <a:t>, usluga i ostalog mora biti obezbe</a:t>
            </a:r>
            <a:r>
              <a:rPr lang="sr-Latn-RS" sz="1700"/>
              <a:t>đ</a:t>
            </a:r>
            <a:r>
              <a:rPr lang="en-US" sz="1700"/>
              <a:t>en uz odgovarajući devizni kurs, jer u suprotnom nema me</a:t>
            </a:r>
            <a:r>
              <a:rPr lang="sr-Latn-RS" sz="1700"/>
              <a:t>đ</a:t>
            </a:r>
            <a:r>
              <a:rPr lang="en-US" sz="1700"/>
              <a:t>unarodne trgovine</a:t>
            </a:r>
          </a:p>
        </p:txBody>
      </p:sp>
      <p:sp>
        <p:nvSpPr>
          <p:cNvPr id="5131" name="Rectangle 513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Europe stands up for global trade rules | The Econom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3107" y="3148379"/>
            <a:ext cx="4896710" cy="275440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942914" y="683040"/>
            <a:ext cx="5357097" cy="224676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txBody>
          <a:bodyPr wrap="square">
            <a:spAutoFit/>
          </a:bodyPr>
          <a:lstStyle/>
          <a:p>
            <a:pPr algn="just" defTabSz="466344">
              <a:spcAft>
                <a:spcPts val="600"/>
              </a:spcAft>
            </a:pPr>
            <a:r>
              <a:rPr lang="en-US" sz="2000" b="1" kern="1200" dirty="0" err="1">
                <a:solidFill>
                  <a:schemeClr val="tx1"/>
                </a:solidFill>
                <a:latin typeface="+mn-lt"/>
                <a:ea typeface="+mn-ea"/>
                <a:cs typeface="+mn-cs"/>
              </a:rPr>
              <a:t>Protekcionizam</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nije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zdrava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ekonomska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politika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zato</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što</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samo</a:t>
            </a:r>
            <a:r>
              <a:rPr lang="en-US" sz="2000" kern="1200" dirty="0">
                <a:solidFill>
                  <a:schemeClr val="tx1"/>
                </a:solidFill>
                <a:latin typeface="+mn-lt"/>
                <a:ea typeface="+mn-ea"/>
                <a:cs typeface="+mn-cs"/>
              </a:rPr>
              <a:t> </a:t>
            </a:r>
            <a:r>
              <a:rPr lang="en-US" sz="2000" b="1" u="sng" kern="1200" dirty="0" err="1">
                <a:solidFill>
                  <a:schemeClr val="tx1"/>
                </a:solidFill>
                <a:latin typeface="+mn-lt"/>
                <a:ea typeface="+mn-ea"/>
                <a:cs typeface="+mn-cs"/>
              </a:rPr>
              <a:t>slobodna</a:t>
            </a:r>
            <a:r>
              <a:rPr lang="en-US" sz="2000" b="1" u="sng" kern="1200" dirty="0">
                <a:solidFill>
                  <a:schemeClr val="tx1"/>
                </a:solidFill>
                <a:latin typeface="+mn-lt"/>
                <a:ea typeface="+mn-ea"/>
                <a:cs typeface="+mn-cs"/>
              </a:rPr>
              <a:t> </a:t>
            </a:r>
            <a:r>
              <a:rPr lang="en-US" sz="2000" b="1" u="sng" kern="1200" dirty="0" err="1">
                <a:solidFill>
                  <a:schemeClr val="tx1"/>
                </a:solidFill>
                <a:latin typeface="+mn-lt"/>
                <a:ea typeface="+mn-ea"/>
                <a:cs typeface="+mn-cs"/>
              </a:rPr>
              <a:t>trgovina</a:t>
            </a:r>
            <a:r>
              <a:rPr lang="en-US" sz="2000" b="1" u="sng" kern="1200" dirty="0">
                <a:solidFill>
                  <a:schemeClr val="tx1"/>
                </a:solidFill>
                <a:latin typeface="+mn-lt"/>
                <a:ea typeface="+mn-ea"/>
                <a:cs typeface="+mn-cs"/>
              </a:rPr>
              <a:t> </a:t>
            </a:r>
            <a:r>
              <a:rPr lang="en-US" sz="2000" b="1" u="sng" kern="1200" dirty="0" err="1">
                <a:solidFill>
                  <a:schemeClr val="tx1"/>
                </a:solidFill>
                <a:latin typeface="+mn-lt"/>
                <a:ea typeface="+mn-ea"/>
                <a:cs typeface="+mn-cs"/>
              </a:rPr>
              <a:t>podstiče</a:t>
            </a:r>
            <a:r>
              <a:rPr lang="en-US" sz="2000" b="1" u="sng" kern="1200" dirty="0">
                <a:solidFill>
                  <a:schemeClr val="tx1"/>
                </a:solidFill>
                <a:latin typeface="+mn-lt"/>
                <a:ea typeface="+mn-ea"/>
                <a:cs typeface="+mn-cs"/>
              </a:rPr>
              <a:t> me</a:t>
            </a:r>
            <a:r>
              <a:rPr lang="sr-Latn-RS" sz="2000" b="1" u="sng" kern="1200" dirty="0">
                <a:solidFill>
                  <a:schemeClr val="tx1"/>
                </a:solidFill>
                <a:latin typeface="+mn-lt"/>
                <a:ea typeface="+mn-ea"/>
                <a:cs typeface="+mn-cs"/>
              </a:rPr>
              <a:t>đ</a:t>
            </a:r>
            <a:r>
              <a:rPr lang="en-US" sz="2000" b="1" u="sng" kern="1200" dirty="0" err="1">
                <a:solidFill>
                  <a:schemeClr val="tx1"/>
                </a:solidFill>
                <a:latin typeface="+mn-lt"/>
                <a:ea typeface="+mn-ea"/>
                <a:cs typeface="+mn-cs"/>
              </a:rPr>
              <a:t>unarodnu</a:t>
            </a:r>
            <a:r>
              <a:rPr lang="en-US" sz="2000" b="1" u="sng" kern="1200" dirty="0">
                <a:solidFill>
                  <a:schemeClr val="tx1"/>
                </a:solidFill>
                <a:latin typeface="+mn-lt"/>
                <a:ea typeface="+mn-ea"/>
                <a:cs typeface="+mn-cs"/>
              </a:rPr>
              <a:t> </a:t>
            </a:r>
            <a:r>
              <a:rPr lang="en-US" sz="2000" b="1" u="sng" kern="1200" dirty="0" err="1">
                <a:solidFill>
                  <a:schemeClr val="tx1"/>
                </a:solidFill>
                <a:latin typeface="+mn-lt"/>
                <a:ea typeface="+mn-ea"/>
                <a:cs typeface="+mn-cs"/>
              </a:rPr>
              <a:t>podelu</a:t>
            </a:r>
            <a:r>
              <a:rPr lang="en-US" sz="2000" b="1" u="sng" kern="1200" dirty="0">
                <a:solidFill>
                  <a:schemeClr val="tx1"/>
                </a:solidFill>
                <a:latin typeface="+mn-lt"/>
                <a:ea typeface="+mn-ea"/>
                <a:cs typeface="+mn-cs"/>
              </a:rPr>
              <a:t> </a:t>
            </a:r>
            <a:r>
              <a:rPr lang="en-US" sz="2000" b="1" u="sng" kern="1200" dirty="0" err="1">
                <a:solidFill>
                  <a:schemeClr val="tx1"/>
                </a:solidFill>
                <a:latin typeface="+mn-lt"/>
                <a:ea typeface="+mn-ea"/>
                <a:cs typeface="+mn-cs"/>
              </a:rPr>
              <a:t>rada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viši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nivo</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produktivnosti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rada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sniženje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troškova</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proizvodnje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sl</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što</a:t>
            </a:r>
            <a:r>
              <a:rPr lang="en-US" sz="2000" kern="1200" dirty="0">
                <a:solidFill>
                  <a:schemeClr val="tx1"/>
                </a:solidFill>
                <a:latin typeface="+mn-lt"/>
                <a:ea typeface="+mn-ea"/>
                <a:cs typeface="+mn-cs"/>
              </a:rPr>
              <a:t>, u </a:t>
            </a:r>
            <a:r>
              <a:rPr lang="en-US" sz="2000" kern="1200" dirty="0" err="1">
                <a:solidFill>
                  <a:schemeClr val="tx1"/>
                </a:solidFill>
                <a:latin typeface="+mn-lt"/>
                <a:ea typeface="+mn-ea"/>
                <a:cs typeface="+mn-cs"/>
              </a:rPr>
              <a:t>krajnoj</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instanci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svakoj</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zemlji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proširuje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proizvodne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potrošne</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mogućnosti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povećavajući</a:t>
            </a:r>
            <a:r>
              <a:rPr lang="en-US" sz="2000" kern="1200" dirty="0">
                <a:solidFill>
                  <a:schemeClr val="tx1"/>
                </a:solidFill>
                <a:latin typeface="+mn-lt"/>
                <a:ea typeface="+mn-ea"/>
                <a:cs typeface="+mn-cs"/>
              </a:rPr>
              <a:t> </a:t>
            </a:r>
            <a:r>
              <a:rPr lang="en-US" sz="2000" kern="1200" dirty="0" err="1">
                <a:solidFill>
                  <a:schemeClr val="tx1"/>
                </a:solidFill>
                <a:latin typeface="+mn-lt"/>
                <a:ea typeface="+mn-ea"/>
                <a:cs typeface="+mn-cs"/>
              </a:rPr>
              <a:t>životni</a:t>
            </a:r>
            <a:r>
              <a:rPr lang="en-US" sz="2000" kern="1200" dirty="0">
                <a:solidFill>
                  <a:schemeClr val="tx1"/>
                </a:solidFill>
                <a:latin typeface="+mn-lt"/>
                <a:ea typeface="+mn-ea"/>
                <a:cs typeface="+mn-cs"/>
              </a:rPr>
              <a:t> standard u </a:t>
            </a:r>
            <a:r>
              <a:rPr lang="en-US" sz="2000" kern="1200" dirty="0" err="1">
                <a:solidFill>
                  <a:schemeClr val="tx1"/>
                </a:solidFill>
                <a:latin typeface="+mn-lt"/>
                <a:ea typeface="+mn-ea"/>
                <a:cs typeface="+mn-cs"/>
              </a:rPr>
              <a:t>svetu</a:t>
            </a:r>
            <a:r>
              <a:rPr lang="en-US" sz="2000" kern="12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210256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sr-Latn-RS" sz="5400"/>
              <a:t>Neophodnost međunarodne trgovine</a:t>
            </a:r>
            <a:endParaRPr lang="en-US" sz="5400"/>
          </a:p>
        </p:txBody>
      </p:sp>
      <p:sp>
        <p:nvSpPr>
          <p:cNvPr id="410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en-US" sz="2000"/>
              <a:t>Privrede koje se uključuju u me</a:t>
            </a:r>
            <a:r>
              <a:rPr lang="sr-Latn-RS" sz="2000"/>
              <a:t>đ</a:t>
            </a:r>
            <a:r>
              <a:rPr lang="en-US" sz="2000"/>
              <a:t>unarodne tokove (otvorena privreda) na bazi izvoza i uvoza i veličine </a:t>
            </a:r>
            <a:r>
              <a:rPr lang="en-US" sz="2000" b="1" u="sng"/>
              <a:t>GDP koji se povećava </a:t>
            </a:r>
            <a:r>
              <a:rPr lang="en-US" sz="2000"/>
              <a:t>putem me</a:t>
            </a:r>
            <a:r>
              <a:rPr lang="sr-Latn-RS" sz="2000"/>
              <a:t>đ</a:t>
            </a:r>
            <a:r>
              <a:rPr lang="en-US" sz="2000"/>
              <a:t>unarodne razmene, postižu značajnu stopu ekonomskog rasta, dok privrede koje su manje otvorene beleže stagnaciju ili pad GDP-a, a time i životnog standarda. </a:t>
            </a:r>
            <a:endParaRPr lang="sr-Latn-RS" sz="2000"/>
          </a:p>
          <a:p>
            <a:r>
              <a:rPr lang="en-US" sz="2000"/>
              <a:t>Kada je reč o uslovima proizvodnje, me</a:t>
            </a:r>
            <a:r>
              <a:rPr lang="sr-Latn-RS" sz="2000"/>
              <a:t>đ</a:t>
            </a:r>
            <a:r>
              <a:rPr lang="en-US" sz="2000"/>
              <a:t>unarodna trgovina omogućava da se jedne zemlje, n</a:t>
            </a:r>
            <a:r>
              <a:rPr lang="sr-Latn-RS" sz="2000"/>
              <a:t>pr</a:t>
            </a:r>
            <a:r>
              <a:rPr lang="en-US" sz="2000"/>
              <a:t> u tropskim oblastima, </a:t>
            </a:r>
            <a:r>
              <a:rPr lang="en-US" sz="2000" b="1" u="sng"/>
              <a:t>specijalizuju u proizvodnji </a:t>
            </a:r>
            <a:r>
              <a:rPr lang="en-US" sz="2000"/>
              <a:t>banana, kaktusa, ananasa, kivija </a:t>
            </a:r>
            <a:endParaRPr lang="sr-Latn-RS" sz="2000"/>
          </a:p>
          <a:p>
            <a:r>
              <a:rPr lang="sr-Latn-RS" sz="2000"/>
              <a:t>R</a:t>
            </a:r>
            <a:r>
              <a:rPr lang="en-US" sz="2000"/>
              <a:t>azlog za me</a:t>
            </a:r>
            <a:r>
              <a:rPr lang="sr-Latn-RS" sz="2000"/>
              <a:t>đ</a:t>
            </a:r>
            <a:r>
              <a:rPr lang="en-US" sz="2000"/>
              <a:t>unarodnu trgovinu su opadajući troškovi, bolje reći </a:t>
            </a:r>
            <a:r>
              <a:rPr lang="en-US" sz="2000" b="1" u="sng"/>
              <a:t>opadajući troškovi </a:t>
            </a:r>
            <a:r>
              <a:rPr lang="en-US" sz="2000"/>
              <a:t>po osnovu ekonomije razmera</a:t>
            </a:r>
            <a:r>
              <a:rPr lang="sr-Latn-RS" sz="2000"/>
              <a:t>  (obima)</a:t>
            </a:r>
            <a:r>
              <a:rPr lang="en-US" sz="2000"/>
              <a:t>. </a:t>
            </a:r>
          </a:p>
        </p:txBody>
      </p:sp>
      <p:pic>
        <p:nvPicPr>
          <p:cNvPr id="4098" name="Picture 2" descr="Free Vector | Hand drawn international trade concept"/>
          <p:cNvPicPr>
            <a:picLocks noChangeAspect="1" noChangeArrowheads="1"/>
          </p:cNvPicPr>
          <p:nvPr/>
        </p:nvPicPr>
        <p:blipFill rotWithShape="1">
          <a:blip r:embed="rId2">
            <a:extLst>
              <a:ext uri="{28A0092B-C50C-407E-A947-70E740481C1C}">
                <a14:useLocalDpi xmlns:a14="http://schemas.microsoft.com/office/drawing/2010/main" val="0"/>
              </a:ext>
            </a:extLst>
          </a:blip>
          <a:srcRect l="7660" r="70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7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3640742" cy="974107"/>
          </a:xfrm>
        </p:spPr>
        <p:txBody>
          <a:bodyPr>
            <a:normAutofit/>
          </a:bodyPr>
          <a:lstStyle/>
          <a:p>
            <a:pPr algn="ctr"/>
            <a:r>
              <a:rPr lang="sr-Latn-RS" sz="2600" dirty="0"/>
              <a:t>Ekonomska korist od međunarodne trgovine</a:t>
            </a:r>
            <a:endParaRPr lang="en-US" sz="2600" dirty="0"/>
          </a:p>
        </p:txBody>
      </p:sp>
      <p:graphicFrame>
        <p:nvGraphicFramePr>
          <p:cNvPr id="6150" name="Content Placeholder 2">
            <a:extLst>
              <a:ext uri="{FF2B5EF4-FFF2-40B4-BE49-F238E27FC236}">
                <a16:creationId xmlns:a16="http://schemas.microsoft.com/office/drawing/2014/main" id="{38A6FA92-3BAA-C913-EF46-625B698B1273}"/>
              </a:ext>
            </a:extLst>
          </p:cNvPr>
          <p:cNvGraphicFramePr>
            <a:graphicFrameLocks noGrp="1"/>
          </p:cNvGraphicFramePr>
          <p:nvPr>
            <p:ph idx="1"/>
          </p:nvPr>
        </p:nvGraphicFramePr>
        <p:xfrm>
          <a:off x="421461" y="1425069"/>
          <a:ext cx="5097308" cy="4785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Economics made simple: 10 experts on where the cost of living crisis came  from, and where it's heading | Economic policy | The Guardi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8973" y="447969"/>
            <a:ext cx="4429125" cy="26574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17868" y="3478247"/>
            <a:ext cx="6096000" cy="3477875"/>
          </a:xfrm>
          <a:prstGeom prst="rect">
            <a:avLst/>
          </a:prstGeom>
        </p:spPr>
        <p:txBody>
          <a:bodyPr>
            <a:spAutoFit/>
          </a:bodyPr>
          <a:lstStyle/>
          <a:p>
            <a:pPr algn="just"/>
            <a:r>
              <a:rPr lang="en-US" sz="2200" b="1" u="sng" dirty="0" err="1">
                <a:solidFill>
                  <a:srgbClr val="FF0000"/>
                </a:solidFill>
              </a:rPr>
              <a:t>Princip</a:t>
            </a:r>
            <a:r>
              <a:rPr lang="en-US" sz="2200" b="1" u="sng" dirty="0">
                <a:solidFill>
                  <a:srgbClr val="FF0000"/>
                </a:solidFill>
              </a:rPr>
              <a:t> </a:t>
            </a:r>
            <a:r>
              <a:rPr lang="en-US" sz="2200" b="1" u="sng" dirty="0" err="1">
                <a:solidFill>
                  <a:srgbClr val="FF0000"/>
                </a:solidFill>
              </a:rPr>
              <a:t>komparativnih</a:t>
            </a:r>
            <a:r>
              <a:rPr lang="en-US" sz="2200" b="1" u="sng" dirty="0">
                <a:solidFill>
                  <a:srgbClr val="FF0000"/>
                </a:solidFill>
              </a:rPr>
              <a:t> </a:t>
            </a:r>
            <a:r>
              <a:rPr lang="en-US" sz="2200" b="1" u="sng" dirty="0" err="1">
                <a:solidFill>
                  <a:srgbClr val="FF0000"/>
                </a:solidFill>
              </a:rPr>
              <a:t>prednosti</a:t>
            </a:r>
            <a:r>
              <a:rPr lang="en-US" sz="2200" b="1" u="sng" dirty="0">
                <a:solidFill>
                  <a:srgbClr val="FF0000"/>
                </a:solidFill>
              </a:rPr>
              <a:t> </a:t>
            </a:r>
            <a:r>
              <a:rPr lang="en-US" sz="2200" dirty="0" err="1"/>
              <a:t>podrazumeva</a:t>
            </a:r>
            <a:r>
              <a:rPr lang="en-US" sz="2200" dirty="0"/>
              <a:t> da </a:t>
            </a:r>
            <a:r>
              <a:rPr lang="en-US" sz="2200" dirty="0" err="1"/>
              <a:t>će</a:t>
            </a:r>
            <a:r>
              <a:rPr lang="en-US" sz="2200" dirty="0"/>
              <a:t> se </a:t>
            </a:r>
            <a:r>
              <a:rPr lang="en-US" sz="2200" dirty="0" err="1"/>
              <a:t>svaka</a:t>
            </a:r>
            <a:r>
              <a:rPr lang="en-US" sz="2200" dirty="0"/>
              <a:t> </a:t>
            </a:r>
            <a:r>
              <a:rPr lang="en-US" sz="2200" dirty="0" err="1"/>
              <a:t>zemlja</a:t>
            </a:r>
            <a:r>
              <a:rPr lang="en-US" sz="2200" dirty="0"/>
              <a:t> </a:t>
            </a:r>
            <a:r>
              <a:rPr lang="en-US" sz="2200" dirty="0" err="1"/>
              <a:t>specijalizovati</a:t>
            </a:r>
            <a:r>
              <a:rPr lang="en-US" sz="2200" dirty="0"/>
              <a:t> </a:t>
            </a:r>
            <a:endParaRPr lang="sr-Latn-RS" sz="2200" dirty="0"/>
          </a:p>
          <a:p>
            <a:pPr lvl="1" algn="just"/>
            <a:r>
              <a:rPr lang="en-US" sz="2200" dirty="0" err="1"/>
              <a:t>za</a:t>
            </a:r>
            <a:r>
              <a:rPr lang="en-US" sz="2200" dirty="0"/>
              <a:t> </a:t>
            </a:r>
            <a:r>
              <a:rPr lang="en-US" sz="2200" dirty="0" err="1"/>
              <a:t>proizvodnju</a:t>
            </a:r>
            <a:r>
              <a:rPr lang="en-US" sz="2200" dirty="0"/>
              <a:t> </a:t>
            </a:r>
            <a:r>
              <a:rPr lang="en-US" sz="2200" dirty="0" err="1"/>
              <a:t>i</a:t>
            </a:r>
            <a:r>
              <a:rPr lang="en-US" sz="2200" dirty="0"/>
              <a:t> </a:t>
            </a:r>
            <a:r>
              <a:rPr lang="en-US" sz="2200" dirty="0" err="1"/>
              <a:t>izvoz</a:t>
            </a:r>
            <a:r>
              <a:rPr lang="en-US" sz="2200" dirty="0"/>
              <a:t> </a:t>
            </a:r>
            <a:r>
              <a:rPr lang="en-US" sz="2200" dirty="0" err="1"/>
              <a:t>onih</a:t>
            </a:r>
            <a:r>
              <a:rPr lang="en-US" sz="2200" dirty="0"/>
              <a:t> </a:t>
            </a:r>
            <a:r>
              <a:rPr lang="en-US" sz="2200" dirty="0" err="1"/>
              <a:t>dobara</a:t>
            </a:r>
            <a:r>
              <a:rPr lang="en-US" sz="2200" dirty="0"/>
              <a:t> </a:t>
            </a:r>
            <a:r>
              <a:rPr lang="en-US" sz="2200" dirty="0" err="1"/>
              <a:t>i</a:t>
            </a:r>
            <a:r>
              <a:rPr lang="en-US" sz="2200" dirty="0"/>
              <a:t> </a:t>
            </a:r>
            <a:r>
              <a:rPr lang="en-US" sz="2200" dirty="0" err="1"/>
              <a:t>usluga</a:t>
            </a:r>
            <a:r>
              <a:rPr lang="en-US" sz="2200" dirty="0"/>
              <a:t> </a:t>
            </a:r>
            <a:r>
              <a:rPr lang="en-US" sz="2200" dirty="0" err="1"/>
              <a:t>koje</a:t>
            </a:r>
            <a:r>
              <a:rPr lang="en-US" sz="2200" dirty="0"/>
              <a:t> </a:t>
            </a:r>
            <a:r>
              <a:rPr lang="en-US" sz="2200" dirty="0" err="1"/>
              <a:t>može</a:t>
            </a:r>
            <a:r>
              <a:rPr lang="en-US" sz="2200" dirty="0"/>
              <a:t> </a:t>
            </a:r>
            <a:r>
              <a:rPr lang="en-US" sz="2200" dirty="0" err="1"/>
              <a:t>proizvesti</a:t>
            </a:r>
            <a:r>
              <a:rPr lang="en-US" sz="2200" dirty="0"/>
              <a:t> </a:t>
            </a:r>
            <a:r>
              <a:rPr lang="en-US" sz="2200" dirty="0" err="1"/>
              <a:t>uz</a:t>
            </a:r>
            <a:r>
              <a:rPr lang="en-US" sz="2200" dirty="0"/>
              <a:t> </a:t>
            </a:r>
            <a:r>
              <a:rPr lang="en-US" sz="2200" dirty="0" err="1"/>
              <a:t>relativno</a:t>
            </a:r>
            <a:r>
              <a:rPr lang="en-US" sz="2200" dirty="0"/>
              <a:t> </a:t>
            </a:r>
            <a:r>
              <a:rPr lang="en-US" sz="2200" dirty="0" err="1"/>
              <a:t>niže</a:t>
            </a:r>
            <a:r>
              <a:rPr lang="en-US" sz="2200" dirty="0"/>
              <a:t> </a:t>
            </a:r>
            <a:r>
              <a:rPr lang="en-US" sz="2200" dirty="0" err="1"/>
              <a:t>troškove</a:t>
            </a:r>
            <a:r>
              <a:rPr lang="en-US" sz="2200" dirty="0"/>
              <a:t> (u </a:t>
            </a:r>
            <a:r>
              <a:rPr lang="en-US" sz="2200" dirty="0" err="1"/>
              <a:t>kojima</a:t>
            </a:r>
            <a:r>
              <a:rPr lang="en-US" sz="2200" dirty="0"/>
              <a:t> je </a:t>
            </a:r>
            <a:r>
              <a:rPr lang="en-US" sz="2200" dirty="0" err="1"/>
              <a:t>relativno</a:t>
            </a:r>
            <a:r>
              <a:rPr lang="en-US" sz="2200" dirty="0"/>
              <a:t> </a:t>
            </a:r>
            <a:r>
              <a:rPr lang="en-US" sz="2200" dirty="0" err="1"/>
              <a:t>efikasnija</a:t>
            </a:r>
            <a:r>
              <a:rPr lang="en-US" sz="2200" dirty="0"/>
              <a:t> </a:t>
            </a:r>
            <a:r>
              <a:rPr lang="en-US" sz="2200" dirty="0" err="1"/>
              <a:t>nego</a:t>
            </a:r>
            <a:r>
              <a:rPr lang="en-US" sz="2200" dirty="0"/>
              <a:t> </a:t>
            </a:r>
            <a:r>
              <a:rPr lang="en-US" sz="2200" dirty="0" err="1"/>
              <a:t>druge</a:t>
            </a:r>
            <a:r>
              <a:rPr lang="en-US" sz="2200" dirty="0"/>
              <a:t> </a:t>
            </a:r>
            <a:r>
              <a:rPr lang="en-US" sz="2200" dirty="0" err="1"/>
              <a:t>zemlje</a:t>
            </a:r>
            <a:r>
              <a:rPr lang="en-US" sz="2200" dirty="0"/>
              <a:t>), </a:t>
            </a:r>
            <a:r>
              <a:rPr lang="en-US" sz="2200" dirty="0" err="1"/>
              <a:t>i</a:t>
            </a:r>
            <a:r>
              <a:rPr lang="en-US" sz="2200" dirty="0"/>
              <a:t> </a:t>
            </a:r>
            <a:endParaRPr lang="sr-Latn-RS" sz="2200" dirty="0"/>
          </a:p>
          <a:p>
            <a:pPr lvl="1" algn="just"/>
            <a:r>
              <a:rPr lang="en-US" sz="2200" dirty="0" err="1"/>
              <a:t>obrnuto</a:t>
            </a:r>
            <a:r>
              <a:rPr lang="en-US" sz="2200" dirty="0"/>
              <a:t>, </a:t>
            </a:r>
            <a:r>
              <a:rPr lang="en-US" sz="2200" dirty="0" err="1"/>
              <a:t>svaka</a:t>
            </a:r>
            <a:r>
              <a:rPr lang="en-US" sz="2200" dirty="0"/>
              <a:t> </a:t>
            </a:r>
            <a:r>
              <a:rPr lang="en-US" sz="2200" dirty="0" err="1"/>
              <a:t>zemlja</a:t>
            </a:r>
            <a:r>
              <a:rPr lang="en-US" sz="2200" dirty="0"/>
              <a:t> </a:t>
            </a:r>
            <a:r>
              <a:rPr lang="en-US" sz="2200" dirty="0" err="1"/>
              <a:t>će</a:t>
            </a:r>
            <a:r>
              <a:rPr lang="en-US" sz="2200" dirty="0"/>
              <a:t> </a:t>
            </a:r>
            <a:r>
              <a:rPr lang="en-US" sz="2200" dirty="0" err="1"/>
              <a:t>uvoziti</a:t>
            </a:r>
            <a:r>
              <a:rPr lang="en-US" sz="2200" dirty="0"/>
              <a:t> </a:t>
            </a:r>
            <a:r>
              <a:rPr lang="en-US" sz="2200" dirty="0" err="1"/>
              <a:t>ona</a:t>
            </a:r>
            <a:r>
              <a:rPr lang="en-US" sz="2200" dirty="0"/>
              <a:t> dobra </a:t>
            </a:r>
            <a:r>
              <a:rPr lang="en-US" sz="2200" dirty="0" err="1"/>
              <a:t>i</a:t>
            </a:r>
            <a:r>
              <a:rPr lang="en-US" sz="2200" dirty="0"/>
              <a:t> </a:t>
            </a:r>
            <a:r>
              <a:rPr lang="en-US" sz="2200" dirty="0" err="1"/>
              <a:t>usluge</a:t>
            </a:r>
            <a:r>
              <a:rPr lang="en-US" sz="2200" dirty="0"/>
              <a:t> </a:t>
            </a:r>
            <a:r>
              <a:rPr lang="en-US" sz="2200" dirty="0" err="1"/>
              <a:t>koje</a:t>
            </a:r>
            <a:r>
              <a:rPr lang="en-US" sz="2200" dirty="0"/>
              <a:t> </a:t>
            </a:r>
            <a:r>
              <a:rPr lang="en-US" sz="2200" dirty="0" err="1"/>
              <a:t>proizvodi</a:t>
            </a:r>
            <a:r>
              <a:rPr lang="en-US" sz="2200" dirty="0"/>
              <a:t> </a:t>
            </a:r>
            <a:r>
              <a:rPr lang="en-US" sz="2200" dirty="0" err="1"/>
              <a:t>uz</a:t>
            </a:r>
            <a:r>
              <a:rPr lang="en-US" sz="2200" dirty="0"/>
              <a:t> </a:t>
            </a:r>
            <a:r>
              <a:rPr lang="en-US" sz="2200" dirty="0" err="1"/>
              <a:t>relativno</a:t>
            </a:r>
            <a:r>
              <a:rPr lang="en-US" sz="2200" dirty="0"/>
              <a:t> </a:t>
            </a:r>
            <a:r>
              <a:rPr lang="en-US" sz="2200" dirty="0" err="1"/>
              <a:t>visoke</a:t>
            </a:r>
            <a:r>
              <a:rPr lang="en-US" sz="2200" dirty="0"/>
              <a:t> </a:t>
            </a:r>
            <a:r>
              <a:rPr lang="en-US" sz="2200" dirty="0" err="1"/>
              <a:t>troškove</a:t>
            </a:r>
            <a:r>
              <a:rPr lang="en-US" sz="2200" dirty="0"/>
              <a:t> (u </a:t>
            </a:r>
            <a:r>
              <a:rPr lang="en-US" sz="2200" dirty="0" err="1"/>
              <a:t>kojima</a:t>
            </a:r>
            <a:r>
              <a:rPr lang="en-US" sz="2200" dirty="0"/>
              <a:t> je </a:t>
            </a:r>
            <a:r>
              <a:rPr lang="en-US" sz="2200" dirty="0" err="1"/>
              <a:t>relativno</a:t>
            </a:r>
            <a:r>
              <a:rPr lang="en-US" sz="2200" dirty="0"/>
              <a:t> </a:t>
            </a:r>
            <a:r>
              <a:rPr lang="en-US" sz="2200" dirty="0" err="1"/>
              <a:t>manje</a:t>
            </a:r>
            <a:r>
              <a:rPr lang="en-US" sz="2200" dirty="0"/>
              <a:t> </a:t>
            </a:r>
            <a:r>
              <a:rPr lang="en-US" sz="2200" dirty="0" err="1"/>
              <a:t>efikasna</a:t>
            </a:r>
            <a:r>
              <a:rPr lang="en-US" sz="2200" dirty="0"/>
              <a:t> </a:t>
            </a:r>
            <a:r>
              <a:rPr lang="en-US" sz="2200" dirty="0" err="1"/>
              <a:t>nego</a:t>
            </a:r>
            <a:r>
              <a:rPr lang="en-US" sz="2200" dirty="0"/>
              <a:t> </a:t>
            </a:r>
            <a:r>
              <a:rPr lang="en-US" sz="2200" dirty="0" err="1"/>
              <a:t>druge</a:t>
            </a:r>
            <a:r>
              <a:rPr lang="en-US" sz="2200" dirty="0"/>
              <a:t> </a:t>
            </a:r>
            <a:r>
              <a:rPr lang="en-US" sz="2200" dirty="0" err="1"/>
              <a:t>zemlje</a:t>
            </a:r>
            <a:r>
              <a:rPr lang="en-US" sz="2200" dirty="0"/>
              <a:t>).</a:t>
            </a:r>
            <a:endParaRPr lang="sr-Latn-RS" sz="2200" dirty="0"/>
          </a:p>
        </p:txBody>
      </p:sp>
    </p:spTree>
    <p:extLst>
      <p:ext uri="{BB962C8B-B14F-4D97-AF65-F5344CB8AC3E}">
        <p14:creationId xmlns:p14="http://schemas.microsoft.com/office/powerpoint/2010/main" val="320150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a:bodyPr>
          <a:lstStyle/>
          <a:p>
            <a:r>
              <a:rPr lang="sr-Latn-RS" sz="2000" u="sng"/>
              <a:t>Razmena</a:t>
            </a:r>
            <a:r>
              <a:rPr lang="sr-Latn-RS" sz="2000"/>
              <a:t> može obogatiti sve narode, i od nje svi imaju korist</a:t>
            </a:r>
          </a:p>
          <a:p>
            <a:r>
              <a:rPr lang="sr-Latn-RS" sz="2000" u="sng"/>
              <a:t>Specijalizacija i podela rada </a:t>
            </a:r>
            <a:r>
              <a:rPr lang="sr-Latn-RS" sz="2000"/>
              <a:t>direktno povećavaju proizvodnost resursa</a:t>
            </a:r>
          </a:p>
          <a:p>
            <a:r>
              <a:rPr lang="sr-Latn-RS" sz="2000"/>
              <a:t>Ovde je nemoguće ne  pomenuti pojam koji je obeležio decenije a to je </a:t>
            </a:r>
            <a:r>
              <a:rPr lang="sr-Latn-RS" sz="2000" b="1" u="sng"/>
              <a:t>GLOBALIZACIJA</a:t>
            </a:r>
            <a:r>
              <a:rPr lang="sr-Latn-RS" sz="2000"/>
              <a:t> – koja označava povećanje ekonomske povezanosti među narodima, što se ogleda u povećanju trgovine roba i usluga, kapitala preko državnih granica. Odrednice globalizacije su: </a:t>
            </a:r>
          </a:p>
          <a:p>
            <a:pPr marL="514350" indent="-514350">
              <a:buAutoNum type="arabicPeriod"/>
            </a:pPr>
            <a:r>
              <a:rPr lang="sr-Latn-RS" sz="2000"/>
              <a:t>rast dela nacionalne proizvodnje namenjen izvozu i uvozu (to je praćeno povećanjem specijalizacije), </a:t>
            </a:r>
          </a:p>
          <a:p>
            <a:pPr marL="514350" indent="-514350">
              <a:buAutoNum type="arabicPeriod"/>
            </a:pPr>
            <a:r>
              <a:rPr lang="sr-Latn-RS" sz="2000"/>
              <a:t>rast povezivanja finansijskih tržišta (što dalje dovodi do pada troškova, rasta inovacija)</a:t>
            </a:r>
          </a:p>
        </p:txBody>
      </p:sp>
      <p:pic>
        <p:nvPicPr>
          <p:cNvPr id="3074" name="Picture 2" descr="Трговина — Википедија"/>
          <p:cNvPicPr>
            <a:picLocks noChangeAspect="1" noChangeArrowheads="1"/>
          </p:cNvPicPr>
          <p:nvPr/>
        </p:nvPicPr>
        <p:blipFill rotWithShape="1">
          <a:blip r:embed="rId2">
            <a:extLst>
              <a:ext uri="{28A0092B-C50C-407E-A947-70E740481C1C}">
                <a14:useLocalDpi xmlns:a14="http://schemas.microsoft.com/office/drawing/2010/main" val="0"/>
              </a:ext>
            </a:extLst>
          </a:blip>
          <a:srcRect l="15309" r="17589" b="1"/>
          <a:stretch/>
        </p:blipFill>
        <p:spPr bwMode="auto">
          <a:xfrm>
            <a:off x="7675658" y="2093976"/>
            <a:ext cx="3941064" cy="4096512"/>
          </a:xfrm>
          <a:prstGeom prst="rect">
            <a:avLst/>
          </a:prstGeom>
          <a:noFill/>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270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3102</Words>
  <Application>Microsoft Office PowerPoint</Application>
  <PresentationFormat>Widescreen</PresentationFormat>
  <Paragraphs>233</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Trgovina – Novac - Kapital</vt:lpstr>
      <vt:lpstr>Trgovina</vt:lpstr>
      <vt:lpstr>PowerPoint Presentation</vt:lpstr>
      <vt:lpstr>PowerPoint Presentation</vt:lpstr>
      <vt:lpstr>Trgovina</vt:lpstr>
      <vt:lpstr>PowerPoint Presentation</vt:lpstr>
      <vt:lpstr>Neophodnost međunarodne trgovine</vt:lpstr>
      <vt:lpstr>Ekonomska korist od međunarodne trgovine</vt:lpstr>
      <vt:lpstr>PowerPoint Presentation</vt:lpstr>
      <vt:lpstr>Svetsko tržište</vt:lpstr>
      <vt:lpstr>PowerPoint Presentation</vt:lpstr>
      <vt:lpstr>Novac</vt:lpstr>
      <vt:lpstr>PowerPoint Presentation</vt:lpstr>
      <vt:lpstr>PowerPoint Presentation</vt:lpstr>
      <vt:lpstr>CILJEVI MONETARNO KREDITNE POLITIKE</vt:lpstr>
      <vt:lpstr>MONETARNI AGREGATI</vt:lpstr>
      <vt:lpstr>PowerPoint Presentation</vt:lpstr>
      <vt:lpstr> Kapital</vt:lpstr>
      <vt:lpstr>PowerPoint Presentation</vt:lpstr>
      <vt:lpstr>UPRAVLJANJE PRIVREDNIM SISTEMOM MOGUĆE JE</vt:lpstr>
      <vt:lpstr>Država</vt:lpstr>
      <vt:lpstr>PowerPoint Presentation</vt:lpstr>
      <vt:lpstr>PowerPoint Presentation</vt:lpstr>
      <vt:lpstr>Eksternalije - prelivanja</vt:lpstr>
      <vt:lpstr>PowerPoint Presentation</vt:lpstr>
      <vt:lpstr>INDIVIDUALNA (PRIVATNA) REŠENJA ZA EKSTERNALIJE   Nije uvek neophodno da država rešava problem eksternalija</vt:lpstr>
      <vt:lpstr>“NAJBOLJE U ŽIVOTU JE ONO ŠTO JE BESPLATNO...</vt:lpstr>
      <vt:lpstr>PowerPoint Presentation</vt:lpstr>
      <vt:lpstr>Javna dobra</vt:lpstr>
      <vt:lpstr>Rešavanje problema besplatne vožnje Vlada može odlučiti da obezbedi javno dobro ako ukupne koristi prevazilaze troškove snabdevanja.  Vlada može da svima popravi položaj ako obezbedi javno dobro, a plati ga iz poreskog prihoda</vt:lpstr>
      <vt:lpstr>Teme za pristupni rad</vt:lpstr>
      <vt:lpstr>PITANJA ZA ISPIT I KOLOKVIJUM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Trgovina – Novac - Kapital</dc:title>
  <dc:creator>User</dc:creator>
  <cp:lastModifiedBy>Zorana Mihajlovic</cp:lastModifiedBy>
  <cp:revision>45</cp:revision>
  <dcterms:created xsi:type="dcterms:W3CDTF">2023-02-01T10:36:59Z</dcterms:created>
  <dcterms:modified xsi:type="dcterms:W3CDTF">2024-02-12T20:01:09Z</dcterms:modified>
</cp:coreProperties>
</file>