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58" r:id="rId3"/>
    <p:sldId id="259" r:id="rId4"/>
    <p:sldId id="260" r:id="rId5"/>
    <p:sldId id="263" r:id="rId6"/>
    <p:sldId id="265" r:id="rId7"/>
    <p:sldId id="266" r:id="rId8"/>
    <p:sldId id="284" r:id="rId9"/>
    <p:sldId id="267" r:id="rId10"/>
    <p:sldId id="268" r:id="rId11"/>
    <p:sldId id="261" r:id="rId12"/>
    <p:sldId id="264" r:id="rId13"/>
    <p:sldId id="269" r:id="rId14"/>
    <p:sldId id="285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3" r:id="rId23"/>
    <p:sldId id="286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9B781-0335-46D8-8D5D-7FE8C8D0013E}" v="11" dt="2023-03-04T09:36:10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6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DBA74-BE2B-4919-B7E3-14872D43A8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A2E37F-C8AC-4002-B660-73E21E5B1C0C}">
      <dgm:prSet phldrT="[Text]" custT="1"/>
      <dgm:spPr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sr-Latn-CS" sz="2600" b="0" dirty="0"/>
            <a:t>Prema elementima proizvodnje</a:t>
          </a:r>
          <a:endParaRPr lang="en-US" sz="2600" b="0" dirty="0"/>
        </a:p>
      </dgm:t>
    </dgm:pt>
    <dgm:pt modelId="{428C8B87-BD97-4C9E-88C2-CA29C8EB8EB7}" type="parTrans" cxnId="{57AF5ADA-35B3-4DF9-9E81-E4E1AC29D428}">
      <dgm:prSet/>
      <dgm:spPr/>
      <dgm:t>
        <a:bodyPr/>
        <a:lstStyle/>
        <a:p>
          <a:endParaRPr lang="en-US"/>
        </a:p>
      </dgm:t>
    </dgm:pt>
    <dgm:pt modelId="{D41444B2-56DA-4130-81E0-ED98A4B32BA6}" type="sibTrans" cxnId="{57AF5ADA-35B3-4DF9-9E81-E4E1AC29D428}">
      <dgm:prSet/>
      <dgm:spPr/>
      <dgm:t>
        <a:bodyPr/>
        <a:lstStyle/>
        <a:p>
          <a:endParaRPr lang="en-US"/>
        </a:p>
      </dgm:t>
    </dgm:pt>
    <dgm:pt modelId="{55C6B0D8-485A-472A-AF02-8D131AF641D2}">
      <dgm:prSet phldrT="[Text]"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sr-Latn-CS" sz="3000" dirty="0"/>
            <a:t>Utrošci materijala</a:t>
          </a:r>
        </a:p>
        <a:p>
          <a:r>
            <a:rPr lang="sr-Latn-RS" sz="1800" dirty="0"/>
            <a:t>Fizički iskazane količine materijala koje su utrošene u procesu proizvodnje</a:t>
          </a:r>
          <a:endParaRPr lang="en-US" sz="1800" dirty="0"/>
        </a:p>
      </dgm:t>
    </dgm:pt>
    <dgm:pt modelId="{A0BC4024-399D-4441-94E7-E3F3394AC42C}" type="parTrans" cxnId="{639F9692-F78E-404E-80B9-7B9823021787}">
      <dgm:prSet/>
      <dgm:spPr/>
      <dgm:t>
        <a:bodyPr/>
        <a:lstStyle/>
        <a:p>
          <a:endParaRPr lang="en-US"/>
        </a:p>
      </dgm:t>
    </dgm:pt>
    <dgm:pt modelId="{4C513E19-EFF9-475D-9652-D06F06C1BB34}" type="sibTrans" cxnId="{639F9692-F78E-404E-80B9-7B9823021787}">
      <dgm:prSet/>
      <dgm:spPr/>
      <dgm:t>
        <a:bodyPr/>
        <a:lstStyle/>
        <a:p>
          <a:endParaRPr lang="en-US"/>
        </a:p>
      </dgm:t>
    </dgm:pt>
    <dgm:pt modelId="{3D63C0B9-3680-45CE-AC2F-6CB9043FEE63}">
      <dgm:prSet phldrT="[Text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sr-Latn-CS" sz="3200" dirty="0"/>
            <a:t>Utrošci sredstava za rad</a:t>
          </a:r>
        </a:p>
      </dgm:t>
    </dgm:pt>
    <dgm:pt modelId="{EFA7F3DD-6381-4621-AE30-93DF3CFE0563}" type="parTrans" cxnId="{5489AE60-C64D-42EC-A3F5-80AD7F2BA738}">
      <dgm:prSet/>
      <dgm:spPr/>
      <dgm:t>
        <a:bodyPr/>
        <a:lstStyle/>
        <a:p>
          <a:endParaRPr lang="en-US"/>
        </a:p>
      </dgm:t>
    </dgm:pt>
    <dgm:pt modelId="{FC0E2ED4-FB35-4C92-A565-5868E5D273B6}" type="sibTrans" cxnId="{5489AE60-C64D-42EC-A3F5-80AD7F2BA738}">
      <dgm:prSet/>
      <dgm:spPr/>
      <dgm:t>
        <a:bodyPr/>
        <a:lstStyle/>
        <a:p>
          <a:endParaRPr lang="en-US"/>
        </a:p>
      </dgm:t>
    </dgm:pt>
    <dgm:pt modelId="{46536A9F-6B63-49C2-866F-84173169B0CD}">
      <dgm:prSet phldrT="[Text]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sr-Latn-CS" dirty="0"/>
            <a:t>Utrošci radne snage</a:t>
          </a:r>
          <a:endParaRPr lang="en-US" dirty="0"/>
        </a:p>
      </dgm:t>
    </dgm:pt>
    <dgm:pt modelId="{552B6A66-C9A4-4F44-A57E-B2CA82FD6AF5}" type="parTrans" cxnId="{4CF83425-3247-4D92-AA86-ED111C62AE5A}">
      <dgm:prSet/>
      <dgm:spPr/>
      <dgm:t>
        <a:bodyPr/>
        <a:lstStyle/>
        <a:p>
          <a:endParaRPr lang="en-US"/>
        </a:p>
      </dgm:t>
    </dgm:pt>
    <dgm:pt modelId="{3AF8A7C5-53D9-4A5D-8043-35BB3FE970AD}" type="sibTrans" cxnId="{4CF83425-3247-4D92-AA86-ED111C62AE5A}">
      <dgm:prSet/>
      <dgm:spPr/>
      <dgm:t>
        <a:bodyPr/>
        <a:lstStyle/>
        <a:p>
          <a:endParaRPr lang="en-US"/>
        </a:p>
      </dgm:t>
    </dgm:pt>
    <dgm:pt modelId="{2D0864D9-FAD7-495D-8F5E-E1B4FE97785C}" type="pres">
      <dgm:prSet presAssocID="{22BDBA74-BE2B-4919-B7E3-14872D43A8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6C097D-0E67-438E-BCC3-88997CEDE2C5}" type="pres">
      <dgm:prSet presAssocID="{8BA2E37F-C8AC-4002-B660-73E21E5B1C0C}" presName="hierRoot1" presStyleCnt="0">
        <dgm:presLayoutVars>
          <dgm:hierBranch val="init"/>
        </dgm:presLayoutVars>
      </dgm:prSet>
      <dgm:spPr/>
    </dgm:pt>
    <dgm:pt modelId="{582C8BD2-02FB-4078-A8E8-E2749FB07322}" type="pres">
      <dgm:prSet presAssocID="{8BA2E37F-C8AC-4002-B660-73E21E5B1C0C}" presName="rootComposite1" presStyleCnt="0"/>
      <dgm:spPr/>
    </dgm:pt>
    <dgm:pt modelId="{5FD3FD7E-FD52-4264-B680-28B0EA3C2515}" type="pres">
      <dgm:prSet presAssocID="{8BA2E37F-C8AC-4002-B660-73E21E5B1C0C}" presName="rootText1" presStyleLbl="node0" presStyleIdx="0" presStyleCnt="1">
        <dgm:presLayoutVars>
          <dgm:chPref val="3"/>
        </dgm:presLayoutVars>
      </dgm:prSet>
      <dgm:spPr/>
    </dgm:pt>
    <dgm:pt modelId="{390F051C-F1CC-4733-9E0F-FF0814B17FE8}" type="pres">
      <dgm:prSet presAssocID="{8BA2E37F-C8AC-4002-B660-73E21E5B1C0C}" presName="rootConnector1" presStyleLbl="node1" presStyleIdx="0" presStyleCnt="0"/>
      <dgm:spPr/>
    </dgm:pt>
    <dgm:pt modelId="{C9ACF623-7093-4000-941A-891051BB8DD1}" type="pres">
      <dgm:prSet presAssocID="{8BA2E37F-C8AC-4002-B660-73E21E5B1C0C}" presName="hierChild2" presStyleCnt="0"/>
      <dgm:spPr/>
    </dgm:pt>
    <dgm:pt modelId="{A376EDCC-A789-46CA-AB88-800DE5CD3C10}" type="pres">
      <dgm:prSet presAssocID="{A0BC4024-399D-4441-94E7-E3F3394AC42C}" presName="Name37" presStyleLbl="parChTrans1D2" presStyleIdx="0" presStyleCnt="3"/>
      <dgm:spPr/>
    </dgm:pt>
    <dgm:pt modelId="{81E04DC0-C31A-4F12-8D88-466B1B54F253}" type="pres">
      <dgm:prSet presAssocID="{55C6B0D8-485A-472A-AF02-8D131AF641D2}" presName="hierRoot2" presStyleCnt="0">
        <dgm:presLayoutVars>
          <dgm:hierBranch val="init"/>
        </dgm:presLayoutVars>
      </dgm:prSet>
      <dgm:spPr/>
    </dgm:pt>
    <dgm:pt modelId="{685C550D-03CF-424A-85F5-D56916EA3F05}" type="pres">
      <dgm:prSet presAssocID="{55C6B0D8-485A-472A-AF02-8D131AF641D2}" presName="rootComposite" presStyleCnt="0"/>
      <dgm:spPr/>
    </dgm:pt>
    <dgm:pt modelId="{E7BD2DBD-C5A9-4158-8D48-AFDCA968C6FC}" type="pres">
      <dgm:prSet presAssocID="{55C6B0D8-485A-472A-AF02-8D131AF641D2}" presName="rootText" presStyleLbl="node2" presStyleIdx="0" presStyleCnt="3" custScaleY="181170">
        <dgm:presLayoutVars>
          <dgm:chPref val="3"/>
        </dgm:presLayoutVars>
      </dgm:prSet>
      <dgm:spPr/>
    </dgm:pt>
    <dgm:pt modelId="{37A33F9B-80EE-4443-982C-3BFC85E0C8F4}" type="pres">
      <dgm:prSet presAssocID="{55C6B0D8-485A-472A-AF02-8D131AF641D2}" presName="rootConnector" presStyleLbl="node2" presStyleIdx="0" presStyleCnt="3"/>
      <dgm:spPr/>
    </dgm:pt>
    <dgm:pt modelId="{F2660AF5-23B8-4702-8455-C0C79FED4C58}" type="pres">
      <dgm:prSet presAssocID="{55C6B0D8-485A-472A-AF02-8D131AF641D2}" presName="hierChild4" presStyleCnt="0"/>
      <dgm:spPr/>
    </dgm:pt>
    <dgm:pt modelId="{50C86E84-FCA8-4BF3-ABC6-475AA53A6703}" type="pres">
      <dgm:prSet presAssocID="{55C6B0D8-485A-472A-AF02-8D131AF641D2}" presName="hierChild5" presStyleCnt="0"/>
      <dgm:spPr/>
    </dgm:pt>
    <dgm:pt modelId="{EBE98847-F8AE-4B08-888F-7F1B94565EBF}" type="pres">
      <dgm:prSet presAssocID="{EFA7F3DD-6381-4621-AE30-93DF3CFE0563}" presName="Name37" presStyleLbl="parChTrans1D2" presStyleIdx="1" presStyleCnt="3"/>
      <dgm:spPr/>
    </dgm:pt>
    <dgm:pt modelId="{BC5BCB2E-A618-4192-8EB4-BD27E03A3AB0}" type="pres">
      <dgm:prSet presAssocID="{3D63C0B9-3680-45CE-AC2F-6CB9043FEE63}" presName="hierRoot2" presStyleCnt="0">
        <dgm:presLayoutVars>
          <dgm:hierBranch val="init"/>
        </dgm:presLayoutVars>
      </dgm:prSet>
      <dgm:spPr/>
    </dgm:pt>
    <dgm:pt modelId="{4513F307-1942-4E99-B9EC-238B92D3E808}" type="pres">
      <dgm:prSet presAssocID="{3D63C0B9-3680-45CE-AC2F-6CB9043FEE63}" presName="rootComposite" presStyleCnt="0"/>
      <dgm:spPr/>
    </dgm:pt>
    <dgm:pt modelId="{4B4C7E8F-9785-44A8-8824-573D71BC0E0F}" type="pres">
      <dgm:prSet presAssocID="{3D63C0B9-3680-45CE-AC2F-6CB9043FEE63}" presName="rootText" presStyleLbl="node2" presStyleIdx="1" presStyleCnt="3" custScaleY="132643">
        <dgm:presLayoutVars>
          <dgm:chPref val="3"/>
        </dgm:presLayoutVars>
      </dgm:prSet>
      <dgm:spPr/>
    </dgm:pt>
    <dgm:pt modelId="{C2900A35-D6AF-4379-A910-DB52008211A0}" type="pres">
      <dgm:prSet presAssocID="{3D63C0B9-3680-45CE-AC2F-6CB9043FEE63}" presName="rootConnector" presStyleLbl="node2" presStyleIdx="1" presStyleCnt="3"/>
      <dgm:spPr/>
    </dgm:pt>
    <dgm:pt modelId="{3EF313DA-5184-4801-BB76-ADF3C4CC0AB0}" type="pres">
      <dgm:prSet presAssocID="{3D63C0B9-3680-45CE-AC2F-6CB9043FEE63}" presName="hierChild4" presStyleCnt="0"/>
      <dgm:spPr/>
    </dgm:pt>
    <dgm:pt modelId="{D0098492-0E55-4A96-BB8B-96F74827A17E}" type="pres">
      <dgm:prSet presAssocID="{3D63C0B9-3680-45CE-AC2F-6CB9043FEE63}" presName="hierChild5" presStyleCnt="0"/>
      <dgm:spPr/>
    </dgm:pt>
    <dgm:pt modelId="{FB2D19CC-8507-4C7D-B634-502B13947E0E}" type="pres">
      <dgm:prSet presAssocID="{552B6A66-C9A4-4F44-A57E-B2CA82FD6AF5}" presName="Name37" presStyleLbl="parChTrans1D2" presStyleIdx="2" presStyleCnt="3"/>
      <dgm:spPr/>
    </dgm:pt>
    <dgm:pt modelId="{A1DBAD57-6FF4-4681-9F5D-DD89339F1D0B}" type="pres">
      <dgm:prSet presAssocID="{46536A9F-6B63-49C2-866F-84173169B0CD}" presName="hierRoot2" presStyleCnt="0">
        <dgm:presLayoutVars>
          <dgm:hierBranch val="init"/>
        </dgm:presLayoutVars>
      </dgm:prSet>
      <dgm:spPr/>
    </dgm:pt>
    <dgm:pt modelId="{2CCD32C9-12E8-4900-808B-A65F060FC105}" type="pres">
      <dgm:prSet presAssocID="{46536A9F-6B63-49C2-866F-84173169B0CD}" presName="rootComposite" presStyleCnt="0"/>
      <dgm:spPr/>
    </dgm:pt>
    <dgm:pt modelId="{03527670-8E78-4AEC-8504-21E8E07CFAEB}" type="pres">
      <dgm:prSet presAssocID="{46536A9F-6B63-49C2-866F-84173169B0CD}" presName="rootText" presStyleLbl="node2" presStyleIdx="2" presStyleCnt="3" custScaleY="129951">
        <dgm:presLayoutVars>
          <dgm:chPref val="3"/>
        </dgm:presLayoutVars>
      </dgm:prSet>
      <dgm:spPr/>
    </dgm:pt>
    <dgm:pt modelId="{DE24E6F1-D9E9-4F51-AC9D-672494E14A2D}" type="pres">
      <dgm:prSet presAssocID="{46536A9F-6B63-49C2-866F-84173169B0CD}" presName="rootConnector" presStyleLbl="node2" presStyleIdx="2" presStyleCnt="3"/>
      <dgm:spPr/>
    </dgm:pt>
    <dgm:pt modelId="{EAB0182E-3F7D-4B54-ADD6-56A0C5C17DA6}" type="pres">
      <dgm:prSet presAssocID="{46536A9F-6B63-49C2-866F-84173169B0CD}" presName="hierChild4" presStyleCnt="0"/>
      <dgm:spPr/>
    </dgm:pt>
    <dgm:pt modelId="{AD577363-ED3F-461B-AFAB-254D577F8DAC}" type="pres">
      <dgm:prSet presAssocID="{46536A9F-6B63-49C2-866F-84173169B0CD}" presName="hierChild5" presStyleCnt="0"/>
      <dgm:spPr/>
    </dgm:pt>
    <dgm:pt modelId="{1F605A71-50D5-4E49-BEC3-26D13ED7212D}" type="pres">
      <dgm:prSet presAssocID="{8BA2E37F-C8AC-4002-B660-73E21E5B1C0C}" presName="hierChild3" presStyleCnt="0"/>
      <dgm:spPr/>
    </dgm:pt>
  </dgm:ptLst>
  <dgm:cxnLst>
    <dgm:cxn modelId="{27F97E04-8C22-4606-A3FF-B7424F808EBB}" type="presOf" srcId="{EFA7F3DD-6381-4621-AE30-93DF3CFE0563}" destId="{EBE98847-F8AE-4B08-888F-7F1B94565EBF}" srcOrd="0" destOrd="0" presId="urn:microsoft.com/office/officeart/2005/8/layout/orgChart1"/>
    <dgm:cxn modelId="{F0DBA907-CE39-40E4-B8DE-E15066234A5F}" type="presOf" srcId="{552B6A66-C9A4-4F44-A57E-B2CA82FD6AF5}" destId="{FB2D19CC-8507-4C7D-B634-502B13947E0E}" srcOrd="0" destOrd="0" presId="urn:microsoft.com/office/officeart/2005/8/layout/orgChart1"/>
    <dgm:cxn modelId="{CD669F17-7361-4324-9269-B2CE157547BC}" type="presOf" srcId="{8BA2E37F-C8AC-4002-B660-73E21E5B1C0C}" destId="{5FD3FD7E-FD52-4264-B680-28B0EA3C2515}" srcOrd="0" destOrd="0" presId="urn:microsoft.com/office/officeart/2005/8/layout/orgChart1"/>
    <dgm:cxn modelId="{1FC3A619-8BE9-40B7-947E-B487EC92344D}" type="presOf" srcId="{8BA2E37F-C8AC-4002-B660-73E21E5B1C0C}" destId="{390F051C-F1CC-4733-9E0F-FF0814B17FE8}" srcOrd="1" destOrd="0" presId="urn:microsoft.com/office/officeart/2005/8/layout/orgChart1"/>
    <dgm:cxn modelId="{4CF83425-3247-4D92-AA86-ED111C62AE5A}" srcId="{8BA2E37F-C8AC-4002-B660-73E21E5B1C0C}" destId="{46536A9F-6B63-49C2-866F-84173169B0CD}" srcOrd="2" destOrd="0" parTransId="{552B6A66-C9A4-4F44-A57E-B2CA82FD6AF5}" sibTransId="{3AF8A7C5-53D9-4A5D-8043-35BB3FE970AD}"/>
    <dgm:cxn modelId="{F687F833-B807-4532-91F2-B3C5458C42B9}" type="presOf" srcId="{46536A9F-6B63-49C2-866F-84173169B0CD}" destId="{03527670-8E78-4AEC-8504-21E8E07CFAEB}" srcOrd="0" destOrd="0" presId="urn:microsoft.com/office/officeart/2005/8/layout/orgChart1"/>
    <dgm:cxn modelId="{379DDC3E-E921-4DC6-8A21-334E7CD93229}" type="presOf" srcId="{A0BC4024-399D-4441-94E7-E3F3394AC42C}" destId="{A376EDCC-A789-46CA-AB88-800DE5CD3C10}" srcOrd="0" destOrd="0" presId="urn:microsoft.com/office/officeart/2005/8/layout/orgChart1"/>
    <dgm:cxn modelId="{5489AE60-C64D-42EC-A3F5-80AD7F2BA738}" srcId="{8BA2E37F-C8AC-4002-B660-73E21E5B1C0C}" destId="{3D63C0B9-3680-45CE-AC2F-6CB9043FEE63}" srcOrd="1" destOrd="0" parTransId="{EFA7F3DD-6381-4621-AE30-93DF3CFE0563}" sibTransId="{FC0E2ED4-FB35-4C92-A565-5868E5D273B6}"/>
    <dgm:cxn modelId="{BFC7514D-D3CB-494D-A43E-C3563896A98E}" type="presOf" srcId="{3D63C0B9-3680-45CE-AC2F-6CB9043FEE63}" destId="{4B4C7E8F-9785-44A8-8824-573D71BC0E0F}" srcOrd="0" destOrd="0" presId="urn:microsoft.com/office/officeart/2005/8/layout/orgChart1"/>
    <dgm:cxn modelId="{639F9692-F78E-404E-80B9-7B9823021787}" srcId="{8BA2E37F-C8AC-4002-B660-73E21E5B1C0C}" destId="{55C6B0D8-485A-472A-AF02-8D131AF641D2}" srcOrd="0" destOrd="0" parTransId="{A0BC4024-399D-4441-94E7-E3F3394AC42C}" sibTransId="{4C513E19-EFF9-475D-9652-D06F06C1BB34}"/>
    <dgm:cxn modelId="{FE7EB6A0-0EB1-40E0-9521-C0EC435CC561}" type="presOf" srcId="{22BDBA74-BE2B-4919-B7E3-14872D43A8FE}" destId="{2D0864D9-FAD7-495D-8F5E-E1B4FE97785C}" srcOrd="0" destOrd="0" presId="urn:microsoft.com/office/officeart/2005/8/layout/orgChart1"/>
    <dgm:cxn modelId="{768B76B0-6A53-47FA-AA4B-7E05F4C1ECCD}" type="presOf" srcId="{55C6B0D8-485A-472A-AF02-8D131AF641D2}" destId="{37A33F9B-80EE-4443-982C-3BFC85E0C8F4}" srcOrd="1" destOrd="0" presId="urn:microsoft.com/office/officeart/2005/8/layout/orgChart1"/>
    <dgm:cxn modelId="{BBAA23BD-CF6D-4221-971B-2576960B8CD1}" type="presOf" srcId="{3D63C0B9-3680-45CE-AC2F-6CB9043FEE63}" destId="{C2900A35-D6AF-4379-A910-DB52008211A0}" srcOrd="1" destOrd="0" presId="urn:microsoft.com/office/officeart/2005/8/layout/orgChart1"/>
    <dgm:cxn modelId="{57AF5ADA-35B3-4DF9-9E81-E4E1AC29D428}" srcId="{22BDBA74-BE2B-4919-B7E3-14872D43A8FE}" destId="{8BA2E37F-C8AC-4002-B660-73E21E5B1C0C}" srcOrd="0" destOrd="0" parTransId="{428C8B87-BD97-4C9E-88C2-CA29C8EB8EB7}" sibTransId="{D41444B2-56DA-4130-81E0-ED98A4B32BA6}"/>
    <dgm:cxn modelId="{FE5542F9-4424-4156-9518-B162B596645B}" type="presOf" srcId="{46536A9F-6B63-49C2-866F-84173169B0CD}" destId="{DE24E6F1-D9E9-4F51-AC9D-672494E14A2D}" srcOrd="1" destOrd="0" presId="urn:microsoft.com/office/officeart/2005/8/layout/orgChart1"/>
    <dgm:cxn modelId="{595E43F9-3E2B-4265-9BD1-60EF758B1EF3}" type="presOf" srcId="{55C6B0D8-485A-472A-AF02-8D131AF641D2}" destId="{E7BD2DBD-C5A9-4158-8D48-AFDCA968C6FC}" srcOrd="0" destOrd="0" presId="urn:microsoft.com/office/officeart/2005/8/layout/orgChart1"/>
    <dgm:cxn modelId="{6808AC12-F12F-40C7-AFFB-E3FACD65087F}" type="presParOf" srcId="{2D0864D9-FAD7-495D-8F5E-E1B4FE97785C}" destId="{5D6C097D-0E67-438E-BCC3-88997CEDE2C5}" srcOrd="0" destOrd="0" presId="urn:microsoft.com/office/officeart/2005/8/layout/orgChart1"/>
    <dgm:cxn modelId="{51D80BDB-E0E2-4747-B971-83B5F112DB37}" type="presParOf" srcId="{5D6C097D-0E67-438E-BCC3-88997CEDE2C5}" destId="{582C8BD2-02FB-4078-A8E8-E2749FB07322}" srcOrd="0" destOrd="0" presId="urn:microsoft.com/office/officeart/2005/8/layout/orgChart1"/>
    <dgm:cxn modelId="{E32ED6F6-463A-47F0-83CF-45B05144E94D}" type="presParOf" srcId="{582C8BD2-02FB-4078-A8E8-E2749FB07322}" destId="{5FD3FD7E-FD52-4264-B680-28B0EA3C2515}" srcOrd="0" destOrd="0" presId="urn:microsoft.com/office/officeart/2005/8/layout/orgChart1"/>
    <dgm:cxn modelId="{D3B49CA9-1329-4AF0-93DB-CA4B997B141C}" type="presParOf" srcId="{582C8BD2-02FB-4078-A8E8-E2749FB07322}" destId="{390F051C-F1CC-4733-9E0F-FF0814B17FE8}" srcOrd="1" destOrd="0" presId="urn:microsoft.com/office/officeart/2005/8/layout/orgChart1"/>
    <dgm:cxn modelId="{1AC1145C-EC63-4E5C-8D7E-0A832372F76F}" type="presParOf" srcId="{5D6C097D-0E67-438E-BCC3-88997CEDE2C5}" destId="{C9ACF623-7093-4000-941A-891051BB8DD1}" srcOrd="1" destOrd="0" presId="urn:microsoft.com/office/officeart/2005/8/layout/orgChart1"/>
    <dgm:cxn modelId="{E69C2246-7123-4465-AD19-12E102420BA4}" type="presParOf" srcId="{C9ACF623-7093-4000-941A-891051BB8DD1}" destId="{A376EDCC-A789-46CA-AB88-800DE5CD3C10}" srcOrd="0" destOrd="0" presId="urn:microsoft.com/office/officeart/2005/8/layout/orgChart1"/>
    <dgm:cxn modelId="{FCD10816-39D3-49C4-8F2A-82E115399896}" type="presParOf" srcId="{C9ACF623-7093-4000-941A-891051BB8DD1}" destId="{81E04DC0-C31A-4F12-8D88-466B1B54F253}" srcOrd="1" destOrd="0" presId="urn:microsoft.com/office/officeart/2005/8/layout/orgChart1"/>
    <dgm:cxn modelId="{75063C59-0C47-45E5-8C4B-317CC558854C}" type="presParOf" srcId="{81E04DC0-C31A-4F12-8D88-466B1B54F253}" destId="{685C550D-03CF-424A-85F5-D56916EA3F05}" srcOrd="0" destOrd="0" presId="urn:microsoft.com/office/officeart/2005/8/layout/orgChart1"/>
    <dgm:cxn modelId="{108453C1-B0DD-4B62-A880-1FD12948E618}" type="presParOf" srcId="{685C550D-03CF-424A-85F5-D56916EA3F05}" destId="{E7BD2DBD-C5A9-4158-8D48-AFDCA968C6FC}" srcOrd="0" destOrd="0" presId="urn:microsoft.com/office/officeart/2005/8/layout/orgChart1"/>
    <dgm:cxn modelId="{EC0542D7-C14D-4187-86A9-FBDD9C7EAEE6}" type="presParOf" srcId="{685C550D-03CF-424A-85F5-D56916EA3F05}" destId="{37A33F9B-80EE-4443-982C-3BFC85E0C8F4}" srcOrd="1" destOrd="0" presId="urn:microsoft.com/office/officeart/2005/8/layout/orgChart1"/>
    <dgm:cxn modelId="{147EA808-2BC8-44E7-A5C6-4197AA5E77D8}" type="presParOf" srcId="{81E04DC0-C31A-4F12-8D88-466B1B54F253}" destId="{F2660AF5-23B8-4702-8455-C0C79FED4C58}" srcOrd="1" destOrd="0" presId="urn:microsoft.com/office/officeart/2005/8/layout/orgChart1"/>
    <dgm:cxn modelId="{B4A866FC-5C87-48AE-BCA7-1FD5DCF1A54C}" type="presParOf" srcId="{81E04DC0-C31A-4F12-8D88-466B1B54F253}" destId="{50C86E84-FCA8-4BF3-ABC6-475AA53A6703}" srcOrd="2" destOrd="0" presId="urn:microsoft.com/office/officeart/2005/8/layout/orgChart1"/>
    <dgm:cxn modelId="{A565BBBE-C450-4303-92A4-DC9AB587AC5C}" type="presParOf" srcId="{C9ACF623-7093-4000-941A-891051BB8DD1}" destId="{EBE98847-F8AE-4B08-888F-7F1B94565EBF}" srcOrd="2" destOrd="0" presId="urn:microsoft.com/office/officeart/2005/8/layout/orgChart1"/>
    <dgm:cxn modelId="{8A0BD286-D310-4949-A432-E62393CA6269}" type="presParOf" srcId="{C9ACF623-7093-4000-941A-891051BB8DD1}" destId="{BC5BCB2E-A618-4192-8EB4-BD27E03A3AB0}" srcOrd="3" destOrd="0" presId="urn:microsoft.com/office/officeart/2005/8/layout/orgChart1"/>
    <dgm:cxn modelId="{D2A90D02-DE65-4A79-9D30-4196CEF0A8AB}" type="presParOf" srcId="{BC5BCB2E-A618-4192-8EB4-BD27E03A3AB0}" destId="{4513F307-1942-4E99-B9EC-238B92D3E808}" srcOrd="0" destOrd="0" presId="urn:microsoft.com/office/officeart/2005/8/layout/orgChart1"/>
    <dgm:cxn modelId="{FF5E9675-3ED4-4DAA-A8D9-D48DF2B57308}" type="presParOf" srcId="{4513F307-1942-4E99-B9EC-238B92D3E808}" destId="{4B4C7E8F-9785-44A8-8824-573D71BC0E0F}" srcOrd="0" destOrd="0" presId="urn:microsoft.com/office/officeart/2005/8/layout/orgChart1"/>
    <dgm:cxn modelId="{4E4829ED-2744-4171-897B-6A05C9DB4DB5}" type="presParOf" srcId="{4513F307-1942-4E99-B9EC-238B92D3E808}" destId="{C2900A35-D6AF-4379-A910-DB52008211A0}" srcOrd="1" destOrd="0" presId="urn:microsoft.com/office/officeart/2005/8/layout/orgChart1"/>
    <dgm:cxn modelId="{DA79B3D1-BAE0-4551-812B-9800F9B24389}" type="presParOf" srcId="{BC5BCB2E-A618-4192-8EB4-BD27E03A3AB0}" destId="{3EF313DA-5184-4801-BB76-ADF3C4CC0AB0}" srcOrd="1" destOrd="0" presId="urn:microsoft.com/office/officeart/2005/8/layout/orgChart1"/>
    <dgm:cxn modelId="{EC7DD87C-32E3-41E9-987C-F6FD7826A306}" type="presParOf" srcId="{BC5BCB2E-A618-4192-8EB4-BD27E03A3AB0}" destId="{D0098492-0E55-4A96-BB8B-96F74827A17E}" srcOrd="2" destOrd="0" presId="urn:microsoft.com/office/officeart/2005/8/layout/orgChart1"/>
    <dgm:cxn modelId="{3D8C06B5-9A4B-4BF2-8898-133D3E62A7AF}" type="presParOf" srcId="{C9ACF623-7093-4000-941A-891051BB8DD1}" destId="{FB2D19CC-8507-4C7D-B634-502B13947E0E}" srcOrd="4" destOrd="0" presId="urn:microsoft.com/office/officeart/2005/8/layout/orgChart1"/>
    <dgm:cxn modelId="{5AD6E2D6-D4EB-42CD-8068-91AF9CC2A200}" type="presParOf" srcId="{C9ACF623-7093-4000-941A-891051BB8DD1}" destId="{A1DBAD57-6FF4-4681-9F5D-DD89339F1D0B}" srcOrd="5" destOrd="0" presId="urn:microsoft.com/office/officeart/2005/8/layout/orgChart1"/>
    <dgm:cxn modelId="{D14C9B98-E491-459C-B7B2-129E6773CB23}" type="presParOf" srcId="{A1DBAD57-6FF4-4681-9F5D-DD89339F1D0B}" destId="{2CCD32C9-12E8-4900-808B-A65F060FC105}" srcOrd="0" destOrd="0" presId="urn:microsoft.com/office/officeart/2005/8/layout/orgChart1"/>
    <dgm:cxn modelId="{D300B288-C141-4603-85BB-CB3E0E50D042}" type="presParOf" srcId="{2CCD32C9-12E8-4900-808B-A65F060FC105}" destId="{03527670-8E78-4AEC-8504-21E8E07CFAEB}" srcOrd="0" destOrd="0" presId="urn:microsoft.com/office/officeart/2005/8/layout/orgChart1"/>
    <dgm:cxn modelId="{52B3231D-EB66-4592-A1A2-FBE3264C56A6}" type="presParOf" srcId="{2CCD32C9-12E8-4900-808B-A65F060FC105}" destId="{DE24E6F1-D9E9-4F51-AC9D-672494E14A2D}" srcOrd="1" destOrd="0" presId="urn:microsoft.com/office/officeart/2005/8/layout/orgChart1"/>
    <dgm:cxn modelId="{87884149-35F1-4A50-A382-C6BA52D1EE7A}" type="presParOf" srcId="{A1DBAD57-6FF4-4681-9F5D-DD89339F1D0B}" destId="{EAB0182E-3F7D-4B54-ADD6-56A0C5C17DA6}" srcOrd="1" destOrd="0" presId="urn:microsoft.com/office/officeart/2005/8/layout/orgChart1"/>
    <dgm:cxn modelId="{4F2C5C6E-7D8A-442E-AD21-BEBEFDCD9ADD}" type="presParOf" srcId="{A1DBAD57-6FF4-4681-9F5D-DD89339F1D0B}" destId="{AD577363-ED3F-461B-AFAB-254D577F8DAC}" srcOrd="2" destOrd="0" presId="urn:microsoft.com/office/officeart/2005/8/layout/orgChart1"/>
    <dgm:cxn modelId="{A1F4C167-41B9-4B42-BF1F-F1ABEDCBC200}" type="presParOf" srcId="{5D6C097D-0E67-438E-BCC3-88997CEDE2C5}" destId="{1F605A71-50D5-4E49-BEC3-26D13ED721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95E8C2-0E00-4CA5-8429-9BD6B87C000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2814AE-84BB-4054-898D-F8E630583B16}">
      <dgm:prSet/>
      <dgm:spPr/>
      <dgm:t>
        <a:bodyPr/>
        <a:lstStyle/>
        <a:p>
          <a:r>
            <a:rPr lang="en-US" b="1"/>
            <a:t>Utrošci radne snage predstavljaju odredjene količine ljudske bioenergije koje se troše u procesima rada</a:t>
          </a:r>
          <a:r>
            <a:rPr lang="en-US"/>
            <a:t>. </a:t>
          </a:r>
        </a:p>
      </dgm:t>
    </dgm:pt>
    <dgm:pt modelId="{2C4152A0-8A53-45BD-AA4A-6A5926161C16}" type="parTrans" cxnId="{AE6CB703-C092-4207-A708-BAC6E690F623}">
      <dgm:prSet/>
      <dgm:spPr/>
      <dgm:t>
        <a:bodyPr/>
        <a:lstStyle/>
        <a:p>
          <a:endParaRPr lang="en-US"/>
        </a:p>
      </dgm:t>
    </dgm:pt>
    <dgm:pt modelId="{C721BAC8-88B7-46C4-8CD2-E37F74E86047}" type="sibTrans" cxnId="{AE6CB703-C092-4207-A708-BAC6E690F623}">
      <dgm:prSet/>
      <dgm:spPr/>
      <dgm:t>
        <a:bodyPr/>
        <a:lstStyle/>
        <a:p>
          <a:endParaRPr lang="en-US"/>
        </a:p>
      </dgm:t>
    </dgm:pt>
    <dgm:pt modelId="{C0C81156-FED5-45C6-A3C0-D858708A1140}">
      <dgm:prSet/>
      <dgm:spPr/>
      <dgm:t>
        <a:bodyPr/>
        <a:lstStyle/>
        <a:p>
          <a:r>
            <a:rPr lang="en-US"/>
            <a:t>Kvantitativno izražavanje utrošaka radne snage </a:t>
          </a:r>
          <a:r>
            <a:rPr lang="en-US" u="sng"/>
            <a:t>može se meriti preko količine energije koja je utrošena u obavljanju nekog posla (džul)</a:t>
          </a:r>
          <a:r>
            <a:rPr lang="sr-Latn-RS" u="sng"/>
            <a:t>, ali </a:t>
          </a:r>
          <a:r>
            <a:rPr lang="en-US"/>
            <a:t>kako je to nepraktično, ovi utrošci se izražavaju </a:t>
          </a:r>
          <a:r>
            <a:rPr lang="en-US" b="1"/>
            <a:t>vremenskim jedinicama mere </a:t>
          </a:r>
          <a:endParaRPr lang="en-US"/>
        </a:p>
      </dgm:t>
    </dgm:pt>
    <dgm:pt modelId="{6B3B9E00-F5AC-45B7-BFC7-3926D512873C}" type="parTrans" cxnId="{BB5CA60F-0966-4C0C-9E65-051CE854F92A}">
      <dgm:prSet/>
      <dgm:spPr/>
      <dgm:t>
        <a:bodyPr/>
        <a:lstStyle/>
        <a:p>
          <a:endParaRPr lang="en-US"/>
        </a:p>
      </dgm:t>
    </dgm:pt>
    <dgm:pt modelId="{44F354EC-CF64-47A9-A020-DEAF0292AB53}" type="sibTrans" cxnId="{BB5CA60F-0966-4C0C-9E65-051CE854F92A}">
      <dgm:prSet/>
      <dgm:spPr/>
      <dgm:t>
        <a:bodyPr/>
        <a:lstStyle/>
        <a:p>
          <a:endParaRPr lang="en-US"/>
        </a:p>
      </dgm:t>
    </dgm:pt>
    <dgm:pt modelId="{798A21A3-0D6E-4D76-A452-10C04B1DDFCA}">
      <dgm:prSet/>
      <dgm:spPr/>
      <dgm:t>
        <a:bodyPr/>
        <a:lstStyle/>
        <a:p>
          <a:r>
            <a:rPr lang="en-US"/>
            <a:t>Specifičnost trošenja radne snage je u </a:t>
          </a:r>
          <a:r>
            <a:rPr lang="en-US" u="sng"/>
            <a:t>neodvojivosti utrošaka radne snage od ličnosti pojedinca </a:t>
          </a:r>
          <a:r>
            <a:rPr lang="en-US"/>
            <a:t>(kvalifikovanost, intenzitet rada i organizacija rada). </a:t>
          </a:r>
        </a:p>
      </dgm:t>
    </dgm:pt>
    <dgm:pt modelId="{EBFD9C20-7265-4093-9A0D-C05BCDC15048}" type="parTrans" cxnId="{5E9294F8-0848-4A3B-B160-BA9ED33E3BA6}">
      <dgm:prSet/>
      <dgm:spPr/>
      <dgm:t>
        <a:bodyPr/>
        <a:lstStyle/>
        <a:p>
          <a:endParaRPr lang="en-US"/>
        </a:p>
      </dgm:t>
    </dgm:pt>
    <dgm:pt modelId="{6FEE04A3-5F52-4D06-AB8A-093FC5E6A595}" type="sibTrans" cxnId="{5E9294F8-0848-4A3B-B160-BA9ED33E3BA6}">
      <dgm:prSet/>
      <dgm:spPr/>
      <dgm:t>
        <a:bodyPr/>
        <a:lstStyle/>
        <a:p>
          <a:endParaRPr lang="en-US"/>
        </a:p>
      </dgm:t>
    </dgm:pt>
    <dgm:pt modelId="{63C42818-1C95-4E86-9816-BD6847C334A5}">
      <dgm:prSet/>
      <dgm:spPr/>
      <dgm:t>
        <a:bodyPr/>
        <a:lstStyle/>
        <a:p>
          <a:r>
            <a:rPr lang="en-US"/>
            <a:t>Zajednička karakteristika ovih elemenata je njihova </a:t>
          </a:r>
          <a:r>
            <a:rPr lang="en-US" b="1" u="sng"/>
            <a:t>promenljivost,</a:t>
          </a:r>
          <a:r>
            <a:rPr lang="en-US"/>
            <a:t> pa se menja i količina rada koja se troši u jedinici vremena, tako da vreme trajanja procesa rada ne odražava adekvatno utroške radne snage </a:t>
          </a:r>
        </a:p>
      </dgm:t>
    </dgm:pt>
    <dgm:pt modelId="{4D9B6C0D-15C5-439D-9C83-70EB2D6B9451}" type="parTrans" cxnId="{398453B8-31D9-435B-B731-F0FDCD9E38BD}">
      <dgm:prSet/>
      <dgm:spPr/>
      <dgm:t>
        <a:bodyPr/>
        <a:lstStyle/>
        <a:p>
          <a:endParaRPr lang="en-US"/>
        </a:p>
      </dgm:t>
    </dgm:pt>
    <dgm:pt modelId="{D6FCD2DE-C209-43FC-9EE9-DA3B05AA3AAC}" type="sibTrans" cxnId="{398453B8-31D9-435B-B731-F0FDCD9E38BD}">
      <dgm:prSet/>
      <dgm:spPr/>
      <dgm:t>
        <a:bodyPr/>
        <a:lstStyle/>
        <a:p>
          <a:endParaRPr lang="en-US"/>
        </a:p>
      </dgm:t>
    </dgm:pt>
    <dgm:pt modelId="{02796CC3-5706-422B-92FB-9D1FA68DD424}" type="pres">
      <dgm:prSet presAssocID="{FC95E8C2-0E00-4CA5-8429-9BD6B87C000C}" presName="linear" presStyleCnt="0">
        <dgm:presLayoutVars>
          <dgm:animLvl val="lvl"/>
          <dgm:resizeHandles val="exact"/>
        </dgm:presLayoutVars>
      </dgm:prSet>
      <dgm:spPr/>
    </dgm:pt>
    <dgm:pt modelId="{18CF8958-717E-467F-8FC4-158B5BEE2C76}" type="pres">
      <dgm:prSet presAssocID="{1C2814AE-84BB-4054-898D-F8E630583B1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C4E88C1-CBD2-49CC-8403-255FA30C360F}" type="pres">
      <dgm:prSet presAssocID="{C721BAC8-88B7-46C4-8CD2-E37F74E86047}" presName="spacer" presStyleCnt="0"/>
      <dgm:spPr/>
    </dgm:pt>
    <dgm:pt modelId="{05FA150E-9326-44C2-A3F4-B1B9B28C276D}" type="pres">
      <dgm:prSet presAssocID="{C0C81156-FED5-45C6-A3C0-D858708A114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9166C64-9065-43B0-A04E-5A325128FB47}" type="pres">
      <dgm:prSet presAssocID="{44F354EC-CF64-47A9-A020-DEAF0292AB53}" presName="spacer" presStyleCnt="0"/>
      <dgm:spPr/>
    </dgm:pt>
    <dgm:pt modelId="{0F986113-50AB-42C1-A38E-5B9D76F91BE7}" type="pres">
      <dgm:prSet presAssocID="{798A21A3-0D6E-4D76-A452-10C04B1DDFC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9F8CC3-9185-4E17-B067-46D0537DC895}" type="pres">
      <dgm:prSet presAssocID="{6FEE04A3-5F52-4D06-AB8A-093FC5E6A595}" presName="spacer" presStyleCnt="0"/>
      <dgm:spPr/>
    </dgm:pt>
    <dgm:pt modelId="{A159A018-5D9A-451C-B8CA-C642200A5D88}" type="pres">
      <dgm:prSet presAssocID="{63C42818-1C95-4E86-9816-BD6847C334A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9EC8400-D8CF-4A02-BB84-FC4B2EB69004}" type="presOf" srcId="{FC95E8C2-0E00-4CA5-8429-9BD6B87C000C}" destId="{02796CC3-5706-422B-92FB-9D1FA68DD424}" srcOrd="0" destOrd="0" presId="urn:microsoft.com/office/officeart/2005/8/layout/vList2"/>
    <dgm:cxn modelId="{AE6CB703-C092-4207-A708-BAC6E690F623}" srcId="{FC95E8C2-0E00-4CA5-8429-9BD6B87C000C}" destId="{1C2814AE-84BB-4054-898D-F8E630583B16}" srcOrd="0" destOrd="0" parTransId="{2C4152A0-8A53-45BD-AA4A-6A5926161C16}" sibTransId="{C721BAC8-88B7-46C4-8CD2-E37F74E86047}"/>
    <dgm:cxn modelId="{BB5CA60F-0966-4C0C-9E65-051CE854F92A}" srcId="{FC95E8C2-0E00-4CA5-8429-9BD6B87C000C}" destId="{C0C81156-FED5-45C6-A3C0-D858708A1140}" srcOrd="1" destOrd="0" parTransId="{6B3B9E00-F5AC-45B7-BFC7-3926D512873C}" sibTransId="{44F354EC-CF64-47A9-A020-DEAF0292AB53}"/>
    <dgm:cxn modelId="{18CF8912-9092-4AEA-8C69-DCA59A50A298}" type="presOf" srcId="{798A21A3-0D6E-4D76-A452-10C04B1DDFCA}" destId="{0F986113-50AB-42C1-A38E-5B9D76F91BE7}" srcOrd="0" destOrd="0" presId="urn:microsoft.com/office/officeart/2005/8/layout/vList2"/>
    <dgm:cxn modelId="{5047D12A-95B8-4B99-8B8E-BA8F99A65C65}" type="presOf" srcId="{C0C81156-FED5-45C6-A3C0-D858708A1140}" destId="{05FA150E-9326-44C2-A3F4-B1B9B28C276D}" srcOrd="0" destOrd="0" presId="urn:microsoft.com/office/officeart/2005/8/layout/vList2"/>
    <dgm:cxn modelId="{398453B8-31D9-435B-B731-F0FDCD9E38BD}" srcId="{FC95E8C2-0E00-4CA5-8429-9BD6B87C000C}" destId="{63C42818-1C95-4E86-9816-BD6847C334A5}" srcOrd="3" destOrd="0" parTransId="{4D9B6C0D-15C5-439D-9C83-70EB2D6B9451}" sibTransId="{D6FCD2DE-C209-43FC-9EE9-DA3B05AA3AAC}"/>
    <dgm:cxn modelId="{D79DD9DD-1FAB-4CBE-A13B-454B63E2517B}" type="presOf" srcId="{63C42818-1C95-4E86-9816-BD6847C334A5}" destId="{A159A018-5D9A-451C-B8CA-C642200A5D88}" srcOrd="0" destOrd="0" presId="urn:microsoft.com/office/officeart/2005/8/layout/vList2"/>
    <dgm:cxn modelId="{A3324CEC-4E8C-4415-877F-212ACACEFC3F}" type="presOf" srcId="{1C2814AE-84BB-4054-898D-F8E630583B16}" destId="{18CF8958-717E-467F-8FC4-158B5BEE2C76}" srcOrd="0" destOrd="0" presId="urn:microsoft.com/office/officeart/2005/8/layout/vList2"/>
    <dgm:cxn modelId="{5E9294F8-0848-4A3B-B160-BA9ED33E3BA6}" srcId="{FC95E8C2-0E00-4CA5-8429-9BD6B87C000C}" destId="{798A21A3-0D6E-4D76-A452-10C04B1DDFCA}" srcOrd="2" destOrd="0" parTransId="{EBFD9C20-7265-4093-9A0D-C05BCDC15048}" sibTransId="{6FEE04A3-5F52-4D06-AB8A-093FC5E6A595}"/>
    <dgm:cxn modelId="{057F0716-AED3-4AFD-99AC-90DEE10A6767}" type="presParOf" srcId="{02796CC3-5706-422B-92FB-9D1FA68DD424}" destId="{18CF8958-717E-467F-8FC4-158B5BEE2C76}" srcOrd="0" destOrd="0" presId="urn:microsoft.com/office/officeart/2005/8/layout/vList2"/>
    <dgm:cxn modelId="{597DFDB7-D183-4F89-9530-9450AA6DB39D}" type="presParOf" srcId="{02796CC3-5706-422B-92FB-9D1FA68DD424}" destId="{FC4E88C1-CBD2-49CC-8403-255FA30C360F}" srcOrd="1" destOrd="0" presId="urn:microsoft.com/office/officeart/2005/8/layout/vList2"/>
    <dgm:cxn modelId="{014B2868-7245-4157-B202-EAD7F82405FD}" type="presParOf" srcId="{02796CC3-5706-422B-92FB-9D1FA68DD424}" destId="{05FA150E-9326-44C2-A3F4-B1B9B28C276D}" srcOrd="2" destOrd="0" presId="urn:microsoft.com/office/officeart/2005/8/layout/vList2"/>
    <dgm:cxn modelId="{766A3D87-5192-4BFC-B5AA-9C4758D7FCF0}" type="presParOf" srcId="{02796CC3-5706-422B-92FB-9D1FA68DD424}" destId="{A9166C64-9065-43B0-A04E-5A325128FB47}" srcOrd="3" destOrd="0" presId="urn:microsoft.com/office/officeart/2005/8/layout/vList2"/>
    <dgm:cxn modelId="{3E043B7C-2726-4706-95E7-4DBDE1D98078}" type="presParOf" srcId="{02796CC3-5706-422B-92FB-9D1FA68DD424}" destId="{0F986113-50AB-42C1-A38E-5B9D76F91BE7}" srcOrd="4" destOrd="0" presId="urn:microsoft.com/office/officeart/2005/8/layout/vList2"/>
    <dgm:cxn modelId="{28575DEA-F01C-4387-9FDD-627FD2D78507}" type="presParOf" srcId="{02796CC3-5706-422B-92FB-9D1FA68DD424}" destId="{7C9F8CC3-9185-4E17-B067-46D0537DC895}" srcOrd="5" destOrd="0" presId="urn:microsoft.com/office/officeart/2005/8/layout/vList2"/>
    <dgm:cxn modelId="{F609E1E2-D11F-4953-8CF4-9AEAC9D903FE}" type="presParOf" srcId="{02796CC3-5706-422B-92FB-9D1FA68DD424}" destId="{A159A018-5D9A-451C-B8CA-C642200A5D8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D19CC-8507-4C7D-B634-502B13947E0E}">
      <dsp:nvSpPr>
        <dsp:cNvPr id="0" name=""/>
        <dsp:cNvSpPr/>
      </dsp:nvSpPr>
      <dsp:spPr>
        <a:xfrm>
          <a:off x="4114799" y="1280818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98847-F8AE-4B08-888F-7F1B94565EBF}">
      <dsp:nvSpPr>
        <dsp:cNvPr id="0" name=""/>
        <dsp:cNvSpPr/>
      </dsp:nvSpPr>
      <dsp:spPr>
        <a:xfrm>
          <a:off x="4069079" y="1280818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6EDCC-A789-46CA-AB88-800DE5CD3C10}">
      <dsp:nvSpPr>
        <dsp:cNvPr id="0" name=""/>
        <dsp:cNvSpPr/>
      </dsp:nvSpPr>
      <dsp:spPr>
        <a:xfrm>
          <a:off x="1203548" y="1280818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3FD7E-FD52-4264-B680-28B0EA3C2515}">
      <dsp:nvSpPr>
        <dsp:cNvPr id="0" name=""/>
        <dsp:cNvSpPr/>
      </dsp:nvSpPr>
      <dsp:spPr>
        <a:xfrm>
          <a:off x="2911803" y="77821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2600" b="0" kern="1200" dirty="0"/>
            <a:t>Prema elementima proizvodnje</a:t>
          </a:r>
          <a:endParaRPr lang="en-US" sz="2600" b="0" kern="1200" dirty="0"/>
        </a:p>
      </dsp:txBody>
      <dsp:txXfrm>
        <a:off x="2911803" y="77821"/>
        <a:ext cx="2405992" cy="1202996"/>
      </dsp:txXfrm>
    </dsp:sp>
    <dsp:sp modelId="{E7BD2DBD-C5A9-4158-8D48-AFDCA968C6FC}">
      <dsp:nvSpPr>
        <dsp:cNvPr id="0" name=""/>
        <dsp:cNvSpPr/>
      </dsp:nvSpPr>
      <dsp:spPr>
        <a:xfrm>
          <a:off x="552" y="1786076"/>
          <a:ext cx="2405992" cy="2179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3000" kern="1200" dirty="0"/>
            <a:t>Utrošci materijala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Fizički iskazane količine materijala koje su utrošene u procesu proizvodnje</a:t>
          </a:r>
          <a:endParaRPr lang="en-US" sz="1800" kern="1200" dirty="0"/>
        </a:p>
      </dsp:txBody>
      <dsp:txXfrm>
        <a:off x="552" y="1786076"/>
        <a:ext cx="2405992" cy="2179468"/>
      </dsp:txXfrm>
    </dsp:sp>
    <dsp:sp modelId="{4B4C7E8F-9785-44A8-8824-573D71BC0E0F}">
      <dsp:nvSpPr>
        <dsp:cNvPr id="0" name=""/>
        <dsp:cNvSpPr/>
      </dsp:nvSpPr>
      <dsp:spPr>
        <a:xfrm>
          <a:off x="2911803" y="1786076"/>
          <a:ext cx="2405992" cy="1595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3200" kern="1200" dirty="0"/>
            <a:t>Utrošci sredstava za rad</a:t>
          </a:r>
        </a:p>
      </dsp:txBody>
      <dsp:txXfrm>
        <a:off x="2911803" y="1786076"/>
        <a:ext cx="2405992" cy="1595690"/>
      </dsp:txXfrm>
    </dsp:sp>
    <dsp:sp modelId="{03527670-8E78-4AEC-8504-21E8E07CFAEB}">
      <dsp:nvSpPr>
        <dsp:cNvPr id="0" name=""/>
        <dsp:cNvSpPr/>
      </dsp:nvSpPr>
      <dsp:spPr>
        <a:xfrm>
          <a:off x="5823054" y="1786076"/>
          <a:ext cx="2405992" cy="1563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3600" kern="1200" dirty="0"/>
            <a:t>Utrošci radne snage</a:t>
          </a:r>
          <a:endParaRPr lang="en-US" sz="3600" kern="1200" dirty="0"/>
        </a:p>
      </dsp:txBody>
      <dsp:txXfrm>
        <a:off x="5823054" y="1786076"/>
        <a:ext cx="2405992" cy="1563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F8958-717E-467F-8FC4-158B5BEE2C76}">
      <dsp:nvSpPr>
        <dsp:cNvPr id="0" name=""/>
        <dsp:cNvSpPr/>
      </dsp:nvSpPr>
      <dsp:spPr>
        <a:xfrm>
          <a:off x="0" y="38347"/>
          <a:ext cx="6858000" cy="12754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Utrošci radne snage predstavljaju odredjene količine ljudske bioenergije koje se troše u procesima rada</a:t>
          </a:r>
          <a:r>
            <a:rPr lang="en-US" sz="1800" kern="1200"/>
            <a:t>. </a:t>
          </a:r>
        </a:p>
      </dsp:txBody>
      <dsp:txXfrm>
        <a:off x="62262" y="100609"/>
        <a:ext cx="6733476" cy="1150922"/>
      </dsp:txXfrm>
    </dsp:sp>
    <dsp:sp modelId="{05FA150E-9326-44C2-A3F4-B1B9B28C276D}">
      <dsp:nvSpPr>
        <dsp:cNvPr id="0" name=""/>
        <dsp:cNvSpPr/>
      </dsp:nvSpPr>
      <dsp:spPr>
        <a:xfrm>
          <a:off x="0" y="1365633"/>
          <a:ext cx="6858000" cy="12754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Kvantitativno izražavanje utrošaka radne snage </a:t>
          </a:r>
          <a:r>
            <a:rPr lang="en-US" sz="1800" u="sng" kern="1200"/>
            <a:t>može se meriti preko količine energije koja je utrošena u obavljanju nekog posla (džul)</a:t>
          </a:r>
          <a:r>
            <a:rPr lang="sr-Latn-RS" sz="1800" u="sng" kern="1200"/>
            <a:t>, ali </a:t>
          </a:r>
          <a:r>
            <a:rPr lang="en-US" sz="1800" kern="1200"/>
            <a:t>kako je to nepraktično, ovi utrošci se izražavaju </a:t>
          </a:r>
          <a:r>
            <a:rPr lang="en-US" sz="1800" b="1" kern="1200"/>
            <a:t>vremenskim jedinicama mere </a:t>
          </a:r>
          <a:endParaRPr lang="en-US" sz="1800" kern="1200"/>
        </a:p>
      </dsp:txBody>
      <dsp:txXfrm>
        <a:off x="62262" y="1427895"/>
        <a:ext cx="6733476" cy="1150922"/>
      </dsp:txXfrm>
    </dsp:sp>
    <dsp:sp modelId="{0F986113-50AB-42C1-A38E-5B9D76F91BE7}">
      <dsp:nvSpPr>
        <dsp:cNvPr id="0" name=""/>
        <dsp:cNvSpPr/>
      </dsp:nvSpPr>
      <dsp:spPr>
        <a:xfrm>
          <a:off x="0" y="2692919"/>
          <a:ext cx="6858000" cy="12754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Specifičnost trošenja radne snage je u </a:t>
          </a:r>
          <a:r>
            <a:rPr lang="en-US" sz="1800" u="sng" kern="1200"/>
            <a:t>neodvojivosti utrošaka radne snage od ličnosti pojedinca </a:t>
          </a:r>
          <a:r>
            <a:rPr lang="en-US" sz="1800" kern="1200"/>
            <a:t>(kvalifikovanost, intenzitet rada i organizacija rada). </a:t>
          </a:r>
        </a:p>
      </dsp:txBody>
      <dsp:txXfrm>
        <a:off x="62262" y="2755181"/>
        <a:ext cx="6733476" cy="1150922"/>
      </dsp:txXfrm>
    </dsp:sp>
    <dsp:sp modelId="{A159A018-5D9A-451C-B8CA-C642200A5D88}">
      <dsp:nvSpPr>
        <dsp:cNvPr id="0" name=""/>
        <dsp:cNvSpPr/>
      </dsp:nvSpPr>
      <dsp:spPr>
        <a:xfrm>
          <a:off x="0" y="4020206"/>
          <a:ext cx="6858000" cy="12754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Zajednička karakteristika ovih elemenata je njihova </a:t>
          </a:r>
          <a:r>
            <a:rPr lang="en-US" sz="1800" b="1" u="sng" kern="1200"/>
            <a:t>promenljivost,</a:t>
          </a:r>
          <a:r>
            <a:rPr lang="en-US" sz="1800" kern="1200"/>
            <a:t> pa se menja i količina rada koja se troši u jedinici vremena, tako da vreme trajanja procesa rada ne odražava adekvatno utroške radne snage </a:t>
          </a:r>
        </a:p>
      </dsp:txBody>
      <dsp:txXfrm>
        <a:off x="62262" y="4082468"/>
        <a:ext cx="6733476" cy="1150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16/02/2024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16/02/2024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16/02/2024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16/02/2024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16/02/2024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16/02/2024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16/02/2024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,000 social enterprises to close this winter due to financial pressures,  report warns">
            <a:extLst>
              <a:ext uri="{FF2B5EF4-FFF2-40B4-BE49-F238E27FC236}">
                <a16:creationId xmlns:a16="http://schemas.microsoft.com/office/drawing/2014/main" id="{4CA94B84-9E0F-61F1-2B61-44F84663F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924681"/>
            <a:ext cx="7696201" cy="50086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124" y="2580693"/>
            <a:ext cx="3144774" cy="1229307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PREDU</a:t>
            </a:r>
            <a:r>
              <a:rPr lang="sr-Latn-RS" b="1" dirty="0">
                <a:solidFill>
                  <a:srgbClr val="FF0000"/>
                </a:solidFill>
              </a:rPr>
              <a:t>ZEĆE, TROŠKOVI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sr-Latn-RS" b="1"/>
              <a:t>Utrošci radne snage</a:t>
            </a:r>
            <a:endParaRPr lang="en-US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2EBF44-53C3-B86B-A6D3-F65B140210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143064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4,787 Bad Boss Cartoon Royalty-Free Images, Stock Photos &amp; Pictures |  Shutterstock">
            <a:extLst>
              <a:ext uri="{FF2B5EF4-FFF2-40B4-BE49-F238E27FC236}">
                <a16:creationId xmlns:a16="http://schemas.microsoft.com/office/drawing/2014/main" id="{F33FAB5C-2AEB-E861-C484-81AAB609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48" y="3444756"/>
            <a:ext cx="3236034" cy="20877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30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itle 1">
            <a:extLst>
              <a:ext uri="{FF2B5EF4-FFF2-40B4-BE49-F238E27FC236}">
                <a16:creationId xmlns:a16="http://schemas.microsoft.com/office/drawing/2014/main" id="{6B8760C6-4765-8055-0CDC-A26834F3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u="sng" dirty="0" err="1"/>
              <a:t>Troškovi</a:t>
            </a:r>
            <a:r>
              <a:rPr lang="en-US" b="1" u="sng" dirty="0"/>
              <a:t> </a:t>
            </a:r>
            <a:r>
              <a:rPr lang="en-US" b="1" u="sng" dirty="0" err="1"/>
              <a:t>predstavljaju</a:t>
            </a:r>
            <a:r>
              <a:rPr lang="en-US" b="1" u="sng" dirty="0"/>
              <a:t> </a:t>
            </a:r>
            <a:r>
              <a:rPr lang="en-US" b="1" u="sng" dirty="0" err="1"/>
              <a:t>vrednosni</a:t>
            </a:r>
            <a:r>
              <a:rPr lang="en-US" b="1" u="sng" dirty="0"/>
              <a:t> </a:t>
            </a:r>
            <a:r>
              <a:rPr lang="en-US" b="1" u="sng" dirty="0" err="1"/>
              <a:t>izraz</a:t>
            </a:r>
            <a:r>
              <a:rPr lang="en-US" b="1" u="sng" dirty="0"/>
              <a:t> </a:t>
            </a:r>
            <a:r>
              <a:rPr lang="en-US" dirty="0" err="1"/>
              <a:t>utrošenih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u </a:t>
            </a:r>
            <a:r>
              <a:rPr lang="en-US" dirty="0" err="1"/>
              <a:t>preduzeću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6799" y="2103120"/>
            <a:ext cx="6116053" cy="3749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b="1" dirty="0" err="1">
                <a:solidFill>
                  <a:srgbClr val="FF0000"/>
                </a:solidFill>
              </a:rPr>
              <a:t>Troškovi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preduzeća</a:t>
            </a:r>
            <a:r>
              <a:rPr lang="en-US" sz="2000" b="1" dirty="0">
                <a:solidFill>
                  <a:srgbClr val="FF0000"/>
                </a:solidFill>
              </a:rPr>
              <a:t> se </a:t>
            </a:r>
            <a:r>
              <a:rPr lang="en-US" sz="2000" b="1" dirty="0" err="1">
                <a:solidFill>
                  <a:srgbClr val="FF0000"/>
                </a:solidFill>
              </a:rPr>
              <a:t>definišu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kao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novčani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izraz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trošenja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faktora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procesa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rada</a:t>
            </a:r>
            <a:r>
              <a:rPr lang="en-US" sz="2000" b="1" dirty="0">
                <a:solidFill>
                  <a:srgbClr val="FF0000"/>
                </a:solidFill>
              </a:rPr>
              <a:t> u </a:t>
            </a:r>
            <a:r>
              <a:rPr lang="en-US" sz="2000" b="1" dirty="0" err="1">
                <a:solidFill>
                  <a:srgbClr val="FF0000"/>
                </a:solidFill>
              </a:rPr>
              <a:t>vezi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stvaranja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učinaka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preduzeća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: </a:t>
            </a:r>
          </a:p>
          <a:p>
            <a:pPr marL="182880" indent="-182880"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 err="1"/>
              <a:t>troškovi</a:t>
            </a:r>
            <a:r>
              <a:rPr lang="en-US" dirty="0"/>
              <a:t> se </a:t>
            </a:r>
            <a:r>
              <a:rPr lang="en-US" dirty="0" err="1"/>
              <a:t>izražavaju</a:t>
            </a:r>
            <a:r>
              <a:rPr lang="en-US" dirty="0"/>
              <a:t> </a:t>
            </a:r>
            <a:r>
              <a:rPr lang="en-US" dirty="0" err="1"/>
              <a:t>vrednosno</a:t>
            </a:r>
            <a:r>
              <a:rPr lang="en-US" dirty="0"/>
              <a:t> (</a:t>
            </a:r>
            <a:r>
              <a:rPr lang="en-US" dirty="0" err="1"/>
              <a:t>novčano</a:t>
            </a:r>
            <a:r>
              <a:rPr lang="en-US" dirty="0"/>
              <a:t>), </a:t>
            </a:r>
          </a:p>
          <a:p>
            <a:pPr marL="182880" indent="-182880"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ostvarenih</a:t>
            </a:r>
            <a:r>
              <a:rPr lang="en-US" dirty="0"/>
              <a:t> </a:t>
            </a:r>
            <a:r>
              <a:rPr lang="en-US" dirty="0" err="1"/>
              <a:t>utrošaka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pPr marL="182880" indent="-182880"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vezani</a:t>
            </a:r>
            <a:r>
              <a:rPr lang="en-US" dirty="0"/>
              <a:t> za </a:t>
            </a:r>
            <a:r>
              <a:rPr lang="en-US" dirty="0" err="1"/>
              <a:t>odgovarajući</a:t>
            </a:r>
            <a:r>
              <a:rPr lang="en-US" dirty="0"/>
              <a:t> </a:t>
            </a:r>
            <a:r>
              <a:rPr lang="en-US" dirty="0" err="1"/>
              <a:t>učinak</a:t>
            </a:r>
            <a:r>
              <a:rPr lang="en-US" dirty="0"/>
              <a:t> (</a:t>
            </a:r>
            <a:r>
              <a:rPr lang="en-US" dirty="0" err="1"/>
              <a:t>proizvod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uslugu</a:t>
            </a:r>
            <a:r>
              <a:rPr lang="en-US" dirty="0"/>
              <a:t>). </a:t>
            </a:r>
          </a:p>
          <a:p>
            <a:pPr marL="182880" indent="-182880"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doprinosi</a:t>
            </a:r>
            <a:r>
              <a:rPr lang="en-US" dirty="0"/>
              <a:t> </a:t>
            </a:r>
            <a:r>
              <a:rPr lang="en-US" dirty="0" err="1"/>
              <a:t>poboljšanju</a:t>
            </a:r>
            <a:r>
              <a:rPr lang="en-US" dirty="0"/>
              <a:t> </a:t>
            </a:r>
            <a:r>
              <a:rPr lang="en-US" dirty="0" err="1"/>
              <a:t>materijalnog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finansijskog</a:t>
            </a:r>
            <a:r>
              <a:rPr lang="en-US" dirty="0"/>
              <a:t> </a:t>
            </a:r>
            <a:r>
              <a:rPr lang="en-US" dirty="0" err="1"/>
              <a:t>položaja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jačaju</a:t>
            </a:r>
            <a:r>
              <a:rPr lang="en-US" dirty="0"/>
              <a:t> </a:t>
            </a:r>
            <a:r>
              <a:rPr lang="en-US" dirty="0" err="1"/>
              <a:t>konkurentske</a:t>
            </a:r>
            <a:r>
              <a:rPr lang="en-US" dirty="0"/>
              <a:t> </a:t>
            </a:r>
            <a:r>
              <a:rPr lang="en-US" dirty="0" err="1"/>
              <a:t>pozicije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.</a:t>
            </a:r>
          </a:p>
        </p:txBody>
      </p:sp>
      <p:pic>
        <p:nvPicPr>
          <p:cNvPr id="7170" name="Picture 2" descr="s e l e c t a: Koliko iznose minimalni troškovi firm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4537" y="2103120"/>
            <a:ext cx="2677885" cy="3749040"/>
          </a:xfrm>
          <a:prstGeom prst="rect">
            <a:avLst/>
          </a:prstGeom>
          <a:solidFill>
            <a:srgbClr val="FFFFFF"/>
          </a:solidFill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92128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4491318" cy="764865"/>
          </a:xfrm>
        </p:spPr>
        <p:txBody>
          <a:bodyPr anchor="ctr">
            <a:normAutofit/>
          </a:bodyPr>
          <a:lstStyle/>
          <a:p>
            <a:pPr algn="ctr"/>
            <a:r>
              <a:rPr lang="sr-Latn-RS" b="1" dirty="0">
                <a:solidFill>
                  <a:srgbClr val="FF0000"/>
                </a:solidFill>
              </a:rPr>
              <a:t>Vrste troškova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Troškovi proizvodnje. Vrste troškova proizvodnje. Stalni i promjenjivi  troškovi - Poslovni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349835"/>
            <a:ext cx="4663440" cy="3255609"/>
          </a:xfrm>
          <a:prstGeom prst="rect">
            <a:avLst/>
          </a:prstGeom>
          <a:solidFill>
            <a:srgbClr val="FFFFFF"/>
          </a:solidFill>
          <a:effectLst>
            <a:softEdge rad="317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61760" y="850232"/>
            <a:ext cx="4663440" cy="500192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u="sng" dirty="0" err="1"/>
              <a:t>faktorima</a:t>
            </a:r>
            <a:r>
              <a:rPr lang="en-US" u="sng" dirty="0"/>
              <a:t> </a:t>
            </a:r>
            <a:r>
              <a:rPr lang="en-US" u="sng" dirty="0" err="1"/>
              <a:t>proizvodnje</a:t>
            </a:r>
            <a:r>
              <a:rPr lang="en-US" u="sng" dirty="0"/>
              <a:t> </a:t>
            </a:r>
            <a:endParaRPr lang="sr-Latn-RS" u="sng" dirty="0"/>
          </a:p>
          <a:p>
            <a:pPr lvl="1" algn="just">
              <a:lnSpc>
                <a:spcPct val="90000"/>
              </a:lnSpc>
            </a:pPr>
            <a:r>
              <a:rPr lang="en-US" sz="1800" dirty="0"/>
              <a:t>(</a:t>
            </a:r>
            <a:r>
              <a:rPr lang="en-US" sz="1800" dirty="0" err="1"/>
              <a:t>troškovi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r>
              <a:rPr lang="en-US" sz="1800" dirty="0"/>
              <a:t>, </a:t>
            </a:r>
            <a:r>
              <a:rPr lang="en-US" sz="1800" dirty="0" err="1"/>
              <a:t>radne</a:t>
            </a:r>
            <a:r>
              <a:rPr lang="en-US" sz="1800" dirty="0"/>
              <a:t> </a:t>
            </a:r>
            <a:r>
              <a:rPr lang="en-US" sz="1800" dirty="0" err="1"/>
              <a:t>snage</a:t>
            </a:r>
            <a:r>
              <a:rPr lang="en-US" sz="1800" dirty="0"/>
              <a:t>, </a:t>
            </a:r>
            <a:r>
              <a:rPr lang="en-US" sz="1800" dirty="0" err="1"/>
              <a:t>sredstava</a:t>
            </a:r>
            <a:r>
              <a:rPr lang="en-US" sz="1800" dirty="0"/>
              <a:t> za rad) </a:t>
            </a:r>
            <a:endParaRPr lang="sr-Latn-RS" sz="1800" dirty="0"/>
          </a:p>
          <a:p>
            <a:pPr algn="just">
              <a:lnSpc>
                <a:spcPct val="90000"/>
              </a:lnSpc>
            </a:pPr>
            <a:r>
              <a:rPr lang="en-US" u="sng" dirty="0" err="1"/>
              <a:t>mestima</a:t>
            </a:r>
            <a:r>
              <a:rPr lang="en-US" u="sng" dirty="0"/>
              <a:t> </a:t>
            </a:r>
            <a:r>
              <a:rPr lang="en-US" u="sng" dirty="0" err="1"/>
              <a:t>nastanka</a:t>
            </a:r>
            <a:r>
              <a:rPr lang="en-US" u="sng" dirty="0"/>
              <a:t> </a:t>
            </a:r>
            <a:endParaRPr lang="sr-Latn-RS" u="sng" dirty="0"/>
          </a:p>
          <a:p>
            <a:pPr lvl="1" algn="just">
              <a:lnSpc>
                <a:spcPct val="90000"/>
              </a:lnSpc>
            </a:pPr>
            <a:r>
              <a:rPr lang="en-US" sz="1800" dirty="0"/>
              <a:t>(</a:t>
            </a:r>
            <a:r>
              <a:rPr lang="en-US" sz="1800" dirty="0" err="1"/>
              <a:t>troškovi</a:t>
            </a:r>
            <a:r>
              <a:rPr lang="en-US" sz="1800" dirty="0"/>
              <a:t> </a:t>
            </a:r>
            <a:r>
              <a:rPr lang="en-US" sz="1800" dirty="0" err="1"/>
              <a:t>izrade</a:t>
            </a:r>
            <a:r>
              <a:rPr lang="en-US" sz="1800" dirty="0"/>
              <a:t>, </a:t>
            </a:r>
            <a:r>
              <a:rPr lang="en-US" sz="1800" dirty="0" err="1"/>
              <a:t>režijski</a:t>
            </a:r>
            <a:r>
              <a:rPr lang="en-US" sz="1800" dirty="0"/>
              <a:t> </a:t>
            </a:r>
            <a:r>
              <a:rPr lang="en-US" sz="1800" dirty="0" err="1"/>
              <a:t>troškovi</a:t>
            </a:r>
            <a:r>
              <a:rPr lang="en-US" sz="1800" dirty="0"/>
              <a:t>) </a:t>
            </a:r>
            <a:endParaRPr lang="sr-Latn-RS" sz="1800" dirty="0"/>
          </a:p>
          <a:p>
            <a:pPr algn="just">
              <a:lnSpc>
                <a:spcPct val="90000"/>
              </a:lnSpc>
            </a:pPr>
            <a:r>
              <a:rPr lang="en-US" u="sng" dirty="0" err="1"/>
              <a:t>vezanosti</a:t>
            </a:r>
            <a:r>
              <a:rPr lang="en-US" u="sng" dirty="0"/>
              <a:t> za </a:t>
            </a:r>
            <a:r>
              <a:rPr lang="en-US" u="sng" dirty="0" err="1"/>
              <a:t>nosioce</a:t>
            </a:r>
            <a:r>
              <a:rPr lang="en-US" u="sng" dirty="0"/>
              <a:t> </a:t>
            </a:r>
            <a:endParaRPr lang="sr-Latn-RS" u="sng" dirty="0"/>
          </a:p>
          <a:p>
            <a:pPr lvl="1" algn="just">
              <a:lnSpc>
                <a:spcPct val="90000"/>
              </a:lnSpc>
            </a:pPr>
            <a:r>
              <a:rPr lang="en-US" sz="1800" dirty="0"/>
              <a:t>(</a:t>
            </a:r>
            <a:r>
              <a:rPr lang="en-US" sz="1800" dirty="0" err="1"/>
              <a:t>pojedinačni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zajednički</a:t>
            </a:r>
            <a:r>
              <a:rPr lang="en-US" sz="1800" dirty="0"/>
              <a:t> </a:t>
            </a:r>
            <a:r>
              <a:rPr lang="en-US" sz="1800" dirty="0" err="1"/>
              <a:t>troškovi</a:t>
            </a:r>
            <a:r>
              <a:rPr lang="en-US" sz="1800" dirty="0"/>
              <a:t>) </a:t>
            </a:r>
            <a:endParaRPr lang="sr-Latn-RS" sz="1800" dirty="0"/>
          </a:p>
          <a:p>
            <a:pPr algn="just">
              <a:lnSpc>
                <a:spcPct val="90000"/>
              </a:lnSpc>
            </a:pPr>
            <a:r>
              <a:rPr lang="en-US" u="sng" dirty="0" err="1"/>
              <a:t>načinu</a:t>
            </a:r>
            <a:r>
              <a:rPr lang="en-US" u="sng" dirty="0"/>
              <a:t> </a:t>
            </a:r>
            <a:r>
              <a:rPr lang="en-US" u="sng" dirty="0" err="1"/>
              <a:t>prenošenja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nosioce</a:t>
            </a:r>
            <a:r>
              <a:rPr lang="en-US" u="sng" dirty="0"/>
              <a:t> </a:t>
            </a:r>
            <a:endParaRPr lang="sr-Latn-RS" u="sng" dirty="0"/>
          </a:p>
          <a:p>
            <a:pPr lvl="1" algn="just">
              <a:lnSpc>
                <a:spcPct val="90000"/>
              </a:lnSpc>
            </a:pPr>
            <a:r>
              <a:rPr lang="en-US" sz="1800" dirty="0"/>
              <a:t>(</a:t>
            </a:r>
            <a:r>
              <a:rPr lang="en-US" sz="1800" dirty="0" err="1"/>
              <a:t>direktni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indirektni</a:t>
            </a:r>
            <a:r>
              <a:rPr lang="en-US" sz="1800" dirty="0"/>
              <a:t> </a:t>
            </a:r>
            <a:r>
              <a:rPr lang="en-US" sz="1800" dirty="0" err="1"/>
              <a:t>troškovi</a:t>
            </a:r>
            <a:r>
              <a:rPr lang="en-US" sz="1800" dirty="0"/>
              <a:t>) </a:t>
            </a:r>
            <a:endParaRPr lang="sr-Latn-RS" sz="1800" dirty="0"/>
          </a:p>
          <a:p>
            <a:pPr algn="just">
              <a:lnSpc>
                <a:spcPct val="90000"/>
              </a:lnSpc>
            </a:pPr>
            <a:r>
              <a:rPr lang="en-US" u="sng" dirty="0" err="1"/>
              <a:t>zavisnosti</a:t>
            </a:r>
            <a:r>
              <a:rPr lang="en-US" u="sng" dirty="0"/>
              <a:t> od </a:t>
            </a:r>
            <a:r>
              <a:rPr lang="en-US" u="sng" dirty="0" err="1"/>
              <a:t>obima</a:t>
            </a:r>
            <a:r>
              <a:rPr lang="en-US" u="sng" dirty="0"/>
              <a:t> </a:t>
            </a:r>
            <a:r>
              <a:rPr lang="en-US" u="sng" dirty="0" err="1"/>
              <a:t>proizvodnje</a:t>
            </a:r>
            <a:r>
              <a:rPr lang="en-US" u="sng" dirty="0"/>
              <a:t> </a:t>
            </a:r>
            <a:endParaRPr lang="sr-Latn-RS" u="sng" dirty="0"/>
          </a:p>
          <a:p>
            <a:pPr lvl="1" algn="just">
              <a:lnSpc>
                <a:spcPct val="90000"/>
              </a:lnSpc>
            </a:pPr>
            <a:r>
              <a:rPr lang="en-US" sz="1800" dirty="0"/>
              <a:t>(</a:t>
            </a:r>
            <a:r>
              <a:rPr lang="en-US" sz="1800" dirty="0" err="1"/>
              <a:t>fiksni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varijabilni</a:t>
            </a:r>
            <a:r>
              <a:rPr lang="en-US" sz="1800" dirty="0"/>
              <a:t> </a:t>
            </a:r>
            <a:r>
              <a:rPr lang="en-US" sz="1800" dirty="0" err="1"/>
              <a:t>troškovi</a:t>
            </a:r>
            <a:r>
              <a:rPr lang="en-US" sz="1800" dirty="0"/>
              <a:t>) </a:t>
            </a:r>
            <a:endParaRPr lang="sr-Latn-RS" sz="1800" dirty="0"/>
          </a:p>
          <a:p>
            <a:pPr algn="just">
              <a:lnSpc>
                <a:spcPct val="90000"/>
              </a:lnSpc>
            </a:pP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izražavanja</a:t>
            </a:r>
            <a:r>
              <a:rPr lang="en-US" dirty="0"/>
              <a:t> </a:t>
            </a:r>
            <a:endParaRPr lang="sr-Latn-RS" dirty="0"/>
          </a:p>
          <a:p>
            <a:pPr lvl="1" algn="just">
              <a:lnSpc>
                <a:spcPct val="90000"/>
              </a:lnSpc>
            </a:pPr>
            <a:r>
              <a:rPr lang="en-US" sz="1800" dirty="0"/>
              <a:t>(</a:t>
            </a:r>
            <a:r>
              <a:rPr lang="en-US" sz="1800" dirty="0" err="1"/>
              <a:t>naturalno-utrošci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u </a:t>
            </a:r>
            <a:r>
              <a:rPr lang="en-US" sz="1800" dirty="0" err="1"/>
              <a:t>novčanom</a:t>
            </a:r>
            <a:r>
              <a:rPr lang="en-US" sz="1800" dirty="0"/>
              <a:t> </a:t>
            </a:r>
            <a:r>
              <a:rPr lang="en-US" sz="1800" dirty="0" err="1"/>
              <a:t>vidutroškovi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907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54" y="525516"/>
            <a:ext cx="6860481" cy="58792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b="1" dirty="0" err="1">
                <a:solidFill>
                  <a:srgbClr val="00B050"/>
                </a:solidFill>
              </a:rPr>
              <a:t>Troškovi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materijala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su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cenovni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izraz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utrošaka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materijala</a:t>
            </a:r>
            <a:r>
              <a:rPr lang="sr-Latn-RS" sz="1800" b="1" dirty="0">
                <a:solidFill>
                  <a:srgbClr val="00B050"/>
                </a:solidFill>
              </a:rPr>
              <a:t>:</a:t>
            </a:r>
          </a:p>
          <a:p>
            <a:r>
              <a:rPr lang="en-US" sz="1800" dirty="0" err="1"/>
              <a:t>troškove</a:t>
            </a:r>
            <a:r>
              <a:rPr lang="en-US" sz="1800" dirty="0"/>
              <a:t> </a:t>
            </a:r>
            <a:r>
              <a:rPr lang="en-US" sz="1800" dirty="0" err="1"/>
              <a:t>osnovnog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r>
              <a:rPr lang="en-US" sz="1800" dirty="0"/>
              <a:t> </a:t>
            </a:r>
            <a:endParaRPr lang="sr-Latn-RS" sz="1800" dirty="0"/>
          </a:p>
          <a:p>
            <a:r>
              <a:rPr lang="en-US" sz="1800" dirty="0" err="1"/>
              <a:t>troškove</a:t>
            </a:r>
            <a:r>
              <a:rPr lang="en-US" sz="1800" dirty="0"/>
              <a:t> </a:t>
            </a:r>
            <a:r>
              <a:rPr lang="en-US" sz="1800" dirty="0" err="1"/>
              <a:t>pomoćnog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energije</a:t>
            </a:r>
            <a:endParaRPr lang="sr-Latn-RS" sz="1800" dirty="0"/>
          </a:p>
          <a:p>
            <a:r>
              <a:rPr lang="en-US" sz="1800" dirty="0" err="1"/>
              <a:t>troškove</a:t>
            </a:r>
            <a:r>
              <a:rPr lang="en-US" sz="1800" dirty="0"/>
              <a:t> </a:t>
            </a:r>
            <a:r>
              <a:rPr lang="en-US" sz="1800" dirty="0" err="1"/>
              <a:t>režijskog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endParaRPr lang="sr-Latn-RS" sz="1800" dirty="0"/>
          </a:p>
          <a:p>
            <a:pPr marL="0" indent="0">
              <a:buNone/>
            </a:pPr>
            <a:r>
              <a:rPr lang="en-US" sz="1800" b="1" dirty="0" err="1">
                <a:solidFill>
                  <a:srgbClr val="C00000"/>
                </a:solidFill>
              </a:rPr>
              <a:t>Troškovi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sredstava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za</a:t>
            </a:r>
            <a:r>
              <a:rPr lang="en-US" sz="1800" b="1" dirty="0">
                <a:solidFill>
                  <a:srgbClr val="C00000"/>
                </a:solidFill>
              </a:rPr>
              <a:t> rad </a:t>
            </a:r>
            <a:r>
              <a:rPr lang="en-US" sz="1800" b="1" dirty="0" err="1">
                <a:solidFill>
                  <a:srgbClr val="C00000"/>
                </a:solidFill>
              </a:rPr>
              <a:t>su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cenovni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izraz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utrošaka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sredstava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za</a:t>
            </a:r>
            <a:r>
              <a:rPr lang="en-US" sz="1800" b="1" dirty="0">
                <a:solidFill>
                  <a:srgbClr val="C00000"/>
                </a:solidFill>
              </a:rPr>
              <a:t> rad:</a:t>
            </a:r>
            <a:endParaRPr lang="sr-Latn-RS" sz="1800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1800" dirty="0" err="1"/>
              <a:t>amortizaciju</a:t>
            </a:r>
            <a:r>
              <a:rPr lang="en-US" sz="1800" dirty="0"/>
              <a:t> </a:t>
            </a:r>
            <a:endParaRPr lang="sr-Latn-RS" sz="1800" dirty="0"/>
          </a:p>
          <a:p>
            <a:pPr>
              <a:buFontTx/>
              <a:buChar char="-"/>
            </a:pPr>
            <a:r>
              <a:rPr lang="en-US" sz="1800" dirty="0" err="1"/>
              <a:t>troškove</a:t>
            </a:r>
            <a:r>
              <a:rPr lang="en-US" sz="1800" dirty="0"/>
              <a:t> </a:t>
            </a:r>
            <a:r>
              <a:rPr lang="en-US" sz="1800" dirty="0" err="1"/>
              <a:t>tekućeg</a:t>
            </a:r>
            <a:r>
              <a:rPr lang="en-US" sz="1800" dirty="0"/>
              <a:t> </a:t>
            </a:r>
            <a:r>
              <a:rPr lang="en-US" sz="1800" dirty="0" err="1"/>
              <a:t>održavanja</a:t>
            </a:r>
            <a:r>
              <a:rPr lang="en-US" sz="1800" dirty="0"/>
              <a:t> </a:t>
            </a:r>
            <a:endParaRPr lang="sr-Latn-RS" sz="1800" dirty="0"/>
          </a:p>
          <a:p>
            <a:pPr>
              <a:buFontTx/>
              <a:buChar char="-"/>
            </a:pPr>
            <a:r>
              <a:rPr lang="en-US" sz="1800" dirty="0" err="1"/>
              <a:t>troškove</a:t>
            </a:r>
            <a:r>
              <a:rPr lang="en-US" sz="1800" dirty="0"/>
              <a:t> </a:t>
            </a:r>
            <a:r>
              <a:rPr lang="en-US" sz="1800" dirty="0" err="1"/>
              <a:t>investicionog</a:t>
            </a:r>
            <a:r>
              <a:rPr lang="en-US" sz="1800" dirty="0"/>
              <a:t> </a:t>
            </a:r>
            <a:r>
              <a:rPr lang="en-US" sz="1800" dirty="0" err="1"/>
              <a:t>održavanja</a:t>
            </a:r>
            <a:r>
              <a:rPr lang="en-US" sz="1800" dirty="0"/>
              <a:t> </a:t>
            </a:r>
            <a:endParaRPr lang="sr-Latn-RS" sz="1800" dirty="0"/>
          </a:p>
          <a:p>
            <a:pPr>
              <a:buFontTx/>
              <a:buChar char="-"/>
            </a:pPr>
            <a:r>
              <a:rPr lang="en-US" sz="1800" dirty="0" err="1"/>
              <a:t>troškove</a:t>
            </a:r>
            <a:r>
              <a:rPr lang="en-US" sz="1800" dirty="0"/>
              <a:t> </a:t>
            </a:r>
            <a:r>
              <a:rPr lang="en-US" sz="1800" dirty="0" err="1"/>
              <a:t>sitnog</a:t>
            </a:r>
            <a:r>
              <a:rPr lang="en-US" sz="1800" dirty="0"/>
              <a:t> </a:t>
            </a:r>
            <a:r>
              <a:rPr lang="en-US" sz="1800" dirty="0" err="1"/>
              <a:t>inventara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alata</a:t>
            </a:r>
            <a:endParaRPr lang="sr-Latn-RS" sz="1800" dirty="0"/>
          </a:p>
          <a:p>
            <a:pPr marL="0" indent="0">
              <a:buNone/>
            </a:pPr>
            <a:r>
              <a:rPr lang="en-US" sz="1800" b="1" u="sng" dirty="0" err="1">
                <a:solidFill>
                  <a:srgbClr val="0070C0"/>
                </a:solidFill>
              </a:rPr>
              <a:t>Troškovi</a:t>
            </a:r>
            <a:r>
              <a:rPr lang="en-US" sz="1800" b="1" u="sng" dirty="0">
                <a:solidFill>
                  <a:srgbClr val="0070C0"/>
                </a:solidFill>
              </a:rPr>
              <a:t> </a:t>
            </a:r>
            <a:r>
              <a:rPr lang="en-US" sz="1800" b="1" u="sng" dirty="0" err="1">
                <a:solidFill>
                  <a:srgbClr val="0070C0"/>
                </a:solidFill>
              </a:rPr>
              <a:t>rada</a:t>
            </a:r>
            <a:r>
              <a:rPr lang="en-US" sz="1800" b="1" u="sng" dirty="0">
                <a:solidFill>
                  <a:srgbClr val="0070C0"/>
                </a:solidFill>
              </a:rPr>
              <a:t> </a:t>
            </a:r>
            <a:r>
              <a:rPr lang="en-US" sz="1800" b="1" u="sng" dirty="0" err="1">
                <a:solidFill>
                  <a:srgbClr val="0070C0"/>
                </a:solidFill>
              </a:rPr>
              <a:t>su</a:t>
            </a:r>
            <a:r>
              <a:rPr lang="en-US" sz="1800" b="1" u="sng" dirty="0">
                <a:solidFill>
                  <a:srgbClr val="0070C0"/>
                </a:solidFill>
              </a:rPr>
              <a:t> </a:t>
            </a:r>
            <a:r>
              <a:rPr lang="en-US" sz="1800" b="1" u="sng" dirty="0" err="1">
                <a:solidFill>
                  <a:srgbClr val="0070C0"/>
                </a:solidFill>
              </a:rPr>
              <a:t>cenovni</a:t>
            </a:r>
            <a:r>
              <a:rPr lang="en-US" sz="1800" b="1" u="sng" dirty="0">
                <a:solidFill>
                  <a:srgbClr val="0070C0"/>
                </a:solidFill>
              </a:rPr>
              <a:t> </a:t>
            </a:r>
            <a:r>
              <a:rPr lang="en-US" sz="1800" b="1" u="sng" dirty="0" err="1">
                <a:solidFill>
                  <a:srgbClr val="0070C0"/>
                </a:solidFill>
              </a:rPr>
              <a:t>izraz</a:t>
            </a:r>
            <a:r>
              <a:rPr lang="en-US" sz="1800" b="1" u="sng" dirty="0">
                <a:solidFill>
                  <a:srgbClr val="0070C0"/>
                </a:solidFill>
              </a:rPr>
              <a:t> </a:t>
            </a:r>
            <a:r>
              <a:rPr lang="en-US" sz="1800" b="1" u="sng" dirty="0" err="1">
                <a:solidFill>
                  <a:srgbClr val="0070C0"/>
                </a:solidFill>
              </a:rPr>
              <a:t>utrošaka</a:t>
            </a:r>
            <a:r>
              <a:rPr lang="en-US" sz="1800" b="1" u="sng" dirty="0">
                <a:solidFill>
                  <a:srgbClr val="0070C0"/>
                </a:solidFill>
              </a:rPr>
              <a:t> </a:t>
            </a:r>
            <a:r>
              <a:rPr lang="en-US" sz="1800" b="1" u="sng" dirty="0" err="1">
                <a:solidFill>
                  <a:srgbClr val="0070C0"/>
                </a:solidFill>
              </a:rPr>
              <a:t>radne</a:t>
            </a:r>
            <a:r>
              <a:rPr lang="en-US" sz="1800" b="1" u="sng" dirty="0">
                <a:solidFill>
                  <a:srgbClr val="0070C0"/>
                </a:solidFill>
              </a:rPr>
              <a:t> </a:t>
            </a:r>
            <a:r>
              <a:rPr lang="en-US" sz="1800" b="1" u="sng" dirty="0" err="1">
                <a:solidFill>
                  <a:srgbClr val="0070C0"/>
                </a:solidFill>
              </a:rPr>
              <a:t>snage</a:t>
            </a:r>
            <a:r>
              <a:rPr lang="en-US" sz="1800" b="1" u="sng" dirty="0">
                <a:solidFill>
                  <a:srgbClr val="0070C0"/>
                </a:solidFill>
              </a:rPr>
              <a:t> u </a:t>
            </a:r>
            <a:r>
              <a:rPr lang="en-US" sz="1800" b="1" u="sng" dirty="0" err="1">
                <a:solidFill>
                  <a:srgbClr val="0070C0"/>
                </a:solidFill>
              </a:rPr>
              <a:t>procesu</a:t>
            </a:r>
            <a:r>
              <a:rPr lang="en-US" sz="1800" b="1" u="sng" dirty="0">
                <a:solidFill>
                  <a:srgbClr val="0070C0"/>
                </a:solidFill>
              </a:rPr>
              <a:t> </a:t>
            </a:r>
            <a:r>
              <a:rPr lang="en-US" sz="1800" b="1" u="sng" dirty="0" err="1">
                <a:solidFill>
                  <a:srgbClr val="0070C0"/>
                </a:solidFill>
              </a:rPr>
              <a:t>rada</a:t>
            </a:r>
            <a:r>
              <a:rPr lang="en-US" sz="1800" b="1" u="sng" dirty="0">
                <a:solidFill>
                  <a:srgbClr val="00B050"/>
                </a:solidFill>
              </a:rPr>
              <a:t>: </a:t>
            </a:r>
            <a:endParaRPr lang="sr-Latn-RS" sz="1800" b="1" u="sng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US" sz="1800" dirty="0" err="1"/>
              <a:t>naknade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izvršen</a:t>
            </a:r>
            <a:r>
              <a:rPr lang="en-US" sz="1800" dirty="0"/>
              <a:t> rad </a:t>
            </a:r>
            <a:endParaRPr lang="sr-Latn-RS" sz="1800" dirty="0"/>
          </a:p>
          <a:p>
            <a:pPr>
              <a:buFontTx/>
              <a:buChar char="-"/>
            </a:pPr>
            <a:r>
              <a:rPr lang="en-US" sz="1800" dirty="0" err="1"/>
              <a:t>naknade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odsustvovanje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posla</a:t>
            </a:r>
            <a:r>
              <a:rPr lang="en-US" sz="1800" dirty="0"/>
              <a:t> (</a:t>
            </a:r>
            <a:r>
              <a:rPr lang="en-US" sz="1800" dirty="0" err="1"/>
              <a:t>bolovanja</a:t>
            </a:r>
            <a:r>
              <a:rPr lang="en-US" sz="1800" dirty="0"/>
              <a:t>, </a:t>
            </a:r>
            <a:r>
              <a:rPr lang="en-US" sz="1800" dirty="0" err="1"/>
              <a:t>godišnji</a:t>
            </a:r>
            <a:r>
              <a:rPr lang="en-US" sz="1800" dirty="0"/>
              <a:t> </a:t>
            </a:r>
            <a:r>
              <a:rPr lang="en-US" sz="1800" dirty="0" err="1"/>
              <a:t>odmori</a:t>
            </a:r>
            <a:r>
              <a:rPr lang="en-US" sz="1800" dirty="0"/>
              <a:t>, </a:t>
            </a:r>
            <a:r>
              <a:rPr lang="en-US" sz="1800" dirty="0" err="1"/>
              <a:t>državni</a:t>
            </a:r>
            <a:r>
              <a:rPr lang="en-US" sz="1800" dirty="0"/>
              <a:t> </a:t>
            </a:r>
            <a:r>
              <a:rPr lang="en-US" sz="1800" dirty="0" err="1"/>
              <a:t>praznici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sl.)</a:t>
            </a:r>
            <a:r>
              <a:rPr lang="sr-Latn-RS" sz="1800" dirty="0"/>
              <a:t>, </a:t>
            </a:r>
            <a:r>
              <a:rPr lang="en-US" sz="1800" dirty="0" err="1"/>
              <a:t>porezi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doprinosi</a:t>
            </a:r>
            <a:r>
              <a:rPr lang="en-US" sz="1800" dirty="0"/>
              <a:t> za </a:t>
            </a:r>
            <a:r>
              <a:rPr lang="en-US" sz="1800" dirty="0" err="1"/>
              <a:t>socijalno</a:t>
            </a:r>
            <a:endParaRPr lang="en-US" sz="1800" dirty="0"/>
          </a:p>
        </p:txBody>
      </p:sp>
      <p:pic>
        <p:nvPicPr>
          <p:cNvPr id="7170" name="Picture 2" descr="Five ways to save money on DIY jobs | Home improvements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17" y="1896445"/>
            <a:ext cx="5538195" cy="33229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31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316" y="441157"/>
            <a:ext cx="5960444" cy="5923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u="sng" dirty="0" err="1"/>
              <a:t>Amortizacija</a:t>
            </a:r>
            <a:r>
              <a:rPr lang="en-US" sz="2000" dirty="0"/>
              <a:t> </a:t>
            </a:r>
            <a:r>
              <a:rPr lang="en-US" sz="2000" dirty="0" err="1"/>
              <a:t>obuhvata</a:t>
            </a:r>
            <a:r>
              <a:rPr lang="en-US" sz="2000" dirty="0"/>
              <a:t> </a:t>
            </a:r>
            <a:r>
              <a:rPr lang="en-US" sz="2000" dirty="0" err="1"/>
              <a:t>fizičko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ekonomsko</a:t>
            </a:r>
            <a:r>
              <a:rPr lang="en-US" sz="2000" dirty="0"/>
              <a:t> </a:t>
            </a:r>
            <a:r>
              <a:rPr lang="en-US" sz="2000" dirty="0" err="1"/>
              <a:t>trošenje</a:t>
            </a:r>
            <a:r>
              <a:rPr lang="en-US" sz="2000" dirty="0"/>
              <a:t> (</a:t>
            </a:r>
            <a:r>
              <a:rPr lang="en-US" sz="2000" dirty="0" err="1"/>
              <a:t>zastarevanje</a:t>
            </a:r>
            <a:r>
              <a:rPr lang="en-US" sz="2000" dirty="0"/>
              <a:t>) </a:t>
            </a:r>
            <a:r>
              <a:rPr lang="en-US" sz="2000" dirty="0" err="1"/>
              <a:t>sredstva</a:t>
            </a:r>
            <a:r>
              <a:rPr lang="en-US" sz="2000" dirty="0"/>
              <a:t> za rad -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dirty="0" err="1"/>
              <a:t>pretpostavljani</a:t>
            </a:r>
            <a:r>
              <a:rPr lang="en-US" sz="2000" dirty="0"/>
              <a:t> deo </a:t>
            </a:r>
            <a:r>
              <a:rPr lang="en-US" sz="2000" dirty="0" err="1"/>
              <a:t>vrednosti</a:t>
            </a:r>
            <a:r>
              <a:rPr lang="en-US" sz="2000" dirty="0"/>
              <a:t> sr. za rad koji je </a:t>
            </a:r>
            <a:r>
              <a:rPr lang="en-US" sz="2000" dirty="0" err="1"/>
              <a:t>utrošen</a:t>
            </a:r>
            <a:r>
              <a:rPr lang="en-US" sz="2000" dirty="0"/>
              <a:t> u </a:t>
            </a:r>
            <a:r>
              <a:rPr lang="en-US" sz="2000" dirty="0" err="1"/>
              <a:t>procesu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koji se </a:t>
            </a:r>
            <a:r>
              <a:rPr lang="en-US" sz="2000" dirty="0" err="1"/>
              <a:t>uključuje</a:t>
            </a:r>
            <a:r>
              <a:rPr lang="en-US" sz="2000" dirty="0"/>
              <a:t> u </a:t>
            </a:r>
            <a:r>
              <a:rPr lang="en-US" sz="2000" dirty="0" err="1"/>
              <a:t>cenu</a:t>
            </a:r>
            <a:r>
              <a:rPr lang="en-US" sz="2000" dirty="0"/>
              <a:t> </a:t>
            </a:r>
            <a:r>
              <a:rPr lang="en-US" sz="2000" dirty="0" err="1"/>
              <a:t>koštanja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.</a:t>
            </a:r>
          </a:p>
          <a:p>
            <a:pPr marL="182880" indent="-182880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 err="1"/>
              <a:t>Utvrđuje</a:t>
            </a:r>
            <a:r>
              <a:rPr lang="en-US" sz="2000" dirty="0"/>
              <a:t>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osnovu</a:t>
            </a:r>
            <a:r>
              <a:rPr lang="en-US" sz="2000" dirty="0"/>
              <a:t> </a:t>
            </a:r>
            <a:r>
              <a:rPr lang="en-US" sz="2000" dirty="0" err="1"/>
              <a:t>veka</a:t>
            </a:r>
            <a:r>
              <a:rPr lang="en-US" sz="2000" dirty="0"/>
              <a:t> </a:t>
            </a:r>
            <a:r>
              <a:rPr lang="en-US" sz="2000" dirty="0" err="1"/>
              <a:t>trajanja</a:t>
            </a:r>
            <a:r>
              <a:rPr lang="en-US" sz="2000" dirty="0"/>
              <a:t> sr. za rad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broja</a:t>
            </a:r>
            <a:r>
              <a:rPr lang="en-US" sz="2000" dirty="0"/>
              <a:t> </a:t>
            </a:r>
            <a:r>
              <a:rPr lang="en-US" sz="2000" dirty="0" err="1"/>
              <a:t>jedinica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koji se </a:t>
            </a:r>
            <a:r>
              <a:rPr lang="en-US" sz="2000" dirty="0" err="1"/>
              <a:t>proizvede</a:t>
            </a:r>
            <a:r>
              <a:rPr lang="en-US" sz="2000" dirty="0"/>
              <a:t> </a:t>
            </a:r>
            <a:r>
              <a:rPr lang="en-US" sz="2000" dirty="0" err="1"/>
              <a:t>pomoću</a:t>
            </a:r>
            <a:r>
              <a:rPr lang="en-US" sz="2000" dirty="0"/>
              <a:t> tog sr. za rad.</a:t>
            </a:r>
          </a:p>
          <a:p>
            <a:pPr marL="182880" indent="-182880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u="sng" dirty="0" err="1"/>
              <a:t>Troškovi</a:t>
            </a:r>
            <a:r>
              <a:rPr lang="en-US" sz="2000" b="1" u="sng" dirty="0"/>
              <a:t> </a:t>
            </a:r>
            <a:r>
              <a:rPr lang="en-US" sz="2000" b="1" u="sng" dirty="0" err="1"/>
              <a:t>tekućeg</a:t>
            </a:r>
            <a:r>
              <a:rPr lang="en-US" sz="2000" b="1" u="sng" dirty="0"/>
              <a:t> </a:t>
            </a:r>
            <a:r>
              <a:rPr lang="en-US" sz="2000" b="1" u="sng" dirty="0" err="1"/>
              <a:t>održavanja</a:t>
            </a:r>
            <a:r>
              <a:rPr lang="en-US" sz="2000" b="1" u="sng" dirty="0"/>
              <a:t> </a:t>
            </a:r>
            <a:r>
              <a:rPr lang="en-US" sz="2000" dirty="0" err="1"/>
              <a:t>obuhvataju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</a:t>
            </a:r>
            <a:r>
              <a:rPr lang="en-US" sz="2000" dirty="0" err="1"/>
              <a:t>radne</a:t>
            </a:r>
            <a:r>
              <a:rPr lang="en-US" sz="2000" dirty="0"/>
              <a:t> </a:t>
            </a:r>
            <a:r>
              <a:rPr lang="en-US" sz="2000" dirty="0" err="1"/>
              <a:t>snage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 za </a:t>
            </a:r>
            <a:r>
              <a:rPr lang="en-US" sz="2000" dirty="0" err="1"/>
              <a:t>održavanje</a:t>
            </a:r>
            <a:r>
              <a:rPr lang="en-US" sz="2000" dirty="0"/>
              <a:t>, koji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utrošeni</a:t>
            </a:r>
            <a:r>
              <a:rPr lang="en-US" sz="2000" dirty="0"/>
              <a:t> u </a:t>
            </a:r>
            <a:r>
              <a:rPr lang="en-US" sz="2000" dirty="0" err="1"/>
              <a:t>povremenom</a:t>
            </a:r>
            <a:r>
              <a:rPr lang="en-US" sz="2000" dirty="0"/>
              <a:t> </a:t>
            </a:r>
            <a:r>
              <a:rPr lang="en-US" sz="2000" dirty="0" err="1"/>
              <a:t>čišćenju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</a:p>
          <a:p>
            <a:pPr marL="182880" indent="-182880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u="sng" dirty="0" err="1"/>
              <a:t>Troškovi</a:t>
            </a:r>
            <a:r>
              <a:rPr lang="en-US" sz="2000" b="1" u="sng" dirty="0"/>
              <a:t> </a:t>
            </a:r>
            <a:r>
              <a:rPr lang="en-US" sz="2000" b="1" u="sng" dirty="0" err="1"/>
              <a:t>investicionog</a:t>
            </a:r>
            <a:r>
              <a:rPr lang="en-US" sz="2000" b="1" u="sng" dirty="0"/>
              <a:t> </a:t>
            </a:r>
            <a:r>
              <a:rPr lang="en-US" sz="2000" b="1" u="sng" dirty="0" err="1"/>
              <a:t>održavanja</a:t>
            </a:r>
            <a:r>
              <a:rPr lang="en-US" sz="2000" b="1" u="sng" dirty="0"/>
              <a:t> </a:t>
            </a:r>
            <a:r>
              <a:rPr lang="en-US" sz="2000" dirty="0" err="1"/>
              <a:t>obuhvataju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</a:t>
            </a:r>
            <a:r>
              <a:rPr lang="en-US" sz="2000" dirty="0" err="1"/>
              <a:t>rada</a:t>
            </a:r>
            <a:r>
              <a:rPr lang="en-US" sz="2000" dirty="0"/>
              <a:t>, </a:t>
            </a:r>
            <a:r>
              <a:rPr lang="en-US" sz="2000" dirty="0" err="1"/>
              <a:t>materijala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samih</a:t>
            </a:r>
            <a:r>
              <a:rPr lang="en-US" sz="2000" dirty="0"/>
              <a:t> sr. za rad, koji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izazvani</a:t>
            </a:r>
            <a:r>
              <a:rPr lang="en-US" sz="2000" dirty="0"/>
              <a:t> </a:t>
            </a:r>
            <a:r>
              <a:rPr lang="en-US" sz="2000" dirty="0" err="1"/>
              <a:t>detaljnijim</a:t>
            </a:r>
            <a:r>
              <a:rPr lang="en-US" sz="2000" dirty="0"/>
              <a:t> </a:t>
            </a:r>
            <a:r>
              <a:rPr lang="en-US" sz="2000" dirty="0" err="1"/>
              <a:t>pregledom</a:t>
            </a:r>
            <a:r>
              <a:rPr lang="en-US" sz="2000" dirty="0"/>
              <a:t> sr. za rad, </a:t>
            </a:r>
            <a:r>
              <a:rPr lang="en-US" sz="2000" dirty="0" err="1"/>
              <a:t>demontiranjem</a:t>
            </a:r>
            <a:r>
              <a:rPr lang="en-US" sz="2000" dirty="0"/>
              <a:t> </a:t>
            </a:r>
            <a:r>
              <a:rPr lang="en-US" sz="2000" dirty="0" err="1"/>
              <a:t>istrošenih</a:t>
            </a:r>
            <a:r>
              <a:rPr lang="en-US" sz="2000" dirty="0"/>
              <a:t> </a:t>
            </a:r>
            <a:r>
              <a:rPr lang="en-US" sz="2000" dirty="0" err="1"/>
              <a:t>delova</a:t>
            </a:r>
            <a:r>
              <a:rPr lang="en-US" sz="2000" dirty="0"/>
              <a:t>, </a:t>
            </a:r>
            <a:r>
              <a:rPr lang="en-US" sz="2000" dirty="0" err="1"/>
              <a:t>montiranjem</a:t>
            </a:r>
            <a:r>
              <a:rPr lang="en-US" sz="2000" dirty="0"/>
              <a:t> </a:t>
            </a:r>
            <a:r>
              <a:rPr lang="en-US" sz="2000" dirty="0" err="1"/>
              <a:t>novih</a:t>
            </a:r>
            <a:r>
              <a:rPr lang="en-US" sz="2000" dirty="0"/>
              <a:t> </a:t>
            </a:r>
            <a:r>
              <a:rPr lang="en-US" sz="2000" dirty="0" err="1"/>
              <a:t>delova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funkcionalnim</a:t>
            </a:r>
            <a:r>
              <a:rPr lang="en-US" sz="2000" dirty="0"/>
              <a:t> </a:t>
            </a:r>
            <a:r>
              <a:rPr lang="en-US" sz="2000" dirty="0" err="1"/>
              <a:t>usklađivanjem</a:t>
            </a:r>
            <a:r>
              <a:rPr lang="en-US" sz="2000" dirty="0"/>
              <a:t> </a:t>
            </a:r>
            <a:r>
              <a:rPr lang="en-US" sz="2000" dirty="0" err="1"/>
              <a:t>sr</a:t>
            </a:r>
            <a:r>
              <a:rPr lang="en-US" sz="2000" dirty="0"/>
              <a:t> za rad </a:t>
            </a:r>
          </a:p>
          <a:p>
            <a:pPr marL="182880" indent="-182880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u="sng" dirty="0" err="1"/>
              <a:t>Troškovi</a:t>
            </a:r>
            <a:r>
              <a:rPr lang="en-US" sz="2000" b="1" u="sng" dirty="0"/>
              <a:t> </a:t>
            </a:r>
            <a:r>
              <a:rPr lang="en-US" sz="2000" b="1" u="sng" dirty="0" err="1"/>
              <a:t>sitnog</a:t>
            </a:r>
            <a:r>
              <a:rPr lang="en-US" sz="2000" b="1" u="sng" dirty="0"/>
              <a:t> </a:t>
            </a:r>
            <a:r>
              <a:rPr lang="en-US" sz="2000" b="1" u="sng" dirty="0" err="1"/>
              <a:t>inventara</a:t>
            </a:r>
            <a:r>
              <a:rPr lang="en-US" sz="2000" b="1" u="sng" dirty="0"/>
              <a:t> </a:t>
            </a:r>
            <a:r>
              <a:rPr lang="en-US" sz="2000" b="1" u="sng" dirty="0" err="1"/>
              <a:t>i</a:t>
            </a:r>
            <a:r>
              <a:rPr lang="en-US" sz="2000" b="1" u="sng" dirty="0"/>
              <a:t> </a:t>
            </a:r>
            <a:r>
              <a:rPr lang="en-US" sz="2000" b="1" u="sng" dirty="0" err="1"/>
              <a:t>alata</a:t>
            </a:r>
            <a:r>
              <a:rPr lang="en-US" sz="2000" b="1" u="sng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novčani</a:t>
            </a:r>
            <a:r>
              <a:rPr lang="en-US" sz="2000" dirty="0"/>
              <a:t> </a:t>
            </a:r>
            <a:r>
              <a:rPr lang="en-US" sz="2000" dirty="0" err="1"/>
              <a:t>izraz</a:t>
            </a:r>
            <a:r>
              <a:rPr lang="en-US" sz="2000" dirty="0"/>
              <a:t> </a:t>
            </a:r>
            <a:r>
              <a:rPr lang="en-US" sz="2000" dirty="0" err="1"/>
              <a:t>sitnog</a:t>
            </a:r>
            <a:r>
              <a:rPr lang="en-US" sz="2000" dirty="0"/>
              <a:t> </a:t>
            </a:r>
            <a:r>
              <a:rPr lang="en-US" sz="2000" dirty="0" err="1"/>
              <a:t>inventara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alata</a:t>
            </a:r>
            <a:endParaRPr lang="en-US" sz="2000" dirty="0"/>
          </a:p>
        </p:txBody>
      </p:sp>
      <p:pic>
        <p:nvPicPr>
          <p:cNvPr id="6148" name="Picture 4" descr="Amortisation Stock Illustrations – 23 Amortisation Stock Illustrations,  Vectors &amp; Clipart - Dreamsti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 r="24755" b="2"/>
          <a:stretch/>
        </p:blipFill>
        <p:spPr bwMode="auto">
          <a:xfrm>
            <a:off x="6461760" y="2103120"/>
            <a:ext cx="4663440" cy="3749040"/>
          </a:xfrm>
          <a:prstGeom prst="rect">
            <a:avLst/>
          </a:prstGeom>
          <a:solidFill>
            <a:srgbClr val="FFFFFF"/>
          </a:solidFill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25014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MESTIMA</a:t>
            </a:r>
            <a:r>
              <a:rPr lang="en-US" dirty="0"/>
              <a:t> </a:t>
            </a:r>
            <a:r>
              <a:rPr lang="en-US" dirty="0" err="1"/>
              <a:t>NASTANKA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737" y="1552074"/>
            <a:ext cx="5068503" cy="430008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Latn-RS" b="1" u="sng" dirty="0">
                <a:solidFill>
                  <a:srgbClr val="FF0000"/>
                </a:solidFill>
              </a:rPr>
              <a:t>TROŠKOVI IZRADE– </a:t>
            </a:r>
          </a:p>
          <a:p>
            <a:pPr lvl="1" algn="just">
              <a:lnSpc>
                <a:spcPct val="90000"/>
              </a:lnSpc>
            </a:pPr>
            <a:r>
              <a:rPr lang="en-US" sz="1800" dirty="0" err="1">
                <a:solidFill>
                  <a:srgbClr val="FF0000"/>
                </a:solidFill>
              </a:rPr>
              <a:t>nastaju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radnim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mestima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izrade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proizvoda</a:t>
            </a:r>
            <a:r>
              <a:rPr lang="sr-Latn-R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uključuju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troškove</a:t>
            </a:r>
            <a:r>
              <a:rPr lang="en-US" sz="1800" dirty="0">
                <a:solidFill>
                  <a:srgbClr val="FF0000"/>
                </a:solidFill>
              </a:rPr>
              <a:t>: </a:t>
            </a:r>
            <a:r>
              <a:rPr lang="en-US" sz="1800" dirty="0" err="1">
                <a:solidFill>
                  <a:srgbClr val="FF0000"/>
                </a:solidFill>
              </a:rPr>
              <a:t>osnovnog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materijala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pomoćnog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materijala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pogonske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energije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troškove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radne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snage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tehnološkim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pomoćnim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poslovima</a:t>
            </a:r>
            <a:r>
              <a:rPr lang="en-US" sz="1800" dirty="0">
                <a:solidFill>
                  <a:srgbClr val="FF0000"/>
                </a:solidFill>
              </a:rPr>
              <a:t> u </a:t>
            </a:r>
            <a:r>
              <a:rPr lang="en-US" sz="1800" dirty="0" err="1">
                <a:solidFill>
                  <a:srgbClr val="FF0000"/>
                </a:solidFill>
              </a:rPr>
              <a:t>proizvodnji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troškove</a:t>
            </a:r>
            <a:r>
              <a:rPr lang="en-US" sz="1800" dirty="0">
                <a:solidFill>
                  <a:srgbClr val="FF0000"/>
                </a:solidFill>
              </a:rPr>
              <a:t> sr. za rad </a:t>
            </a:r>
            <a:r>
              <a:rPr lang="en-US" sz="1800" dirty="0" err="1">
                <a:solidFill>
                  <a:srgbClr val="FF0000"/>
                </a:solidFill>
              </a:rPr>
              <a:t>koja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direktno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učestvuju</a:t>
            </a:r>
            <a:r>
              <a:rPr lang="en-US" sz="1800" dirty="0">
                <a:solidFill>
                  <a:srgbClr val="FF0000"/>
                </a:solidFill>
              </a:rPr>
              <a:t> u </a:t>
            </a:r>
            <a:r>
              <a:rPr lang="en-US" sz="1800" dirty="0" err="1">
                <a:solidFill>
                  <a:srgbClr val="FF0000"/>
                </a:solidFill>
              </a:rPr>
              <a:t>procesu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proizvodnje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endParaRPr lang="sr-Latn-RS" sz="1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sr-Latn-RS" b="1" u="sng" dirty="0">
                <a:solidFill>
                  <a:srgbClr val="FF0000"/>
                </a:solidFill>
              </a:rPr>
              <a:t>REŽIJSKI TROŠKOVI</a:t>
            </a:r>
            <a:r>
              <a:rPr lang="sr-Latn-RS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sr-Latn-RS" dirty="0">
              <a:solidFill>
                <a:srgbClr val="FF0000"/>
              </a:solidFill>
            </a:endParaRPr>
          </a:p>
          <a:p>
            <a:pPr lvl="1" algn="just">
              <a:lnSpc>
                <a:spcPct val="90000"/>
              </a:lnSpc>
            </a:pPr>
            <a:r>
              <a:rPr lang="en-US" sz="1800" dirty="0" err="1">
                <a:solidFill>
                  <a:srgbClr val="FF0000"/>
                </a:solidFill>
              </a:rPr>
              <a:t>obuhvataju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sve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ostale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troškove</a:t>
            </a:r>
            <a:r>
              <a:rPr lang="en-US" sz="1800" dirty="0">
                <a:solidFill>
                  <a:srgbClr val="FF0000"/>
                </a:solidFill>
              </a:rPr>
              <a:t> koji </a:t>
            </a:r>
            <a:r>
              <a:rPr lang="en-US" sz="1800" dirty="0" err="1">
                <a:solidFill>
                  <a:srgbClr val="FF0000"/>
                </a:solidFill>
              </a:rPr>
              <a:t>nastaju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rukovodilačkim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radnim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mestima</a:t>
            </a:r>
            <a:r>
              <a:rPr lang="en-US" sz="1800" dirty="0">
                <a:solidFill>
                  <a:srgbClr val="FF0000"/>
                </a:solidFill>
              </a:rPr>
              <a:t> u </a:t>
            </a:r>
            <a:r>
              <a:rPr lang="en-US" sz="1800" dirty="0" err="1">
                <a:solidFill>
                  <a:srgbClr val="FF0000"/>
                </a:solidFill>
              </a:rPr>
              <a:t>proizvodnji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svim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izvršnim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rukovodilačkim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radnim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mestima</a:t>
            </a:r>
            <a:r>
              <a:rPr lang="en-US" sz="1800" dirty="0">
                <a:solidFill>
                  <a:srgbClr val="FF0000"/>
                </a:solidFill>
              </a:rPr>
              <a:t> van </a:t>
            </a:r>
            <a:r>
              <a:rPr lang="en-US" sz="1800" dirty="0" err="1">
                <a:solidFill>
                  <a:srgbClr val="FF0000"/>
                </a:solidFill>
              </a:rPr>
              <a:t>proizvodnje</a:t>
            </a:r>
            <a:r>
              <a:rPr lang="en-US" sz="1800" dirty="0">
                <a:solidFill>
                  <a:srgbClr val="FF0000"/>
                </a:solidFill>
              </a:rPr>
              <a:t> (</a:t>
            </a:r>
            <a:r>
              <a:rPr lang="en-US" sz="1800" dirty="0" err="1">
                <a:solidFill>
                  <a:srgbClr val="FF0000"/>
                </a:solidFill>
              </a:rPr>
              <a:t>priprema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proizvodnje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komercijala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finanasijska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služba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služba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kontrole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 sl.)</a:t>
            </a:r>
          </a:p>
        </p:txBody>
      </p:sp>
      <p:pic>
        <p:nvPicPr>
          <p:cNvPr id="9218" name="Picture 2" descr="Jedinični trošak u onome što se sastoji, kako se izračunava i primjeri /  Administracija i financije | Thpanorama - Budi bolje danas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r="14790" b="-1"/>
          <a:stretch/>
        </p:blipFill>
        <p:spPr bwMode="auto">
          <a:xfrm>
            <a:off x="6461760" y="2103120"/>
            <a:ext cx="4663440" cy="3749040"/>
          </a:xfrm>
          <a:prstGeom prst="rect">
            <a:avLst/>
          </a:prstGeom>
          <a:solidFill>
            <a:srgbClr val="FFFFFF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41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06" y="481476"/>
            <a:ext cx="5644194" cy="398699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TROŠKOV</a:t>
            </a:r>
            <a:r>
              <a:rPr lang="sr-Latn-RS" sz="2000" dirty="0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PREMA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VEZANOSTI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ZA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NOSIOCE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948" y="983182"/>
            <a:ext cx="10372641" cy="1507355"/>
          </a:xfrm>
        </p:spPr>
        <p:txBody>
          <a:bodyPr>
            <a:noAutofit/>
          </a:bodyPr>
          <a:lstStyle/>
          <a:p>
            <a:pPr algn="just"/>
            <a:r>
              <a:rPr lang="sr-Latn-RS" sz="1600" dirty="0">
                <a:solidFill>
                  <a:srgbClr val="FF0000"/>
                </a:solidFill>
              </a:rPr>
              <a:t>POJEDINAČNI TROŠKOVI </a:t>
            </a:r>
            <a:r>
              <a:rPr lang="sr-Latn-RS" sz="1600" dirty="0"/>
              <a:t>(</a:t>
            </a:r>
            <a:r>
              <a:rPr lang="en-US" sz="1600" dirty="0" err="1"/>
              <a:t>nastaju</a:t>
            </a:r>
            <a:r>
              <a:rPr lang="en-US" sz="1600" dirty="0"/>
              <a:t> u </a:t>
            </a:r>
            <a:r>
              <a:rPr lang="en-US" sz="1600" dirty="0" err="1"/>
              <a:t>vezi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izradom</a:t>
            </a:r>
            <a:r>
              <a:rPr lang="en-US" sz="1600" dirty="0"/>
              <a:t> </a:t>
            </a:r>
            <a:r>
              <a:rPr lang="en-US" sz="1600" dirty="0" err="1"/>
              <a:t>određenog</a:t>
            </a:r>
            <a:r>
              <a:rPr lang="en-US" sz="1600" dirty="0"/>
              <a:t> </a:t>
            </a:r>
            <a:r>
              <a:rPr lang="en-US" sz="1600" dirty="0" err="1"/>
              <a:t>proizvoda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pojedinačno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vezani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njega</a:t>
            </a:r>
            <a:r>
              <a:rPr lang="sr-Latn-RS" sz="1600" dirty="0"/>
              <a:t> -</a:t>
            </a:r>
            <a:r>
              <a:rPr lang="en-US" sz="1600" dirty="0"/>
              <a:t> </a:t>
            </a:r>
            <a:r>
              <a:rPr lang="en-US" sz="1600" dirty="0" err="1"/>
              <a:t>npr</a:t>
            </a:r>
            <a:r>
              <a:rPr lang="en-US" sz="1600" dirty="0"/>
              <a:t>. </a:t>
            </a:r>
            <a:r>
              <a:rPr lang="en-US" sz="1600" i="1" dirty="0" err="1"/>
              <a:t>troškovi</a:t>
            </a:r>
            <a:r>
              <a:rPr lang="en-US" sz="1600" i="1" dirty="0"/>
              <a:t> </a:t>
            </a:r>
            <a:r>
              <a:rPr lang="en-US" sz="1600" i="1" dirty="0" err="1"/>
              <a:t>materijala</a:t>
            </a:r>
            <a:r>
              <a:rPr lang="en-US" sz="1600" i="1" dirty="0"/>
              <a:t> </a:t>
            </a:r>
            <a:r>
              <a:rPr lang="en-US" sz="1600" i="1" dirty="0" err="1"/>
              <a:t>izrade</a:t>
            </a:r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i="1" dirty="0" err="1"/>
              <a:t>troškovi</a:t>
            </a:r>
            <a:r>
              <a:rPr lang="en-US" sz="1600" i="1" dirty="0"/>
              <a:t> </a:t>
            </a:r>
            <a:r>
              <a:rPr lang="en-US" sz="1600" i="1" dirty="0" err="1"/>
              <a:t>direktnog</a:t>
            </a:r>
            <a:r>
              <a:rPr lang="en-US" sz="1600" i="1" dirty="0"/>
              <a:t> </a:t>
            </a:r>
            <a:r>
              <a:rPr lang="en-US" sz="1600" i="1" dirty="0" err="1"/>
              <a:t>rada</a:t>
            </a:r>
            <a:r>
              <a:rPr lang="sr-Latn-RS" sz="1600" dirty="0"/>
              <a:t>)</a:t>
            </a:r>
          </a:p>
          <a:p>
            <a:pPr algn="just"/>
            <a:r>
              <a:rPr lang="sr-Latn-RS" sz="1600" dirty="0">
                <a:solidFill>
                  <a:srgbClr val="FF0000"/>
                </a:solidFill>
              </a:rPr>
              <a:t>ZAJEDNIČKI TROŠKOVI </a:t>
            </a:r>
            <a:r>
              <a:rPr lang="sr-Latn-RS" sz="1600" dirty="0"/>
              <a:t>(</a:t>
            </a:r>
            <a:r>
              <a:rPr lang="en-US" sz="1600" dirty="0" err="1"/>
              <a:t>nastaju</a:t>
            </a:r>
            <a:r>
              <a:rPr lang="en-US" sz="1600" dirty="0"/>
              <a:t> </a:t>
            </a:r>
            <a:r>
              <a:rPr lang="en-US" sz="1600" dirty="0" err="1"/>
              <a:t>zajedničkim</a:t>
            </a:r>
            <a:r>
              <a:rPr lang="en-US" sz="1600" dirty="0"/>
              <a:t> </a:t>
            </a:r>
            <a:r>
              <a:rPr lang="en-US" sz="1600" dirty="0" err="1"/>
              <a:t>trošenjem</a:t>
            </a:r>
            <a:r>
              <a:rPr lang="en-US" sz="1600" dirty="0"/>
              <a:t> </a:t>
            </a:r>
            <a:r>
              <a:rPr lang="en-US" sz="1600" dirty="0" err="1"/>
              <a:t>elemenata</a:t>
            </a:r>
            <a:r>
              <a:rPr lang="en-US" sz="1600" dirty="0"/>
              <a:t> </a:t>
            </a:r>
            <a:r>
              <a:rPr lang="en-US" sz="1600" dirty="0" err="1"/>
              <a:t>proizvodnje</a:t>
            </a:r>
            <a:r>
              <a:rPr lang="en-US" sz="1600" dirty="0"/>
              <a:t> </a:t>
            </a:r>
            <a:r>
              <a:rPr lang="en-US" sz="1600" dirty="0" err="1"/>
              <a:t>radi</a:t>
            </a:r>
            <a:r>
              <a:rPr lang="en-US" sz="1600" dirty="0"/>
              <a:t> </a:t>
            </a:r>
            <a:r>
              <a:rPr lang="en-US" sz="1600" dirty="0" err="1"/>
              <a:t>proizvodnje</a:t>
            </a:r>
            <a:r>
              <a:rPr lang="en-US" sz="1600" dirty="0"/>
              <a:t> </a:t>
            </a:r>
            <a:r>
              <a:rPr lang="en-US" sz="1600" dirty="0" err="1"/>
              <a:t>više</a:t>
            </a:r>
            <a:r>
              <a:rPr lang="en-US" sz="1600" dirty="0"/>
              <a:t> </a:t>
            </a:r>
            <a:r>
              <a:rPr lang="en-US" sz="1600" dirty="0" err="1"/>
              <a:t>proizvoda</a:t>
            </a:r>
            <a:r>
              <a:rPr lang="en-US" sz="1600" dirty="0"/>
              <a:t> </a:t>
            </a:r>
            <a:r>
              <a:rPr lang="sr-Latn-RS" sz="1600" dirty="0"/>
              <a:t>-</a:t>
            </a:r>
            <a:r>
              <a:rPr lang="en-US" sz="1600" dirty="0"/>
              <a:t> </a:t>
            </a:r>
            <a:r>
              <a:rPr lang="en-US" sz="1600" dirty="0" err="1"/>
              <a:t>zajednički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sve</a:t>
            </a:r>
            <a:r>
              <a:rPr lang="en-US" sz="1600" dirty="0"/>
              <a:t> </a:t>
            </a:r>
            <a:r>
              <a:rPr lang="en-US" sz="1600" dirty="0" err="1"/>
              <a:t>proizvode</a:t>
            </a:r>
            <a:r>
              <a:rPr lang="en-US" sz="1600" dirty="0"/>
              <a:t> </a:t>
            </a:r>
            <a:r>
              <a:rPr lang="en-US" sz="1600" dirty="0" err="1"/>
              <a:t>nastale</a:t>
            </a:r>
            <a:r>
              <a:rPr lang="en-US" sz="1600" dirty="0"/>
              <a:t> u </a:t>
            </a:r>
            <a:r>
              <a:rPr lang="en-US" sz="1600" dirty="0" err="1"/>
              <a:t>određenom</a:t>
            </a:r>
            <a:r>
              <a:rPr lang="en-US" sz="1600" dirty="0"/>
              <a:t> </a:t>
            </a:r>
            <a:r>
              <a:rPr lang="en-US" sz="1600" dirty="0" err="1"/>
              <a:t>periodu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određenom</a:t>
            </a:r>
            <a:r>
              <a:rPr lang="en-US" sz="1600" dirty="0"/>
              <a:t> </a:t>
            </a:r>
            <a:r>
              <a:rPr lang="en-US" sz="1600" dirty="0" err="1"/>
              <a:t>mestu</a:t>
            </a:r>
            <a:r>
              <a:rPr lang="en-US" sz="1600" dirty="0"/>
              <a:t>, </a:t>
            </a:r>
            <a:r>
              <a:rPr lang="en-US" sz="1600" dirty="0" err="1"/>
              <a:t>tako</a:t>
            </a:r>
            <a:r>
              <a:rPr lang="en-US" sz="1600" dirty="0"/>
              <a:t> da se </a:t>
            </a:r>
            <a:r>
              <a:rPr lang="en-US" sz="1600" dirty="0" err="1"/>
              <a:t>naknadno</a:t>
            </a:r>
            <a:r>
              <a:rPr lang="en-US" sz="1600" dirty="0"/>
              <a:t> </a:t>
            </a:r>
            <a:r>
              <a:rPr lang="en-US" sz="1600" dirty="0" err="1"/>
              <a:t>raspoređuju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pojedinačne</a:t>
            </a:r>
            <a:r>
              <a:rPr lang="en-US" sz="1600" dirty="0"/>
              <a:t> </a:t>
            </a:r>
            <a:r>
              <a:rPr lang="en-US" sz="1600" dirty="0" err="1"/>
              <a:t>nosioce</a:t>
            </a:r>
            <a:r>
              <a:rPr lang="en-US" sz="1600" dirty="0"/>
              <a:t> </a:t>
            </a:r>
            <a:r>
              <a:rPr lang="en-US" sz="1600" dirty="0" err="1"/>
              <a:t>troškova</a:t>
            </a: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9634" y="2656332"/>
            <a:ext cx="7230102" cy="635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it-IT" sz="2000" b="1" dirty="0">
                <a:solidFill>
                  <a:srgbClr val="0000FF"/>
                </a:solidFill>
              </a:rPr>
              <a:t>TROŠKOVI PREMA </a:t>
            </a:r>
            <a:r>
              <a:rPr lang="sr-Latn-RS" sz="2000" b="1" dirty="0">
                <a:solidFill>
                  <a:srgbClr val="0000FF"/>
                </a:solidFill>
              </a:rPr>
              <a:t>NAČINU PRENOŠENJA NA NOSIOCE</a:t>
            </a:r>
            <a:endParaRPr lang="it-IT" sz="20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664" y="3382365"/>
            <a:ext cx="61280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/>
              <a:t>1. </a:t>
            </a:r>
            <a:r>
              <a:rPr lang="sr-Latn-RS" b="1" dirty="0"/>
              <a:t>DIREKTNI TROŠKOVI 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preneti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nosioce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operativne</a:t>
            </a:r>
            <a:r>
              <a:rPr lang="en-US" dirty="0"/>
              <a:t> </a:t>
            </a:r>
            <a:r>
              <a:rPr lang="en-US" dirty="0" err="1"/>
              <a:t>evidencije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radni</a:t>
            </a:r>
            <a:r>
              <a:rPr lang="en-US" dirty="0"/>
              <a:t> </a:t>
            </a:r>
            <a:r>
              <a:rPr lang="en-US" dirty="0" err="1"/>
              <a:t>nalog</a:t>
            </a:r>
            <a:r>
              <a:rPr lang="en-US" dirty="0"/>
              <a:t>, </a:t>
            </a:r>
            <a:r>
              <a:rPr lang="en-US" dirty="0" err="1"/>
              <a:t>potrošnica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) 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i="1" dirty="0" err="1"/>
              <a:t>troškovi</a:t>
            </a:r>
            <a:r>
              <a:rPr lang="en-US" i="1" dirty="0"/>
              <a:t> </a:t>
            </a:r>
            <a:r>
              <a:rPr lang="en-US" i="1" dirty="0" err="1"/>
              <a:t>osnovnog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pomoćnog</a:t>
            </a:r>
            <a:r>
              <a:rPr lang="en-US" i="1" dirty="0"/>
              <a:t> </a:t>
            </a:r>
            <a:r>
              <a:rPr lang="en-US" i="1" dirty="0" err="1"/>
              <a:t>materijala</a:t>
            </a:r>
            <a:r>
              <a:rPr lang="en-US" i="1" dirty="0"/>
              <a:t>, </a:t>
            </a:r>
            <a:r>
              <a:rPr lang="en-US" i="1" dirty="0" err="1"/>
              <a:t>troškovi</a:t>
            </a:r>
            <a:r>
              <a:rPr lang="en-US" i="1" dirty="0"/>
              <a:t> </a:t>
            </a:r>
            <a:r>
              <a:rPr lang="en-US" i="1" dirty="0" err="1"/>
              <a:t>radne</a:t>
            </a:r>
            <a:r>
              <a:rPr lang="en-US" i="1" dirty="0"/>
              <a:t> </a:t>
            </a:r>
            <a:r>
              <a:rPr lang="en-US" i="1" dirty="0" err="1"/>
              <a:t>snage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poslovima</a:t>
            </a:r>
            <a:r>
              <a:rPr lang="en-US" i="1" dirty="0"/>
              <a:t> </a:t>
            </a:r>
            <a:r>
              <a:rPr lang="en-US" i="1" dirty="0" err="1"/>
              <a:t>izrade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td. </a:t>
            </a:r>
            <a:endParaRPr lang="sr-Latn-RS" i="1" dirty="0"/>
          </a:p>
          <a:p>
            <a:pPr algn="just"/>
            <a:r>
              <a:rPr lang="sr-Latn-RS" dirty="0"/>
              <a:t>2. </a:t>
            </a:r>
            <a:r>
              <a:rPr lang="sr-Latn-RS" b="1" dirty="0"/>
              <a:t>INDIREKTNI TROŠKOVI</a:t>
            </a:r>
            <a:r>
              <a:rPr lang="en-US" b="1" dirty="0"/>
              <a:t> </a:t>
            </a:r>
            <a:r>
              <a:rPr lang="sr-Latn-RS" dirty="0"/>
              <a:t>-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odmah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vezati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nosioce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indirektno</a:t>
            </a:r>
            <a:r>
              <a:rPr lang="en-US" dirty="0"/>
              <a:t> se </a:t>
            </a:r>
            <a:r>
              <a:rPr lang="en-US" dirty="0" err="1"/>
              <a:t>vezuju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nosioce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ključeva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alokaciju</a:t>
            </a:r>
            <a:endParaRPr lang="en-US" dirty="0"/>
          </a:p>
        </p:txBody>
      </p:sp>
      <p:pic>
        <p:nvPicPr>
          <p:cNvPr id="8194" name="Picture 2" descr="92,439 Save Money Cartoon Images, Stock Photos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841" y="2696827"/>
            <a:ext cx="4926841" cy="393024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54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67641"/>
          </a:xfrm>
        </p:spPr>
        <p:txBody>
          <a:bodyPr anchor="ctr">
            <a:normAutofit/>
          </a:bodyPr>
          <a:lstStyle/>
          <a:p>
            <a:pPr algn="ctr"/>
            <a:r>
              <a:rPr lang="en-US" sz="2600" dirty="0" err="1">
                <a:solidFill>
                  <a:srgbClr val="0000FF"/>
                </a:solidFill>
              </a:rPr>
              <a:t>DODATNI</a:t>
            </a:r>
            <a:r>
              <a:rPr lang="en-US" sz="2600" dirty="0">
                <a:solidFill>
                  <a:srgbClr val="0000FF"/>
                </a:solidFill>
              </a:rPr>
              <a:t>, </a:t>
            </a:r>
            <a:r>
              <a:rPr lang="en-US" sz="2600" dirty="0" err="1">
                <a:solidFill>
                  <a:srgbClr val="0000FF"/>
                </a:solidFill>
              </a:rPr>
              <a:t>NEOTKLONLJIVI</a:t>
            </a:r>
            <a:r>
              <a:rPr lang="en-US" sz="2600" dirty="0">
                <a:solidFill>
                  <a:srgbClr val="0000FF"/>
                </a:solidFill>
              </a:rPr>
              <a:t> I </a:t>
            </a:r>
            <a:r>
              <a:rPr lang="en-US" sz="2600" dirty="0" err="1">
                <a:solidFill>
                  <a:srgbClr val="0000FF"/>
                </a:solidFill>
              </a:rPr>
              <a:t>OPORTUNITETNI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TROŠKOVI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1266" name="Picture 2" descr="POJAM I PODELA TROSKOVA - SEMINARSKI RAD IZ FINANSIJSKOG MENADZME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474976"/>
            <a:ext cx="4663440" cy="3005328"/>
          </a:xfrm>
          <a:prstGeom prst="rect">
            <a:avLst/>
          </a:prstGeom>
          <a:solidFill>
            <a:srgbClr val="FFFFFF"/>
          </a:solidFill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30240" y="1339516"/>
            <a:ext cx="5836118" cy="47211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r-Latn-RS" b="1" dirty="0"/>
              <a:t>DODATNI TROŠKOVI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u="sng" dirty="0" err="1"/>
              <a:t>promena</a:t>
            </a:r>
            <a:r>
              <a:rPr lang="en-US" u="sng" dirty="0"/>
              <a:t> u </a:t>
            </a:r>
            <a:r>
              <a:rPr lang="en-US" u="sng" dirty="0" err="1"/>
              <a:t>ukupnim</a:t>
            </a:r>
            <a:r>
              <a:rPr lang="en-US" u="sng" dirty="0"/>
              <a:t> </a:t>
            </a:r>
            <a:r>
              <a:rPr lang="en-US" u="sng" dirty="0" err="1"/>
              <a:t>troškovima</a:t>
            </a:r>
            <a:r>
              <a:rPr lang="en-US" u="sng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plana </a:t>
            </a:r>
            <a:r>
              <a:rPr lang="en-US" dirty="0" err="1"/>
              <a:t>aktivnosti</a:t>
            </a:r>
            <a:r>
              <a:rPr lang="en-US" dirty="0"/>
              <a:t> (</a:t>
            </a:r>
            <a:r>
              <a:rPr lang="en-US" dirty="0" err="1"/>
              <a:t>uvodjenje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u </a:t>
            </a:r>
            <a:r>
              <a:rPr lang="en-US" dirty="0" err="1"/>
              <a:t>proizvodni</a:t>
            </a:r>
            <a:r>
              <a:rPr lang="en-US" dirty="0"/>
              <a:t> </a:t>
            </a:r>
            <a:r>
              <a:rPr lang="en-US" dirty="0" err="1"/>
              <a:t>asortiman</a:t>
            </a:r>
            <a:r>
              <a:rPr lang="en-US" dirty="0"/>
              <a:t>,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stepena</a:t>
            </a:r>
            <a:r>
              <a:rPr lang="en-US" dirty="0"/>
              <a:t> </a:t>
            </a:r>
            <a:r>
              <a:rPr lang="en-US" dirty="0" err="1"/>
              <a:t>tehničke</a:t>
            </a:r>
            <a:r>
              <a:rPr lang="en-US" dirty="0"/>
              <a:t> </a:t>
            </a:r>
            <a:r>
              <a:rPr lang="en-US" dirty="0" err="1"/>
              <a:t>opremljenosti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sl.) 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za </a:t>
            </a:r>
            <a:r>
              <a:rPr lang="en-US" dirty="0" err="1"/>
              <a:t>praćenje</a:t>
            </a:r>
            <a:r>
              <a:rPr lang="en-US" dirty="0"/>
              <a:t> </a:t>
            </a:r>
            <a:r>
              <a:rPr lang="en-US" dirty="0" err="1"/>
              <a:t>dodatnih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tekući</a:t>
            </a:r>
            <a:r>
              <a:rPr lang="en-US" dirty="0"/>
              <a:t> plan </a:t>
            </a:r>
            <a:r>
              <a:rPr lang="en-US" dirty="0" err="1"/>
              <a:t>aktivnosti</a:t>
            </a:r>
            <a:r>
              <a:rPr lang="en-US" dirty="0"/>
              <a:t> </a:t>
            </a:r>
            <a:endParaRPr lang="sr-Latn-RS" dirty="0"/>
          </a:p>
          <a:p>
            <a:pPr>
              <a:lnSpc>
                <a:spcPct val="100000"/>
              </a:lnSpc>
            </a:pPr>
            <a:r>
              <a:rPr lang="sr-Latn-RS" b="1" dirty="0"/>
              <a:t>NEOTKLONJIVI TROŠKOVI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nastali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prethodnih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ne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donose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njihovog</a:t>
            </a:r>
            <a:r>
              <a:rPr lang="en-US" dirty="0"/>
              <a:t> </a:t>
            </a:r>
            <a:r>
              <a:rPr lang="en-US" dirty="0" err="1"/>
              <a:t>nastanka</a:t>
            </a:r>
            <a:r>
              <a:rPr lang="en-US" dirty="0"/>
              <a:t> 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nabavljeno</a:t>
            </a:r>
            <a:r>
              <a:rPr lang="en-US" dirty="0"/>
              <a:t> je </a:t>
            </a:r>
            <a:r>
              <a:rPr lang="en-US" dirty="0" err="1"/>
              <a:t>sredstavo</a:t>
            </a:r>
            <a:r>
              <a:rPr lang="en-US" dirty="0"/>
              <a:t> za rad u </a:t>
            </a:r>
            <a:r>
              <a:rPr lang="en-US" dirty="0" err="1"/>
              <a:t>iznosu</a:t>
            </a:r>
            <a:r>
              <a:rPr lang="en-US" dirty="0"/>
              <a:t> od 300.000 din., a </a:t>
            </a:r>
            <a:r>
              <a:rPr lang="en-US" dirty="0" err="1"/>
              <a:t>trenutna</a:t>
            </a:r>
            <a:r>
              <a:rPr lang="en-US" dirty="0"/>
              <a:t> </a:t>
            </a:r>
            <a:r>
              <a:rPr lang="en-US" dirty="0" err="1"/>
              <a:t>tržišna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je 200.000 din. (100.000 din.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neotklonjivi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) </a:t>
            </a:r>
            <a:endParaRPr lang="sr-Latn-RS" dirty="0"/>
          </a:p>
          <a:p>
            <a:pPr>
              <a:lnSpc>
                <a:spcPct val="100000"/>
              </a:lnSpc>
            </a:pPr>
            <a:r>
              <a:rPr lang="sr-Latn-RS" b="1" dirty="0"/>
              <a:t>OPORTUNITETNI TROŠKOVI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žrtvovana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korist</a:t>
            </a:r>
            <a:r>
              <a:rPr lang="en-US" dirty="0"/>
              <a:t> od </a:t>
            </a:r>
            <a:r>
              <a:rPr lang="en-US" dirty="0" err="1"/>
              <a:t>neprihvatanja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alternative </a:t>
            </a:r>
            <a:r>
              <a:rPr lang="en-US" dirty="0" err="1"/>
              <a:t>istog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neostvaren</a:t>
            </a:r>
            <a:r>
              <a:rPr lang="en-US" dirty="0"/>
              <a:t> </a:t>
            </a:r>
            <a:r>
              <a:rPr lang="en-US" dirty="0" err="1"/>
              <a:t>prihod</a:t>
            </a:r>
            <a:r>
              <a:rPr lang="en-US" dirty="0"/>
              <a:t> od </a:t>
            </a:r>
            <a:r>
              <a:rPr lang="en-US" dirty="0" err="1"/>
              <a:t>iznajmljivanja</a:t>
            </a:r>
            <a:r>
              <a:rPr lang="en-US" dirty="0"/>
              <a:t> </a:t>
            </a:r>
            <a:r>
              <a:rPr lang="en-US" dirty="0" err="1"/>
              <a:t>prodajnog</a:t>
            </a:r>
            <a:r>
              <a:rPr lang="en-US" dirty="0"/>
              <a:t> </a:t>
            </a:r>
            <a:r>
              <a:rPr lang="en-US" dirty="0" err="1"/>
              <a:t>prostora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88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121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b="0" i="0" kern="1200" cap="none" spc="0" baseline="0" dirty="0">
                <a:solidFill>
                  <a:srgbClr val="0000FF"/>
                </a:solidFill>
                <a:effectLst/>
                <a:latin typeface="+mj-lt"/>
                <a:ea typeface="+mn-ea"/>
                <a:cs typeface="+mn-cs"/>
              </a:rPr>
              <a:t>TROŠKOVI PREMA ZAVISNOSTI OD OBIMA PROIZVODNJE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858252"/>
            <a:ext cx="6858000" cy="499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900" u="sng" dirty="0" err="1"/>
              <a:t>fiksni</a:t>
            </a:r>
            <a:r>
              <a:rPr lang="en-US" sz="1900" u="sng" dirty="0"/>
              <a:t> </a:t>
            </a:r>
            <a:r>
              <a:rPr lang="en-US" sz="1900" u="sng" dirty="0" err="1"/>
              <a:t>troškovi</a:t>
            </a:r>
            <a:r>
              <a:rPr lang="en-US" sz="1900" u="sng" dirty="0"/>
              <a:t> – </a:t>
            </a:r>
            <a:r>
              <a:rPr lang="en-US" sz="1900" b="1" u="sng" dirty="0" err="1"/>
              <a:t>nepovratni</a:t>
            </a:r>
            <a:r>
              <a:rPr lang="en-US" sz="1900" u="sng" dirty="0"/>
              <a:t> </a:t>
            </a:r>
            <a:r>
              <a:rPr lang="en-US" sz="1900" dirty="0"/>
              <a:t>(</a:t>
            </a:r>
            <a:r>
              <a:rPr lang="en-US" sz="1900" dirty="0" err="1"/>
              <a:t>najam</a:t>
            </a:r>
            <a:r>
              <a:rPr lang="en-US" sz="1900" dirty="0"/>
              <a:t> pogona, </a:t>
            </a:r>
            <a:r>
              <a:rPr lang="en-US" sz="1900" dirty="0" err="1"/>
              <a:t>prostora</a:t>
            </a:r>
            <a:r>
              <a:rPr lang="en-US" sz="1900" dirty="0"/>
              <a:t>, </a:t>
            </a:r>
            <a:r>
              <a:rPr lang="en-US" sz="1900" dirty="0" err="1"/>
              <a:t>plaćanje</a:t>
            </a:r>
            <a:r>
              <a:rPr lang="en-US" sz="1900" dirty="0"/>
              <a:t> </a:t>
            </a:r>
            <a:r>
              <a:rPr lang="en-US" sz="1900" dirty="0" err="1"/>
              <a:t>kamate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dugovanja</a:t>
            </a:r>
            <a:r>
              <a:rPr lang="sr-Latn-RS" sz="1900" dirty="0"/>
              <a:t>)</a:t>
            </a:r>
            <a:endParaRPr lang="en-US" sz="1900" u="sng" dirty="0"/>
          </a:p>
          <a:p>
            <a:pPr marL="640080" lvl="1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900" i="1" dirty="0" err="1"/>
              <a:t>troškovi</a:t>
            </a:r>
            <a:r>
              <a:rPr lang="en-US" sz="1900" i="1" dirty="0"/>
              <a:t> </a:t>
            </a:r>
            <a:r>
              <a:rPr lang="en-US" sz="1900" i="1" dirty="0" err="1"/>
              <a:t>sredstava</a:t>
            </a:r>
            <a:r>
              <a:rPr lang="en-US" sz="1900" i="1" dirty="0"/>
              <a:t> za rad </a:t>
            </a:r>
            <a:r>
              <a:rPr lang="en-US" sz="1900" i="1" dirty="0" err="1"/>
              <a:t>kada</a:t>
            </a:r>
            <a:r>
              <a:rPr lang="en-US" sz="1900" i="1" dirty="0"/>
              <a:t> se </a:t>
            </a:r>
            <a:r>
              <a:rPr lang="en-US" sz="1900" i="1" dirty="0" err="1"/>
              <a:t>amortizacija</a:t>
            </a:r>
            <a:r>
              <a:rPr lang="en-US" sz="1900" i="1" dirty="0"/>
              <a:t> </a:t>
            </a:r>
            <a:r>
              <a:rPr lang="en-US" sz="1900" i="1" dirty="0" err="1"/>
              <a:t>obračunava</a:t>
            </a:r>
            <a:r>
              <a:rPr lang="en-US" sz="1900" i="1" dirty="0"/>
              <a:t> po </a:t>
            </a:r>
            <a:r>
              <a:rPr lang="en-US" sz="1900" i="1" dirty="0" err="1"/>
              <a:t>vremenskom</a:t>
            </a:r>
            <a:r>
              <a:rPr lang="en-US" sz="1900" i="1" dirty="0"/>
              <a:t> </a:t>
            </a:r>
            <a:r>
              <a:rPr lang="en-US" sz="1900" i="1" dirty="0" err="1"/>
              <a:t>metodu</a:t>
            </a:r>
            <a:r>
              <a:rPr lang="en-US" sz="1900" i="1" dirty="0"/>
              <a:t> </a:t>
            </a:r>
          </a:p>
          <a:p>
            <a:pPr marL="640080" lvl="1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900" i="1" dirty="0" err="1"/>
              <a:t>troškovi</a:t>
            </a:r>
            <a:r>
              <a:rPr lang="en-US" sz="1900" i="1" dirty="0"/>
              <a:t> </a:t>
            </a:r>
            <a:r>
              <a:rPr lang="en-US" sz="1900" i="1" dirty="0" err="1"/>
              <a:t>rada</a:t>
            </a:r>
            <a:r>
              <a:rPr lang="en-US" sz="1900" i="1" dirty="0"/>
              <a:t> </a:t>
            </a:r>
            <a:r>
              <a:rPr lang="en-US" sz="1900" i="1" dirty="0" err="1"/>
              <a:t>i</a:t>
            </a:r>
            <a:r>
              <a:rPr lang="en-US" sz="1900" i="1" dirty="0"/>
              <a:t> </a:t>
            </a:r>
            <a:r>
              <a:rPr lang="en-US" sz="1900" i="1" dirty="0" err="1"/>
              <a:t>materijala</a:t>
            </a:r>
            <a:r>
              <a:rPr lang="en-US" sz="1900" i="1" dirty="0"/>
              <a:t> u </a:t>
            </a:r>
            <a:r>
              <a:rPr lang="en-US" sz="1900" i="1" dirty="0" err="1"/>
              <a:t>pripremnoj</a:t>
            </a:r>
            <a:r>
              <a:rPr lang="en-US" sz="1900" i="1" dirty="0"/>
              <a:t> </a:t>
            </a:r>
            <a:r>
              <a:rPr lang="en-US" sz="1900" i="1" dirty="0" err="1"/>
              <a:t>fazi</a:t>
            </a:r>
            <a:r>
              <a:rPr lang="en-US" sz="1900" i="1" dirty="0"/>
              <a:t> </a:t>
            </a:r>
          </a:p>
          <a:p>
            <a:pPr marL="640080" lvl="1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900" i="1" dirty="0" err="1"/>
              <a:t>troškovi</a:t>
            </a:r>
            <a:r>
              <a:rPr lang="en-US" sz="1900" i="1" dirty="0"/>
              <a:t> </a:t>
            </a:r>
            <a:r>
              <a:rPr lang="en-US" sz="1900" i="1" dirty="0" err="1"/>
              <a:t>rada</a:t>
            </a:r>
            <a:r>
              <a:rPr lang="en-US" sz="1900" i="1" dirty="0"/>
              <a:t> </a:t>
            </a:r>
            <a:r>
              <a:rPr lang="en-US" sz="1900" i="1" dirty="0" err="1"/>
              <a:t>najviših</a:t>
            </a:r>
            <a:r>
              <a:rPr lang="en-US" sz="1900" i="1" dirty="0"/>
              <a:t> </a:t>
            </a:r>
            <a:r>
              <a:rPr lang="en-US" sz="1900" i="1" dirty="0" err="1"/>
              <a:t>rukovodilaca</a:t>
            </a:r>
            <a:r>
              <a:rPr lang="en-US" sz="1900" i="1" dirty="0"/>
              <a:t> </a:t>
            </a:r>
          </a:p>
          <a:p>
            <a:pPr marL="640080" lvl="1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900" u="sng" dirty="0" err="1"/>
              <a:t>varijabilni</a:t>
            </a:r>
            <a:r>
              <a:rPr lang="en-US" sz="1900" u="sng" dirty="0"/>
              <a:t> </a:t>
            </a:r>
            <a:r>
              <a:rPr lang="en-US" sz="1900" u="sng" dirty="0" err="1"/>
              <a:t>troškovi</a:t>
            </a:r>
            <a:r>
              <a:rPr lang="en-US" sz="1900" u="sng" dirty="0"/>
              <a:t> </a:t>
            </a:r>
          </a:p>
          <a:p>
            <a:pPr marL="182880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900" u="sng" dirty="0" err="1"/>
              <a:t>proporcionalni</a:t>
            </a:r>
            <a:r>
              <a:rPr lang="en-US" sz="1900" dirty="0"/>
              <a:t> - </a:t>
            </a:r>
            <a:r>
              <a:rPr lang="en-US" sz="1900" i="1" dirty="0" err="1"/>
              <a:t>troškovi</a:t>
            </a:r>
            <a:r>
              <a:rPr lang="en-US" sz="1900" i="1" dirty="0"/>
              <a:t> </a:t>
            </a:r>
            <a:r>
              <a:rPr lang="en-US" sz="1900" i="1" dirty="0" err="1"/>
              <a:t>osnovnog</a:t>
            </a:r>
            <a:r>
              <a:rPr lang="en-US" sz="1900" i="1" dirty="0"/>
              <a:t> </a:t>
            </a:r>
            <a:r>
              <a:rPr lang="en-US" sz="1900" i="1" dirty="0" err="1"/>
              <a:t>i</a:t>
            </a:r>
            <a:r>
              <a:rPr lang="en-US" sz="1900" i="1" dirty="0"/>
              <a:t> </a:t>
            </a:r>
            <a:r>
              <a:rPr lang="en-US" sz="1900" i="1" dirty="0" err="1"/>
              <a:t>pomoćnog</a:t>
            </a:r>
            <a:r>
              <a:rPr lang="en-US" sz="1900" i="1" dirty="0"/>
              <a:t> </a:t>
            </a:r>
            <a:r>
              <a:rPr lang="en-US" sz="1900" i="1" dirty="0" err="1"/>
              <a:t>materijala</a:t>
            </a:r>
            <a:r>
              <a:rPr lang="en-US" sz="1900" i="1" dirty="0"/>
              <a:t> </a:t>
            </a:r>
            <a:r>
              <a:rPr lang="en-US" sz="1900" i="1" dirty="0" err="1"/>
              <a:t>i</a:t>
            </a:r>
            <a:r>
              <a:rPr lang="en-US" sz="1900" i="1" dirty="0"/>
              <a:t> </a:t>
            </a:r>
            <a:r>
              <a:rPr lang="en-US" sz="1900" i="1" dirty="0" err="1"/>
              <a:t>energije</a:t>
            </a:r>
            <a:r>
              <a:rPr lang="en-US" sz="1900" i="1" dirty="0"/>
              <a:t>, </a:t>
            </a:r>
            <a:r>
              <a:rPr lang="en-US" sz="1900" i="1" dirty="0" err="1"/>
              <a:t>troškovi</a:t>
            </a:r>
            <a:r>
              <a:rPr lang="en-US" sz="1900" i="1" dirty="0"/>
              <a:t> </a:t>
            </a:r>
            <a:r>
              <a:rPr lang="en-US" sz="1900" i="1" dirty="0" err="1"/>
              <a:t>rada</a:t>
            </a:r>
            <a:r>
              <a:rPr lang="en-US" sz="1900" i="1" dirty="0"/>
              <a:t> </a:t>
            </a:r>
            <a:r>
              <a:rPr lang="en-US" sz="1900" i="1" dirty="0" err="1"/>
              <a:t>na</a:t>
            </a:r>
            <a:r>
              <a:rPr lang="en-US" sz="1900" i="1" dirty="0"/>
              <a:t> </a:t>
            </a:r>
            <a:r>
              <a:rPr lang="en-US" sz="1900" i="1" dirty="0" err="1"/>
              <a:t>poslovima</a:t>
            </a:r>
            <a:r>
              <a:rPr lang="en-US" sz="1900" i="1" dirty="0"/>
              <a:t> </a:t>
            </a:r>
            <a:r>
              <a:rPr lang="en-US" sz="1900" i="1" dirty="0" err="1"/>
              <a:t>izrade</a:t>
            </a:r>
            <a:r>
              <a:rPr lang="en-US" sz="1900" i="1" dirty="0"/>
              <a:t> </a:t>
            </a:r>
            <a:r>
              <a:rPr lang="en-US" sz="1900" i="1" dirty="0" err="1"/>
              <a:t>proizvoda</a:t>
            </a:r>
            <a:r>
              <a:rPr lang="en-US" sz="1900" i="1" dirty="0"/>
              <a:t>, </a:t>
            </a:r>
            <a:r>
              <a:rPr lang="en-US" sz="1900" i="1" dirty="0" err="1"/>
              <a:t>troškovi</a:t>
            </a:r>
            <a:r>
              <a:rPr lang="en-US" sz="1900" i="1" dirty="0"/>
              <a:t> </a:t>
            </a:r>
            <a:r>
              <a:rPr lang="en-US" sz="1900" i="1" dirty="0" err="1"/>
              <a:t>sredstava</a:t>
            </a:r>
            <a:r>
              <a:rPr lang="en-US" sz="1900" i="1" dirty="0"/>
              <a:t> za rad </a:t>
            </a:r>
            <a:r>
              <a:rPr lang="en-US" sz="1900" i="1" dirty="0" err="1"/>
              <a:t>kada</a:t>
            </a:r>
            <a:r>
              <a:rPr lang="en-US" sz="1900" i="1" dirty="0"/>
              <a:t> se </a:t>
            </a:r>
            <a:r>
              <a:rPr lang="en-US" sz="1900" i="1" dirty="0" err="1"/>
              <a:t>amortizacija</a:t>
            </a:r>
            <a:r>
              <a:rPr lang="en-US" sz="1900" i="1" dirty="0"/>
              <a:t> </a:t>
            </a:r>
            <a:r>
              <a:rPr lang="en-US" sz="1900" i="1" dirty="0" err="1"/>
              <a:t>obračunava</a:t>
            </a:r>
            <a:r>
              <a:rPr lang="en-US" sz="1900" i="1" dirty="0"/>
              <a:t> po </a:t>
            </a:r>
            <a:r>
              <a:rPr lang="en-US" sz="1900" i="1" dirty="0" err="1"/>
              <a:t>funkcionalnom</a:t>
            </a:r>
            <a:r>
              <a:rPr lang="en-US" sz="1900" i="1" dirty="0"/>
              <a:t> </a:t>
            </a:r>
            <a:r>
              <a:rPr lang="en-US" sz="1900" i="1" dirty="0" err="1"/>
              <a:t>metodu</a:t>
            </a:r>
            <a:r>
              <a:rPr lang="en-US" sz="1900" i="1" dirty="0"/>
              <a:t> </a:t>
            </a:r>
          </a:p>
          <a:p>
            <a:pPr marL="182880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900" u="sng" dirty="0" err="1"/>
              <a:t>relativno-fiksni</a:t>
            </a:r>
            <a:r>
              <a:rPr lang="en-US" sz="1900" u="sng" dirty="0"/>
              <a:t> </a:t>
            </a:r>
            <a:r>
              <a:rPr lang="en-US" sz="1900" dirty="0"/>
              <a:t>- </a:t>
            </a:r>
            <a:r>
              <a:rPr lang="en-US" sz="1900" i="1" dirty="0" err="1"/>
              <a:t>troškovi</a:t>
            </a:r>
            <a:r>
              <a:rPr lang="en-US" sz="1900" i="1" dirty="0"/>
              <a:t> </a:t>
            </a:r>
            <a:r>
              <a:rPr lang="en-US" sz="1900" i="1" dirty="0" err="1"/>
              <a:t>matrijala</a:t>
            </a:r>
            <a:r>
              <a:rPr lang="en-US" sz="1900" i="1" dirty="0"/>
              <a:t> </a:t>
            </a:r>
            <a:r>
              <a:rPr lang="en-US" sz="1900" i="1" dirty="0" err="1"/>
              <a:t>i</a:t>
            </a:r>
            <a:r>
              <a:rPr lang="en-US" sz="1900" i="1" dirty="0"/>
              <a:t> </a:t>
            </a:r>
            <a:r>
              <a:rPr lang="en-US" sz="1900" i="1" dirty="0" err="1"/>
              <a:t>rada</a:t>
            </a:r>
            <a:r>
              <a:rPr lang="en-US" sz="1900" i="1" dirty="0"/>
              <a:t> </a:t>
            </a:r>
            <a:r>
              <a:rPr lang="en-US" sz="1900" i="1" dirty="0" err="1"/>
              <a:t>na</a:t>
            </a:r>
            <a:r>
              <a:rPr lang="en-US" sz="1900" i="1" dirty="0"/>
              <a:t> </a:t>
            </a:r>
            <a:r>
              <a:rPr lang="en-US" sz="1900" i="1" dirty="0" err="1"/>
              <a:t>pripremno-završnim</a:t>
            </a:r>
            <a:r>
              <a:rPr lang="en-US" sz="1900" i="1" dirty="0"/>
              <a:t> </a:t>
            </a:r>
            <a:r>
              <a:rPr lang="en-US" sz="1900" i="1" dirty="0" err="1"/>
              <a:t>poslovi</a:t>
            </a:r>
            <a:endParaRPr lang="en-US" sz="1900" i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kern="1200" dirty="0" err="1">
                <a:latin typeface="+mn-lt"/>
                <a:ea typeface="+mn-ea"/>
                <a:cs typeface="+mn-cs"/>
              </a:rPr>
              <a:t>fiksn</a:t>
            </a:r>
            <a:r>
              <a:rPr lang="sr-Latn-RS" sz="2000" b="1" kern="1200" dirty="0">
                <a:latin typeface="+mn-lt"/>
                <a:ea typeface="+mn-ea"/>
                <a:cs typeface="+mn-cs"/>
              </a:rPr>
              <a:t>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troškov</a:t>
            </a:r>
            <a:r>
              <a:rPr lang="sr-Latn-RS" sz="2000" b="1" kern="1200" dirty="0">
                <a:latin typeface="+mn-lt"/>
                <a:ea typeface="+mn-ea"/>
                <a:cs typeface="+mn-cs"/>
              </a:rPr>
              <a:t>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2000" b="1" kern="1200" dirty="0" err="1">
                <a:latin typeface="+mn-lt"/>
                <a:ea typeface="+mn-ea"/>
                <a:cs typeface="+mn-cs"/>
              </a:rPr>
              <a:t>varijabiln</a:t>
            </a:r>
            <a:r>
              <a:rPr lang="sr-Latn-RS" sz="2000" b="1" kern="1200" dirty="0">
                <a:latin typeface="+mn-lt"/>
                <a:ea typeface="+mn-ea"/>
                <a:cs typeface="+mn-cs"/>
              </a:rPr>
              <a:t>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troškov</a:t>
            </a:r>
            <a:r>
              <a:rPr lang="sr-Latn-RS" sz="2000" b="1" kern="1200" dirty="0">
                <a:latin typeface="+mn-lt"/>
                <a:ea typeface="+mn-ea"/>
                <a:cs typeface="+mn-cs"/>
              </a:rPr>
              <a:t>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2000" kern="1200" dirty="0">
                <a:latin typeface="+mn-lt"/>
                <a:ea typeface="+mn-ea"/>
                <a:cs typeface="+mn-cs"/>
              </a:rPr>
              <a:t>U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ekonomskoj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analizi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treba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praviti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razliku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na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2000" b="1" kern="1200" dirty="0" err="1">
                <a:latin typeface="+mn-lt"/>
                <a:ea typeface="+mn-ea"/>
                <a:cs typeface="+mn-cs"/>
              </a:rPr>
              <a:t>kratak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rok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–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fiksni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varijabilni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faktori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2000" b="1" kern="1200" dirty="0">
                <a:latin typeface="+mn-lt"/>
                <a:ea typeface="+mn-ea"/>
                <a:cs typeface="+mn-cs"/>
              </a:rPr>
              <a:t>dug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rok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–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svi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faktori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su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latin typeface="+mn-lt"/>
                <a:ea typeface="+mn-ea"/>
                <a:cs typeface="+mn-cs"/>
              </a:rPr>
              <a:t>varijabilni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6963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3404050" cy="43663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sr-Latn-RS" b="1" dirty="0">
                <a:solidFill>
                  <a:schemeClr val="bg1"/>
                </a:solidFill>
              </a:rPr>
              <a:t>Fiksni troškovi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553" y="1286741"/>
            <a:ext cx="6066743" cy="999260"/>
          </a:xfrm>
        </p:spPr>
        <p:txBody>
          <a:bodyPr>
            <a:noAutofit/>
          </a:bodyPr>
          <a:lstStyle/>
          <a:p>
            <a:r>
              <a:rPr lang="sr-Latn-RS" sz="1800" dirty="0"/>
              <a:t>U </a:t>
            </a:r>
            <a:r>
              <a:rPr lang="en-US" sz="1800" dirty="0" err="1"/>
              <a:t>masi</a:t>
            </a:r>
            <a:r>
              <a:rPr lang="en-US" sz="1800" dirty="0"/>
              <a:t> se ne </a:t>
            </a:r>
            <a:r>
              <a:rPr lang="en-US" sz="1800" dirty="0" err="1"/>
              <a:t>menjaju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promenom</a:t>
            </a:r>
            <a:r>
              <a:rPr lang="en-US" sz="1800" dirty="0"/>
              <a:t> </a:t>
            </a:r>
            <a:r>
              <a:rPr lang="sr-Latn-RS" sz="1800" dirty="0"/>
              <a:t>obimom proizvodnje (</a:t>
            </a:r>
            <a:r>
              <a:rPr lang="en-US" sz="1800" dirty="0"/>
              <a:t>OP</a:t>
            </a:r>
            <a:r>
              <a:rPr lang="sr-Latn-RS" sz="1800" dirty="0"/>
              <a:t>)</a:t>
            </a:r>
          </a:p>
          <a:p>
            <a:r>
              <a:rPr lang="en-US" sz="1800" dirty="0" err="1"/>
              <a:t>po</a:t>
            </a:r>
            <a:r>
              <a:rPr lang="en-US" sz="1800" dirty="0"/>
              <a:t> </a:t>
            </a:r>
            <a:r>
              <a:rPr lang="en-US" sz="1800" dirty="0" err="1"/>
              <a:t>jedinici</a:t>
            </a:r>
            <a:r>
              <a:rPr lang="en-US" sz="1800" dirty="0"/>
              <a:t> </a:t>
            </a:r>
            <a:r>
              <a:rPr lang="en-US" sz="1800" dirty="0" err="1"/>
              <a:t>proizvoda</a:t>
            </a:r>
            <a:r>
              <a:rPr lang="en-US" sz="1800" dirty="0"/>
              <a:t> se </a:t>
            </a:r>
            <a:r>
              <a:rPr lang="en-US" sz="1800" dirty="0" err="1"/>
              <a:t>smanjuju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povećanjem</a:t>
            </a:r>
            <a:r>
              <a:rPr lang="en-US" sz="1800" dirty="0"/>
              <a:t> </a:t>
            </a:r>
            <a:r>
              <a:rPr lang="en-US" sz="1800" dirty="0" err="1"/>
              <a:t>obima</a:t>
            </a:r>
            <a:r>
              <a:rPr lang="en-US" sz="1800" dirty="0"/>
              <a:t> </a:t>
            </a:r>
            <a:r>
              <a:rPr lang="en-US" sz="1800" dirty="0" err="1"/>
              <a:t>proizvodnje</a:t>
            </a:r>
            <a:endParaRPr lang="en-US" sz="1800" dirty="0"/>
          </a:p>
        </p:txBody>
      </p:sp>
      <p:pic>
        <p:nvPicPr>
          <p:cNvPr id="2050" name="Picture 2" descr="МЕНАЏЕРСКО РАЧУНОВОДСТВО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1" y="2760374"/>
            <a:ext cx="3616873" cy="22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ЕНАЏЕРСКО РАЧУНОВОДСТВО (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28" y="2422709"/>
            <a:ext cx="3395523" cy="25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/>
          <p:cNvSpPr/>
          <p:nvPr/>
        </p:nvSpPr>
        <p:spPr>
          <a:xfrm>
            <a:off x="1027320" y="5108934"/>
            <a:ext cx="3297482" cy="7770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r-Latn-RS" dirty="0"/>
              <a:t>Ukupni Fiksni troškovi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5124117" y="5035300"/>
            <a:ext cx="3426712" cy="8074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r-Latn-RS" dirty="0"/>
              <a:t>Prosečni Fiksni troškovi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28007" y="2873152"/>
            <a:ext cx="30629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Prosečni</a:t>
            </a:r>
            <a:r>
              <a:rPr lang="en-US" sz="2000" dirty="0"/>
              <a:t> </a:t>
            </a:r>
            <a:r>
              <a:rPr lang="en-US" sz="2000" dirty="0" err="1"/>
              <a:t>fiksni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fiksni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jedinici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dobijaju</a:t>
            </a:r>
            <a:r>
              <a:rPr lang="en-US" sz="2000" dirty="0"/>
              <a:t> se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obrascu</a:t>
            </a:r>
            <a:r>
              <a:rPr lang="en-US" sz="2000" dirty="0"/>
              <a:t>: </a:t>
            </a:r>
            <a:endParaRPr lang="sr-Latn-RS" sz="2000" dirty="0"/>
          </a:p>
          <a:p>
            <a:pPr algn="ctr"/>
            <a:r>
              <a:rPr lang="en-US" sz="2000" dirty="0" err="1">
                <a:solidFill>
                  <a:srgbClr val="FF0000"/>
                </a:solidFill>
              </a:rPr>
              <a:t>PFT</a:t>
            </a:r>
            <a:r>
              <a:rPr lang="en-US" sz="2000" dirty="0">
                <a:solidFill>
                  <a:srgbClr val="FF0000"/>
                </a:solidFill>
              </a:rPr>
              <a:t> = </a:t>
            </a:r>
            <a:r>
              <a:rPr lang="en-US" sz="2000" dirty="0" err="1">
                <a:solidFill>
                  <a:srgbClr val="FF0000"/>
                </a:solidFill>
              </a:rPr>
              <a:t>UFT</a:t>
            </a:r>
            <a:r>
              <a:rPr lang="en-US" sz="2000" dirty="0">
                <a:solidFill>
                  <a:srgbClr val="FF0000"/>
                </a:solidFill>
              </a:rPr>
              <a:t> /Q </a:t>
            </a:r>
            <a:endParaRPr lang="sr-Latn-RS" sz="2000" dirty="0">
              <a:solidFill>
                <a:srgbClr val="FF0000"/>
              </a:solidFill>
            </a:endParaRPr>
          </a:p>
          <a:p>
            <a:r>
              <a:rPr lang="en-US" sz="2000" dirty="0" err="1"/>
              <a:t>PFT</a:t>
            </a:r>
            <a:r>
              <a:rPr lang="en-US" sz="2000" dirty="0"/>
              <a:t> – </a:t>
            </a:r>
            <a:r>
              <a:rPr lang="en-US" sz="2000" dirty="0" err="1"/>
              <a:t>prosečni</a:t>
            </a:r>
            <a:r>
              <a:rPr lang="en-US" sz="2000" dirty="0"/>
              <a:t> </a:t>
            </a:r>
            <a:r>
              <a:rPr lang="en-US" sz="2000" dirty="0" err="1"/>
              <a:t>fiksni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en-US" sz="2000" dirty="0"/>
              <a:t> </a:t>
            </a:r>
            <a:r>
              <a:rPr lang="en-US" sz="2000" dirty="0" err="1"/>
              <a:t>UFT</a:t>
            </a:r>
            <a:r>
              <a:rPr lang="en-US" sz="2000" dirty="0"/>
              <a:t> – </a:t>
            </a:r>
            <a:r>
              <a:rPr lang="en-US" sz="2000" dirty="0" err="1"/>
              <a:t>ukupni</a:t>
            </a:r>
            <a:r>
              <a:rPr lang="en-US" sz="2000" dirty="0"/>
              <a:t> </a:t>
            </a:r>
            <a:r>
              <a:rPr lang="en-US" sz="2000" dirty="0" err="1"/>
              <a:t>fiksni</a:t>
            </a:r>
            <a:r>
              <a:rPr lang="en-US" sz="2000" dirty="0"/>
              <a:t> </a:t>
            </a:r>
            <a:r>
              <a:rPr lang="en-US" sz="2000" dirty="0" err="1"/>
              <a:t>troškovi</a:t>
            </a:r>
            <a:r>
              <a:rPr lang="en-US" sz="2000" dirty="0"/>
              <a:t> Q – </a:t>
            </a:r>
            <a:r>
              <a:rPr lang="en-US" sz="2000" dirty="0" err="1"/>
              <a:t>količina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(</a:t>
            </a:r>
            <a:r>
              <a:rPr lang="en-US" sz="2000" dirty="0" err="1"/>
              <a:t>obim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)</a:t>
            </a:r>
          </a:p>
        </p:txBody>
      </p:sp>
      <p:pic>
        <p:nvPicPr>
          <p:cNvPr id="9218" name="Picture 2" descr="Fixed Costs Stock Illustrations – 136 Fixed Costs Stock Illustrations,  Vectors &amp; Clipart - Dreams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319" y="258945"/>
            <a:ext cx="3146929" cy="263555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7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i="0" kern="1200" cap="none" spc="0" baseline="0" dirty="0"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PROFIT</a:t>
            </a:r>
            <a:r>
              <a:rPr lang="en-US" sz="3100" b="1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je deo novonastale vrednosti koja </a:t>
            </a:r>
            <a:r>
              <a:rPr lang="en-US" sz="3100" b="1" i="0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ostaje</a:t>
            </a:r>
            <a:r>
              <a:rPr lang="en-US" sz="3100" b="1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sz="3100" b="1" i="0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preduzeću</a:t>
            </a:r>
            <a:r>
              <a:rPr lang="sr-Latn-RS" sz="3100" b="1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,</a:t>
            </a:r>
            <a:r>
              <a:rPr lang="en-US" sz="3100" b="1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nakon podmirenih svih troškova proizvodnje</a:t>
            </a:r>
            <a:r>
              <a:rPr lang="en-US" sz="31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. </a:t>
            </a:r>
          </a:p>
        </p:txBody>
      </p:sp>
      <p:pic>
        <p:nvPicPr>
          <p:cNvPr id="1026" name="Picture 2" descr="Kolike su obaveze za otvaranje samostalnog preduzeća – ZPK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r="24648" b="-2"/>
          <a:stretch/>
        </p:blipFill>
        <p:spPr bwMode="auto">
          <a:xfrm>
            <a:off x="1066800" y="2103120"/>
            <a:ext cx="4663440" cy="3749040"/>
          </a:xfrm>
          <a:prstGeom prst="rect">
            <a:avLst/>
          </a:prstGeom>
          <a:solidFill>
            <a:srgbClr val="FFFFFF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  <a:softEdge rad="127000"/>
          </a:effectLst>
        </p:spPr>
      </p:pic>
      <p:sp>
        <p:nvSpPr>
          <p:cNvPr id="5" name="Rectangle 4"/>
          <p:cNvSpPr/>
          <p:nvPr/>
        </p:nvSpPr>
        <p:spPr>
          <a:xfrm>
            <a:off x="6461760" y="2103120"/>
            <a:ext cx="4663440" cy="3749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82880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sr-Latn-RS" sz="26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PREDUZEĆA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privredni</a:t>
            </a:r>
            <a:r>
              <a:rPr lang="en-US" b="1" dirty="0"/>
              <a:t> </a:t>
            </a:r>
            <a:r>
              <a:rPr lang="en-US" b="1" dirty="0" err="1"/>
              <a:t>subjekti</a:t>
            </a:r>
            <a:r>
              <a:rPr lang="en-US" b="1" dirty="0"/>
              <a:t> u </a:t>
            </a:r>
            <a:r>
              <a:rPr lang="en-US" b="1" dirty="0" err="1"/>
              <a:t>kojima</a:t>
            </a:r>
            <a:r>
              <a:rPr lang="en-US" b="1" dirty="0"/>
              <a:t> se </a:t>
            </a:r>
            <a:r>
              <a:rPr lang="en-US" b="1" dirty="0" err="1"/>
              <a:t>obavljaju</a:t>
            </a:r>
            <a:r>
              <a:rPr lang="en-US" b="1" dirty="0"/>
              <a:t> </a:t>
            </a:r>
            <a:r>
              <a:rPr lang="en-US" b="1" dirty="0" err="1"/>
              <a:t>ciklusi</a:t>
            </a:r>
            <a:r>
              <a:rPr lang="en-US" b="1" dirty="0"/>
              <a:t> </a:t>
            </a:r>
            <a:r>
              <a:rPr lang="en-US" b="1" dirty="0" err="1"/>
              <a:t>reprodukcije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bazi</a:t>
            </a:r>
            <a:r>
              <a:rPr lang="en-US" b="1" dirty="0"/>
              <a:t> </a:t>
            </a:r>
            <a:r>
              <a:rPr lang="en-US" b="1" dirty="0" err="1"/>
              <a:t>podele</a:t>
            </a:r>
            <a:r>
              <a:rPr lang="en-US" b="1" dirty="0"/>
              <a:t> </a:t>
            </a:r>
            <a:r>
              <a:rPr lang="en-US" b="1" dirty="0" err="1"/>
              <a:t>rada</a:t>
            </a:r>
            <a:r>
              <a:rPr lang="en-US" b="1" dirty="0"/>
              <a:t>. </a:t>
            </a:r>
            <a:endParaRPr lang="en-US" dirty="0"/>
          </a:p>
          <a:p>
            <a:pPr marL="182880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i="1" dirty="0" err="1"/>
              <a:t>Svaki</a:t>
            </a:r>
            <a:r>
              <a:rPr lang="en-US" i="1" dirty="0"/>
              <a:t> put </a:t>
            </a:r>
            <a:r>
              <a:rPr lang="en-US" i="1" dirty="0" err="1"/>
              <a:t>kada</a:t>
            </a:r>
            <a:r>
              <a:rPr lang="en-US" i="1" dirty="0"/>
              <a:t> se </a:t>
            </a:r>
            <a:r>
              <a:rPr lang="en-US" i="1" dirty="0" err="1"/>
              <a:t>neki</a:t>
            </a:r>
            <a:r>
              <a:rPr lang="en-US" i="1" dirty="0"/>
              <a:t> od </a:t>
            </a:r>
            <a:r>
              <a:rPr lang="en-US" i="1" dirty="0" err="1"/>
              <a:t>resursa</a:t>
            </a:r>
            <a:r>
              <a:rPr lang="en-US" i="1" dirty="0"/>
              <a:t> u </a:t>
            </a:r>
            <a:r>
              <a:rPr lang="en-US" i="1" dirty="0" err="1"/>
              <a:t>preduzeću</a:t>
            </a:r>
            <a:r>
              <a:rPr lang="en-US" i="1" dirty="0"/>
              <a:t> </a:t>
            </a:r>
            <a:r>
              <a:rPr lang="en-US" i="1" dirty="0" err="1"/>
              <a:t>uloži</a:t>
            </a:r>
            <a:r>
              <a:rPr lang="en-US" i="1" dirty="0"/>
              <a:t> u </a:t>
            </a:r>
            <a:r>
              <a:rPr lang="en-US" i="1" dirty="0" err="1"/>
              <a:t>proces</a:t>
            </a:r>
            <a:r>
              <a:rPr lang="en-US" i="1" dirty="0"/>
              <a:t> </a:t>
            </a:r>
            <a:r>
              <a:rPr lang="en-US" i="1" dirty="0" err="1"/>
              <a:t>proizvodnje</a:t>
            </a:r>
            <a:r>
              <a:rPr lang="en-US" i="1" dirty="0"/>
              <a:t>: </a:t>
            </a:r>
            <a:r>
              <a:rPr lang="en-US" i="1" dirty="0" err="1"/>
              <a:t>npr</a:t>
            </a:r>
            <a:r>
              <a:rPr lang="en-US" i="1" dirty="0"/>
              <a:t>. </a:t>
            </a:r>
            <a:r>
              <a:rPr lang="en-US" i="1" dirty="0" err="1"/>
              <a:t>materijalni</a:t>
            </a:r>
            <a:r>
              <a:rPr lang="en-US" i="1" dirty="0"/>
              <a:t> u </a:t>
            </a:r>
            <a:r>
              <a:rPr lang="en-US" i="1" dirty="0" err="1"/>
              <a:t>obliku</a:t>
            </a:r>
            <a:r>
              <a:rPr lang="en-US" i="1" dirty="0"/>
              <a:t> </a:t>
            </a:r>
            <a:r>
              <a:rPr lang="en-US" i="1" dirty="0" err="1"/>
              <a:t>tekuće</a:t>
            </a:r>
            <a:r>
              <a:rPr lang="en-US" i="1" dirty="0"/>
              <a:t>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stalne</a:t>
            </a:r>
            <a:r>
              <a:rPr lang="en-US" i="1" dirty="0"/>
              <a:t> </a:t>
            </a:r>
            <a:r>
              <a:rPr lang="en-US" i="1" dirty="0" err="1"/>
              <a:t>imovine</a:t>
            </a:r>
            <a:r>
              <a:rPr lang="en-US" i="1" dirty="0"/>
              <a:t>, </a:t>
            </a:r>
            <a:r>
              <a:rPr lang="en-US" i="1" dirty="0" err="1"/>
              <a:t>finansijska</a:t>
            </a:r>
            <a:r>
              <a:rPr lang="en-US" i="1" dirty="0"/>
              <a:t> </a:t>
            </a:r>
            <a:r>
              <a:rPr lang="en-US" i="1" dirty="0" err="1"/>
              <a:t>imovina</a:t>
            </a:r>
            <a:r>
              <a:rPr lang="en-US" i="1" dirty="0"/>
              <a:t> </a:t>
            </a:r>
            <a:r>
              <a:rPr lang="en-US" i="1" dirty="0" err="1"/>
              <a:t>te</a:t>
            </a:r>
            <a:r>
              <a:rPr lang="en-US" i="1" dirty="0"/>
              <a:t> </a:t>
            </a:r>
            <a:r>
              <a:rPr lang="en-US" i="1" dirty="0" err="1"/>
              <a:t>čovekov</a:t>
            </a:r>
            <a:r>
              <a:rPr lang="en-US" i="1" dirty="0"/>
              <a:t> </a:t>
            </a:r>
            <a:r>
              <a:rPr lang="en-US" i="1" dirty="0" err="1"/>
              <a:t>fizički</a:t>
            </a:r>
            <a:r>
              <a:rPr lang="en-US" i="1" dirty="0"/>
              <a:t>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umni</a:t>
            </a:r>
            <a:r>
              <a:rPr lang="en-US" i="1" dirty="0"/>
              <a:t> rad, a </a:t>
            </a:r>
            <a:r>
              <a:rPr lang="en-US" i="1" dirty="0" err="1"/>
              <a:t>zbog</a:t>
            </a:r>
            <a:r>
              <a:rPr lang="en-US" i="1" dirty="0"/>
              <a:t> </a:t>
            </a:r>
            <a:r>
              <a:rPr lang="en-US" i="1" dirty="0" err="1"/>
              <a:t>stvaranja</a:t>
            </a:r>
            <a:r>
              <a:rPr lang="en-US" i="1" dirty="0"/>
              <a:t> </a:t>
            </a:r>
            <a:r>
              <a:rPr lang="en-US" i="1" dirty="0" err="1"/>
              <a:t>učinaka</a:t>
            </a:r>
            <a:r>
              <a:rPr lang="en-US" i="1" dirty="0"/>
              <a:t> u </a:t>
            </a:r>
            <a:r>
              <a:rPr lang="en-US" i="1" dirty="0" err="1"/>
              <a:t>obliku</a:t>
            </a:r>
            <a:r>
              <a:rPr lang="en-US" i="1" dirty="0"/>
              <a:t> </a:t>
            </a:r>
            <a:r>
              <a:rPr lang="en-US" i="1" dirty="0" err="1"/>
              <a:t>proizvoda</a:t>
            </a:r>
            <a:r>
              <a:rPr lang="en-US" i="1" dirty="0"/>
              <a:t>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usluge</a:t>
            </a:r>
            <a:r>
              <a:rPr lang="en-US" i="1" dirty="0"/>
              <a:t> </a:t>
            </a:r>
            <a:r>
              <a:rPr lang="en-US" i="1" dirty="0" err="1"/>
              <a:t>prouzrokuje</a:t>
            </a:r>
            <a:r>
              <a:rPr lang="en-US" i="1" dirty="0"/>
              <a:t> se </a:t>
            </a:r>
            <a:r>
              <a:rPr lang="sr-Latn-RS" sz="2600" u="sng" dirty="0">
                <a:solidFill>
                  <a:srgbClr val="FF0000"/>
                </a:solidFill>
                <a:latin typeface="Amasis MT Pro Black" panose="02040A04050005020304" pitchFamily="18" charset="0"/>
              </a:rPr>
              <a:t>TROŠAK</a:t>
            </a:r>
            <a:r>
              <a:rPr lang="en-US" i="1" dirty="0"/>
              <a:t>. </a:t>
            </a:r>
          </a:p>
          <a:p>
            <a:pPr marL="182880" indent="-182880" algn="just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motiv</a:t>
            </a:r>
            <a:r>
              <a:rPr lang="en-US" dirty="0"/>
              <a:t> </a:t>
            </a:r>
            <a:r>
              <a:rPr lang="en-US" dirty="0" err="1"/>
              <a:t>organizovanja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u </a:t>
            </a:r>
            <a:r>
              <a:rPr lang="en-US" dirty="0" err="1"/>
              <a:t>preduzeću</a:t>
            </a:r>
            <a:r>
              <a:rPr lang="en-US" dirty="0"/>
              <a:t> </a:t>
            </a:r>
            <a:r>
              <a:rPr lang="en-US" dirty="0" err="1"/>
              <a:t>jeste</a:t>
            </a:r>
            <a:r>
              <a:rPr lang="en-US" dirty="0"/>
              <a:t> </a:t>
            </a:r>
            <a:r>
              <a:rPr lang="en-US" b="1" dirty="0"/>
              <a:t>profit.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st Classifications Calculation &amp; Examples | How Costs are Classified -  Video &amp; Lesson Transcript | Stud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1264443"/>
            <a:ext cx="7696201" cy="43291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317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99221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sr-Latn-RS" dirty="0">
                <a:solidFill>
                  <a:srgbClr val="0000FF"/>
                </a:solidFill>
              </a:rPr>
              <a:t>Varijabilni troškovi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477250" y="1648326"/>
            <a:ext cx="3144774" cy="4249554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1300" b="1" dirty="0" err="1"/>
              <a:t>menjaju</a:t>
            </a:r>
            <a:r>
              <a:rPr lang="en-US" sz="1300" b="1" dirty="0"/>
              <a:t> se </a:t>
            </a:r>
            <a:r>
              <a:rPr lang="en-US" sz="1300" b="1" dirty="0" err="1"/>
              <a:t>sa</a:t>
            </a:r>
            <a:r>
              <a:rPr lang="en-US" sz="1300" b="1" dirty="0"/>
              <a:t> </a:t>
            </a:r>
            <a:r>
              <a:rPr lang="en-US" sz="1300" b="1" dirty="0" err="1"/>
              <a:t>promenom</a:t>
            </a:r>
            <a:r>
              <a:rPr lang="en-US" sz="1300" b="1" dirty="0"/>
              <a:t> </a:t>
            </a:r>
            <a:r>
              <a:rPr lang="en-US" sz="1300" b="1" dirty="0" err="1"/>
              <a:t>obima</a:t>
            </a:r>
            <a:r>
              <a:rPr lang="en-US" sz="1300" b="1" dirty="0"/>
              <a:t> </a:t>
            </a:r>
            <a:r>
              <a:rPr lang="en-US" sz="1300" b="1" dirty="0" err="1"/>
              <a:t>proizvodnje</a:t>
            </a:r>
            <a:r>
              <a:rPr lang="en-US" sz="1300" b="1" dirty="0"/>
              <a:t> </a:t>
            </a:r>
            <a:endParaRPr lang="sr-Latn-RS" sz="1300" b="1" dirty="0"/>
          </a:p>
          <a:p>
            <a:pPr algn="just">
              <a:lnSpc>
                <a:spcPct val="90000"/>
              </a:lnSpc>
            </a:pPr>
            <a:r>
              <a:rPr lang="en-US" sz="1300" b="1" dirty="0" err="1"/>
              <a:t>ukupni</a:t>
            </a:r>
            <a:r>
              <a:rPr lang="en-US" sz="1300" b="1" dirty="0"/>
              <a:t> </a:t>
            </a:r>
            <a:r>
              <a:rPr lang="en-US" sz="1300" b="1" dirty="0" err="1"/>
              <a:t>varijabilni</a:t>
            </a:r>
            <a:r>
              <a:rPr lang="en-US" sz="1300" b="1" dirty="0"/>
              <a:t> </a:t>
            </a:r>
            <a:r>
              <a:rPr lang="en-US" sz="1300" b="1" dirty="0" err="1"/>
              <a:t>troškovi</a:t>
            </a:r>
            <a:r>
              <a:rPr lang="en-US" sz="1300" b="1" dirty="0"/>
              <a:t> se </a:t>
            </a:r>
            <a:r>
              <a:rPr lang="en-US" sz="1300" b="1" dirty="0" err="1"/>
              <a:t>povećavaju</a:t>
            </a:r>
            <a:r>
              <a:rPr lang="en-US" sz="1300" b="1" dirty="0"/>
              <a:t> </a:t>
            </a:r>
            <a:r>
              <a:rPr lang="en-US" sz="1300" b="1" dirty="0" err="1"/>
              <a:t>sa</a:t>
            </a:r>
            <a:r>
              <a:rPr lang="en-US" sz="1300" b="1" dirty="0"/>
              <a:t> </a:t>
            </a:r>
            <a:r>
              <a:rPr lang="en-US" sz="1300" b="1" dirty="0" err="1"/>
              <a:t>povećanjem</a:t>
            </a:r>
            <a:r>
              <a:rPr lang="en-US" sz="1300" b="1" dirty="0"/>
              <a:t> </a:t>
            </a:r>
            <a:r>
              <a:rPr lang="en-US" sz="1300" b="1" dirty="0" err="1"/>
              <a:t>obima</a:t>
            </a:r>
            <a:r>
              <a:rPr lang="en-US" sz="1300" b="1" dirty="0"/>
              <a:t> </a:t>
            </a:r>
            <a:r>
              <a:rPr lang="en-US" sz="1300" b="1" dirty="0" err="1"/>
              <a:t>proizvodnje</a:t>
            </a:r>
            <a:r>
              <a:rPr lang="en-US" sz="1300" dirty="0"/>
              <a:t>, a </a:t>
            </a:r>
            <a:r>
              <a:rPr lang="en-US" sz="1300" dirty="0" err="1"/>
              <a:t>sa</a:t>
            </a:r>
            <a:r>
              <a:rPr lang="en-US" sz="1300" dirty="0"/>
              <a:t> </a:t>
            </a:r>
            <a:r>
              <a:rPr lang="en-US" sz="1300" dirty="0" err="1"/>
              <a:t>smanjenjem</a:t>
            </a:r>
            <a:r>
              <a:rPr lang="en-US" sz="1300" dirty="0"/>
              <a:t> </a:t>
            </a:r>
            <a:r>
              <a:rPr lang="en-US" sz="1300" dirty="0" err="1"/>
              <a:t>obima</a:t>
            </a:r>
            <a:r>
              <a:rPr lang="en-US" sz="1300" dirty="0"/>
              <a:t> </a:t>
            </a:r>
            <a:r>
              <a:rPr lang="en-US" sz="1300" dirty="0" err="1"/>
              <a:t>proizvodnje</a:t>
            </a:r>
            <a:r>
              <a:rPr lang="en-US" sz="1300" dirty="0"/>
              <a:t> se </a:t>
            </a:r>
            <a:r>
              <a:rPr lang="en-US" sz="1300" dirty="0" err="1"/>
              <a:t>smanjuju</a:t>
            </a:r>
            <a:r>
              <a:rPr lang="en-US" sz="1300" dirty="0"/>
              <a:t> </a:t>
            </a:r>
            <a:endParaRPr lang="sr-Latn-RS" sz="1300" dirty="0"/>
          </a:p>
          <a:p>
            <a:pPr algn="just">
              <a:lnSpc>
                <a:spcPct val="90000"/>
              </a:lnSpc>
            </a:pPr>
            <a:r>
              <a:rPr lang="en-US" sz="1300" dirty="0"/>
              <a:t>u </a:t>
            </a:r>
            <a:r>
              <a:rPr lang="en-US" sz="1300" dirty="0" err="1"/>
              <a:t>praksi</a:t>
            </a:r>
            <a:r>
              <a:rPr lang="en-US" sz="1300" dirty="0"/>
              <a:t> se </a:t>
            </a:r>
            <a:r>
              <a:rPr lang="en-US" sz="1300" dirty="0" err="1"/>
              <a:t>retko</a:t>
            </a:r>
            <a:r>
              <a:rPr lang="en-US" sz="1300" dirty="0"/>
              <a:t> </a:t>
            </a:r>
            <a:r>
              <a:rPr lang="en-US" sz="1300" dirty="0" err="1"/>
              <a:t>kada</a:t>
            </a:r>
            <a:r>
              <a:rPr lang="en-US" sz="1300" dirty="0"/>
              <a:t> </a:t>
            </a:r>
            <a:r>
              <a:rPr lang="en-US" sz="1300" dirty="0" err="1"/>
              <a:t>ostvaruje</a:t>
            </a:r>
            <a:r>
              <a:rPr lang="en-US" sz="1300" dirty="0"/>
              <a:t> </a:t>
            </a:r>
            <a:r>
              <a:rPr lang="en-US" sz="1300" dirty="0" err="1"/>
              <a:t>potpuna</a:t>
            </a:r>
            <a:r>
              <a:rPr lang="en-US" sz="1300" dirty="0"/>
              <a:t> </a:t>
            </a:r>
            <a:r>
              <a:rPr lang="en-US" sz="1300" dirty="0" err="1"/>
              <a:t>proporcionalnost</a:t>
            </a:r>
            <a:r>
              <a:rPr lang="en-US" sz="1300" dirty="0"/>
              <a:t> </a:t>
            </a:r>
            <a:r>
              <a:rPr lang="en-US" sz="1300" dirty="0" err="1"/>
              <a:t>troškova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obima</a:t>
            </a:r>
            <a:r>
              <a:rPr lang="en-US" sz="1300" dirty="0"/>
              <a:t> </a:t>
            </a:r>
            <a:r>
              <a:rPr lang="en-US" sz="1300" dirty="0" err="1"/>
              <a:t>proizvodnje</a:t>
            </a:r>
            <a:r>
              <a:rPr lang="en-US" sz="1300" dirty="0"/>
              <a:t>, a </a:t>
            </a:r>
            <a:r>
              <a:rPr lang="en-US" sz="1300" dirty="0" err="1"/>
              <a:t>češće</a:t>
            </a:r>
            <a:r>
              <a:rPr lang="en-US" sz="1300" dirty="0"/>
              <a:t> se </a:t>
            </a:r>
            <a:r>
              <a:rPr lang="en-US" sz="1300" dirty="0" err="1"/>
              <a:t>proporcionalno</a:t>
            </a:r>
            <a:r>
              <a:rPr lang="en-US" sz="1300" dirty="0"/>
              <a:t>, </a:t>
            </a:r>
            <a:r>
              <a:rPr lang="en-US" sz="1300" dirty="0" err="1"/>
              <a:t>progresivno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degresivno</a:t>
            </a:r>
            <a:r>
              <a:rPr lang="en-US" sz="1300" dirty="0"/>
              <a:t> </a:t>
            </a:r>
            <a:r>
              <a:rPr lang="en-US" sz="1300" dirty="0" err="1"/>
              <a:t>kretanje</a:t>
            </a:r>
            <a:r>
              <a:rPr lang="en-US" sz="1300" dirty="0"/>
              <a:t> </a:t>
            </a:r>
            <a:r>
              <a:rPr lang="en-US" sz="1300" dirty="0" err="1"/>
              <a:t>troškova</a:t>
            </a:r>
            <a:r>
              <a:rPr lang="en-US" sz="1300" dirty="0"/>
              <a:t> </a:t>
            </a:r>
            <a:r>
              <a:rPr lang="en-US" sz="1300" dirty="0" err="1"/>
              <a:t>smenjuju</a:t>
            </a:r>
            <a:r>
              <a:rPr lang="en-US" sz="1300" dirty="0"/>
              <a:t> u </a:t>
            </a:r>
            <a:r>
              <a:rPr lang="en-US" sz="1300" dirty="0" err="1"/>
              <a:t>proizvodnji</a:t>
            </a:r>
            <a:r>
              <a:rPr lang="en-US" sz="1300" dirty="0"/>
              <a:t> </a:t>
            </a:r>
            <a:r>
              <a:rPr lang="en-US" sz="1300" dirty="0" err="1"/>
              <a:t>iste</a:t>
            </a:r>
            <a:r>
              <a:rPr lang="en-US" sz="1300" dirty="0"/>
              <a:t> </a:t>
            </a:r>
            <a:r>
              <a:rPr lang="en-US" sz="1300" dirty="0" err="1"/>
              <a:t>vrste</a:t>
            </a:r>
            <a:r>
              <a:rPr lang="en-US" sz="1300" dirty="0"/>
              <a:t> </a:t>
            </a:r>
            <a:r>
              <a:rPr lang="en-US" sz="1300" dirty="0" err="1"/>
              <a:t>proizvoda</a:t>
            </a:r>
            <a:r>
              <a:rPr lang="en-US" sz="1300" dirty="0"/>
              <a:t> </a:t>
            </a:r>
            <a:r>
              <a:rPr lang="en-US" sz="1300" dirty="0" err="1"/>
              <a:t>sa</a:t>
            </a:r>
            <a:r>
              <a:rPr lang="en-US" sz="1300" dirty="0"/>
              <a:t> </a:t>
            </a:r>
            <a:r>
              <a:rPr lang="en-US" sz="1300" dirty="0" err="1"/>
              <a:t>promenom</a:t>
            </a:r>
            <a:r>
              <a:rPr lang="en-US" sz="1300" dirty="0"/>
              <a:t> </a:t>
            </a:r>
            <a:r>
              <a:rPr lang="en-US" sz="1300" dirty="0" err="1"/>
              <a:t>stepena</a:t>
            </a:r>
            <a:r>
              <a:rPr lang="en-US" sz="1300" dirty="0"/>
              <a:t> </a:t>
            </a:r>
            <a:r>
              <a:rPr lang="en-US" sz="1300" dirty="0" err="1"/>
              <a:t>iskorišćenja</a:t>
            </a:r>
            <a:endParaRPr lang="sr-Latn-RS" sz="1300" dirty="0"/>
          </a:p>
          <a:p>
            <a:pPr algn="just">
              <a:lnSpc>
                <a:spcPct val="90000"/>
              </a:lnSpc>
            </a:pPr>
            <a:r>
              <a:rPr lang="en-US" sz="1300" b="1" dirty="0" err="1"/>
              <a:t>Varijabilni</a:t>
            </a:r>
            <a:r>
              <a:rPr lang="en-US" sz="1300" b="1" dirty="0"/>
              <a:t> </a:t>
            </a:r>
            <a:r>
              <a:rPr lang="en-US" sz="1300" b="1" dirty="0" err="1"/>
              <a:t>troškovi</a:t>
            </a:r>
            <a:r>
              <a:rPr lang="en-US" sz="1300" b="1" dirty="0"/>
              <a:t> se </a:t>
            </a:r>
            <a:r>
              <a:rPr lang="en-US" sz="1300" b="1" dirty="0" err="1"/>
              <a:t>raslojavaju</a:t>
            </a:r>
            <a:r>
              <a:rPr lang="en-US" sz="1300" b="1" dirty="0"/>
              <a:t> </a:t>
            </a:r>
            <a:r>
              <a:rPr lang="en-US" sz="1300" b="1" dirty="0" err="1"/>
              <a:t>na</a:t>
            </a:r>
            <a:r>
              <a:rPr lang="en-US" sz="1300" b="1" dirty="0"/>
              <a:t> </a:t>
            </a:r>
            <a:r>
              <a:rPr lang="en-US" sz="1300" b="1" dirty="0" err="1"/>
              <a:t>četiri</a:t>
            </a:r>
            <a:r>
              <a:rPr lang="en-US" sz="1300" b="1" dirty="0"/>
              <a:t> </a:t>
            </a:r>
            <a:r>
              <a:rPr lang="en-US" sz="1300" b="1" dirty="0" err="1"/>
              <a:t>komponente</a:t>
            </a:r>
            <a:r>
              <a:rPr lang="en-US" sz="1300" b="1" dirty="0"/>
              <a:t>: </a:t>
            </a:r>
            <a:endParaRPr lang="sr-Latn-RS" sz="1300" b="1" dirty="0"/>
          </a:p>
          <a:p>
            <a:pPr lvl="1" algn="just">
              <a:lnSpc>
                <a:spcPct val="90000"/>
              </a:lnSpc>
            </a:pPr>
            <a:r>
              <a:rPr lang="en-US" sz="1300" b="1" dirty="0" err="1"/>
              <a:t>proporcionalna</a:t>
            </a:r>
            <a:r>
              <a:rPr lang="en-US" sz="1300" b="1" dirty="0"/>
              <a:t> (PT) </a:t>
            </a:r>
            <a:endParaRPr lang="sr-Latn-RS" sz="1300" b="1" dirty="0"/>
          </a:p>
          <a:p>
            <a:pPr lvl="1" algn="just">
              <a:lnSpc>
                <a:spcPct val="90000"/>
              </a:lnSpc>
            </a:pPr>
            <a:r>
              <a:rPr lang="en-US" sz="1300" b="1" dirty="0" err="1"/>
              <a:t>degresivna</a:t>
            </a:r>
            <a:r>
              <a:rPr lang="en-US" sz="1300" b="1" dirty="0"/>
              <a:t> </a:t>
            </a:r>
            <a:endParaRPr lang="sr-Latn-RS" sz="1300" b="1" dirty="0"/>
          </a:p>
          <a:p>
            <a:pPr lvl="1" algn="just">
              <a:lnSpc>
                <a:spcPct val="90000"/>
              </a:lnSpc>
            </a:pPr>
            <a:r>
              <a:rPr lang="en-US" sz="1300" b="1" dirty="0" err="1"/>
              <a:t>Progresivna</a:t>
            </a:r>
            <a:endParaRPr lang="sr-Latn-RS" sz="1300" b="1" dirty="0"/>
          </a:p>
          <a:p>
            <a:pPr lvl="1" algn="just">
              <a:lnSpc>
                <a:spcPct val="90000"/>
              </a:lnSpc>
            </a:pPr>
            <a:r>
              <a:rPr lang="en-US" sz="1300" b="1" dirty="0" err="1"/>
              <a:t>relativno-fiksna</a:t>
            </a:r>
            <a:r>
              <a:rPr lang="en-US" sz="1300" b="1" dirty="0"/>
              <a:t> (</a:t>
            </a:r>
            <a:r>
              <a:rPr lang="en-US" sz="1300" b="1" dirty="0" err="1"/>
              <a:t>zonska</a:t>
            </a:r>
            <a:r>
              <a:rPr lang="en-US" sz="1300" b="1" dirty="0"/>
              <a:t> - </a:t>
            </a:r>
            <a:r>
              <a:rPr lang="en-US" sz="1300" b="1" dirty="0" err="1"/>
              <a:t>RFT</a:t>
            </a:r>
            <a:r>
              <a:rPr lang="en-US" sz="13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4587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80353"/>
          </a:xfrm>
        </p:spPr>
        <p:txBody>
          <a:bodyPr anchor="ctr">
            <a:normAutofit fontScale="90000"/>
          </a:bodyPr>
          <a:lstStyle/>
          <a:p>
            <a:r>
              <a:rPr lang="sr-Latn-RS" sz="3000" b="1" dirty="0">
                <a:solidFill>
                  <a:srgbClr val="FF0000"/>
                </a:solidFill>
              </a:rPr>
              <a:t>Ukupni varijabilni troškovi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831" y="1323474"/>
            <a:ext cx="5096577" cy="4729213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200" b="1" dirty="0" err="1"/>
              <a:t>Ukupni</a:t>
            </a:r>
            <a:r>
              <a:rPr lang="en-US" sz="2200" b="1" dirty="0"/>
              <a:t> </a:t>
            </a:r>
            <a:r>
              <a:rPr lang="en-US" sz="2200" b="1" dirty="0" err="1"/>
              <a:t>varijabilni</a:t>
            </a:r>
            <a:r>
              <a:rPr lang="en-US" sz="2200" b="1" dirty="0"/>
              <a:t> </a:t>
            </a:r>
            <a:r>
              <a:rPr lang="en-US" sz="2200" b="1" dirty="0" err="1"/>
              <a:t>troškovi</a:t>
            </a:r>
            <a:r>
              <a:rPr lang="en-US" sz="2200" b="1" dirty="0"/>
              <a:t> </a:t>
            </a:r>
            <a:r>
              <a:rPr lang="en-US" sz="2200" b="1" dirty="0" err="1"/>
              <a:t>sa</a:t>
            </a:r>
            <a:r>
              <a:rPr lang="en-US" sz="2200" b="1" dirty="0"/>
              <a:t> </a:t>
            </a:r>
            <a:r>
              <a:rPr lang="en-US" sz="2200" b="1" dirty="0" err="1"/>
              <a:t>povećanjem</a:t>
            </a:r>
            <a:r>
              <a:rPr lang="en-US" sz="2200" b="1" dirty="0"/>
              <a:t> </a:t>
            </a:r>
            <a:r>
              <a:rPr lang="en-US" sz="2200" b="1" dirty="0" err="1"/>
              <a:t>obima</a:t>
            </a:r>
            <a:r>
              <a:rPr lang="en-US" sz="2200" b="1" dirty="0"/>
              <a:t> </a:t>
            </a:r>
            <a:r>
              <a:rPr lang="en-US" sz="2200" b="1" dirty="0" err="1"/>
              <a:t>proizvodnje</a:t>
            </a:r>
            <a:r>
              <a:rPr lang="en-US" sz="2200" b="1" dirty="0"/>
              <a:t> </a:t>
            </a:r>
            <a:r>
              <a:rPr lang="en-US" sz="2200" b="1" dirty="0" err="1"/>
              <a:t>najpre</a:t>
            </a:r>
            <a:r>
              <a:rPr lang="en-US" sz="2200" b="1" dirty="0"/>
              <a:t> </a:t>
            </a:r>
            <a:r>
              <a:rPr lang="en-US" sz="2200" b="1" dirty="0" err="1"/>
              <a:t>rastu</a:t>
            </a:r>
            <a:r>
              <a:rPr lang="en-US" sz="2200" b="1" dirty="0"/>
              <a:t> </a:t>
            </a:r>
            <a:r>
              <a:rPr lang="en-US" sz="2200" b="1" dirty="0" err="1"/>
              <a:t>degresivno</a:t>
            </a:r>
            <a:r>
              <a:rPr lang="en-US" sz="2200" b="1" dirty="0"/>
              <a:t>, </a:t>
            </a:r>
            <a:r>
              <a:rPr lang="en-US" sz="2200" b="1" dirty="0" err="1"/>
              <a:t>zatim</a:t>
            </a:r>
            <a:r>
              <a:rPr lang="en-US" sz="2200" b="1" dirty="0"/>
              <a:t> </a:t>
            </a:r>
            <a:r>
              <a:rPr lang="en-US" sz="2200" b="1" dirty="0" err="1"/>
              <a:t>proporcionalno</a:t>
            </a:r>
            <a:r>
              <a:rPr lang="en-US" sz="2200" b="1" dirty="0"/>
              <a:t> </a:t>
            </a:r>
            <a:r>
              <a:rPr lang="en-US" sz="2200" b="1" dirty="0" err="1"/>
              <a:t>i</a:t>
            </a:r>
            <a:r>
              <a:rPr lang="en-US" sz="2200" b="1" dirty="0"/>
              <a:t>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kraju</a:t>
            </a:r>
            <a:r>
              <a:rPr lang="en-US" sz="2200" b="1" dirty="0"/>
              <a:t> </a:t>
            </a:r>
            <a:r>
              <a:rPr lang="en-US" sz="2200" b="1" dirty="0" err="1"/>
              <a:t>progresivno</a:t>
            </a:r>
            <a:r>
              <a:rPr lang="en-US" sz="2200" b="1" dirty="0"/>
              <a:t> </a:t>
            </a:r>
            <a:endParaRPr lang="sr-Latn-RS" sz="2200" b="1" dirty="0"/>
          </a:p>
          <a:p>
            <a:pPr algn="just">
              <a:lnSpc>
                <a:spcPct val="90000"/>
              </a:lnSpc>
            </a:pPr>
            <a:r>
              <a:rPr lang="en-US" sz="2200" dirty="0" err="1"/>
              <a:t>Prosečni</a:t>
            </a:r>
            <a:r>
              <a:rPr lang="en-US" sz="2200" dirty="0"/>
              <a:t> </a:t>
            </a:r>
            <a:r>
              <a:rPr lang="en-US" sz="2200" dirty="0" err="1"/>
              <a:t>varijabilni</a:t>
            </a:r>
            <a:r>
              <a:rPr lang="en-US" sz="2200" dirty="0"/>
              <a:t> </a:t>
            </a:r>
            <a:r>
              <a:rPr lang="en-US" sz="2200" dirty="0" err="1"/>
              <a:t>troškovi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varijabilni</a:t>
            </a:r>
            <a:r>
              <a:rPr lang="en-US" sz="2200" dirty="0"/>
              <a:t> </a:t>
            </a:r>
            <a:r>
              <a:rPr lang="en-US" sz="2200" dirty="0" err="1"/>
              <a:t>troškovi</a:t>
            </a:r>
            <a:r>
              <a:rPr lang="en-US" sz="2200" dirty="0"/>
              <a:t> po </a:t>
            </a:r>
            <a:r>
              <a:rPr lang="en-US" sz="2200" dirty="0" err="1"/>
              <a:t>jedinici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dobijaju</a:t>
            </a:r>
            <a:r>
              <a:rPr lang="en-US" sz="2200" dirty="0"/>
              <a:t> se po </a:t>
            </a:r>
            <a:r>
              <a:rPr lang="en-US" sz="2200" dirty="0" err="1"/>
              <a:t>obrascu</a:t>
            </a:r>
            <a:r>
              <a:rPr lang="en-US" sz="2200" dirty="0"/>
              <a:t>: </a:t>
            </a:r>
            <a:endParaRPr lang="sr-Latn-RS" sz="2200" dirty="0"/>
          </a:p>
          <a:p>
            <a:pPr marL="274320" lvl="1" indent="0" algn="just">
              <a:lnSpc>
                <a:spcPct val="90000"/>
              </a:lnSpc>
              <a:buNone/>
            </a:pPr>
            <a:endParaRPr lang="sr-Latn-RS" sz="2200" b="1" dirty="0"/>
          </a:p>
          <a:p>
            <a:pPr marL="274320" lvl="1" indent="0" algn="just">
              <a:lnSpc>
                <a:spcPct val="90000"/>
              </a:lnSpc>
              <a:buNone/>
            </a:pPr>
            <a:r>
              <a:rPr lang="en-US" sz="2200" b="1" dirty="0"/>
              <a:t>PVT = UVT/Q </a:t>
            </a:r>
            <a:endParaRPr lang="sr-Latn-RS" sz="2200" b="1" dirty="0"/>
          </a:p>
          <a:p>
            <a:pPr lvl="1" algn="just">
              <a:lnSpc>
                <a:spcPct val="90000"/>
              </a:lnSpc>
            </a:pPr>
            <a:r>
              <a:rPr lang="en-US" sz="1800" dirty="0"/>
              <a:t>PVT – </a:t>
            </a:r>
            <a:r>
              <a:rPr lang="en-US" sz="1800" dirty="0" err="1"/>
              <a:t>prosečni</a:t>
            </a:r>
            <a:r>
              <a:rPr lang="en-US" sz="1800" dirty="0"/>
              <a:t> </a:t>
            </a:r>
            <a:r>
              <a:rPr lang="en-US" sz="1800" dirty="0" err="1"/>
              <a:t>varijabilni</a:t>
            </a:r>
            <a:r>
              <a:rPr lang="en-US" sz="1800" dirty="0"/>
              <a:t> </a:t>
            </a:r>
            <a:r>
              <a:rPr lang="en-US" sz="1800" dirty="0" err="1"/>
              <a:t>troškovi</a:t>
            </a:r>
            <a:r>
              <a:rPr lang="en-US" sz="1800" dirty="0"/>
              <a:t> </a:t>
            </a:r>
            <a:endParaRPr lang="sr-Latn-RS" sz="1800" dirty="0"/>
          </a:p>
          <a:p>
            <a:pPr lvl="1" algn="just">
              <a:lnSpc>
                <a:spcPct val="90000"/>
              </a:lnSpc>
            </a:pPr>
            <a:r>
              <a:rPr lang="en-US" sz="1800" dirty="0"/>
              <a:t>UVT – </a:t>
            </a:r>
            <a:r>
              <a:rPr lang="en-US" sz="1800" dirty="0" err="1"/>
              <a:t>ukupni</a:t>
            </a:r>
            <a:r>
              <a:rPr lang="en-US" sz="1800" dirty="0"/>
              <a:t> </a:t>
            </a:r>
            <a:r>
              <a:rPr lang="en-US" sz="1800" dirty="0" err="1"/>
              <a:t>varijabilni</a:t>
            </a:r>
            <a:r>
              <a:rPr lang="en-US" sz="1800" dirty="0"/>
              <a:t> </a:t>
            </a:r>
            <a:r>
              <a:rPr lang="en-US" sz="1800" dirty="0" err="1"/>
              <a:t>troškovi</a:t>
            </a:r>
            <a:r>
              <a:rPr lang="en-US" sz="1800" dirty="0"/>
              <a:t> </a:t>
            </a:r>
            <a:endParaRPr lang="sr-Latn-RS" sz="1800" dirty="0"/>
          </a:p>
          <a:p>
            <a:pPr lvl="1" algn="just">
              <a:lnSpc>
                <a:spcPct val="90000"/>
              </a:lnSpc>
            </a:pPr>
            <a:r>
              <a:rPr lang="en-US" sz="1800" dirty="0"/>
              <a:t>Q – </a:t>
            </a:r>
            <a:r>
              <a:rPr lang="en-US" sz="1800" dirty="0" err="1"/>
              <a:t>količina</a:t>
            </a:r>
            <a:r>
              <a:rPr lang="en-US" sz="1800" dirty="0"/>
              <a:t> </a:t>
            </a:r>
            <a:r>
              <a:rPr lang="en-US" sz="1800" dirty="0" err="1"/>
              <a:t>proizvoda</a:t>
            </a:r>
            <a:r>
              <a:rPr lang="en-US" sz="1800" dirty="0"/>
              <a:t> (</a:t>
            </a:r>
            <a:r>
              <a:rPr lang="en-US" sz="1800" dirty="0" err="1"/>
              <a:t>obim</a:t>
            </a:r>
            <a:r>
              <a:rPr lang="en-US" sz="1800" dirty="0"/>
              <a:t> </a:t>
            </a:r>
            <a:r>
              <a:rPr lang="en-US" sz="1800" dirty="0" err="1"/>
              <a:t>proizvodnje</a:t>
            </a:r>
            <a:r>
              <a:rPr lang="en-US" sz="1800" dirty="0"/>
              <a:t>)</a:t>
            </a:r>
          </a:p>
        </p:txBody>
      </p:sp>
      <p:pic>
        <p:nvPicPr>
          <p:cNvPr id="7170" name="Picture 2" descr="Фиксни трошак — Википедиј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7505" y="1744559"/>
            <a:ext cx="5362074" cy="3284270"/>
          </a:xfrm>
          <a:prstGeom prst="rect">
            <a:avLst/>
          </a:prstGeom>
          <a:solidFill>
            <a:srgbClr val="FFFF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40776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54512"/>
          </a:xfrm>
        </p:spPr>
        <p:txBody>
          <a:bodyPr anchor="ctr">
            <a:normAutofit/>
          </a:bodyPr>
          <a:lstStyle/>
          <a:p>
            <a:r>
              <a:rPr lang="sr-Latn-RS">
                <a:solidFill>
                  <a:srgbClr val="FF0000"/>
                </a:solidFill>
              </a:rPr>
              <a:t>Troškovi u dugom roku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1266" name="Picture 2" descr="The cost of living | Cartoon Mov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469" y="1860804"/>
            <a:ext cx="5355771" cy="3749040"/>
          </a:xfrm>
          <a:prstGeom prst="rect">
            <a:avLst/>
          </a:prstGeom>
          <a:solidFill>
            <a:srgbClr val="FFFFFF"/>
          </a:solidFill>
          <a:effectLst>
            <a:softEdge rad="317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61760" y="733926"/>
            <a:ext cx="4663440" cy="511823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U </a:t>
            </a:r>
            <a:r>
              <a:rPr lang="en-US" dirty="0" err="1"/>
              <a:t>dugom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faktori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menjati</a:t>
            </a:r>
            <a:r>
              <a:rPr lang="en-US" dirty="0"/>
              <a:t>, </a:t>
            </a:r>
            <a:r>
              <a:rPr lang="en-US" b="1" dirty="0"/>
              <a:t>pa </a:t>
            </a:r>
            <a:r>
              <a:rPr lang="en-US" b="1" dirty="0" err="1"/>
              <a:t>su</a:t>
            </a:r>
            <a:r>
              <a:rPr lang="en-US" b="1" dirty="0"/>
              <a:t> u </a:t>
            </a:r>
            <a:r>
              <a:rPr lang="en-US" b="1" dirty="0" err="1"/>
              <a:t>dugom</a:t>
            </a:r>
            <a:r>
              <a:rPr lang="en-US" b="1" dirty="0"/>
              <a:t> </a:t>
            </a:r>
            <a:r>
              <a:rPr lang="en-US" b="1" dirty="0" err="1"/>
              <a:t>roku</a:t>
            </a:r>
            <a:r>
              <a:rPr lang="en-US" b="1" dirty="0"/>
              <a:t> </a:t>
            </a:r>
            <a:r>
              <a:rPr lang="en-US" b="1" dirty="0" err="1"/>
              <a:t>svi</a:t>
            </a:r>
            <a:r>
              <a:rPr lang="en-US" b="1" dirty="0"/>
              <a:t> </a:t>
            </a:r>
            <a:r>
              <a:rPr lang="en-US" b="1" dirty="0" err="1"/>
              <a:t>troškovi</a:t>
            </a:r>
            <a:r>
              <a:rPr lang="en-US" b="1" dirty="0"/>
              <a:t> </a:t>
            </a:r>
            <a:r>
              <a:rPr lang="en-US" b="1" dirty="0" err="1"/>
              <a:t>varijabilni</a:t>
            </a:r>
            <a:r>
              <a:rPr lang="en-US" b="1" dirty="0"/>
              <a:t> </a:t>
            </a:r>
            <a:endParaRPr lang="sr-Latn-RS" b="1" dirty="0"/>
          </a:p>
          <a:p>
            <a:pPr algn="just">
              <a:lnSpc>
                <a:spcPct val="100000"/>
              </a:lnSpc>
            </a:pPr>
            <a:r>
              <a:rPr lang="en-US" b="1" u="sng" dirty="0" err="1"/>
              <a:t>Promena</a:t>
            </a:r>
            <a:r>
              <a:rPr lang="en-US" b="1" u="sng" dirty="0"/>
              <a:t> </a:t>
            </a:r>
            <a:r>
              <a:rPr lang="en-US" b="1" u="sng" dirty="0" err="1"/>
              <a:t>dugoročnih</a:t>
            </a:r>
            <a:r>
              <a:rPr lang="en-US" b="1" u="sng" dirty="0"/>
              <a:t> </a:t>
            </a:r>
            <a:r>
              <a:rPr lang="en-US" b="1" u="sng" dirty="0" err="1"/>
              <a:t>troškova</a:t>
            </a:r>
            <a:r>
              <a:rPr lang="en-US" b="1" u="sng" dirty="0"/>
              <a:t>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uslovljena</a:t>
            </a:r>
            <a:r>
              <a:rPr lang="en-US" dirty="0"/>
              <a:t> je </a:t>
            </a:r>
            <a:r>
              <a:rPr lang="en-US" dirty="0" err="1"/>
              <a:t>odnosom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</a:t>
            </a:r>
            <a:r>
              <a:rPr lang="en-US" dirty="0" err="1"/>
              <a:t>ulaganja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prinosom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obim</a:t>
            </a:r>
            <a:r>
              <a:rPr lang="en-US" dirty="0"/>
              <a:t> </a:t>
            </a:r>
            <a:r>
              <a:rPr lang="en-US" dirty="0" err="1"/>
              <a:t>dugoročne</a:t>
            </a:r>
            <a:r>
              <a:rPr lang="en-US" dirty="0"/>
              <a:t> </a:t>
            </a:r>
            <a:r>
              <a:rPr lang="en-US" dirty="0" err="1"/>
              <a:t>proizvodne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(za </a:t>
            </a:r>
            <a:r>
              <a:rPr lang="en-US" dirty="0" err="1"/>
              <a:t>ovu</a:t>
            </a:r>
            <a:r>
              <a:rPr lang="en-US" dirty="0"/>
              <a:t> </a:t>
            </a:r>
            <a:r>
              <a:rPr lang="en-US" dirty="0" err="1"/>
              <a:t>funkciju</a:t>
            </a:r>
            <a:r>
              <a:rPr lang="en-US" dirty="0"/>
              <a:t> </a:t>
            </a:r>
            <a:r>
              <a:rPr lang="en-US" dirty="0" err="1"/>
              <a:t>karakterističan</a:t>
            </a:r>
            <a:r>
              <a:rPr lang="en-US" dirty="0"/>
              <a:t> je </a:t>
            </a:r>
            <a:r>
              <a:rPr lang="en-US" dirty="0" err="1"/>
              <a:t>najpre</a:t>
            </a:r>
            <a:r>
              <a:rPr lang="en-US" dirty="0"/>
              <a:t> </a:t>
            </a:r>
            <a:r>
              <a:rPr lang="en-US" dirty="0" err="1"/>
              <a:t>rastući</a:t>
            </a:r>
            <a:r>
              <a:rPr lang="en-US" dirty="0"/>
              <a:t> </a:t>
            </a:r>
            <a:r>
              <a:rPr lang="en-US" dirty="0" err="1"/>
              <a:t>prinos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obim</a:t>
            </a:r>
            <a:r>
              <a:rPr lang="en-US" dirty="0"/>
              <a:t>,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konstantni</a:t>
            </a:r>
            <a:r>
              <a:rPr lang="en-US" dirty="0"/>
              <a:t> </a:t>
            </a:r>
            <a:r>
              <a:rPr lang="en-US" dirty="0" err="1"/>
              <a:t>prinos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opadajući</a:t>
            </a:r>
            <a:r>
              <a:rPr lang="en-US" dirty="0"/>
              <a:t> </a:t>
            </a:r>
            <a:r>
              <a:rPr lang="en-US" dirty="0" err="1"/>
              <a:t>prinos</a:t>
            </a:r>
            <a:r>
              <a:rPr lang="en-US" dirty="0"/>
              <a:t>) </a:t>
            </a:r>
            <a:endParaRPr lang="sr-Latn-RS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za </a:t>
            </a:r>
            <a:r>
              <a:rPr lang="en-US" b="1" dirty="0" err="1"/>
              <a:t>rastući</a:t>
            </a:r>
            <a:r>
              <a:rPr lang="en-US" b="1" dirty="0"/>
              <a:t> </a:t>
            </a:r>
            <a:r>
              <a:rPr lang="en-US" b="1" dirty="0" err="1"/>
              <a:t>prinos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obim</a:t>
            </a:r>
            <a:r>
              <a:rPr lang="en-US" b="1" dirty="0"/>
              <a:t> </a:t>
            </a:r>
            <a:r>
              <a:rPr lang="en-US" b="1" dirty="0" err="1"/>
              <a:t>važi</a:t>
            </a:r>
            <a:r>
              <a:rPr lang="en-US" dirty="0"/>
              <a:t>: ↑ UT &lt; ↑ OP </a:t>
            </a:r>
            <a:endParaRPr lang="sr-Latn-RS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za </a:t>
            </a:r>
            <a:r>
              <a:rPr lang="en-US" b="1" dirty="0" err="1"/>
              <a:t>konstantni</a:t>
            </a:r>
            <a:r>
              <a:rPr lang="en-US" b="1" dirty="0"/>
              <a:t> </a:t>
            </a:r>
            <a:r>
              <a:rPr lang="en-US" b="1" dirty="0" err="1"/>
              <a:t>prinos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obim</a:t>
            </a:r>
            <a:r>
              <a:rPr lang="en-US" b="1" dirty="0"/>
              <a:t> </a:t>
            </a:r>
            <a:r>
              <a:rPr lang="en-US" b="1" dirty="0" err="1"/>
              <a:t>važi</a:t>
            </a:r>
            <a:r>
              <a:rPr lang="en-US" dirty="0"/>
              <a:t>: ↑ UT = ↑ OP </a:t>
            </a:r>
            <a:endParaRPr lang="sr-Latn-RS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za </a:t>
            </a:r>
            <a:r>
              <a:rPr lang="en-US" b="1" dirty="0" err="1"/>
              <a:t>opadajući</a:t>
            </a:r>
            <a:r>
              <a:rPr lang="en-US" b="1" dirty="0"/>
              <a:t> </a:t>
            </a:r>
            <a:r>
              <a:rPr lang="en-US" b="1" dirty="0" err="1"/>
              <a:t>prinos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obim</a:t>
            </a:r>
            <a:r>
              <a:rPr lang="en-US" b="1" dirty="0"/>
              <a:t> </a:t>
            </a:r>
            <a:r>
              <a:rPr lang="en-US" b="1" dirty="0" err="1"/>
              <a:t>važi</a:t>
            </a:r>
            <a:r>
              <a:rPr lang="en-US" dirty="0"/>
              <a:t>: ↑ UT &gt; ↑ OP</a:t>
            </a:r>
          </a:p>
        </p:txBody>
      </p:sp>
    </p:spTree>
    <p:extLst>
      <p:ext uri="{BB962C8B-B14F-4D97-AF65-F5344CB8AC3E}">
        <p14:creationId xmlns:p14="http://schemas.microsoft.com/office/powerpoint/2010/main" val="3530801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9241-2AEE-983A-856A-DF075D2C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8863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r-Latn-RS" sz="2200" dirty="0"/>
              <a:t>TEME PRISTUPNI RAD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7FAD8-03BF-6E44-5BAD-A3D4145C06D1}"/>
              </a:ext>
            </a:extLst>
          </p:cNvPr>
          <p:cNvSpPr txBox="1"/>
          <p:nvPr/>
        </p:nvSpPr>
        <p:spPr>
          <a:xfrm>
            <a:off x="1479884" y="1624263"/>
            <a:ext cx="570637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Latn-RS" dirty="0"/>
              <a:t>Preduzeće kao društveno odgovorni subjekt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Preduzeće kao privredni subjekt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Troškovi preduzeća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Utrošci preduzeća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Kroz primer objasniti utroške i troškove materijala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Oblici trošenja sredstava za rad, kroz primer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Karakteristike troškova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Amortizacija kroz primer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Fiksni troškovi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Varijabilni troškovi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47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1105-D57F-7C65-0314-1CA51FDD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2446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sr-Latn-RS" sz="2000" dirty="0"/>
              <a:t>Ispitna i pitanja za kolokvijum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E13F1-0764-496B-6CEA-1A06E47FC85E}"/>
              </a:ext>
            </a:extLst>
          </p:cNvPr>
          <p:cNvSpPr txBox="1"/>
          <p:nvPr/>
        </p:nvSpPr>
        <p:spPr>
          <a:xfrm>
            <a:off x="1014663" y="1203158"/>
            <a:ext cx="609006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Definisati profit</a:t>
            </a:r>
          </a:p>
          <a:p>
            <a:r>
              <a:rPr lang="sr-Latn-RS" dirty="0"/>
              <a:t>Definisati preduzeće</a:t>
            </a:r>
          </a:p>
          <a:p>
            <a:r>
              <a:rPr lang="sr-Latn-RS" dirty="0"/>
              <a:t>Razlika između troška i profita</a:t>
            </a:r>
          </a:p>
          <a:p>
            <a:r>
              <a:rPr lang="sr-Latn-RS" dirty="0"/>
              <a:t>Elementi proizvodnog procesa</a:t>
            </a:r>
          </a:p>
          <a:p>
            <a:r>
              <a:rPr lang="sr-Latn-RS" dirty="0"/>
              <a:t>Šta je „trošenje“?</a:t>
            </a:r>
          </a:p>
          <a:p>
            <a:r>
              <a:rPr lang="sr-Latn-RS" dirty="0"/>
              <a:t>Definisati utroške</a:t>
            </a:r>
          </a:p>
          <a:p>
            <a:r>
              <a:rPr lang="sr-Latn-RS" dirty="0"/>
              <a:t>Definisati troškove</a:t>
            </a:r>
          </a:p>
          <a:p>
            <a:r>
              <a:rPr lang="sr-Latn-RS" dirty="0"/>
              <a:t>Podela utrošaka prema elementima proizvodnje</a:t>
            </a:r>
          </a:p>
          <a:p>
            <a:r>
              <a:rPr lang="sr-Latn-RS" dirty="0"/>
              <a:t>Šta određuje  utroške?</a:t>
            </a:r>
          </a:p>
          <a:p>
            <a:r>
              <a:rPr lang="sr-Latn-RS" dirty="0"/>
              <a:t>Podela utrošaka prema mestu nastanka</a:t>
            </a:r>
          </a:p>
          <a:p>
            <a:r>
              <a:rPr lang="sr-Latn-RS" dirty="0"/>
              <a:t>Razlika između standardnih i stvarnih utrošaka materijala</a:t>
            </a:r>
          </a:p>
          <a:p>
            <a:r>
              <a:rPr lang="sr-Latn-RS" dirty="0"/>
              <a:t>Razlika između osnovnog i režijskog materijala</a:t>
            </a:r>
          </a:p>
          <a:p>
            <a:r>
              <a:rPr lang="sr-Latn-RS" dirty="0"/>
              <a:t>Šta je kalo a šta rastur?</a:t>
            </a:r>
          </a:p>
          <a:p>
            <a:r>
              <a:rPr lang="sr-Latn-RS" dirty="0"/>
              <a:t>Škart versus kalo?</a:t>
            </a:r>
          </a:p>
          <a:p>
            <a:r>
              <a:rPr lang="sr-Latn-RS" dirty="0"/>
              <a:t>Definisati utroške sredstava za rad</a:t>
            </a:r>
          </a:p>
          <a:p>
            <a:r>
              <a:rPr lang="sr-Latn-RS" dirty="0"/>
              <a:t>Razlika između starenja i habanja</a:t>
            </a:r>
          </a:p>
          <a:p>
            <a:r>
              <a:rPr lang="sr-Latn-RS" dirty="0"/>
              <a:t>Razlika između loma i kvara</a:t>
            </a:r>
          </a:p>
          <a:p>
            <a:r>
              <a:rPr lang="sr-Latn-RS" dirty="0"/>
              <a:t>Utrošci radne snage zavise od?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68E7D-32CE-C68F-27F8-3358FC053E12}"/>
              </a:ext>
            </a:extLst>
          </p:cNvPr>
          <p:cNvSpPr txBox="1"/>
          <p:nvPr/>
        </p:nvSpPr>
        <p:spPr>
          <a:xfrm>
            <a:off x="7504017" y="1563945"/>
            <a:ext cx="4330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Karakteristike troškova</a:t>
            </a:r>
          </a:p>
          <a:p>
            <a:r>
              <a:rPr lang="sr-Latn-RS" dirty="0"/>
              <a:t>Podela troškova</a:t>
            </a:r>
          </a:p>
          <a:p>
            <a:r>
              <a:rPr lang="sr-Latn-RS" dirty="0"/>
              <a:t>Razlika između troškova materijala i troškova rada?</a:t>
            </a:r>
          </a:p>
          <a:p>
            <a:r>
              <a:rPr lang="sr-Latn-RS" dirty="0"/>
              <a:t>Šta je amortizacija?</a:t>
            </a:r>
          </a:p>
          <a:p>
            <a:r>
              <a:rPr lang="sr-Latn-RS" dirty="0"/>
              <a:t>Razlika između tekućeg i investicionog održavanja?razlika između troškvoa iizrade i troškova režijskih?</a:t>
            </a:r>
          </a:p>
          <a:p>
            <a:r>
              <a:rPr lang="sr-Latn-RS" dirty="0"/>
              <a:t>Oportunitetni troškovi</a:t>
            </a:r>
          </a:p>
          <a:p>
            <a:r>
              <a:rPr lang="sr-Latn-RS" dirty="0"/>
              <a:t>Razlika dodatnih i neotklonjivih troškova</a:t>
            </a:r>
          </a:p>
          <a:p>
            <a:r>
              <a:rPr lang="sr-Latn-RS" dirty="0"/>
              <a:t>Razlika fiskni i varijabilni</a:t>
            </a:r>
          </a:p>
          <a:p>
            <a:r>
              <a:rPr lang="sr-Latn-RS" dirty="0"/>
              <a:t>Formula troškova, i formula prosečnih fiksnih troškova</a:t>
            </a:r>
          </a:p>
          <a:p>
            <a:r>
              <a:rPr lang="sr-Latn-RS" dirty="0"/>
              <a:t>Varijabilni troškovi, vrste</a:t>
            </a:r>
          </a:p>
          <a:p>
            <a:r>
              <a:rPr lang="sr-Latn-RS"/>
              <a:t>Dugoroočni troškovi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2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29123" y="1315773"/>
            <a:ext cx="3144774" cy="3917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TROŠENJE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PROCES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uništavanja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jednih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upotrebnih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vrednosti</a:t>
            </a:r>
            <a:r>
              <a:rPr lang="sr-Latn-R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da bi se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dobile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druge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upotrebne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vrednosti-upotrebne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vrednosti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novog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proizvoda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(po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pravilu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njihova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vrednost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veća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od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vrednosti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resursa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koji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uneti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20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proizvodnju</a:t>
            </a:r>
            <a:r>
              <a:rPr lang="en-US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2050" name="Picture 2" descr="Sredstva i izvori sredstava preduzeća – Znači logično…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82" y="2899611"/>
            <a:ext cx="4660836" cy="3288631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2610" y="483565"/>
            <a:ext cx="7456437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49224">
              <a:spcAft>
                <a:spcPts val="600"/>
              </a:spcAft>
            </a:pPr>
            <a:r>
              <a:rPr lang="sr-Latn-RS" u="sng" kern="1200" dirty="0">
                <a:solidFill>
                  <a:srgbClr val="FF0000"/>
                </a:solidFill>
                <a:latin typeface="ui-sans-serif"/>
                <a:ea typeface="+mn-ea"/>
                <a:cs typeface="+mn-cs"/>
              </a:rPr>
              <a:t>Svuda gde postoji proizvodnja roba ili usluga, troškovi idu sa njom</a:t>
            </a:r>
            <a:r>
              <a:rPr lang="sr-Latn-RS" kern="1200" dirty="0">
                <a:latin typeface="ui-sans-serif"/>
                <a:ea typeface="+mn-ea"/>
                <a:cs typeface="+mn-cs"/>
              </a:rPr>
              <a:t>.</a:t>
            </a:r>
          </a:p>
          <a:p>
            <a:pPr algn="just" defTabSz="649224">
              <a:spcAft>
                <a:spcPts val="600"/>
              </a:spcAft>
            </a:pPr>
            <a:r>
              <a:rPr lang="sr-Latn-RS" kern="1200" dirty="0">
                <a:latin typeface="ui-sans-serif"/>
                <a:ea typeface="+mn-ea"/>
                <a:cs typeface="+mn-cs"/>
              </a:rPr>
              <a:t>Preduzeća moraju platiti svoje inpute</a:t>
            </a:r>
          </a:p>
          <a:p>
            <a:pPr algn="just" defTabSz="649224">
              <a:spcAft>
                <a:spcPts val="600"/>
              </a:spcAft>
            </a:pPr>
            <a:r>
              <a:rPr lang="sr-Latn-RS" kern="1200" dirty="0">
                <a:latin typeface="ui-sans-serif"/>
                <a:ea typeface="+mn-ea"/>
                <a:cs typeface="+mn-cs"/>
              </a:rPr>
              <a:t>Troškovi utiču na izbor inputa, odluke o ulaganju i čak i na odluku treba li preduzeće nastaviti poSlovanje? </a:t>
            </a:r>
          </a:p>
          <a:p>
            <a:pPr algn="just" defTabSz="649224">
              <a:spcAft>
                <a:spcPts val="600"/>
              </a:spcAft>
            </a:pPr>
            <a:r>
              <a:rPr lang="sr-Latn-RS" kern="1200" dirty="0">
                <a:latin typeface="ui-sans-serif"/>
                <a:ea typeface="+mn-ea"/>
                <a:cs typeface="+mn-cs"/>
              </a:rPr>
              <a:t>Da li je jeftinije zaposliti jednog novog radnika ili plaćati prekovremeno?</a:t>
            </a:r>
          </a:p>
          <a:p>
            <a:pPr algn="just" defTabSz="649224">
              <a:spcAft>
                <a:spcPts val="600"/>
              </a:spcAft>
            </a:pPr>
            <a:r>
              <a:rPr lang="sr-Latn-RS" kern="1200" dirty="0">
                <a:latin typeface="ui-sans-serif"/>
                <a:ea typeface="+mn-ea"/>
                <a:cs typeface="+mn-cs"/>
              </a:rPr>
              <a:t>Otvoriti novi pogon ili ne? </a:t>
            </a:r>
          </a:p>
          <a:p>
            <a:pPr algn="just" defTabSz="649224">
              <a:spcAft>
                <a:spcPts val="600"/>
              </a:spcAft>
            </a:pPr>
            <a:r>
              <a:rPr lang="sr-Latn-RS" kern="1200" dirty="0">
                <a:latin typeface="ui-sans-serif"/>
                <a:ea typeface="+mn-ea"/>
                <a:cs typeface="+mn-cs"/>
              </a:rPr>
              <a:t>Uložiti u novo postrojenje u zemlji ili premestiti proizvodnju van granica?</a:t>
            </a:r>
            <a:endParaRPr lang="sr-Latn-RS" dirty="0">
              <a:latin typeface="ui-sans-serif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9983" y="3615896"/>
            <a:ext cx="3280839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49224">
              <a:spcAft>
                <a:spcPts val="600"/>
              </a:spcAft>
            </a:pPr>
            <a:r>
              <a:rPr lang="sr-Latn-CS" altLang="en-US" sz="16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Da bi se obavljao proces poslovanja i ostvarivali rezultati poslovanja, troše se elemenati proizvodnog procesa: </a:t>
            </a:r>
          </a:p>
          <a:p>
            <a:pPr algn="just" defTabSz="649224">
              <a:spcAft>
                <a:spcPts val="600"/>
              </a:spcAft>
            </a:pPr>
            <a:r>
              <a:rPr lang="sr-Latn-CS" altLang="en-US" sz="16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SRERDSTVA ZA RAD, </a:t>
            </a:r>
          </a:p>
          <a:p>
            <a:pPr algn="just" defTabSz="649224">
              <a:spcAft>
                <a:spcPts val="600"/>
              </a:spcAft>
            </a:pPr>
            <a:r>
              <a:rPr lang="sr-Latn-CS" altLang="en-US" sz="16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RADNA SNAGA </a:t>
            </a:r>
          </a:p>
          <a:p>
            <a:pPr algn="just" defTabSz="649224">
              <a:spcAft>
                <a:spcPts val="600"/>
              </a:spcAft>
            </a:pPr>
            <a:r>
              <a:rPr lang="sr-Latn-CS" altLang="en-US" sz="16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MATERIJAL, PREDMETI RADA</a:t>
            </a:r>
            <a:endParaRPr lang="en-US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9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INCIP PRODUKTIVN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021" y="2334415"/>
            <a:ext cx="3322861" cy="31639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2738" y="1674217"/>
            <a:ext cx="732324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1792">
              <a:spcAft>
                <a:spcPts val="600"/>
              </a:spcAft>
            </a:pPr>
            <a:r>
              <a:rPr lang="sr-Latn-RS" sz="2000" b="1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UTROŠCI</a:t>
            </a:r>
            <a:r>
              <a:rPr lang="en-US" sz="2000" b="1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su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fizički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iskazane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količine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utrošenih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faktora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proizvodnje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u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procesu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proizvodnje</a:t>
            </a:r>
            <a:endParaRPr lang="sr-Latn-RS" sz="2000" kern="1200" dirty="0">
              <a:solidFill>
                <a:schemeClr val="tx1"/>
              </a:solidFill>
              <a:latin typeface="ui-sans-serif"/>
              <a:ea typeface="+mn-ea"/>
              <a:cs typeface="+mn-cs"/>
            </a:endParaRPr>
          </a:p>
          <a:p>
            <a:pPr defTabSz="621792">
              <a:spcAft>
                <a:spcPts val="600"/>
              </a:spcAft>
            </a:pPr>
            <a:r>
              <a:rPr lang="sr-Latn-RS" sz="2000" b="1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TROŠKOVI</a:t>
            </a:r>
            <a:r>
              <a:rPr lang="sr-Latn-R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su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vrednosno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trošenje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elemenata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proizvodnje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. </a:t>
            </a:r>
            <a:endParaRPr lang="sr-Latn-RS" sz="2000" kern="1200" dirty="0">
              <a:solidFill>
                <a:schemeClr val="tx1"/>
              </a:solidFill>
              <a:latin typeface="ui-sans-serif"/>
              <a:ea typeface="+mn-ea"/>
              <a:cs typeface="+mn-cs"/>
            </a:endParaRPr>
          </a:p>
          <a:p>
            <a:pPr defTabSz="621792">
              <a:spcAft>
                <a:spcPts val="600"/>
              </a:spcAft>
            </a:pPr>
            <a:endParaRPr lang="sr-Latn-RS" sz="2000" kern="1200" dirty="0">
              <a:solidFill>
                <a:schemeClr val="tx1"/>
              </a:solidFill>
              <a:latin typeface="ui-sans-serif"/>
              <a:ea typeface="+mn-ea"/>
              <a:cs typeface="+mn-cs"/>
            </a:endParaRPr>
          </a:p>
          <a:p>
            <a:pPr algn="ctr" defTabSz="621792">
              <a:spcAft>
                <a:spcPts val="600"/>
              </a:spcAft>
            </a:pPr>
            <a:r>
              <a:rPr lang="sr-Latn-RS" sz="2600" b="1" kern="1200" dirty="0">
                <a:solidFill>
                  <a:srgbClr val="FF0000"/>
                </a:solidFill>
                <a:latin typeface="ui-sans-serif"/>
                <a:ea typeface="+mn-ea"/>
                <a:cs typeface="+mn-cs"/>
              </a:rPr>
              <a:t>Utrošci x cena = troškovi</a:t>
            </a:r>
          </a:p>
          <a:p>
            <a:pPr algn="ctr" defTabSz="621792">
              <a:spcAft>
                <a:spcPts val="600"/>
              </a:spcAft>
            </a:pPr>
            <a:r>
              <a:rPr lang="sr-Latn-RS" sz="2600" b="1" kern="1200" dirty="0">
                <a:solidFill>
                  <a:srgbClr val="FF0000"/>
                </a:solidFill>
                <a:latin typeface="ui-sans-serif"/>
                <a:ea typeface="+mn-ea"/>
                <a:cs typeface="+mn-cs"/>
              </a:rPr>
              <a:t>U x Cu = T</a:t>
            </a:r>
          </a:p>
          <a:p>
            <a:pPr algn="ctr" defTabSz="621792">
              <a:spcAft>
                <a:spcPts val="600"/>
              </a:spcAft>
            </a:pPr>
            <a:endParaRPr lang="sr-Latn-RS" sz="2000" kern="1200" dirty="0">
              <a:solidFill>
                <a:schemeClr val="tx1"/>
              </a:solidFill>
              <a:latin typeface="ui-sans-serif"/>
              <a:ea typeface="+mn-ea"/>
              <a:cs typeface="+mn-cs"/>
            </a:endParaRPr>
          </a:p>
          <a:p>
            <a:pPr defTabSz="621792">
              <a:spcAft>
                <a:spcPts val="600"/>
              </a:spcAft>
            </a:pP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Utrošci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se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razlikuju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po:</a:t>
            </a:r>
          </a:p>
          <a:p>
            <a:pPr defTabSz="6217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mestu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nastanka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(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tehnološka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i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režijska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radna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mesta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),</a:t>
            </a:r>
          </a:p>
          <a:p>
            <a:pPr defTabSz="6217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merljivosti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(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utrošci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materijala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utrošci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sredstava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za rad),</a:t>
            </a:r>
          </a:p>
          <a:p>
            <a:pPr defTabSz="6217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jedinici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mere (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fizičke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jedinice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merem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učestalost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kvarova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mašine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),</a:t>
            </a:r>
          </a:p>
          <a:p>
            <a:pPr defTabSz="6217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vezanosti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za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nosioce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 (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direktno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indirektno</a:t>
            </a:r>
            <a:r>
              <a:rPr lang="en-US" sz="2000" kern="1200" dirty="0">
                <a:solidFill>
                  <a:schemeClr val="tx1"/>
                </a:solidFill>
                <a:latin typeface="ui-sans-serif"/>
                <a:ea typeface="+mn-ea"/>
                <a:cs typeface="+mn-cs"/>
              </a:rPr>
              <a:t>).</a:t>
            </a:r>
            <a:endParaRPr lang="en-US" sz="2000" b="0" i="0" dirty="0">
              <a:effectLst/>
              <a:latin typeface="ui-sans-serif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914" y="508475"/>
            <a:ext cx="2840214" cy="811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792">
              <a:spcAft>
                <a:spcPts val="600"/>
              </a:spcAft>
            </a:pPr>
            <a:r>
              <a:rPr lang="sr-Latn-RS" sz="1496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U svakom preduzeću razlikujemo</a:t>
            </a:r>
          </a:p>
          <a:p>
            <a:pPr algn="ctr" defTabSz="621792">
              <a:spcAft>
                <a:spcPts val="600"/>
              </a:spcAft>
            </a:pPr>
            <a:r>
              <a:rPr lang="sr-Latn-RS" sz="1496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i UTROŠKE i TROŠKOVE</a:t>
            </a:r>
            <a:endParaRPr lang="en-US" sz="2200" b="1" dirty="0"/>
          </a:p>
        </p:txBody>
      </p:sp>
      <p:sp>
        <p:nvSpPr>
          <p:cNvPr id="4" name="Rectangle 3"/>
          <p:cNvSpPr/>
          <p:nvPr/>
        </p:nvSpPr>
        <p:spPr>
          <a:xfrm>
            <a:off x="3784908" y="508475"/>
            <a:ext cx="4176523" cy="811376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defTabSz="621792">
              <a:spcAft>
                <a:spcPts val="600"/>
              </a:spcAft>
            </a:pPr>
            <a:r>
              <a:rPr lang="sr-Latn-CS" altLang="en-US" sz="1224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Trošenje elemenata proizvodnje se ispoljava kao:</a:t>
            </a:r>
          </a:p>
          <a:p>
            <a:pPr defTabSz="621792">
              <a:spcAft>
                <a:spcPts val="600"/>
              </a:spcAft>
            </a:pPr>
            <a:r>
              <a:rPr lang="sr-Latn-CS" altLang="en-US" sz="1224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sr-Latn-CS" altLang="en-US" sz="1224" b="1" kern="1200" dirty="0">
                <a:solidFill>
                  <a:schemeClr val="bg1"/>
                </a:solidFill>
                <a:latin typeface="Book Antiqua" panose="02040602050305030304" pitchFamily="18" charset="0"/>
                <a:ea typeface="+mn-ea"/>
                <a:cs typeface="+mn-cs"/>
              </a:rPr>
              <a:t>► NATURALNI vid trošenja</a:t>
            </a:r>
          </a:p>
          <a:p>
            <a:pPr defTabSz="621792">
              <a:spcAft>
                <a:spcPts val="600"/>
              </a:spcAft>
            </a:pPr>
            <a:r>
              <a:rPr lang="sr-Latn-CS" altLang="en-US" sz="1224" b="1" kern="1200" dirty="0">
                <a:solidFill>
                  <a:schemeClr val="bg1"/>
                </a:solidFill>
                <a:latin typeface="Book Antiqua" panose="02040602050305030304" pitchFamily="18" charset="0"/>
                <a:ea typeface="+mn-ea"/>
                <a:cs typeface="+mn-cs"/>
              </a:rPr>
              <a:t>       ► NOVČANI (finansijski) vid trošenja</a:t>
            </a:r>
            <a:endParaRPr lang="sr-Latn-CS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6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675" y="5104822"/>
            <a:ext cx="3922249" cy="5821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r-Latn-CS" sz="2600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Kriterijumi za podelu utrošaka</a:t>
            </a:r>
            <a:endParaRPr lang="en-US" sz="2600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441107"/>
              </p:ext>
            </p:extLst>
          </p:nvPr>
        </p:nvGraphicFramePr>
        <p:xfrm>
          <a:off x="1777128" y="740554"/>
          <a:ext cx="8229600" cy="4043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77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953" y="473241"/>
            <a:ext cx="11035553" cy="1985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0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Utrošci</a:t>
            </a:r>
            <a:r>
              <a:rPr lang="en-U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sr-Latn-R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su određeni</a:t>
            </a:r>
            <a:r>
              <a:rPr lang="en-U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: 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i="0" u="sng" kern="1200" cap="none" spc="0" baseline="0" dirty="0">
                <a:solidFill>
                  <a:srgbClr val="FF0000"/>
                </a:solidFill>
                <a:effectLst/>
                <a:latin typeface="+mj-lt"/>
                <a:ea typeface="+mn-ea"/>
                <a:cs typeface="+mn-cs"/>
              </a:rPr>
              <a:t>tehničkim faktorima </a:t>
            </a:r>
            <a:r>
              <a:rPr lang="en-U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kao tehničkim elementima </a:t>
            </a:r>
            <a:r>
              <a:rPr lang="en-US" i="0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procesa</a:t>
            </a:r>
            <a:r>
              <a:rPr lang="en-U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i="0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proizvodnje</a:t>
            </a:r>
            <a:r>
              <a:rPr lang="sr-Latn-R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,</a:t>
            </a:r>
            <a:r>
              <a:rPr lang="en-U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koji direktno/indirektno utiču na utroške inputa (osobine proizvoda, materijala, sredstava za rad, tehnološkog procesa, tehnički uslovi rada, tip proizvodnje i nivo tehničke opremljenosti). </a:t>
            </a:r>
            <a:endParaRPr lang="sr-Latn-RS" i="0" kern="1200" cap="none" spc="0" baseline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n-ea"/>
              <a:cs typeface="+mn-cs"/>
            </a:endParaRP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Na tehničke faktore preduzeće ne može delovati u kratkom roku 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i="0" u="sng" kern="1200" cap="none" spc="0" baseline="0" dirty="0">
                <a:solidFill>
                  <a:srgbClr val="FF0000"/>
                </a:solidFill>
                <a:effectLst/>
                <a:latin typeface="+mj-lt"/>
                <a:ea typeface="+mn-ea"/>
                <a:cs typeface="+mn-cs"/>
              </a:rPr>
              <a:t>organizacionim faktorima</a:t>
            </a:r>
            <a:r>
              <a:rPr lang="en-US" b="1" i="0" kern="1200" cap="none" spc="0" baseline="0" dirty="0">
                <a:solidFill>
                  <a:srgbClr val="FF0000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(izraz subjektivnih </a:t>
            </a:r>
            <a:r>
              <a:rPr lang="en-US" i="0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kvaliteta</a:t>
            </a:r>
            <a:r>
              <a:rPr lang="en-U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i="0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proizvo</a:t>
            </a:r>
            <a:r>
              <a:rPr lang="sr-Latn-R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đ</a:t>
            </a:r>
            <a:r>
              <a:rPr lang="en-US" i="0" kern="1200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ača</a:t>
            </a:r>
            <a:r>
              <a:rPr lang="en-US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u domenu korišćenja datih tehničkih i drugih činilaca proizvodnje)</a:t>
            </a:r>
          </a:p>
        </p:txBody>
      </p:sp>
      <p:pic>
        <p:nvPicPr>
          <p:cNvPr id="5122" name="Picture 2" descr="Blog - Miraku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r="13922" b="-2"/>
          <a:stretch/>
        </p:blipFill>
        <p:spPr bwMode="auto">
          <a:xfrm>
            <a:off x="519952" y="2577317"/>
            <a:ext cx="4809565" cy="3866513"/>
          </a:xfrm>
          <a:prstGeom prst="rect">
            <a:avLst/>
          </a:prstGeom>
          <a:solidFill>
            <a:srgbClr val="FFFFFF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49153" y="2640105"/>
            <a:ext cx="6042212" cy="36979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2200" dirty="0" err="1"/>
              <a:t>Utrošci</a:t>
            </a:r>
            <a:r>
              <a:rPr lang="en-US" sz="2200" dirty="0"/>
              <a:t> se </a:t>
            </a:r>
            <a:r>
              <a:rPr lang="en-US" sz="2200" dirty="0" err="1"/>
              <a:t>razlikuju</a:t>
            </a:r>
            <a:r>
              <a:rPr lang="en-US" sz="2200" dirty="0"/>
              <a:t> po:</a:t>
            </a:r>
          </a:p>
          <a:p>
            <a:pPr lvl="1" algn="just"/>
            <a:r>
              <a:rPr lang="en-US" sz="2200" b="1" dirty="0" err="1"/>
              <a:t>mestu</a:t>
            </a:r>
            <a:r>
              <a:rPr lang="en-US" sz="2200" b="1" dirty="0"/>
              <a:t> </a:t>
            </a:r>
            <a:r>
              <a:rPr lang="en-US" sz="2200" b="1" dirty="0" err="1"/>
              <a:t>nastanka</a:t>
            </a:r>
            <a:r>
              <a:rPr lang="en-US" sz="2200" b="1" dirty="0"/>
              <a:t> - </a:t>
            </a:r>
            <a:r>
              <a:rPr lang="en-US" sz="2200" dirty="0" err="1"/>
              <a:t>tehnološka</a:t>
            </a:r>
            <a:r>
              <a:rPr lang="en-US" sz="2200" dirty="0"/>
              <a:t> (</a:t>
            </a:r>
            <a:r>
              <a:rPr lang="en-US" sz="2200" dirty="0" err="1"/>
              <a:t>radna</a:t>
            </a:r>
            <a:r>
              <a:rPr lang="en-US" sz="2200" dirty="0"/>
              <a:t> </a:t>
            </a:r>
            <a:r>
              <a:rPr lang="en-US" sz="2200" dirty="0" err="1"/>
              <a:t>mesta</a:t>
            </a:r>
            <a:r>
              <a:rPr lang="en-US" sz="2200" dirty="0"/>
              <a:t> </a:t>
            </a:r>
            <a:r>
              <a:rPr lang="en-US" sz="2200" dirty="0" err="1"/>
              <a:t>izrade</a:t>
            </a:r>
            <a:r>
              <a:rPr lang="en-US" sz="2200" dirty="0"/>
              <a:t>)/</a:t>
            </a:r>
            <a:r>
              <a:rPr lang="en-US" sz="2200" dirty="0" err="1"/>
              <a:t>režijska</a:t>
            </a:r>
            <a:r>
              <a:rPr lang="en-US" sz="2200" dirty="0"/>
              <a:t> </a:t>
            </a:r>
            <a:r>
              <a:rPr lang="en-US" sz="2200" dirty="0" err="1"/>
              <a:t>radna</a:t>
            </a:r>
            <a:r>
              <a:rPr lang="en-US" sz="2200" dirty="0"/>
              <a:t> </a:t>
            </a:r>
            <a:r>
              <a:rPr lang="en-US" sz="2200" dirty="0" err="1"/>
              <a:t>mesta</a:t>
            </a:r>
            <a:r>
              <a:rPr lang="en-US" sz="2200" dirty="0"/>
              <a:t> </a:t>
            </a:r>
          </a:p>
          <a:p>
            <a:pPr lvl="1" algn="just"/>
            <a:r>
              <a:rPr lang="en-US" sz="2200" b="1" dirty="0" err="1"/>
              <a:t>merljivosti</a:t>
            </a:r>
            <a:r>
              <a:rPr lang="en-US" sz="2200" b="1" dirty="0"/>
              <a:t> – </a:t>
            </a:r>
            <a:r>
              <a:rPr lang="en-US" sz="2200" dirty="0" err="1"/>
              <a:t>merljivi</a:t>
            </a:r>
            <a:r>
              <a:rPr lang="en-US" sz="2200" dirty="0"/>
              <a:t> (</a:t>
            </a:r>
            <a:r>
              <a:rPr lang="en-US" sz="2200" dirty="0" err="1"/>
              <a:t>utrošci</a:t>
            </a:r>
            <a:r>
              <a:rPr lang="en-US" sz="2200" dirty="0"/>
              <a:t> </a:t>
            </a:r>
            <a:r>
              <a:rPr lang="en-US" sz="2200" dirty="0" err="1"/>
              <a:t>materijala</a:t>
            </a:r>
            <a:r>
              <a:rPr lang="en-US" sz="2200" dirty="0"/>
              <a:t>)/ </a:t>
            </a:r>
            <a:r>
              <a:rPr lang="en-US" sz="2200" dirty="0" err="1"/>
              <a:t>nemerljivi</a:t>
            </a:r>
            <a:r>
              <a:rPr lang="en-US" sz="2200" dirty="0"/>
              <a:t> (</a:t>
            </a:r>
            <a:r>
              <a:rPr lang="en-US" sz="2200" dirty="0" err="1"/>
              <a:t>utrošci</a:t>
            </a:r>
            <a:r>
              <a:rPr lang="en-US" sz="2200" dirty="0"/>
              <a:t> </a:t>
            </a:r>
            <a:r>
              <a:rPr lang="en-US" sz="2200" dirty="0" err="1"/>
              <a:t>sredstava</a:t>
            </a:r>
            <a:r>
              <a:rPr lang="en-US" sz="2200" dirty="0"/>
              <a:t> za rad) </a:t>
            </a:r>
          </a:p>
          <a:p>
            <a:pPr lvl="1" algn="just"/>
            <a:r>
              <a:rPr lang="en-US" sz="2200" b="1" dirty="0" err="1"/>
              <a:t>jedinicama</a:t>
            </a:r>
            <a:r>
              <a:rPr lang="en-US" sz="2200" b="1" dirty="0"/>
              <a:t> mere - </a:t>
            </a:r>
            <a:r>
              <a:rPr lang="en-US" sz="2200" dirty="0" err="1"/>
              <a:t>fizičke</a:t>
            </a:r>
            <a:r>
              <a:rPr lang="en-US" sz="2200" dirty="0"/>
              <a:t> </a:t>
            </a:r>
            <a:r>
              <a:rPr lang="en-US" sz="2200" dirty="0" err="1"/>
              <a:t>jedinice</a:t>
            </a:r>
            <a:r>
              <a:rPr lang="en-US" sz="2200" dirty="0"/>
              <a:t> mere (</a:t>
            </a:r>
            <a:r>
              <a:rPr lang="en-US" sz="2200" dirty="0" err="1"/>
              <a:t>metar</a:t>
            </a:r>
            <a:r>
              <a:rPr lang="en-US" sz="2200" dirty="0"/>
              <a:t>, </a:t>
            </a:r>
            <a:r>
              <a:rPr lang="en-US" sz="2200" dirty="0" err="1"/>
              <a:t>litar</a:t>
            </a:r>
            <a:r>
              <a:rPr lang="en-US" sz="2200" dirty="0"/>
              <a:t>, kilogram </a:t>
            </a:r>
            <a:r>
              <a:rPr lang="en-US" sz="2200" dirty="0" err="1"/>
              <a:t>i</a:t>
            </a:r>
            <a:r>
              <a:rPr lang="en-US" sz="2200" dirty="0"/>
              <a:t> sl.) </a:t>
            </a:r>
          </a:p>
          <a:p>
            <a:pPr lvl="1" algn="just"/>
            <a:r>
              <a:rPr lang="en-US" sz="2200" b="1" dirty="0" err="1"/>
              <a:t>vezanosti</a:t>
            </a:r>
            <a:r>
              <a:rPr lang="en-US" sz="2200" b="1" dirty="0"/>
              <a:t> za </a:t>
            </a:r>
            <a:r>
              <a:rPr lang="en-US" sz="2200" b="1" dirty="0" err="1"/>
              <a:t>nosioce</a:t>
            </a:r>
            <a:r>
              <a:rPr lang="en-US" sz="2200" b="1" dirty="0"/>
              <a:t> - </a:t>
            </a:r>
            <a:r>
              <a:rPr lang="en-US" sz="2200" dirty="0" err="1"/>
              <a:t>direktno</a:t>
            </a:r>
            <a:r>
              <a:rPr lang="en-US" sz="2200" dirty="0"/>
              <a:t>/</a:t>
            </a:r>
            <a:r>
              <a:rPr lang="en-US" sz="2200" dirty="0" err="1"/>
              <a:t>indirektno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7164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animljiva ekonomija | DOBRODOŠLI U SVET EKONOMI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12" y="1942956"/>
            <a:ext cx="4138871" cy="32076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32" y="489568"/>
            <a:ext cx="7909042" cy="5899093"/>
          </a:xfrm>
        </p:spPr>
        <p:txBody>
          <a:bodyPr>
            <a:noAutofit/>
          </a:bodyPr>
          <a:lstStyle/>
          <a:p>
            <a:r>
              <a:rPr lang="sr-Latn-RS" sz="1700" dirty="0"/>
              <a:t>S</a:t>
            </a:r>
            <a:r>
              <a:rPr lang="en-US" sz="1700" dirty="0"/>
              <a:t>vi </a:t>
            </a:r>
            <a:r>
              <a:rPr lang="en-US" sz="1700" dirty="0" err="1"/>
              <a:t>utrošci</a:t>
            </a:r>
            <a:r>
              <a:rPr lang="en-US" sz="1700" dirty="0"/>
              <a:t> </a:t>
            </a:r>
            <a:r>
              <a:rPr lang="en-US" sz="1700" b="1" u="sng" dirty="0" err="1"/>
              <a:t>materijala</a:t>
            </a:r>
            <a:r>
              <a:rPr lang="en-US" sz="1700" b="1" u="sng" dirty="0"/>
              <a:t> </a:t>
            </a:r>
            <a:r>
              <a:rPr lang="en-US" sz="1700" dirty="0"/>
              <a:t>dele se </a:t>
            </a:r>
            <a:r>
              <a:rPr lang="en-US" sz="1700" dirty="0" err="1"/>
              <a:t>na</a:t>
            </a:r>
            <a:r>
              <a:rPr lang="en-US" sz="1700" dirty="0"/>
              <a:t>: </a:t>
            </a:r>
            <a:endParaRPr lang="sr-Latn-RS" sz="1700" dirty="0"/>
          </a:p>
          <a:p>
            <a:pPr lvl="1"/>
            <a:r>
              <a:rPr lang="sr-Latn-RS" sz="1700" b="1" dirty="0">
                <a:solidFill>
                  <a:srgbClr val="C00000"/>
                </a:solidFill>
              </a:rPr>
              <a:t>STANDARDNE UTROŠKE MATERIJALA</a:t>
            </a:r>
            <a:r>
              <a:rPr lang="en-US" sz="1700" dirty="0"/>
              <a:t>(</a:t>
            </a:r>
            <a:r>
              <a:rPr lang="en-US" sz="1700" dirty="0" err="1"/>
              <a:t>objektivno</a:t>
            </a:r>
            <a:r>
              <a:rPr lang="en-US" sz="1700" dirty="0"/>
              <a:t> </a:t>
            </a:r>
            <a:r>
              <a:rPr lang="en-US" sz="1700" dirty="0" err="1"/>
              <a:t>uslovljeni</a:t>
            </a:r>
            <a:r>
              <a:rPr lang="en-US" sz="1700" dirty="0"/>
              <a:t> </a:t>
            </a:r>
            <a:r>
              <a:rPr lang="en-US" sz="1700" dirty="0" err="1"/>
              <a:t>utrošci</a:t>
            </a:r>
            <a:r>
              <a:rPr lang="en-US" sz="1700" dirty="0"/>
              <a:t> </a:t>
            </a:r>
            <a:r>
              <a:rPr lang="en-US" sz="1700" dirty="0" err="1"/>
              <a:t>nastali</a:t>
            </a:r>
            <a:r>
              <a:rPr lang="en-US" sz="1700" dirty="0"/>
              <a:t> pod </a:t>
            </a:r>
            <a:r>
              <a:rPr lang="en-US" sz="1700" dirty="0" err="1"/>
              <a:t>dejstvom</a:t>
            </a:r>
            <a:r>
              <a:rPr lang="en-US" sz="1700" dirty="0"/>
              <a:t> </a:t>
            </a:r>
            <a:r>
              <a:rPr lang="en-US" sz="1700" dirty="0" err="1"/>
              <a:t>tehničkih</a:t>
            </a:r>
            <a:r>
              <a:rPr lang="en-US" sz="1700" dirty="0"/>
              <a:t> </a:t>
            </a:r>
            <a:r>
              <a:rPr lang="en-US" sz="1700" dirty="0" err="1"/>
              <a:t>faktora</a:t>
            </a:r>
            <a:r>
              <a:rPr lang="en-US" sz="1700" dirty="0"/>
              <a:t> - </a:t>
            </a:r>
            <a:r>
              <a:rPr lang="en-US" sz="1700" dirty="0" err="1"/>
              <a:t>minimalna</a:t>
            </a:r>
            <a:r>
              <a:rPr lang="en-US" sz="1700" dirty="0"/>
              <a:t> </a:t>
            </a:r>
            <a:r>
              <a:rPr lang="en-US" sz="1700" dirty="0" err="1"/>
              <a:t>količina</a:t>
            </a:r>
            <a:r>
              <a:rPr lang="en-US" sz="1700" dirty="0"/>
              <a:t> </a:t>
            </a:r>
            <a:r>
              <a:rPr lang="en-US" sz="1700" dirty="0" err="1"/>
              <a:t>utrošaka</a:t>
            </a:r>
            <a:r>
              <a:rPr lang="en-US" sz="1700" dirty="0"/>
              <a:t> </a:t>
            </a:r>
            <a:r>
              <a:rPr lang="en-US" sz="1700" dirty="0" err="1"/>
              <a:t>materijala</a:t>
            </a:r>
            <a:r>
              <a:rPr lang="en-US" sz="1700" dirty="0"/>
              <a:t> </a:t>
            </a:r>
            <a:r>
              <a:rPr lang="en-US" sz="1700" dirty="0" err="1"/>
              <a:t>za</a:t>
            </a:r>
            <a:r>
              <a:rPr lang="en-US" sz="1700" dirty="0"/>
              <a:t> </a:t>
            </a:r>
            <a:r>
              <a:rPr lang="en-US" sz="1700" dirty="0" err="1"/>
              <a:t>proizvodnju</a:t>
            </a:r>
            <a:r>
              <a:rPr lang="en-US" sz="1700" dirty="0"/>
              <a:t> </a:t>
            </a:r>
            <a:r>
              <a:rPr lang="en-US" sz="1700" dirty="0" err="1"/>
              <a:t>proizvoda</a:t>
            </a:r>
            <a:r>
              <a:rPr lang="en-US" sz="1700" dirty="0"/>
              <a:t> </a:t>
            </a:r>
            <a:r>
              <a:rPr lang="en-US" sz="1700" dirty="0" err="1"/>
              <a:t>odredjenih</a:t>
            </a:r>
            <a:r>
              <a:rPr lang="en-US" sz="1700" dirty="0"/>
              <a:t> </a:t>
            </a:r>
            <a:r>
              <a:rPr lang="en-US" sz="1700" dirty="0" err="1"/>
              <a:t>karakteristika</a:t>
            </a:r>
            <a:r>
              <a:rPr lang="en-US" sz="1700" dirty="0"/>
              <a:t>) </a:t>
            </a:r>
            <a:endParaRPr lang="sr-Latn-RS" sz="1700" dirty="0"/>
          </a:p>
          <a:p>
            <a:pPr lvl="1"/>
            <a:r>
              <a:rPr lang="sr-Latn-RS" sz="1700" b="1" dirty="0">
                <a:solidFill>
                  <a:srgbClr val="C00000"/>
                </a:solidFill>
              </a:rPr>
              <a:t>STVARNE UTROŠKE MATERIJALA </a:t>
            </a:r>
            <a:r>
              <a:rPr lang="en-US" sz="1700" dirty="0"/>
              <a:t>(</a:t>
            </a:r>
            <a:r>
              <a:rPr lang="en-US" sz="1700" dirty="0" err="1"/>
              <a:t>količine</a:t>
            </a:r>
            <a:r>
              <a:rPr lang="en-US" sz="1700" dirty="0"/>
              <a:t> </a:t>
            </a:r>
            <a:r>
              <a:rPr lang="en-US" sz="1700" dirty="0" err="1"/>
              <a:t>materijala</a:t>
            </a:r>
            <a:r>
              <a:rPr lang="en-US" sz="1700" dirty="0"/>
              <a:t> </a:t>
            </a:r>
            <a:r>
              <a:rPr lang="en-US" sz="1700" dirty="0" err="1"/>
              <a:t>koje</a:t>
            </a:r>
            <a:r>
              <a:rPr lang="en-US" sz="1700" dirty="0"/>
              <a:t> </a:t>
            </a:r>
            <a:r>
              <a:rPr lang="en-US" sz="1700" dirty="0" err="1"/>
              <a:t>su</a:t>
            </a:r>
            <a:r>
              <a:rPr lang="en-US" sz="1700" dirty="0"/>
              <a:t> </a:t>
            </a:r>
            <a:r>
              <a:rPr lang="en-US" sz="1700" dirty="0" err="1"/>
              <a:t>stvarno</a:t>
            </a:r>
            <a:r>
              <a:rPr lang="en-US" sz="1700" dirty="0"/>
              <a:t> </a:t>
            </a:r>
            <a:r>
              <a:rPr lang="en-US" sz="1700" dirty="0" err="1"/>
              <a:t>utrošene</a:t>
            </a:r>
            <a:r>
              <a:rPr lang="en-US" sz="1700" dirty="0"/>
              <a:t> u </a:t>
            </a:r>
            <a:r>
              <a:rPr lang="en-US" sz="1700" dirty="0" err="1"/>
              <a:t>procesu</a:t>
            </a:r>
            <a:r>
              <a:rPr lang="en-US" sz="1700" dirty="0"/>
              <a:t> </a:t>
            </a:r>
            <a:r>
              <a:rPr lang="en-US" sz="1700" dirty="0" err="1"/>
              <a:t>proizvodnje</a:t>
            </a:r>
            <a:r>
              <a:rPr lang="en-US" sz="1700" dirty="0"/>
              <a:t>. </a:t>
            </a:r>
            <a:r>
              <a:rPr lang="en-US" sz="1700" dirty="0" err="1"/>
              <a:t>Nastaju</a:t>
            </a:r>
            <a:r>
              <a:rPr lang="en-US" sz="1700" dirty="0"/>
              <a:t> pod </a:t>
            </a:r>
            <a:r>
              <a:rPr lang="en-US" sz="1700" dirty="0" err="1"/>
              <a:t>uticajem</a:t>
            </a:r>
            <a:r>
              <a:rPr lang="en-US" sz="1700" dirty="0"/>
              <a:t> </a:t>
            </a:r>
            <a:r>
              <a:rPr lang="en-US" sz="1700" dirty="0" err="1"/>
              <a:t>tehničkih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organizacionih</a:t>
            </a:r>
            <a:r>
              <a:rPr lang="en-US" sz="1700" dirty="0"/>
              <a:t> </a:t>
            </a:r>
            <a:r>
              <a:rPr lang="en-US" sz="1700" dirty="0" err="1"/>
              <a:t>faktora</a:t>
            </a:r>
            <a:r>
              <a:rPr lang="en-US" sz="1700" dirty="0"/>
              <a:t>. Od </a:t>
            </a:r>
            <a:r>
              <a:rPr lang="en-US" sz="1700" dirty="0" err="1"/>
              <a:t>standardnih</a:t>
            </a:r>
            <a:r>
              <a:rPr lang="en-US" sz="1700" dirty="0"/>
              <a:t> </a:t>
            </a:r>
            <a:r>
              <a:rPr lang="en-US" sz="1700" dirty="0" err="1"/>
              <a:t>utrošaka</a:t>
            </a:r>
            <a:r>
              <a:rPr lang="en-US" sz="1700" dirty="0"/>
              <a:t> </a:t>
            </a:r>
            <a:r>
              <a:rPr lang="en-US" sz="1700" dirty="0" err="1"/>
              <a:t>veći</a:t>
            </a:r>
            <a:r>
              <a:rPr lang="en-US" sz="1700" dirty="0"/>
              <a:t> </a:t>
            </a:r>
            <a:r>
              <a:rPr lang="en-US" sz="1700" dirty="0" err="1"/>
              <a:t>su</a:t>
            </a:r>
            <a:r>
              <a:rPr lang="en-US" sz="1700" dirty="0"/>
              <a:t> </a:t>
            </a:r>
            <a:r>
              <a:rPr lang="en-US" sz="1700" dirty="0" err="1"/>
              <a:t>za</a:t>
            </a:r>
            <a:r>
              <a:rPr lang="en-US" sz="1700" dirty="0"/>
              <a:t> </a:t>
            </a:r>
            <a:r>
              <a:rPr lang="en-US" sz="1700" dirty="0" err="1"/>
              <a:t>iznos</a:t>
            </a:r>
            <a:r>
              <a:rPr lang="en-US" sz="1700" dirty="0"/>
              <a:t> </a:t>
            </a:r>
            <a:r>
              <a:rPr lang="en-US" sz="1700" dirty="0" err="1"/>
              <a:t>organizaciono</a:t>
            </a:r>
            <a:r>
              <a:rPr lang="en-US" sz="1700" dirty="0"/>
              <a:t> </a:t>
            </a:r>
            <a:r>
              <a:rPr lang="en-US" sz="1700" dirty="0" err="1"/>
              <a:t>uslovljenih</a:t>
            </a:r>
            <a:r>
              <a:rPr lang="en-US" sz="1700" dirty="0"/>
              <a:t> (</a:t>
            </a:r>
            <a:r>
              <a:rPr lang="en-US" sz="1700" dirty="0" err="1"/>
              <a:t>suvišnih</a:t>
            </a:r>
            <a:r>
              <a:rPr lang="en-US" sz="1700" dirty="0"/>
              <a:t>) </a:t>
            </a:r>
            <a:r>
              <a:rPr lang="en-US" sz="1700" dirty="0" err="1"/>
              <a:t>utrošaka</a:t>
            </a:r>
            <a:r>
              <a:rPr lang="en-US" sz="1700" dirty="0"/>
              <a:t>)</a:t>
            </a:r>
            <a:endParaRPr lang="sr-Latn-RS" sz="1700" dirty="0"/>
          </a:p>
          <a:p>
            <a:pPr algn="just"/>
            <a:r>
              <a:rPr lang="en-US" sz="1700" dirty="0" err="1">
                <a:solidFill>
                  <a:srgbClr val="0000FF"/>
                </a:solidFill>
              </a:rPr>
              <a:t>Trošenje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 err="1">
                <a:solidFill>
                  <a:srgbClr val="0000FF"/>
                </a:solidFill>
              </a:rPr>
              <a:t>pojedinih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 err="1">
                <a:solidFill>
                  <a:srgbClr val="0000FF"/>
                </a:solidFill>
              </a:rPr>
              <a:t>vrsta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 err="1">
                <a:solidFill>
                  <a:srgbClr val="0000FF"/>
                </a:solidFill>
              </a:rPr>
              <a:t>materijala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 err="1">
                <a:solidFill>
                  <a:srgbClr val="0000FF"/>
                </a:solidFill>
              </a:rPr>
              <a:t>ima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 err="1">
                <a:solidFill>
                  <a:srgbClr val="0000FF"/>
                </a:solidFill>
              </a:rPr>
              <a:t>odredjene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 err="1">
                <a:solidFill>
                  <a:srgbClr val="0000FF"/>
                </a:solidFill>
              </a:rPr>
              <a:t>specifičnosti</a:t>
            </a:r>
            <a:r>
              <a:rPr lang="en-US" sz="1700" dirty="0">
                <a:solidFill>
                  <a:srgbClr val="0000FF"/>
                </a:solidFill>
              </a:rPr>
              <a:t> u </a:t>
            </a:r>
            <a:r>
              <a:rPr lang="en-US" sz="1700" dirty="0" err="1">
                <a:solidFill>
                  <a:srgbClr val="0000FF"/>
                </a:solidFill>
              </a:rPr>
              <a:t>zavisnosti</a:t>
            </a:r>
            <a:r>
              <a:rPr lang="en-US" sz="1700" dirty="0">
                <a:solidFill>
                  <a:srgbClr val="0000FF"/>
                </a:solidFill>
              </a:rPr>
              <a:t> od </a:t>
            </a:r>
            <a:r>
              <a:rPr lang="en-US" sz="1700" dirty="0" err="1">
                <a:solidFill>
                  <a:srgbClr val="0000FF"/>
                </a:solidFill>
              </a:rPr>
              <a:t>njihove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 err="1">
                <a:solidFill>
                  <a:srgbClr val="0000FF"/>
                </a:solidFill>
              </a:rPr>
              <a:t>uloge</a:t>
            </a:r>
            <a:r>
              <a:rPr lang="en-US" sz="1700" dirty="0">
                <a:solidFill>
                  <a:srgbClr val="0000FF"/>
                </a:solidFill>
              </a:rPr>
              <a:t> u </a:t>
            </a:r>
            <a:r>
              <a:rPr lang="en-US" sz="1700" dirty="0" err="1">
                <a:solidFill>
                  <a:srgbClr val="0000FF"/>
                </a:solidFill>
              </a:rPr>
              <a:t>transformacionim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 err="1">
                <a:solidFill>
                  <a:srgbClr val="0000FF"/>
                </a:solidFill>
              </a:rPr>
              <a:t>procesima</a:t>
            </a:r>
            <a:r>
              <a:rPr lang="en-US" sz="1700" dirty="0">
                <a:solidFill>
                  <a:srgbClr val="0000FF"/>
                </a:solidFill>
              </a:rPr>
              <a:t>. </a:t>
            </a:r>
            <a:endParaRPr lang="sr-Latn-RS" sz="17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700" dirty="0" err="1"/>
              <a:t>Imajući</a:t>
            </a:r>
            <a:r>
              <a:rPr lang="en-US" sz="1700" dirty="0"/>
              <a:t> to u </a:t>
            </a:r>
            <a:r>
              <a:rPr lang="en-US" sz="1700" dirty="0" err="1"/>
              <a:t>vidu</a:t>
            </a:r>
            <a:r>
              <a:rPr lang="en-US" sz="1700" dirty="0"/>
              <a:t> </a:t>
            </a:r>
            <a:r>
              <a:rPr lang="en-US" sz="1700" dirty="0" err="1"/>
              <a:t>razlikujemo</a:t>
            </a:r>
            <a:r>
              <a:rPr lang="en-US" sz="1700" dirty="0"/>
              <a:t>: </a:t>
            </a:r>
            <a:endParaRPr lang="sr-Latn-RS" sz="1700" dirty="0"/>
          </a:p>
          <a:p>
            <a:pPr lvl="1" algn="just"/>
            <a:r>
              <a:rPr lang="en-US" sz="1700" b="1" dirty="0" err="1"/>
              <a:t>osnovni</a:t>
            </a:r>
            <a:r>
              <a:rPr lang="en-US" sz="1700" b="1" dirty="0"/>
              <a:t> </a:t>
            </a:r>
            <a:r>
              <a:rPr lang="en-US" sz="1700" b="1" dirty="0" err="1"/>
              <a:t>materijal</a:t>
            </a:r>
            <a:r>
              <a:rPr lang="en-US" sz="1700" b="1" dirty="0"/>
              <a:t> </a:t>
            </a:r>
            <a:r>
              <a:rPr lang="sr-Latn-RS" sz="1700" dirty="0"/>
              <a:t>(</a:t>
            </a:r>
            <a:r>
              <a:rPr lang="en-US" sz="1700" dirty="0" err="1"/>
              <a:t>svojom</a:t>
            </a:r>
            <a:r>
              <a:rPr lang="en-US" sz="1700" dirty="0"/>
              <a:t> </a:t>
            </a:r>
            <a:r>
              <a:rPr lang="en-US" sz="1700" dirty="0" err="1"/>
              <a:t>supstancom</a:t>
            </a:r>
            <a:r>
              <a:rPr lang="en-US" sz="1700" dirty="0"/>
              <a:t> </a:t>
            </a:r>
            <a:r>
              <a:rPr lang="en-US" sz="1700" dirty="0" err="1"/>
              <a:t>ulazi</a:t>
            </a:r>
            <a:r>
              <a:rPr lang="en-US" sz="1700" dirty="0"/>
              <a:t> u </a:t>
            </a:r>
            <a:r>
              <a:rPr lang="en-US" sz="1700" dirty="0" err="1"/>
              <a:t>sastav</a:t>
            </a:r>
            <a:r>
              <a:rPr lang="en-US" sz="1700" dirty="0"/>
              <a:t> </a:t>
            </a:r>
            <a:r>
              <a:rPr lang="en-US" sz="1700" dirty="0" err="1"/>
              <a:t>novog</a:t>
            </a:r>
            <a:r>
              <a:rPr lang="en-US" sz="1700" dirty="0"/>
              <a:t> </a:t>
            </a:r>
            <a:r>
              <a:rPr lang="en-US" sz="1700" dirty="0" err="1"/>
              <a:t>proizvoda</a:t>
            </a:r>
            <a:r>
              <a:rPr lang="en-US" sz="1700" dirty="0"/>
              <a:t>, </a:t>
            </a:r>
            <a:r>
              <a:rPr lang="en-US" sz="1700" dirty="0" err="1"/>
              <a:t>bitno</a:t>
            </a:r>
            <a:r>
              <a:rPr lang="en-US" sz="1700" dirty="0"/>
              <a:t> </a:t>
            </a:r>
            <a:r>
              <a:rPr lang="en-US" sz="1700" dirty="0" err="1"/>
              <a:t>opredeljuje</a:t>
            </a:r>
            <a:r>
              <a:rPr lang="en-US" sz="1700" dirty="0"/>
              <a:t> </a:t>
            </a:r>
            <a:r>
              <a:rPr lang="en-US" sz="1700" dirty="0" err="1"/>
              <a:t>karakteristike</a:t>
            </a:r>
            <a:r>
              <a:rPr lang="en-US" sz="1700" dirty="0"/>
              <a:t> </a:t>
            </a:r>
            <a:r>
              <a:rPr lang="en-US" sz="1700" dirty="0" err="1"/>
              <a:t>proizvoda</a:t>
            </a:r>
            <a:r>
              <a:rPr lang="en-US" sz="1700" dirty="0"/>
              <a:t>,</a:t>
            </a:r>
            <a:endParaRPr lang="sr-Latn-RS" sz="1700" dirty="0"/>
          </a:p>
          <a:p>
            <a:pPr lvl="1" algn="just"/>
            <a:r>
              <a:rPr lang="en-US" sz="1700" b="1" dirty="0" err="1"/>
              <a:t>pomoćni</a:t>
            </a:r>
            <a:r>
              <a:rPr lang="en-US" sz="1700" b="1" dirty="0"/>
              <a:t> </a:t>
            </a:r>
            <a:r>
              <a:rPr lang="en-US" sz="1700" b="1" dirty="0" err="1"/>
              <a:t>materijal</a:t>
            </a:r>
            <a:r>
              <a:rPr lang="en-US" sz="1700" b="1" dirty="0"/>
              <a:t> </a:t>
            </a:r>
            <a:r>
              <a:rPr lang="sr-Latn-RS" sz="1700" dirty="0"/>
              <a:t>(</a:t>
            </a:r>
            <a:r>
              <a:rPr lang="en-US" sz="1700" dirty="0" err="1"/>
              <a:t>svojom</a:t>
            </a:r>
            <a:r>
              <a:rPr lang="en-US" sz="1700" dirty="0"/>
              <a:t> </a:t>
            </a:r>
            <a:r>
              <a:rPr lang="en-US" sz="1700" dirty="0" err="1"/>
              <a:t>supstancom</a:t>
            </a:r>
            <a:r>
              <a:rPr lang="en-US" sz="1700" dirty="0"/>
              <a:t> </a:t>
            </a:r>
            <a:r>
              <a:rPr lang="en-US" sz="1700" dirty="0" err="1"/>
              <a:t>ulazi</a:t>
            </a:r>
            <a:r>
              <a:rPr lang="en-US" sz="1700" dirty="0"/>
              <a:t> u </a:t>
            </a:r>
            <a:r>
              <a:rPr lang="en-US" sz="1700" dirty="0" err="1"/>
              <a:t>sastav</a:t>
            </a:r>
            <a:r>
              <a:rPr lang="en-US" sz="1700" dirty="0"/>
              <a:t> </a:t>
            </a:r>
            <a:r>
              <a:rPr lang="en-US" sz="1700" dirty="0" err="1"/>
              <a:t>proizvoda</a:t>
            </a:r>
            <a:r>
              <a:rPr lang="en-US" sz="1700" dirty="0"/>
              <a:t> (</a:t>
            </a:r>
            <a:r>
              <a:rPr lang="en-US" sz="1700" dirty="0" err="1"/>
              <a:t>boja</a:t>
            </a:r>
            <a:r>
              <a:rPr lang="en-US" sz="1700" dirty="0"/>
              <a:t>, </a:t>
            </a:r>
            <a:r>
              <a:rPr lang="en-US" sz="1700" dirty="0" err="1"/>
              <a:t>začini</a:t>
            </a:r>
            <a:r>
              <a:rPr lang="en-US" sz="1700" dirty="0"/>
              <a:t>), </a:t>
            </a:r>
            <a:r>
              <a:rPr lang="en-US" sz="1700" dirty="0" err="1"/>
              <a:t>pomaže</a:t>
            </a:r>
            <a:r>
              <a:rPr lang="en-US" sz="1700" dirty="0"/>
              <a:t> </a:t>
            </a:r>
            <a:r>
              <a:rPr lang="en-US" sz="1700" dirty="0" err="1"/>
              <a:t>odvijanje</a:t>
            </a:r>
            <a:r>
              <a:rPr lang="en-US" sz="1700" dirty="0"/>
              <a:t> </a:t>
            </a:r>
            <a:r>
              <a:rPr lang="en-US" sz="1700" dirty="0" err="1"/>
              <a:t>tehnološkog</a:t>
            </a:r>
            <a:r>
              <a:rPr lang="en-US" sz="1700" dirty="0"/>
              <a:t> </a:t>
            </a:r>
            <a:r>
              <a:rPr lang="en-US" sz="1700" dirty="0" err="1"/>
              <a:t>procesa</a:t>
            </a:r>
            <a:r>
              <a:rPr lang="en-US" sz="1700" dirty="0"/>
              <a:t> (</a:t>
            </a:r>
            <a:r>
              <a:rPr lang="en-US" sz="1700" dirty="0" err="1"/>
              <a:t>ambalaža</a:t>
            </a:r>
            <a:r>
              <a:rPr lang="en-US" sz="1700" dirty="0"/>
              <a:t>, </a:t>
            </a:r>
            <a:r>
              <a:rPr lang="en-US" sz="1700" dirty="0" err="1"/>
              <a:t>emulzija</a:t>
            </a:r>
            <a:r>
              <a:rPr lang="en-US" sz="1700" dirty="0"/>
              <a:t> </a:t>
            </a:r>
            <a:r>
              <a:rPr lang="en-US" sz="1700" dirty="0" err="1"/>
              <a:t>za</a:t>
            </a:r>
            <a:r>
              <a:rPr lang="en-US" sz="1700" dirty="0"/>
              <a:t> </a:t>
            </a:r>
            <a:r>
              <a:rPr lang="en-US" sz="1700" dirty="0" err="1"/>
              <a:t>hladjenje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sl.), </a:t>
            </a:r>
            <a:r>
              <a:rPr lang="en-US" sz="1700" dirty="0" err="1"/>
              <a:t>njegovo</a:t>
            </a:r>
            <a:r>
              <a:rPr lang="en-US" sz="1700" dirty="0"/>
              <a:t> </a:t>
            </a:r>
            <a:r>
              <a:rPr lang="en-US" sz="1700" dirty="0" err="1"/>
              <a:t>trošenje</a:t>
            </a:r>
            <a:r>
              <a:rPr lang="en-US" sz="1700" dirty="0"/>
              <a:t> </a:t>
            </a:r>
            <a:r>
              <a:rPr lang="en-US" sz="1700" dirty="0" err="1"/>
              <a:t>zavisi</a:t>
            </a:r>
            <a:r>
              <a:rPr lang="en-US" sz="1700" dirty="0"/>
              <a:t> od </a:t>
            </a:r>
            <a:r>
              <a:rPr lang="en-US" sz="1700" dirty="0" err="1"/>
              <a:t>obima</a:t>
            </a:r>
            <a:r>
              <a:rPr lang="en-US" sz="1700" dirty="0"/>
              <a:t> </a:t>
            </a:r>
            <a:r>
              <a:rPr lang="en-US" sz="1700" dirty="0" err="1"/>
              <a:t>proizvodnje</a:t>
            </a:r>
            <a:r>
              <a:rPr lang="en-US" sz="1700" dirty="0"/>
              <a:t>, </a:t>
            </a:r>
            <a:r>
              <a:rPr lang="en-US" sz="1700" dirty="0" err="1"/>
              <a:t>ali</a:t>
            </a:r>
            <a:r>
              <a:rPr lang="en-US" sz="1700" dirty="0"/>
              <a:t> ne </a:t>
            </a:r>
            <a:r>
              <a:rPr lang="en-US" sz="1700" dirty="0" err="1"/>
              <a:t>odredjuje</a:t>
            </a:r>
            <a:r>
              <a:rPr lang="en-US" sz="1700" dirty="0"/>
              <a:t> </a:t>
            </a:r>
            <a:r>
              <a:rPr lang="en-US" sz="1700" dirty="0" err="1"/>
              <a:t>bitno</a:t>
            </a:r>
            <a:r>
              <a:rPr lang="en-US" sz="1700" dirty="0"/>
              <a:t> </a:t>
            </a:r>
            <a:r>
              <a:rPr lang="en-US" sz="1700" dirty="0" err="1"/>
              <a:t>karakteristike</a:t>
            </a:r>
            <a:r>
              <a:rPr lang="en-US" sz="1700" dirty="0"/>
              <a:t> </a:t>
            </a:r>
            <a:r>
              <a:rPr lang="en-US" sz="1700" dirty="0" err="1"/>
              <a:t>proizvoda</a:t>
            </a:r>
            <a:r>
              <a:rPr lang="sr-Latn-RS" sz="1700" dirty="0"/>
              <a:t>)</a:t>
            </a:r>
          </a:p>
          <a:p>
            <a:pPr lvl="1" algn="just"/>
            <a:r>
              <a:rPr lang="en-US" sz="1700" b="1" dirty="0" err="1"/>
              <a:t>režijski</a:t>
            </a:r>
            <a:r>
              <a:rPr lang="en-US" sz="1700" b="1" dirty="0"/>
              <a:t> </a:t>
            </a:r>
            <a:r>
              <a:rPr lang="en-US" sz="1700" b="1" dirty="0" err="1"/>
              <a:t>materijal</a:t>
            </a:r>
            <a:r>
              <a:rPr lang="en-US" sz="1700" b="1" dirty="0"/>
              <a:t> </a:t>
            </a:r>
            <a:r>
              <a:rPr lang="sr-Latn-RS" sz="1700" dirty="0"/>
              <a:t>(</a:t>
            </a:r>
            <a:r>
              <a:rPr lang="en-US" sz="1700" dirty="0"/>
              <a:t>ne </a:t>
            </a:r>
            <a:r>
              <a:rPr lang="en-US" sz="1700" dirty="0" err="1"/>
              <a:t>ulazi</a:t>
            </a:r>
            <a:r>
              <a:rPr lang="en-US" sz="1700" dirty="0"/>
              <a:t> u </a:t>
            </a:r>
            <a:r>
              <a:rPr lang="en-US" sz="1700" dirty="0" err="1"/>
              <a:t>sastav</a:t>
            </a:r>
            <a:r>
              <a:rPr lang="en-US" sz="1700" dirty="0"/>
              <a:t> </a:t>
            </a:r>
            <a:r>
              <a:rPr lang="en-US" sz="1700" dirty="0" err="1"/>
              <a:t>novog</a:t>
            </a:r>
            <a:r>
              <a:rPr lang="en-US" sz="1700" dirty="0"/>
              <a:t> </a:t>
            </a:r>
            <a:r>
              <a:rPr lang="en-US" sz="1700" dirty="0" err="1"/>
              <a:t>proizvoda</a:t>
            </a:r>
            <a:r>
              <a:rPr lang="en-US" sz="1700" dirty="0"/>
              <a:t>, </a:t>
            </a:r>
            <a:r>
              <a:rPr lang="en-US" sz="1700" dirty="0" err="1"/>
              <a:t>troši</a:t>
            </a:r>
            <a:r>
              <a:rPr lang="en-US" sz="1700" dirty="0"/>
              <a:t> se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pripremno-završnim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organizacionim</a:t>
            </a:r>
            <a:r>
              <a:rPr lang="en-US" sz="1700" dirty="0"/>
              <a:t> </a:t>
            </a:r>
            <a:r>
              <a:rPr lang="en-US" sz="1700" dirty="0" err="1"/>
              <a:t>radnim</a:t>
            </a:r>
            <a:r>
              <a:rPr lang="en-US" sz="1700" dirty="0"/>
              <a:t> </a:t>
            </a:r>
            <a:r>
              <a:rPr lang="en-US" sz="1700" dirty="0" err="1"/>
              <a:t>mestima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ne </a:t>
            </a:r>
            <a:r>
              <a:rPr lang="en-US" sz="1700" dirty="0" err="1"/>
              <a:t>zavisi</a:t>
            </a:r>
            <a:r>
              <a:rPr lang="en-US" sz="1700" dirty="0"/>
              <a:t> od </a:t>
            </a:r>
            <a:r>
              <a:rPr lang="en-US" sz="1700" dirty="0" err="1"/>
              <a:t>obima</a:t>
            </a:r>
            <a:r>
              <a:rPr lang="en-US" sz="1700" dirty="0"/>
              <a:t> </a:t>
            </a:r>
            <a:r>
              <a:rPr lang="en-US" sz="1700" dirty="0" err="1"/>
              <a:t>proizvodnje</a:t>
            </a:r>
            <a:r>
              <a:rPr lang="en-US" sz="1700" dirty="0"/>
              <a:t> (</a:t>
            </a:r>
            <a:r>
              <a:rPr lang="en-US" sz="1700" dirty="0" err="1"/>
              <a:t>kancelarijski</a:t>
            </a:r>
            <a:r>
              <a:rPr lang="en-US" sz="1700" dirty="0"/>
              <a:t> </a:t>
            </a:r>
            <a:r>
              <a:rPr lang="en-US" sz="1700" dirty="0" err="1"/>
              <a:t>materijal</a:t>
            </a:r>
            <a:r>
              <a:rPr lang="en-US" sz="1700" dirty="0"/>
              <a:t>, PTT </a:t>
            </a:r>
            <a:r>
              <a:rPr lang="en-US" sz="1700" dirty="0" err="1"/>
              <a:t>troškovi</a:t>
            </a:r>
            <a:r>
              <a:rPr lang="en-US" sz="1700" dirty="0"/>
              <a:t>, </a:t>
            </a:r>
            <a:r>
              <a:rPr lang="en-US" sz="1700" dirty="0" err="1"/>
              <a:t>uredjenje</a:t>
            </a:r>
            <a:r>
              <a:rPr lang="en-US" sz="1700" dirty="0"/>
              <a:t> </a:t>
            </a:r>
            <a:r>
              <a:rPr lang="en-US" sz="1700" dirty="0" err="1"/>
              <a:t>radnog</a:t>
            </a:r>
            <a:r>
              <a:rPr lang="en-US" sz="1700" dirty="0"/>
              <a:t> </a:t>
            </a:r>
            <a:r>
              <a:rPr lang="en-US" sz="1700" dirty="0" err="1"/>
              <a:t>mesta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sl</a:t>
            </a:r>
            <a:r>
              <a:rPr lang="sr-Latn-RS" sz="1700" dirty="0"/>
              <a:t>)</a:t>
            </a:r>
            <a:r>
              <a:rPr lang="en-US" sz="1700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545189" y="619041"/>
            <a:ext cx="2488301" cy="12340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UTROŠCI MATERIJALA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97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307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kern="1200" cap="none" spc="0" baseline="0" dirty="0">
                <a:effectLst/>
                <a:latin typeface="+mj-lt"/>
                <a:ea typeface="+mn-ea"/>
                <a:cs typeface="+mn-cs"/>
              </a:rPr>
              <a:t>Utrošci materijala</a:t>
            </a:r>
          </a:p>
        </p:txBody>
      </p:sp>
      <p:pic>
        <p:nvPicPr>
          <p:cNvPr id="4102" name="Picture 6" descr="Nutrient claims and cartoon characters will sway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2103121"/>
            <a:ext cx="5247640" cy="3373482"/>
          </a:xfrm>
          <a:prstGeom prst="rect">
            <a:avLst/>
          </a:prstGeom>
          <a:solidFill>
            <a:srgbClr val="FFFFFF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0"/>
          </a:effectLst>
        </p:spPr>
      </p:pic>
      <p:sp>
        <p:nvSpPr>
          <p:cNvPr id="4" name="Rectangle 3"/>
          <p:cNvSpPr/>
          <p:nvPr/>
        </p:nvSpPr>
        <p:spPr>
          <a:xfrm>
            <a:off x="5877559" y="1540042"/>
            <a:ext cx="5532387" cy="4675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dirty="0" err="1"/>
              <a:t>Osnovni</a:t>
            </a:r>
            <a:r>
              <a:rPr lang="en-US" sz="2000" dirty="0"/>
              <a:t> </a:t>
            </a:r>
            <a:r>
              <a:rPr lang="en-US" sz="2000" dirty="0" err="1"/>
              <a:t>pojavni</a:t>
            </a:r>
            <a:r>
              <a:rPr lang="en-US" sz="2000" dirty="0"/>
              <a:t> </a:t>
            </a:r>
            <a:r>
              <a:rPr lang="en-US" sz="2000" dirty="0" err="1"/>
              <a:t>oblici</a:t>
            </a:r>
            <a:r>
              <a:rPr lang="en-US" sz="2000" dirty="0"/>
              <a:t> </a:t>
            </a:r>
            <a:r>
              <a:rPr lang="en-US" sz="2000" dirty="0" err="1"/>
              <a:t>organizaciono</a:t>
            </a:r>
            <a:r>
              <a:rPr lang="en-US" sz="2000" dirty="0"/>
              <a:t> </a:t>
            </a:r>
            <a:r>
              <a:rPr lang="en-US" sz="2000" dirty="0" err="1"/>
              <a:t>uslovljenih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err="1">
                <a:solidFill>
                  <a:srgbClr val="FF0000"/>
                </a:solidFill>
              </a:rPr>
              <a:t>suvišnih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b="1" dirty="0" err="1">
                <a:solidFill>
                  <a:srgbClr val="FF0000"/>
                </a:solidFill>
              </a:rPr>
              <a:t>utrošaka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materijala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su</a:t>
            </a:r>
            <a:r>
              <a:rPr lang="en-US" sz="2000" dirty="0"/>
              <a:t>: </a:t>
            </a:r>
          </a:p>
          <a:p>
            <a:pPr marL="182880" lvl="1" indent="-182880"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dirty="0" err="1"/>
              <a:t>ŠKART</a:t>
            </a:r>
            <a:r>
              <a:rPr lang="en-US" sz="2000" b="1" dirty="0"/>
              <a:t> </a:t>
            </a:r>
            <a:r>
              <a:rPr lang="en-US" sz="2000" b="1" dirty="0" err="1"/>
              <a:t>suvišno</a:t>
            </a:r>
            <a:r>
              <a:rPr lang="en-US" sz="2000" b="1" dirty="0"/>
              <a:t> </a:t>
            </a:r>
            <a:r>
              <a:rPr lang="en-US" sz="2000" b="1" dirty="0" err="1"/>
              <a:t>trošenje</a:t>
            </a:r>
            <a:r>
              <a:rPr lang="en-US" sz="2000" b="1" dirty="0"/>
              <a:t> </a:t>
            </a:r>
            <a:r>
              <a:rPr lang="en-US" sz="2000" b="1" dirty="0" err="1"/>
              <a:t>materijala</a:t>
            </a:r>
            <a:r>
              <a:rPr lang="sr-Latn-RS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zbog</a:t>
            </a:r>
            <a:r>
              <a:rPr lang="en-US" sz="2000" dirty="0"/>
              <a:t> </a:t>
            </a:r>
            <a:r>
              <a:rPr lang="en-US" sz="2000" dirty="0" err="1"/>
              <a:t>lošeg</a:t>
            </a:r>
            <a:r>
              <a:rPr lang="en-US" sz="2000" dirty="0"/>
              <a:t> </a:t>
            </a:r>
            <a:r>
              <a:rPr lang="en-US" sz="2000" dirty="0" err="1"/>
              <a:t>izbora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nepravilne</a:t>
            </a:r>
            <a:r>
              <a:rPr lang="en-US" sz="2000" dirty="0"/>
              <a:t> </a:t>
            </a:r>
            <a:r>
              <a:rPr lang="en-US" sz="2000" dirty="0" err="1"/>
              <a:t>upotrebe</a:t>
            </a:r>
            <a:r>
              <a:rPr lang="en-US" sz="2000" dirty="0"/>
              <a:t>, </a:t>
            </a:r>
            <a:r>
              <a:rPr lang="en-US" sz="2000" dirty="0" err="1"/>
              <a:t>primene</a:t>
            </a:r>
            <a:r>
              <a:rPr lang="en-US" sz="2000" dirty="0"/>
              <a:t> </a:t>
            </a:r>
            <a:r>
              <a:rPr lang="en-US" sz="2000" dirty="0" err="1"/>
              <a:t>pogrešnih</a:t>
            </a:r>
            <a:r>
              <a:rPr lang="en-US" sz="2000" dirty="0"/>
              <a:t> </a:t>
            </a:r>
            <a:r>
              <a:rPr lang="en-US" sz="2000" dirty="0" err="1"/>
              <a:t>mašina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alata</a:t>
            </a:r>
            <a:r>
              <a:rPr lang="en-US" sz="2000" dirty="0"/>
              <a:t>, </a:t>
            </a:r>
            <a:r>
              <a:rPr lang="en-US" sz="2000" dirty="0" err="1"/>
              <a:t>grešaka</a:t>
            </a:r>
            <a:r>
              <a:rPr lang="en-US" sz="2000" dirty="0"/>
              <a:t> u </a:t>
            </a:r>
            <a:r>
              <a:rPr lang="en-US" sz="2000" dirty="0" err="1"/>
              <a:t>konstrukciji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sl.</a:t>
            </a:r>
          </a:p>
          <a:p>
            <a:pPr marL="182880" lvl="1" indent="-182880"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dirty="0"/>
              <a:t>KALO</a:t>
            </a:r>
            <a:r>
              <a:rPr lang="en-US" sz="2000" dirty="0"/>
              <a:t> </a:t>
            </a:r>
            <a:r>
              <a:rPr lang="en-US" sz="2000" b="1" dirty="0" err="1"/>
              <a:t>gubljenje</a:t>
            </a:r>
            <a:r>
              <a:rPr lang="en-US" sz="2000" b="1" dirty="0"/>
              <a:t> </a:t>
            </a:r>
            <a:r>
              <a:rPr lang="en-US" sz="2000" b="1" dirty="0" err="1"/>
              <a:t>osobina</a:t>
            </a:r>
            <a:r>
              <a:rPr lang="en-US" sz="2000" b="1" dirty="0"/>
              <a:t> </a:t>
            </a:r>
            <a:r>
              <a:rPr lang="en-US" sz="2000" b="1" dirty="0" err="1"/>
              <a:t>materijala</a:t>
            </a:r>
            <a:r>
              <a:rPr lang="en-US" sz="2000" b="1" dirty="0"/>
              <a:t> </a:t>
            </a:r>
            <a:r>
              <a:rPr lang="en-US" sz="2000" dirty="0" err="1"/>
              <a:t>zbog</a:t>
            </a:r>
            <a:r>
              <a:rPr lang="en-US" sz="2000" dirty="0"/>
              <a:t> </a:t>
            </a:r>
            <a:r>
              <a:rPr lang="en-US" sz="2000" dirty="0" err="1"/>
              <a:t>dejstva</a:t>
            </a:r>
            <a:r>
              <a:rPr lang="en-US" sz="2000" dirty="0"/>
              <a:t> </a:t>
            </a:r>
            <a:r>
              <a:rPr lang="en-US" sz="2000" dirty="0" err="1"/>
              <a:t>prirodnih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 (</a:t>
            </a:r>
            <a:r>
              <a:rPr lang="en-US" sz="2000" dirty="0" err="1"/>
              <a:t>npr</a:t>
            </a:r>
            <a:r>
              <a:rPr lang="en-US" sz="2000" dirty="0"/>
              <a:t>. </a:t>
            </a:r>
            <a:r>
              <a:rPr lang="en-US" sz="2000" dirty="0" err="1"/>
              <a:t>pogrešno</a:t>
            </a:r>
            <a:r>
              <a:rPr lang="en-US" sz="2000" dirty="0"/>
              <a:t> </a:t>
            </a:r>
            <a:r>
              <a:rPr lang="en-US" sz="2000" dirty="0" err="1"/>
              <a:t>skladištenje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manipulacija</a:t>
            </a:r>
            <a:r>
              <a:rPr lang="en-US" sz="2000" dirty="0"/>
              <a:t>) </a:t>
            </a:r>
          </a:p>
          <a:p>
            <a:pPr marL="182880" lvl="1" indent="-182880" algn="just">
              <a:lnSpc>
                <a:spcPct val="9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b="1" dirty="0" err="1"/>
              <a:t>RASTUR</a:t>
            </a:r>
            <a:r>
              <a:rPr lang="en-US" sz="2000" b="1" dirty="0"/>
              <a:t> </a:t>
            </a:r>
            <a:r>
              <a:rPr lang="en-US" sz="2000" b="1" dirty="0" err="1"/>
              <a:t>prekomerno</a:t>
            </a:r>
            <a:r>
              <a:rPr lang="en-US" sz="2000" b="1" dirty="0"/>
              <a:t> </a:t>
            </a:r>
            <a:r>
              <a:rPr lang="en-US" sz="2000" b="1" dirty="0" err="1"/>
              <a:t>trošenje</a:t>
            </a:r>
            <a:r>
              <a:rPr lang="en-US" sz="2000" b="1" dirty="0"/>
              <a:t> </a:t>
            </a:r>
            <a:r>
              <a:rPr lang="en-US" sz="2000" b="1" dirty="0" err="1"/>
              <a:t>materijala</a:t>
            </a:r>
            <a:r>
              <a:rPr lang="en-US" sz="2000" b="1" dirty="0"/>
              <a:t> </a:t>
            </a:r>
            <a:r>
              <a:rPr lang="en-US" sz="2000" dirty="0" err="1"/>
              <a:t>zbog</a:t>
            </a:r>
            <a:r>
              <a:rPr lang="en-US" sz="2000" dirty="0"/>
              <a:t> </a:t>
            </a:r>
            <a:r>
              <a:rPr lang="en-US" sz="2000" dirty="0" err="1"/>
              <a:t>organizacionih</a:t>
            </a:r>
            <a:r>
              <a:rPr lang="en-US" sz="2000" dirty="0"/>
              <a:t> </a:t>
            </a:r>
            <a:r>
              <a:rPr lang="en-US" sz="2000" dirty="0" err="1"/>
              <a:t>slabosti</a:t>
            </a:r>
            <a:r>
              <a:rPr lang="en-US" sz="2000" dirty="0"/>
              <a:t> (</a:t>
            </a:r>
            <a:r>
              <a:rPr lang="en-US" sz="2000" dirty="0" err="1"/>
              <a:t>npr</a:t>
            </a:r>
            <a:r>
              <a:rPr lang="en-US" sz="2000" dirty="0"/>
              <a:t>. </a:t>
            </a:r>
            <a:r>
              <a:rPr lang="en-US" sz="2000" dirty="0" err="1"/>
              <a:t>nepostojanje</a:t>
            </a:r>
            <a:r>
              <a:rPr lang="en-US" sz="2000" dirty="0"/>
              <a:t> </a:t>
            </a:r>
            <a:r>
              <a:rPr lang="en-US" sz="2000" dirty="0" err="1"/>
              <a:t>normativa</a:t>
            </a:r>
            <a:r>
              <a:rPr lang="en-US" sz="2000" dirty="0"/>
              <a:t> </a:t>
            </a:r>
            <a:r>
              <a:rPr lang="en-US" sz="2000" dirty="0" err="1"/>
              <a:t>trošenja</a:t>
            </a:r>
            <a:r>
              <a:rPr lang="en-US" sz="2000" dirty="0"/>
              <a:t>, </a:t>
            </a:r>
            <a:r>
              <a:rPr lang="en-US" sz="2000" dirty="0" err="1"/>
              <a:t>nomenklature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, </a:t>
            </a:r>
            <a:r>
              <a:rPr lang="en-US" sz="2000" dirty="0" err="1"/>
              <a:t>dokumentacije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sl</a:t>
            </a:r>
            <a:r>
              <a:rPr lang="en-US" sz="2000" dirty="0"/>
              <a:t>, pa </a:t>
            </a:r>
            <a:r>
              <a:rPr lang="en-US" sz="2000" dirty="0" err="1"/>
              <a:t>nema</a:t>
            </a:r>
            <a:r>
              <a:rPr lang="en-US" sz="2000" dirty="0"/>
              <a:t> </a:t>
            </a:r>
            <a:r>
              <a:rPr lang="en-US" sz="2000" dirty="0" err="1"/>
              <a:t>ni</a:t>
            </a:r>
            <a:r>
              <a:rPr lang="en-US" sz="2000" dirty="0"/>
              <a:t> </a:t>
            </a:r>
            <a:r>
              <a:rPr lang="en-US" sz="2000" dirty="0" err="1"/>
              <a:t>uvida</a:t>
            </a:r>
            <a:r>
              <a:rPr lang="en-US" sz="2000" dirty="0"/>
              <a:t> u </a:t>
            </a:r>
            <a:r>
              <a:rPr lang="en-US" sz="2000" dirty="0" err="1"/>
              <a:t>trošenje</a:t>
            </a:r>
            <a:r>
              <a:rPr lang="en-US" sz="2000" dirty="0"/>
              <a:t>, </a:t>
            </a:r>
            <a:r>
              <a:rPr lang="en-US" sz="2000" dirty="0" err="1"/>
              <a:t>potrebno</a:t>
            </a:r>
            <a:r>
              <a:rPr lang="en-US" sz="2000" dirty="0"/>
              <a:t> </a:t>
            </a:r>
            <a:r>
              <a:rPr lang="en-US" sz="2000" dirty="0" err="1"/>
              <a:t>trošenje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visinu</a:t>
            </a:r>
            <a:r>
              <a:rPr lang="en-US" sz="2000" dirty="0"/>
              <a:t> </a:t>
            </a:r>
            <a:r>
              <a:rPr lang="en-US" sz="2000" dirty="0" err="1"/>
              <a:t>stvarnih</a:t>
            </a:r>
            <a:r>
              <a:rPr lang="en-US" sz="2000" dirty="0"/>
              <a:t> </a:t>
            </a:r>
            <a:r>
              <a:rPr lang="en-US" sz="2000" dirty="0" err="1"/>
              <a:t>utrošaka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883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67" y="1138089"/>
            <a:ext cx="4079735" cy="45233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r"/>
            <a:r>
              <a:rPr lang="sr-Latn-RS" sz="2600" b="1" dirty="0"/>
              <a:t>Utrošci sredstava za rad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53" y="481997"/>
            <a:ext cx="6592311" cy="5914757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err="1">
                <a:solidFill>
                  <a:srgbClr val="C00000"/>
                </a:solidFill>
              </a:rPr>
              <a:t>Utrošci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sredstava</a:t>
            </a:r>
            <a:r>
              <a:rPr lang="en-US" sz="2000" b="1" dirty="0">
                <a:solidFill>
                  <a:srgbClr val="C00000"/>
                </a:solidFill>
              </a:rPr>
              <a:t> za rad </a:t>
            </a:r>
            <a:r>
              <a:rPr lang="sr-Latn-RS" sz="2000" b="1" dirty="0">
                <a:solidFill>
                  <a:srgbClr val="C00000"/>
                </a:solidFill>
              </a:rPr>
              <a:t>su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pretpostavljen</a:t>
            </a:r>
            <a:r>
              <a:rPr lang="sr-Latn-RS" sz="2000" b="1" dirty="0">
                <a:solidFill>
                  <a:srgbClr val="C00000"/>
                </a:solidFill>
              </a:rPr>
              <a:t>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iznos</a:t>
            </a:r>
            <a:r>
              <a:rPr lang="sr-Latn-RS" sz="2000" b="1" dirty="0">
                <a:solidFill>
                  <a:srgbClr val="C00000"/>
                </a:solidFill>
              </a:rPr>
              <a:t>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fizičke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istrošenosti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sredstava</a:t>
            </a:r>
            <a:r>
              <a:rPr lang="en-US" sz="2000" b="1" dirty="0">
                <a:solidFill>
                  <a:srgbClr val="C00000"/>
                </a:solidFill>
              </a:rPr>
              <a:t> za rad </a:t>
            </a:r>
            <a:r>
              <a:rPr lang="en-US" sz="2000" b="1" dirty="0" err="1">
                <a:solidFill>
                  <a:srgbClr val="C00000"/>
                </a:solidFill>
              </a:rPr>
              <a:t>nastale</a:t>
            </a:r>
            <a:r>
              <a:rPr lang="en-US" sz="2000" b="1" dirty="0">
                <a:solidFill>
                  <a:srgbClr val="C00000"/>
                </a:solidFill>
              </a:rPr>
              <a:t> u </a:t>
            </a:r>
            <a:r>
              <a:rPr lang="en-US" sz="2000" b="1" dirty="0" err="1">
                <a:solidFill>
                  <a:srgbClr val="C00000"/>
                </a:solidFill>
              </a:rPr>
              <a:t>proizvodnji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sr-Latn-RS" sz="2000" b="1" dirty="0">
                <a:solidFill>
                  <a:srgbClr val="C00000"/>
                </a:solidFill>
              </a:rPr>
              <a:t>s</a:t>
            </a:r>
            <a:r>
              <a:rPr lang="en-US" sz="2000" b="1" dirty="0" err="1">
                <a:solidFill>
                  <a:srgbClr val="C00000"/>
                </a:solidFill>
              </a:rPr>
              <a:t>redstva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za</a:t>
            </a:r>
            <a:r>
              <a:rPr lang="en-US" sz="2000" b="1" dirty="0">
                <a:solidFill>
                  <a:srgbClr val="C00000"/>
                </a:solidFill>
              </a:rPr>
              <a:t> rad </a:t>
            </a:r>
            <a:r>
              <a:rPr lang="sr-Latn-RS" sz="2000" dirty="0"/>
              <a:t>(</a:t>
            </a:r>
            <a:r>
              <a:rPr lang="en-US" sz="2000" dirty="0" err="1"/>
              <a:t>unose</a:t>
            </a:r>
            <a:r>
              <a:rPr lang="en-US" sz="2000" dirty="0"/>
              <a:t> se u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 u </a:t>
            </a:r>
            <a:r>
              <a:rPr lang="en-US" sz="2000" dirty="0" err="1"/>
              <a:t>ukupnom</a:t>
            </a:r>
            <a:r>
              <a:rPr lang="en-US" sz="2000" dirty="0"/>
              <a:t> </a:t>
            </a:r>
            <a:r>
              <a:rPr lang="en-US" sz="2000" dirty="0" err="1"/>
              <a:t>obimu</a:t>
            </a:r>
            <a:r>
              <a:rPr lang="en-US" sz="2000" dirty="0"/>
              <a:t>, ne </a:t>
            </a:r>
            <a:r>
              <a:rPr lang="en-US" sz="2000" dirty="0" err="1"/>
              <a:t>ulaze</a:t>
            </a:r>
            <a:r>
              <a:rPr lang="en-US" sz="2000" dirty="0"/>
              <a:t> u </a:t>
            </a:r>
            <a:r>
              <a:rPr lang="en-US" sz="2000" dirty="0" err="1"/>
              <a:t>supstancu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, </a:t>
            </a:r>
            <a:r>
              <a:rPr lang="en-US" sz="2000" dirty="0" err="1"/>
              <a:t>koriste</a:t>
            </a:r>
            <a:r>
              <a:rPr lang="en-US" sz="2000" dirty="0"/>
              <a:t> se u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ciklusa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 </a:t>
            </a:r>
            <a:r>
              <a:rPr lang="en-US" sz="2000" dirty="0" err="1"/>
              <a:t>zadržavajući</a:t>
            </a:r>
            <a:r>
              <a:rPr lang="en-US" sz="2000" dirty="0"/>
              <a:t> </a:t>
            </a:r>
            <a:r>
              <a:rPr lang="en-US" sz="2000" dirty="0" err="1"/>
              <a:t>svoju</a:t>
            </a:r>
            <a:r>
              <a:rPr lang="en-US" sz="2000" dirty="0"/>
              <a:t> </a:t>
            </a:r>
            <a:r>
              <a:rPr lang="en-US" sz="2000" dirty="0" err="1"/>
              <a:t>upotrebnu</a:t>
            </a:r>
            <a:r>
              <a:rPr lang="en-US" sz="2000" dirty="0"/>
              <a:t> </a:t>
            </a:r>
            <a:r>
              <a:rPr lang="en-US" sz="2000" dirty="0" err="1"/>
              <a:t>vrednost</a:t>
            </a:r>
            <a:r>
              <a:rPr lang="en-US" sz="2000" dirty="0"/>
              <a:t>, </a:t>
            </a:r>
            <a:r>
              <a:rPr lang="en-US" sz="2000" dirty="0" err="1"/>
              <a:t>troše</a:t>
            </a:r>
            <a:r>
              <a:rPr lang="en-US" sz="2000" dirty="0"/>
              <a:t> se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kada</a:t>
            </a:r>
            <a:r>
              <a:rPr lang="en-US" sz="2000" dirty="0"/>
              <a:t> se </a:t>
            </a:r>
            <a:r>
              <a:rPr lang="en-US" sz="2000" dirty="0" err="1"/>
              <a:t>koriste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kada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van </a:t>
            </a:r>
            <a:r>
              <a:rPr lang="en-US" sz="2000" dirty="0" err="1"/>
              <a:t>upotrebe</a:t>
            </a:r>
            <a:r>
              <a:rPr lang="sr-Latn-RS" sz="2000" dirty="0"/>
              <a:t>)</a:t>
            </a:r>
            <a:r>
              <a:rPr lang="en-US" sz="2000" dirty="0"/>
              <a:t>.</a:t>
            </a:r>
            <a:endParaRPr lang="sr-Latn-RS" sz="2000" dirty="0"/>
          </a:p>
          <a:p>
            <a:pPr marL="0" indent="0" algn="ctr">
              <a:buNone/>
            </a:pPr>
            <a:r>
              <a:rPr lang="en-US" sz="2000" b="1" u="sng" dirty="0" err="1"/>
              <a:t>Oblici</a:t>
            </a:r>
            <a:r>
              <a:rPr lang="en-US" sz="2000" b="1" u="sng" dirty="0"/>
              <a:t> </a:t>
            </a:r>
            <a:r>
              <a:rPr lang="en-US" sz="2000" dirty="0" err="1"/>
              <a:t>stvarnog</a:t>
            </a:r>
            <a:r>
              <a:rPr lang="en-US" sz="2000" dirty="0"/>
              <a:t> </a:t>
            </a:r>
            <a:r>
              <a:rPr lang="en-US" sz="2000" dirty="0" err="1"/>
              <a:t>trošenja</a:t>
            </a:r>
            <a:r>
              <a:rPr lang="en-US" sz="2000" dirty="0"/>
              <a:t> </a:t>
            </a:r>
            <a:r>
              <a:rPr lang="en-US" sz="2000" dirty="0" err="1"/>
              <a:t>sredstava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rad </a:t>
            </a:r>
            <a:r>
              <a:rPr lang="en-US" sz="2000" dirty="0" err="1"/>
              <a:t>su</a:t>
            </a:r>
            <a:r>
              <a:rPr lang="en-US" sz="2000" dirty="0"/>
              <a:t>: </a:t>
            </a:r>
            <a:endParaRPr lang="sr-Latn-RS" sz="2000" dirty="0"/>
          </a:p>
          <a:p>
            <a:r>
              <a:rPr lang="sr-Latn-RS" sz="2000" b="1" dirty="0">
                <a:solidFill>
                  <a:srgbClr val="C00000"/>
                </a:solidFill>
              </a:rPr>
              <a:t>HABANJE</a:t>
            </a:r>
            <a:r>
              <a:rPr lang="en-US" sz="2000" dirty="0"/>
              <a:t> – </a:t>
            </a:r>
            <a:r>
              <a:rPr lang="sr-Latn-RS" sz="2000" dirty="0"/>
              <a:t>gubljenje upotrebne vrednosti prilikom funkcionsianja</a:t>
            </a:r>
          </a:p>
          <a:p>
            <a:r>
              <a:rPr lang="sr-Latn-RS" sz="2000" b="1" dirty="0">
                <a:solidFill>
                  <a:srgbClr val="C00000"/>
                </a:solidFill>
              </a:rPr>
              <a:t>STARENJE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gubljenje</a:t>
            </a:r>
            <a:r>
              <a:rPr lang="en-US" sz="2000" dirty="0"/>
              <a:t> </a:t>
            </a:r>
            <a:r>
              <a:rPr lang="en-US" sz="2000" dirty="0" err="1"/>
              <a:t>upotrebne</a:t>
            </a:r>
            <a:r>
              <a:rPr lang="en-US" sz="2000" dirty="0"/>
              <a:t> </a:t>
            </a:r>
            <a:r>
              <a:rPr lang="en-US" sz="2000" dirty="0" err="1"/>
              <a:t>vrednosti</a:t>
            </a:r>
            <a:r>
              <a:rPr lang="en-US" sz="2000" dirty="0"/>
              <a:t> pod </a:t>
            </a:r>
            <a:r>
              <a:rPr lang="en-US" sz="2000" dirty="0" err="1"/>
              <a:t>dejstvom</a:t>
            </a:r>
            <a:r>
              <a:rPr lang="en-US" sz="2000" dirty="0"/>
              <a:t> </a:t>
            </a:r>
            <a:r>
              <a:rPr lang="en-US" sz="2000" dirty="0" err="1"/>
              <a:t>tzv</a:t>
            </a:r>
            <a:r>
              <a:rPr lang="en-US" sz="2000" dirty="0"/>
              <a:t>. "</a:t>
            </a:r>
            <a:r>
              <a:rPr lang="en-US" sz="2000" dirty="0" err="1"/>
              <a:t>zuba</a:t>
            </a:r>
            <a:r>
              <a:rPr lang="en-US" sz="2000" dirty="0"/>
              <a:t> </a:t>
            </a:r>
            <a:r>
              <a:rPr lang="en-US" sz="2000" dirty="0" err="1"/>
              <a:t>vremena</a:t>
            </a:r>
            <a:r>
              <a:rPr lang="en-US" sz="2000" dirty="0"/>
              <a:t>“. </a:t>
            </a:r>
            <a:endParaRPr lang="sr-Latn-RS" sz="2000" dirty="0"/>
          </a:p>
          <a:p>
            <a:r>
              <a:rPr lang="sr-Latn-RS" sz="2000" b="1" dirty="0">
                <a:solidFill>
                  <a:srgbClr val="C00000"/>
                </a:solidFill>
              </a:rPr>
              <a:t>LOM</a:t>
            </a:r>
            <a:r>
              <a:rPr lang="en-US" sz="2000" dirty="0"/>
              <a:t> - </a:t>
            </a:r>
            <a:r>
              <a:rPr lang="en-US" sz="2000" dirty="0" err="1"/>
              <a:t>mehaničko</a:t>
            </a:r>
            <a:r>
              <a:rPr lang="en-US" sz="2000" dirty="0"/>
              <a:t> </a:t>
            </a:r>
            <a:r>
              <a:rPr lang="en-US" sz="2000" dirty="0" err="1"/>
              <a:t>oštećenje</a:t>
            </a:r>
            <a:r>
              <a:rPr lang="en-US" sz="2000" dirty="0"/>
              <a:t> </a:t>
            </a:r>
            <a:r>
              <a:rPr lang="en-US" sz="2000" dirty="0" err="1"/>
              <a:t>dela</a:t>
            </a:r>
            <a:r>
              <a:rPr lang="en-US" sz="2000" dirty="0"/>
              <a:t> </a:t>
            </a:r>
            <a:r>
              <a:rPr lang="en-US" sz="2000" dirty="0" err="1"/>
              <a:t>sredstva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celog</a:t>
            </a:r>
            <a:r>
              <a:rPr lang="en-US" sz="2000" dirty="0"/>
              <a:t> </a:t>
            </a:r>
            <a:r>
              <a:rPr lang="en-US" sz="2000" dirty="0" err="1"/>
              <a:t>sredstva</a:t>
            </a:r>
            <a:r>
              <a:rPr lang="en-US" sz="2000" dirty="0"/>
              <a:t>, </a:t>
            </a:r>
            <a:r>
              <a:rPr lang="en-US" sz="2000" dirty="0" err="1"/>
              <a:t>čime</a:t>
            </a:r>
            <a:r>
              <a:rPr lang="en-US" sz="2000" dirty="0"/>
              <a:t> se ono </a:t>
            </a:r>
            <a:r>
              <a:rPr lang="en-US" sz="2000" dirty="0" err="1"/>
              <a:t>izbacuje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upotrebe</a:t>
            </a:r>
            <a:r>
              <a:rPr lang="en-US" sz="2000" dirty="0"/>
              <a:t> a </a:t>
            </a:r>
            <a:endParaRPr lang="sr-Latn-RS" sz="2000" dirty="0"/>
          </a:p>
          <a:p>
            <a:r>
              <a:rPr lang="sr-Latn-RS" sz="2000" b="1" dirty="0">
                <a:solidFill>
                  <a:srgbClr val="C00000"/>
                </a:solidFill>
              </a:rPr>
              <a:t>KVAR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funkcionalni</a:t>
            </a:r>
            <a:r>
              <a:rPr lang="en-US" sz="2000" dirty="0"/>
              <a:t> </a:t>
            </a:r>
            <a:r>
              <a:rPr lang="en-US" sz="2000" dirty="0" err="1"/>
              <a:t>poremećaj</a:t>
            </a:r>
            <a:r>
              <a:rPr lang="en-US" sz="2000" dirty="0"/>
              <a:t> u </a:t>
            </a:r>
            <a:r>
              <a:rPr lang="en-US" sz="2000" dirty="0" err="1"/>
              <a:t>radu</a:t>
            </a:r>
            <a:r>
              <a:rPr lang="en-US" sz="2000" dirty="0"/>
              <a:t> </a:t>
            </a:r>
            <a:r>
              <a:rPr lang="en-US" sz="2000" dirty="0" err="1"/>
              <a:t>sredstva</a:t>
            </a:r>
            <a:r>
              <a:rPr lang="en-US" sz="2000" dirty="0"/>
              <a:t>. </a:t>
            </a:r>
          </a:p>
        </p:txBody>
      </p:sp>
      <p:pic>
        <p:nvPicPr>
          <p:cNvPr id="5122" name="Picture 2" descr="Three Massive Mistakes in Lean Material 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25" y="2523292"/>
            <a:ext cx="4950948" cy="392292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547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Floral flourish</Template>
  <TotalTime>0</TotalTime>
  <Words>2268</Words>
  <Application>Microsoft Office PowerPoint</Application>
  <PresentationFormat>Widescreen</PresentationFormat>
  <Paragraphs>210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Amasis MT Pro Black</vt:lpstr>
      <vt:lpstr>Arial</vt:lpstr>
      <vt:lpstr>Avenir Next LT Pro</vt:lpstr>
      <vt:lpstr>Avenir Next LT Pro Light</vt:lpstr>
      <vt:lpstr>Book Antiqua</vt:lpstr>
      <vt:lpstr>Garamond</vt:lpstr>
      <vt:lpstr>ui-sans-serif</vt:lpstr>
      <vt:lpstr>SavonVTI</vt:lpstr>
      <vt:lpstr>PREDUZEĆE, TROŠKOVI</vt:lpstr>
      <vt:lpstr>PowerPoint Presentation</vt:lpstr>
      <vt:lpstr>PowerPoint Presentation</vt:lpstr>
      <vt:lpstr>PowerPoint Presentation</vt:lpstr>
      <vt:lpstr>Kriterijumi za podelu utrošaka</vt:lpstr>
      <vt:lpstr>PowerPoint Presentation</vt:lpstr>
      <vt:lpstr>PowerPoint Presentation</vt:lpstr>
      <vt:lpstr>Utrošci materijala</vt:lpstr>
      <vt:lpstr>Utrošci sredstava za rad</vt:lpstr>
      <vt:lpstr>Utrošci radne snage</vt:lpstr>
      <vt:lpstr>Troškovi predstavljaju vrednosni izraz utrošenih elemenata procesa proizvodnje u preduzeću.  </vt:lpstr>
      <vt:lpstr>Vrste troškova</vt:lpstr>
      <vt:lpstr>PowerPoint Presentation</vt:lpstr>
      <vt:lpstr>PowerPoint Presentation</vt:lpstr>
      <vt:lpstr>TROŠKOVA PREMA MESTIMA NASTANKA </vt:lpstr>
      <vt:lpstr>TROŠKOVI PREMA VEZANOSTI ZA NOSIOCE </vt:lpstr>
      <vt:lpstr>DODATNI, NEOTKLONLJIVI I OPORTUNITETNI TROŠKOVI </vt:lpstr>
      <vt:lpstr>TROŠKOVI PREMA ZAVISNOSTI OD OBIMA PROIZVODNJE </vt:lpstr>
      <vt:lpstr>Fiksni troškovi</vt:lpstr>
      <vt:lpstr>Varijabilni troškovi</vt:lpstr>
      <vt:lpstr>Ukupni varijabilni troškovi</vt:lpstr>
      <vt:lpstr>Troškovi u dugom roku</vt:lpstr>
      <vt:lpstr>TEME PRISTUPNI RAD</vt:lpstr>
      <vt:lpstr>Ispitna i pitanja za kolokvijum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2023-02-03T07:47:30Z</dcterms:created>
  <dcterms:modified xsi:type="dcterms:W3CDTF">2024-02-16T07:55:29Z</dcterms:modified>
</cp:coreProperties>
</file>